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85" r:id="rId3"/>
    <p:sldId id="259" r:id="rId4"/>
    <p:sldId id="257" r:id="rId5"/>
    <p:sldId id="275" r:id="rId6"/>
    <p:sldId id="258" r:id="rId7"/>
    <p:sldId id="276" r:id="rId8"/>
    <p:sldId id="260" r:id="rId9"/>
    <p:sldId id="277" r:id="rId10"/>
    <p:sldId id="261" r:id="rId11"/>
    <p:sldId id="278" r:id="rId12"/>
    <p:sldId id="262" r:id="rId13"/>
    <p:sldId id="279" r:id="rId14"/>
    <p:sldId id="263" r:id="rId15"/>
    <p:sldId id="280" r:id="rId16"/>
    <p:sldId id="264" r:id="rId17"/>
    <p:sldId id="281" r:id="rId18"/>
    <p:sldId id="265" r:id="rId19"/>
    <p:sldId id="282" r:id="rId20"/>
    <p:sldId id="266" r:id="rId21"/>
    <p:sldId id="286" r:id="rId22"/>
    <p:sldId id="287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09C68-7F77-4FD0-BBF5-CE1483E9AA46}" type="datetimeFigureOut">
              <a:rPr lang="en-US" smtClean="0"/>
              <a:pPr/>
              <a:t>10/30/2008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FF82D-CE8F-4CA0-976E-19FC0B4703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HONOR</a:t>
            </a:r>
            <a:r>
              <a:rPr lang="en-US" baseline="0" dirty="0" smtClean="0"/>
              <a:t> - </a:t>
            </a:r>
            <a:r>
              <a:rPr lang="en-US" dirty="0" smtClean="0"/>
              <a:t>We should treat our mate as someone special – Including each other in every important decision that we make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HONOR</a:t>
            </a:r>
            <a:r>
              <a:rPr lang="en-US" baseline="0" dirty="0" smtClean="0"/>
              <a:t> - </a:t>
            </a:r>
            <a:r>
              <a:rPr lang="en-US" dirty="0" smtClean="0"/>
              <a:t>We should treat our mate as someone special – Including each other in every important decision that we make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The distorted view of love in our culture is distorted fundamentally because it is focused on pleasing self –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rPr>
              <a:t>The distorted view of love in our culture is distorted fundamentally because it is focused on pleasing self –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F82D-CE8F-4CA0-976E-19FC0B47032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43A-7DF5-4167-85EA-1A0BC5857B8E}" type="datetimeFigureOut">
              <a:rPr lang="en-US" smtClean="0"/>
              <a:pPr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2773-8D0C-4835-92AB-03D7562EE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43A-7DF5-4167-85EA-1A0BC5857B8E}" type="datetimeFigureOut">
              <a:rPr lang="en-US" smtClean="0"/>
              <a:pPr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2773-8D0C-4835-92AB-03D7562EE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43A-7DF5-4167-85EA-1A0BC5857B8E}" type="datetimeFigureOut">
              <a:rPr lang="en-US" smtClean="0"/>
              <a:pPr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2773-8D0C-4835-92AB-03D7562EE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43A-7DF5-4167-85EA-1A0BC5857B8E}" type="datetimeFigureOut">
              <a:rPr lang="en-US" smtClean="0"/>
              <a:pPr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2773-8D0C-4835-92AB-03D7562EE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43A-7DF5-4167-85EA-1A0BC5857B8E}" type="datetimeFigureOut">
              <a:rPr lang="en-US" smtClean="0"/>
              <a:pPr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2773-8D0C-4835-92AB-03D7562EE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43A-7DF5-4167-85EA-1A0BC5857B8E}" type="datetimeFigureOut">
              <a:rPr lang="en-US" smtClean="0"/>
              <a:pPr/>
              <a:t>10/30/2008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2773-8D0C-4835-92AB-03D7562EE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43A-7DF5-4167-85EA-1A0BC5857B8E}" type="datetimeFigureOut">
              <a:rPr lang="en-US" smtClean="0"/>
              <a:pPr/>
              <a:t>10/30/2008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2773-8D0C-4835-92AB-03D7562EE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43A-7DF5-4167-85EA-1A0BC5857B8E}" type="datetimeFigureOut">
              <a:rPr lang="en-US" smtClean="0"/>
              <a:pPr/>
              <a:t>10/30/2008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2773-8D0C-4835-92AB-03D7562EE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43A-7DF5-4167-85EA-1A0BC5857B8E}" type="datetimeFigureOut">
              <a:rPr lang="en-US" smtClean="0"/>
              <a:pPr/>
              <a:t>10/30/2008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2773-8D0C-4835-92AB-03D7562EE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43A-7DF5-4167-85EA-1A0BC5857B8E}" type="datetimeFigureOut">
              <a:rPr lang="en-US" smtClean="0"/>
              <a:pPr/>
              <a:t>10/30/2008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2773-8D0C-4835-92AB-03D7562EE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5043A-7DF5-4167-85EA-1A0BC5857B8E}" type="datetimeFigureOut">
              <a:rPr lang="en-US" smtClean="0"/>
              <a:pPr/>
              <a:t>10/30/2008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2773-8D0C-4835-92AB-03D7562EE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5043A-7DF5-4167-85EA-1A0BC5857B8E}" type="datetimeFigureOut">
              <a:rPr lang="en-US" smtClean="0"/>
              <a:pPr/>
              <a:t>10/30/2008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52773-8D0C-4835-92AB-03D7562EE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upload.wikimedia.org/wikipedia/commons/thumb/3/3d/Wedding_rings.jpg/800px-Wedding_ring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3657600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04800" dist="114300" dir="2700000" algn="tl" rotWithShape="0">
                    <a:prstClr val="black">
                      <a:alpha val="54000"/>
                    </a:prstClr>
                  </a:outerShdw>
                </a:effectLst>
                <a:latin typeface="Rage Italic LET" pitchFamily="2" charset="0"/>
              </a:rPr>
              <a:t>Love Dare</a:t>
            </a:r>
            <a:endParaRPr lang="en-US" sz="19900" b="1" dirty="0">
              <a:ln w="11430">
                <a:solidFill>
                  <a:sysClr val="windowText" lastClr="00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04800" dist="114300" dir="2700000" algn="tl" rotWithShape="0">
                  <a:prstClr val="black">
                    <a:alpha val="54000"/>
                  </a:prstClr>
                </a:outerShdw>
              </a:effectLst>
              <a:latin typeface="Rage Italic LET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3919663" cy="221599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38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04800" dist="114300" dir="2700000" algn="tl" rotWithShape="0">
                    <a:prstClr val="black">
                      <a:alpha val="54000"/>
                    </a:prstClr>
                  </a:outerShdw>
                </a:effectLst>
                <a:latin typeface="Book Antiqua" pitchFamily="18" charset="0"/>
              </a:rPr>
              <a:t>THE</a:t>
            </a:r>
            <a:endParaRPr lang="en-US" sz="2400" b="1" dirty="0">
              <a:ln w="11430">
                <a:solidFill>
                  <a:sysClr val="windowText" lastClr="00000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04800" dist="114300" dir="2700000" algn="tl" rotWithShape="0">
                  <a:prstClr val="black">
                    <a:alpha val="54000"/>
                  </a:prst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Does Not Envy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 Diagonal Corner Rectangle 5"/>
          <p:cNvSpPr/>
          <p:nvPr/>
        </p:nvSpPr>
        <p:spPr>
          <a:xfrm>
            <a:off x="3124200" y="2362200"/>
            <a:ext cx="5791200" cy="4267200"/>
          </a:xfrm>
          <a:prstGeom prst="round2DiagRect">
            <a:avLst/>
          </a:prstGeom>
          <a:ln>
            <a:noFill/>
          </a:ln>
          <a:effectLst>
            <a:outerShdw blurRad="254000" dist="114300" dir="3000000" algn="tl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2438400"/>
            <a:ext cx="5486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Zelos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- to have warmth of feeling for or against :- . . . (move with) envy, be jealous over, - (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Strong‘s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)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There is such a thing as justified jealousy – (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Ex 34:14; Deut 4:24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)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Envy is rooted in selfishness – and can infect a marriage.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Love celebrates the success of one’s mate and rejoices in their happiness &amp; is supportive.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Are you envious of your mate?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Does Not Parade Itself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13360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733800" y="26670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2 Corinthians 10:18 (NKJV) </a:t>
            </a:r>
            <a:r>
              <a:rPr lang="en-US" sz="2800" dirty="0" smtClean="0">
                <a:latin typeface="Book Antiqua" pitchFamily="18" charset="0"/>
              </a:rPr>
              <a:t/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baseline="30000" dirty="0" smtClean="0">
                <a:latin typeface="Book Antiqua" pitchFamily="18" charset="0"/>
              </a:rPr>
              <a:t>18 </a:t>
            </a:r>
            <a:r>
              <a:rPr lang="en-US" sz="2800" dirty="0" smtClean="0">
                <a:latin typeface="Book Antiqua" pitchFamily="18" charset="0"/>
              </a:rPr>
              <a:t>For not he who commends himself is approved, but whom the Lord commends. 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Does Not Parade Itself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 Diagonal Corner Rectangle 5"/>
          <p:cNvSpPr/>
          <p:nvPr/>
        </p:nvSpPr>
        <p:spPr>
          <a:xfrm>
            <a:off x="2895600" y="2209800"/>
            <a:ext cx="6096000" cy="4495800"/>
          </a:xfrm>
          <a:prstGeom prst="round2DiagRect">
            <a:avLst/>
          </a:prstGeom>
          <a:ln>
            <a:noFill/>
          </a:ln>
          <a:effectLst>
            <a:outerShdw blurRad="254000" dist="114300" dir="3000000" algn="tl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0" y="2438400"/>
            <a:ext cx="579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Perpereuomai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- From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perperos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, vainglorious, braggart – </a:t>
            </a:r>
            <a:r>
              <a:rPr lang="en-US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A.T. Robertson</a:t>
            </a:r>
            <a:endParaRPr lang="en-US" sz="2400" i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(Barnes‘) 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“This spirit proceeds from the idea of superiority over others; and is connected with a feeling of contempt or disregard for them.”—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Bragging Yields Bad Fruit –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It is dishonoring and disrespectful!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Love doesn’t say “look at me”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– but one rather exalts their mate above themselves – (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Phili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2:3;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Prov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27:2)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Is Not Puffed Up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13360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733800" y="2514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1 Peter 5:5 (NKJV) </a:t>
            </a:r>
            <a:r>
              <a:rPr lang="en-US" sz="2400" dirty="0" smtClean="0">
                <a:latin typeface="Book Antiqua" pitchFamily="18" charset="0"/>
              </a:rPr>
              <a:t/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baseline="30000" dirty="0" smtClean="0">
                <a:latin typeface="Book Antiqua" pitchFamily="18" charset="0"/>
              </a:rPr>
              <a:t>5 </a:t>
            </a:r>
            <a:r>
              <a:rPr lang="en-US" sz="2400" dirty="0" smtClean="0">
                <a:latin typeface="Book Antiqua" pitchFamily="18" charset="0"/>
              </a:rPr>
              <a:t>Likewise you younger people, submit yourselves to </a:t>
            </a:r>
            <a:r>
              <a:rPr lang="en-US" sz="2400" i="1" dirty="0" smtClean="0">
                <a:latin typeface="Book Antiqua" pitchFamily="18" charset="0"/>
              </a:rPr>
              <a:t>your</a:t>
            </a:r>
            <a:r>
              <a:rPr lang="en-US" sz="2400" dirty="0" smtClean="0">
                <a:latin typeface="Book Antiqua" pitchFamily="18" charset="0"/>
              </a:rPr>
              <a:t> elders. Yes, all of </a:t>
            </a:r>
            <a:r>
              <a:rPr lang="en-US" sz="2400" i="1" dirty="0" smtClean="0">
                <a:latin typeface="Book Antiqua" pitchFamily="18" charset="0"/>
              </a:rPr>
              <a:t>you</a:t>
            </a:r>
            <a:r>
              <a:rPr lang="en-US" sz="2400" dirty="0" smtClean="0">
                <a:latin typeface="Book Antiqua" pitchFamily="18" charset="0"/>
              </a:rPr>
              <a:t> be submissive to one another, and be clothed with humility, for </a:t>
            </a:r>
            <a:r>
              <a:rPr lang="en-US" sz="2400" i="1" dirty="0" smtClean="0">
                <a:latin typeface="Book Antiqua" pitchFamily="18" charset="0"/>
              </a:rPr>
              <a:t>"God resists the proud,</a:t>
            </a:r>
            <a:r>
              <a:rPr lang="en-US" sz="2400" dirty="0" smtClean="0">
                <a:latin typeface="Book Antiqua" pitchFamily="18" charset="0"/>
              </a:rPr>
              <a:t> </a:t>
            </a:r>
            <a:r>
              <a:rPr lang="en-US" sz="2400" i="1" dirty="0" smtClean="0">
                <a:latin typeface="Book Antiqua" pitchFamily="18" charset="0"/>
              </a:rPr>
              <a:t>But gives grace to the humble."</a:t>
            </a:r>
            <a:r>
              <a:rPr lang="en-US" sz="2400" dirty="0" smtClean="0">
                <a:latin typeface="Book Antiqua" pitchFamily="18" charset="0"/>
              </a:rPr>
              <a:t>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Is Not Puffed Up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 Diagonal Corner Rectangle 5"/>
          <p:cNvSpPr/>
          <p:nvPr/>
        </p:nvSpPr>
        <p:spPr>
          <a:xfrm>
            <a:off x="3048000" y="2286000"/>
            <a:ext cx="5943600" cy="4343400"/>
          </a:xfrm>
          <a:prstGeom prst="round2DiagRect">
            <a:avLst/>
          </a:prstGeom>
          <a:ln>
            <a:noFill/>
          </a:ln>
          <a:effectLst>
            <a:outerShdw blurRad="254000" dist="114300" dir="3000000" algn="tl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514600"/>
            <a:ext cx="5562600" cy="4307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Phusioo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̄ -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in the primary sense of blowing; to inflate, i.e. (figurative) make proud (haughty) —(Strong's)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Love causes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one to push aside pride and replace it with humility –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Love motivates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the willingness to be sacrificial – (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Phili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2:5-8), to work with their mate – cooperating with them and honoring  them.  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Do you show proper respect to your mate?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Does Not Behave Rudely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13360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733800" y="27432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Proverbs 18:13 (NKJV) </a:t>
            </a:r>
            <a:r>
              <a:rPr lang="en-US" sz="3200" dirty="0" smtClean="0">
                <a:latin typeface="Book Antiqua" pitchFamily="18" charset="0"/>
              </a:rPr>
              <a:t/>
            </a:r>
            <a:br>
              <a:rPr lang="en-US" sz="3200" dirty="0" smtClean="0">
                <a:latin typeface="Book Antiqua" pitchFamily="18" charset="0"/>
              </a:rPr>
            </a:br>
            <a:r>
              <a:rPr lang="en-US" sz="3200" baseline="30000" dirty="0" smtClean="0">
                <a:latin typeface="Book Antiqua" pitchFamily="18" charset="0"/>
              </a:rPr>
              <a:t>13 </a:t>
            </a:r>
            <a:r>
              <a:rPr lang="en-US" sz="3200" dirty="0" smtClean="0">
                <a:latin typeface="Book Antiqua" pitchFamily="18" charset="0"/>
              </a:rPr>
              <a:t>He who answers a matter before he hears </a:t>
            </a:r>
            <a:r>
              <a:rPr lang="en-US" sz="3200" i="1" dirty="0" smtClean="0">
                <a:latin typeface="Book Antiqua" pitchFamily="18" charset="0"/>
              </a:rPr>
              <a:t>it,</a:t>
            </a:r>
            <a:r>
              <a:rPr lang="en-US" sz="3200" dirty="0" smtClean="0">
                <a:latin typeface="Book Antiqua" pitchFamily="18" charset="0"/>
              </a:rPr>
              <a:t> It </a:t>
            </a:r>
            <a:r>
              <a:rPr lang="en-US" sz="3200" i="1" dirty="0" smtClean="0">
                <a:latin typeface="Book Antiqua" pitchFamily="18" charset="0"/>
              </a:rPr>
              <a:t>is</a:t>
            </a:r>
            <a:r>
              <a:rPr lang="en-US" sz="3200" dirty="0" smtClean="0">
                <a:latin typeface="Book Antiqua" pitchFamily="18" charset="0"/>
              </a:rPr>
              <a:t> folly and shame to him. 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Does Not Behave Rudely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 Diagonal Corner Rectangle 5"/>
          <p:cNvSpPr/>
          <p:nvPr/>
        </p:nvSpPr>
        <p:spPr>
          <a:xfrm>
            <a:off x="3124200" y="2362200"/>
            <a:ext cx="5791200" cy="4267200"/>
          </a:xfrm>
          <a:prstGeom prst="round2DiagRect">
            <a:avLst/>
          </a:prstGeom>
          <a:ln>
            <a:noFill/>
          </a:ln>
          <a:effectLst>
            <a:outerShdw blurRad="254000" dist="114300" dir="3000000" algn="tl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2514600"/>
            <a:ext cx="5486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Aschēmoneo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- to act unbecomingly – (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Thayer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) 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To be rude is to act in such a way as to embarrass our mate or irritate them, (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sarcastic quips, poor table manners, loud and obnoxious behavior, etc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) – things not done while dating.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Demonstrates a lack of respect -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How does your spouse feel about the way you speak and act around them?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Does Not Seek Its Own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13360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657600" y="2515612"/>
            <a:ext cx="4724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Philippians 2:3-4 (NKJV) </a:t>
            </a:r>
            <a:r>
              <a:rPr lang="en-US" sz="2400" dirty="0" smtClean="0">
                <a:latin typeface="Book Antiqua" pitchFamily="18" charset="0"/>
              </a:rPr>
              <a:t/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baseline="30000" dirty="0" smtClean="0">
                <a:latin typeface="Book Antiqua" pitchFamily="18" charset="0"/>
              </a:rPr>
              <a:t>3 </a:t>
            </a:r>
            <a:r>
              <a:rPr lang="en-US" sz="2400" i="1" dirty="0" smtClean="0">
                <a:latin typeface="Book Antiqua" pitchFamily="18" charset="0"/>
              </a:rPr>
              <a:t>Let</a:t>
            </a:r>
            <a:r>
              <a:rPr lang="en-US" sz="2400" dirty="0" smtClean="0">
                <a:latin typeface="Book Antiqua" pitchFamily="18" charset="0"/>
              </a:rPr>
              <a:t> nothing </a:t>
            </a:r>
            <a:r>
              <a:rPr lang="en-US" sz="2400" i="1" dirty="0" smtClean="0">
                <a:latin typeface="Book Antiqua" pitchFamily="18" charset="0"/>
              </a:rPr>
              <a:t>be done</a:t>
            </a:r>
            <a:r>
              <a:rPr lang="en-US" sz="2400" dirty="0" smtClean="0">
                <a:latin typeface="Book Antiqua" pitchFamily="18" charset="0"/>
              </a:rPr>
              <a:t> through selfish ambition or conceit, but in lowliness of mind let each esteem others better than himself.  </a:t>
            </a:r>
            <a:r>
              <a:rPr lang="en-US" sz="2400" baseline="30000" dirty="0" smtClean="0">
                <a:latin typeface="Book Antiqua" pitchFamily="18" charset="0"/>
              </a:rPr>
              <a:t>4 </a:t>
            </a:r>
            <a:r>
              <a:rPr lang="en-US" sz="2400" dirty="0" smtClean="0">
                <a:latin typeface="Book Antiqua" pitchFamily="18" charset="0"/>
              </a:rPr>
              <a:t>Let each of you look out not only for his own interests, but also for the interests of others.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Does Not Seek Its Own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 Diagonal Corner Rectangle 5"/>
          <p:cNvSpPr/>
          <p:nvPr/>
        </p:nvSpPr>
        <p:spPr>
          <a:xfrm>
            <a:off x="3124200" y="2362200"/>
            <a:ext cx="5791200" cy="4267200"/>
          </a:xfrm>
          <a:prstGeom prst="round2DiagRect">
            <a:avLst/>
          </a:prstGeom>
          <a:ln>
            <a:noFill/>
          </a:ln>
          <a:effectLst>
            <a:outerShdw blurRad="254000" dist="114300" dir="3000000" algn="tl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667000"/>
            <a:ext cx="5562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Seeketh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not its own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</a:t>
            </a:r>
            <a:r>
              <a:rPr lang="en-US" sz="2400" i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ou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zētei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ta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</a:t>
            </a:r>
            <a:r>
              <a:rPr lang="en-US" sz="2400" i="1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heautēs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). Its own interests (1 Cor. 10:24, 33).—(A.T. Robertson)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Our decisions are motivated by either a love for God, our spouse, or ourselves.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Do you put your interests, wants and desires ahead of things needed and wanted by your spouse?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Does your mate see you as selfish?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Is Not Provoked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13360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733800" y="251460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600" b="1" dirty="0" smtClean="0">
                <a:latin typeface="Book Antiqua" pitchFamily="18" charset="0"/>
              </a:rPr>
              <a:t>James 1:19-20 (NKJV) </a:t>
            </a:r>
            <a:r>
              <a:rPr lang="en-US" sz="2600" dirty="0" smtClean="0">
                <a:latin typeface="Book Antiqua" pitchFamily="18" charset="0"/>
              </a:rPr>
              <a:t/>
            </a:r>
            <a:br>
              <a:rPr lang="en-US" sz="2600" dirty="0" smtClean="0">
                <a:latin typeface="Book Antiqua" pitchFamily="18" charset="0"/>
              </a:rPr>
            </a:br>
            <a:r>
              <a:rPr lang="en-US" sz="2600" baseline="30000" dirty="0" smtClean="0">
                <a:latin typeface="Book Antiqua" pitchFamily="18" charset="0"/>
              </a:rPr>
              <a:t>19 </a:t>
            </a:r>
            <a:r>
              <a:rPr lang="en-US" sz="2600" dirty="0" smtClean="0">
                <a:latin typeface="Book Antiqua" pitchFamily="18" charset="0"/>
              </a:rPr>
              <a:t>So then, my beloved brethren, let every man be swift to hear, slow to speak, slow to wrath; </a:t>
            </a:r>
            <a:r>
              <a:rPr lang="en-US" sz="2600" baseline="30000" dirty="0" smtClean="0">
                <a:latin typeface="Book Antiqua" pitchFamily="18" charset="0"/>
              </a:rPr>
              <a:t>20 </a:t>
            </a:r>
            <a:r>
              <a:rPr lang="en-US" sz="2600" dirty="0" smtClean="0">
                <a:latin typeface="Book Antiqua" pitchFamily="18" charset="0"/>
              </a:rPr>
              <a:t>for the wrath of man does not produce the righteousness of God.</a:t>
            </a:r>
            <a:endParaRPr lang="en-US" sz="26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200400" y="1371600"/>
            <a:ext cx="5791200" cy="5257800"/>
          </a:xfrm>
          <a:prstGeom prst="round2DiagRect">
            <a:avLst/>
          </a:prstGeom>
          <a:ln>
            <a:noFill/>
          </a:ln>
          <a:effectLst>
            <a:outerShdw blurRad="254000" dist="114300" dir="3000000" algn="tl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  <p:pic>
        <p:nvPicPr>
          <p:cNvPr id="4" name="Picture 2" descr="http://www.stmarycatholic.org/images/marri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3429000" cy="4419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3352800" y="1600200"/>
            <a:ext cx="5562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Eros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--Sensual love. Not used in New Testament.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Stergein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—Natural love – natural affection.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Phileo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- Friendly love - More nearly represents tender affection. 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Agapao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— “Love which is awakened by a sense of value in an object which causes one to prize it . . . It is a love of esteem and approbation” (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Weust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). Act of the will – not emotion -  (Mt. 5:43-48; Mk 12:29-31; Jn. 3:16; 1 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Cor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13)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Is Not Provoked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 Diagonal Corner Rectangle 5"/>
          <p:cNvSpPr/>
          <p:nvPr/>
        </p:nvSpPr>
        <p:spPr>
          <a:xfrm>
            <a:off x="3124200" y="2362200"/>
            <a:ext cx="5791200" cy="4267200"/>
          </a:xfrm>
          <a:prstGeom prst="round2DiagRect">
            <a:avLst/>
          </a:prstGeom>
          <a:ln>
            <a:noFill/>
          </a:ln>
          <a:effectLst>
            <a:outerShdw blurRad="254000" dist="114300" dir="3000000" algn="tl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2667000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Paroxynō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- primarily, "to sharpen" (akin to A, No. 2), is used metaphorically, signifying "to rouse to anger, to provoke," in the Passive Voice, in Acts 17:16, RV, "was provoked" (AV, "was stirred"); in 1 Cor. 13:5, RV, "is not provoked“ - —Vine's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Love is hard to offend and quick to forgive.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Is Not Provoked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 Diagonal Corner Rectangle 5"/>
          <p:cNvSpPr/>
          <p:nvPr/>
        </p:nvSpPr>
        <p:spPr>
          <a:xfrm>
            <a:off x="3124200" y="2362200"/>
            <a:ext cx="5791200" cy="4267200"/>
          </a:xfrm>
          <a:prstGeom prst="round2DiagRect">
            <a:avLst/>
          </a:prstGeom>
          <a:ln>
            <a:noFill/>
          </a:ln>
          <a:effectLst>
            <a:outerShdw blurRad="254000" dist="114300" dir="3000000" algn="tl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2514600"/>
            <a:ext cx="5486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Indicates insecurity and stress </a:t>
            </a: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(Mat. 6:25-34)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Indicates bitterness </a:t>
            </a: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  (Eph 4:31)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Indicates selfish lust </a:t>
            </a: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(James 4:1-3)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Indicates pride –               </a:t>
            </a:r>
            <a:r>
              <a:rPr lang="en-US" sz="32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(1 Tim 6:4)</a:t>
            </a:r>
            <a:endParaRPr lang="en-US" sz="32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200400" y="1371600"/>
            <a:ext cx="5791200" cy="5257800"/>
          </a:xfrm>
          <a:prstGeom prst="round2DiagRect">
            <a:avLst/>
          </a:prstGeom>
          <a:ln>
            <a:noFill/>
          </a:ln>
          <a:effectLst>
            <a:outerShdw blurRad="254000" dist="114300" dir="3000000" algn="tl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1600200"/>
            <a:ext cx="5562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God designed marriage for our good –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If we are teachable – we will learn to do the ONE thing that is most important in marriage – LOVE!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Requires humility, desire and courage!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Love is a command thus a choice – instead of following our heart – we must LEAD it!</a:t>
            </a:r>
            <a:endParaRPr 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http://www.stmarycatholic.org/images/marri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3429000" cy="4419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200400" y="1371600"/>
            <a:ext cx="5791200" cy="5257800"/>
          </a:xfrm>
          <a:prstGeom prst="round2DiagRect">
            <a:avLst/>
          </a:prstGeom>
          <a:ln>
            <a:noFill/>
          </a:ln>
          <a:effectLst>
            <a:outerShdw blurRad="254000" dist="114300" dir="3000000" algn="tl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1600200"/>
            <a:ext cx="5562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God designed marriage for our good –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If we are teachable – we will learn to do the ONE thing that is most important in marriage – LOVE!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Requires humility, desire and courage!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8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Love is a command thus a choice – instead of following our heart – we must LEAD it!</a:t>
            </a:r>
            <a:endParaRPr lang="en-US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Picture 2" descr="http://www.stmarycatholic.org/images/marri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3429000" cy="4419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tmarycatholic.org/images/marri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3429000" cy="44196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799" y="1066800"/>
            <a:ext cx="693420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971800" y="1548348"/>
            <a:ext cx="533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1 Corinthians 13:4-8 (NKJV) </a:t>
            </a:r>
            <a:r>
              <a:rPr lang="en-US" sz="2400" dirty="0" smtClean="0">
                <a:latin typeface="Book Antiqua" pitchFamily="18" charset="0"/>
              </a:rPr>
              <a:t/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baseline="30000" dirty="0" smtClean="0">
                <a:latin typeface="Book Antiqua" pitchFamily="18" charset="0"/>
              </a:rPr>
              <a:t>4 </a:t>
            </a:r>
            <a:r>
              <a:rPr lang="en-US" sz="2400" dirty="0" smtClean="0">
                <a:latin typeface="Book Antiqua" pitchFamily="18" charset="0"/>
              </a:rPr>
              <a:t>Love suffers long </a:t>
            </a:r>
            <a:r>
              <a:rPr lang="en-US" sz="2400" i="1" dirty="0" smtClean="0">
                <a:latin typeface="Book Antiqua" pitchFamily="18" charset="0"/>
              </a:rPr>
              <a:t>and</a:t>
            </a:r>
            <a:r>
              <a:rPr lang="en-US" sz="2400" dirty="0" smtClean="0">
                <a:latin typeface="Book Antiqua" pitchFamily="18" charset="0"/>
              </a:rPr>
              <a:t> is kind; love does not envy; love does not parade itself, is not puffed up;  </a:t>
            </a:r>
            <a:r>
              <a:rPr lang="en-US" sz="2400" baseline="30000" dirty="0" smtClean="0">
                <a:latin typeface="Book Antiqua" pitchFamily="18" charset="0"/>
              </a:rPr>
              <a:t>5 </a:t>
            </a:r>
            <a:r>
              <a:rPr lang="en-US" sz="2400" dirty="0" smtClean="0">
                <a:latin typeface="Book Antiqua" pitchFamily="18" charset="0"/>
              </a:rPr>
              <a:t>does not behave rudely, does not seek its own, is not provoked, thinks no evil;  </a:t>
            </a:r>
            <a:r>
              <a:rPr lang="en-US" sz="2400" baseline="30000" dirty="0" smtClean="0">
                <a:latin typeface="Book Antiqua" pitchFamily="18" charset="0"/>
              </a:rPr>
              <a:t>6 </a:t>
            </a:r>
            <a:r>
              <a:rPr lang="en-US" sz="2400" dirty="0" smtClean="0">
                <a:latin typeface="Book Antiqua" pitchFamily="18" charset="0"/>
              </a:rPr>
              <a:t>does not rejoice in iniquity, but rejoices in the truth;  </a:t>
            </a:r>
            <a:r>
              <a:rPr lang="en-US" sz="2400" baseline="30000" dirty="0" smtClean="0">
                <a:latin typeface="Book Antiqua" pitchFamily="18" charset="0"/>
              </a:rPr>
              <a:t>7 </a:t>
            </a:r>
            <a:r>
              <a:rPr lang="en-US" sz="2400" dirty="0" smtClean="0">
                <a:latin typeface="Book Antiqua" pitchFamily="18" charset="0"/>
              </a:rPr>
              <a:t>bears all things, believes all things, hopes all things, endures all things.  </a:t>
            </a:r>
            <a:r>
              <a:rPr lang="en-US" sz="2400" baseline="30000" dirty="0" smtClean="0">
                <a:latin typeface="Book Antiqua" pitchFamily="18" charset="0"/>
              </a:rPr>
              <a:t>8 </a:t>
            </a:r>
            <a:r>
              <a:rPr lang="en-US" sz="2400" dirty="0" smtClean="0">
                <a:latin typeface="Book Antiqua" pitchFamily="18" charset="0"/>
              </a:rPr>
              <a:t>Love never fails.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Is Patient -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13360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733800" y="26670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Ephesians 4:2 (NKJV) </a:t>
            </a:r>
            <a:r>
              <a:rPr lang="en-US" sz="3200" dirty="0" smtClean="0">
                <a:latin typeface="Book Antiqua" pitchFamily="18" charset="0"/>
              </a:rPr>
              <a:t/>
            </a:r>
            <a:br>
              <a:rPr lang="en-US" sz="3200" dirty="0" smtClean="0">
                <a:latin typeface="Book Antiqua" pitchFamily="18" charset="0"/>
              </a:rPr>
            </a:br>
            <a:r>
              <a:rPr lang="en-US" sz="3200" baseline="30000" dirty="0" smtClean="0">
                <a:latin typeface="Book Antiqua" pitchFamily="18" charset="0"/>
              </a:rPr>
              <a:t>2 </a:t>
            </a:r>
            <a:r>
              <a:rPr lang="en-US" sz="3200" dirty="0" smtClean="0">
                <a:latin typeface="Book Antiqua" pitchFamily="18" charset="0"/>
              </a:rPr>
              <a:t>with all lowliness and gentleness, with longsuffering, bearing with one another in love, </a:t>
            </a:r>
            <a:endParaRPr lang="en-US" sz="32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Is Patient -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 Diagonal Corner Rectangle 5"/>
          <p:cNvSpPr/>
          <p:nvPr/>
        </p:nvSpPr>
        <p:spPr>
          <a:xfrm>
            <a:off x="3124200" y="2362200"/>
            <a:ext cx="5791200" cy="4267200"/>
          </a:xfrm>
          <a:prstGeom prst="round2DiagRect">
            <a:avLst/>
          </a:prstGeom>
          <a:ln>
            <a:noFill/>
          </a:ln>
          <a:effectLst>
            <a:outerShdw blurRad="254000" dist="114300" dir="3000000" algn="tl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2667000"/>
            <a:ext cx="5486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Makrothumos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- to be long-spirited, i.e. . . . To patiently endure. </a:t>
            </a:r>
            <a:r>
              <a:rPr lang="en-US" sz="20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(Strong’s)</a:t>
            </a:r>
            <a:endParaRPr lang="en-US" sz="2400" i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Patience is not quick to condemn –quick to anger – quick to give up – or quick to bail out – 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Patience is choosing to respond to a negative situation in a positive way –(</a:t>
            </a: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Prov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16:32)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Can your mate count on having a patient spouse to deal with? 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Is Kind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13360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733800" y="28194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Ephesians 4:32 (NKJV) </a:t>
            </a:r>
            <a:r>
              <a:rPr lang="en-US" sz="2800" dirty="0" smtClean="0">
                <a:latin typeface="Book Antiqua" pitchFamily="18" charset="0"/>
              </a:rPr>
              <a:t/>
            </a:r>
            <a:br>
              <a:rPr lang="en-US" sz="2800" dirty="0" smtClean="0">
                <a:latin typeface="Book Antiqua" pitchFamily="18" charset="0"/>
              </a:rPr>
            </a:br>
            <a:r>
              <a:rPr lang="en-US" sz="2800" baseline="30000" dirty="0" smtClean="0">
                <a:latin typeface="Book Antiqua" pitchFamily="18" charset="0"/>
              </a:rPr>
              <a:t>32 </a:t>
            </a:r>
            <a:r>
              <a:rPr lang="en-US" sz="2800" dirty="0" smtClean="0">
                <a:latin typeface="Book Antiqua" pitchFamily="18" charset="0"/>
              </a:rPr>
              <a:t>And be kind to one another, tenderhearted, forgiving one another, just as God in Christ forgave you.</a:t>
            </a:r>
            <a:endParaRPr lang="en-US" sz="28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Is Kind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Round Diagonal Corner Rectangle 5"/>
          <p:cNvSpPr/>
          <p:nvPr/>
        </p:nvSpPr>
        <p:spPr>
          <a:xfrm>
            <a:off x="3124200" y="2362200"/>
            <a:ext cx="5791200" cy="4267200"/>
          </a:xfrm>
          <a:prstGeom prst="round2DiagRect">
            <a:avLst/>
          </a:prstGeom>
          <a:ln>
            <a:noFill/>
          </a:ln>
          <a:effectLst>
            <a:outerShdw blurRad="254000" dist="114300" dir="3000000" algn="tl" rotWithShape="0">
              <a:prstClr val="black">
                <a:alpha val="43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76600" y="2438400"/>
            <a:ext cx="5562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err="1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Chrestos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- to show oneself useful, i.e. act benevolently</a:t>
            </a:r>
            <a:r>
              <a:rPr lang="en-US" sz="20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—(Strong's)</a:t>
            </a:r>
            <a:endParaRPr lang="en-US" sz="2400" i="1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 Antiqua" pitchFamily="18" charset="0"/>
            </a:endParaRPr>
          </a:p>
          <a:p>
            <a:pPr marL="685800" lvl="1" indent="-457200">
              <a:buClr>
                <a:schemeClr val="accent6"/>
              </a:buClr>
              <a:buFont typeface="Monotype Sorts" pitchFamily="2" charset="2"/>
              <a:buChar char="4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Gentleness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 – sensitive &amp; tender – “truth in love” – not harsh.</a:t>
            </a:r>
          </a:p>
          <a:p>
            <a:pPr marL="685800" lvl="1" indent="-457200">
              <a:buClr>
                <a:schemeClr val="accent6"/>
              </a:buClr>
              <a:buFont typeface="Monotype Sorts" pitchFamily="2" charset="2"/>
              <a:buChar char="4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Helpfulness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meeting the needs of the moment </a:t>
            </a:r>
          </a:p>
          <a:p>
            <a:pPr marL="685800" lvl="1" indent="-457200">
              <a:buClr>
                <a:schemeClr val="accent6"/>
              </a:buClr>
              <a:buFont typeface="Monotype Sorts" pitchFamily="2" charset="2"/>
              <a:buChar char="4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Willingness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not obstinate, reluctant &amp; stubborn – but cooperative &amp; flexible.</a:t>
            </a:r>
          </a:p>
          <a:p>
            <a:pPr marL="685800" lvl="1" indent="-457200">
              <a:buClr>
                <a:schemeClr val="accent6"/>
              </a:buClr>
              <a:buFont typeface="Monotype Sorts" pitchFamily="2" charset="2"/>
              <a:buChar char="4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Love in action 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– (</a:t>
            </a:r>
            <a:r>
              <a:rPr lang="en-US" sz="2400" i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Luke 10:25-37</a:t>
            </a: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 Antiqua" pitchFamily="18" charset="0"/>
              </a:rPr>
              <a:t>)</a:t>
            </a:r>
          </a:p>
          <a:p>
            <a:pPr marL="457200" indent="-457200">
              <a:buClr>
                <a:schemeClr val="accent2"/>
              </a:buClr>
              <a:buFont typeface="Wingdings 2" pitchFamily="18" charset="2"/>
              <a:buChar char="è"/>
            </a:pPr>
            <a:r>
              <a:rPr lang="en-US" sz="2400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erlin Sans FB Demi" pitchFamily="34" charset="0"/>
              </a:rPr>
              <a:t>Where would you rate on kindness?</a:t>
            </a:r>
            <a:endParaRPr lang="en-US" sz="24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228600" dist="152400" dir="2700000" algn="tl" rotWithShape="0">
                    <a:prstClr val="black">
                      <a:alpha val="54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Love Does Not Envy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228600" dist="152400" dir="2700000" algn="tl" rotWithShape="0">
                  <a:prstClr val="black">
                    <a:alpha val="54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pic>
        <p:nvPicPr>
          <p:cNvPr id="21506" name="Picture 2" descr="http://dating.lovetoknow.com/images/Dating/d/d0/Loving_Cou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0"/>
            <a:ext cx="2848356" cy="4267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133600"/>
            <a:ext cx="6172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733800" y="259080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Book Antiqua" pitchFamily="18" charset="0"/>
              </a:rPr>
              <a:t>Titus 3:3 (NKJV) </a:t>
            </a:r>
            <a:r>
              <a:rPr lang="en-US" sz="2400" dirty="0" smtClean="0">
                <a:latin typeface="Book Antiqua" pitchFamily="18" charset="0"/>
              </a:rPr>
              <a:t/>
            </a:r>
            <a:br>
              <a:rPr lang="en-US" sz="2400" dirty="0" smtClean="0">
                <a:latin typeface="Book Antiqua" pitchFamily="18" charset="0"/>
              </a:rPr>
            </a:br>
            <a:r>
              <a:rPr lang="en-US" sz="2400" baseline="30000" dirty="0" smtClean="0">
                <a:latin typeface="Book Antiqua" pitchFamily="18" charset="0"/>
              </a:rPr>
              <a:t>3 </a:t>
            </a:r>
            <a:r>
              <a:rPr lang="en-US" sz="2400" dirty="0" smtClean="0">
                <a:latin typeface="Book Antiqua" pitchFamily="18" charset="0"/>
              </a:rPr>
              <a:t>For we ourselves were also once foolish, disobedient, deceived, serving various lusts and pleasures, living in malice and envy, hateful and hating one another.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152400" dist="88900" dir="2700000" algn="tl" rotWithShape="0">
                    <a:prstClr val="black">
                      <a:alpha val="57000"/>
                    </a:prstClr>
                  </a:outerShdw>
                </a:effectLst>
                <a:latin typeface="Rage Italic LET" pitchFamily="2" charset="0"/>
              </a:rPr>
              <a:t>The Love Dare</a:t>
            </a:r>
            <a:endParaRPr lang="en-US" sz="96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152400" dist="88900" dir="2700000" algn="tl" rotWithShape="0">
                  <a:prstClr val="black">
                    <a:alpha val="57000"/>
                  </a:prstClr>
                </a:outerShdw>
              </a:effectLst>
              <a:latin typeface="Rage Italic LET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7897</TotalTime>
  <Words>1086</Words>
  <Application>Microsoft Office PowerPoint</Application>
  <PresentationFormat>On-screen Show (4:3)</PresentationFormat>
  <Paragraphs>124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Don McClain</cp:lastModifiedBy>
  <cp:revision>40</cp:revision>
  <dcterms:created xsi:type="dcterms:W3CDTF">2008-10-16T19:13:38Z</dcterms:created>
  <dcterms:modified xsi:type="dcterms:W3CDTF">2008-10-30T12:41:48Z</dcterms:modified>
</cp:coreProperties>
</file>