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0" r:id="rId3"/>
    <p:sldId id="261" r:id="rId4"/>
    <p:sldId id="262" r:id="rId5"/>
    <p:sldId id="263" r:id="rId6"/>
    <p:sldId id="264" r:id="rId7"/>
    <p:sldId id="265" r:id="rId8"/>
    <p:sldId id="266" r:id="rId9"/>
    <p:sldId id="269" r:id="rId10"/>
    <p:sldId id="267" r:id="rId11"/>
    <p:sldId id="271"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8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C0516-7927-48B4-8274-100BA3402CCB}" type="datetimeFigureOut">
              <a:rPr lang="en-US" smtClean="0"/>
              <a:pPr/>
              <a:t>11/15/2008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E686C1-05C9-4AC0-8887-09FB483D7B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E686C1-05C9-4AC0-8887-09FB483D7B2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Chaff is the seed covering and the debris separated from the grain or seed in threshing. Unlike the grain or actual seed, it has no body or substance and is blown about by the wind, always unstable. It is that which is worthless, of no value.</a:t>
            </a:r>
            <a:endParaRPr lang="en-US" dirty="0"/>
          </a:p>
        </p:txBody>
      </p:sp>
      <p:sp>
        <p:nvSpPr>
          <p:cNvPr id="4" name="Slide Number Placeholder 3"/>
          <p:cNvSpPr>
            <a:spLocks noGrp="1"/>
          </p:cNvSpPr>
          <p:nvPr>
            <p:ph type="sldNum" sz="quarter" idx="10"/>
          </p:nvPr>
        </p:nvSpPr>
        <p:spPr/>
        <p:txBody>
          <a:bodyPr/>
          <a:lstStyle/>
          <a:p>
            <a:fld id="{EAE686C1-05C9-4AC0-8887-09FB483D7B2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Chaff is the seed covering and the debris separated from the grain or seed in threshing. Unlike the grain or actual seed, it has no body or substance and is blown about by the wind, always unstable. It is that which is worthless, of no value.</a:t>
            </a:r>
            <a:endParaRPr lang="en-US" dirty="0"/>
          </a:p>
        </p:txBody>
      </p:sp>
      <p:sp>
        <p:nvSpPr>
          <p:cNvPr id="4" name="Slide Number Placeholder 3"/>
          <p:cNvSpPr>
            <a:spLocks noGrp="1"/>
          </p:cNvSpPr>
          <p:nvPr>
            <p:ph type="sldNum" sz="quarter" idx="10"/>
          </p:nvPr>
        </p:nvSpPr>
        <p:spPr/>
        <p:txBody>
          <a:bodyPr/>
          <a:lstStyle/>
          <a:p>
            <a:fld id="{EAE686C1-05C9-4AC0-8887-09FB483D7B2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56025-6DBA-4CE3-89A4-7D5A8EE05BD6}" type="datetimeFigureOut">
              <a:rPr lang="en-US" smtClean="0"/>
              <a:pPr/>
              <a:t>11/15/2008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99675F-20D2-43ED-8D42-DCA14B40A62A}"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http://farm1.static.flickr.com/168/415576338_201285f480.jpg?v=0"/>
          <p:cNvPicPr>
            <a:picLocks noChangeAspect="1" noChangeArrowheads="1"/>
          </p:cNvPicPr>
          <p:nvPr userDrawn="1"/>
        </p:nvPicPr>
        <p:blipFill>
          <a:blip r:embed="rId13"/>
          <a:srcRect/>
          <a:stretch>
            <a:fillRect/>
          </a:stretch>
        </p:blipFill>
        <p:spPr bwMode="auto">
          <a:xfrm>
            <a:off x="-1" y="0"/>
            <a:ext cx="9153153" cy="6858000"/>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553200"/>
            <a:ext cx="2590800" cy="304800"/>
          </a:xfrm>
          <a:prstGeom prst="rect">
            <a:avLst/>
          </a:prstGeom>
        </p:spPr>
        <p:txBody>
          <a:bodyPr vert="horz" lIns="91440" tIns="45720" rIns="91440" bIns="45720" rtlCol="0" anchor="ctr"/>
          <a:lstStyle>
            <a:lvl1pPr algn="l">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LET" pitchFamily="2" charset="0"/>
              </a:defRPr>
            </a:lvl1pPr>
          </a:lstStyle>
          <a:p>
            <a:fld id="{61256025-6DBA-4CE3-89A4-7D5A8EE05BD6}" type="datetimeFigureOut">
              <a:rPr lang="en-US" smtClean="0"/>
              <a:pPr/>
              <a:t>11/15/2008</a:t>
            </a:fld>
            <a:endParaRPr lang="en-US"/>
          </a:p>
        </p:txBody>
      </p:sp>
      <p:sp>
        <p:nvSpPr>
          <p:cNvPr id="5" name="Footer Placeholder 4"/>
          <p:cNvSpPr>
            <a:spLocks noGrp="1"/>
          </p:cNvSpPr>
          <p:nvPr>
            <p:ph type="ftr" sz="quarter" idx="3"/>
          </p:nvPr>
        </p:nvSpPr>
        <p:spPr>
          <a:xfrm>
            <a:off x="4953000" y="6553200"/>
            <a:ext cx="4191000" cy="304800"/>
          </a:xfrm>
          <a:prstGeom prst="rect">
            <a:avLst/>
          </a:prstGeom>
        </p:spPr>
        <p:txBody>
          <a:bodyPr vert="horz" lIns="91440" tIns="45720" rIns="91440" bIns="45720" rtlCol="0" anchor="ctr"/>
          <a:lstStyle>
            <a:lvl1pPr algn="r">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LET" pitchFamily="2" charset="0"/>
              </a:defRPr>
            </a:lvl1pPr>
          </a:lstStyle>
          <a:p>
            <a:endParaRPr lang="en-US" dirty="0"/>
          </a:p>
        </p:txBody>
      </p:sp>
      <p:sp>
        <p:nvSpPr>
          <p:cNvPr id="6" name="Slide Number Placeholder 5"/>
          <p:cNvSpPr>
            <a:spLocks noGrp="1"/>
          </p:cNvSpPr>
          <p:nvPr>
            <p:ph type="sldNum" sz="quarter" idx="4"/>
          </p:nvPr>
        </p:nvSpPr>
        <p:spPr>
          <a:xfrm>
            <a:off x="7848600" y="0"/>
            <a:ext cx="1295400" cy="381000"/>
          </a:xfrm>
          <a:prstGeom prst="rect">
            <a:avLst/>
          </a:prstGeom>
        </p:spPr>
        <p:txBody>
          <a:bodyPr vert="horz" lIns="91440" tIns="45720" rIns="91440" bIns="45720" rtlCol="0" anchor="ctr"/>
          <a:lstStyle>
            <a:lvl1pPr algn="r">
              <a:defRPr sz="1200" b="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Rage Italic LET" pitchFamily="2" charset="0"/>
              </a:defRPr>
            </a:lvl1pPr>
          </a:lstStyle>
          <a:p>
            <a:fld id="{D699675F-20D2-43ED-8D42-DCA14B40A6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free-christian-wallpaper.com/wallpapers/ps1-3/ps-1-3-tnlg.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TextBox 2"/>
          <p:cNvSpPr txBox="1"/>
          <p:nvPr/>
        </p:nvSpPr>
        <p:spPr>
          <a:xfrm>
            <a:off x="0" y="1600200"/>
            <a:ext cx="9144000" cy="36317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1500" b="1" dirty="0" smtClean="0">
                <a:ln w="11430"/>
                <a:solidFill>
                  <a:schemeClr val="bg2">
                    <a:lumMod val="75000"/>
                  </a:schemeClr>
                </a:solidFill>
                <a:effectLst>
                  <a:glow rad="101600">
                    <a:schemeClr val="tx1">
                      <a:alpha val="60000"/>
                    </a:schemeClr>
                  </a:glow>
                  <a:outerShdw blurRad="60007" dist="310007" dir="7680000" sy="30000" kx="1300200" algn="ctr" rotWithShape="0">
                    <a:prstClr val="black">
                      <a:alpha val="32000"/>
                    </a:prstClr>
                  </a:outerShdw>
                  <a:reflection blurRad="6350" stA="55000" endA="300" endPos="45500" dir="5400000" sy="-100000" algn="bl" rotWithShape="0"/>
                </a:effectLst>
                <a:latin typeface="Pythagoras" pitchFamily="2" charset="0"/>
              </a:rPr>
              <a:t>Two Ways </a:t>
            </a:r>
            <a:r>
              <a:rPr lang="en-US" sz="11500" b="1" dirty="0" smtClean="0">
                <a:ln w="11430"/>
                <a:solidFill>
                  <a:schemeClr val="bg2">
                    <a:lumMod val="75000"/>
                  </a:schemeClr>
                </a:solidFill>
                <a:effectLst>
                  <a:glow rad="101600">
                    <a:schemeClr val="tx1">
                      <a:alpha val="60000"/>
                    </a:schemeClr>
                  </a:glow>
                  <a:outerShdw blurRad="60007" dist="310007" dir="7680000" sy="30000" kx="1300200" algn="ctr" rotWithShape="0">
                    <a:prstClr val="black">
                      <a:alpha val="32000"/>
                    </a:prstClr>
                  </a:outerShdw>
                  <a:reflection blurRad="6350" stA="55000" endA="300" endPos="45500" dir="5400000" sy="-100000" algn="bl" rotWithShape="0"/>
                </a:effectLst>
                <a:latin typeface="Pythagoras" pitchFamily="2" charset="0"/>
              </a:rPr>
              <a:t> of Life</a:t>
            </a:r>
            <a:endParaRPr lang="en-US" sz="11500" b="1" dirty="0" smtClean="0">
              <a:ln w="11430"/>
              <a:solidFill>
                <a:schemeClr val="bg2">
                  <a:lumMod val="75000"/>
                </a:schemeClr>
              </a:solidFill>
              <a:effectLst>
                <a:glow rad="101600">
                  <a:schemeClr val="tx1">
                    <a:alpha val="60000"/>
                  </a:schemeClr>
                </a:glow>
                <a:outerShdw blurRad="60007" dist="310007" dir="7680000" sy="30000" kx="1300200" algn="ctr" rotWithShape="0">
                  <a:prstClr val="black">
                    <a:alpha val="32000"/>
                  </a:prstClr>
                </a:outerShdw>
                <a:reflection blurRad="6350" stA="55000" endA="300" endPos="45500" dir="5400000" sy="-100000" algn="bl" rotWithShape="0"/>
              </a:effectLst>
              <a:latin typeface="Pythagoras" pitchFamily="2" charset="0"/>
            </a:endParaRPr>
          </a:p>
        </p:txBody>
      </p:sp>
      <p:sp>
        <p:nvSpPr>
          <p:cNvPr id="5" name="Rectangle 4"/>
          <p:cNvSpPr/>
          <p:nvPr/>
        </p:nvSpPr>
        <p:spPr>
          <a:xfrm>
            <a:off x="0" y="5181600"/>
            <a:ext cx="9144000" cy="1569660"/>
          </a:xfrm>
          <a:prstGeom prst="rect">
            <a:avLst/>
          </a:prstGeom>
        </p:spPr>
        <p:txBody>
          <a:bodyPr wrap="square">
            <a:spAutoFit/>
          </a:bodyPr>
          <a:lstStyle/>
          <a:p>
            <a:pPr algn="ctr"/>
            <a:r>
              <a:rPr lang="en-US" sz="9600" b="1" dirty="0" smtClean="0">
                <a:ln w="11430"/>
                <a:solidFill>
                  <a:schemeClr val="bg2">
                    <a:lumMod val="75000"/>
                  </a:schemeClr>
                </a:solidFill>
                <a:effectLst>
                  <a:glow rad="101600">
                    <a:schemeClr val="tx1">
                      <a:alpha val="60000"/>
                    </a:schemeClr>
                  </a:glow>
                  <a:outerShdw blurRad="60007" dist="310007" dir="7680000" sy="30000" kx="1300200" algn="ctr" rotWithShape="0">
                    <a:prstClr val="black">
                      <a:alpha val="32000"/>
                    </a:prstClr>
                  </a:outerShdw>
                  <a:reflection blurRad="6350" stA="55000" endA="300" endPos="45500" dir="5400000" sy="-100000" algn="bl" rotWithShape="0"/>
                </a:effectLst>
                <a:latin typeface="Rage Italic" pitchFamily="66" charset="0"/>
              </a:rPr>
              <a:t>A Psalm of Wisdom</a:t>
            </a:r>
            <a:endParaRPr lang="en-US" sz="9600" dirty="0">
              <a:latin typeface="Rage Italic" pitchFamily="66"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Two Ways of Life</a:t>
            </a:r>
            <a:endParaRPr lang="en-US" sz="72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2057400"/>
            <a:ext cx="31923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1905000"/>
            <a:ext cx="5410200" cy="4478149"/>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For </a:t>
            </a:r>
            <a:r>
              <a:rPr lang="en-US" sz="2800" dirty="0" smtClean="0">
                <a:effectLst>
                  <a:outerShdw blurRad="60007" dist="310007" dir="7680000" sy="30000" kx="1300200" algn="ctr" rotWithShape="0">
                    <a:prstClr val="black">
                      <a:alpha val="32000"/>
                    </a:prstClr>
                  </a:outerShdw>
                </a:effectLst>
                <a:latin typeface="Berlin Sans FB Demi" pitchFamily="34" charset="0"/>
              </a:rPr>
              <a:t>the Lord knows the way of the righteous, - </a:t>
            </a:r>
            <a:r>
              <a:rPr lang="en-US" sz="2800" i="1" dirty="0" smtClean="0">
                <a:effectLst>
                  <a:outerShdw blurRad="60007" dist="310007" dir="7680000" sy="30000" kx="1300200" algn="ctr" rotWithShape="0">
                    <a:prstClr val="black">
                      <a:alpha val="32000"/>
                    </a:prstClr>
                  </a:outerShdw>
                </a:effectLst>
                <a:latin typeface="Book Antiqua" pitchFamily="18" charset="0"/>
              </a:rPr>
              <a:t>Salvation in the day of judgment is equated with being known by the Lord (cf. Matt. 7:23)</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But </a:t>
            </a:r>
            <a:r>
              <a:rPr lang="en-US" sz="2800" dirty="0" smtClean="0">
                <a:effectLst>
                  <a:outerShdw blurRad="60007" dist="310007" dir="7680000" sy="30000" kx="1300200" algn="ctr" rotWithShape="0">
                    <a:prstClr val="black">
                      <a:alpha val="32000"/>
                    </a:prstClr>
                  </a:outerShdw>
                </a:effectLst>
                <a:latin typeface="Berlin Sans FB Demi" pitchFamily="34" charset="0"/>
              </a:rPr>
              <a:t>the way of the ungodly shall </a:t>
            </a:r>
            <a:r>
              <a:rPr lang="en-US" sz="2800" dirty="0" smtClean="0">
                <a:effectLst>
                  <a:outerShdw blurRad="60007" dist="310007" dir="7680000" sy="30000" kx="1300200" algn="ctr" rotWithShape="0">
                    <a:prstClr val="black">
                      <a:alpha val="32000"/>
                    </a:prstClr>
                  </a:outerShdw>
                </a:effectLst>
                <a:latin typeface="Berlin Sans FB Demi" pitchFamily="34" charset="0"/>
              </a:rPr>
              <a:t>perish</a:t>
            </a:r>
            <a:r>
              <a:rPr lang="en-US" sz="2800" dirty="0" smtClean="0">
                <a:effectLst>
                  <a:outerShdw blurRad="60007" dist="310007" dir="7680000" sy="30000" kx="1300200" algn="ctr" rotWithShape="0">
                    <a:prstClr val="black">
                      <a:alpha val="32000"/>
                    </a:prstClr>
                  </a:outerShdw>
                </a:effectLst>
                <a:latin typeface="Berlin Sans FB Demi" pitchFamily="34" charset="0"/>
              </a:rPr>
              <a:t> – </a:t>
            </a:r>
            <a:r>
              <a:rPr lang="en-US" sz="2800" i="1" dirty="0" smtClean="0">
                <a:effectLst>
                  <a:outerShdw blurRad="60007" dist="310007" dir="7680000" sy="30000" kx="1300200" algn="ctr" rotWithShape="0">
                    <a:prstClr val="black">
                      <a:alpha val="32000"/>
                    </a:prstClr>
                  </a:outerShdw>
                </a:effectLst>
                <a:latin typeface="Book Antiqua" pitchFamily="18" charset="0"/>
              </a:rPr>
              <a:t>Their way of life gains them nothing with </a:t>
            </a:r>
            <a:r>
              <a:rPr lang="en-US" sz="2800" i="1" dirty="0" smtClean="0">
                <a:effectLst>
                  <a:outerShdw blurRad="60007" dist="310007" dir="7680000" sy="30000" kx="1300200" algn="ctr" rotWithShape="0">
                    <a:prstClr val="black">
                      <a:alpha val="32000"/>
                    </a:prstClr>
                  </a:outerShdw>
                </a:effectLst>
                <a:latin typeface="Book Antiqua" pitchFamily="18" charset="0"/>
              </a:rPr>
              <a:t>God - Ultimately </a:t>
            </a:r>
            <a:r>
              <a:rPr lang="en-US" sz="2800" i="1" dirty="0" smtClean="0">
                <a:effectLst>
                  <a:outerShdw blurRad="60007" dist="310007" dir="7680000" sy="30000" kx="1300200" algn="ctr" rotWithShape="0">
                    <a:prstClr val="black">
                      <a:alpha val="32000"/>
                    </a:prstClr>
                  </a:outerShdw>
                </a:effectLst>
                <a:latin typeface="Book Antiqua" pitchFamily="18" charset="0"/>
              </a:rPr>
              <a:t>this means the lake of </a:t>
            </a:r>
            <a:r>
              <a:rPr lang="en-US" sz="2800" i="1" dirty="0" smtClean="0">
                <a:effectLst>
                  <a:outerShdw blurRad="60007" dist="310007" dir="7680000" sy="30000" kx="1300200" algn="ctr" rotWithShape="0">
                    <a:prstClr val="black">
                      <a:alpha val="32000"/>
                    </a:prstClr>
                  </a:outerShdw>
                </a:effectLst>
                <a:latin typeface="Book Antiqua" pitchFamily="18" charset="0"/>
              </a:rPr>
              <a:t>fire – (</a:t>
            </a:r>
            <a:r>
              <a:rPr lang="en-US" sz="2800" i="1" dirty="0" err="1" smtClean="0">
                <a:effectLst>
                  <a:outerShdw blurRad="60007" dist="310007" dir="7680000" sy="30000" kx="1300200" algn="ctr" rotWithShape="0">
                    <a:prstClr val="black">
                      <a:alpha val="32000"/>
                    </a:prstClr>
                  </a:outerShdw>
                </a:effectLst>
                <a:latin typeface="Book Antiqua" pitchFamily="18" charset="0"/>
              </a:rPr>
              <a:t>cf</a:t>
            </a:r>
            <a:r>
              <a:rPr lang="en-US" sz="2800" i="1" dirty="0" smtClean="0">
                <a:effectLst>
                  <a:outerShdw blurRad="60007" dist="310007" dir="7680000" sy="30000" kx="1300200" algn="ctr" rotWithShape="0">
                    <a:prstClr val="black">
                      <a:alpha val="32000"/>
                    </a:prstClr>
                  </a:outerShdw>
                </a:effectLst>
                <a:latin typeface="Book Antiqua" pitchFamily="18" charset="0"/>
              </a:rPr>
              <a:t> . Rev 21:8).</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p:txBody>
      </p:sp>
      <p:sp>
        <p:nvSpPr>
          <p:cNvPr id="6" name="Rectangle 5"/>
          <p:cNvSpPr/>
          <p:nvPr/>
        </p:nvSpPr>
        <p:spPr>
          <a:xfrm>
            <a:off x="0" y="914400"/>
            <a:ext cx="9144000" cy="830997"/>
          </a:xfrm>
          <a:prstGeom prst="rect">
            <a:avLst/>
          </a:prstGeom>
        </p:spPr>
        <p:txBody>
          <a:bodyPr wrap="square">
            <a:spAutoFit/>
          </a:bodyPr>
          <a:lstStyle/>
          <a:p>
            <a:pPr algn="ctr"/>
            <a:r>
              <a:rPr lang="en-US" sz="48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The Final Contrast – (6)</a:t>
            </a:r>
            <a:endParaRPr lang="en-US" sz="48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143000"/>
            <a:ext cx="5562600" cy="5181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1371600"/>
            <a:ext cx="3192399" cy="4800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1417796"/>
            <a:ext cx="5410200" cy="4678204"/>
          </a:xfrm>
          <a:prstGeom prst="rect">
            <a:avLst/>
          </a:prstGeom>
          <a:noFill/>
        </p:spPr>
        <p:txBody>
          <a:bodyPr wrap="square" rtlCol="0">
            <a:spAutoFit/>
          </a:bodyPr>
          <a:lstStyle/>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(1) </a:t>
            </a:r>
            <a:r>
              <a:rPr lang="en-US" sz="2400" dirty="0" smtClean="0">
                <a:effectLst>
                  <a:outerShdw blurRad="60007" dist="310007" dir="7680000" sy="30000" kx="1300200" algn="ctr" rotWithShape="0">
                    <a:prstClr val="black">
                      <a:alpha val="32000"/>
                    </a:prstClr>
                  </a:outerShdw>
                </a:effectLst>
                <a:latin typeface="Book Antiqua" pitchFamily="18" charset="0"/>
              </a:rPr>
              <a:t>The </a:t>
            </a:r>
            <a:r>
              <a:rPr lang="en-US" sz="2400" dirty="0" smtClean="0">
                <a:effectLst>
                  <a:outerShdw blurRad="60007" dist="310007" dir="7680000" sy="30000" kx="1300200" algn="ctr" rotWithShape="0">
                    <a:prstClr val="black">
                      <a:alpha val="32000"/>
                    </a:prstClr>
                  </a:outerShdw>
                </a:effectLst>
                <a:latin typeface="Book Antiqua" pitchFamily="18" charset="0"/>
              </a:rPr>
              <a:t>way of the godly and their blessedness in contrast to the way of the ungodly (1:1-6).</a:t>
            </a:r>
          </a:p>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(2) The way of the godly is set forth by way of a contrast: negatively, what the godly do not do (1:1), and positively, what the godly do (1:2).</a:t>
            </a:r>
          </a:p>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(3) Then there is the contrast between the results of the two ways of life; the godly are stable and fruitful, but the ungodly are unstable and face sure </a:t>
            </a:r>
            <a:r>
              <a:rPr lang="en-US" sz="2400" dirty="0" smtClean="0">
                <a:effectLst>
                  <a:outerShdw blurRad="60007" dist="310007" dir="7680000" sy="30000" kx="1300200" algn="ctr" rotWithShape="0">
                    <a:prstClr val="black">
                      <a:alpha val="32000"/>
                    </a:prstClr>
                  </a:outerShdw>
                </a:effectLst>
                <a:latin typeface="Book Antiqua" pitchFamily="18" charset="0"/>
              </a:rPr>
              <a:t>judgment (1:3-6). </a:t>
            </a:r>
            <a:endParaRPr lang="en-US" sz="2400" dirty="0">
              <a:effectLst>
                <a:outerShdw blurRad="60007" dist="310007" dir="7680000" sy="30000" kx="1300200" algn="ctr" rotWithShape="0">
                  <a:prstClr val="black">
                    <a:alpha val="32000"/>
                  </a:prstClr>
                </a:outerShdw>
              </a:effectLst>
              <a:latin typeface="Book Antiqua" pitchFamily="18" charset="0"/>
            </a:endParaRPr>
          </a:p>
        </p:txBody>
      </p:sp>
      <p:sp>
        <p:nvSpPr>
          <p:cNvPr id="6" name="TextBox 5"/>
          <p:cNvSpPr txBox="1"/>
          <p:nvPr/>
        </p:nvSpPr>
        <p:spPr>
          <a:xfrm>
            <a:off x="0" y="0"/>
            <a:ext cx="91440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Two Ways of Life</a:t>
            </a:r>
            <a:endParaRPr lang="en-US" sz="72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143000"/>
            <a:ext cx="5562600" cy="5181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32343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Two Ways </a:t>
            </a:r>
            <a:r>
              <a:rPr lang="en-US" sz="80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of </a:t>
            </a:r>
            <a:r>
              <a:rPr lang="en-US" sz="80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Life</a:t>
            </a: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1371600"/>
            <a:ext cx="3192399" cy="48006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1417796"/>
            <a:ext cx="5410200" cy="4678204"/>
          </a:xfrm>
          <a:prstGeom prst="rect">
            <a:avLst/>
          </a:prstGeom>
          <a:noFill/>
        </p:spPr>
        <p:txBody>
          <a:bodyPr wrap="square" rtlCol="0">
            <a:spAutoFit/>
          </a:bodyPr>
          <a:lstStyle/>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(1) </a:t>
            </a:r>
            <a:r>
              <a:rPr lang="en-US" sz="2400" dirty="0" smtClean="0">
                <a:effectLst>
                  <a:outerShdw blurRad="60007" dist="310007" dir="7680000" sy="30000" kx="1300200" algn="ctr" rotWithShape="0">
                    <a:prstClr val="black">
                      <a:alpha val="32000"/>
                    </a:prstClr>
                  </a:outerShdw>
                </a:effectLst>
                <a:latin typeface="Book Antiqua" pitchFamily="18" charset="0"/>
              </a:rPr>
              <a:t>The </a:t>
            </a:r>
            <a:r>
              <a:rPr lang="en-US" sz="2400" dirty="0" smtClean="0">
                <a:effectLst>
                  <a:outerShdw blurRad="60007" dist="310007" dir="7680000" sy="30000" kx="1300200" algn="ctr" rotWithShape="0">
                    <a:prstClr val="black">
                      <a:alpha val="32000"/>
                    </a:prstClr>
                  </a:outerShdw>
                </a:effectLst>
                <a:latin typeface="Book Antiqua" pitchFamily="18" charset="0"/>
              </a:rPr>
              <a:t>way of the godly and their blessedness in contrast to the way of the ungodly (1:1-6).</a:t>
            </a:r>
          </a:p>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(2) The way of the godly is set forth by way of a contrast: negatively, what the godly do not do (1:1), and positively, what the godly do (1:2).</a:t>
            </a:r>
          </a:p>
          <a:p>
            <a:pPr marL="465138" indent="-465138">
              <a:spcAft>
                <a:spcPts val="600"/>
              </a:spcAft>
              <a:buClr>
                <a:schemeClr val="bg2">
                  <a:lumMod val="50000"/>
                </a:schemeClr>
              </a:buClr>
            </a:pPr>
            <a:r>
              <a:rPr lang="en-US" sz="2400" dirty="0" smtClean="0">
                <a:effectLst>
                  <a:outerShdw blurRad="60007" dist="310007" dir="7680000" sy="30000" kx="1300200" algn="ctr" rotWithShape="0">
                    <a:prstClr val="black">
                      <a:alpha val="32000"/>
                    </a:prstClr>
                  </a:outerShdw>
                </a:effectLst>
                <a:latin typeface="Book Antiqua" pitchFamily="18" charset="0"/>
              </a:rPr>
              <a:t>(3) Then there is the contrast between the results of the two ways of life; the godly are stable and fruitful, but the ungodly are unstable and face sure </a:t>
            </a:r>
            <a:r>
              <a:rPr lang="en-US" sz="2400" dirty="0" smtClean="0">
                <a:effectLst>
                  <a:outerShdw blurRad="60007" dist="310007" dir="7680000" sy="30000" kx="1300200" algn="ctr" rotWithShape="0">
                    <a:prstClr val="black">
                      <a:alpha val="32000"/>
                    </a:prstClr>
                  </a:outerShdw>
                </a:effectLst>
                <a:latin typeface="Book Antiqua" pitchFamily="18" charset="0"/>
              </a:rPr>
              <a:t>judgment (1:3-6). </a:t>
            </a:r>
            <a:endParaRPr lang="en-US" sz="2400" dirty="0">
              <a:effectLst>
                <a:outerShdw blurRad="60007" dist="310007" dir="7680000" sy="30000" kx="1300200" algn="ctr" rotWithShape="0">
                  <a:prstClr val="black">
                    <a:alpha val="32000"/>
                  </a:prstClr>
                </a:outerShdw>
              </a:effectLst>
              <a:latin typeface="Book Antiqu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Truly Blessed Person</a:t>
            </a:r>
            <a:endParaRPr lang="en-US" sz="66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2057400"/>
            <a:ext cx="31923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2057400"/>
            <a:ext cx="5410200" cy="4124206"/>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“Walks </a:t>
            </a:r>
            <a:r>
              <a:rPr lang="en-US" sz="2800" dirty="0" smtClean="0">
                <a:effectLst>
                  <a:outerShdw blurRad="60007" dist="310007" dir="7680000" sy="30000" kx="1300200" algn="ctr" rotWithShape="0">
                    <a:prstClr val="black">
                      <a:alpha val="32000"/>
                    </a:prstClr>
                  </a:outerShdw>
                </a:effectLst>
                <a:latin typeface="Berlin Sans FB Demi" pitchFamily="34" charset="0"/>
              </a:rPr>
              <a:t>not in the counsel of the </a:t>
            </a:r>
            <a:r>
              <a:rPr lang="en-US" sz="2800" dirty="0" smtClean="0">
                <a:effectLst>
                  <a:outerShdw blurRad="60007" dist="310007" dir="7680000" sy="30000" kx="1300200" algn="ctr" rotWithShape="0">
                    <a:prstClr val="black">
                      <a:alpha val="32000"/>
                    </a:prstClr>
                  </a:outerShdw>
                </a:effectLst>
                <a:latin typeface="Berlin Sans FB Demi" pitchFamily="34" charset="0"/>
              </a:rPr>
              <a:t>ungodly”</a:t>
            </a:r>
            <a:r>
              <a:rPr lang="en-US" sz="2800" dirty="0" smtClean="0">
                <a:effectLst>
                  <a:outerShdw blurRad="60007" dist="310007" dir="7680000" sy="30000" kx="1300200" algn="ctr" rotWithShape="0">
                    <a:prstClr val="black">
                      <a:alpha val="32000"/>
                    </a:prstClr>
                  </a:outerShdw>
                </a:effectLst>
                <a:latin typeface="Book Antiqua" pitchFamily="18" charset="0"/>
              </a:rPr>
              <a:t> - (</a:t>
            </a:r>
            <a:r>
              <a:rPr lang="en-US" sz="2800" i="1" dirty="0" smtClean="0">
                <a:effectLst>
                  <a:outerShdw blurRad="60007" dist="310007" dir="7680000" sy="30000" kx="1300200" algn="ctr" rotWithShape="0">
                    <a:prstClr val="black">
                      <a:alpha val="32000"/>
                    </a:prstClr>
                  </a:outerShdw>
                </a:effectLst>
                <a:latin typeface="Book Antiqua" pitchFamily="18" charset="0"/>
              </a:rPr>
              <a:t>does not listen to their advice</a:t>
            </a:r>
            <a:r>
              <a:rPr lang="en-US" sz="2800" dirty="0" smtClean="0">
                <a:effectLst>
                  <a:outerShdw blurRad="60007" dist="310007" dir="7680000" sy="30000" kx="1300200" algn="ctr" rotWithShape="0">
                    <a:prstClr val="black">
                      <a:alpha val="32000"/>
                    </a:prstClr>
                  </a:outerShdw>
                </a:effectLst>
                <a:latin typeface="Book Antiqua" pitchFamily="18" charset="0"/>
              </a:rPr>
              <a:t>)</a:t>
            </a: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“Nor </a:t>
            </a:r>
            <a:r>
              <a:rPr lang="en-US" sz="2800" dirty="0" smtClean="0">
                <a:effectLst>
                  <a:outerShdw blurRad="60007" dist="310007" dir="7680000" sy="30000" kx="1300200" algn="ctr" rotWithShape="0">
                    <a:prstClr val="black">
                      <a:alpha val="32000"/>
                    </a:prstClr>
                  </a:outerShdw>
                </a:effectLst>
                <a:latin typeface="Berlin Sans FB Demi" pitchFamily="34" charset="0"/>
              </a:rPr>
              <a:t>stands in the path of </a:t>
            </a:r>
            <a:r>
              <a:rPr lang="en-US" sz="2800" dirty="0" smtClean="0">
                <a:effectLst>
                  <a:outerShdw blurRad="60007" dist="310007" dir="7680000" sy="30000" kx="1300200" algn="ctr" rotWithShape="0">
                    <a:prstClr val="black">
                      <a:alpha val="32000"/>
                    </a:prstClr>
                  </a:outerShdw>
                </a:effectLst>
                <a:latin typeface="Berlin Sans FB Demi" pitchFamily="34" charset="0"/>
              </a:rPr>
              <a:t>sinners”</a:t>
            </a:r>
            <a:r>
              <a:rPr lang="en-US" sz="2800" dirty="0" smtClean="0">
                <a:effectLst>
                  <a:outerShdw blurRad="60007" dist="310007" dir="7680000" sy="30000" kx="1300200" algn="ctr" rotWithShape="0">
                    <a:prstClr val="black">
                      <a:alpha val="32000"/>
                    </a:prstClr>
                  </a:outerShdw>
                </a:effectLst>
                <a:latin typeface="Book Antiqua" pitchFamily="18" charset="0"/>
              </a:rPr>
              <a:t> - (</a:t>
            </a:r>
            <a:r>
              <a:rPr lang="en-US" sz="2800" i="1" dirty="0" smtClean="0">
                <a:effectLst>
                  <a:outerShdw blurRad="60007" dist="310007" dir="7680000" sy="30000" kx="1300200" algn="ctr" rotWithShape="0">
                    <a:prstClr val="black">
                      <a:alpha val="32000"/>
                    </a:prstClr>
                  </a:outerShdw>
                </a:effectLst>
                <a:latin typeface="Book Antiqua" pitchFamily="18" charset="0"/>
              </a:rPr>
              <a:t>Does not linger where sinners are</a:t>
            </a:r>
            <a:r>
              <a:rPr lang="en-US" sz="2800" dirty="0" smtClean="0">
                <a:effectLst>
                  <a:outerShdw blurRad="60007" dist="310007" dir="7680000" sy="30000" kx="1300200" algn="ctr" rotWithShape="0">
                    <a:prstClr val="black">
                      <a:alpha val="32000"/>
                    </a:prstClr>
                  </a:outerShdw>
                </a:effectLst>
                <a:latin typeface="Book Antiqua" pitchFamily="18" charset="0"/>
              </a:rPr>
              <a:t>)</a:t>
            </a: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“Nor </a:t>
            </a:r>
            <a:r>
              <a:rPr lang="en-US" sz="2800" dirty="0" smtClean="0">
                <a:effectLst>
                  <a:outerShdw blurRad="60007" dist="310007" dir="7680000" sy="30000" kx="1300200" algn="ctr" rotWithShape="0">
                    <a:prstClr val="black">
                      <a:alpha val="32000"/>
                    </a:prstClr>
                  </a:outerShdw>
                </a:effectLst>
                <a:latin typeface="Berlin Sans FB Demi" pitchFamily="34" charset="0"/>
              </a:rPr>
              <a:t>sits in the seat of the </a:t>
            </a:r>
            <a:r>
              <a:rPr lang="en-US" sz="2800" dirty="0" smtClean="0">
                <a:effectLst>
                  <a:outerShdw blurRad="60007" dist="310007" dir="7680000" sy="30000" kx="1300200" algn="ctr" rotWithShape="0">
                    <a:prstClr val="black">
                      <a:alpha val="32000"/>
                    </a:prstClr>
                  </a:outerShdw>
                </a:effectLst>
                <a:latin typeface="Berlin Sans FB Demi" pitchFamily="34" charset="0"/>
              </a:rPr>
              <a:t>scornful”</a:t>
            </a:r>
            <a:r>
              <a:rPr lang="en-US" sz="2800" dirty="0" smtClean="0">
                <a:effectLst>
                  <a:outerShdw blurRad="60007" dist="310007" dir="7680000" sy="30000" kx="1300200" algn="ctr" rotWithShape="0">
                    <a:prstClr val="black">
                      <a:alpha val="32000"/>
                    </a:prstClr>
                  </a:outerShdw>
                </a:effectLst>
                <a:latin typeface="Book Antiqua" pitchFamily="18" charset="0"/>
              </a:rPr>
              <a:t> - (</a:t>
            </a:r>
            <a:r>
              <a:rPr lang="en-US" sz="2800" i="1" dirty="0" smtClean="0">
                <a:effectLst>
                  <a:outerShdw blurRad="60007" dist="310007" dir="7680000" sy="30000" kx="1300200" algn="ctr" rotWithShape="0">
                    <a:prstClr val="black">
                      <a:alpha val="32000"/>
                    </a:prstClr>
                  </a:outerShdw>
                </a:effectLst>
                <a:latin typeface="Book Antiqua" pitchFamily="18" charset="0"/>
              </a:rPr>
              <a:t>Does not join with those who ridicule godliness</a:t>
            </a:r>
            <a:r>
              <a:rPr lang="en-US" sz="2800" dirty="0" smtClean="0">
                <a:effectLst>
                  <a:outerShdw blurRad="60007" dist="310007" dir="7680000" sy="30000" kx="1300200" algn="ctr" rotWithShape="0">
                    <a:prstClr val="black">
                      <a:alpha val="32000"/>
                    </a:prstClr>
                  </a:outerShdw>
                </a:effectLst>
                <a:latin typeface="Book Antiqua" pitchFamily="18" charset="0"/>
              </a:rPr>
              <a:t>)</a:t>
            </a:r>
            <a:endParaRPr lang="en-US" sz="2800" dirty="0" smtClean="0">
              <a:effectLst>
                <a:outerShdw blurRad="60007" dist="310007" dir="7680000" sy="30000" kx="1300200" algn="ctr" rotWithShape="0">
                  <a:prstClr val="black">
                    <a:alpha val="32000"/>
                  </a:prstClr>
                </a:outerShdw>
              </a:effectLst>
              <a:latin typeface="Book Antiqua" pitchFamily="18" charset="0"/>
            </a:endParaRPr>
          </a:p>
        </p:txBody>
      </p:sp>
      <p:sp>
        <p:nvSpPr>
          <p:cNvPr id="6" name="Rectangle 5"/>
          <p:cNvSpPr/>
          <p:nvPr/>
        </p:nvSpPr>
        <p:spPr>
          <a:xfrm>
            <a:off x="0" y="1066800"/>
            <a:ext cx="9144000" cy="646331"/>
          </a:xfrm>
          <a:prstGeom prst="rect">
            <a:avLst/>
          </a:prstGeom>
        </p:spPr>
        <p:txBody>
          <a:bodyPr wrap="square">
            <a:spAutoFit/>
          </a:bodyPr>
          <a:lstStyle/>
          <a:p>
            <a:pPr algn="ct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What The Blessed Man Does Not Do </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(1)</a:t>
            </a:r>
            <a:endParaRPr lang="en-US" sz="3600" dirty="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Truly Blessed Person</a:t>
            </a:r>
            <a:endParaRPr lang="en-US" sz="66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2057400"/>
            <a:ext cx="31923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2057400"/>
            <a:ext cx="5410200" cy="4047262"/>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From this retrogressive process, it is easy to see that people simply do not remain passive about God. </a:t>
            </a:r>
            <a:endParaRPr lang="en-US" sz="2800" dirty="0" smtClean="0">
              <a:effectLst>
                <a:outerShdw blurRad="60007" dist="310007" dir="7680000" sy="30000" kx="1300200" algn="ctr" rotWithShape="0">
                  <a:prstClr val="black">
                    <a:alpha val="32000"/>
                  </a:prstClr>
                </a:outerShdw>
              </a:effectLst>
              <a:latin typeface="Berlin Sans FB Demi" pitchFamily="34"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These verses pose a warning to </a:t>
            </a:r>
            <a:r>
              <a:rPr lang="en-US" sz="2800" dirty="0" smtClean="0">
                <a:effectLst>
                  <a:outerShdw blurRad="60007" dist="310007" dir="7680000" sy="30000" kx="1300200" algn="ctr" rotWithShape="0">
                    <a:prstClr val="black">
                      <a:alpha val="32000"/>
                    </a:prstClr>
                  </a:outerShdw>
                </a:effectLst>
                <a:latin typeface="Berlin Sans FB Demi" pitchFamily="34" charset="0"/>
              </a:rPr>
              <a:t>us that </a:t>
            </a:r>
            <a:r>
              <a:rPr lang="en-US" sz="2800" dirty="0" smtClean="0">
                <a:effectLst>
                  <a:outerShdw blurRad="60007" dist="310007" dir="7680000" sy="30000" kx="1300200" algn="ctr" rotWithShape="0">
                    <a:prstClr val="black">
                      <a:alpha val="32000"/>
                    </a:prstClr>
                  </a:outerShdw>
                </a:effectLst>
                <a:latin typeface="Berlin Sans FB Demi" pitchFamily="34" charset="0"/>
              </a:rPr>
              <a:t>little by little we can step out of the place of blessedness and into the place of misery and </a:t>
            </a:r>
            <a:r>
              <a:rPr lang="en-US" sz="2800" dirty="0" smtClean="0">
                <a:effectLst>
                  <a:outerShdw blurRad="60007" dist="310007" dir="7680000" sy="30000" kx="1300200" algn="ctr" rotWithShape="0">
                    <a:prstClr val="black">
                      <a:alpha val="32000"/>
                    </a:prstClr>
                  </a:outerShdw>
                </a:effectLst>
                <a:latin typeface="Berlin Sans FB Demi" pitchFamily="34" charset="0"/>
              </a:rPr>
              <a:t>cursing.</a:t>
            </a:r>
            <a:endParaRPr lang="en-US" sz="2800" dirty="0" smtClean="0">
              <a:effectLst>
                <a:outerShdw blurRad="60007" dist="310007" dir="7680000" sy="30000" kx="1300200" algn="ctr" rotWithShape="0">
                  <a:prstClr val="black">
                    <a:alpha val="32000"/>
                  </a:prstClr>
                </a:outerShdw>
              </a:effectLst>
              <a:latin typeface="Berlin Sans FB Demi" pitchFamily="34" charset="0"/>
            </a:endParaRPr>
          </a:p>
        </p:txBody>
      </p:sp>
      <p:sp>
        <p:nvSpPr>
          <p:cNvPr id="6" name="Rectangle 5"/>
          <p:cNvSpPr/>
          <p:nvPr/>
        </p:nvSpPr>
        <p:spPr>
          <a:xfrm>
            <a:off x="0" y="1066800"/>
            <a:ext cx="9144000" cy="646331"/>
          </a:xfrm>
          <a:prstGeom prst="rect">
            <a:avLst/>
          </a:prstGeom>
        </p:spPr>
        <p:txBody>
          <a:bodyPr wrap="square">
            <a:spAutoFit/>
          </a:bodyPr>
          <a:lstStyle/>
          <a:p>
            <a:pPr algn="ct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What The Blessed Man Does Not Do </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(1)</a:t>
            </a:r>
            <a:endParaRPr lang="en-US" sz="3600" dirty="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charRg st="104" end="246"/>
                                            </p:txEl>
                                          </p:spTgt>
                                        </p:tgtEl>
                                        <p:attrNameLst>
                                          <p:attrName>style.visibility</p:attrName>
                                        </p:attrNameLst>
                                      </p:cBhvr>
                                      <p:to>
                                        <p:strVal val="visible"/>
                                      </p:to>
                                    </p:set>
                                    <p:animEffect transition="in" filter="randombar(horizontal)">
                                      <p:cBhvr>
                                        <p:cTn id="7" dur="500"/>
                                        <p:tgtEl>
                                          <p:spTgt spid="4">
                                            <p:txEl>
                                              <p:charRg st="104" end="24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Truly Blessed Person</a:t>
            </a:r>
            <a:endParaRPr lang="en-US" sz="66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sp>
        <p:nvSpPr>
          <p:cNvPr id="6" name="Rectangle 5"/>
          <p:cNvSpPr/>
          <p:nvPr/>
        </p:nvSpPr>
        <p:spPr>
          <a:xfrm>
            <a:off x="0" y="1066800"/>
            <a:ext cx="9144000" cy="646331"/>
          </a:xfrm>
          <a:prstGeom prst="rect">
            <a:avLst/>
          </a:prstGeom>
        </p:spPr>
        <p:txBody>
          <a:bodyPr wrap="square">
            <a:spAutoFit/>
          </a:bodyPr>
          <a:lstStyle/>
          <a:p>
            <a:pPr algn="ct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What The Blessed Man Does Not Do </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(1)</a:t>
            </a:r>
            <a:endParaRPr lang="en-US" sz="3600" dirty="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graphicFrame>
        <p:nvGraphicFramePr>
          <p:cNvPr id="7" name="Table 6"/>
          <p:cNvGraphicFramePr>
            <a:graphicFrameLocks noGrp="1"/>
          </p:cNvGraphicFramePr>
          <p:nvPr/>
        </p:nvGraphicFramePr>
        <p:xfrm>
          <a:off x="228600" y="2045016"/>
          <a:ext cx="8610600" cy="4431984"/>
        </p:xfrm>
        <a:graphic>
          <a:graphicData uri="http://schemas.openxmlformats.org/drawingml/2006/table">
            <a:tbl>
              <a:tblPr/>
              <a:tblGrid>
                <a:gridCol w="6096000"/>
                <a:gridCol w="2514600"/>
              </a:tblGrid>
              <a:tr h="0">
                <a:tc>
                  <a:txBody>
                    <a:bodyPr/>
                    <a:lstStyle/>
                    <a:p>
                      <a:pPr marL="0" marR="0" indent="0" algn="ctr">
                        <a:lnSpc>
                          <a:spcPct val="115000"/>
                        </a:lnSpc>
                        <a:spcBef>
                          <a:spcPts val="2400"/>
                        </a:spcBef>
                        <a:spcAft>
                          <a:spcPts val="0"/>
                        </a:spcAft>
                      </a:pPr>
                      <a:r>
                        <a:rPr lang="en-US" sz="3200" b="1" u="none" dirty="0">
                          <a:ln>
                            <a:solidFill>
                              <a:schemeClr val="tx1"/>
                            </a:solidFill>
                          </a:ln>
                          <a:solidFill>
                            <a:schemeClr val="bg1"/>
                          </a:solidFill>
                          <a:effectLst>
                            <a:outerShdw blurRad="60007" dist="310007" dir="7680000" sy="30000" kx="1300200" algn="ctr" rotWithShape="0">
                              <a:prstClr val="black">
                                <a:alpha val="32000"/>
                              </a:prstClr>
                            </a:outerShdw>
                          </a:effectLst>
                          <a:latin typeface="Berlin Sans FB Demi" pitchFamily="34" charset="0"/>
                          <a:ea typeface="Times New Roman"/>
                          <a:cs typeface="Times New Roman"/>
                        </a:rPr>
                        <a:t>Ephesians 4:17-19</a:t>
                      </a:r>
                      <a:endParaRPr lang="en-US" sz="3200" u="none" dirty="0">
                        <a:ln>
                          <a:solidFill>
                            <a:schemeClr val="tx1"/>
                          </a:solidFill>
                        </a:ln>
                        <a:solidFill>
                          <a:schemeClr val="bg1"/>
                        </a:solidFill>
                        <a:effectLst>
                          <a:outerShdw blurRad="60007" dist="310007" dir="7680000" sy="30000" kx="1300200" algn="ctr" rotWithShape="0">
                            <a:prstClr val="black">
                              <a:alpha val="32000"/>
                            </a:prstClr>
                          </a:outerShdw>
                        </a:effectLst>
                        <a:latin typeface="Berlin Sans FB Demi" pitchFamily="34" charset="0"/>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2">
                        <a:lumMod val="50000"/>
                      </a:schemeClr>
                    </a:solidFill>
                  </a:tcPr>
                </a:tc>
                <a:tc>
                  <a:txBody>
                    <a:bodyPr/>
                    <a:lstStyle/>
                    <a:p>
                      <a:pPr marL="0" marR="0" indent="0" algn="ctr">
                        <a:lnSpc>
                          <a:spcPct val="115000"/>
                        </a:lnSpc>
                        <a:spcBef>
                          <a:spcPts val="2400"/>
                        </a:spcBef>
                        <a:spcAft>
                          <a:spcPts val="0"/>
                        </a:spcAft>
                      </a:pPr>
                      <a:r>
                        <a:rPr lang="en-US" sz="3200" b="1" u="none" dirty="0">
                          <a:ln>
                            <a:solidFill>
                              <a:schemeClr val="tx1"/>
                            </a:solidFill>
                          </a:ln>
                          <a:solidFill>
                            <a:schemeClr val="bg1"/>
                          </a:solidFill>
                          <a:effectLst>
                            <a:outerShdw blurRad="60007" dist="310007" dir="7680000" sy="30000" kx="1300200" algn="ctr" rotWithShape="0">
                              <a:prstClr val="black">
                                <a:alpha val="32000"/>
                              </a:prstClr>
                            </a:outerShdw>
                          </a:effectLst>
                          <a:latin typeface="Berlin Sans FB Demi" pitchFamily="34" charset="0"/>
                          <a:ea typeface="Times New Roman"/>
                          <a:cs typeface="Times New Roman"/>
                        </a:rPr>
                        <a:t>Psalm 1:1</a:t>
                      </a:r>
                      <a:endParaRPr lang="en-US" sz="3200" u="none" dirty="0">
                        <a:ln>
                          <a:solidFill>
                            <a:schemeClr val="tx1"/>
                          </a:solidFill>
                        </a:ln>
                        <a:solidFill>
                          <a:schemeClr val="bg1"/>
                        </a:solidFill>
                        <a:effectLst>
                          <a:outerShdw blurRad="60007" dist="310007" dir="7680000" sy="30000" kx="1300200" algn="ctr" rotWithShape="0">
                            <a:prstClr val="black">
                              <a:alpha val="32000"/>
                            </a:prstClr>
                          </a:outerShdw>
                        </a:effectLst>
                        <a:latin typeface="Berlin Sans FB Demi" pitchFamily="34" charset="0"/>
                        <a:ea typeface="Calibri"/>
                        <a:cs typeface="Times New Roman"/>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2">
                        <a:lumMod val="50000"/>
                      </a:schemeClr>
                    </a:solidFill>
                  </a:tcPr>
                </a:tc>
              </a:tr>
              <a:tr h="0">
                <a:tc>
                  <a:txBody>
                    <a:bodyPr/>
                    <a:lstStyle/>
                    <a:p>
                      <a:pPr marL="0" marR="0" indent="0" algn="ctr">
                        <a:lnSpc>
                          <a:spcPct val="115000"/>
                        </a:lnSpc>
                        <a:spcBef>
                          <a:spcPts val="2400"/>
                        </a:spcBef>
                        <a:spcAft>
                          <a:spcPts val="0"/>
                        </a:spcAft>
                      </a:pPr>
                      <a:r>
                        <a:rPr lang="en-US" sz="2200" baseline="300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17</a:t>
                      </a:r>
                      <a:r>
                        <a:rPr lang="en-US" sz="22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 This I say therefore, and affirm together with the Lord, that you walk no longer just as the Gentiles also walk, in the futility of their mind,</a:t>
                      </a:r>
                      <a:endParaRPr lang="en-US" sz="2200" dirty="0">
                        <a:ln>
                          <a:noFill/>
                        </a:ln>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c>
                  <a:txBody>
                    <a:bodyPr/>
                    <a:lstStyle/>
                    <a:p>
                      <a:pPr marL="0" marR="0" indent="0" algn="ctr">
                        <a:lnSpc>
                          <a:spcPct val="115000"/>
                        </a:lnSpc>
                        <a:spcBef>
                          <a:spcPts val="2400"/>
                        </a:spcBef>
                        <a:spcAft>
                          <a:spcPts val="0"/>
                        </a:spcAft>
                      </a:pPr>
                      <a:r>
                        <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Times New Roman"/>
                          <a:cs typeface="Times New Roman"/>
                        </a:rPr>
                        <a:t>who does not walk in the counsel of the wicked, </a:t>
                      </a:r>
                      <a:endPar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a:lightRig rig="flood" dir="t"/>
                    </a:cell3D>
                    <a:solidFill>
                      <a:schemeClr val="tx1"/>
                    </a:solidFill>
                  </a:tcPr>
                </a:tc>
              </a:tr>
              <a:tr h="0">
                <a:tc>
                  <a:txBody>
                    <a:bodyPr/>
                    <a:lstStyle/>
                    <a:p>
                      <a:pPr marL="0" marR="0" indent="0" algn="ctr">
                        <a:lnSpc>
                          <a:spcPct val="115000"/>
                        </a:lnSpc>
                        <a:spcBef>
                          <a:spcPts val="2400"/>
                        </a:spcBef>
                        <a:spcAft>
                          <a:spcPts val="0"/>
                        </a:spcAft>
                      </a:pPr>
                      <a:r>
                        <a:rPr lang="en-US" sz="2200" baseline="300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18</a:t>
                      </a:r>
                      <a:r>
                        <a:rPr lang="en-US" sz="22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 being darkened in their understanding, excluded from the life of God, because of the ignorance that is in them, because of the hardness of their heart;</a:t>
                      </a:r>
                      <a:endParaRPr lang="en-US" sz="2200" dirty="0">
                        <a:ln>
                          <a:noFill/>
                        </a:ln>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c>
                  <a:txBody>
                    <a:bodyPr/>
                    <a:lstStyle/>
                    <a:p>
                      <a:pPr marL="0" marR="0" indent="0" algn="ctr">
                        <a:lnSpc>
                          <a:spcPct val="115000"/>
                        </a:lnSpc>
                        <a:spcBef>
                          <a:spcPts val="2400"/>
                        </a:spcBef>
                        <a:spcAft>
                          <a:spcPts val="0"/>
                        </a:spcAft>
                      </a:pPr>
                      <a:r>
                        <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Times New Roman"/>
                          <a:cs typeface="Times New Roman"/>
                        </a:rPr>
                        <a:t>Nor stand in the path of sinners, </a:t>
                      </a:r>
                      <a:endPar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a:lightRig rig="flood" dir="t"/>
                    </a:cell3D>
                    <a:solidFill>
                      <a:schemeClr val="tx1"/>
                    </a:solidFill>
                  </a:tcPr>
                </a:tc>
              </a:tr>
              <a:tr h="0">
                <a:tc>
                  <a:txBody>
                    <a:bodyPr/>
                    <a:lstStyle/>
                    <a:p>
                      <a:pPr marL="0" marR="0" indent="0" algn="ctr">
                        <a:lnSpc>
                          <a:spcPct val="115000"/>
                        </a:lnSpc>
                        <a:spcBef>
                          <a:spcPts val="2400"/>
                        </a:spcBef>
                        <a:spcAft>
                          <a:spcPts val="0"/>
                        </a:spcAft>
                      </a:pPr>
                      <a:r>
                        <a:rPr lang="en-US" sz="2200" baseline="300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19 </a:t>
                      </a:r>
                      <a:r>
                        <a:rPr lang="en-US" sz="2200" dirty="0">
                          <a:ln>
                            <a:noFill/>
                          </a:ln>
                          <a:effectLst>
                            <a:outerShdw blurRad="60007" dist="310007" dir="7680000" sy="30000" kx="1300200" algn="ctr" rotWithShape="0">
                              <a:prstClr val="black">
                                <a:alpha val="32000"/>
                              </a:prstClr>
                            </a:outerShdw>
                          </a:effectLst>
                          <a:latin typeface="Book Antiqua" pitchFamily="18" charset="0"/>
                          <a:ea typeface="Times New Roman"/>
                          <a:cs typeface="Times New Roman"/>
                        </a:rPr>
                        <a:t>and they, having become callous, have given themselves over to sensuality, for the practice of every kind of impurity with greediness.</a:t>
                      </a:r>
                      <a:endParaRPr lang="en-US" sz="2200" dirty="0">
                        <a:ln>
                          <a:noFill/>
                        </a:ln>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lumMod val="95000"/>
                      </a:schemeClr>
                    </a:solidFill>
                  </a:tcPr>
                </a:tc>
                <a:tc>
                  <a:txBody>
                    <a:bodyPr/>
                    <a:lstStyle/>
                    <a:p>
                      <a:pPr marL="0" marR="0" indent="0" algn="ctr">
                        <a:lnSpc>
                          <a:spcPct val="115000"/>
                        </a:lnSpc>
                        <a:spcBef>
                          <a:spcPts val="2400"/>
                        </a:spcBef>
                        <a:spcAft>
                          <a:spcPts val="0"/>
                        </a:spcAft>
                      </a:pPr>
                      <a:r>
                        <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Times New Roman"/>
                          <a:cs typeface="Times New Roman"/>
                        </a:rPr>
                        <a:t>Nor sit in the seat of scoffers!</a:t>
                      </a:r>
                      <a:endParaRPr lang="en-US" sz="2200" b="1" dirty="0">
                        <a:ln>
                          <a:noFill/>
                        </a:ln>
                        <a:solidFill>
                          <a:schemeClr val="bg1"/>
                        </a:solidFill>
                        <a:effectLst>
                          <a:outerShdw blurRad="60007" dist="310007" dir="7680000" sy="30000" kx="1300200" algn="ctr" rotWithShape="0">
                            <a:prstClr val="black">
                              <a:alpha val="32000"/>
                            </a:prstClr>
                          </a:outerShdw>
                        </a:effectLst>
                        <a:latin typeface="Book Antiqua" pitchFamily="18" charset="0"/>
                        <a:ea typeface="Calibri"/>
                        <a:cs typeface="Times New Roman"/>
                      </a:endParaRPr>
                    </a:p>
                  </a:txBody>
                  <a:tcPr marL="9525" marR="9525" marT="9525" marB="9525" anchor="ctr">
                    <a:lnL w="12700" cap="flat" cmpd="sng" algn="ctr">
                      <a:solidFill>
                        <a:schemeClr val="tx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a:lightRig rig="flood" dir="t"/>
                    </a:cell3D>
                    <a:solidFill>
                      <a:schemeClr val="tx1"/>
                    </a:solidFill>
                  </a:tcPr>
                </a:tc>
              </a:tr>
            </a:tbl>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Truly Blessed Person</a:t>
            </a:r>
            <a:endParaRPr lang="en-US" sz="66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2057400"/>
            <a:ext cx="31923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2057400"/>
            <a:ext cx="5410200" cy="4124206"/>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But </a:t>
            </a:r>
            <a:r>
              <a:rPr lang="en-US" sz="2800" dirty="0" smtClean="0">
                <a:effectLst>
                  <a:outerShdw blurRad="60007" dist="310007" dir="7680000" sy="30000" kx="1300200" algn="ctr" rotWithShape="0">
                    <a:prstClr val="black">
                      <a:alpha val="32000"/>
                    </a:prstClr>
                  </a:outerShdw>
                </a:effectLst>
                <a:latin typeface="Berlin Sans FB Demi" pitchFamily="34" charset="0"/>
              </a:rPr>
              <a:t>– </a:t>
            </a:r>
            <a:r>
              <a:rPr lang="en-US" sz="2800" i="1" dirty="0" smtClean="0">
                <a:effectLst>
                  <a:outerShdw blurRad="60007" dist="310007" dir="7680000" sy="30000" kx="1300200" algn="ctr" rotWithShape="0">
                    <a:prstClr val="black">
                      <a:alpha val="32000"/>
                    </a:prstClr>
                  </a:outerShdw>
                </a:effectLst>
                <a:latin typeface="Book Antiqua" pitchFamily="18" charset="0"/>
              </a:rPr>
              <a:t>a </a:t>
            </a:r>
            <a:r>
              <a:rPr lang="en-US" sz="2800" i="1" dirty="0" smtClean="0">
                <a:effectLst>
                  <a:outerShdw blurRad="60007" dist="310007" dir="7680000" sy="30000" kx="1300200" algn="ctr" rotWithShape="0">
                    <a:prstClr val="black">
                      <a:alpha val="32000"/>
                    </a:prstClr>
                  </a:outerShdw>
                </a:effectLst>
                <a:latin typeface="Book Antiqua" pitchFamily="18" charset="0"/>
              </a:rPr>
              <a:t>contrasting coupling &amp; conditional </a:t>
            </a:r>
            <a:r>
              <a:rPr lang="en-US" sz="2800" i="1" dirty="0" smtClean="0">
                <a:effectLst>
                  <a:outerShdw blurRad="60007" dist="310007" dir="7680000" sy="30000" kx="1300200" algn="ctr" rotWithShape="0">
                    <a:prstClr val="black">
                      <a:alpha val="32000"/>
                    </a:prstClr>
                  </a:outerShdw>
                </a:effectLst>
                <a:latin typeface="Book Antiqua" pitchFamily="18" charset="0"/>
              </a:rPr>
              <a:t>clause, “but if,” </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His </a:t>
            </a:r>
            <a:r>
              <a:rPr lang="en-US" sz="2800" dirty="0" smtClean="0">
                <a:effectLst>
                  <a:outerShdw blurRad="60007" dist="310007" dir="7680000" sy="30000" kx="1300200" algn="ctr" rotWithShape="0">
                    <a:prstClr val="black">
                      <a:alpha val="32000"/>
                    </a:prstClr>
                  </a:outerShdw>
                </a:effectLst>
                <a:latin typeface="Berlin Sans FB Demi" pitchFamily="34" charset="0"/>
              </a:rPr>
              <a:t>delight is in the law of the Lord, - </a:t>
            </a:r>
            <a:r>
              <a:rPr lang="en-US" sz="2800" i="1" dirty="0" smtClean="0">
                <a:effectLst>
                  <a:outerShdw blurRad="60007" dist="310007" dir="7680000" sy="30000" kx="1300200" algn="ctr" rotWithShape="0">
                    <a:prstClr val="black">
                      <a:alpha val="32000"/>
                    </a:prstClr>
                  </a:outerShdw>
                </a:effectLst>
                <a:latin typeface="Book Antiqua" pitchFamily="18" charset="0"/>
              </a:rPr>
              <a:t>to </a:t>
            </a:r>
            <a:r>
              <a:rPr lang="en-US" sz="2800" i="1" dirty="0" smtClean="0">
                <a:effectLst>
                  <a:outerShdw blurRad="60007" dist="310007" dir="7680000" sy="30000" kx="1300200" algn="ctr" rotWithShape="0">
                    <a:prstClr val="black">
                      <a:alpha val="32000"/>
                    </a:prstClr>
                  </a:outerShdw>
                </a:effectLst>
                <a:latin typeface="Book Antiqua" pitchFamily="18" charset="0"/>
              </a:rPr>
              <a:t>be mindful of, attentive to</a:t>
            </a:r>
            <a:r>
              <a:rPr lang="en-US" sz="2800" i="1" dirty="0" smtClean="0">
                <a:effectLst>
                  <a:outerShdw blurRad="60007" dist="310007" dir="7680000" sy="30000" kx="1300200" algn="ctr" rotWithShape="0">
                    <a:prstClr val="black">
                      <a:alpha val="32000"/>
                    </a:prstClr>
                  </a:outerShdw>
                </a:effectLst>
                <a:latin typeface="Book Antiqua" pitchFamily="18" charset="0"/>
              </a:rPr>
              <a:t>, . . . To keep</a:t>
            </a:r>
            <a:r>
              <a:rPr lang="en-US" sz="2800" i="1" dirty="0" smtClean="0">
                <a:effectLst>
                  <a:outerShdw blurRad="60007" dist="310007" dir="7680000" sy="30000" kx="1300200" algn="ctr" rotWithShape="0">
                    <a:prstClr val="black">
                      <a:alpha val="32000"/>
                    </a:prstClr>
                  </a:outerShdw>
                </a:effectLst>
                <a:latin typeface="Book Antiqua" pitchFamily="18" charset="0"/>
              </a:rPr>
              <a:t>, protect</a:t>
            </a:r>
            <a:r>
              <a:rPr lang="en-US" sz="2800" i="1" dirty="0" smtClean="0">
                <a:effectLst>
                  <a:outerShdw blurRad="60007" dist="310007" dir="7680000" sy="30000" kx="1300200" algn="ctr" rotWithShape="0">
                    <a:prstClr val="black">
                      <a:alpha val="32000"/>
                    </a:prstClr>
                  </a:outerShdw>
                </a:effectLst>
                <a:latin typeface="Book Antiqua" pitchFamily="18" charset="0"/>
              </a:rPr>
              <a:t>.</a:t>
            </a: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And </a:t>
            </a:r>
            <a:r>
              <a:rPr lang="en-US" sz="2800" dirty="0" smtClean="0">
                <a:effectLst>
                  <a:outerShdw blurRad="60007" dist="310007" dir="7680000" sy="30000" kx="1300200" algn="ctr" rotWithShape="0">
                    <a:prstClr val="black">
                      <a:alpha val="32000"/>
                    </a:prstClr>
                  </a:outerShdw>
                </a:effectLst>
                <a:latin typeface="Berlin Sans FB Demi" pitchFamily="34" charset="0"/>
              </a:rPr>
              <a:t>in His law he meditates day and </a:t>
            </a:r>
            <a:r>
              <a:rPr lang="en-US" sz="2800" dirty="0" smtClean="0">
                <a:effectLst>
                  <a:outerShdw blurRad="60007" dist="310007" dir="7680000" sy="30000" kx="1300200" algn="ctr" rotWithShape="0">
                    <a:prstClr val="black">
                      <a:alpha val="32000"/>
                    </a:prstClr>
                  </a:outerShdw>
                </a:effectLst>
                <a:latin typeface="Berlin Sans FB Demi" pitchFamily="34" charset="0"/>
              </a:rPr>
              <a:t>night</a:t>
            </a:r>
            <a:r>
              <a:rPr lang="en-US" sz="2800" dirty="0" smtClean="0">
                <a:effectLst>
                  <a:outerShdw blurRad="60007" dist="310007" dir="7680000" sy="30000" kx="1300200" algn="ctr" rotWithShape="0">
                    <a:prstClr val="black">
                      <a:alpha val="32000"/>
                    </a:prstClr>
                  </a:outerShdw>
                </a:effectLst>
                <a:latin typeface="Berlin Sans FB Demi" pitchFamily="34" charset="0"/>
              </a:rPr>
              <a:t> - </a:t>
            </a:r>
            <a:r>
              <a:rPr lang="en-US" sz="2800" i="1" dirty="0" smtClean="0">
                <a:effectLst>
                  <a:outerShdw blurRad="60007" dist="310007" dir="7680000" sy="30000" kx="1300200" algn="ctr" rotWithShape="0">
                    <a:prstClr val="black">
                      <a:alpha val="32000"/>
                    </a:prstClr>
                  </a:outerShdw>
                </a:effectLst>
                <a:latin typeface="Book Antiqua" pitchFamily="18" charset="0"/>
              </a:rPr>
              <a:t>It </a:t>
            </a:r>
            <a:r>
              <a:rPr lang="en-US" sz="2800" i="1" dirty="0" smtClean="0">
                <a:effectLst>
                  <a:outerShdw blurRad="60007" dist="310007" dir="7680000" sy="30000" kx="1300200" algn="ctr" rotWithShape="0">
                    <a:prstClr val="black">
                      <a:alpha val="32000"/>
                    </a:prstClr>
                  </a:outerShdw>
                </a:effectLst>
                <a:latin typeface="Book Antiqua" pitchFamily="18" charset="0"/>
              </a:rPr>
              <a:t>is on his mind and in his heart at all times in every situation and area of life </a:t>
            </a:r>
          </a:p>
        </p:txBody>
      </p:sp>
      <p:sp>
        <p:nvSpPr>
          <p:cNvPr id="6" name="Rectangle 5"/>
          <p:cNvSpPr/>
          <p:nvPr/>
        </p:nvSpPr>
        <p:spPr>
          <a:xfrm>
            <a:off x="0" y="1066800"/>
            <a:ext cx="9144000" cy="646331"/>
          </a:xfrm>
          <a:prstGeom prst="rect">
            <a:avLst/>
          </a:prstGeom>
        </p:spPr>
        <p:txBody>
          <a:bodyPr wrap="square">
            <a:spAutoFit/>
          </a:bodyPr>
          <a:lstStyle/>
          <a:p>
            <a:pPr algn="ct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What The Blessed Man Does </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2</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a:t>
            </a:r>
            <a:endParaRPr lang="en-US" sz="3600" dirty="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0" y="0"/>
            <a:ext cx="9144000" cy="110799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Truly Blessed Person</a:t>
            </a:r>
            <a:endParaRPr lang="en-US" sz="6600" b="1" dirty="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9218" name="Picture 2" descr="http://pro.corbis.com/images/42-15599835.jpg?size=572&amp;uid=%7BE64B6C97-4170-4982-B0C8-36CA896F483A%7D"/>
          <p:cNvPicPr>
            <a:picLocks noChangeAspect="1" noChangeArrowheads="1"/>
          </p:cNvPicPr>
          <p:nvPr/>
        </p:nvPicPr>
        <p:blipFill>
          <a:blip r:embed="rId3"/>
          <a:srcRect/>
          <a:stretch>
            <a:fillRect/>
          </a:stretch>
        </p:blipFill>
        <p:spPr bwMode="auto">
          <a:xfrm>
            <a:off x="152400" y="2057400"/>
            <a:ext cx="31923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TextBox 3"/>
          <p:cNvSpPr txBox="1"/>
          <p:nvPr/>
        </p:nvSpPr>
        <p:spPr>
          <a:xfrm>
            <a:off x="3505200" y="2057400"/>
            <a:ext cx="5410200" cy="4031873"/>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Grounded – </a:t>
            </a:r>
            <a:r>
              <a:rPr lang="en-US" sz="2400" i="1" dirty="0" smtClean="0">
                <a:effectLst>
                  <a:outerShdw blurRad="60007" dist="310007" dir="7680000" sy="30000" kx="1300200" algn="ctr" rotWithShape="0">
                    <a:prstClr val="black">
                      <a:alpha val="32000"/>
                    </a:prstClr>
                  </a:outerShdw>
                </a:effectLst>
                <a:latin typeface="Book Antiqua" pitchFamily="18" charset="0"/>
              </a:rPr>
              <a:t>mental</a:t>
            </a:r>
            <a:r>
              <a:rPr lang="en-US" sz="2400" i="1" dirty="0" smtClean="0">
                <a:effectLst>
                  <a:outerShdw blurRad="60007" dist="310007" dir="7680000" sy="30000" kx="1300200" algn="ctr" rotWithShape="0">
                    <a:prstClr val="black">
                      <a:alpha val="32000"/>
                    </a:prstClr>
                  </a:outerShdw>
                </a:effectLst>
                <a:latin typeface="Book Antiqua" pitchFamily="18" charset="0"/>
              </a:rPr>
              <a:t>, emotional, and spiritual </a:t>
            </a:r>
            <a:r>
              <a:rPr lang="en-US" sz="2400" i="1" dirty="0" smtClean="0">
                <a:effectLst>
                  <a:outerShdw blurRad="60007" dist="310007" dir="7680000" sy="30000" kx="1300200" algn="ctr" rotWithShape="0">
                    <a:prstClr val="black">
                      <a:alpha val="32000"/>
                    </a:prstClr>
                  </a:outerShdw>
                </a:effectLst>
                <a:latin typeface="Book Antiqua" pitchFamily="18" charset="0"/>
              </a:rPr>
              <a:t>stability </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Nourished </a:t>
            </a:r>
            <a:r>
              <a:rPr lang="en-US" sz="2400" dirty="0" smtClean="0">
                <a:effectLst>
                  <a:outerShdw blurRad="60007" dist="310007" dir="7680000" sy="30000" kx="1300200" algn="ctr" rotWithShape="0">
                    <a:prstClr val="black">
                      <a:alpha val="32000"/>
                    </a:prstClr>
                  </a:outerShdw>
                </a:effectLst>
                <a:latin typeface="Berlin Sans FB Demi" pitchFamily="34" charset="0"/>
              </a:rPr>
              <a:t>– </a:t>
            </a:r>
            <a:r>
              <a:rPr lang="en-US" sz="2400" i="1" dirty="0" smtClean="0">
                <a:effectLst>
                  <a:outerShdw blurRad="60007" dist="310007" dir="7680000" sy="30000" kx="1300200" algn="ctr" rotWithShape="0">
                    <a:prstClr val="black">
                      <a:alpha val="32000"/>
                    </a:prstClr>
                  </a:outerShdw>
                </a:effectLst>
                <a:latin typeface="Book Antiqua" pitchFamily="18" charset="0"/>
              </a:rPr>
              <a:t>transplanted where there is plenty of nutrients.</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Fruitful – </a:t>
            </a:r>
            <a:r>
              <a:rPr lang="en-US" sz="2400" i="1" dirty="0" smtClean="0">
                <a:effectLst>
                  <a:outerShdw blurRad="60007" dist="310007" dir="7680000" sy="30000" kx="1300200" algn="ctr" rotWithShape="0">
                    <a:prstClr val="black">
                      <a:alpha val="32000"/>
                    </a:prstClr>
                  </a:outerShdw>
                </a:effectLst>
                <a:latin typeface="Book Antiqua" pitchFamily="18" charset="0"/>
              </a:rPr>
              <a:t>grows to be productive in the kingdom of God</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Preserved – </a:t>
            </a:r>
            <a:r>
              <a:rPr lang="en-US" sz="2400" i="1" dirty="0" smtClean="0">
                <a:effectLst>
                  <a:outerShdw blurRad="60007" dist="310007" dir="7680000" sy="30000" kx="1300200" algn="ctr" rotWithShape="0">
                    <a:prstClr val="black">
                      <a:alpha val="32000"/>
                    </a:prstClr>
                  </a:outerShdw>
                </a:effectLst>
                <a:latin typeface="Book Antiqua" pitchFamily="18" charset="0"/>
              </a:rPr>
              <a:t>Even in adverse conditions</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800" dirty="0" smtClean="0">
                <a:effectLst>
                  <a:outerShdw blurRad="60007" dist="310007" dir="7680000" sy="30000" kx="1300200" algn="ctr" rotWithShape="0">
                    <a:prstClr val="black">
                      <a:alpha val="32000"/>
                    </a:prstClr>
                  </a:outerShdw>
                </a:effectLst>
                <a:latin typeface="Berlin Sans FB Demi" pitchFamily="34" charset="0"/>
              </a:rPr>
              <a:t>Prosperous – </a:t>
            </a:r>
            <a:r>
              <a:rPr lang="en-US" sz="2400" i="1" dirty="0" smtClean="0">
                <a:effectLst>
                  <a:outerShdw blurRad="60007" dist="310007" dir="7680000" sy="30000" kx="1300200" algn="ctr" rotWithShape="0">
                    <a:prstClr val="black">
                      <a:alpha val="32000"/>
                    </a:prstClr>
                  </a:outerShdw>
                </a:effectLst>
                <a:latin typeface="Book Antiqua" pitchFamily="18" charset="0"/>
              </a:rPr>
              <a:t>A successful life</a:t>
            </a:r>
            <a:endParaRPr lang="en-US" sz="2800" i="1" dirty="0" smtClean="0">
              <a:effectLst>
                <a:outerShdw blurRad="60007" dist="310007" dir="7680000" sy="30000" kx="1300200" algn="ctr" rotWithShape="0">
                  <a:prstClr val="black">
                    <a:alpha val="32000"/>
                  </a:prstClr>
                </a:outerShdw>
              </a:effectLst>
              <a:latin typeface="Book Antiqua" pitchFamily="18" charset="0"/>
            </a:endParaRPr>
          </a:p>
        </p:txBody>
      </p:sp>
      <p:sp>
        <p:nvSpPr>
          <p:cNvPr id="6" name="Rectangle 5"/>
          <p:cNvSpPr/>
          <p:nvPr/>
        </p:nvSpPr>
        <p:spPr>
          <a:xfrm>
            <a:off x="0" y="1066800"/>
            <a:ext cx="9144000" cy="646331"/>
          </a:xfrm>
          <a:prstGeom prst="rect">
            <a:avLst/>
          </a:prstGeom>
        </p:spPr>
        <p:txBody>
          <a:bodyPr wrap="square">
            <a:spAutoFit/>
          </a:bodyPr>
          <a:lstStyle/>
          <a:p>
            <a:pPr algn="ct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What The Blessed Man </a:t>
            </a:r>
            <a:r>
              <a:rPr lang="en-US" sz="36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Becomes (3)</a:t>
            </a:r>
            <a:endParaRPr lang="en-US" sz="3600" dirty="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randombar(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TextBox 3"/>
          <p:cNvSpPr txBox="1"/>
          <p:nvPr/>
        </p:nvSpPr>
        <p:spPr>
          <a:xfrm>
            <a:off x="3429000" y="2057400"/>
            <a:ext cx="5562600" cy="4231928"/>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400" dirty="0" smtClean="0">
                <a:effectLst>
                  <a:outerShdw blurRad="60007" dist="310007" dir="7680000" sy="30000" kx="1300200" algn="ctr" rotWithShape="0">
                    <a:prstClr val="black">
                      <a:alpha val="32000"/>
                    </a:prstClr>
                  </a:outerShdw>
                </a:effectLst>
                <a:latin typeface="Berlin Sans FB Demi" pitchFamily="34" charset="0"/>
              </a:rPr>
              <a:t>The </a:t>
            </a:r>
            <a:r>
              <a:rPr lang="en-US" sz="2400" dirty="0" smtClean="0">
                <a:effectLst>
                  <a:outerShdw blurRad="60007" dist="310007" dir="7680000" sy="30000" kx="1300200" algn="ctr" rotWithShape="0">
                    <a:prstClr val="black">
                      <a:alpha val="32000"/>
                    </a:prstClr>
                  </a:outerShdw>
                </a:effectLst>
                <a:latin typeface="Berlin Sans FB Demi" pitchFamily="34" charset="0"/>
              </a:rPr>
              <a:t>ungodly are not so</a:t>
            </a:r>
            <a:r>
              <a:rPr lang="en-US" sz="2400" dirty="0" smtClean="0">
                <a:effectLst>
                  <a:outerShdw blurRad="60007" dist="310007" dir="7680000" sy="30000" kx="1300200" algn="ctr" rotWithShape="0">
                    <a:prstClr val="black">
                      <a:alpha val="32000"/>
                    </a:prstClr>
                  </a:outerShdw>
                </a:effectLst>
                <a:latin typeface="Berlin Sans FB Demi" pitchFamily="34" charset="0"/>
              </a:rPr>
              <a:t>, -</a:t>
            </a:r>
            <a:r>
              <a:rPr lang="en-US" sz="2400" i="1" dirty="0" smtClean="0">
                <a:effectLst>
                  <a:outerShdw blurRad="60007" dist="310007" dir="7680000" sy="30000" kx="1300200" algn="ctr" rotWithShape="0">
                    <a:prstClr val="black">
                      <a:alpha val="32000"/>
                    </a:prstClr>
                  </a:outerShdw>
                </a:effectLst>
                <a:latin typeface="Book Antiqua" pitchFamily="18" charset="0"/>
              </a:rPr>
              <a:t> </a:t>
            </a:r>
            <a:r>
              <a:rPr lang="en-US" sz="2400" i="1" dirty="0" smtClean="0">
                <a:effectLst>
                  <a:outerShdw blurRad="60007" dist="310007" dir="7680000" sy="30000" kx="1300200" algn="ctr" rotWithShape="0">
                    <a:prstClr val="black">
                      <a:alpha val="32000"/>
                    </a:prstClr>
                  </a:outerShdw>
                </a:effectLst>
                <a:latin typeface="Book Antiqua" pitchFamily="18" charset="0"/>
              </a:rPr>
              <a:t>(a) The righteous are stable, fruitful, and will be rewarded. (b) The wicked are unstable, unfruitful, and will be judged.</a:t>
            </a:r>
            <a:endParaRPr lang="en-US" sz="24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400" dirty="0" smtClean="0">
                <a:effectLst>
                  <a:outerShdw blurRad="60007" dist="310007" dir="7680000" sy="30000" kx="1300200" algn="ctr" rotWithShape="0">
                    <a:prstClr val="black">
                      <a:alpha val="32000"/>
                    </a:prstClr>
                  </a:outerShdw>
                </a:effectLst>
                <a:latin typeface="Berlin Sans FB Demi" pitchFamily="34" charset="0"/>
              </a:rPr>
              <a:t>But </a:t>
            </a:r>
            <a:r>
              <a:rPr lang="en-US" sz="2400" dirty="0" smtClean="0">
                <a:effectLst>
                  <a:outerShdw blurRad="60007" dist="310007" dir="7680000" sy="30000" kx="1300200" algn="ctr" rotWithShape="0">
                    <a:prstClr val="black">
                      <a:alpha val="32000"/>
                    </a:prstClr>
                  </a:outerShdw>
                </a:effectLst>
                <a:latin typeface="Berlin Sans FB Demi" pitchFamily="34" charset="0"/>
              </a:rPr>
              <a:t>are like the chaff which the wind drives </a:t>
            </a:r>
            <a:r>
              <a:rPr lang="en-US" sz="2400" dirty="0" smtClean="0">
                <a:effectLst>
                  <a:outerShdw blurRad="60007" dist="310007" dir="7680000" sy="30000" kx="1300200" algn="ctr" rotWithShape="0">
                    <a:prstClr val="black">
                      <a:alpha val="32000"/>
                    </a:prstClr>
                  </a:outerShdw>
                </a:effectLst>
                <a:latin typeface="Berlin Sans FB Demi" pitchFamily="34" charset="0"/>
              </a:rPr>
              <a:t>away</a:t>
            </a:r>
            <a:r>
              <a:rPr lang="en-US" sz="2400" dirty="0" smtClean="0">
                <a:effectLst>
                  <a:outerShdw blurRad="60007" dist="310007" dir="7680000" sy="30000" kx="1300200" algn="ctr" rotWithShape="0">
                    <a:prstClr val="black">
                      <a:alpha val="32000"/>
                    </a:prstClr>
                  </a:outerShdw>
                </a:effectLst>
                <a:latin typeface="Berlin Sans FB Demi" pitchFamily="34" charset="0"/>
              </a:rPr>
              <a:t> - </a:t>
            </a:r>
            <a:r>
              <a:rPr lang="en-US" sz="2400" i="1" dirty="0" smtClean="0">
                <a:effectLst>
                  <a:outerShdw blurRad="60007" dist="310007" dir="7680000" sy="30000" kx="1300200" algn="ctr" rotWithShape="0">
                    <a:prstClr val="black">
                      <a:alpha val="32000"/>
                    </a:prstClr>
                  </a:outerShdw>
                </a:effectLst>
                <a:latin typeface="Book Antiqua" pitchFamily="18" charset="0"/>
              </a:rPr>
              <a:t>the debris separated from the grain or seed in </a:t>
            </a:r>
            <a:r>
              <a:rPr lang="en-US" sz="2400" i="1" dirty="0" smtClean="0">
                <a:effectLst>
                  <a:outerShdw blurRad="60007" dist="310007" dir="7680000" sy="30000" kx="1300200" algn="ctr" rotWithShape="0">
                    <a:prstClr val="black">
                      <a:alpha val="32000"/>
                    </a:prstClr>
                  </a:outerShdw>
                </a:effectLst>
                <a:latin typeface="Book Antiqua" pitchFamily="18" charset="0"/>
              </a:rPr>
              <a:t>threshing -  </a:t>
            </a:r>
            <a:r>
              <a:rPr lang="en-US" sz="2400" i="1" dirty="0" smtClean="0">
                <a:effectLst>
                  <a:outerShdw blurRad="60007" dist="310007" dir="7680000" sy="30000" kx="1300200" algn="ctr" rotWithShape="0">
                    <a:prstClr val="black">
                      <a:alpha val="32000"/>
                    </a:prstClr>
                  </a:outerShdw>
                </a:effectLst>
                <a:latin typeface="Book Antiqua" pitchFamily="18" charset="0"/>
              </a:rPr>
              <a:t>it has no body or substance and is blown about by the wind, always unstable. It is that which is worthless, of no value</a:t>
            </a:r>
            <a:r>
              <a:rPr lang="en-US" sz="2400" i="1" dirty="0" smtClean="0">
                <a:effectLst>
                  <a:outerShdw blurRad="60007" dist="310007" dir="7680000" sy="30000" kx="1300200" algn="ctr" rotWithShape="0">
                    <a:prstClr val="black">
                      <a:alpha val="32000"/>
                    </a:prstClr>
                  </a:outerShdw>
                </a:effectLst>
                <a:latin typeface="Book Antiqua" pitchFamily="18" charset="0"/>
              </a:rPr>
              <a:t>.</a:t>
            </a:r>
            <a:endParaRPr lang="en-US" sz="2400" dirty="0" smtClean="0">
              <a:effectLst>
                <a:outerShdw blurRad="60007" dist="310007" dir="7680000" sy="30000" kx="1300200" algn="ctr" rotWithShape="0">
                  <a:prstClr val="black">
                    <a:alpha val="32000"/>
                  </a:prstClr>
                </a:outerShdw>
              </a:effectLst>
              <a:latin typeface="Berlin Sans FB Demi" pitchFamily="34" charset="0"/>
            </a:endParaRPr>
          </a:p>
        </p:txBody>
      </p:sp>
      <p:sp>
        <p:nvSpPr>
          <p:cNvPr id="6" name="Rectangle 5"/>
          <p:cNvSpPr/>
          <p:nvPr/>
        </p:nvSpPr>
        <p:spPr>
          <a:xfrm>
            <a:off x="0" y="1066800"/>
            <a:ext cx="9144000" cy="707886"/>
          </a:xfrm>
          <a:prstGeom prst="rect">
            <a:avLst/>
          </a:prstGeom>
        </p:spPr>
        <p:txBody>
          <a:bodyPr wrap="square">
            <a:spAutoFit/>
          </a:bodyPr>
          <a:lstStyle/>
          <a:p>
            <a:pPr algn="ct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The Condition of </a:t>
            </a: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the </a:t>
            </a: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Wicked (4-5)</a:t>
            </a:r>
            <a:endPar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
        <p:nvSpPr>
          <p:cNvPr id="7" name="TextBox 6"/>
          <p:cNvSpPr txBox="1"/>
          <p:nvPr/>
        </p:nvSpPr>
        <p:spPr>
          <a:xfrm>
            <a:off x="0" y="0"/>
            <a:ext cx="91440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Way of The Wicked</a:t>
            </a:r>
            <a:endPar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pic>
        <p:nvPicPr>
          <p:cNvPr id="38914" name="Picture 2" descr="http://metrompg.com/posts/photos/wheat-chaff.jpg"/>
          <p:cNvPicPr>
            <a:picLocks noChangeAspect="1" noChangeArrowheads="1"/>
          </p:cNvPicPr>
          <p:nvPr/>
        </p:nvPicPr>
        <p:blipFill>
          <a:blip r:embed="rId3"/>
          <a:srcRect/>
          <a:stretch>
            <a:fillRect/>
          </a:stretch>
        </p:blipFill>
        <p:spPr bwMode="auto">
          <a:xfrm>
            <a:off x="228599" y="1981200"/>
            <a:ext cx="3240911" cy="4343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p:cNvPicPr>
            <a:picLocks noChangeAspect="1" noChangeArrowheads="1"/>
          </p:cNvPicPr>
          <p:nvPr/>
        </p:nvPicPr>
        <p:blipFill>
          <a:blip r:embed="rId3"/>
          <a:srcRect/>
          <a:stretch>
            <a:fillRect/>
          </a:stretch>
        </p:blipFill>
        <p:spPr bwMode="auto">
          <a:xfrm flipH="1">
            <a:off x="-2" y="838200"/>
            <a:ext cx="4400259" cy="6019799"/>
          </a:xfrm>
          <a:prstGeom prst="rect">
            <a:avLst/>
          </a:prstGeom>
          <a:noFill/>
          <a:ln w="9525">
            <a:noFill/>
            <a:miter lim="800000"/>
            <a:headEnd/>
            <a:tailEnd/>
          </a:ln>
          <a:effectLst/>
        </p:spPr>
      </p:pic>
      <p:sp>
        <p:nvSpPr>
          <p:cNvPr id="5" name="Round Diagonal Corner Rectangle 4"/>
          <p:cNvSpPr/>
          <p:nvPr/>
        </p:nvSpPr>
        <p:spPr>
          <a:xfrm>
            <a:off x="3429000" y="1905000"/>
            <a:ext cx="5562600" cy="4419600"/>
          </a:xfrm>
          <a:prstGeom prst="round2DiagRect">
            <a:avLst/>
          </a:prstGeom>
          <a:solidFill>
            <a:schemeClr val="bg2">
              <a:lumMod val="9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TextBox 3"/>
          <p:cNvSpPr txBox="1"/>
          <p:nvPr/>
        </p:nvSpPr>
        <p:spPr>
          <a:xfrm>
            <a:off x="3505200" y="2057400"/>
            <a:ext cx="5410200" cy="4170372"/>
          </a:xfrm>
          <a:prstGeom prst="rect">
            <a:avLst/>
          </a:prstGeom>
          <a:noFill/>
        </p:spPr>
        <p:txBody>
          <a:bodyPr wrap="square" rtlCol="0">
            <a:spAutoFit/>
          </a:bodyPr>
          <a:lstStyle/>
          <a:p>
            <a:pPr marL="465138" indent="-465138">
              <a:spcAft>
                <a:spcPts val="600"/>
              </a:spcAft>
              <a:buClr>
                <a:schemeClr val="bg2">
                  <a:lumMod val="50000"/>
                </a:schemeClr>
              </a:buClr>
              <a:buFont typeface="Wingdings 2" pitchFamily="18" charset="2"/>
              <a:buChar char="è"/>
            </a:pPr>
            <a:r>
              <a:rPr lang="en-US" sz="2600" dirty="0" smtClean="0">
                <a:effectLst>
                  <a:outerShdw blurRad="60007" dist="310007" dir="7680000" sy="30000" kx="1300200" algn="ctr" rotWithShape="0">
                    <a:prstClr val="black">
                      <a:alpha val="32000"/>
                    </a:prstClr>
                  </a:outerShdw>
                </a:effectLst>
                <a:latin typeface="Berlin Sans FB Demi" pitchFamily="34" charset="0"/>
              </a:rPr>
              <a:t>Therefore </a:t>
            </a:r>
            <a:r>
              <a:rPr lang="en-US" sz="2600" dirty="0" smtClean="0">
                <a:effectLst>
                  <a:outerShdw blurRad="60007" dist="310007" dir="7680000" sy="30000" kx="1300200" algn="ctr" rotWithShape="0">
                    <a:prstClr val="black">
                      <a:alpha val="32000"/>
                    </a:prstClr>
                  </a:outerShdw>
                </a:effectLst>
                <a:latin typeface="Berlin Sans FB Demi" pitchFamily="34" charset="0"/>
              </a:rPr>
              <a:t>the ungodly shall not stand in the judgment, - </a:t>
            </a:r>
            <a:r>
              <a:rPr lang="en-US" sz="2600" i="1" dirty="0" smtClean="0">
                <a:effectLst>
                  <a:outerShdw blurRad="60007" dist="310007" dir="7680000" sy="30000" kx="1300200" algn="ctr" rotWithShape="0">
                    <a:prstClr val="black">
                      <a:alpha val="32000"/>
                    </a:prstClr>
                  </a:outerShdw>
                </a:effectLst>
                <a:latin typeface="Book Antiqua" pitchFamily="18" charset="0"/>
              </a:rPr>
              <a:t>They will not have the ability </a:t>
            </a:r>
            <a:r>
              <a:rPr lang="en-US" sz="2600" i="1" dirty="0" smtClean="0">
                <a:effectLst>
                  <a:outerShdw blurRad="60007" dist="310007" dir="7680000" sy="30000" kx="1300200" algn="ctr" rotWithShape="0">
                    <a:prstClr val="black">
                      <a:alpha val="32000"/>
                    </a:prstClr>
                  </a:outerShdw>
                </a:effectLst>
                <a:latin typeface="Book Antiqua" pitchFamily="18" charset="0"/>
              </a:rPr>
              <a:t>to withstand or endure the judgment of God</a:t>
            </a:r>
            <a:endParaRPr lang="en-US" sz="2600" i="1" dirty="0" smtClean="0">
              <a:effectLst>
                <a:outerShdw blurRad="60007" dist="310007" dir="7680000" sy="30000" kx="1300200" algn="ctr" rotWithShape="0">
                  <a:prstClr val="black">
                    <a:alpha val="32000"/>
                  </a:prstClr>
                </a:outerShdw>
              </a:effectLst>
              <a:latin typeface="Book Antiqua" pitchFamily="18" charset="0"/>
            </a:endParaRPr>
          </a:p>
          <a:p>
            <a:pPr marL="465138" indent="-465138">
              <a:spcAft>
                <a:spcPts val="600"/>
              </a:spcAft>
              <a:buClr>
                <a:schemeClr val="bg2">
                  <a:lumMod val="50000"/>
                </a:schemeClr>
              </a:buClr>
              <a:buFont typeface="Wingdings 2" pitchFamily="18" charset="2"/>
              <a:buChar char="è"/>
            </a:pPr>
            <a:r>
              <a:rPr lang="en-US" sz="2600" dirty="0" smtClean="0">
                <a:effectLst>
                  <a:outerShdw blurRad="60007" dist="310007" dir="7680000" sy="30000" kx="1300200" algn="ctr" rotWithShape="0">
                    <a:prstClr val="black">
                      <a:alpha val="32000"/>
                    </a:prstClr>
                  </a:outerShdw>
                </a:effectLst>
                <a:latin typeface="Berlin Sans FB Demi" pitchFamily="34" charset="0"/>
              </a:rPr>
              <a:t>Nor </a:t>
            </a:r>
            <a:r>
              <a:rPr lang="en-US" sz="2600" dirty="0" smtClean="0">
                <a:effectLst>
                  <a:outerShdw blurRad="60007" dist="310007" dir="7680000" sy="30000" kx="1300200" algn="ctr" rotWithShape="0">
                    <a:prstClr val="black">
                      <a:alpha val="32000"/>
                    </a:prstClr>
                  </a:outerShdw>
                </a:effectLst>
                <a:latin typeface="Berlin Sans FB Demi" pitchFamily="34" charset="0"/>
              </a:rPr>
              <a:t>sinners in the congregation of the righteous - </a:t>
            </a:r>
            <a:r>
              <a:rPr lang="en-US" sz="2600" i="1" dirty="0" smtClean="0">
                <a:effectLst>
                  <a:outerShdw blurRad="60007" dist="310007" dir="7680000" sy="30000" kx="1300200" algn="ctr" rotWithShape="0">
                    <a:prstClr val="black">
                      <a:alpha val="32000"/>
                    </a:prstClr>
                  </a:outerShdw>
                </a:effectLst>
                <a:latin typeface="Book Antiqua" pitchFamily="18" charset="0"/>
              </a:rPr>
              <a:t>will be excluded from the eternal blessings of God’s presence to be enjoyed by </a:t>
            </a:r>
            <a:r>
              <a:rPr lang="en-US" sz="2600" i="1" dirty="0" smtClean="0">
                <a:effectLst>
                  <a:outerShdw blurRad="60007" dist="310007" dir="7680000" sy="30000" kx="1300200" algn="ctr" rotWithShape="0">
                    <a:prstClr val="black">
                      <a:alpha val="32000"/>
                    </a:prstClr>
                  </a:outerShdw>
                </a:effectLst>
                <a:latin typeface="Book Antiqua" pitchFamily="18" charset="0"/>
              </a:rPr>
              <a:t>the righteous.</a:t>
            </a:r>
          </a:p>
        </p:txBody>
      </p:sp>
      <p:sp>
        <p:nvSpPr>
          <p:cNvPr id="6" name="Rectangle 5"/>
          <p:cNvSpPr/>
          <p:nvPr/>
        </p:nvSpPr>
        <p:spPr>
          <a:xfrm>
            <a:off x="0" y="1066800"/>
            <a:ext cx="9144000" cy="707886"/>
          </a:xfrm>
          <a:prstGeom prst="rect">
            <a:avLst/>
          </a:prstGeom>
        </p:spPr>
        <p:txBody>
          <a:bodyPr wrap="square">
            <a:spAutoFit/>
          </a:bodyPr>
          <a:lstStyle/>
          <a:p>
            <a:pPr algn="ct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The End of </a:t>
            </a: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the </a:t>
            </a:r>
            <a:r>
              <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rPr>
              <a:t>Wicked (4-5)</a:t>
            </a:r>
            <a:endParaRPr lang="en-US" sz="4000" dirty="0" smtClean="0">
              <a:ln w="18415" cmpd="sng">
                <a:solidFill>
                  <a:sysClr val="windowText" lastClr="000000"/>
                </a:solidFill>
                <a:prstDash val="solid"/>
              </a:ln>
              <a:solidFill>
                <a:srgbClr val="FFFFFF"/>
              </a:solidFill>
              <a:effectLst>
                <a:glow rad="101600">
                  <a:schemeClr val="tx1">
                    <a:alpha val="60000"/>
                  </a:schemeClr>
                </a:glow>
                <a:outerShdw blurRad="60007" dist="310007" dir="7680000" sy="30000" kx="1300200" algn="ctr" rotWithShape="0">
                  <a:prstClr val="black">
                    <a:alpha val="32000"/>
                  </a:prstClr>
                </a:outerShdw>
              </a:effectLst>
              <a:latin typeface="Pythagoras" pitchFamily="2" charset="0"/>
            </a:endParaRPr>
          </a:p>
        </p:txBody>
      </p:sp>
      <p:sp>
        <p:nvSpPr>
          <p:cNvPr id="7" name="TextBox 6"/>
          <p:cNvSpPr txBox="1"/>
          <p:nvPr/>
        </p:nvSpPr>
        <p:spPr>
          <a:xfrm>
            <a:off x="0" y="0"/>
            <a:ext cx="9144000" cy="120032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rPr>
              <a:t>The Way of The Wicked</a:t>
            </a:r>
            <a:endParaRPr lang="en-US" sz="7200" b="1" dirty="0" smtClean="0">
              <a:ln w="11430"/>
              <a:solidFill>
                <a:schemeClr val="bg2">
                  <a:lumMod val="75000"/>
                </a:schemeClr>
              </a:solidFill>
              <a:effectLst>
                <a:outerShdw blurRad="50800" dist="39000" dir="5460000" algn="tl">
                  <a:srgbClr val="000000">
                    <a:alpha val="38000"/>
                  </a:srgbClr>
                </a:outerShdw>
              </a:effectLst>
              <a:latin typeface="Rage Italic LET" pitchFamily="2"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3642</TotalTime>
  <Words>968</Words>
  <Application>Microsoft Office PowerPoint</Application>
  <PresentationFormat>On-screen Show (4:3)</PresentationFormat>
  <Paragraphs>66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Don McClain</dc:creator>
  <cp:lastModifiedBy> Don McClain</cp:lastModifiedBy>
  <cp:revision>9</cp:revision>
  <dcterms:created xsi:type="dcterms:W3CDTF">2008-11-12T16:01:00Z</dcterms:created>
  <dcterms:modified xsi:type="dcterms:W3CDTF">2008-11-17T22:38:13Z</dcterms:modified>
</cp:coreProperties>
</file>