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58" r:id="rId4"/>
    <p:sldId id="262" r:id="rId5"/>
    <p:sldId id="263" r:id="rId6"/>
    <p:sldId id="265" r:id="rId7"/>
    <p:sldId id="264" r:id="rId8"/>
    <p:sldId id="266" r:id="rId9"/>
    <p:sldId id="278" r:id="rId10"/>
    <p:sldId id="267" r:id="rId11"/>
    <p:sldId id="268" r:id="rId12"/>
    <p:sldId id="269" r:id="rId13"/>
    <p:sldId id="270" r:id="rId14"/>
    <p:sldId id="271" r:id="rId15"/>
    <p:sldId id="273" r:id="rId16"/>
    <p:sldId id="274" r:id="rId17"/>
    <p:sldId id="275" r:id="rId18"/>
    <p:sldId id="276" r:id="rId19"/>
    <p:sldId id="260"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5643E6-9AD5-4FA6-A6A6-FB0ACE014C62}" type="datetimeFigureOut">
              <a:rPr lang="en-US" smtClean="0"/>
              <a:pPr/>
              <a:t>3/21/2009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0500A-273C-41B7-B04E-3E7975B73A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0500A-273C-41B7-B04E-3E7975B73A8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[Jesus] of having "</a:t>
            </a:r>
            <a:r>
              <a:rPr lang="en-US" b="1" dirty="0" smtClean="0"/>
              <a:t>invented his birth from a virgin</a:t>
            </a:r>
            <a:r>
              <a:rPr lang="en-US" dirty="0" smtClean="0"/>
              <a:t>," and upbraids Him with being "</a:t>
            </a:r>
            <a:r>
              <a:rPr lang="en-US" b="1" dirty="0" smtClean="0"/>
              <a:t>born in a certain Jewish village, of a poor woman of the country, who gained her subsistence by spinning, and who was turned out of doors by her husband, a carpenter by trade, because she was convicted of adultery; that after being driven away by her husband, and wandering about for a time, she disgracefully gave birth to Jesus, an illegitimate child, who having hired himself out as a servant in Egypt on account of his poverty, and having there acquired some miraculous powers, on which the Egyptians greatly pride themselves, returned to his own country, highly elated on account of them, and by means of these proclaimed himself a God.</a:t>
            </a:r>
            <a:r>
              <a:rPr lang="en-US" dirty="0" smtClean="0"/>
              <a:t>"... </a:t>
            </a:r>
            <a:endParaRPr lang="en-US" dirty="0"/>
          </a:p>
        </p:txBody>
      </p:sp>
      <p:sp>
        <p:nvSpPr>
          <p:cNvPr id="4" name="Slide Number Placeholder 3"/>
          <p:cNvSpPr>
            <a:spLocks noGrp="1"/>
          </p:cNvSpPr>
          <p:nvPr>
            <p:ph type="sldNum" sz="quarter" idx="10"/>
          </p:nvPr>
        </p:nvSpPr>
        <p:spPr/>
        <p:txBody>
          <a:bodyPr/>
          <a:lstStyle/>
          <a:p>
            <a:fld id="{F730500A-273C-41B7-B04E-3E7975B73A8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r>
              <a:rPr lang="en-US" smtClean="0"/>
              <a:t>Don McClain</a:t>
            </a:r>
            <a:endParaRPr lang="en-US"/>
          </a:p>
        </p:txBody>
      </p:sp>
      <p:sp>
        <p:nvSpPr>
          <p:cNvPr id="16" name="Slide Number Placeholder 15"/>
          <p:cNvSpPr>
            <a:spLocks noGrp="1"/>
          </p:cNvSpPr>
          <p:nvPr>
            <p:ph type="sldNum" sz="quarter" idx="11"/>
          </p:nvPr>
        </p:nvSpPr>
        <p:spPr/>
        <p:txBody>
          <a:bodyPr/>
          <a:lstStyle/>
          <a:p>
            <a:fld id="{FF709EA9-29E2-4A3B-9F4E-18BDE1CF12C4}"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W. 65th St church of Christ / March 22,2009</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March 22,2009</a:t>
            </a:r>
            <a:endParaRPr lang="en-US"/>
          </a:p>
        </p:txBody>
      </p:sp>
      <p:sp>
        <p:nvSpPr>
          <p:cNvPr id="6" name="Slide Number Placeholder 5"/>
          <p:cNvSpPr>
            <a:spLocks noGrp="1"/>
          </p:cNvSpPr>
          <p:nvPr>
            <p:ph type="sldNum" sz="quarter" idx="12"/>
          </p:nvPr>
        </p:nvSpPr>
        <p:spPr/>
        <p:txBody>
          <a:bodyPr/>
          <a:lstStyle/>
          <a:p>
            <a:fld id="{FF709EA9-29E2-4A3B-9F4E-18BDE1CF12C4}"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March 22,2009</a:t>
            </a:r>
            <a:endParaRPr lang="en-US"/>
          </a:p>
        </p:txBody>
      </p:sp>
      <p:sp>
        <p:nvSpPr>
          <p:cNvPr id="6" name="Slide Number Placeholder 5"/>
          <p:cNvSpPr>
            <a:spLocks noGrp="1"/>
          </p:cNvSpPr>
          <p:nvPr>
            <p:ph type="sldNum" sz="quarter" idx="12"/>
          </p:nvPr>
        </p:nvSpPr>
        <p:spPr/>
        <p:txBody>
          <a:bodyPr/>
          <a:lstStyle/>
          <a:p>
            <a:fld id="{FF709EA9-29E2-4A3B-9F4E-18BDE1CF12C4}"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r>
              <a:rPr lang="en-US" smtClean="0"/>
              <a:t>Don McClain</a:t>
            </a:r>
            <a:endParaRPr lang="en-US"/>
          </a:p>
        </p:txBody>
      </p:sp>
      <p:sp>
        <p:nvSpPr>
          <p:cNvPr id="15" name="Slide Number Placeholder 14"/>
          <p:cNvSpPr>
            <a:spLocks noGrp="1"/>
          </p:cNvSpPr>
          <p:nvPr>
            <p:ph type="sldNum" sz="quarter" idx="15"/>
          </p:nvPr>
        </p:nvSpPr>
        <p:spPr/>
        <p:txBody>
          <a:bodyPr/>
          <a:lstStyle>
            <a:lvl1pPr algn="ctr">
              <a:defRPr/>
            </a:lvl1pPr>
          </a:lstStyle>
          <a:p>
            <a:fld id="{FF709EA9-29E2-4A3B-9F4E-18BDE1CF12C4}"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W. 65th St church of Christ / March 22,2009</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Don McClain</a:t>
            </a:r>
            <a:endParaRPr lang="en-US"/>
          </a:p>
        </p:txBody>
      </p:sp>
      <p:sp>
        <p:nvSpPr>
          <p:cNvPr id="5" name="Footer Placeholder 4"/>
          <p:cNvSpPr>
            <a:spLocks noGrp="1"/>
          </p:cNvSpPr>
          <p:nvPr>
            <p:ph type="ftr" sz="quarter" idx="11"/>
          </p:nvPr>
        </p:nvSpPr>
        <p:spPr/>
        <p:txBody>
          <a:bodyPr/>
          <a:lstStyle/>
          <a:p>
            <a:r>
              <a:rPr lang="en-US" smtClean="0"/>
              <a:t>W. 65th St church of Christ / March 22,2009</a:t>
            </a:r>
            <a:endParaRPr lang="en-US"/>
          </a:p>
        </p:txBody>
      </p:sp>
      <p:sp>
        <p:nvSpPr>
          <p:cNvPr id="6" name="Slide Number Placeholder 5"/>
          <p:cNvSpPr>
            <a:spLocks noGrp="1"/>
          </p:cNvSpPr>
          <p:nvPr>
            <p:ph type="sldNum" sz="quarter" idx="12"/>
          </p:nvPr>
        </p:nvSpPr>
        <p:spPr/>
        <p:txBody>
          <a:bodyPr/>
          <a:lstStyle/>
          <a:p>
            <a:fld id="{FF709EA9-29E2-4A3B-9F4E-18BDE1CF12C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Don McClain</a:t>
            </a:r>
            <a:endParaRPr lang="en-US"/>
          </a:p>
        </p:txBody>
      </p:sp>
      <p:sp>
        <p:nvSpPr>
          <p:cNvPr id="6" name="Footer Placeholder 5"/>
          <p:cNvSpPr>
            <a:spLocks noGrp="1"/>
          </p:cNvSpPr>
          <p:nvPr>
            <p:ph type="ftr" sz="quarter" idx="11"/>
          </p:nvPr>
        </p:nvSpPr>
        <p:spPr/>
        <p:txBody>
          <a:bodyPr/>
          <a:lstStyle/>
          <a:p>
            <a:r>
              <a:rPr lang="en-US" smtClean="0"/>
              <a:t>W. 65th St church of Christ / March 22,2009</a:t>
            </a:r>
            <a:endParaRPr lang="en-US"/>
          </a:p>
        </p:txBody>
      </p:sp>
      <p:sp>
        <p:nvSpPr>
          <p:cNvPr id="7" name="Slide Number Placeholder 6"/>
          <p:cNvSpPr>
            <a:spLocks noGrp="1"/>
          </p:cNvSpPr>
          <p:nvPr>
            <p:ph type="sldNum" sz="quarter" idx="12"/>
          </p:nvPr>
        </p:nvSpPr>
        <p:spPr/>
        <p:txBody>
          <a:bodyPr/>
          <a:lstStyle/>
          <a:p>
            <a:fld id="{FF709EA9-29E2-4A3B-9F4E-18BDE1CF12C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F709EA9-29E2-4A3B-9F4E-18BDE1CF12C4}"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W. 65th St church of Christ / March 22,2009</a:t>
            </a:r>
            <a:endParaRPr lang="en-US"/>
          </a:p>
        </p:txBody>
      </p:sp>
      <p:sp>
        <p:nvSpPr>
          <p:cNvPr id="7" name="Date Placeholder 6"/>
          <p:cNvSpPr>
            <a:spLocks noGrp="1"/>
          </p:cNvSpPr>
          <p:nvPr>
            <p:ph type="dt" sz="half" idx="10"/>
          </p:nvPr>
        </p:nvSpPr>
        <p:spPr/>
        <p:txBody>
          <a:bodyPr/>
          <a:lstStyle/>
          <a:p>
            <a:r>
              <a:rPr lang="en-US" smtClean="0"/>
              <a:t>Don McClain</a:t>
            </a:r>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Don McClain</a:t>
            </a:r>
            <a:endParaRPr lang="en-US"/>
          </a:p>
        </p:txBody>
      </p:sp>
      <p:sp>
        <p:nvSpPr>
          <p:cNvPr id="4" name="Footer Placeholder 3"/>
          <p:cNvSpPr>
            <a:spLocks noGrp="1"/>
          </p:cNvSpPr>
          <p:nvPr>
            <p:ph type="ftr" sz="quarter" idx="11"/>
          </p:nvPr>
        </p:nvSpPr>
        <p:spPr/>
        <p:txBody>
          <a:bodyPr/>
          <a:lstStyle/>
          <a:p>
            <a:r>
              <a:rPr lang="en-US" smtClean="0"/>
              <a:t>W. 65th St church of Christ / March 22,2009</a:t>
            </a:r>
            <a:endParaRPr lang="en-US"/>
          </a:p>
        </p:txBody>
      </p:sp>
      <p:sp>
        <p:nvSpPr>
          <p:cNvPr id="5" name="Slide Number Placeholder 4"/>
          <p:cNvSpPr>
            <a:spLocks noGrp="1"/>
          </p:cNvSpPr>
          <p:nvPr>
            <p:ph type="sldNum" sz="quarter" idx="12"/>
          </p:nvPr>
        </p:nvSpPr>
        <p:spPr/>
        <p:txBody>
          <a:bodyPr/>
          <a:lstStyle/>
          <a:p>
            <a:fld id="{FF709EA9-29E2-4A3B-9F4E-18BDE1CF12C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Don McClain</a:t>
            </a:r>
            <a:endParaRPr lang="en-US"/>
          </a:p>
        </p:txBody>
      </p:sp>
      <p:sp>
        <p:nvSpPr>
          <p:cNvPr id="3" name="Footer Placeholder 2"/>
          <p:cNvSpPr>
            <a:spLocks noGrp="1"/>
          </p:cNvSpPr>
          <p:nvPr>
            <p:ph type="ftr" sz="quarter" idx="11"/>
          </p:nvPr>
        </p:nvSpPr>
        <p:spPr/>
        <p:txBody>
          <a:bodyPr/>
          <a:lstStyle/>
          <a:p>
            <a:r>
              <a:rPr lang="en-US" smtClean="0"/>
              <a:t>W. 65th St church of Christ / March 22,2009</a:t>
            </a:r>
            <a:endParaRPr lang="en-US"/>
          </a:p>
        </p:txBody>
      </p:sp>
      <p:sp>
        <p:nvSpPr>
          <p:cNvPr id="4" name="Slide Number Placeholder 3"/>
          <p:cNvSpPr>
            <a:spLocks noGrp="1"/>
          </p:cNvSpPr>
          <p:nvPr>
            <p:ph type="sldNum" sz="quarter" idx="12"/>
          </p:nvPr>
        </p:nvSpPr>
        <p:spPr/>
        <p:txBody>
          <a:bodyPr/>
          <a:lstStyle/>
          <a:p>
            <a:fld id="{FF709EA9-29E2-4A3B-9F4E-18BDE1CF12C4}"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r>
              <a:rPr lang="en-US" smtClean="0"/>
              <a:t>Don McClain</a:t>
            </a:r>
            <a:endParaRPr lang="en-US"/>
          </a:p>
        </p:txBody>
      </p:sp>
      <p:sp>
        <p:nvSpPr>
          <p:cNvPr id="9" name="Slide Number Placeholder 8"/>
          <p:cNvSpPr>
            <a:spLocks noGrp="1"/>
          </p:cNvSpPr>
          <p:nvPr>
            <p:ph type="sldNum" sz="quarter" idx="15"/>
          </p:nvPr>
        </p:nvSpPr>
        <p:spPr/>
        <p:txBody>
          <a:bodyPr/>
          <a:lstStyle/>
          <a:p>
            <a:fld id="{FF709EA9-29E2-4A3B-9F4E-18BDE1CF12C4}"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W. 65th St church of Christ / March 22,2009</a:t>
            </a:r>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1"/>
          </p:nvPr>
        </p:nvSpPr>
        <p:spPr/>
        <p:txBody>
          <a:bodyPr/>
          <a:lstStyle/>
          <a:p>
            <a:fld id="{FF709EA9-29E2-4A3B-9F4E-18BDE1CF12C4}"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W. 65th St church of Christ / March 22,2009</a:t>
            </a:r>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0" y="6553200"/>
            <a:ext cx="2590800" cy="304800"/>
          </a:xfrm>
          <a:prstGeom prst="rect">
            <a:avLst/>
          </a:prstGeom>
        </p:spPr>
        <p:txBody>
          <a:bodyPr vert="horz" anchor="ctr" anchorCtr="0"/>
          <a:lstStyle>
            <a:lvl1pPr algn="l" eaLnBrk="1" latinLnBrk="0" hangingPunct="1">
              <a:defRPr kumimoji="0" sz="1200">
                <a:solidFill>
                  <a:schemeClr val="tx2"/>
                </a:solidFill>
                <a:effectLst>
                  <a:outerShdw blurRad="60007" dist="310007" dir="7680000" sy="30000" kx="1300200" algn="ctr" rotWithShape="0">
                    <a:prstClr val="black">
                      <a:alpha val="32000"/>
                    </a:prstClr>
                  </a:outerShdw>
                </a:effectLst>
              </a:defRPr>
            </a:lvl1pPr>
          </a:lstStyle>
          <a:p>
            <a:r>
              <a:rPr lang="en-US" smtClean="0"/>
              <a:t>Don McClain</a:t>
            </a:r>
            <a:endParaRPr lang="en-US"/>
          </a:p>
        </p:txBody>
      </p:sp>
      <p:sp>
        <p:nvSpPr>
          <p:cNvPr id="10" name="Footer Placeholder 9"/>
          <p:cNvSpPr>
            <a:spLocks noGrp="1"/>
          </p:cNvSpPr>
          <p:nvPr>
            <p:ph type="ftr" sz="quarter" idx="3"/>
          </p:nvPr>
        </p:nvSpPr>
        <p:spPr>
          <a:xfrm>
            <a:off x="4876800" y="6553200"/>
            <a:ext cx="4267200" cy="304800"/>
          </a:xfrm>
          <a:prstGeom prst="rect">
            <a:avLst/>
          </a:prstGeom>
        </p:spPr>
        <p:txBody>
          <a:bodyPr vert="horz" anchor="ctr" anchorCtr="0"/>
          <a:lstStyle>
            <a:lvl1pPr algn="r" eaLnBrk="1" latinLnBrk="0" hangingPunct="1">
              <a:defRPr kumimoji="0" sz="1200">
                <a:solidFill>
                  <a:schemeClr val="tx2"/>
                </a:solidFill>
                <a:effectLst>
                  <a:outerShdw blurRad="60007" dist="310007" dir="7680000" sy="30000" kx="1300200" algn="ctr" rotWithShape="0">
                    <a:prstClr val="black">
                      <a:alpha val="32000"/>
                    </a:prstClr>
                  </a:outerShdw>
                </a:effectLst>
              </a:defRPr>
            </a:lvl1pPr>
          </a:lstStyle>
          <a:p>
            <a:r>
              <a:rPr lang="en-US" smtClean="0"/>
              <a:t>W. 65th St church of Christ / March 22,2009</a:t>
            </a:r>
            <a:endParaRPr lang="en-US"/>
          </a:p>
        </p:txBody>
      </p:sp>
      <p:sp>
        <p:nvSpPr>
          <p:cNvPr id="22" name="Slide Number Placeholder 21"/>
          <p:cNvSpPr>
            <a:spLocks noGrp="1"/>
          </p:cNvSpPr>
          <p:nvPr>
            <p:ph type="sldNum" sz="quarter" idx="4"/>
          </p:nvPr>
        </p:nvSpPr>
        <p:spPr>
          <a:xfrm>
            <a:off x="8534400" y="0"/>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effectLst>
                  <a:outerShdw blurRad="60007" dist="310007" dir="7680000" sy="30000" kx="1300200" algn="ctr" rotWithShape="0">
                    <a:prstClr val="black">
                      <a:alpha val="32000"/>
                    </a:prstClr>
                  </a:outerShdw>
                </a:effectLst>
              </a:defRPr>
            </a:lvl1pPr>
          </a:lstStyle>
          <a:p>
            <a:fld id="{FF709EA9-29E2-4A3B-9F4E-18BDE1CF12C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borg2.com/BibleNT/40-Matthew/Matthew-C1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0" y="4495800"/>
            <a:ext cx="9144000" cy="212365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2700">
                  <a:solidFill>
                    <a:schemeClr val="tx2">
                      <a:satMod val="155000"/>
                    </a:schemeClr>
                  </a:solidFill>
                  <a:prstDash val="solid"/>
                </a:ln>
                <a:effectLst>
                  <a:glow rad="101600">
                    <a:schemeClr val="bg1">
                      <a:lumMod val="10000"/>
                      <a:alpha val="60000"/>
                    </a:schemeClr>
                  </a:glow>
                  <a:outerShdw blurRad="50800" dist="38100" dir="2700000" algn="tl" rotWithShape="0">
                    <a:prstClr val="black">
                      <a:alpha val="40000"/>
                    </a:prstClr>
                  </a:outerShdw>
                </a:effectLst>
                <a:latin typeface="Pythagoras" pitchFamily="2" charset="0"/>
              </a:rPr>
              <a:t>Jesus Is The Christ,     The Son of God</a:t>
            </a:r>
            <a:endParaRPr lang="en-US" sz="6600" b="1" dirty="0">
              <a:ln w="12700">
                <a:solidFill>
                  <a:schemeClr val="tx2">
                    <a:satMod val="155000"/>
                  </a:schemeClr>
                </a:solidFill>
                <a:prstDash val="solid"/>
              </a:ln>
              <a:effectLst>
                <a:glow rad="101600">
                  <a:schemeClr val="bg1">
                    <a:lumMod val="10000"/>
                    <a:alpha val="60000"/>
                  </a:schemeClr>
                </a:glow>
                <a:outerShdw blurRad="50800" dist="38100" dir="2700000" algn="tl" rotWithShape="0">
                  <a:prstClr val="black">
                    <a:alpha val="40000"/>
                  </a:prstClr>
                </a:outerShdw>
              </a:effectLst>
              <a:latin typeface="Pythagoras" pitchFamily="2" charset="0"/>
            </a:endParaRPr>
          </a:p>
        </p:txBody>
      </p:sp>
      <p:sp>
        <p:nvSpPr>
          <p:cNvPr id="6" name="Rectangle 5"/>
          <p:cNvSpPr/>
          <p:nvPr/>
        </p:nvSpPr>
        <p:spPr>
          <a:xfrm>
            <a:off x="355326" y="3352800"/>
            <a:ext cx="5740674" cy="1323439"/>
          </a:xfrm>
          <a:prstGeom prst="rect">
            <a:avLst/>
          </a:prstGeom>
        </p:spPr>
        <p:txBody>
          <a:bodyPr wrap="none">
            <a:spAutoFit/>
            <a:scene3d>
              <a:camera prst="orthographicFront"/>
              <a:lightRig rig="threePt" dir="t"/>
            </a:scene3d>
            <a:sp3d extrusionH="57150">
              <a:bevelT w="38100" h="38100"/>
            </a:sp3d>
          </a:bodyPr>
          <a:lstStyle/>
          <a:p>
            <a:r>
              <a:rPr lang="en-US" sz="8000" b="1" dirty="0">
                <a:ln w="12700">
                  <a:solidFill>
                    <a:schemeClr val="tx2">
                      <a:satMod val="155000"/>
                    </a:schemeClr>
                  </a:solidFill>
                  <a:prstDash val="solid"/>
                </a:ln>
                <a:solidFill>
                  <a:schemeClr val="bg2">
                    <a:tint val="85000"/>
                    <a:satMod val="155000"/>
                  </a:schemeClr>
                </a:solidFill>
                <a:effectLst>
                  <a:glow rad="101600">
                    <a:schemeClr val="bg1">
                      <a:lumMod val="10000"/>
                      <a:alpha val="60000"/>
                    </a:schemeClr>
                  </a:glow>
                  <a:outerShdw blurRad="50800" dist="38100" dir="2700000" algn="tl" rotWithShape="0">
                    <a:prstClr val="black">
                      <a:alpha val="40000"/>
                    </a:prstClr>
                  </a:outerShdw>
                </a:effectLst>
                <a:latin typeface="Rage Italic" pitchFamily="66" charset="0"/>
              </a:rPr>
              <a:t>Why I Believe </a:t>
            </a:r>
            <a:endParaRPr lang="en-US" sz="3200" b="1" dirty="0">
              <a:ln w="12700">
                <a:solidFill>
                  <a:schemeClr val="tx2">
                    <a:satMod val="155000"/>
                  </a:schemeClr>
                </a:solidFill>
                <a:prstDash val="solid"/>
              </a:ln>
              <a:solidFill>
                <a:schemeClr val="bg2">
                  <a:tint val="85000"/>
                  <a:satMod val="155000"/>
                </a:schemeClr>
              </a:solidFill>
              <a:effectLst>
                <a:glow rad="101600">
                  <a:schemeClr val="bg1">
                    <a:lumMod val="10000"/>
                    <a:alpha val="60000"/>
                  </a:schemeClr>
                </a:glow>
                <a:outerShdw blurRad="50800" dist="38100" dir="2700000" algn="tl" rotWithShape="0">
                  <a:prstClr val="black">
                    <a:alpha val="40000"/>
                  </a:prstClr>
                </a:outerShdw>
              </a:effectLst>
              <a:latin typeface="Rage Italic" pitchFamily="66" charset="0"/>
            </a:endParaRPr>
          </a:p>
        </p:txBody>
      </p:sp>
      <p:sp>
        <p:nvSpPr>
          <p:cNvPr id="5" name="Date Placeholder 4"/>
          <p:cNvSpPr>
            <a:spLocks noGrp="1"/>
          </p:cNvSpPr>
          <p:nvPr>
            <p:ph type="dt" sz="half" idx="10"/>
          </p:nvPr>
        </p:nvSpPr>
        <p:spPr/>
        <p:txBody>
          <a:bodyPr/>
          <a:lstStyle/>
          <a:p>
            <a:r>
              <a:rPr lang="en-US" smtClean="0"/>
              <a:t>Don McClain</a:t>
            </a:r>
            <a:endParaRPr lang="en-US"/>
          </a:p>
        </p:txBody>
      </p:sp>
      <p:sp>
        <p:nvSpPr>
          <p:cNvPr id="8" name="Footer Placeholder 7"/>
          <p:cNvSpPr>
            <a:spLocks noGrp="1"/>
          </p:cNvSpPr>
          <p:nvPr>
            <p:ph type="ftr" sz="quarter" idx="11"/>
          </p:nvPr>
        </p:nvSpPr>
        <p:spPr/>
        <p:txBody>
          <a:bodyPr/>
          <a:lstStyle/>
          <a:p>
            <a:r>
              <a:rPr lang="en-US" smtClean="0"/>
              <a:t>W. 65th St church of Christ / March 22,2009</a:t>
            </a:r>
            <a:endParaRPr lang="en-US"/>
          </a:p>
        </p:txBody>
      </p:sp>
      <p:sp>
        <p:nvSpPr>
          <p:cNvPr id="7" name="Slide Number Placeholder 6"/>
          <p:cNvSpPr>
            <a:spLocks noGrp="1"/>
          </p:cNvSpPr>
          <p:nvPr>
            <p:ph type="sldNum" sz="quarter" idx="12"/>
          </p:nvPr>
        </p:nvSpPr>
        <p:spPr/>
        <p:txBody>
          <a:bodyPr/>
          <a:lstStyle/>
          <a:p>
            <a:fld id="{FF709EA9-29E2-4A3B-9F4E-18BDE1CF12C4}" type="slidenum">
              <a:rPr lang="en-US" smtClean="0"/>
              <a:pPr/>
              <a:t>1</a:t>
            </a:fld>
            <a:endParaRPr lang="en-US"/>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185761"/>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Cornelius Tacitus,, </a:t>
            </a:r>
          </a:p>
          <a:p>
            <a:pPr algn="ctr"/>
            <a:r>
              <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Annals 15.44 - written in the 2nd century A.D. </a:t>
            </a: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But neither the aid of men, nor the emperor's bounty, nor propitiatory offerings to the gods, could remove the grim suspicion that the fire had been started by Nero's order.  To put an end to this rumor, he shifted the charge on to others, and inflicted the most cruel tortures upon a group of people detested for their abominations, and popularly known as "Christians".  . . .</a:t>
            </a:r>
          </a:p>
        </p:txBody>
      </p:sp>
      <p:pic>
        <p:nvPicPr>
          <p:cNvPr id="37892" name="Picture 4" descr="http://images.booksamillion.com/covers/bam/0/81/296/699/0812966996.jpg"/>
          <p:cNvPicPr>
            <a:picLocks noChangeAspect="1" noChangeArrowheads="1"/>
          </p:cNvPicPr>
          <p:nvPr/>
        </p:nvPicPr>
        <p:blipFill>
          <a:blip r:embed="rId4"/>
          <a:srcRect/>
          <a:stretch>
            <a:fillRect/>
          </a:stretch>
        </p:blipFill>
        <p:spPr bwMode="auto">
          <a:xfrm>
            <a:off x="228600" y="2362200"/>
            <a:ext cx="24384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10</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185761"/>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Cornelius Tacitus,, </a:t>
            </a:r>
          </a:p>
          <a:p>
            <a:pPr algn="ctr"/>
            <a:r>
              <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Annals 15.44 - written in the 2nd century A.D. </a:t>
            </a: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 . . Their name came from one </a:t>
            </a:r>
            <a:r>
              <a:rPr lang="en-US" sz="2400" dirty="0" err="1" smtClean="0">
                <a:solidFill>
                  <a:srgbClr val="000000"/>
                </a:solidFill>
                <a:effectLst>
                  <a:outerShdw blurRad="60007" dist="310007" dir="7680000" sy="30000" kx="1300200" algn="ctr" rotWithShape="0">
                    <a:prstClr val="black">
                      <a:alpha val="32000"/>
                    </a:prstClr>
                  </a:outerShdw>
                </a:effectLst>
                <a:latin typeface="+mj-lt"/>
              </a:rPr>
              <a:t>Christus</a:t>
            </a:r>
            <a:r>
              <a:rPr lang="en-US" sz="2400" dirty="0" smtClean="0">
                <a:solidFill>
                  <a:srgbClr val="000000"/>
                </a:solidFill>
                <a:effectLst>
                  <a:outerShdw blurRad="60007" dist="310007" dir="7680000" sy="30000" kx="1300200" algn="ctr" rotWithShape="0">
                    <a:prstClr val="black">
                      <a:alpha val="32000"/>
                    </a:prstClr>
                  </a:outerShdw>
                </a:effectLst>
                <a:latin typeface="+mj-lt"/>
              </a:rPr>
              <a:t>, who was put to death in the </a:t>
            </a:r>
            <a:r>
              <a:rPr lang="en-US" sz="2400" dirty="0" err="1" smtClean="0">
                <a:solidFill>
                  <a:srgbClr val="000000"/>
                </a:solidFill>
                <a:effectLst>
                  <a:outerShdw blurRad="60007" dist="310007" dir="7680000" sy="30000" kx="1300200" algn="ctr" rotWithShape="0">
                    <a:prstClr val="black">
                      <a:alpha val="32000"/>
                    </a:prstClr>
                  </a:outerShdw>
                </a:effectLst>
                <a:latin typeface="+mj-lt"/>
              </a:rPr>
              <a:t>principate</a:t>
            </a:r>
            <a:r>
              <a:rPr lang="en-US" sz="2400" dirty="0" smtClean="0">
                <a:solidFill>
                  <a:srgbClr val="000000"/>
                </a:solidFill>
                <a:effectLst>
                  <a:outerShdw blurRad="60007" dist="310007" dir="7680000" sy="30000" kx="1300200" algn="ctr" rotWithShape="0">
                    <a:prstClr val="black">
                      <a:alpha val="32000"/>
                    </a:prstClr>
                  </a:outerShdw>
                </a:effectLst>
                <a:latin typeface="+mj-lt"/>
              </a:rPr>
              <a:t> of Tiberius by the Procurator Pontius Pilate.  Though checked for a time, the destructive superstition broke out again, not in Judaea only, where its mischief began, but even in Rome, where every abominable and shameful iniquity, from all the world, pours in and finds a welcome.”  - Annals 15.44</a:t>
            </a:r>
          </a:p>
        </p:txBody>
      </p:sp>
      <p:pic>
        <p:nvPicPr>
          <p:cNvPr id="37892" name="Picture 4" descr="http://images.booksamillion.com/covers/bam/0/81/296/699/0812966996.jpg"/>
          <p:cNvPicPr>
            <a:picLocks noChangeAspect="1" noChangeArrowheads="1"/>
          </p:cNvPicPr>
          <p:nvPr/>
        </p:nvPicPr>
        <p:blipFill>
          <a:blip r:embed="rId4"/>
          <a:srcRect/>
          <a:stretch>
            <a:fillRect/>
          </a:stretch>
        </p:blipFill>
        <p:spPr bwMode="auto">
          <a:xfrm>
            <a:off x="228600" y="2362200"/>
            <a:ext cx="2438400" cy="3810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11</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185761"/>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Mara bar </a:t>
            </a:r>
            <a:r>
              <a:rPr lang="en-US" sz="32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Serapion</a:t>
            </a: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t>
            </a:r>
          </a:p>
          <a:p>
            <a:pPr algn="ctr"/>
            <a:r>
              <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Letter to Son </a:t>
            </a:r>
            <a:r>
              <a:rPr lang="en-US"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Serapion</a:t>
            </a:r>
            <a:endPar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endParaRP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“What advantage did the Athenians gain from putting Socrates to death?  Famine and plague came upon them as a judgment for their crime. What advantage did the men of Samos gain from burning Pythagoras?  In a moment their land was covered with sand.  What advantage did the Jews gain from executing their wise king?  It was just after that their kingdom was abolished.  . . .</a:t>
            </a:r>
          </a:p>
        </p:txBody>
      </p:sp>
      <p:pic>
        <p:nvPicPr>
          <p:cNvPr id="39938" name="Picture 2" descr="http://www.jesus.ch/www/lfiles/img/article/26111.jpg"/>
          <p:cNvPicPr>
            <a:picLocks noChangeAspect="1" noChangeArrowheads="1"/>
          </p:cNvPicPr>
          <p:nvPr/>
        </p:nvPicPr>
        <p:blipFill>
          <a:blip r:embed="rId4"/>
          <a:srcRect/>
          <a:stretch>
            <a:fillRect/>
          </a:stretch>
        </p:blipFill>
        <p:spPr bwMode="auto">
          <a:xfrm>
            <a:off x="228600" y="2743200"/>
            <a:ext cx="2140744"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12</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3816429"/>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Mara bar </a:t>
            </a:r>
            <a:r>
              <a:rPr lang="en-US" sz="32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Serapion</a:t>
            </a: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t>
            </a:r>
          </a:p>
          <a:p>
            <a:pPr algn="ctr"/>
            <a:r>
              <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Letter to Son </a:t>
            </a:r>
            <a:r>
              <a:rPr lang="en-US"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Serapion</a:t>
            </a:r>
            <a:endPar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endParaRP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 . . God justly avenged these three wise men:  the Jews, ruined and driven from their land, live in complete dispersion.  But Socrates did not die for good; he lived on in the teaching of Plato.  Pythagoras did not die for good; he lived on in the statue of Hera.  Nor did the wise king die for good; he lived on in the teaching which he had given.”</a:t>
            </a:r>
          </a:p>
        </p:txBody>
      </p:sp>
      <p:pic>
        <p:nvPicPr>
          <p:cNvPr id="39938" name="Picture 2" descr="http://www.jesus.ch/www/lfiles/img/article/26111.jpg"/>
          <p:cNvPicPr>
            <a:picLocks noChangeAspect="1" noChangeArrowheads="1"/>
          </p:cNvPicPr>
          <p:nvPr/>
        </p:nvPicPr>
        <p:blipFill>
          <a:blip r:embed="rId4"/>
          <a:srcRect/>
          <a:stretch>
            <a:fillRect/>
          </a:stretch>
        </p:blipFill>
        <p:spPr bwMode="auto">
          <a:xfrm>
            <a:off x="228600" y="2743200"/>
            <a:ext cx="2140744" cy="2209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13</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062651"/>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Pliny the Younger,  </a:t>
            </a:r>
          </a:p>
          <a:p>
            <a:pPr algn="ctr"/>
            <a:r>
              <a:rPr lang="en-US"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Letters to Trajan</a:t>
            </a:r>
          </a:p>
          <a:p>
            <a:pPr algn="ctr"/>
            <a:r>
              <a:rPr lang="en-US" sz="2300" dirty="0" smtClean="0">
                <a:solidFill>
                  <a:srgbClr val="000000"/>
                </a:solidFill>
                <a:effectLst>
                  <a:outerShdw blurRad="60007" dist="310007" dir="7680000" sy="30000" kx="1300200" algn="ctr" rotWithShape="0">
                    <a:prstClr val="black">
                      <a:alpha val="32000"/>
                    </a:prstClr>
                  </a:outerShdw>
                </a:effectLst>
                <a:latin typeface="+mj-lt"/>
              </a:rPr>
              <a:t>. . . But they declared that the sum of their guilt or error had amounted only to this, that on an appointed day they had been accustomed to meet before daybreak, and to recite a hymn antiphonally to Christ, as to a god, and to bind themselves by an oath, not for the commission of any crime but to abstain from theft, robbery, adultery and breach of faith and not to deny a deposit when it was claimed.  . </a:t>
            </a:r>
            <a:r>
              <a:rPr lang="en-US" sz="2400" dirty="0" smtClean="0">
                <a:solidFill>
                  <a:srgbClr val="000000"/>
                </a:solidFill>
                <a:effectLst>
                  <a:outerShdw blurRad="60007" dist="310007" dir="7680000" sy="30000" kx="1300200" algn="ctr" rotWithShape="0">
                    <a:prstClr val="black">
                      <a:alpha val="32000"/>
                    </a:prstClr>
                  </a:outerShdw>
                </a:effectLst>
                <a:latin typeface="+mj-lt"/>
              </a:rPr>
              <a:t>. ..</a:t>
            </a:r>
          </a:p>
        </p:txBody>
      </p:sp>
      <p:pic>
        <p:nvPicPr>
          <p:cNvPr id="36866" name="Picture 2" descr="http://1.bp.blogspot.com/_AfU7fCIW77w/R1IlH3ydAbI/AAAAAAAAAZU/ZSCeST1RV80/s1600-R/plinypic.jpg"/>
          <p:cNvPicPr>
            <a:picLocks noChangeAspect="1" noChangeArrowheads="1"/>
          </p:cNvPicPr>
          <p:nvPr/>
        </p:nvPicPr>
        <p:blipFill>
          <a:blip r:embed="rId4"/>
          <a:srcRect/>
          <a:stretch>
            <a:fillRect/>
          </a:stretch>
        </p:blipFill>
        <p:spPr bwMode="auto">
          <a:xfrm>
            <a:off x="304800" y="2667000"/>
            <a:ext cx="2259362"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14</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3754874"/>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Epitome from Church History of </a:t>
            </a:r>
            <a:r>
              <a:rPr lang="en-US" sz="28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Agapius</a:t>
            </a: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(Arabic)</a:t>
            </a:r>
          </a:p>
          <a:p>
            <a:pPr algn="ctr"/>
            <a:r>
              <a:rPr lang="en-US" sz="2600" dirty="0" smtClean="0">
                <a:solidFill>
                  <a:srgbClr val="000000"/>
                </a:solidFill>
                <a:effectLst>
                  <a:outerShdw blurRad="60007" dist="310007" dir="7680000" sy="30000" kx="1300200" algn="ctr" rotWithShape="0">
                    <a:prstClr val="black">
                      <a:alpha val="32000"/>
                    </a:prstClr>
                  </a:outerShdw>
                </a:effectLst>
                <a:latin typeface="+mj-lt"/>
              </a:rPr>
              <a:t>“At this time there was a wise man who was called Jesus.  And his conduct was good and he was known to be virtuous.  And many from among the Jews and other nations became his disciples.  Pilate condemned him to be crucified and to die.  . . .”</a:t>
            </a: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15</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154984"/>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Epitome from Church History of </a:t>
            </a:r>
            <a:r>
              <a:rPr lang="en-US" sz="28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Agapius</a:t>
            </a: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(Arabic)</a:t>
            </a:r>
          </a:p>
          <a:p>
            <a:pPr algn="ctr"/>
            <a:r>
              <a:rPr lang="en-US" sz="2600" dirty="0" smtClean="0">
                <a:solidFill>
                  <a:srgbClr val="000000"/>
                </a:solidFill>
                <a:effectLst>
                  <a:outerShdw blurRad="60007" dist="310007" dir="7680000" sy="30000" kx="1300200" algn="ctr" rotWithShape="0">
                    <a:prstClr val="black">
                      <a:alpha val="32000"/>
                    </a:prstClr>
                  </a:outerShdw>
                </a:effectLst>
                <a:latin typeface="+mj-lt"/>
              </a:rPr>
              <a:t>“. . . And those who had become his disciples did not abandon his discipleship.  They reported that he had appeared to them three days after his crucifixion and that he was alive.  Accordingly he was perhaps the Messiah concerning who the prophets have recounted wonders.”</a:t>
            </a:r>
          </a:p>
        </p:txBody>
      </p:sp>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16</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278094"/>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Lucian, </a:t>
            </a:r>
          </a:p>
          <a:p>
            <a:pPr algn="ctr"/>
            <a:r>
              <a:rPr lang="en-US" sz="2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Greek satirist, AD 170</a:t>
            </a:r>
          </a:p>
          <a:p>
            <a:pPr algn="ctr"/>
            <a:r>
              <a:rPr lang="en-US" sz="2800" dirty="0" smtClean="0">
                <a:solidFill>
                  <a:srgbClr val="000000"/>
                </a:solidFill>
                <a:effectLst>
                  <a:outerShdw blurRad="60007" dist="310007" dir="7680000" sy="30000" kx="1300200" algn="ctr" rotWithShape="0">
                    <a:prstClr val="black">
                      <a:alpha val="32000"/>
                    </a:prstClr>
                  </a:outerShdw>
                </a:effectLst>
                <a:latin typeface="+mj-lt"/>
              </a:rPr>
              <a:t>“The Christians, you know, worship a man to this day - the distinguished personage who introduced their novel rites, and was crucified on that account... You see, these misguided creatures start with the general conviction that they are immortal for all time, . . .” </a:t>
            </a:r>
          </a:p>
        </p:txBody>
      </p:sp>
      <p:pic>
        <p:nvPicPr>
          <p:cNvPr id="54274" name="Picture 2" descr="http://imagecache2.allposters.com/images/pic/MEPOD/10044196~Lucian-Greek-Writer-and-Satirist-Posters.jpg"/>
          <p:cNvPicPr>
            <a:picLocks noChangeAspect="1" noChangeArrowheads="1"/>
          </p:cNvPicPr>
          <p:nvPr/>
        </p:nvPicPr>
        <p:blipFill>
          <a:blip r:embed="rId4"/>
          <a:srcRect/>
          <a:stretch>
            <a:fillRect/>
          </a:stretch>
        </p:blipFill>
        <p:spPr bwMode="auto">
          <a:xfrm>
            <a:off x="171450" y="2686050"/>
            <a:ext cx="2495550" cy="3333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17</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09800"/>
            <a:ext cx="6324600" cy="44196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248400" cy="4031873"/>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Lucian, </a:t>
            </a:r>
          </a:p>
          <a:p>
            <a:pPr algn="ctr"/>
            <a:r>
              <a:rPr lang="en-US" sz="2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Greek satirist, AD 170</a:t>
            </a:r>
          </a:p>
          <a:p>
            <a:pPr algn="ctr"/>
            <a:r>
              <a:rPr lang="en-US" sz="2600" dirty="0" smtClean="0">
                <a:solidFill>
                  <a:srgbClr val="000000"/>
                </a:solidFill>
                <a:effectLst>
                  <a:outerShdw blurRad="60007" dist="310007" dir="7680000" sy="30000" kx="1300200" algn="ctr" rotWithShape="0">
                    <a:prstClr val="black">
                      <a:alpha val="32000"/>
                    </a:prstClr>
                  </a:outerShdw>
                </a:effectLst>
                <a:latin typeface="+mj-lt"/>
              </a:rPr>
              <a:t>“. . . which explains the contempt of death and voluntary self-devotion which are so common among them; and then it was impressed upon them by their original lawgiver that they are all brothers, from the moment that they are converted, and deny the gods of Greece, and worship the crucified sage, and live after his laws.” </a:t>
            </a:r>
          </a:p>
        </p:txBody>
      </p:sp>
      <p:pic>
        <p:nvPicPr>
          <p:cNvPr id="54274" name="Picture 2" descr="http://imagecache2.allposters.com/images/pic/MEPOD/10044196~Lucian-Greek-Writer-and-Satirist-Posters.jpg"/>
          <p:cNvPicPr>
            <a:picLocks noChangeAspect="1" noChangeArrowheads="1"/>
          </p:cNvPicPr>
          <p:nvPr/>
        </p:nvPicPr>
        <p:blipFill>
          <a:blip r:embed="rId4"/>
          <a:srcRect/>
          <a:stretch>
            <a:fillRect/>
          </a:stretch>
        </p:blipFill>
        <p:spPr bwMode="auto">
          <a:xfrm>
            <a:off x="171450" y="2686050"/>
            <a:ext cx="2495550" cy="3333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18</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srcRect/>
          <a:stretch>
            <a:fillRect/>
          </a:stretch>
        </p:blipFill>
        <p:spPr bwMode="auto">
          <a:xfrm>
            <a:off x="1905000" y="3048000"/>
            <a:ext cx="2132330" cy="17526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flipH="1">
            <a:off x="-1" y="2667000"/>
            <a:ext cx="3692071" cy="4191000"/>
          </a:xfrm>
          <a:prstGeom prst="rect">
            <a:avLst/>
          </a:prstGeom>
          <a:noFill/>
          <a:ln w="9525">
            <a:noFill/>
            <a:miter lim="800000"/>
            <a:headEnd/>
            <a:tailEnd/>
          </a:ln>
          <a:effectLst/>
        </p:spPr>
      </p:pic>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3657600" y="2362200"/>
            <a:ext cx="52578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TextBox 4"/>
          <p:cNvSpPr txBox="1"/>
          <p:nvPr/>
        </p:nvSpPr>
        <p:spPr>
          <a:xfrm>
            <a:off x="3962400" y="2522815"/>
            <a:ext cx="4724400" cy="3877985"/>
          </a:xfrm>
          <a:prstGeom prst="rect">
            <a:avLst/>
          </a:prstGeom>
          <a:noFill/>
        </p:spPr>
        <p:txBody>
          <a:bodyPr wrap="square" rtlCol="0">
            <a:spAutoFit/>
          </a:bodyPr>
          <a:lstStyle/>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Jesus said that the scriptures testified of Him – (John 5:39)</a:t>
            </a: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Law was a tutor to bring us to Christ – (Gal. 3:24)</a:t>
            </a: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OT scriptures produced faith in Christ for Timothy – (2 Tim. 3:15)</a:t>
            </a: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prophets confirmed Jesus as the Messiah – (2 Pet. 1:16-21)</a:t>
            </a:r>
            <a:endParaRPr lang="en-US" sz="2400" dirty="0">
              <a:solidFill>
                <a:srgbClr val="000000"/>
              </a:solidFill>
              <a:effectLst>
                <a:outerShdw blurRad="203200" dist="127000" dir="2700000" sx="101000" sy="101000" algn="tl" rotWithShape="0">
                  <a:prstClr val="black">
                    <a:alpha val="40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19</a:t>
            </a:fld>
            <a:endParaRPr lang="en-US"/>
          </a:p>
        </p:txBody>
      </p:sp>
      <p:sp>
        <p:nvSpPr>
          <p:cNvPr id="10" name="Footer Placeholder 9"/>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762000"/>
            <a:ext cx="5070399" cy="6096000"/>
          </a:xfrm>
          <a:prstGeom prst="rect">
            <a:avLst/>
          </a:prstGeom>
          <a:noFill/>
          <a:ln w="9525">
            <a:noFill/>
            <a:miter lim="800000"/>
            <a:headEnd/>
            <a:tailEnd/>
          </a:ln>
          <a:effectLst/>
        </p:spPr>
      </p:pic>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pic>
        <p:nvPicPr>
          <p:cNvPr id="6" name="Picture 5"/>
          <p:cNvPicPr>
            <a:picLocks noChangeAspect="1" noChangeArrowheads="1"/>
          </p:cNvPicPr>
          <p:nvPr/>
        </p:nvPicPr>
        <p:blipFill>
          <a:blip r:embed="rId4"/>
          <a:srcRect/>
          <a:stretch>
            <a:fillRect/>
          </a:stretch>
        </p:blipFill>
        <p:spPr bwMode="auto">
          <a:xfrm>
            <a:off x="2590800" y="1752600"/>
            <a:ext cx="6553200" cy="5105400"/>
          </a:xfrm>
          <a:prstGeom prst="rect">
            <a:avLst/>
          </a:prstGeom>
          <a:noFill/>
          <a:ln w="9525">
            <a:noFill/>
            <a:miter lim="800000"/>
            <a:headEnd/>
            <a:tailEnd/>
          </a:ln>
          <a:effectLst/>
        </p:spPr>
      </p:pic>
      <p:sp>
        <p:nvSpPr>
          <p:cNvPr id="7" name="Rectangle 6"/>
          <p:cNvSpPr/>
          <p:nvPr/>
        </p:nvSpPr>
        <p:spPr>
          <a:xfrm>
            <a:off x="3352800" y="2057400"/>
            <a:ext cx="4953000" cy="3477875"/>
          </a:xfrm>
          <a:prstGeom prst="rect">
            <a:avLst/>
          </a:prstGeom>
        </p:spPr>
        <p:txBody>
          <a:bodyPr wrap="square">
            <a:spAutoFit/>
          </a:bodyPr>
          <a:lstStyle/>
          <a:p>
            <a:pPr algn="ctr"/>
            <a:r>
              <a:rPr lang="en-US" sz="2200" b="1"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John 6:66-69 (NKJV) </a:t>
            </a:r>
            <a:r>
              <a:rPr lang="en-US" sz="2200" dirty="0" smtClean="0">
                <a:solidFill>
                  <a:srgbClr val="000000"/>
                </a:solidFill>
                <a:effectLst>
                  <a:outerShdw blurRad="60007" dist="310007" dir="7680000" sy="30000" kx="1300200" algn="ctr" rotWithShape="0">
                    <a:prstClr val="black">
                      <a:alpha val="32000"/>
                    </a:prstClr>
                  </a:outerShdw>
                </a:effectLst>
              </a:rPr>
              <a:t/>
            </a:r>
            <a:br>
              <a:rPr lang="en-US" sz="2200" dirty="0" smtClean="0">
                <a:solidFill>
                  <a:srgbClr val="000000"/>
                </a:solidFill>
                <a:effectLst>
                  <a:outerShdw blurRad="60007" dist="310007" dir="7680000" sy="30000" kx="1300200" algn="ctr" rotWithShape="0">
                    <a:prstClr val="black">
                      <a:alpha val="32000"/>
                    </a:prstClr>
                  </a:outerShdw>
                </a:effectLst>
              </a:rPr>
            </a:br>
            <a:r>
              <a:rPr lang="en-US" sz="2200" baseline="30000" dirty="0" smtClean="0">
                <a:solidFill>
                  <a:srgbClr val="000000"/>
                </a:solidFill>
                <a:effectLst>
                  <a:outerShdw blurRad="60007" dist="310007" dir="7680000" sy="30000" kx="1300200" algn="ctr" rotWithShape="0">
                    <a:prstClr val="black">
                      <a:alpha val="32000"/>
                    </a:prstClr>
                  </a:outerShdw>
                </a:effectLst>
              </a:rPr>
              <a:t>66 </a:t>
            </a:r>
            <a:r>
              <a:rPr lang="en-US" sz="2200" dirty="0" smtClean="0">
                <a:solidFill>
                  <a:srgbClr val="000000"/>
                </a:solidFill>
                <a:effectLst>
                  <a:outerShdw blurRad="60007" dist="310007" dir="7680000" sy="30000" kx="1300200" algn="ctr" rotWithShape="0">
                    <a:prstClr val="black">
                      <a:alpha val="32000"/>
                    </a:prstClr>
                  </a:outerShdw>
                </a:effectLst>
              </a:rPr>
              <a:t>From that </a:t>
            </a:r>
            <a:r>
              <a:rPr lang="en-US" sz="2200" i="1" dirty="0" smtClean="0">
                <a:solidFill>
                  <a:srgbClr val="000000"/>
                </a:solidFill>
                <a:effectLst>
                  <a:outerShdw blurRad="60007" dist="310007" dir="7680000" sy="30000" kx="1300200" algn="ctr" rotWithShape="0">
                    <a:prstClr val="black">
                      <a:alpha val="32000"/>
                    </a:prstClr>
                  </a:outerShdw>
                </a:effectLst>
              </a:rPr>
              <a:t>time</a:t>
            </a:r>
            <a:r>
              <a:rPr lang="en-US" sz="2200" dirty="0" smtClean="0">
                <a:solidFill>
                  <a:srgbClr val="000000"/>
                </a:solidFill>
                <a:effectLst>
                  <a:outerShdw blurRad="60007" dist="310007" dir="7680000" sy="30000" kx="1300200" algn="ctr" rotWithShape="0">
                    <a:prstClr val="black">
                      <a:alpha val="32000"/>
                    </a:prstClr>
                  </a:outerShdw>
                </a:effectLst>
              </a:rPr>
              <a:t> many of His disciples went back and walked with Him no more.  </a:t>
            </a:r>
            <a:r>
              <a:rPr lang="en-US" sz="2200" baseline="30000" dirty="0" smtClean="0">
                <a:solidFill>
                  <a:srgbClr val="000000"/>
                </a:solidFill>
                <a:effectLst>
                  <a:outerShdw blurRad="60007" dist="310007" dir="7680000" sy="30000" kx="1300200" algn="ctr" rotWithShape="0">
                    <a:prstClr val="black">
                      <a:alpha val="32000"/>
                    </a:prstClr>
                  </a:outerShdw>
                </a:effectLst>
              </a:rPr>
              <a:t>67 </a:t>
            </a:r>
            <a:r>
              <a:rPr lang="en-US" sz="2200" dirty="0" smtClean="0">
                <a:solidFill>
                  <a:srgbClr val="000000"/>
                </a:solidFill>
                <a:effectLst>
                  <a:outerShdw blurRad="60007" dist="310007" dir="7680000" sy="30000" kx="1300200" algn="ctr" rotWithShape="0">
                    <a:prstClr val="black">
                      <a:alpha val="32000"/>
                    </a:prstClr>
                  </a:outerShdw>
                </a:effectLst>
              </a:rPr>
              <a:t>Then Jesus said to the twelve, "</a:t>
            </a:r>
            <a:r>
              <a:rPr lang="en-US" sz="2200" dirty="0" smtClean="0">
                <a:solidFill>
                  <a:srgbClr val="C00000"/>
                </a:solidFill>
                <a:effectLst>
                  <a:outerShdw blurRad="60007" dist="310007" dir="7680000" sy="30000" kx="1300200" algn="ctr" rotWithShape="0">
                    <a:prstClr val="black">
                      <a:alpha val="32000"/>
                    </a:prstClr>
                  </a:outerShdw>
                </a:effectLst>
              </a:rPr>
              <a:t>Do you also want to go away</a:t>
            </a:r>
            <a:r>
              <a:rPr lang="en-US" sz="2200" dirty="0" smtClean="0">
                <a:solidFill>
                  <a:srgbClr val="000000"/>
                </a:solidFill>
                <a:effectLst>
                  <a:outerShdw blurRad="60007" dist="310007" dir="7680000" sy="30000" kx="1300200" algn="ctr" rotWithShape="0">
                    <a:prstClr val="black">
                      <a:alpha val="32000"/>
                    </a:prstClr>
                  </a:outerShdw>
                </a:effectLst>
              </a:rPr>
              <a:t>?"  </a:t>
            </a:r>
            <a:r>
              <a:rPr lang="en-US" sz="2200" baseline="30000" dirty="0" smtClean="0">
                <a:solidFill>
                  <a:srgbClr val="000000"/>
                </a:solidFill>
                <a:effectLst>
                  <a:outerShdw blurRad="60007" dist="310007" dir="7680000" sy="30000" kx="1300200" algn="ctr" rotWithShape="0">
                    <a:prstClr val="black">
                      <a:alpha val="32000"/>
                    </a:prstClr>
                  </a:outerShdw>
                </a:effectLst>
              </a:rPr>
              <a:t>68 </a:t>
            </a:r>
            <a:r>
              <a:rPr lang="en-US" sz="2200" dirty="0" smtClean="0">
                <a:solidFill>
                  <a:srgbClr val="000000"/>
                </a:solidFill>
                <a:effectLst>
                  <a:outerShdw blurRad="60007" dist="310007" dir="7680000" sy="30000" kx="1300200" algn="ctr" rotWithShape="0">
                    <a:prstClr val="black">
                      <a:alpha val="32000"/>
                    </a:prstClr>
                  </a:outerShdw>
                </a:effectLst>
              </a:rPr>
              <a:t>But Simon Peter answered Him, "Lord, to whom shall we go? You have the words of eternal life.  </a:t>
            </a:r>
            <a:r>
              <a:rPr lang="en-US" sz="2200" baseline="30000" dirty="0" smtClean="0">
                <a:solidFill>
                  <a:srgbClr val="000000"/>
                </a:solidFill>
                <a:effectLst>
                  <a:outerShdw blurRad="60007" dist="310007" dir="7680000" sy="30000" kx="1300200" algn="ctr" rotWithShape="0">
                    <a:prstClr val="black">
                      <a:alpha val="32000"/>
                    </a:prstClr>
                  </a:outerShdw>
                </a:effectLst>
              </a:rPr>
              <a:t>69 </a:t>
            </a:r>
            <a:r>
              <a:rPr lang="en-US" sz="2200" dirty="0" smtClean="0">
                <a:solidFill>
                  <a:srgbClr val="000000"/>
                </a:solidFill>
                <a:effectLst>
                  <a:outerShdw blurRad="60007" dist="310007" dir="7680000" sy="30000" kx="1300200" algn="ctr" rotWithShape="0">
                    <a:prstClr val="black">
                      <a:alpha val="32000"/>
                    </a:prstClr>
                  </a:outerShdw>
                </a:effectLst>
              </a:rPr>
              <a:t>Also we have come to believe and know that You are the Christ, the Son of the living God." </a:t>
            </a:r>
            <a:endParaRPr lang="en-US" sz="2200" dirty="0">
              <a:solidFill>
                <a:srgbClr val="000000"/>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3"/>
          <a:srcRect/>
          <a:stretch>
            <a:fillRect/>
          </a:stretch>
        </p:blipFill>
        <p:spPr bwMode="auto">
          <a:xfrm>
            <a:off x="1905000" y="3048000"/>
            <a:ext cx="2132330" cy="1752600"/>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flipH="1">
            <a:off x="-1" y="2667000"/>
            <a:ext cx="3692071" cy="4191000"/>
          </a:xfrm>
          <a:prstGeom prst="rect">
            <a:avLst/>
          </a:prstGeom>
          <a:noFill/>
          <a:ln w="9525">
            <a:noFill/>
            <a:miter lim="800000"/>
            <a:headEnd/>
            <a:tailEnd/>
          </a:ln>
          <a:effectLst/>
        </p:spPr>
      </p:pic>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3657600" y="2362200"/>
            <a:ext cx="52578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3733800" y="3200400"/>
            <a:ext cx="5181600" cy="3077766"/>
          </a:xfrm>
          <a:prstGeom prst="rect">
            <a:avLst/>
          </a:prstGeom>
          <a:noFill/>
        </p:spPr>
        <p:txBody>
          <a:bodyPr wrap="square" rtlCol="0">
            <a:spAutoFit/>
          </a:bodyPr>
          <a:lstStyle/>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Seed of woman </a:t>
            </a:r>
            <a:r>
              <a:rPr lang="en-US" sz="2000" dirty="0" smtClean="0">
                <a:solidFill>
                  <a:srgbClr val="000000"/>
                </a:solidFill>
                <a:effectLst>
                  <a:outerShdw blurRad="203200" dist="127000" dir="2700000" sx="101000" sy="101000" algn="tl" rotWithShape="0">
                    <a:prstClr val="black">
                      <a:alpha val="40000"/>
                    </a:prstClr>
                  </a:outerShdw>
                </a:effectLst>
              </a:rPr>
              <a:t>(Gen. 3:15; Gal. 4:4).</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Seed of Abram </a:t>
            </a:r>
            <a:r>
              <a:rPr lang="en-US" sz="2000" dirty="0" smtClean="0">
                <a:solidFill>
                  <a:srgbClr val="000000"/>
                </a:solidFill>
                <a:effectLst>
                  <a:outerShdw blurRad="203200" dist="127000" dir="2700000" sx="101000" sy="101000" algn="tl" rotWithShape="0">
                    <a:prstClr val="black">
                      <a:alpha val="40000"/>
                    </a:prstClr>
                  </a:outerShdw>
                </a:effectLst>
              </a:rPr>
              <a:t>(Gen. 12:3; Gal. 3:16).</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Tribe of Judah </a:t>
            </a:r>
            <a:r>
              <a:rPr lang="en-US" sz="2000" dirty="0" smtClean="0">
                <a:solidFill>
                  <a:srgbClr val="000000"/>
                </a:solidFill>
                <a:effectLst>
                  <a:outerShdw blurRad="203200" dist="127000" dir="2700000" sx="101000" sy="101000" algn="tl" rotWithShape="0">
                    <a:prstClr val="black">
                      <a:alpha val="40000"/>
                    </a:prstClr>
                  </a:outerShdw>
                </a:effectLst>
              </a:rPr>
              <a:t>(Gen. 49:10; Heb. 7:14).</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House of David </a:t>
            </a:r>
            <a:r>
              <a:rPr lang="en-US" sz="2000" dirty="0" smtClean="0">
                <a:solidFill>
                  <a:srgbClr val="000000"/>
                </a:solidFill>
                <a:effectLst>
                  <a:outerShdw blurRad="203200" dist="127000" dir="2700000" sx="101000" sy="101000" algn="tl" rotWithShape="0">
                    <a:prstClr val="black">
                      <a:alpha val="40000"/>
                    </a:prstClr>
                  </a:outerShdw>
                </a:effectLst>
              </a:rPr>
              <a:t>(Isa. 11:1; Acts 13:23).</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Divine in nature </a:t>
            </a:r>
            <a:r>
              <a:rPr lang="en-US" sz="2000" dirty="0" smtClean="0">
                <a:solidFill>
                  <a:srgbClr val="000000"/>
                </a:solidFill>
                <a:effectLst>
                  <a:outerShdw blurRad="203200" dist="127000" dir="2700000" sx="101000" sy="101000" algn="tl" rotWithShape="0">
                    <a:prstClr val="black">
                      <a:alpha val="40000"/>
                    </a:prstClr>
                  </a:outerShdw>
                </a:effectLst>
              </a:rPr>
              <a:t>(Mic. 5:2; Jn. 1:1-2).</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12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Equal to God </a:t>
            </a:r>
            <a:r>
              <a:rPr lang="en-US" sz="2000" dirty="0" smtClean="0">
                <a:solidFill>
                  <a:srgbClr val="000000"/>
                </a:solidFill>
                <a:effectLst>
                  <a:outerShdw blurRad="203200" dist="127000" dir="2700000" sx="101000" sy="101000" algn="tl" rotWithShape="0">
                    <a:prstClr val="black">
                      <a:alpha val="40000"/>
                    </a:prstClr>
                  </a:outerShdw>
                </a:effectLst>
              </a:rPr>
              <a:t>(Zech. 13:7; Phil. 2:6).</a:t>
            </a:r>
            <a:endParaRPr lang="en-US" sz="2400" dirty="0" smtClean="0">
              <a:solidFill>
                <a:srgbClr val="000000"/>
              </a:solidFill>
              <a:effectLst>
                <a:outerShdw blurRad="203200" dist="127000" dir="2700000" sx="101000" sy="101000" algn="tl" rotWithShape="0">
                  <a:prstClr val="black">
                    <a:alpha val="40000"/>
                  </a:prstClr>
                </a:outerShdw>
              </a:effectLst>
            </a:endParaRPr>
          </a:p>
        </p:txBody>
      </p:sp>
      <p:sp>
        <p:nvSpPr>
          <p:cNvPr id="11" name="Rectangle 10"/>
          <p:cNvSpPr/>
          <p:nvPr/>
        </p:nvSpPr>
        <p:spPr>
          <a:xfrm>
            <a:off x="3810000" y="2514600"/>
            <a:ext cx="5105400"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Lineage of the Messiah</a:t>
            </a:r>
            <a:endPar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FF709EA9-29E2-4A3B-9F4E-18BDE1CF12C4}" type="slidenum">
              <a:rPr lang="en-US" smtClean="0"/>
              <a:pPr/>
              <a:t>20</a:t>
            </a:fld>
            <a:endParaRPr lang="en-US"/>
          </a:p>
        </p:txBody>
      </p:sp>
      <p:sp>
        <p:nvSpPr>
          <p:cNvPr id="13" name="Footer Placeholder 12"/>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2590800" y="2362200"/>
            <a:ext cx="63246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2590800" y="3124200"/>
            <a:ext cx="6324600" cy="3308598"/>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Announced by a harbinger </a:t>
            </a:r>
            <a:r>
              <a:rPr lang="en-US" sz="2000" dirty="0" smtClean="0">
                <a:solidFill>
                  <a:srgbClr val="000000"/>
                </a:solidFill>
                <a:effectLst>
                  <a:outerShdw blurRad="203200" dist="127000" dir="2700000" sx="101000" sy="101000" algn="tl" rotWithShape="0">
                    <a:prstClr val="black">
                      <a:alpha val="40000"/>
                    </a:prstClr>
                  </a:outerShdw>
                </a:effectLst>
              </a:rPr>
              <a:t>(Mal. 3:1; Mt. 11:10)</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Anointed prophet, priest, and king </a:t>
            </a:r>
            <a:r>
              <a:rPr lang="en-US" sz="2000" dirty="0" smtClean="0">
                <a:solidFill>
                  <a:srgbClr val="000000"/>
                </a:solidFill>
                <a:effectLst>
                  <a:outerShdw blurRad="203200" dist="127000" dir="2700000" sx="101000" sy="101000" algn="tl" rotWithShape="0">
                    <a:prstClr val="black">
                      <a:alpha val="40000"/>
                    </a:prstClr>
                  </a:outerShdw>
                </a:effectLst>
              </a:rPr>
              <a:t>(Deut. 18:15-18; Zech. 6:13; Heb. 1:1; 5; Rev. 1:5)</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Began work in Galilee </a:t>
            </a:r>
            <a:r>
              <a:rPr lang="en-US" sz="2000" dirty="0" smtClean="0">
                <a:solidFill>
                  <a:srgbClr val="000000"/>
                </a:solidFill>
                <a:effectLst>
                  <a:outerShdw blurRad="203200" dist="127000" dir="2700000" sx="101000" sy="101000" algn="tl" rotWithShape="0">
                    <a:prstClr val="black">
                      <a:alpha val="40000"/>
                    </a:prstClr>
                  </a:outerShdw>
                </a:effectLst>
              </a:rPr>
              <a:t>(Isa. 9:1; Mt. 4:12)</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Mission confirmed by miracles </a:t>
            </a:r>
            <a:r>
              <a:rPr lang="en-US" sz="2000" dirty="0" smtClean="0">
                <a:solidFill>
                  <a:srgbClr val="000000"/>
                </a:solidFill>
                <a:effectLst>
                  <a:outerShdw blurRad="203200" dist="127000" dir="2700000" sx="101000" sy="101000" algn="tl" rotWithShape="0">
                    <a:prstClr val="black">
                      <a:alpha val="40000"/>
                    </a:prstClr>
                  </a:outerShdw>
                </a:effectLst>
              </a:rPr>
              <a:t>(Isa. 35:5;  Acts 10:38)</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Life of sorrows </a:t>
            </a:r>
            <a:r>
              <a:rPr lang="en-US" sz="2000" dirty="0" smtClean="0">
                <a:solidFill>
                  <a:srgbClr val="000000"/>
                </a:solidFill>
                <a:effectLst>
                  <a:outerShdw blurRad="203200" dist="127000" dir="2700000" sx="101000" sy="101000" algn="tl" rotWithShape="0">
                    <a:prstClr val="black">
                      <a:alpha val="40000"/>
                    </a:prstClr>
                  </a:outerShdw>
                </a:effectLst>
              </a:rPr>
              <a:t>(Isa. 53:3; Mat 26:36ff; Acts 8:32)</a:t>
            </a:r>
            <a:endParaRPr lang="en-US" sz="2400" dirty="0" smtClean="0">
              <a:solidFill>
                <a:srgbClr val="000000"/>
              </a:solidFill>
              <a:effectLst>
                <a:outerShdw blurRad="203200" dist="127000" dir="2700000" sx="101000" sy="101000" algn="tl" rotWithShape="0">
                  <a:prstClr val="black">
                    <a:alpha val="40000"/>
                  </a:prstClr>
                </a:outerShdw>
              </a:effectLst>
            </a:endParaRP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Rejection by Jews </a:t>
            </a:r>
            <a:r>
              <a:rPr lang="en-US" sz="2000" dirty="0" smtClean="0">
                <a:solidFill>
                  <a:srgbClr val="000000"/>
                </a:solidFill>
                <a:effectLst>
                  <a:outerShdw blurRad="203200" dist="127000" dir="2700000" sx="101000" sy="101000" algn="tl" rotWithShape="0">
                    <a:prstClr val="black">
                      <a:alpha val="40000"/>
                    </a:prstClr>
                  </a:outerShdw>
                </a:effectLst>
              </a:rPr>
              <a:t>(Isa. 53:1-3; Jn. 1:11)</a:t>
            </a:r>
            <a:endParaRPr lang="en-US" sz="2400" dirty="0" smtClean="0">
              <a:solidFill>
                <a:srgbClr val="000000"/>
              </a:solidFill>
              <a:effectLst>
                <a:outerShdw blurRad="203200" dist="127000" dir="2700000" sx="101000" sy="101000" algn="tl" rotWithShape="0">
                  <a:prstClr val="black">
                    <a:alpha val="40000"/>
                  </a:prstClr>
                </a:outerShdw>
              </a:effectLst>
            </a:endParaRPr>
          </a:p>
        </p:txBody>
      </p:sp>
      <p:sp>
        <p:nvSpPr>
          <p:cNvPr id="11" name="Rectangle 10"/>
          <p:cNvSpPr/>
          <p:nvPr/>
        </p:nvSpPr>
        <p:spPr>
          <a:xfrm>
            <a:off x="2590800" y="2514600"/>
            <a:ext cx="6324600"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Main Events in His Life</a:t>
            </a:r>
            <a:endPar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pic>
        <p:nvPicPr>
          <p:cNvPr id="74756" name="Picture 4" descr="http://www.kingdomfoundation.org/images/179_Jesus,_praying_at_Gethsemane.jpg"/>
          <p:cNvPicPr>
            <a:picLocks noChangeAspect="1" noChangeArrowheads="1"/>
          </p:cNvPicPr>
          <p:nvPr/>
        </p:nvPicPr>
        <p:blipFill>
          <a:blip r:embed="rId3"/>
          <a:srcRect/>
          <a:stretch>
            <a:fillRect/>
          </a:stretch>
        </p:blipFill>
        <p:spPr bwMode="auto">
          <a:xfrm>
            <a:off x="244146" y="2514600"/>
            <a:ext cx="2346654" cy="36576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21</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4038600" y="2362200"/>
            <a:ext cx="48768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4191000" y="3048000"/>
            <a:ext cx="4724400" cy="3524042"/>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Betrayed for 30 pieces of silver (Zech. 11:12; Mt. 27:3)</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Unjustly tried (Isa. 53:8; Mat. 26:59-68; 27:22,23)</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Demeanor during trial (Isa. 53:7; Mt. 26:62-63)</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Suffering abuse (Isa. 50:6; Mt. 26:67)</a:t>
            </a:r>
          </a:p>
        </p:txBody>
      </p:sp>
      <p:sp>
        <p:nvSpPr>
          <p:cNvPr id="11" name="Rectangle 10"/>
          <p:cNvSpPr/>
          <p:nvPr/>
        </p:nvSpPr>
        <p:spPr>
          <a:xfrm>
            <a:off x="4038600" y="2514600"/>
            <a:ext cx="4876800"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Betrayal and Trial</a:t>
            </a:r>
            <a:endPar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pic>
        <p:nvPicPr>
          <p:cNvPr id="76802" name="Picture 2" descr="http://www.j30ad.org/ZJesusTrial.jpg"/>
          <p:cNvPicPr>
            <a:picLocks noChangeAspect="1" noChangeArrowheads="1"/>
          </p:cNvPicPr>
          <p:nvPr/>
        </p:nvPicPr>
        <p:blipFill>
          <a:blip r:embed="rId3"/>
          <a:srcRect/>
          <a:stretch>
            <a:fillRect/>
          </a:stretch>
        </p:blipFill>
        <p:spPr bwMode="auto">
          <a:xfrm>
            <a:off x="609600" y="2362200"/>
            <a:ext cx="3505200" cy="41222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22</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152400" y="2362200"/>
            <a:ext cx="2514600" cy="388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2514600" y="2362200"/>
            <a:ext cx="64008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2667000" y="3276600"/>
            <a:ext cx="6248400" cy="3062377"/>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Died for sins of others (Isa. 53:5)</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Clothing divided (Ps. 22:18; Jn. 19:23)</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Numbered with transgressors (Isa. 53:12; Jn. 19:17-18)</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Buried with rich (Isa. 53:9; Jn. 19:39-42)</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Resurrected  (Isa. 53:10; Acts 2:29-32)</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Ascended into heaven (Ps. 68:18; Eph. 4:8)</a:t>
            </a:r>
          </a:p>
        </p:txBody>
      </p:sp>
      <p:sp>
        <p:nvSpPr>
          <p:cNvPr id="11" name="Rectangle 10"/>
          <p:cNvSpPr/>
          <p:nvPr/>
        </p:nvSpPr>
        <p:spPr>
          <a:xfrm>
            <a:off x="2514600" y="2539425"/>
            <a:ext cx="6400800"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Crucifixion, Burial, &amp; Resurrection</a:t>
            </a:r>
            <a:endPar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FF709EA9-29E2-4A3B-9F4E-18BDE1CF12C4}" type="slidenum">
              <a:rPr lang="en-US" smtClean="0"/>
              <a:pPr/>
              <a:t>23</a:t>
            </a:fld>
            <a:endParaRPr lang="en-US"/>
          </a:p>
        </p:txBody>
      </p:sp>
      <p:sp>
        <p:nvSpPr>
          <p:cNvPr id="13" name="Footer Placeholder 12"/>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a:srcRect/>
          <a:stretch>
            <a:fillRect/>
          </a:stretch>
        </p:blipFill>
        <p:spPr bwMode="auto">
          <a:xfrm>
            <a:off x="304800" y="2590800"/>
            <a:ext cx="2745572" cy="38369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Prophesied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2514600" y="2362200"/>
            <a:ext cx="64008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2667000" y="3124200"/>
            <a:ext cx="6172200" cy="3200876"/>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Jesus fulfilled approximately 330 prophecies  -</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probability of any man fulfilling eight prophecies has been calculated as 1 in 10 to 17th power (100,000,000,000,000,000)! </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probability of fulfilling just 48 prophecies is one in 10 to 157th power! -  Peter Stoner</a:t>
            </a:r>
          </a:p>
        </p:txBody>
      </p:sp>
      <p:sp>
        <p:nvSpPr>
          <p:cNvPr id="11" name="Rectangle 10"/>
          <p:cNvSpPr/>
          <p:nvPr/>
        </p:nvSpPr>
        <p:spPr>
          <a:xfrm>
            <a:off x="2514600" y="2539425"/>
            <a:ext cx="6400800" cy="584775"/>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Weight of Fulfilled Prophecy</a:t>
            </a:r>
            <a:endParaRPr lang="en-US" sz="32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24</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 y="2514600"/>
            <a:ext cx="4114799" cy="4343400"/>
          </a:xfrm>
          <a:prstGeom prst="rect">
            <a:avLst/>
          </a:prstGeom>
          <a:noFill/>
          <a:ln w="9525">
            <a:noFill/>
            <a:miter lim="800000"/>
            <a:headEnd/>
            <a:tailEnd/>
          </a:ln>
          <a:effectLst/>
        </p:spPr>
      </p:pic>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Apostolic Witness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4" name="Round Diagonal Corner Rectangle 3"/>
          <p:cNvSpPr/>
          <p:nvPr/>
        </p:nvSpPr>
        <p:spPr>
          <a:xfrm>
            <a:off x="3505200" y="2362200"/>
            <a:ext cx="54102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TextBox 9"/>
          <p:cNvSpPr txBox="1"/>
          <p:nvPr/>
        </p:nvSpPr>
        <p:spPr>
          <a:xfrm>
            <a:off x="3657600" y="3979783"/>
            <a:ext cx="5181600" cy="2400657"/>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Peter - Ac 10:39-42; 2 </a:t>
            </a:r>
            <a:r>
              <a:rPr lang="en-US" sz="2600" dirty="0" err="1" smtClean="0">
                <a:solidFill>
                  <a:srgbClr val="000000"/>
                </a:solidFill>
                <a:effectLst>
                  <a:outerShdw blurRad="203200" dist="127000" dir="2700000" sx="101000" sy="101000" algn="tl" rotWithShape="0">
                    <a:prstClr val="black">
                      <a:alpha val="40000"/>
                    </a:prstClr>
                  </a:outerShdw>
                </a:effectLst>
              </a:rPr>
              <a:t>Pe</a:t>
            </a:r>
            <a:r>
              <a:rPr lang="en-US" sz="2600" dirty="0" smtClean="0">
                <a:solidFill>
                  <a:srgbClr val="000000"/>
                </a:solidFill>
                <a:effectLst>
                  <a:outerShdw blurRad="203200" dist="127000" dir="2700000" sx="101000" sy="101000" algn="tl" rotWithShape="0">
                    <a:prstClr val="black">
                      <a:alpha val="40000"/>
                    </a:prstClr>
                  </a:outerShdw>
                </a:effectLst>
              </a:rPr>
              <a:t> 1:16-18</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John – </a:t>
            </a:r>
            <a:r>
              <a:rPr lang="en-US" sz="2600" dirty="0" err="1" smtClean="0">
                <a:solidFill>
                  <a:srgbClr val="000000"/>
                </a:solidFill>
                <a:effectLst>
                  <a:outerShdw blurRad="203200" dist="127000" dir="2700000" sx="101000" sy="101000" algn="tl" rotWithShape="0">
                    <a:prstClr val="black">
                      <a:alpha val="40000"/>
                    </a:prstClr>
                  </a:outerShdw>
                </a:effectLst>
              </a:rPr>
              <a:t>Jn</a:t>
            </a:r>
            <a:r>
              <a:rPr lang="en-US" sz="2600" dirty="0" smtClean="0">
                <a:solidFill>
                  <a:srgbClr val="000000"/>
                </a:solidFill>
                <a:effectLst>
                  <a:outerShdw blurRad="203200" dist="127000" dir="2700000" sx="101000" sy="101000" algn="tl" rotWithShape="0">
                    <a:prstClr val="black">
                      <a:alpha val="40000"/>
                    </a:prstClr>
                  </a:outerShdw>
                </a:effectLst>
              </a:rPr>
              <a:t> 1:14; 1 </a:t>
            </a:r>
            <a:r>
              <a:rPr lang="en-US" sz="2600" dirty="0" err="1" smtClean="0">
                <a:solidFill>
                  <a:srgbClr val="000000"/>
                </a:solidFill>
                <a:effectLst>
                  <a:outerShdw blurRad="203200" dist="127000" dir="2700000" sx="101000" sy="101000" algn="tl" rotWithShape="0">
                    <a:prstClr val="black">
                      <a:alpha val="40000"/>
                    </a:prstClr>
                  </a:outerShdw>
                </a:effectLst>
              </a:rPr>
              <a:t>Jn</a:t>
            </a:r>
            <a:r>
              <a:rPr lang="en-US" sz="2600" dirty="0" smtClean="0">
                <a:solidFill>
                  <a:srgbClr val="000000"/>
                </a:solidFill>
                <a:effectLst>
                  <a:outerShdw blurRad="203200" dist="127000" dir="2700000" sx="101000" sy="101000" algn="tl" rotWithShape="0">
                    <a:prstClr val="black">
                      <a:alpha val="40000"/>
                    </a:prstClr>
                  </a:outerShdw>
                </a:effectLst>
              </a:rPr>
              <a:t> 1:1-3</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Paul –Acts 22:6-10; 26:12-19</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All of the apostles – Acts 1:1-4; </a:t>
            </a:r>
          </a:p>
          <a:p>
            <a:pPr marL="465138" indent="-465138">
              <a:spcAft>
                <a:spcPts val="600"/>
              </a:spcAft>
              <a:buClr>
                <a:schemeClr val="tx1">
                  <a:lumMod val="75000"/>
                </a:schemeClr>
              </a:buClr>
              <a:buFont typeface="Wingdings 2" pitchFamily="18" charset="2"/>
              <a:buChar char="è"/>
            </a:pPr>
            <a:r>
              <a:rPr lang="en-US" sz="2600" dirty="0" smtClean="0">
                <a:solidFill>
                  <a:srgbClr val="000000"/>
                </a:solidFill>
                <a:effectLst>
                  <a:outerShdw blurRad="203200" dist="127000" dir="2700000" sx="101000" sy="101000" algn="tl" rotWithShape="0">
                    <a:prstClr val="black">
                      <a:alpha val="40000"/>
                    </a:prstClr>
                  </a:outerShdw>
                </a:effectLst>
              </a:rPr>
              <a:t>Over 500 others - 1 Cor. 15:3-8</a:t>
            </a:r>
          </a:p>
        </p:txBody>
      </p:sp>
      <p:sp>
        <p:nvSpPr>
          <p:cNvPr id="11" name="Rectangle 10"/>
          <p:cNvSpPr/>
          <p:nvPr/>
        </p:nvSpPr>
        <p:spPr>
          <a:xfrm>
            <a:off x="3581400" y="2539425"/>
            <a:ext cx="5334000" cy="1384995"/>
          </a:xfrm>
          <a:prstGeom prst="rect">
            <a:avLst/>
          </a:prstGeom>
        </p:spPr>
        <p:txBody>
          <a:bodyPr wrap="square">
            <a:spAutoFit/>
          </a:bodyPr>
          <a:lstStyle/>
          <a:p>
            <a:pPr algn="ctr"/>
            <a:r>
              <a:rPr lang="en-US" sz="28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apostles claimed to be eyewitnesses of His life &amp; resurrection</a:t>
            </a:r>
            <a:endParaRPr lang="en-US" sz="28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25</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0" y="1700113"/>
            <a:ext cx="4268787" cy="5157887"/>
          </a:xfrm>
          <a:prstGeom prst="rect">
            <a:avLst/>
          </a:prstGeom>
          <a:noFill/>
          <a:ln w="9525">
            <a:noFill/>
            <a:miter lim="800000"/>
            <a:headEnd/>
            <a:tailEnd/>
          </a:ln>
          <a:effectLst/>
        </p:spPr>
      </p:pic>
      <p:sp>
        <p:nvSpPr>
          <p:cNvPr id="7" name="Round Diagonal Corner Rectangle 6"/>
          <p:cNvSpPr/>
          <p:nvPr/>
        </p:nvSpPr>
        <p:spPr>
          <a:xfrm>
            <a:off x="3505200" y="2362200"/>
            <a:ext cx="54102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Apostolic Witness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10" name="TextBox 9"/>
          <p:cNvSpPr txBox="1"/>
          <p:nvPr/>
        </p:nvSpPr>
        <p:spPr>
          <a:xfrm>
            <a:off x="3581400" y="3276600"/>
            <a:ext cx="5257800" cy="3200876"/>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 apostles by their testimony force us to make a decision – 1 </a:t>
            </a:r>
            <a:r>
              <a:rPr lang="en-US" sz="2400" dirty="0" err="1" smtClean="0">
                <a:solidFill>
                  <a:srgbClr val="000000"/>
                </a:solidFill>
                <a:effectLst>
                  <a:outerShdw blurRad="203200" dist="127000" dir="2700000" sx="101000" sy="101000" algn="tl" rotWithShape="0">
                    <a:prstClr val="black">
                      <a:alpha val="40000"/>
                    </a:prstClr>
                  </a:outerShdw>
                </a:effectLst>
              </a:rPr>
              <a:t>Cor</a:t>
            </a:r>
            <a:r>
              <a:rPr lang="en-US" sz="2400" dirty="0" smtClean="0">
                <a:solidFill>
                  <a:srgbClr val="000000"/>
                </a:solidFill>
                <a:effectLst>
                  <a:outerShdw blurRad="203200" dist="127000" dir="2700000" sx="101000" sy="101000" algn="tl" rotWithShape="0">
                    <a:prstClr val="black">
                      <a:alpha val="40000"/>
                    </a:prstClr>
                  </a:outerShdw>
                </a:effectLst>
              </a:rPr>
              <a:t> 15:12-15; John 20:30,31</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Were they eyewitnesses, or false witnesses? - 1Co 15:14-15; 2Pe 1:16-18</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Why would men suffer extreme hardship, persecution, and martyrdom for a lie? 1 Cor. 15:18,19</a:t>
            </a:r>
          </a:p>
        </p:txBody>
      </p:sp>
      <p:sp>
        <p:nvSpPr>
          <p:cNvPr id="11" name="Rectangle 10"/>
          <p:cNvSpPr/>
          <p:nvPr/>
        </p:nvSpPr>
        <p:spPr>
          <a:xfrm>
            <a:off x="2514600" y="2539425"/>
            <a:ext cx="6400800" cy="707886"/>
          </a:xfrm>
          <a:prstGeom prst="rect">
            <a:avLst/>
          </a:prstGeom>
        </p:spPr>
        <p:txBody>
          <a:bodyPr wrap="square">
            <a:spAutoFit/>
          </a:bodyPr>
          <a:lstStyle/>
          <a:p>
            <a:pPr algn="ct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Significance</a:t>
            </a:r>
            <a:endParaRPr lang="en-US" sz="40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FF709EA9-29E2-4A3B-9F4E-18BDE1CF12C4}" type="slidenum">
              <a:rPr lang="en-US" smtClean="0"/>
              <a:pPr/>
              <a:t>26</a:t>
            </a:fld>
            <a:endParaRPr lang="en-US"/>
          </a:p>
        </p:txBody>
      </p:sp>
      <p:sp>
        <p:nvSpPr>
          <p:cNvPr id="13" name="Footer Placeholder 12"/>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0" y="1700113"/>
            <a:ext cx="4268787" cy="5157887"/>
          </a:xfrm>
          <a:prstGeom prst="rect">
            <a:avLst/>
          </a:prstGeom>
          <a:noFill/>
          <a:ln w="9525">
            <a:noFill/>
            <a:miter lim="800000"/>
            <a:headEnd/>
            <a:tailEnd/>
          </a:ln>
          <a:effectLst/>
        </p:spPr>
      </p:pic>
      <p:sp>
        <p:nvSpPr>
          <p:cNvPr id="7" name="Round Diagonal Corner Rectangle 6"/>
          <p:cNvSpPr/>
          <p:nvPr/>
        </p:nvSpPr>
        <p:spPr>
          <a:xfrm>
            <a:off x="3505200" y="2362200"/>
            <a:ext cx="54102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Apostolic Witness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10" name="TextBox 9"/>
          <p:cNvSpPr txBox="1"/>
          <p:nvPr/>
        </p:nvSpPr>
        <p:spPr>
          <a:xfrm>
            <a:off x="3581400" y="3276600"/>
            <a:ext cx="5257800" cy="3354765"/>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Jesus is everything they claimed!</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Jesus is the Son of God - Ro 1:4</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Jesus is God in the flesh – John 1:1-3,14; </a:t>
            </a:r>
            <a:r>
              <a:rPr lang="en-US" sz="2400" dirty="0" err="1" smtClean="0">
                <a:solidFill>
                  <a:srgbClr val="000000"/>
                </a:solidFill>
                <a:effectLst>
                  <a:outerShdw blurRad="203200" dist="127000" dir="2700000" sx="101000" sy="101000" algn="tl" rotWithShape="0">
                    <a:prstClr val="black">
                      <a:alpha val="40000"/>
                    </a:prstClr>
                  </a:outerShdw>
                </a:effectLst>
              </a:rPr>
              <a:t>Phili</a:t>
            </a:r>
            <a:r>
              <a:rPr lang="en-US" sz="2400" dirty="0" smtClean="0">
                <a:solidFill>
                  <a:srgbClr val="000000"/>
                </a:solidFill>
                <a:effectLst>
                  <a:outerShdw blurRad="203200" dist="127000" dir="2700000" sx="101000" sy="101000" algn="tl" rotWithShape="0">
                    <a:prstClr val="black">
                      <a:alpha val="40000"/>
                    </a:prstClr>
                  </a:outerShdw>
                </a:effectLst>
              </a:rPr>
              <a:t> 2:5-10</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He died for our sins – Mat. 26:28</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Was resurrected and has all authority in heaven and earth - Mt 28:18; Ac 2:36</a:t>
            </a:r>
          </a:p>
        </p:txBody>
      </p:sp>
      <p:sp>
        <p:nvSpPr>
          <p:cNvPr id="11" name="Rectangle 10"/>
          <p:cNvSpPr/>
          <p:nvPr/>
        </p:nvSpPr>
        <p:spPr>
          <a:xfrm>
            <a:off x="2514600" y="2539425"/>
            <a:ext cx="6400800" cy="707886"/>
          </a:xfrm>
          <a:prstGeom prst="rect">
            <a:avLst/>
          </a:prstGeom>
        </p:spPr>
        <p:txBody>
          <a:bodyPr wrap="square">
            <a:spAutoFit/>
          </a:bodyPr>
          <a:lstStyle/>
          <a:p>
            <a:pPr algn="ct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Significance</a:t>
            </a:r>
            <a:endParaRPr lang="en-US" sz="40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FF709EA9-29E2-4A3B-9F4E-18BDE1CF12C4}" type="slidenum">
              <a:rPr lang="en-US" smtClean="0"/>
              <a:pPr/>
              <a:t>27</a:t>
            </a:fld>
            <a:endParaRPr lang="en-US"/>
          </a:p>
        </p:txBody>
      </p:sp>
      <p:sp>
        <p:nvSpPr>
          <p:cNvPr id="13" name="Footer Placeholder 12"/>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srcRect/>
          <a:stretch>
            <a:fillRect/>
          </a:stretch>
        </p:blipFill>
        <p:spPr bwMode="auto">
          <a:xfrm>
            <a:off x="0" y="1700113"/>
            <a:ext cx="4268787" cy="5157887"/>
          </a:xfrm>
          <a:prstGeom prst="rect">
            <a:avLst/>
          </a:prstGeom>
          <a:noFill/>
          <a:ln w="9525">
            <a:noFill/>
            <a:miter lim="800000"/>
            <a:headEnd/>
            <a:tailEnd/>
          </a:ln>
          <a:effectLst/>
        </p:spPr>
      </p:pic>
      <p:sp>
        <p:nvSpPr>
          <p:cNvPr id="7" name="Round Diagonal Corner Rectangle 6"/>
          <p:cNvSpPr/>
          <p:nvPr/>
        </p:nvSpPr>
        <p:spPr>
          <a:xfrm>
            <a:off x="3505200" y="2362200"/>
            <a:ext cx="5410200" cy="41910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923330"/>
          </a:xfrm>
          <a:prstGeom prst="rect">
            <a:avLst/>
          </a:prstGeom>
        </p:spPr>
        <p:txBody>
          <a:bodyPr wrap="square">
            <a:spAutoFit/>
          </a:bodyPr>
          <a:lstStyle/>
          <a:p>
            <a:pPr algn="ct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3" name="Rectangle 2"/>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Apostolic Witness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10" name="TextBox 9"/>
          <p:cNvSpPr txBox="1"/>
          <p:nvPr/>
        </p:nvSpPr>
        <p:spPr>
          <a:xfrm>
            <a:off x="3581400" y="3276600"/>
            <a:ext cx="5257800" cy="3277820"/>
          </a:xfrm>
          <a:prstGeom prst="rect">
            <a:avLst/>
          </a:prstGeom>
          <a:noFill/>
        </p:spPr>
        <p:txBody>
          <a:bodyPr wrap="square" rtlCol="0">
            <a:spAutoFit/>
          </a:bodyPr>
          <a:lstStyle/>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He went to prepare a place for us - </a:t>
            </a:r>
            <a:r>
              <a:rPr lang="en-US" sz="2400" dirty="0" err="1" smtClean="0">
                <a:solidFill>
                  <a:srgbClr val="000000"/>
                </a:solidFill>
                <a:effectLst>
                  <a:outerShdw blurRad="203200" dist="127000" dir="2700000" sx="101000" sy="101000" algn="tl" rotWithShape="0">
                    <a:prstClr val="black">
                      <a:alpha val="40000"/>
                    </a:prstClr>
                  </a:outerShdw>
                </a:effectLst>
              </a:rPr>
              <a:t>Jn</a:t>
            </a:r>
            <a:r>
              <a:rPr lang="en-US" sz="2400" dirty="0" smtClean="0">
                <a:solidFill>
                  <a:srgbClr val="000000"/>
                </a:solidFill>
                <a:effectLst>
                  <a:outerShdw blurRad="203200" dist="127000" dir="2700000" sx="101000" sy="101000" algn="tl" rotWithShape="0">
                    <a:prstClr val="black">
                      <a:alpha val="40000"/>
                    </a:prstClr>
                  </a:outerShdw>
                </a:effectLst>
              </a:rPr>
              <a:t> 14:2</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He shall come again - </a:t>
            </a:r>
            <a:r>
              <a:rPr lang="en-US" sz="2400" dirty="0" err="1" smtClean="0">
                <a:solidFill>
                  <a:srgbClr val="000000"/>
                </a:solidFill>
                <a:effectLst>
                  <a:outerShdw blurRad="203200" dist="127000" dir="2700000" sx="101000" sy="101000" algn="tl" rotWithShape="0">
                    <a:prstClr val="black">
                      <a:alpha val="40000"/>
                    </a:prstClr>
                  </a:outerShdw>
                </a:effectLst>
              </a:rPr>
              <a:t>Jn</a:t>
            </a:r>
            <a:r>
              <a:rPr lang="en-US" sz="2400" dirty="0" smtClean="0">
                <a:solidFill>
                  <a:srgbClr val="000000"/>
                </a:solidFill>
                <a:effectLst>
                  <a:outerShdw blurRad="203200" dist="127000" dir="2700000" sx="101000" sy="101000" algn="tl" rotWithShape="0">
                    <a:prstClr val="black">
                      <a:alpha val="40000"/>
                    </a:prstClr>
                  </a:outerShdw>
                </a:effectLst>
              </a:rPr>
              <a:t> 14:3</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No one can come to the Father but through Him - </a:t>
            </a:r>
            <a:r>
              <a:rPr lang="en-US" sz="2400" dirty="0" err="1" smtClean="0">
                <a:solidFill>
                  <a:srgbClr val="000000"/>
                </a:solidFill>
                <a:effectLst>
                  <a:outerShdw blurRad="203200" dist="127000" dir="2700000" sx="101000" sy="101000" algn="tl" rotWithShape="0">
                    <a:prstClr val="black">
                      <a:alpha val="40000"/>
                    </a:prstClr>
                  </a:outerShdw>
                </a:effectLst>
              </a:rPr>
              <a:t>Jn</a:t>
            </a:r>
            <a:r>
              <a:rPr lang="en-US" sz="2400" dirty="0" smtClean="0">
                <a:solidFill>
                  <a:srgbClr val="000000"/>
                </a:solidFill>
                <a:effectLst>
                  <a:outerShdw blurRad="203200" dist="127000" dir="2700000" sx="101000" sy="101000" algn="tl" rotWithShape="0">
                    <a:prstClr val="black">
                      <a:alpha val="40000"/>
                    </a:prstClr>
                  </a:outerShdw>
                </a:effectLst>
              </a:rPr>
              <a:t> 14:6</a:t>
            </a:r>
          </a:p>
          <a:p>
            <a:pPr marL="465138" indent="-465138">
              <a:spcAft>
                <a:spcPts val="600"/>
              </a:spcAft>
              <a:buClr>
                <a:schemeClr val="tx1">
                  <a:lumMod val="75000"/>
                </a:schemeClr>
              </a:buClr>
              <a:buFont typeface="Wingdings 2" pitchFamily="18" charset="2"/>
              <a:buChar char="è"/>
            </a:pPr>
            <a:r>
              <a:rPr lang="en-US" sz="2400" dirty="0" smtClean="0">
                <a:solidFill>
                  <a:srgbClr val="000000"/>
                </a:solidFill>
                <a:effectLst>
                  <a:outerShdw blurRad="203200" dist="127000" dir="2700000" sx="101000" sy="101000" algn="tl" rotWithShape="0">
                    <a:prstClr val="black">
                      <a:alpha val="40000"/>
                    </a:prstClr>
                  </a:outerShdw>
                </a:effectLst>
              </a:rPr>
              <a:t>There will be a resurrection of the dead and ensuing judgment - </a:t>
            </a:r>
            <a:r>
              <a:rPr lang="en-US" sz="2400" dirty="0" err="1" smtClean="0">
                <a:solidFill>
                  <a:srgbClr val="000000"/>
                </a:solidFill>
                <a:effectLst>
                  <a:outerShdw blurRad="203200" dist="127000" dir="2700000" sx="101000" sy="101000" algn="tl" rotWithShape="0">
                    <a:prstClr val="black">
                      <a:alpha val="40000"/>
                    </a:prstClr>
                  </a:outerShdw>
                </a:effectLst>
              </a:rPr>
              <a:t>Jn</a:t>
            </a:r>
            <a:r>
              <a:rPr lang="en-US" sz="2400" dirty="0" smtClean="0">
                <a:solidFill>
                  <a:srgbClr val="000000"/>
                </a:solidFill>
                <a:effectLst>
                  <a:outerShdw blurRad="203200" dist="127000" dir="2700000" sx="101000" sy="101000" algn="tl" rotWithShape="0">
                    <a:prstClr val="black">
                      <a:alpha val="40000"/>
                    </a:prstClr>
                  </a:outerShdw>
                </a:effectLst>
              </a:rPr>
              <a:t> 5:28-29; 12:48</a:t>
            </a:r>
          </a:p>
        </p:txBody>
      </p:sp>
      <p:sp>
        <p:nvSpPr>
          <p:cNvPr id="11" name="Rectangle 10"/>
          <p:cNvSpPr/>
          <p:nvPr/>
        </p:nvSpPr>
        <p:spPr>
          <a:xfrm>
            <a:off x="2514600" y="2539425"/>
            <a:ext cx="6400800" cy="707886"/>
          </a:xfrm>
          <a:prstGeom prst="rect">
            <a:avLst/>
          </a:prstGeom>
        </p:spPr>
        <p:txBody>
          <a:bodyPr wrap="square">
            <a:spAutoFit/>
          </a:bodyPr>
          <a:lstStyle/>
          <a:p>
            <a:pPr algn="ctr"/>
            <a:r>
              <a:rPr lang="en-US" sz="4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Significance</a:t>
            </a:r>
            <a:endParaRPr lang="en-US" sz="4000" dirty="0">
              <a:solidFill>
                <a:srgbClr val="000000"/>
              </a:solidFill>
              <a:effectLst>
                <a:outerShdw blurRad="60007" dist="310007" dir="7680000" sy="30000" kx="1300200" algn="ctr" rotWithShape="0">
                  <a:prstClr val="black">
                    <a:alpha val="32000"/>
                  </a:prstClr>
                </a:outerShdw>
              </a:effectLst>
              <a:latin typeface="Berlin Sans FB Demi" pitchFamily="34" charset="0"/>
            </a:endParaRPr>
          </a:p>
        </p:txBody>
      </p:sp>
      <p:sp>
        <p:nvSpPr>
          <p:cNvPr id="9" name="Date Placeholder 8"/>
          <p:cNvSpPr>
            <a:spLocks noGrp="1"/>
          </p:cNvSpPr>
          <p:nvPr>
            <p:ph type="dt" sz="half" idx="10"/>
          </p:nvPr>
        </p:nvSpPr>
        <p:spPr/>
        <p:txBody>
          <a:bodyPr/>
          <a:lstStyle/>
          <a:p>
            <a:r>
              <a:rPr lang="en-US" smtClean="0"/>
              <a:t>Don McClain</a:t>
            </a:r>
            <a:endParaRPr lang="en-US"/>
          </a:p>
        </p:txBody>
      </p:sp>
      <p:sp>
        <p:nvSpPr>
          <p:cNvPr id="12" name="Slide Number Placeholder 11"/>
          <p:cNvSpPr>
            <a:spLocks noGrp="1"/>
          </p:cNvSpPr>
          <p:nvPr>
            <p:ph type="sldNum" sz="quarter" idx="12"/>
          </p:nvPr>
        </p:nvSpPr>
        <p:spPr/>
        <p:txBody>
          <a:bodyPr/>
          <a:lstStyle/>
          <a:p>
            <a:fld id="{FF709EA9-29E2-4A3B-9F4E-18BDE1CF12C4}" type="slidenum">
              <a:rPr lang="en-US" smtClean="0"/>
              <a:pPr/>
              <a:t>28</a:t>
            </a:fld>
            <a:endParaRPr lang="en-US"/>
          </a:p>
        </p:txBody>
      </p:sp>
      <p:sp>
        <p:nvSpPr>
          <p:cNvPr id="13" name="Footer Placeholder 12"/>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762000"/>
            <a:ext cx="5070399" cy="6096000"/>
          </a:xfrm>
          <a:prstGeom prst="rect">
            <a:avLst/>
          </a:prstGeom>
          <a:noFill/>
          <a:ln w="9525">
            <a:noFill/>
            <a:miter lim="800000"/>
            <a:headEnd/>
            <a:tailEnd/>
          </a:ln>
          <a:effectLst/>
        </p:spPr>
      </p:pic>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pic>
        <p:nvPicPr>
          <p:cNvPr id="6" name="Picture 5"/>
          <p:cNvPicPr>
            <a:picLocks noChangeAspect="1" noChangeArrowheads="1"/>
          </p:cNvPicPr>
          <p:nvPr/>
        </p:nvPicPr>
        <p:blipFill>
          <a:blip r:embed="rId4"/>
          <a:srcRect/>
          <a:stretch>
            <a:fillRect/>
          </a:stretch>
        </p:blipFill>
        <p:spPr bwMode="auto">
          <a:xfrm>
            <a:off x="2590800" y="1752600"/>
            <a:ext cx="6553200" cy="5105400"/>
          </a:xfrm>
          <a:prstGeom prst="rect">
            <a:avLst/>
          </a:prstGeom>
          <a:noFill/>
          <a:ln w="9525">
            <a:noFill/>
            <a:miter lim="800000"/>
            <a:headEnd/>
            <a:tailEnd/>
          </a:ln>
          <a:effectLst/>
        </p:spPr>
      </p:pic>
      <p:sp>
        <p:nvSpPr>
          <p:cNvPr id="7" name="Rectangle 6"/>
          <p:cNvSpPr/>
          <p:nvPr/>
        </p:nvSpPr>
        <p:spPr>
          <a:xfrm>
            <a:off x="3352800" y="2057400"/>
            <a:ext cx="4953000" cy="3477875"/>
          </a:xfrm>
          <a:prstGeom prst="rect">
            <a:avLst/>
          </a:prstGeom>
        </p:spPr>
        <p:txBody>
          <a:bodyPr wrap="square">
            <a:spAutoFit/>
          </a:bodyPr>
          <a:lstStyle/>
          <a:p>
            <a:pPr algn="ctr"/>
            <a:r>
              <a:rPr lang="en-US" sz="2200" b="1"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John 6:66-69 (NKJV) </a:t>
            </a:r>
            <a:r>
              <a:rPr lang="en-US" sz="2200" dirty="0" smtClean="0">
                <a:solidFill>
                  <a:srgbClr val="000000"/>
                </a:solidFill>
                <a:effectLst>
                  <a:outerShdw blurRad="60007" dist="310007" dir="7680000" sy="30000" kx="1300200" algn="ctr" rotWithShape="0">
                    <a:prstClr val="black">
                      <a:alpha val="32000"/>
                    </a:prstClr>
                  </a:outerShdw>
                </a:effectLst>
              </a:rPr>
              <a:t/>
            </a:r>
            <a:br>
              <a:rPr lang="en-US" sz="2200" dirty="0" smtClean="0">
                <a:solidFill>
                  <a:srgbClr val="000000"/>
                </a:solidFill>
                <a:effectLst>
                  <a:outerShdw blurRad="60007" dist="310007" dir="7680000" sy="30000" kx="1300200" algn="ctr" rotWithShape="0">
                    <a:prstClr val="black">
                      <a:alpha val="32000"/>
                    </a:prstClr>
                  </a:outerShdw>
                </a:effectLst>
              </a:rPr>
            </a:br>
            <a:r>
              <a:rPr lang="en-US" sz="2200" baseline="30000" dirty="0" smtClean="0">
                <a:solidFill>
                  <a:srgbClr val="000000"/>
                </a:solidFill>
                <a:effectLst>
                  <a:outerShdw blurRad="60007" dist="310007" dir="7680000" sy="30000" kx="1300200" algn="ctr" rotWithShape="0">
                    <a:prstClr val="black">
                      <a:alpha val="32000"/>
                    </a:prstClr>
                  </a:outerShdw>
                </a:effectLst>
              </a:rPr>
              <a:t>66 </a:t>
            </a:r>
            <a:r>
              <a:rPr lang="en-US" sz="2200" dirty="0" smtClean="0">
                <a:solidFill>
                  <a:srgbClr val="000000"/>
                </a:solidFill>
                <a:effectLst>
                  <a:outerShdw blurRad="60007" dist="310007" dir="7680000" sy="30000" kx="1300200" algn="ctr" rotWithShape="0">
                    <a:prstClr val="black">
                      <a:alpha val="32000"/>
                    </a:prstClr>
                  </a:outerShdw>
                </a:effectLst>
              </a:rPr>
              <a:t>From that </a:t>
            </a:r>
            <a:r>
              <a:rPr lang="en-US" sz="2200" i="1" dirty="0" smtClean="0">
                <a:solidFill>
                  <a:srgbClr val="000000"/>
                </a:solidFill>
                <a:effectLst>
                  <a:outerShdw blurRad="60007" dist="310007" dir="7680000" sy="30000" kx="1300200" algn="ctr" rotWithShape="0">
                    <a:prstClr val="black">
                      <a:alpha val="32000"/>
                    </a:prstClr>
                  </a:outerShdw>
                </a:effectLst>
              </a:rPr>
              <a:t>time</a:t>
            </a:r>
            <a:r>
              <a:rPr lang="en-US" sz="2200" dirty="0" smtClean="0">
                <a:solidFill>
                  <a:srgbClr val="000000"/>
                </a:solidFill>
                <a:effectLst>
                  <a:outerShdw blurRad="60007" dist="310007" dir="7680000" sy="30000" kx="1300200" algn="ctr" rotWithShape="0">
                    <a:prstClr val="black">
                      <a:alpha val="32000"/>
                    </a:prstClr>
                  </a:outerShdw>
                </a:effectLst>
              </a:rPr>
              <a:t> many of His disciples went back and walked with Him no more.  </a:t>
            </a:r>
            <a:r>
              <a:rPr lang="en-US" sz="2200" baseline="30000" dirty="0" smtClean="0">
                <a:solidFill>
                  <a:srgbClr val="000000"/>
                </a:solidFill>
                <a:effectLst>
                  <a:outerShdw blurRad="60007" dist="310007" dir="7680000" sy="30000" kx="1300200" algn="ctr" rotWithShape="0">
                    <a:prstClr val="black">
                      <a:alpha val="32000"/>
                    </a:prstClr>
                  </a:outerShdw>
                </a:effectLst>
              </a:rPr>
              <a:t>67 </a:t>
            </a:r>
            <a:r>
              <a:rPr lang="en-US" sz="2200" dirty="0" smtClean="0">
                <a:solidFill>
                  <a:srgbClr val="000000"/>
                </a:solidFill>
                <a:effectLst>
                  <a:outerShdw blurRad="60007" dist="310007" dir="7680000" sy="30000" kx="1300200" algn="ctr" rotWithShape="0">
                    <a:prstClr val="black">
                      <a:alpha val="32000"/>
                    </a:prstClr>
                  </a:outerShdw>
                </a:effectLst>
              </a:rPr>
              <a:t>Then Jesus said to the twelve, "</a:t>
            </a:r>
            <a:r>
              <a:rPr lang="en-US" sz="2200" dirty="0" smtClean="0">
                <a:solidFill>
                  <a:srgbClr val="C00000"/>
                </a:solidFill>
                <a:effectLst>
                  <a:outerShdw blurRad="60007" dist="310007" dir="7680000" sy="30000" kx="1300200" algn="ctr" rotWithShape="0">
                    <a:prstClr val="black">
                      <a:alpha val="32000"/>
                    </a:prstClr>
                  </a:outerShdw>
                </a:effectLst>
              </a:rPr>
              <a:t>Do you also want to go away</a:t>
            </a:r>
            <a:r>
              <a:rPr lang="en-US" sz="2200" dirty="0" smtClean="0">
                <a:solidFill>
                  <a:srgbClr val="000000"/>
                </a:solidFill>
                <a:effectLst>
                  <a:outerShdw blurRad="60007" dist="310007" dir="7680000" sy="30000" kx="1300200" algn="ctr" rotWithShape="0">
                    <a:prstClr val="black">
                      <a:alpha val="32000"/>
                    </a:prstClr>
                  </a:outerShdw>
                </a:effectLst>
              </a:rPr>
              <a:t>?"  </a:t>
            </a:r>
            <a:r>
              <a:rPr lang="en-US" sz="2200" baseline="30000" dirty="0" smtClean="0">
                <a:solidFill>
                  <a:srgbClr val="000000"/>
                </a:solidFill>
                <a:effectLst>
                  <a:outerShdw blurRad="60007" dist="310007" dir="7680000" sy="30000" kx="1300200" algn="ctr" rotWithShape="0">
                    <a:prstClr val="black">
                      <a:alpha val="32000"/>
                    </a:prstClr>
                  </a:outerShdw>
                </a:effectLst>
              </a:rPr>
              <a:t>68 </a:t>
            </a:r>
            <a:r>
              <a:rPr lang="en-US" sz="2200" dirty="0" smtClean="0">
                <a:solidFill>
                  <a:srgbClr val="000000"/>
                </a:solidFill>
                <a:effectLst>
                  <a:outerShdw blurRad="60007" dist="310007" dir="7680000" sy="30000" kx="1300200" algn="ctr" rotWithShape="0">
                    <a:prstClr val="black">
                      <a:alpha val="32000"/>
                    </a:prstClr>
                  </a:outerShdw>
                </a:effectLst>
              </a:rPr>
              <a:t>But Simon Peter answered Him, "Lord, to whom shall we go? You have the words of eternal life.  </a:t>
            </a:r>
            <a:r>
              <a:rPr lang="en-US" sz="2200" baseline="30000" dirty="0" smtClean="0">
                <a:solidFill>
                  <a:srgbClr val="000000"/>
                </a:solidFill>
                <a:effectLst>
                  <a:outerShdw blurRad="60007" dist="310007" dir="7680000" sy="30000" kx="1300200" algn="ctr" rotWithShape="0">
                    <a:prstClr val="black">
                      <a:alpha val="32000"/>
                    </a:prstClr>
                  </a:outerShdw>
                </a:effectLst>
              </a:rPr>
              <a:t>69 </a:t>
            </a:r>
            <a:r>
              <a:rPr lang="en-US" sz="2200" dirty="0" smtClean="0">
                <a:solidFill>
                  <a:srgbClr val="000000"/>
                </a:solidFill>
                <a:effectLst>
                  <a:outerShdw blurRad="60007" dist="310007" dir="7680000" sy="30000" kx="1300200" algn="ctr" rotWithShape="0">
                    <a:prstClr val="black">
                      <a:alpha val="32000"/>
                    </a:prstClr>
                  </a:outerShdw>
                </a:effectLst>
              </a:rPr>
              <a:t>Also we have come to believe and know that You are the Christ, the Son of the living God." </a:t>
            </a:r>
            <a:endParaRPr lang="en-US" sz="2200" dirty="0">
              <a:solidFill>
                <a:srgbClr val="000000"/>
              </a:solidFill>
              <a:effectLst>
                <a:outerShdw blurRad="60007" dist="310007" dir="7680000" sy="30000" kx="1300200" algn="ctr" rotWithShape="0">
                  <a:prstClr val="black">
                    <a:alpha val="32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29</a:t>
            </a:fld>
            <a:endParaRPr lang="en-US"/>
          </a:p>
        </p:txBody>
      </p:sp>
      <p:sp>
        <p:nvSpPr>
          <p:cNvPr id="10" name="Footer Placeholder 9"/>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5" name="Round Diagonal Corner Rectangle 4"/>
          <p:cNvSpPr/>
          <p:nvPr/>
        </p:nvSpPr>
        <p:spPr>
          <a:xfrm>
            <a:off x="381000" y="3505200"/>
            <a:ext cx="8458200" cy="2971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9" name="TextBox 8"/>
          <p:cNvSpPr txBox="1"/>
          <p:nvPr/>
        </p:nvSpPr>
        <p:spPr>
          <a:xfrm>
            <a:off x="381000" y="3733800"/>
            <a:ext cx="8458200" cy="2616101"/>
          </a:xfrm>
          <a:prstGeom prst="rect">
            <a:avLst/>
          </a:prstGeom>
          <a:noFill/>
        </p:spPr>
        <p:txBody>
          <a:bodyPr wrap="square" rtlCol="0">
            <a:spAutoFit/>
          </a:bodyPr>
          <a:lstStyle/>
          <a:p>
            <a:pPr marL="7938" indent="-7938" algn="ctr">
              <a:spcAft>
                <a:spcPts val="1200"/>
              </a:spcAft>
              <a:buClr>
                <a:schemeClr val="tx1">
                  <a:lumMod val="75000"/>
                </a:schemeClr>
              </a:buClr>
            </a:pPr>
            <a:r>
              <a:rPr lang="en-US" sz="3600" dirty="0" smtClean="0">
                <a:solidFill>
                  <a:srgbClr val="000000"/>
                </a:solidFill>
                <a:effectLst>
                  <a:outerShdw blurRad="203200" dist="127000" dir="2700000" sx="101000" sy="101000" algn="tl" rotWithShape="0">
                    <a:prstClr val="black">
                      <a:alpha val="40000"/>
                    </a:prstClr>
                  </a:outerShdw>
                </a:effectLst>
                <a:latin typeface="Berlin Sans FB Demi" pitchFamily="34" charset="0"/>
              </a:rPr>
              <a:t>There is MORE THAN ENOUGH historical evidence to prove Jesus existed</a:t>
            </a:r>
          </a:p>
          <a:p>
            <a:pPr marL="465138" indent="-465138" algn="ctr">
              <a:spcAft>
                <a:spcPts val="1200"/>
              </a:spcAft>
              <a:buClr>
                <a:schemeClr val="tx1">
                  <a:lumMod val="75000"/>
                </a:schemeClr>
              </a:buClr>
              <a:buFont typeface="Wingdings 2" pitchFamily="18" charset="2"/>
              <a:buChar char="è"/>
            </a:pPr>
            <a:r>
              <a:rPr lang="en-US" sz="3600" dirty="0" smtClean="0">
                <a:solidFill>
                  <a:srgbClr val="000000"/>
                </a:solidFill>
                <a:effectLst>
                  <a:outerShdw blurRad="203200" dist="127000" dir="2700000" sx="101000" sy="101000" algn="tl" rotWithShape="0">
                    <a:prstClr val="black">
                      <a:alpha val="40000"/>
                    </a:prstClr>
                  </a:outerShdw>
                </a:effectLst>
              </a:rPr>
              <a:t>The Bible as historical evidence –</a:t>
            </a:r>
          </a:p>
          <a:p>
            <a:pPr marL="465138" indent="-465138" algn="ctr">
              <a:spcAft>
                <a:spcPts val="1200"/>
              </a:spcAft>
              <a:buClr>
                <a:schemeClr val="tx1">
                  <a:lumMod val="75000"/>
                </a:schemeClr>
              </a:buClr>
              <a:buFont typeface="Wingdings 2" pitchFamily="18" charset="2"/>
              <a:buChar char="è"/>
            </a:pPr>
            <a:r>
              <a:rPr lang="en-US" sz="3600" dirty="0" smtClean="0">
                <a:solidFill>
                  <a:srgbClr val="000000"/>
                </a:solidFill>
                <a:effectLst>
                  <a:outerShdw blurRad="203200" dist="127000" dir="2700000" sx="101000" sy="101000" algn="tl" rotWithShape="0">
                    <a:prstClr val="black">
                      <a:alpha val="40000"/>
                    </a:prstClr>
                  </a:outerShdw>
                </a:effectLst>
              </a:rPr>
              <a:t>There is non-Biblical evidence -</a:t>
            </a:r>
            <a:endParaRPr lang="en-US" sz="3600" dirty="0">
              <a:solidFill>
                <a:srgbClr val="000000"/>
              </a:solidFill>
              <a:effectLst>
                <a:outerShdw blurRad="203200" dist="127000" dir="2700000" sx="101000" sy="101000" algn="tl" rotWithShape="0">
                  <a:prstClr val="black">
                    <a:alpha val="40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FF709EA9-29E2-4A3B-9F4E-18BDE1CF12C4}" type="slidenum">
              <a:rPr lang="en-US" smtClean="0"/>
              <a:pPr/>
              <a:t>3</a:t>
            </a:fld>
            <a:endParaRPr lang="en-US"/>
          </a:p>
        </p:txBody>
      </p:sp>
      <p:sp>
        <p:nvSpPr>
          <p:cNvPr id="11" name="Footer Placeholder 10"/>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borg2.com/BibleNT/40-Matthew/Matthew-C14.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TextBox 3"/>
          <p:cNvSpPr txBox="1"/>
          <p:nvPr/>
        </p:nvSpPr>
        <p:spPr>
          <a:xfrm>
            <a:off x="0" y="1295400"/>
            <a:ext cx="3733800" cy="517064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6600" b="1" dirty="0" smtClean="0">
                <a:ln w="12700">
                  <a:solidFill>
                    <a:schemeClr val="tx2">
                      <a:satMod val="155000"/>
                    </a:schemeClr>
                  </a:solidFill>
                  <a:prstDash val="solid"/>
                </a:ln>
                <a:effectLst>
                  <a:glow rad="101600">
                    <a:schemeClr val="bg1">
                      <a:lumMod val="10000"/>
                      <a:alpha val="60000"/>
                    </a:schemeClr>
                  </a:glow>
                  <a:outerShdw blurRad="50800" dist="38100" dir="2700000" algn="tl" rotWithShape="0">
                    <a:prstClr val="black">
                      <a:alpha val="40000"/>
                    </a:prstClr>
                  </a:outerShdw>
                </a:effectLst>
                <a:latin typeface="Pythagoras" pitchFamily="2" charset="0"/>
              </a:rPr>
              <a:t>Jesus Is The Christ,     The Son of God</a:t>
            </a:r>
            <a:endParaRPr lang="en-US" sz="6600" b="1" dirty="0">
              <a:ln w="12700">
                <a:solidFill>
                  <a:schemeClr val="tx2">
                    <a:satMod val="155000"/>
                  </a:schemeClr>
                </a:solidFill>
                <a:prstDash val="solid"/>
              </a:ln>
              <a:effectLst>
                <a:glow rad="101600">
                  <a:schemeClr val="bg1">
                    <a:lumMod val="10000"/>
                    <a:alpha val="60000"/>
                  </a:schemeClr>
                </a:glow>
                <a:outerShdw blurRad="50800" dist="38100" dir="2700000" algn="tl" rotWithShape="0">
                  <a:prstClr val="black">
                    <a:alpha val="40000"/>
                  </a:prstClr>
                </a:outerShdw>
              </a:effectLst>
              <a:latin typeface="Pythagoras" pitchFamily="2" charset="0"/>
            </a:endParaRPr>
          </a:p>
        </p:txBody>
      </p:sp>
      <p:sp>
        <p:nvSpPr>
          <p:cNvPr id="6" name="Rectangle 5"/>
          <p:cNvSpPr/>
          <p:nvPr/>
        </p:nvSpPr>
        <p:spPr>
          <a:xfrm>
            <a:off x="0" y="0"/>
            <a:ext cx="4352474" cy="1015663"/>
          </a:xfrm>
          <a:prstGeom prst="rect">
            <a:avLst/>
          </a:prstGeom>
        </p:spPr>
        <p:txBody>
          <a:bodyPr wrap="none">
            <a:spAutoFit/>
            <a:scene3d>
              <a:camera prst="orthographicFront"/>
              <a:lightRig rig="threePt" dir="t"/>
            </a:scene3d>
            <a:sp3d extrusionH="57150">
              <a:bevelT w="38100" h="38100"/>
            </a:sp3d>
          </a:bodyPr>
          <a:lstStyle/>
          <a:p>
            <a:r>
              <a:rPr lang="en-US" sz="6000" b="1" dirty="0">
                <a:ln w="12700">
                  <a:solidFill>
                    <a:schemeClr val="tx2">
                      <a:satMod val="155000"/>
                    </a:schemeClr>
                  </a:solidFill>
                  <a:prstDash val="solid"/>
                </a:ln>
                <a:solidFill>
                  <a:schemeClr val="bg2">
                    <a:tint val="85000"/>
                    <a:satMod val="155000"/>
                  </a:schemeClr>
                </a:solidFill>
                <a:effectLst>
                  <a:glow rad="101600">
                    <a:schemeClr val="bg1">
                      <a:lumMod val="10000"/>
                      <a:alpha val="60000"/>
                    </a:schemeClr>
                  </a:glow>
                  <a:outerShdw blurRad="50800" dist="38100" dir="2700000" algn="tl" rotWithShape="0">
                    <a:prstClr val="black">
                      <a:alpha val="40000"/>
                    </a:prstClr>
                  </a:outerShdw>
                </a:effectLst>
                <a:latin typeface="Rage Italic" pitchFamily="66" charset="0"/>
              </a:rPr>
              <a:t>Why I Believe </a:t>
            </a:r>
            <a:endParaRPr lang="en-US" sz="2000" b="1" dirty="0">
              <a:ln w="12700">
                <a:solidFill>
                  <a:schemeClr val="tx2">
                    <a:satMod val="155000"/>
                  </a:schemeClr>
                </a:solidFill>
                <a:prstDash val="solid"/>
              </a:ln>
              <a:solidFill>
                <a:schemeClr val="bg2">
                  <a:tint val="85000"/>
                  <a:satMod val="155000"/>
                </a:schemeClr>
              </a:solidFill>
              <a:effectLst>
                <a:glow rad="101600">
                  <a:schemeClr val="bg1">
                    <a:lumMod val="10000"/>
                    <a:alpha val="60000"/>
                  </a:schemeClr>
                </a:glow>
                <a:outerShdw blurRad="50800" dist="38100" dir="2700000" algn="tl" rotWithShape="0">
                  <a:prstClr val="black">
                    <a:alpha val="40000"/>
                  </a:prstClr>
                </a:outerShdw>
              </a:effectLst>
              <a:latin typeface="Rage Italic" pitchFamily="66" charset="0"/>
            </a:endParaRPr>
          </a:p>
        </p:txBody>
      </p:sp>
      <p:sp>
        <p:nvSpPr>
          <p:cNvPr id="5" name="Round Diagonal Corner Rectangle 4"/>
          <p:cNvSpPr/>
          <p:nvPr/>
        </p:nvSpPr>
        <p:spPr>
          <a:xfrm>
            <a:off x="4191000" y="3733800"/>
            <a:ext cx="4495800" cy="2590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TextBox 6"/>
          <p:cNvSpPr txBox="1"/>
          <p:nvPr/>
        </p:nvSpPr>
        <p:spPr>
          <a:xfrm>
            <a:off x="4343400" y="3886200"/>
            <a:ext cx="4267200" cy="2277547"/>
          </a:xfrm>
          <a:prstGeom prst="rect">
            <a:avLst/>
          </a:prstGeom>
          <a:noFill/>
        </p:spPr>
        <p:txBody>
          <a:bodyPr wrap="square" rtlCol="0">
            <a:spAutoFit/>
          </a:bodyPr>
          <a:lstStyle/>
          <a:p>
            <a:pPr>
              <a:spcAft>
                <a:spcPts val="1200"/>
              </a:spcAft>
              <a:buClr>
                <a:schemeClr val="tx1">
                  <a:lumMod val="75000"/>
                </a:schemeClr>
              </a:buClr>
              <a:buFont typeface="Wingdings 2" pitchFamily="18" charset="2"/>
              <a:buChar char="è"/>
            </a:pPr>
            <a:r>
              <a:rPr lang="en-US" sz="2800" dirty="0" smtClean="0">
                <a:solidFill>
                  <a:srgbClr val="000000"/>
                </a:solidFill>
                <a:effectLst>
                  <a:outerShdw blurRad="203200" dist="127000" dir="2700000" sx="101000" sy="101000" algn="tl" rotWithShape="0">
                    <a:prstClr val="black">
                      <a:alpha val="40000"/>
                    </a:prstClr>
                  </a:outerShdw>
                </a:effectLst>
              </a:rPr>
              <a:t>The Historical Jesus –</a:t>
            </a:r>
          </a:p>
          <a:p>
            <a:pPr>
              <a:spcAft>
                <a:spcPts val="1200"/>
              </a:spcAft>
              <a:buClr>
                <a:schemeClr val="tx1">
                  <a:lumMod val="75000"/>
                </a:schemeClr>
              </a:buClr>
              <a:buFont typeface="Wingdings 2" pitchFamily="18" charset="2"/>
              <a:buChar char="è"/>
            </a:pPr>
            <a:r>
              <a:rPr lang="en-US" sz="2800" dirty="0" smtClean="0">
                <a:solidFill>
                  <a:srgbClr val="000000"/>
                </a:solidFill>
                <a:effectLst>
                  <a:outerShdw blurRad="203200" dist="127000" dir="2700000" sx="101000" sy="101000" algn="tl" rotWithShape="0">
                    <a:prstClr val="black">
                      <a:alpha val="40000"/>
                    </a:prstClr>
                  </a:outerShdw>
                </a:effectLst>
              </a:rPr>
              <a:t>The Prophetic Witness –</a:t>
            </a:r>
          </a:p>
          <a:p>
            <a:pPr>
              <a:spcAft>
                <a:spcPts val="1200"/>
              </a:spcAft>
              <a:buClr>
                <a:schemeClr val="tx1">
                  <a:lumMod val="75000"/>
                </a:schemeClr>
              </a:buClr>
              <a:buFont typeface="Wingdings 2" pitchFamily="18" charset="2"/>
              <a:buChar char="è"/>
            </a:pPr>
            <a:r>
              <a:rPr lang="en-US" sz="2800" dirty="0" smtClean="0">
                <a:solidFill>
                  <a:srgbClr val="000000"/>
                </a:solidFill>
                <a:effectLst>
                  <a:outerShdw blurRad="203200" dist="127000" dir="2700000" sx="101000" sy="101000" algn="tl" rotWithShape="0">
                    <a:prstClr val="black">
                      <a:alpha val="40000"/>
                    </a:prstClr>
                  </a:outerShdw>
                </a:effectLst>
              </a:rPr>
              <a:t>The Apostolic Witness –</a:t>
            </a:r>
          </a:p>
          <a:p>
            <a:pPr>
              <a:spcAft>
                <a:spcPts val="1200"/>
              </a:spcAft>
              <a:buClr>
                <a:schemeClr val="tx1">
                  <a:lumMod val="75000"/>
                </a:schemeClr>
              </a:buClr>
              <a:buFont typeface="Wingdings 2" pitchFamily="18" charset="2"/>
              <a:buChar char="è"/>
            </a:pPr>
            <a:r>
              <a:rPr lang="en-US" sz="2800" dirty="0" smtClean="0">
                <a:solidFill>
                  <a:srgbClr val="000000"/>
                </a:solidFill>
                <a:effectLst>
                  <a:outerShdw blurRad="203200" dist="127000" dir="2700000" sx="101000" sy="101000" algn="tl" rotWithShape="0">
                    <a:prstClr val="black">
                      <a:alpha val="40000"/>
                    </a:prstClr>
                  </a:outerShdw>
                </a:effectLst>
              </a:rPr>
              <a:t>The Practical Evidence -</a:t>
            </a:r>
            <a:endParaRPr lang="en-US" sz="2800" dirty="0">
              <a:solidFill>
                <a:srgbClr val="000000"/>
              </a:solidFill>
              <a:effectLst>
                <a:outerShdw blurRad="203200" dist="127000" dir="2700000" sx="101000" sy="101000" algn="tl" rotWithShape="0">
                  <a:prstClr val="black">
                    <a:alpha val="40000"/>
                  </a:prstClr>
                </a:outerShdw>
              </a:effectLst>
            </a:endParaRPr>
          </a:p>
        </p:txBody>
      </p:sp>
      <p:sp>
        <p:nvSpPr>
          <p:cNvPr id="8" name="Date Placeholder 7"/>
          <p:cNvSpPr>
            <a:spLocks noGrp="1"/>
          </p:cNvSpPr>
          <p:nvPr>
            <p:ph type="dt" sz="half" idx="10"/>
          </p:nvPr>
        </p:nvSpPr>
        <p:spPr/>
        <p:txBody>
          <a:bodyPr/>
          <a:lstStyle/>
          <a:p>
            <a:r>
              <a:rPr lang="en-US" smtClean="0"/>
              <a:t>Don McClain</a:t>
            </a:r>
            <a:endParaRPr lang="en-US"/>
          </a:p>
        </p:txBody>
      </p:sp>
      <p:sp>
        <p:nvSpPr>
          <p:cNvPr id="9" name="Slide Number Placeholder 8"/>
          <p:cNvSpPr>
            <a:spLocks noGrp="1"/>
          </p:cNvSpPr>
          <p:nvPr>
            <p:ph type="sldNum" sz="quarter" idx="12"/>
          </p:nvPr>
        </p:nvSpPr>
        <p:spPr/>
        <p:txBody>
          <a:bodyPr/>
          <a:lstStyle/>
          <a:p>
            <a:fld id="{FF709EA9-29E2-4A3B-9F4E-18BDE1CF12C4}" type="slidenum">
              <a:rPr lang="en-US" smtClean="0"/>
              <a:pPr/>
              <a:t>30</a:t>
            </a:fld>
            <a:endParaRPr lang="en-US"/>
          </a:p>
        </p:txBody>
      </p:sp>
      <p:sp>
        <p:nvSpPr>
          <p:cNvPr id="10" name="Footer Placeholder 9"/>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p:cTn id="1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p:cTn id="26"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r>
              <a:rPr lang="en-US" smtClean="0"/>
              <a:t>Don McClain</a:t>
            </a:r>
            <a:endParaRPr lang="en-US"/>
          </a:p>
        </p:txBody>
      </p:sp>
      <p:sp>
        <p:nvSpPr>
          <p:cNvPr id="4" name="Slide Number Placeholder 3"/>
          <p:cNvSpPr>
            <a:spLocks noGrp="1"/>
          </p:cNvSpPr>
          <p:nvPr>
            <p:ph type="sldNum" sz="quarter" idx="12"/>
          </p:nvPr>
        </p:nvSpPr>
        <p:spPr/>
        <p:txBody>
          <a:bodyPr/>
          <a:lstStyle/>
          <a:p>
            <a:fld id="{FF709EA9-29E2-4A3B-9F4E-18BDE1CF12C4}"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5" name="Round Diagonal Corner Rectangle 4"/>
          <p:cNvSpPr/>
          <p:nvPr/>
        </p:nvSpPr>
        <p:spPr>
          <a:xfrm>
            <a:off x="3505200" y="2514600"/>
            <a:ext cx="5257800" cy="4114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3657600" y="2667000"/>
            <a:ext cx="5029200" cy="3785652"/>
          </a:xfrm>
          <a:prstGeom prst="rect">
            <a:avLst/>
          </a:prstGeom>
        </p:spPr>
        <p:txBody>
          <a:bodyPr wrap="square">
            <a:spAutoFit/>
          </a:bodyPr>
          <a:lstStyle/>
          <a:p>
            <a:pPr algn="ct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Dr. Gary </a:t>
            </a:r>
            <a:r>
              <a:rPr lang="en-US" sz="24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Habermas</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t>
            </a:r>
            <a:r>
              <a:rPr lang="en-US" sz="2400" dirty="0" smtClean="0">
                <a:solidFill>
                  <a:srgbClr val="000000"/>
                </a:solidFill>
                <a:effectLst>
                  <a:outerShdw blurRad="60007" dist="310007" dir="7680000" sy="30000" kx="1300200" algn="ctr" rotWithShape="0">
                    <a:prstClr val="black">
                      <a:alpha val="32000"/>
                    </a:prstClr>
                  </a:outerShdw>
                </a:effectLst>
              </a:rPr>
              <a:t>an American Christian apologist, theologian, and philosopher of religion, he writes that “approximately eighteen non-Christian, extra biblical sources mention more than one hundred facts, beliefs, and teachings from the life of Christ” </a:t>
            </a:r>
          </a:p>
          <a:p>
            <a:pPr algn="ctr"/>
            <a:r>
              <a:rPr lang="en-US" sz="2400" dirty="0" smtClean="0">
                <a:solidFill>
                  <a:srgbClr val="000000"/>
                </a:solidFill>
                <a:effectLst>
                  <a:outerShdw blurRad="60007" dist="310007" dir="7680000" sy="30000" kx="1300200" algn="ctr" rotWithShape="0">
                    <a:prstClr val="black">
                      <a:alpha val="32000"/>
                    </a:prstClr>
                  </a:outerShdw>
                </a:effectLst>
              </a:rPr>
              <a:t>(</a:t>
            </a:r>
            <a:r>
              <a:rPr lang="en-US" sz="2400" i="1" dirty="0" smtClean="0">
                <a:solidFill>
                  <a:srgbClr val="000000"/>
                </a:solidFill>
                <a:effectLst>
                  <a:outerShdw blurRad="60007" dist="310007" dir="7680000" sy="30000" kx="1300200" algn="ctr" rotWithShape="0">
                    <a:prstClr val="black">
                      <a:alpha val="32000"/>
                    </a:prstClr>
                  </a:outerShdw>
                </a:effectLst>
              </a:rPr>
              <a:t>Did Jesus Rise From The Dead? The Resurrection Debate, p. 43</a:t>
            </a:r>
            <a:r>
              <a:rPr lang="en-US" sz="2400" dirty="0" smtClean="0">
                <a:solidFill>
                  <a:srgbClr val="000000"/>
                </a:solidFill>
                <a:effectLst>
                  <a:outerShdw blurRad="60007" dist="310007" dir="7680000" sy="30000" kx="1300200" algn="ctr" rotWithShape="0">
                    <a:prstClr val="black">
                      <a:alpha val="32000"/>
                    </a:prstClr>
                  </a:outerShdw>
                </a:effectLst>
              </a:rPr>
              <a:t>).</a:t>
            </a:r>
            <a:endParaRPr lang="en-US" sz="2400" dirty="0">
              <a:solidFill>
                <a:srgbClr val="000000"/>
              </a:solidFill>
              <a:effectLst>
                <a:outerShdw blurRad="60007" dist="310007" dir="7680000" sy="30000" kx="1300200" algn="ctr" rotWithShape="0">
                  <a:prstClr val="black">
                    <a:alpha val="32000"/>
                  </a:prstClr>
                </a:outerShdw>
              </a:effectLst>
            </a:endParaRPr>
          </a:p>
        </p:txBody>
      </p:sp>
      <p:pic>
        <p:nvPicPr>
          <p:cNvPr id="28674" name="Picture 2" descr="http://www.easycart.net/AlwaysBeReady/images/TheHistoricalJesus_lg.jpg"/>
          <p:cNvPicPr>
            <a:picLocks noChangeAspect="1" noChangeArrowheads="1"/>
          </p:cNvPicPr>
          <p:nvPr/>
        </p:nvPicPr>
        <p:blipFill>
          <a:blip r:embed="rId4"/>
          <a:srcRect/>
          <a:stretch>
            <a:fillRect/>
          </a:stretch>
        </p:blipFill>
        <p:spPr bwMode="auto">
          <a:xfrm>
            <a:off x="457200" y="2286000"/>
            <a:ext cx="2514600" cy="38914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FF709EA9-29E2-4A3B-9F4E-18BDE1CF12C4}" type="slidenum">
              <a:rPr lang="en-US" smtClean="0"/>
              <a:pPr/>
              <a:t>4</a:t>
            </a:fld>
            <a:endParaRPr lang="en-US"/>
          </a:p>
        </p:txBody>
      </p:sp>
      <p:sp>
        <p:nvSpPr>
          <p:cNvPr id="11" name="Footer Placeholder 10"/>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5" name="Round Diagonal Corner Rectangle 4"/>
          <p:cNvSpPr/>
          <p:nvPr/>
        </p:nvSpPr>
        <p:spPr>
          <a:xfrm>
            <a:off x="3505200" y="2514600"/>
            <a:ext cx="5257800" cy="4114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3581400" y="2590800"/>
            <a:ext cx="5105400" cy="4231184"/>
          </a:xfrm>
          <a:prstGeom prst="rect">
            <a:avLst/>
          </a:prstGeom>
        </p:spPr>
        <p:txBody>
          <a:bodyPr wrap="square">
            <a:spAutoFit/>
          </a:bodyPr>
          <a:lstStyle/>
          <a:p>
            <a:pPr algn="ctr"/>
            <a:r>
              <a:rPr lang="en-US" sz="24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Gaalyah</a:t>
            </a: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Cornfield,  </a:t>
            </a:r>
            <a:r>
              <a:rPr lang="en-US" sz="2400" dirty="0" smtClean="0">
                <a:solidFill>
                  <a:srgbClr val="000000"/>
                </a:solidFill>
                <a:effectLst>
                  <a:outerShdw blurRad="60007" dist="310007" dir="7680000" sy="30000" kx="1300200" algn="ctr" rotWithShape="0">
                    <a:prstClr val="black">
                      <a:alpha val="32000"/>
                    </a:prstClr>
                  </a:outerShdw>
                </a:effectLst>
                <a:latin typeface="+mj-lt"/>
              </a:rPr>
              <a:t> Jewish scholar, -“Modern archaeology and scholarship have now established beyond all doubt that a man known as Jesus certainly did exist in history and that the criticism of the skeptics was ill founded … We are today able to assert beyond a shadow of a doubt that the historical Jesus existed” (</a:t>
            </a:r>
            <a:r>
              <a:rPr lang="en-US" sz="2400" i="1" dirty="0" smtClean="0">
                <a:solidFill>
                  <a:srgbClr val="000000"/>
                </a:solidFill>
                <a:effectLst>
                  <a:outerShdw blurRad="60007" dist="310007" dir="7680000" sy="30000" kx="1300200" algn="ctr" rotWithShape="0">
                    <a:prstClr val="black">
                      <a:alpha val="32000"/>
                    </a:prstClr>
                  </a:outerShdw>
                </a:effectLst>
                <a:latin typeface="+mj-lt"/>
              </a:rPr>
              <a:t>The Historical Jesus, A Scholarly View of the Man and His World, pgs. 11-12</a:t>
            </a:r>
            <a:r>
              <a:rPr lang="en-US" sz="2400" dirty="0" smtClean="0">
                <a:solidFill>
                  <a:srgbClr val="000000"/>
                </a:solidFill>
                <a:effectLst>
                  <a:outerShdw blurRad="60007" dist="310007" dir="7680000" sy="30000" kx="1300200" algn="ctr" rotWithShape="0">
                    <a:prstClr val="black">
                      <a:alpha val="32000"/>
                    </a:prstClr>
                  </a:outerShdw>
                </a:effectLst>
                <a:latin typeface="+mj-lt"/>
              </a:rPr>
              <a:t>).</a:t>
            </a:r>
          </a:p>
        </p:txBody>
      </p:sp>
      <p:pic>
        <p:nvPicPr>
          <p:cNvPr id="26628" name="Picture 4" descr="http://www.infidels.org/library/modern/james_still/jesus.jpg"/>
          <p:cNvPicPr>
            <a:picLocks noChangeAspect="1" noChangeArrowheads="1"/>
          </p:cNvPicPr>
          <p:nvPr/>
        </p:nvPicPr>
        <p:blipFill>
          <a:blip r:embed="rId4"/>
          <a:srcRect/>
          <a:stretch>
            <a:fillRect/>
          </a:stretch>
        </p:blipFill>
        <p:spPr bwMode="auto">
          <a:xfrm>
            <a:off x="609600" y="2514600"/>
            <a:ext cx="2457709" cy="335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FF709EA9-29E2-4A3B-9F4E-18BDE1CF12C4}"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3505200" y="2514600"/>
            <a:ext cx="5257800" cy="4114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3581400" y="2632770"/>
            <a:ext cx="5105400" cy="3539430"/>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Flavius Josephus, </a:t>
            </a:r>
            <a:r>
              <a:rPr lang="en-US" sz="2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t>
            </a: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 “He (</a:t>
            </a:r>
            <a:r>
              <a:rPr lang="en-US" sz="2400" dirty="0" err="1" smtClean="0">
                <a:solidFill>
                  <a:srgbClr val="000000"/>
                </a:solidFill>
                <a:effectLst>
                  <a:outerShdw blurRad="60007" dist="310007" dir="7680000" sy="30000" kx="1300200" algn="ctr" rotWithShape="0">
                    <a:prstClr val="black">
                      <a:alpha val="32000"/>
                    </a:prstClr>
                  </a:outerShdw>
                </a:effectLst>
                <a:latin typeface="+mj-lt"/>
              </a:rPr>
              <a:t>Annas</a:t>
            </a:r>
            <a:r>
              <a:rPr lang="en-US" sz="2400" dirty="0" smtClean="0">
                <a:solidFill>
                  <a:srgbClr val="000000"/>
                </a:solidFill>
                <a:effectLst>
                  <a:outerShdw blurRad="60007" dist="310007" dir="7680000" sy="30000" kx="1300200" algn="ctr" rotWithShape="0">
                    <a:prstClr val="black">
                      <a:alpha val="32000"/>
                    </a:prstClr>
                  </a:outerShdw>
                </a:effectLst>
                <a:latin typeface="+mj-lt"/>
              </a:rPr>
              <a:t> the Younger) convened a judicial session of the Sanhedrin and brought before it the brother of Jesus the so-called Christ -- James by name -- and some others, whom he charged with breaking the law and handed over to be stoned to death.” </a:t>
            </a:r>
            <a:r>
              <a:rPr lang="en-US" sz="2400" i="1" dirty="0" smtClean="0">
                <a:solidFill>
                  <a:srgbClr val="000000"/>
                </a:solidFill>
                <a:effectLst>
                  <a:outerShdw blurRad="60007" dist="310007" dir="7680000" sy="30000" kx="1300200" algn="ctr" rotWithShape="0">
                    <a:prstClr val="black">
                      <a:alpha val="32000"/>
                    </a:prstClr>
                  </a:outerShdw>
                </a:effectLst>
                <a:latin typeface="+mj-lt"/>
              </a:rPr>
              <a:t>- (Antiquities 20.200)</a:t>
            </a:r>
          </a:p>
        </p:txBody>
      </p:sp>
      <p:pic>
        <p:nvPicPr>
          <p:cNvPr id="31746" name="Picture 2" descr="http://images.barnesandnoble.com/images/22370000/22377452.JPG"/>
          <p:cNvPicPr>
            <a:picLocks noChangeAspect="1" noChangeArrowheads="1"/>
          </p:cNvPicPr>
          <p:nvPr/>
        </p:nvPicPr>
        <p:blipFill>
          <a:blip r:embed="rId4"/>
          <a:srcRect/>
          <a:stretch>
            <a:fillRect/>
          </a:stretch>
        </p:blipFill>
        <p:spPr bwMode="auto">
          <a:xfrm>
            <a:off x="304800" y="2438400"/>
            <a:ext cx="2383306"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6</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5" name="Round Diagonal Corner Rectangle 4"/>
          <p:cNvSpPr/>
          <p:nvPr/>
        </p:nvSpPr>
        <p:spPr>
          <a:xfrm>
            <a:off x="2438400" y="2286000"/>
            <a:ext cx="6629400" cy="43434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514600" y="2362200"/>
            <a:ext cx="6553200" cy="4185761"/>
          </a:xfrm>
          <a:prstGeom prst="rect">
            <a:avLst/>
          </a:prstGeom>
        </p:spPr>
        <p:txBody>
          <a:bodyPr wrap="square">
            <a:spAutoFit/>
          </a:bodyPr>
          <a:lstStyle/>
          <a:p>
            <a:pPr algn="ctr"/>
            <a:r>
              <a:rPr lang="en-US" sz="24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Flavius Josephus, - “</a:t>
            </a:r>
            <a:r>
              <a:rPr lang="en-US" sz="2200" dirty="0" smtClean="0">
                <a:solidFill>
                  <a:srgbClr val="000000"/>
                </a:solidFill>
                <a:effectLst>
                  <a:outerShdw blurRad="60007" dist="310007" dir="7680000" sy="30000" kx="1300200" algn="ctr" rotWithShape="0">
                    <a:prstClr val="black">
                      <a:alpha val="32000"/>
                    </a:prstClr>
                  </a:outerShdw>
                </a:effectLst>
                <a:latin typeface="+mj-lt"/>
              </a:rPr>
              <a:t>Now, there was about this time Jesus, a wise man, if it be lawful to call him a man, for he was a doer of wonderful works, a teacher of such men as receive the truth with pleasure.  He was the Christ.  And when Pilate, at the suggestion of the principal men amongst us, had condemned him to the cross, those who loved him at the first did not forsake him, for he appeared to them alive again at the third day, as the divine prophets had foretold these and 10,000 other wonderful things concerning him.  And the tribe of Christians, so named from him, is not extinct at this day.” </a:t>
            </a:r>
            <a:r>
              <a:rPr lang="en-US" sz="2200" i="1" dirty="0" smtClean="0">
                <a:solidFill>
                  <a:srgbClr val="000000"/>
                </a:solidFill>
                <a:effectLst>
                  <a:outerShdw blurRad="60007" dist="310007" dir="7680000" sy="30000" kx="1300200" algn="ctr" rotWithShape="0">
                    <a:prstClr val="black">
                      <a:alpha val="32000"/>
                    </a:prstClr>
                  </a:outerShdw>
                </a:effectLst>
                <a:latin typeface="+mj-lt"/>
              </a:rPr>
              <a:t>- (Antiquities 18.63-64)</a:t>
            </a:r>
          </a:p>
        </p:txBody>
      </p:sp>
      <p:pic>
        <p:nvPicPr>
          <p:cNvPr id="31746" name="Picture 2" descr="http://images.barnesandnoble.com/images/22370000/22377452.JPG"/>
          <p:cNvPicPr>
            <a:picLocks noChangeAspect="1" noChangeArrowheads="1"/>
          </p:cNvPicPr>
          <p:nvPr/>
        </p:nvPicPr>
        <p:blipFill>
          <a:blip r:embed="rId4"/>
          <a:srcRect/>
          <a:stretch>
            <a:fillRect/>
          </a:stretch>
        </p:blipFill>
        <p:spPr bwMode="auto">
          <a:xfrm>
            <a:off x="304800" y="2438400"/>
            <a:ext cx="2383306" cy="3581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Date Placeholder 8"/>
          <p:cNvSpPr>
            <a:spLocks noGrp="1"/>
          </p:cNvSpPr>
          <p:nvPr>
            <p:ph type="dt" sz="half" idx="10"/>
          </p:nvPr>
        </p:nvSpPr>
        <p:spPr/>
        <p:txBody>
          <a:bodyPr/>
          <a:lstStyle/>
          <a:p>
            <a:r>
              <a:rPr lang="en-US" smtClean="0"/>
              <a:t>Don McClain</a:t>
            </a:r>
            <a:endParaRPr lang="en-US"/>
          </a:p>
        </p:txBody>
      </p:sp>
      <p:sp>
        <p:nvSpPr>
          <p:cNvPr id="10" name="Slide Number Placeholder 9"/>
          <p:cNvSpPr>
            <a:spLocks noGrp="1"/>
          </p:cNvSpPr>
          <p:nvPr>
            <p:ph type="sldNum" sz="quarter" idx="12"/>
          </p:nvPr>
        </p:nvSpPr>
        <p:spPr/>
        <p:txBody>
          <a:bodyPr/>
          <a:lstStyle/>
          <a:p>
            <a:fld id="{FF709EA9-29E2-4A3B-9F4E-18BDE1CF12C4}"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2667000" y="2286000"/>
            <a:ext cx="6096000" cy="43434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2667000" y="2286000"/>
            <a:ext cx="6019800" cy="4278094"/>
          </a:xfrm>
          <a:prstGeom prst="rect">
            <a:avLst/>
          </a:prstGeom>
        </p:spPr>
        <p:txBody>
          <a:bodyPr wrap="square">
            <a:spAutoFit/>
          </a:bodyPr>
          <a:lstStyle/>
          <a:p>
            <a:pPr algn="ct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The Talmud, </a:t>
            </a:r>
            <a:r>
              <a:rPr lang="en-US" sz="2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t>
            </a: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On the eve of Passover </a:t>
            </a:r>
            <a:r>
              <a:rPr lang="en-US" sz="2400" dirty="0" err="1" smtClean="0">
                <a:solidFill>
                  <a:srgbClr val="000000"/>
                </a:solidFill>
                <a:effectLst>
                  <a:outerShdw blurRad="60007" dist="310007" dir="7680000" sy="30000" kx="1300200" algn="ctr" rotWithShape="0">
                    <a:prstClr val="black">
                      <a:alpha val="32000"/>
                    </a:prstClr>
                  </a:outerShdw>
                </a:effectLst>
                <a:latin typeface="+mj-lt"/>
              </a:rPr>
              <a:t>Yeshua</a:t>
            </a:r>
            <a:r>
              <a:rPr lang="en-US" sz="2400" dirty="0" smtClean="0">
                <a:solidFill>
                  <a:srgbClr val="000000"/>
                </a:solidFill>
                <a:effectLst>
                  <a:outerShdw blurRad="60007" dist="310007" dir="7680000" sy="30000" kx="1300200" algn="ctr" rotWithShape="0">
                    <a:prstClr val="black">
                      <a:alpha val="32000"/>
                    </a:prstClr>
                  </a:outerShdw>
                </a:effectLst>
                <a:latin typeface="+mj-lt"/>
              </a:rPr>
              <a:t> was hanged.  For forty days before the execution a herald went forth and cried, "He is going to be stoned because he has practiced sorcery and enticed Israel to apostasy.  Anyone who can say anything in his favor, let him come forward and plead on his behalf."  But since nothing was brought forward in his favor he was hanged on the eve of Passover.  - Sanhedrin 43a</a:t>
            </a:r>
          </a:p>
        </p:txBody>
      </p:sp>
      <p:pic>
        <p:nvPicPr>
          <p:cNvPr id="33794" name="Picture 2" descr="http://ccat.sas.upenn.edu/rels/002/protected/talmud1523.jpg"/>
          <p:cNvPicPr>
            <a:picLocks noChangeAspect="1" noChangeArrowheads="1"/>
          </p:cNvPicPr>
          <p:nvPr/>
        </p:nvPicPr>
        <p:blipFill>
          <a:blip r:embed="rId4"/>
          <a:srcRect/>
          <a:stretch>
            <a:fillRect/>
          </a:stretch>
        </p:blipFill>
        <p:spPr bwMode="auto">
          <a:xfrm>
            <a:off x="228600" y="2743200"/>
            <a:ext cx="2438400" cy="3435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8</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http://homepages.gac.edu/~celledge/Rel-290_files/image001.jpg"/>
          <p:cNvPicPr>
            <a:picLocks noChangeAspect="1" noChangeArrowheads="1"/>
          </p:cNvPicPr>
          <p:nvPr/>
        </p:nvPicPr>
        <p:blipFill>
          <a:blip r:embed="rId3"/>
          <a:srcRect/>
          <a:stretch>
            <a:fillRect/>
          </a:stretch>
        </p:blipFill>
        <p:spPr bwMode="auto">
          <a:xfrm>
            <a:off x="-1" y="0"/>
            <a:ext cx="9153153" cy="6858000"/>
          </a:xfrm>
          <a:prstGeom prst="rect">
            <a:avLst/>
          </a:prstGeom>
          <a:noFill/>
        </p:spPr>
      </p:pic>
      <p:sp>
        <p:nvSpPr>
          <p:cNvPr id="9" name="Round Diagonal Corner Rectangle 8"/>
          <p:cNvSpPr/>
          <p:nvPr/>
        </p:nvSpPr>
        <p:spPr>
          <a:xfrm>
            <a:off x="3505200" y="2514600"/>
            <a:ext cx="5257800" cy="4114800"/>
          </a:xfrm>
          <a:prstGeom prst="round2Diag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Rectangle 1"/>
          <p:cNvSpPr/>
          <p:nvPr/>
        </p:nvSpPr>
        <p:spPr>
          <a:xfrm>
            <a:off x="0" y="143470"/>
            <a:ext cx="9144000" cy="1015663"/>
          </a:xfrm>
          <a:prstGeom prst="rect">
            <a:avLst/>
          </a:prstGeom>
        </p:spPr>
        <p:txBody>
          <a:bodyPr wrap="square">
            <a:spAutoFit/>
          </a:bodyPr>
          <a:lstStyle/>
          <a:p>
            <a:pPr algn="ctr"/>
            <a:r>
              <a:rPr lang="en-US" sz="6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Why I </a:t>
            </a:r>
            <a:r>
              <a:rPr lang="en-US" sz="6000" b="1" dirty="0" smtClean="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rPr>
              <a:t>Believe In Jesus</a:t>
            </a:r>
            <a:endParaRPr lang="en-US" sz="2000" b="1" dirty="0">
              <a:ln w="17780" cmpd="sng">
                <a:solidFill>
                  <a:srgbClr val="000000"/>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Pythagoras" pitchFamily="2" charset="0"/>
            </a:endParaRPr>
          </a:p>
        </p:txBody>
      </p:sp>
      <p:sp>
        <p:nvSpPr>
          <p:cNvPr id="7" name="Rectangle 6"/>
          <p:cNvSpPr/>
          <p:nvPr/>
        </p:nvSpPr>
        <p:spPr>
          <a:xfrm>
            <a:off x="0" y="1066800"/>
            <a:ext cx="9144000" cy="1446550"/>
          </a:xfrm>
          <a:prstGeom prst="rect">
            <a:avLst/>
          </a:prstGeom>
        </p:spPr>
        <p:txBody>
          <a:bodyPr wrap="square">
            <a:spAutoFit/>
            <a:scene3d>
              <a:camera prst="orthographicFront"/>
              <a:lightRig rig="threePt" dir="t"/>
            </a:scene3d>
            <a:sp3d extrusionH="57150">
              <a:bevelT w="38100" h="38100"/>
            </a:sp3d>
          </a:bodyPr>
          <a:lstStyle/>
          <a:p>
            <a:pPr algn="ctr"/>
            <a:r>
              <a:rPr lang="en-US" sz="8800" b="1" dirty="0" smtClean="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rPr>
              <a:t>The Historical Jesus</a:t>
            </a:r>
            <a:endParaRPr lang="en-US" sz="8800" b="1" dirty="0">
              <a:ln w="12700">
                <a:solidFill>
                  <a:srgbClr val="000000"/>
                </a:solidFill>
                <a:prstDash val="solid"/>
              </a:ln>
              <a:solidFill>
                <a:schemeClr val="accent1">
                  <a:lumMod val="60000"/>
                  <a:lumOff val="40000"/>
                </a:schemeClr>
              </a:solidFill>
              <a:effectLst>
                <a:outerShdw blurRad="50800" dist="38100" dir="2700000" algn="tl" rotWithShape="0">
                  <a:prstClr val="black">
                    <a:alpha val="40000"/>
                  </a:prstClr>
                </a:outerShdw>
              </a:effectLst>
              <a:latin typeface="Rage Italic" pitchFamily="66" charset="0"/>
            </a:endParaRPr>
          </a:p>
        </p:txBody>
      </p:sp>
      <p:sp>
        <p:nvSpPr>
          <p:cNvPr id="8" name="Rectangle 7"/>
          <p:cNvSpPr/>
          <p:nvPr/>
        </p:nvSpPr>
        <p:spPr>
          <a:xfrm>
            <a:off x="3581400" y="2632770"/>
            <a:ext cx="5105400" cy="3908762"/>
          </a:xfrm>
          <a:prstGeom prst="rect">
            <a:avLst/>
          </a:prstGeom>
        </p:spPr>
        <p:txBody>
          <a:bodyPr wrap="square">
            <a:spAutoFit/>
          </a:bodyPr>
          <a:lstStyle/>
          <a:p>
            <a:pPr algn="ctr"/>
            <a:r>
              <a:rPr lang="en-US" sz="3200" dirty="0" err="1" smtClean="0">
                <a:solidFill>
                  <a:srgbClr val="000000"/>
                </a:solidFill>
                <a:effectLst>
                  <a:outerShdw blurRad="60007" dist="310007" dir="7680000" sy="30000" kx="1300200" algn="ctr" rotWithShape="0">
                    <a:prstClr val="black">
                      <a:alpha val="32000"/>
                    </a:prstClr>
                  </a:outerShdw>
                </a:effectLst>
                <a:latin typeface="Berlin Sans FB Demi" pitchFamily="34" charset="0"/>
              </a:rPr>
              <a:t>Celsus</a:t>
            </a:r>
            <a:r>
              <a:rPr lang="en-US" sz="32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 </a:t>
            </a:r>
            <a:r>
              <a:rPr lang="en-US" sz="2000" dirty="0" smtClean="0">
                <a:solidFill>
                  <a:srgbClr val="000000"/>
                </a:solidFill>
                <a:effectLst>
                  <a:outerShdw blurRad="60007" dist="310007" dir="7680000" sy="30000" kx="1300200" algn="ctr" rotWithShape="0">
                    <a:prstClr val="black">
                      <a:alpha val="32000"/>
                    </a:prstClr>
                  </a:outerShdw>
                </a:effectLst>
                <a:latin typeface="Berlin Sans FB Demi" pitchFamily="34" charset="0"/>
              </a:rPr>
              <a:t>-</a:t>
            </a:r>
          </a:p>
          <a:p>
            <a:pPr algn="ctr"/>
            <a:r>
              <a:rPr lang="en-US" sz="2400" dirty="0" smtClean="0">
                <a:solidFill>
                  <a:srgbClr val="000000"/>
                </a:solidFill>
                <a:effectLst>
                  <a:outerShdw blurRad="60007" dist="310007" dir="7680000" sy="30000" kx="1300200" algn="ctr" rotWithShape="0">
                    <a:prstClr val="black">
                      <a:alpha val="32000"/>
                    </a:prstClr>
                  </a:outerShdw>
                </a:effectLst>
                <a:latin typeface="+mj-lt"/>
              </a:rPr>
              <a:t> “"Jesus, they say, was sent to save sinners; was he not sent to help those who have kept themselves free from sin? They pretend that God will save the unjust man if he repents and humbles himself. The just man who has held steady from the cradle in the ways of virtue He will not look upon.” </a:t>
            </a:r>
            <a:r>
              <a:rPr lang="en-US" sz="2400" i="1" dirty="0" smtClean="0">
                <a:solidFill>
                  <a:srgbClr val="000000"/>
                </a:solidFill>
                <a:effectLst>
                  <a:outerShdw blurRad="60007" dist="310007" dir="7680000" sy="30000" kx="1300200" algn="ctr" rotWithShape="0">
                    <a:prstClr val="black">
                      <a:alpha val="32000"/>
                    </a:prstClr>
                  </a:outerShdw>
                </a:effectLst>
                <a:latin typeface="+mj-lt"/>
              </a:rPr>
              <a:t>- (175 AD)</a:t>
            </a:r>
          </a:p>
        </p:txBody>
      </p:sp>
      <p:pic>
        <p:nvPicPr>
          <p:cNvPr id="47106" name="Picture 2" descr="http://ses.library.usyd.edu.au/retrieve/9836/CelsusDeremedica1566.tif.preview.jpg"/>
          <p:cNvPicPr>
            <a:picLocks noChangeAspect="1" noChangeArrowheads="1"/>
          </p:cNvPicPr>
          <p:nvPr/>
        </p:nvPicPr>
        <p:blipFill>
          <a:blip r:embed="rId4"/>
          <a:srcRect/>
          <a:stretch>
            <a:fillRect/>
          </a:stretch>
        </p:blipFill>
        <p:spPr bwMode="auto">
          <a:xfrm>
            <a:off x="381000" y="2362200"/>
            <a:ext cx="2628900"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Date Placeholder 9"/>
          <p:cNvSpPr>
            <a:spLocks noGrp="1"/>
          </p:cNvSpPr>
          <p:nvPr>
            <p:ph type="dt" sz="half" idx="10"/>
          </p:nvPr>
        </p:nvSpPr>
        <p:spPr/>
        <p:txBody>
          <a:bodyPr/>
          <a:lstStyle/>
          <a:p>
            <a:r>
              <a:rPr lang="en-US" smtClean="0"/>
              <a:t>Don McClain</a:t>
            </a:r>
            <a:endParaRPr lang="en-US"/>
          </a:p>
        </p:txBody>
      </p:sp>
      <p:sp>
        <p:nvSpPr>
          <p:cNvPr id="11" name="Slide Number Placeholder 10"/>
          <p:cNvSpPr>
            <a:spLocks noGrp="1"/>
          </p:cNvSpPr>
          <p:nvPr>
            <p:ph type="sldNum" sz="quarter" idx="12"/>
          </p:nvPr>
        </p:nvSpPr>
        <p:spPr/>
        <p:txBody>
          <a:bodyPr/>
          <a:lstStyle/>
          <a:p>
            <a:fld id="{FF709EA9-29E2-4A3B-9F4E-18BDE1CF12C4}" type="slidenum">
              <a:rPr lang="en-US" smtClean="0"/>
              <a:pPr/>
              <a:t>9</a:t>
            </a:fld>
            <a:endParaRPr lang="en-US"/>
          </a:p>
        </p:txBody>
      </p:sp>
      <p:sp>
        <p:nvSpPr>
          <p:cNvPr id="12" name="Footer Placeholder 11"/>
          <p:cNvSpPr>
            <a:spLocks noGrp="1"/>
          </p:cNvSpPr>
          <p:nvPr>
            <p:ph type="ftr" sz="quarter" idx="11"/>
          </p:nvPr>
        </p:nvSpPr>
        <p:spPr/>
        <p:txBody>
          <a:bodyPr/>
          <a:lstStyle/>
          <a:p>
            <a:r>
              <a:rPr lang="en-US" smtClean="0"/>
              <a:t>W. 65th St church of Christ / March 22,2009</a:t>
            </a:r>
            <a:endParaRPr lang="en-US"/>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3">
      <a:dk1>
        <a:srgbClr val="F0CCE2"/>
      </a:dk1>
      <a:lt1>
        <a:srgbClr val="E29AC5"/>
      </a:lt1>
      <a:dk2>
        <a:srgbClr val="932968"/>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1490</TotalTime>
  <Words>2199</Words>
  <Application>Microsoft Office PowerPoint</Application>
  <PresentationFormat>On-screen Show (4:3)</PresentationFormat>
  <Paragraphs>282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Don McClain</cp:lastModifiedBy>
  <cp:revision>41</cp:revision>
  <dcterms:created xsi:type="dcterms:W3CDTF">2009-03-19T15:31:05Z</dcterms:created>
  <dcterms:modified xsi:type="dcterms:W3CDTF">2009-03-22T12:36:54Z</dcterms:modified>
</cp:coreProperties>
</file>