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304" r:id="rId2"/>
    <p:sldId id="296" r:id="rId3"/>
    <p:sldId id="303" r:id="rId4"/>
    <p:sldId id="307" r:id="rId5"/>
    <p:sldId id="308" r:id="rId6"/>
    <p:sldId id="309" r:id="rId7"/>
    <p:sldId id="318" r:id="rId8"/>
    <p:sldId id="316" r:id="rId9"/>
    <p:sldId id="312" r:id="rId10"/>
    <p:sldId id="313" r:id="rId11"/>
    <p:sldId id="314" r:id="rId12"/>
    <p:sldId id="311" r:id="rId13"/>
    <p:sldId id="315" r:id="rId14"/>
    <p:sldId id="317" r:id="rId15"/>
    <p:sldId id="319" r:id="rId16"/>
    <p:sldId id="321" r:id="rId17"/>
    <p:sldId id="325" r:id="rId18"/>
    <p:sldId id="320" r:id="rId19"/>
    <p:sldId id="322" r:id="rId20"/>
    <p:sldId id="323" r:id="rId21"/>
    <p:sldId id="324" r:id="rId22"/>
    <p:sldId id="327" r:id="rId23"/>
    <p:sldId id="326" r:id="rId24"/>
    <p:sldId id="305"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DC3"/>
    <a:srgbClr val="FFFF00"/>
    <a:srgbClr val="4D4D4D"/>
    <a:srgbClr val="777777"/>
    <a:srgbClr val="1C1C1C"/>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42" autoAdjust="0"/>
  </p:normalViewPr>
  <p:slideViewPr>
    <p:cSldViewPr>
      <p:cViewPr varScale="1">
        <p:scale>
          <a:sx n="62" d="100"/>
          <a:sy n="62" d="100"/>
        </p:scale>
        <p:origin x="-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8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71683" name="Rectangle 3"/>
          <p:cNvSpPr>
            <a:spLocks noGrp="1" noChangeArrowheads="1"/>
          </p:cNvSpPr>
          <p:nvPr>
            <p:ph type="dt" sz="quarter" idx="1"/>
          </p:nvPr>
        </p:nvSpPr>
        <p:spPr bwMode="auto">
          <a:xfrm>
            <a:off x="388501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71684" name="Rectangle 4"/>
          <p:cNvSpPr>
            <a:spLocks noGrp="1" noChangeArrowheads="1"/>
          </p:cNvSpPr>
          <p:nvPr>
            <p:ph type="ftr" sz="quarter" idx="2"/>
          </p:nvPr>
        </p:nvSpPr>
        <p:spPr bwMode="auto">
          <a:xfrm>
            <a:off x="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71685" name="Rectangle 5"/>
          <p:cNvSpPr>
            <a:spLocks noGrp="1" noChangeArrowheads="1"/>
          </p:cNvSpPr>
          <p:nvPr>
            <p:ph type="sldNum" sz="quarter" idx="3"/>
          </p:nvPr>
        </p:nvSpPr>
        <p:spPr bwMode="auto">
          <a:xfrm>
            <a:off x="388501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3FD4330-CD0E-4EBF-94D6-78435FE0E18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70659" name="Rectangle 3"/>
          <p:cNvSpPr>
            <a:spLocks noGrp="1" noChangeArrowheads="1"/>
          </p:cNvSpPr>
          <p:nvPr>
            <p:ph type="dt" idx="1"/>
          </p:nvPr>
        </p:nvSpPr>
        <p:spPr bwMode="auto">
          <a:xfrm>
            <a:off x="388501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2" name="Rectangle 6"/>
          <p:cNvSpPr>
            <a:spLocks noGrp="1" noChangeArrowheads="1"/>
          </p:cNvSpPr>
          <p:nvPr>
            <p:ph type="ftr" sz="quarter" idx="4"/>
          </p:nvPr>
        </p:nvSpPr>
        <p:spPr bwMode="auto">
          <a:xfrm>
            <a:off x="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70663" name="Rectangle 7"/>
          <p:cNvSpPr>
            <a:spLocks noGrp="1" noChangeArrowheads="1"/>
          </p:cNvSpPr>
          <p:nvPr>
            <p:ph type="sldNum" sz="quarter" idx="5"/>
          </p:nvPr>
        </p:nvSpPr>
        <p:spPr bwMode="auto">
          <a:xfrm>
            <a:off x="388501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D618476-F242-4E55-9D7E-6056A2A6D71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ewoxfordreview.org/article.jsp?print=1&amp;did=0308-gallaghe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hristiancourier.com/articles/read/miracl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hristiancourier.com/articles/read/miracl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304800"/>
            <a:ext cx="2438400" cy="1828800"/>
          </a:xfrm>
        </p:spPr>
      </p:sp>
      <p:sp>
        <p:nvSpPr>
          <p:cNvPr id="3" name="Notes Placeholder 2"/>
          <p:cNvSpPr>
            <a:spLocks noGrp="1"/>
          </p:cNvSpPr>
          <p:nvPr>
            <p:ph type="body" idx="1"/>
          </p:nvPr>
        </p:nvSpPr>
        <p:spPr>
          <a:xfrm>
            <a:off x="381000" y="2514600"/>
            <a:ext cx="5791200" cy="5943600"/>
          </a:xfrm>
        </p:spPr>
        <p:txBody>
          <a:bodyPr>
            <a:normAutofit fontScale="70000" lnSpcReduction="20000"/>
          </a:bodyPr>
          <a:lstStyle/>
          <a:p>
            <a:endParaRPr lang="en-US" dirty="0" smtClean="0"/>
          </a:p>
          <a:p>
            <a:r>
              <a:rPr lang="en-US" dirty="0" smtClean="0"/>
              <a:t>An American woman who levitated, demonstrated paranormal psychic powers and spoke foreign languages unknown to her was clearly demon possessed, according to a board-certified psychiatrist and associate professor of clinical psychiatry at New York Medical College.</a:t>
            </a:r>
          </a:p>
          <a:p>
            <a:r>
              <a:rPr lang="en-US" dirty="0" smtClean="0"/>
              <a:t>The unnamed woman, with a long history of involvement with Satanic groups, was observed by a team of priests, deacons, several lay assistants, psychiatrists, nuns, some of whom also had medical and psychiatric training, levitating six inches off the ground while objects flew off shelves in the same room, according to Dr. Richard E. Gallagher, who documented the case in the </a:t>
            </a:r>
            <a:r>
              <a:rPr lang="en-US" dirty="0" smtClean="0">
                <a:hlinkClick r:id="rId3"/>
              </a:rPr>
              <a:t>February issue of the New Oxford Review.</a:t>
            </a:r>
            <a:endParaRPr lang="en-US" dirty="0" smtClean="0"/>
          </a:p>
          <a:p>
            <a:r>
              <a:rPr lang="en-US" dirty="0" smtClean="0"/>
              <a:t>"Periodically, in our presence, Julia would go into a trance state of a recurring nature," writes Gallagher. "Mentally troubled individuals often 'dissociate,' but Julia's trances were accompanied by an unusual phenomenon: Out of her mouth would come various threats, taunts and scatological language, phrases like 'Leave her alone, you idiot,' 'She's ours,' 'Leave, you imbecile priest,' or just 'Leave.' The tone of this voice differed markedly from Julia's own, and it varied, sometimes sounding guttural and vaguely masculine, at other points high pitched. Most of her comments during these 'trances,' or at the subsequent exorcisms, displayed a marked contempt for anything religious or sacred.“</a:t>
            </a:r>
          </a:p>
          <a:p>
            <a:endParaRPr lang="en-US" dirty="0" smtClean="0"/>
          </a:p>
          <a:p>
            <a:r>
              <a:rPr lang="en-US" dirty="0" smtClean="0"/>
              <a:t>The subject would have no recollection of speaking these phrases upon recovering from the trance-like state, according to Gallagher.</a:t>
            </a:r>
          </a:p>
          <a:p>
            <a:r>
              <a:rPr lang="en-US" dirty="0" smtClean="0"/>
              <a:t>"Sometimes objects around her would fly off the shelves, the rare phenomenon of </a:t>
            </a:r>
            <a:r>
              <a:rPr lang="en-US" dirty="0" err="1" smtClean="0"/>
              <a:t>psychokinesis</a:t>
            </a:r>
            <a:r>
              <a:rPr lang="en-US" dirty="0" smtClean="0"/>
              <a:t> known to parapsychologists," reports Gallagher. "Julia was also in possession of knowledge of facts and occurrences beyond any possibility of their natural acquisition.</a:t>
            </a:r>
          </a:p>
          <a:p>
            <a:r>
              <a:rPr lang="en-US" dirty="0" smtClean="0"/>
              <a:t>"She commonly reported information about the relatives, household composition, family deaths and illnesses, etc., of members of our team, without ever having observed or been informed about them," he said. "As an example, she knew the personality and precise manner of death (i.e., the exact type of cancer) of a relative of a team member that no one could conceivably have guessed. She once spoke about the strange behavior of some inexplicably frenzied animals beyond her direct observation: Though residing in another city, she commented, 'So those cats really went berserk last night, didn't they?' the morning after two cats in a team member's house uncharacteristically had violently attacked each other at about 2 a.m."</a:t>
            </a:r>
          </a:p>
          <a:p>
            <a:r>
              <a:rPr lang="en-US" dirty="0" smtClean="0"/>
              <a:t>Julia requested a Roman Catholic exorcism ritual, convinced from the beginning of her consultations that she was under demonic attack.</a:t>
            </a:r>
          </a:p>
          <a:p>
            <a:r>
              <a:rPr lang="en-US" dirty="0" smtClean="0"/>
              <a:t>"The exorcism began on a warm day in June," Gallagher recollects. "Despite the weather, the room where the rite was being conducted grew distinctly cold. Later, however, as the entity in Julia began to spout vitriol and make strange noises, members of the team felt themselves profusely sweating due to a stifling emanation of heat. The participants all said they found the heat unbearable.</a:t>
            </a:r>
          </a:p>
          <a:p>
            <a:r>
              <a:rPr lang="en-US" dirty="0" smtClean="0"/>
              <a:t>"Julia at first had gone into a quiet trance-like state. After the prayers and invocations of the Roman Ritual had been going on for a while, however, multiple voices and sounds came out of her. One set consisted of loud growls and animal-like noises, which seemed to the group impossible for any human to mimic. At one point, the voices spoke in foreign languages, including recognizable Latin and Spanish. (Julia herself only speaks English, as she later verified to us.)</a:t>
            </a:r>
          </a:p>
          <a:p>
            <a:r>
              <a:rPr lang="en-US" dirty="0" smtClean="0"/>
              <a:t>"The voices were noticeably attacking in nature, and often insolent, blasphemous and highly scatological. They cursed and insulted the participants in the crudest way. They were frequently threatening – trying, it appeared, to fight back – 'Leave her alone,' 'Stop, you whores' (to the nuns), 'You'll be sorry,' and the like.</a:t>
            </a:r>
          </a:p>
          <a:p>
            <a:r>
              <a:rPr lang="en-US" dirty="0" smtClean="0"/>
              <a:t>"Julia also exhibited enormous strength. Despite the religious sisters and three others holding her down with all their might, they struggled to restrain her. Remarkably, for about 30 minutes, she actually levitated about half a foot in the air."</a:t>
            </a:r>
          </a:p>
          <a:p>
            <a:r>
              <a:rPr lang="en-US" dirty="0" smtClean="0"/>
              <a:t>The purpose of Gallagher's paper, he says, is to "document a contemporary and clear-cut case of demonic possession." He explains that even those who doubt such a phenomenon exists may find this case "rather persuasive."</a:t>
            </a:r>
          </a:p>
          <a:p>
            <a:r>
              <a:rPr lang="en-US" dirty="0" smtClean="0"/>
              <a:t>"Possession is only one and not the most common type of demonic attack. Possession is very rare, though not as exceedingly so as many imagine," he concludes. "So-called 'oppression,' or 'infestation,' is less rare, though hardly frequent either, and sometimes more difficult to discern accurately."</a:t>
            </a:r>
          </a:p>
          <a:p>
            <a:endParaRPr lang="en-US" dirty="0" smtClean="0"/>
          </a:p>
          <a:p>
            <a:r>
              <a:rPr lang="en-US" dirty="0" smtClean="0"/>
              <a:t>http://www.wnd.com/index.php?fa=PAGE.view&amp;pageId=58835</a:t>
            </a:r>
            <a:endParaRPr lang="en-US" dirty="0"/>
          </a:p>
        </p:txBody>
      </p:sp>
      <p:sp>
        <p:nvSpPr>
          <p:cNvPr id="4" name="Slide Number Placeholder 3"/>
          <p:cNvSpPr>
            <a:spLocks noGrp="1"/>
          </p:cNvSpPr>
          <p:nvPr>
            <p:ph type="sldNum" sz="quarter" idx="10"/>
          </p:nvPr>
        </p:nvSpPr>
        <p:spPr/>
        <p:txBody>
          <a:bodyPr/>
          <a:lstStyle/>
          <a:p>
            <a:fld id="{4D618476-F242-4E55-9D7E-6056A2A6D715}" type="slidenum">
              <a:rPr lang="en-US" smtClean="0"/>
              <a:pPr/>
              <a:t>2</a:t>
            </a:fld>
            <a:endParaRPr lang="en-US"/>
          </a:p>
        </p:txBody>
      </p:sp>
      <p:sp>
        <p:nvSpPr>
          <p:cNvPr id="5" name="TextBox 4"/>
          <p:cNvSpPr txBox="1"/>
          <p:nvPr/>
        </p:nvSpPr>
        <p:spPr>
          <a:xfrm>
            <a:off x="2819400" y="381000"/>
            <a:ext cx="3581400" cy="1815882"/>
          </a:xfrm>
          <a:prstGeom prst="rect">
            <a:avLst/>
          </a:prstGeom>
          <a:noFill/>
        </p:spPr>
        <p:txBody>
          <a:bodyPr wrap="square" rtlCol="0">
            <a:spAutoFit/>
          </a:bodyPr>
          <a:lstStyle/>
          <a:p>
            <a:pPr algn="ctr"/>
            <a:r>
              <a:rPr lang="en-US" b="1" dirty="0" smtClean="0">
                <a:solidFill>
                  <a:schemeClr val="accent6">
                    <a:lumMod val="60000"/>
                    <a:lumOff val="40000"/>
                  </a:schemeClr>
                </a:solidFill>
              </a:rPr>
              <a:t>Real-life Case Of Demon Possession Documented</a:t>
            </a:r>
            <a:r>
              <a:rPr lang="en-US" dirty="0" smtClean="0"/>
              <a:t/>
            </a:r>
            <a:br>
              <a:rPr lang="en-US" dirty="0" smtClean="0"/>
            </a:br>
            <a:r>
              <a:rPr lang="en-US" sz="1200" dirty="0" smtClean="0"/>
              <a:t>Woman levitated, spoke other languages, showed paranormal powers</a:t>
            </a:r>
            <a:br>
              <a:rPr lang="en-US" sz="1200" dirty="0" smtClean="0"/>
            </a:br>
            <a:r>
              <a:rPr lang="en-US" sz="1200" dirty="0" smtClean="0"/>
              <a:t>Posted: March 13, 2008</a:t>
            </a:r>
            <a:br>
              <a:rPr lang="en-US" sz="1200" dirty="0" smtClean="0"/>
            </a:br>
            <a:r>
              <a:rPr lang="en-US" sz="1200" dirty="0" smtClean="0"/>
              <a:t>11:29 pm Eastern</a:t>
            </a:r>
            <a:r>
              <a:rPr lang="en-US" sz="1400" dirty="0" smtClean="0"/>
              <a:t/>
            </a:r>
            <a:br>
              <a:rPr lang="en-US" sz="1400" dirty="0" smtClean="0"/>
            </a:br>
            <a:r>
              <a:rPr lang="en-US" sz="1400" dirty="0" smtClean="0"/>
              <a:t/>
            </a:r>
            <a:br>
              <a:rPr lang="en-US" sz="1400" dirty="0" smtClean="0"/>
            </a:br>
            <a:r>
              <a:rPr lang="en-US" sz="1400" dirty="0" smtClean="0"/>
              <a:t>© 2009 </a:t>
            </a:r>
            <a:r>
              <a:rPr lang="en-US" sz="1400" dirty="0" err="1" smtClean="0"/>
              <a:t>WorldNetDaily</a:t>
            </a:r>
            <a:r>
              <a:rPr lang="en-US" sz="1400" dirty="0" smtClean="0"/>
              <a:t>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kern="1200" baseline="0" dirty="0" smtClean="0">
                <a:solidFill>
                  <a:schemeClr val="tx1"/>
                </a:solidFill>
                <a:latin typeface="Arial" charset="0"/>
                <a:ea typeface="+mn-ea"/>
                <a:cs typeface="+mn-cs"/>
              </a:rPr>
              <a:t>What is Demon Possession?</a:t>
            </a:r>
          </a:p>
          <a:p>
            <a:r>
              <a:rPr lang="en-US" sz="1200" kern="1200" baseline="0" dirty="0" smtClean="0">
                <a:solidFill>
                  <a:schemeClr val="tx1"/>
                </a:solidFill>
                <a:latin typeface="Arial" charset="0"/>
                <a:ea typeface="+mn-ea"/>
                <a:cs typeface="+mn-cs"/>
              </a:rPr>
              <a:t>Among the more spectacular supernatural events to occur today is demon possession. In our rational world, such events are viewed skeptically and reinforced as fiction by the media (i.e. movies, television, computer games, etc). Yet there are over 50 references to demon possession in the New Testament. So to dismiss this phenomenon requires one to dismiss the historicity of Jesus Christ. To begin understanding this issue, one must take a closer look at the meaning of “possession.” This article will take a brief survey of the cases involving non-Christians.</a:t>
            </a:r>
          </a:p>
          <a:p>
            <a:r>
              <a:rPr lang="en-US" sz="1200" b="1" kern="1200" baseline="0" dirty="0" smtClean="0">
                <a:solidFill>
                  <a:schemeClr val="tx1"/>
                </a:solidFill>
                <a:latin typeface="Arial" charset="0"/>
                <a:ea typeface="+mn-ea"/>
                <a:cs typeface="+mn-cs"/>
              </a:rPr>
              <a:t>What is meant by “demon possession”?</a:t>
            </a:r>
          </a:p>
          <a:p>
            <a:r>
              <a:rPr lang="en-US" sz="1200" kern="1200" baseline="0" dirty="0" smtClean="0">
                <a:solidFill>
                  <a:schemeClr val="tx1"/>
                </a:solidFill>
                <a:latin typeface="Arial" charset="0"/>
                <a:ea typeface="+mn-ea"/>
                <a:cs typeface="+mn-cs"/>
              </a:rPr>
              <a:t>The English translation of “demon possession” is used to translate the Greek terms “</a:t>
            </a:r>
            <a:r>
              <a:rPr lang="en-US" sz="1200" kern="1200" baseline="0" dirty="0" err="1" smtClean="0">
                <a:solidFill>
                  <a:schemeClr val="tx1"/>
                </a:solidFill>
                <a:latin typeface="Arial" charset="0"/>
                <a:ea typeface="+mn-ea"/>
                <a:cs typeface="+mn-cs"/>
              </a:rPr>
              <a:t>daimonizomai</a:t>
            </a:r>
            <a:r>
              <a:rPr lang="en-US" sz="1200" kern="1200" baseline="0" dirty="0" smtClean="0">
                <a:solidFill>
                  <a:schemeClr val="tx1"/>
                </a:solidFill>
                <a:latin typeface="Arial" charset="0"/>
                <a:ea typeface="+mn-ea"/>
                <a:cs typeface="+mn-cs"/>
              </a:rPr>
              <a:t>” and “</a:t>
            </a:r>
            <a:r>
              <a:rPr lang="en-US" sz="1200" kern="1200" baseline="0" dirty="0" err="1" smtClean="0">
                <a:solidFill>
                  <a:schemeClr val="tx1"/>
                </a:solidFill>
                <a:latin typeface="Arial" charset="0"/>
                <a:ea typeface="+mn-ea"/>
                <a:cs typeface="+mn-cs"/>
              </a:rPr>
              <a:t>echein</a:t>
            </a:r>
            <a:endParaRPr lang="en-US" sz="1200" kern="1200" baseline="0" dirty="0" smtClean="0">
              <a:solidFill>
                <a:schemeClr val="tx1"/>
              </a:solidFill>
              <a:latin typeface="Arial" charset="0"/>
              <a:ea typeface="+mn-ea"/>
              <a:cs typeface="+mn-cs"/>
            </a:endParaRPr>
          </a:p>
          <a:p>
            <a:r>
              <a:rPr lang="en-US" sz="1200" kern="1200" baseline="0" dirty="0" err="1" smtClean="0">
                <a:solidFill>
                  <a:schemeClr val="tx1"/>
                </a:solidFill>
                <a:latin typeface="Arial" charset="0"/>
                <a:ea typeface="+mn-ea"/>
                <a:cs typeface="+mn-cs"/>
              </a:rPr>
              <a:t>daimonion</a:t>
            </a:r>
            <a:r>
              <a:rPr lang="en-US" sz="1200" kern="1200" baseline="0" dirty="0" smtClean="0">
                <a:solidFill>
                  <a:schemeClr val="tx1"/>
                </a:solidFill>
                <a:latin typeface="Arial" charset="0"/>
                <a:ea typeface="+mn-ea"/>
                <a:cs typeface="+mn-cs"/>
              </a:rPr>
              <a:t>”. </a:t>
            </a:r>
            <a:r>
              <a:rPr lang="en-US" sz="1200" i="1" kern="1200" baseline="0" dirty="0" err="1" smtClean="0">
                <a:solidFill>
                  <a:schemeClr val="tx1"/>
                </a:solidFill>
                <a:latin typeface="Arial" charset="0"/>
                <a:ea typeface="+mn-ea"/>
                <a:cs typeface="+mn-cs"/>
              </a:rPr>
              <a:t>Daimonizomai</a:t>
            </a:r>
            <a:r>
              <a:rPr lang="en-US" sz="1200" i="1" kern="1200" baseline="0" dirty="0" smtClean="0">
                <a:solidFill>
                  <a:schemeClr val="tx1"/>
                </a:solidFill>
                <a:latin typeface="Arial" charset="0"/>
                <a:ea typeface="+mn-ea"/>
                <a:cs typeface="+mn-cs"/>
              </a:rPr>
              <a:t> means “to be under the power of a demon.” In all 13 occurrences of this term in the New Testament, </a:t>
            </a:r>
            <a:r>
              <a:rPr lang="en-US" sz="1200" kern="1200" baseline="0" dirty="0" smtClean="0">
                <a:solidFill>
                  <a:schemeClr val="tx1"/>
                </a:solidFill>
                <a:latin typeface="Arial" charset="0"/>
                <a:ea typeface="+mn-ea"/>
                <a:cs typeface="+mn-cs"/>
              </a:rPr>
              <a:t>each case referred to some form of demonization where the demon appears to reside in the human being.</a:t>
            </a:r>
          </a:p>
          <a:p>
            <a:r>
              <a:rPr lang="en-US" sz="1200" kern="1200" baseline="0" dirty="0" smtClean="0">
                <a:solidFill>
                  <a:schemeClr val="tx1"/>
                </a:solidFill>
                <a:latin typeface="Arial" charset="0"/>
                <a:ea typeface="+mn-ea"/>
                <a:cs typeface="+mn-cs"/>
              </a:rPr>
              <a:t>The etymology of the participle </a:t>
            </a:r>
            <a:r>
              <a:rPr lang="en-US" sz="1200" i="1" kern="1200" baseline="0" dirty="0" err="1" smtClean="0">
                <a:solidFill>
                  <a:schemeClr val="tx1"/>
                </a:solidFill>
                <a:latin typeface="Arial" charset="0"/>
                <a:ea typeface="+mn-ea"/>
                <a:cs typeface="+mn-cs"/>
              </a:rPr>
              <a:t>daimonizomenos</a:t>
            </a:r>
            <a:r>
              <a:rPr lang="en-US" sz="1200" i="1" kern="1200" baseline="0" dirty="0" smtClean="0">
                <a:solidFill>
                  <a:schemeClr val="tx1"/>
                </a:solidFill>
                <a:latin typeface="Arial" charset="0"/>
                <a:ea typeface="+mn-ea"/>
                <a:cs typeface="+mn-cs"/>
              </a:rPr>
              <a:t> is revealing. The root word </a:t>
            </a:r>
            <a:r>
              <a:rPr lang="en-US" sz="1200" i="1" kern="1200" baseline="0" dirty="0" err="1" smtClean="0">
                <a:solidFill>
                  <a:schemeClr val="tx1"/>
                </a:solidFill>
                <a:latin typeface="Arial" charset="0"/>
                <a:ea typeface="+mn-ea"/>
                <a:cs typeface="+mn-cs"/>
              </a:rPr>
              <a:t>daimon</a:t>
            </a:r>
            <a:r>
              <a:rPr lang="en-US" sz="1200" i="1" kern="1200" baseline="0" dirty="0" smtClean="0">
                <a:solidFill>
                  <a:schemeClr val="tx1"/>
                </a:solidFill>
                <a:latin typeface="Arial" charset="0"/>
                <a:ea typeface="+mn-ea"/>
                <a:cs typeface="+mn-cs"/>
              </a:rPr>
              <a:t> refers to demons. The</a:t>
            </a:r>
          </a:p>
          <a:p>
            <a:r>
              <a:rPr lang="en-US" sz="1200" kern="1200" baseline="0" dirty="0" smtClean="0">
                <a:solidFill>
                  <a:schemeClr val="tx1"/>
                </a:solidFill>
                <a:latin typeface="Arial" charset="0"/>
                <a:ea typeface="+mn-ea"/>
                <a:cs typeface="+mn-cs"/>
              </a:rPr>
              <a:t>causative stem </a:t>
            </a:r>
            <a:r>
              <a:rPr lang="en-US" sz="1200" i="1" kern="1200" baseline="0" dirty="0" err="1" smtClean="0">
                <a:solidFill>
                  <a:schemeClr val="tx1"/>
                </a:solidFill>
                <a:latin typeface="Arial" charset="0"/>
                <a:ea typeface="+mn-ea"/>
                <a:cs typeface="+mn-cs"/>
              </a:rPr>
              <a:t>iz</a:t>
            </a:r>
            <a:r>
              <a:rPr lang="en-US" sz="1200" i="1" kern="1200" baseline="0" dirty="0" smtClean="0">
                <a:solidFill>
                  <a:schemeClr val="tx1"/>
                </a:solidFill>
                <a:latin typeface="Arial" charset="0"/>
                <a:ea typeface="+mn-ea"/>
                <a:cs typeface="+mn-cs"/>
              </a:rPr>
              <a:t> indicates that there is an active cause to the verb </a:t>
            </a:r>
            <a:r>
              <a:rPr lang="en-US" sz="1200" i="1" kern="1200" baseline="0" dirty="0" err="1" smtClean="0">
                <a:solidFill>
                  <a:schemeClr val="tx1"/>
                </a:solidFill>
                <a:latin typeface="Arial" charset="0"/>
                <a:ea typeface="+mn-ea"/>
                <a:cs typeface="+mn-cs"/>
              </a:rPr>
              <a:t>daimonizomai</a:t>
            </a:r>
            <a:r>
              <a:rPr lang="en-US" sz="1200" i="1" kern="1200" baseline="0" dirty="0" smtClean="0">
                <a:solidFill>
                  <a:schemeClr val="tx1"/>
                </a:solidFill>
                <a:latin typeface="Arial" charset="0"/>
                <a:ea typeface="+mn-ea"/>
                <a:cs typeface="+mn-cs"/>
              </a:rPr>
              <a:t>. The passive ending </a:t>
            </a:r>
            <a:r>
              <a:rPr lang="en-US" sz="1200" i="1" kern="1200" baseline="0" dirty="0" err="1" smtClean="0">
                <a:solidFill>
                  <a:schemeClr val="tx1"/>
                </a:solidFill>
                <a:latin typeface="Arial" charset="0"/>
                <a:ea typeface="+mn-ea"/>
                <a:cs typeface="+mn-cs"/>
              </a:rPr>
              <a:t>omenos</a:t>
            </a:r>
            <a:endParaRPr lang="en-US" sz="1200" i="1"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indicates the passivity of the subject. Thus the etymological definition is “a demon caused passivity.”</a:t>
            </a:r>
          </a:p>
          <a:p>
            <a:r>
              <a:rPr lang="en-US" sz="1200" i="1" kern="1200" baseline="0" dirty="0" err="1" smtClean="0">
                <a:solidFill>
                  <a:schemeClr val="tx1"/>
                </a:solidFill>
                <a:latin typeface="Arial" charset="0"/>
                <a:ea typeface="+mn-ea"/>
                <a:cs typeface="+mn-cs"/>
              </a:rPr>
              <a:t>Echein</a:t>
            </a:r>
            <a:r>
              <a:rPr lang="en-US" sz="1200" i="1" kern="1200" baseline="0" dirty="0" smtClean="0">
                <a:solidFill>
                  <a:schemeClr val="tx1"/>
                </a:solidFill>
                <a:latin typeface="Arial" charset="0"/>
                <a:ea typeface="+mn-ea"/>
                <a:cs typeface="+mn-cs"/>
              </a:rPr>
              <a:t> </a:t>
            </a:r>
            <a:r>
              <a:rPr lang="en-US" sz="1200" i="1" kern="1200" baseline="0" dirty="0" err="1" smtClean="0">
                <a:solidFill>
                  <a:schemeClr val="tx1"/>
                </a:solidFill>
                <a:latin typeface="Arial" charset="0"/>
                <a:ea typeface="+mn-ea"/>
                <a:cs typeface="+mn-cs"/>
              </a:rPr>
              <a:t>daimonion</a:t>
            </a:r>
            <a:r>
              <a:rPr lang="en-US" sz="1200" i="1" kern="1200" baseline="0" dirty="0" smtClean="0">
                <a:solidFill>
                  <a:schemeClr val="tx1"/>
                </a:solidFill>
                <a:latin typeface="Arial" charset="0"/>
                <a:ea typeface="+mn-ea"/>
                <a:cs typeface="+mn-cs"/>
              </a:rPr>
              <a:t> means “to have a demon.” In all 9 occurrences of this term in the New Testament, each case</a:t>
            </a:r>
          </a:p>
          <a:p>
            <a:r>
              <a:rPr lang="en-US" sz="1200" kern="1200" baseline="0" dirty="0" smtClean="0">
                <a:solidFill>
                  <a:schemeClr val="tx1"/>
                </a:solidFill>
                <a:latin typeface="Arial" charset="0"/>
                <a:ea typeface="+mn-ea"/>
                <a:cs typeface="+mn-cs"/>
              </a:rPr>
              <a:t>referred to some form of demonization where the demon appears to reside in the human being.</a:t>
            </a:r>
          </a:p>
          <a:p>
            <a:r>
              <a:rPr lang="en-US" sz="1200" kern="1200" baseline="0" dirty="0" smtClean="0">
                <a:solidFill>
                  <a:schemeClr val="tx1"/>
                </a:solidFill>
                <a:latin typeface="Arial" charset="0"/>
                <a:ea typeface="+mn-ea"/>
                <a:cs typeface="+mn-cs"/>
              </a:rPr>
              <a:t>The majority of references in the New Testament that refer to demonic influences involve the use of the Greek term</a:t>
            </a:r>
          </a:p>
          <a:p>
            <a:r>
              <a:rPr lang="en-US" sz="1200" kern="1200" baseline="0" dirty="0" smtClean="0">
                <a:solidFill>
                  <a:schemeClr val="tx1"/>
                </a:solidFill>
                <a:latin typeface="Arial" charset="0"/>
                <a:ea typeface="+mn-ea"/>
                <a:cs typeface="+mn-cs"/>
              </a:rPr>
              <a:t>“</a:t>
            </a:r>
            <a:r>
              <a:rPr lang="en-US" sz="1200" kern="1200" baseline="0" dirty="0" err="1" smtClean="0">
                <a:solidFill>
                  <a:schemeClr val="tx1"/>
                </a:solidFill>
                <a:latin typeface="Arial" charset="0"/>
                <a:ea typeface="+mn-ea"/>
                <a:cs typeface="+mn-cs"/>
              </a:rPr>
              <a:t>daimonion</a:t>
            </a:r>
            <a:r>
              <a:rPr lang="en-US" sz="1200" kern="1200" baseline="0" dirty="0" smtClean="0">
                <a:solidFill>
                  <a:schemeClr val="tx1"/>
                </a:solidFill>
                <a:latin typeface="Arial" charset="0"/>
                <a:ea typeface="+mn-ea"/>
                <a:cs typeface="+mn-cs"/>
              </a:rPr>
              <a:t>,” which means “a demonic being.” Of the 60 occurrences of this term in the New Testament, 52 referred</a:t>
            </a:r>
          </a:p>
          <a:p>
            <a:r>
              <a:rPr lang="en-US" sz="1200" kern="1200" baseline="0" dirty="0" smtClean="0">
                <a:solidFill>
                  <a:schemeClr val="tx1"/>
                </a:solidFill>
                <a:latin typeface="Arial" charset="0"/>
                <a:ea typeface="+mn-ea"/>
                <a:cs typeface="+mn-cs"/>
              </a:rPr>
              <a:t>to some form of demonization where the demon appears to reside in the human being.</a:t>
            </a:r>
          </a:p>
          <a:p>
            <a:r>
              <a:rPr lang="en-US" sz="1200" kern="1200" baseline="0" dirty="0" smtClean="0">
                <a:solidFill>
                  <a:schemeClr val="tx1"/>
                </a:solidFill>
                <a:latin typeface="Arial" charset="0"/>
                <a:ea typeface="+mn-ea"/>
                <a:cs typeface="+mn-cs"/>
              </a:rPr>
              <a:t>The idea that demons can reside within a human body is evidenced by some of the Greek verbs associated with</a:t>
            </a:r>
          </a:p>
          <a:p>
            <a:r>
              <a:rPr lang="en-US" sz="1200" kern="1200" baseline="0" dirty="0" smtClean="0">
                <a:solidFill>
                  <a:schemeClr val="tx1"/>
                </a:solidFill>
                <a:latin typeface="Arial" charset="0"/>
                <a:ea typeface="+mn-ea"/>
                <a:cs typeface="+mn-cs"/>
              </a:rPr>
              <a:t>“</a:t>
            </a:r>
            <a:r>
              <a:rPr lang="en-US" sz="1200" kern="1200" baseline="0" dirty="0" err="1" smtClean="0">
                <a:solidFill>
                  <a:schemeClr val="tx1"/>
                </a:solidFill>
                <a:latin typeface="Arial" charset="0"/>
                <a:ea typeface="+mn-ea"/>
                <a:cs typeface="+mn-cs"/>
              </a:rPr>
              <a:t>daimonizomai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echein</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daimonion</a:t>
            </a:r>
            <a:r>
              <a:rPr lang="en-US" sz="1200" kern="1200" baseline="0" dirty="0" smtClean="0">
                <a:solidFill>
                  <a:schemeClr val="tx1"/>
                </a:solidFill>
                <a:latin typeface="Arial" charset="0"/>
                <a:ea typeface="+mn-ea"/>
                <a:cs typeface="+mn-cs"/>
              </a:rPr>
              <a:t>” and “</a:t>
            </a:r>
            <a:r>
              <a:rPr lang="en-US" sz="1200" kern="1200" baseline="0" dirty="0" err="1" smtClean="0">
                <a:solidFill>
                  <a:schemeClr val="tx1"/>
                </a:solidFill>
                <a:latin typeface="Arial" charset="0"/>
                <a:ea typeface="+mn-ea"/>
                <a:cs typeface="+mn-cs"/>
              </a:rPr>
              <a:t>daimonion</a:t>
            </a:r>
            <a:r>
              <a:rPr lang="en-US" sz="1200" kern="1200" baseline="0" dirty="0" smtClean="0">
                <a:solidFill>
                  <a:schemeClr val="tx1"/>
                </a:solidFill>
                <a:latin typeface="Arial" charset="0"/>
                <a:ea typeface="+mn-ea"/>
                <a:cs typeface="+mn-cs"/>
              </a:rPr>
              <a:t>.”</a:t>
            </a:r>
          </a:p>
          <a:p>
            <a:r>
              <a:rPr lang="en-US" sz="1200" kern="1200" baseline="0" dirty="0" smtClean="0">
                <a:solidFill>
                  <a:schemeClr val="tx1"/>
                </a:solidFill>
                <a:latin typeface="Arial" charset="0"/>
                <a:ea typeface="+mn-ea"/>
                <a:cs typeface="+mn-cs"/>
              </a:rPr>
              <a:t>“Cast out” refers to “being drawn out of something” (i.e. Matt 7:22; 8:31; Mark 1:34).</a:t>
            </a:r>
          </a:p>
          <a:p>
            <a:r>
              <a:rPr lang="en-US" sz="1200" kern="1200" baseline="0" dirty="0" smtClean="0">
                <a:solidFill>
                  <a:schemeClr val="tx1"/>
                </a:solidFill>
                <a:latin typeface="Arial" charset="0"/>
                <a:ea typeface="+mn-ea"/>
                <a:cs typeface="+mn-cs"/>
              </a:rPr>
              <a:t>“Come out, came out, goes out” refers to “coming forth out of an object or place” (i.e. Matt 8:32; 12:43; 17:18; Mark</a:t>
            </a:r>
          </a:p>
          <a:p>
            <a:r>
              <a:rPr lang="en-US" sz="1200" kern="1200" baseline="0" dirty="0" smtClean="0">
                <a:solidFill>
                  <a:schemeClr val="tx1"/>
                </a:solidFill>
                <a:latin typeface="Arial" charset="0"/>
                <a:ea typeface="+mn-ea"/>
                <a:cs typeface="+mn-cs"/>
              </a:rPr>
              <a:t>1:25; 5:8; 9:25; Luke 4:35, 41; 8:29; Acts 8:7; 16:18).</a:t>
            </a:r>
          </a:p>
          <a:p>
            <a:r>
              <a:rPr lang="en-US" sz="1200" kern="1200" baseline="0" dirty="0" smtClean="0">
                <a:solidFill>
                  <a:schemeClr val="tx1"/>
                </a:solidFill>
                <a:latin typeface="Arial" charset="0"/>
                <a:ea typeface="+mn-ea"/>
                <a:cs typeface="+mn-cs"/>
              </a:rPr>
              <a:t>“Had” refers to “having, to hold, or possess” (i.e. Mark 7:25).</a:t>
            </a:r>
          </a:p>
          <a:p>
            <a:r>
              <a:rPr lang="en-US" sz="1200" kern="1200" baseline="0" dirty="0" smtClean="0">
                <a:solidFill>
                  <a:schemeClr val="tx1"/>
                </a:solidFill>
                <a:latin typeface="Arial" charset="0"/>
                <a:ea typeface="+mn-ea"/>
                <a:cs typeface="+mn-cs"/>
              </a:rPr>
              <a:t>“Entered into” refers to “going into an object or place” (i.e. Mark 5:12-13; Luke 8:30-33).</a:t>
            </a:r>
          </a:p>
          <a:p>
            <a:r>
              <a:rPr lang="en-US" sz="1200" kern="1200" baseline="0" dirty="0" smtClean="0">
                <a:solidFill>
                  <a:schemeClr val="tx1"/>
                </a:solidFill>
                <a:latin typeface="Arial" charset="0"/>
                <a:ea typeface="+mn-ea"/>
                <a:cs typeface="+mn-cs"/>
              </a:rPr>
              <a:t>What does demonization do to the human being’s soul or body? In terms of function, does this mean that the human</a:t>
            </a:r>
          </a:p>
          <a:p>
            <a:r>
              <a:rPr lang="en-US" sz="1200" kern="1200" baseline="0" dirty="0" smtClean="0">
                <a:solidFill>
                  <a:schemeClr val="tx1"/>
                </a:solidFill>
                <a:latin typeface="Arial" charset="0"/>
                <a:ea typeface="+mn-ea"/>
                <a:cs typeface="+mn-cs"/>
              </a:rPr>
              <a:t>being loses his will or mind?</a:t>
            </a:r>
          </a:p>
          <a:p>
            <a:r>
              <a:rPr lang="en-US" sz="1200" kern="1200" baseline="0" dirty="0" smtClean="0">
                <a:solidFill>
                  <a:schemeClr val="tx1"/>
                </a:solidFill>
                <a:latin typeface="Arial" charset="0"/>
                <a:ea typeface="+mn-ea"/>
                <a:cs typeface="+mn-cs"/>
              </a:rPr>
              <a:t>Examine the cases of demonization where the demon, inside the human being, has intermittent or complete control of</a:t>
            </a:r>
          </a:p>
          <a:p>
            <a:r>
              <a:rPr lang="en-US" sz="1200" kern="1200" baseline="0" dirty="0" smtClean="0">
                <a:solidFill>
                  <a:schemeClr val="tx1"/>
                </a:solidFill>
                <a:latin typeface="Arial" charset="0"/>
                <a:ea typeface="+mn-ea"/>
                <a:cs typeface="+mn-cs"/>
              </a:rPr>
              <a:t>the human body and mind:</a:t>
            </a:r>
          </a:p>
          <a:p>
            <a:r>
              <a:rPr lang="en-US" sz="1200" kern="1200" baseline="0" dirty="0" smtClean="0">
                <a:solidFill>
                  <a:schemeClr val="tx1"/>
                </a:solidFill>
                <a:latin typeface="Arial" charset="0"/>
                <a:ea typeface="+mn-ea"/>
                <a:cs typeface="+mn-cs"/>
              </a:rPr>
              <a:t>The man at Capernaum (Mark 1:23-27, Luke 4:33-36)</a:t>
            </a:r>
          </a:p>
          <a:p>
            <a:r>
              <a:rPr lang="en-US" sz="1200" kern="1200" baseline="0" dirty="0" smtClean="0">
                <a:solidFill>
                  <a:schemeClr val="tx1"/>
                </a:solidFill>
                <a:latin typeface="Arial" charset="0"/>
                <a:ea typeface="+mn-ea"/>
                <a:cs typeface="+mn-cs"/>
              </a:rPr>
              <a:t>The </a:t>
            </a:r>
            <a:r>
              <a:rPr lang="en-US" sz="1200" kern="1200" baseline="0" dirty="0" err="1" smtClean="0">
                <a:solidFill>
                  <a:schemeClr val="tx1"/>
                </a:solidFill>
                <a:latin typeface="Arial" charset="0"/>
                <a:ea typeface="+mn-ea"/>
                <a:cs typeface="+mn-cs"/>
              </a:rPr>
              <a:t>Gerasenes</a:t>
            </a:r>
            <a:r>
              <a:rPr lang="en-US" sz="1200" kern="1200" baseline="0" dirty="0" smtClean="0">
                <a:solidFill>
                  <a:schemeClr val="tx1"/>
                </a:solidFill>
                <a:latin typeface="Arial" charset="0"/>
                <a:ea typeface="+mn-ea"/>
                <a:cs typeface="+mn-cs"/>
              </a:rPr>
              <a:t> man with a legion of demons (Matt 8:28-34, Mark 5:2-16, Luke 8:27-38)</a:t>
            </a:r>
          </a:p>
          <a:p>
            <a:r>
              <a:rPr lang="en-US" sz="1200" kern="1200" baseline="0" dirty="0" smtClean="0">
                <a:solidFill>
                  <a:schemeClr val="tx1"/>
                </a:solidFill>
                <a:latin typeface="Arial" charset="0"/>
                <a:ea typeface="+mn-ea"/>
                <a:cs typeface="+mn-cs"/>
              </a:rPr>
              <a:t>The son with convulsions (Matt 17:14-21, Mark 9:17-25, Luke 9:38-42)</a:t>
            </a:r>
          </a:p>
          <a:p>
            <a:r>
              <a:rPr lang="en-US" sz="1200" kern="1200" baseline="0" dirty="0" smtClean="0">
                <a:solidFill>
                  <a:schemeClr val="tx1"/>
                </a:solidFill>
                <a:latin typeface="Arial" charset="0"/>
                <a:ea typeface="+mn-ea"/>
                <a:cs typeface="+mn-cs"/>
              </a:rPr>
              <a:t>Examine the cases of demonization where the demon, inside the human being, causes the human being to</a:t>
            </a:r>
          </a:p>
          <a:p>
            <a:r>
              <a:rPr lang="en-US" sz="1200" kern="1200" baseline="0" dirty="0" smtClean="0">
                <a:solidFill>
                  <a:schemeClr val="tx1"/>
                </a:solidFill>
                <a:latin typeface="Arial" charset="0"/>
                <a:ea typeface="+mn-ea"/>
                <a:cs typeface="+mn-cs"/>
              </a:rPr>
              <a:t>experience physical sickness, disease or disability without an apparent loss of will:</a:t>
            </a:r>
          </a:p>
          <a:p>
            <a:r>
              <a:rPr lang="en-US" sz="1200" kern="1200" baseline="0" dirty="0" smtClean="0">
                <a:solidFill>
                  <a:schemeClr val="tx1"/>
                </a:solidFill>
                <a:latin typeface="Arial" charset="0"/>
                <a:ea typeface="+mn-ea"/>
                <a:cs typeface="+mn-cs"/>
              </a:rPr>
              <a:t>The man who was mute (Matt 9:32-33, Luke 11:14)</a:t>
            </a:r>
          </a:p>
          <a:p>
            <a:r>
              <a:rPr lang="en-US" sz="1200" kern="1200" baseline="0" dirty="0" smtClean="0">
                <a:solidFill>
                  <a:schemeClr val="tx1"/>
                </a:solidFill>
                <a:latin typeface="Arial" charset="0"/>
                <a:ea typeface="+mn-ea"/>
                <a:cs typeface="+mn-cs"/>
              </a:rPr>
              <a:t>The man who was both blind and mute (Matt 12:22)</a:t>
            </a:r>
          </a:p>
          <a:p>
            <a:r>
              <a:rPr lang="en-US" sz="1200" kern="1200" baseline="0" dirty="0" smtClean="0">
                <a:solidFill>
                  <a:schemeClr val="tx1"/>
                </a:solidFill>
                <a:latin typeface="Arial" charset="0"/>
                <a:ea typeface="+mn-ea"/>
                <a:cs typeface="+mn-cs"/>
              </a:rPr>
              <a:t>Examine the cases of demonization where the demon, inside the human being, did not cause the human being to</a:t>
            </a:r>
          </a:p>
          <a:p>
            <a:r>
              <a:rPr lang="en-US" sz="1200" kern="1200" baseline="0" dirty="0" smtClean="0">
                <a:solidFill>
                  <a:schemeClr val="tx1"/>
                </a:solidFill>
                <a:latin typeface="Arial" charset="0"/>
                <a:ea typeface="+mn-ea"/>
                <a:cs typeface="+mn-cs"/>
              </a:rPr>
              <a:t>exhibit any outward signs of physical sickness, disease, disability or loss of will:</a:t>
            </a:r>
          </a:p>
          <a:p>
            <a:r>
              <a:rPr lang="en-US" sz="1200" kern="1200" baseline="0" dirty="0" smtClean="0">
                <a:solidFill>
                  <a:schemeClr val="tx1"/>
                </a:solidFill>
                <a:latin typeface="Arial" charset="0"/>
                <a:ea typeface="+mn-ea"/>
                <a:cs typeface="+mn-cs"/>
              </a:rPr>
              <a:t>Judas Iscariot (Luke 22:3-6; John 13:27)</a:t>
            </a:r>
          </a:p>
          <a:p>
            <a:r>
              <a:rPr lang="en-US" sz="1200" b="1" kern="1200" baseline="0" dirty="0" smtClean="0">
                <a:solidFill>
                  <a:schemeClr val="tx1"/>
                </a:solidFill>
                <a:latin typeface="Arial" charset="0"/>
                <a:ea typeface="+mn-ea"/>
                <a:cs typeface="+mn-cs"/>
              </a:rPr>
              <a:t>What is Demon Possession? (page 2)</a:t>
            </a:r>
          </a:p>
          <a:p>
            <a:r>
              <a:rPr lang="en-US" sz="1200" kern="1200" baseline="0" dirty="0" smtClean="0">
                <a:solidFill>
                  <a:schemeClr val="tx1"/>
                </a:solidFill>
                <a:latin typeface="Arial" charset="0"/>
                <a:ea typeface="+mn-ea"/>
                <a:cs typeface="+mn-cs"/>
              </a:rPr>
              <a:t>In all instances of </a:t>
            </a:r>
            <a:r>
              <a:rPr lang="en-US" sz="1200" kern="1200" baseline="0" dirty="0" err="1" smtClean="0">
                <a:solidFill>
                  <a:schemeClr val="tx1"/>
                </a:solidFill>
                <a:latin typeface="Arial" charset="0"/>
                <a:ea typeface="+mn-ea"/>
                <a:cs typeface="+mn-cs"/>
              </a:rPr>
              <a:t>demononization</a:t>
            </a:r>
            <a:r>
              <a:rPr lang="en-US" sz="1200" kern="1200" baseline="0" dirty="0" smtClean="0">
                <a:solidFill>
                  <a:schemeClr val="tx1"/>
                </a:solidFill>
                <a:latin typeface="Arial" charset="0"/>
                <a:ea typeface="+mn-ea"/>
                <a:cs typeface="+mn-cs"/>
              </a:rPr>
              <a:t> in the New Testament involving demons residing in non-Christians, they appear to</a:t>
            </a:r>
          </a:p>
          <a:p>
            <a:r>
              <a:rPr lang="en-US" sz="1200" kern="1200" baseline="0" dirty="0" smtClean="0">
                <a:solidFill>
                  <a:schemeClr val="tx1"/>
                </a:solidFill>
                <a:latin typeface="Arial" charset="0"/>
                <a:ea typeface="+mn-ea"/>
                <a:cs typeface="+mn-cs"/>
              </a:rPr>
              <a:t>have the following characteristics:</a:t>
            </a:r>
          </a:p>
          <a:p>
            <a:r>
              <a:rPr lang="en-US" sz="1200" kern="1200" baseline="0" dirty="0" smtClean="0">
                <a:solidFill>
                  <a:schemeClr val="tx1"/>
                </a:solidFill>
                <a:latin typeface="Arial" charset="0"/>
                <a:ea typeface="+mn-ea"/>
                <a:cs typeface="+mn-cs"/>
              </a:rPr>
              <a:t>• It is an active process by fallen angels.</a:t>
            </a:r>
          </a:p>
          <a:p>
            <a:r>
              <a:rPr lang="en-US" sz="1200" kern="1200" baseline="0" dirty="0" smtClean="0">
                <a:solidFill>
                  <a:schemeClr val="tx1"/>
                </a:solidFill>
                <a:latin typeface="Arial" charset="0"/>
                <a:ea typeface="+mn-ea"/>
                <a:cs typeface="+mn-cs"/>
              </a:rPr>
              <a:t>• It afflicts non-Christians of any age.</a:t>
            </a:r>
          </a:p>
          <a:p>
            <a:r>
              <a:rPr lang="en-US" sz="1200" kern="1200" baseline="0" dirty="0" smtClean="0">
                <a:solidFill>
                  <a:schemeClr val="tx1"/>
                </a:solidFill>
                <a:latin typeface="Arial" charset="0"/>
                <a:ea typeface="+mn-ea"/>
                <a:cs typeface="+mn-cs"/>
              </a:rPr>
              <a:t>• The affected human being is personally unaware of the demon’s residence.</a:t>
            </a:r>
          </a:p>
          <a:p>
            <a:r>
              <a:rPr lang="en-US" sz="1200" kern="1200" baseline="0" dirty="0" smtClean="0">
                <a:solidFill>
                  <a:schemeClr val="tx1"/>
                </a:solidFill>
                <a:latin typeface="Arial" charset="0"/>
                <a:ea typeface="+mn-ea"/>
                <a:cs typeface="+mn-cs"/>
              </a:rPr>
              <a:t>• The affected human being appears to lose control of his body and / or mind only when the resident demon(s)</a:t>
            </a:r>
          </a:p>
          <a:p>
            <a:r>
              <a:rPr lang="en-US" sz="1200" kern="1200" baseline="0" dirty="0" smtClean="0">
                <a:solidFill>
                  <a:schemeClr val="tx1"/>
                </a:solidFill>
                <a:latin typeface="Arial" charset="0"/>
                <a:ea typeface="+mn-ea"/>
                <a:cs typeface="+mn-cs"/>
              </a:rPr>
              <a:t>choose to seize control or perhaps only certain demons have the capability of controlling a human being’s will.</a:t>
            </a:r>
          </a:p>
          <a:p>
            <a:r>
              <a:rPr lang="en-US" sz="1200" kern="1200" baseline="0" dirty="0" smtClean="0">
                <a:solidFill>
                  <a:schemeClr val="tx1"/>
                </a:solidFill>
                <a:latin typeface="Arial" charset="0"/>
                <a:ea typeface="+mn-ea"/>
                <a:cs typeface="+mn-cs"/>
              </a:rPr>
              <a:t>• It may wholly or partially afflict the physical and mental well being of the human being; demonic control may not</a:t>
            </a:r>
          </a:p>
          <a:p>
            <a:r>
              <a:rPr lang="en-US" sz="1200" kern="1200" baseline="0" dirty="0" smtClean="0">
                <a:solidFill>
                  <a:schemeClr val="tx1"/>
                </a:solidFill>
                <a:latin typeface="Arial" charset="0"/>
                <a:ea typeface="+mn-ea"/>
                <a:cs typeface="+mn-cs"/>
              </a:rPr>
              <a:t>be total.</a:t>
            </a:r>
          </a:p>
          <a:p>
            <a:r>
              <a:rPr lang="en-US" sz="1200" kern="1200" baseline="0" dirty="0" smtClean="0">
                <a:solidFill>
                  <a:schemeClr val="tx1"/>
                </a:solidFill>
                <a:latin typeface="Arial" charset="0"/>
                <a:ea typeface="+mn-ea"/>
                <a:cs typeface="+mn-cs"/>
              </a:rPr>
              <a:t>• The affected human being may have fits of rage.</a:t>
            </a:r>
          </a:p>
          <a:p>
            <a:r>
              <a:rPr lang="en-US" sz="1200" kern="1200" baseline="0" dirty="0" smtClean="0">
                <a:solidFill>
                  <a:schemeClr val="tx1"/>
                </a:solidFill>
                <a:latin typeface="Arial" charset="0"/>
                <a:ea typeface="+mn-ea"/>
                <a:cs typeface="+mn-cs"/>
              </a:rPr>
              <a:t>• The affected human being may have split personalities and alterations in his voice.</a:t>
            </a:r>
          </a:p>
          <a:p>
            <a:r>
              <a:rPr lang="en-US" sz="1200" kern="1200" baseline="0" dirty="0" smtClean="0">
                <a:solidFill>
                  <a:schemeClr val="tx1"/>
                </a:solidFill>
                <a:latin typeface="Arial" charset="0"/>
                <a:ea typeface="+mn-ea"/>
                <a:cs typeface="+mn-cs"/>
              </a:rPr>
              <a:t>• The affected human being may temporarily have supernatural strength (i.e. the </a:t>
            </a:r>
            <a:r>
              <a:rPr lang="en-US" sz="1200" kern="1200" baseline="0" dirty="0" err="1" smtClean="0">
                <a:solidFill>
                  <a:schemeClr val="tx1"/>
                </a:solidFill>
                <a:latin typeface="Arial" charset="0"/>
                <a:ea typeface="+mn-ea"/>
                <a:cs typeface="+mn-cs"/>
              </a:rPr>
              <a:t>Gerasenes</a:t>
            </a:r>
            <a:r>
              <a:rPr lang="en-US" sz="1200" kern="1200" baseline="0" dirty="0" smtClean="0">
                <a:solidFill>
                  <a:schemeClr val="tx1"/>
                </a:solidFill>
                <a:latin typeface="Arial" charset="0"/>
                <a:ea typeface="+mn-ea"/>
                <a:cs typeface="+mn-cs"/>
              </a:rPr>
              <a:t> man with a legion of</a:t>
            </a:r>
          </a:p>
          <a:p>
            <a:r>
              <a:rPr lang="en-US" sz="1200" kern="1200" baseline="0" dirty="0" smtClean="0">
                <a:solidFill>
                  <a:schemeClr val="tx1"/>
                </a:solidFill>
                <a:latin typeface="Arial" charset="0"/>
                <a:ea typeface="+mn-ea"/>
                <a:cs typeface="+mn-cs"/>
              </a:rPr>
              <a:t>demons) or abilities such as clairvoyance (i.e. the slave girl with the spirit of divination (Acts 16:16-18).</a:t>
            </a:r>
          </a:p>
          <a:p>
            <a:r>
              <a:rPr lang="en-US" sz="1200" kern="1200" baseline="0" dirty="0" smtClean="0">
                <a:solidFill>
                  <a:schemeClr val="tx1"/>
                </a:solidFill>
                <a:latin typeface="Arial" charset="0"/>
                <a:ea typeface="+mn-ea"/>
                <a:cs typeface="+mn-cs"/>
              </a:rPr>
              <a:t>• The affected human being resists spiritual things.</a:t>
            </a:r>
          </a:p>
          <a:p>
            <a:r>
              <a:rPr lang="en-US" sz="1200" kern="1200" baseline="0" dirty="0" smtClean="0">
                <a:solidFill>
                  <a:schemeClr val="tx1"/>
                </a:solidFill>
                <a:latin typeface="Arial" charset="0"/>
                <a:ea typeface="+mn-ea"/>
                <a:cs typeface="+mn-cs"/>
              </a:rPr>
              <a:t>There has been debate whether the translation “demon possession” accurately reflects the true meaning of the Greek</a:t>
            </a:r>
          </a:p>
          <a:p>
            <a:r>
              <a:rPr lang="en-US" sz="1200" kern="1200" baseline="0" dirty="0" smtClean="0">
                <a:solidFill>
                  <a:schemeClr val="tx1"/>
                </a:solidFill>
                <a:latin typeface="Arial" charset="0"/>
                <a:ea typeface="+mn-ea"/>
                <a:cs typeface="+mn-cs"/>
              </a:rPr>
              <a:t>terms. The translators of the King James Bible introduced this translation to describe what they perceived as an all</a:t>
            </a:r>
          </a:p>
          <a:p>
            <a:r>
              <a:rPr lang="en-US" sz="1200" kern="1200" baseline="0" dirty="0" smtClean="0">
                <a:solidFill>
                  <a:schemeClr val="tx1"/>
                </a:solidFill>
                <a:latin typeface="Arial" charset="0"/>
                <a:ea typeface="+mn-ea"/>
                <a:cs typeface="+mn-cs"/>
              </a:rPr>
              <a:t>encompassing level of “demonization” reflecting the demonic ownership of the human being and his will.</a:t>
            </a:r>
          </a:p>
          <a:p>
            <a:r>
              <a:rPr lang="en-US" sz="1200" kern="1200" baseline="0" dirty="0" smtClean="0">
                <a:solidFill>
                  <a:schemeClr val="tx1"/>
                </a:solidFill>
                <a:latin typeface="Arial" charset="0"/>
                <a:ea typeface="+mn-ea"/>
                <a:cs typeface="+mn-cs"/>
              </a:rPr>
              <a:t>However, the biblical text limits our understanding to the bodily invasion of a demon(s) and some degree of demonic</a:t>
            </a:r>
          </a:p>
          <a:p>
            <a:r>
              <a:rPr lang="en-US" sz="1200" kern="1200" baseline="0" dirty="0" smtClean="0">
                <a:solidFill>
                  <a:schemeClr val="tx1"/>
                </a:solidFill>
                <a:latin typeface="Arial" charset="0"/>
                <a:ea typeface="+mn-ea"/>
                <a:cs typeface="+mn-cs"/>
              </a:rPr>
              <a:t>control including the rare cases of total demonic control of a person’s will.</a:t>
            </a:r>
          </a:p>
          <a:p>
            <a:r>
              <a:rPr lang="en-US" sz="1200" kern="1200" baseline="0" dirty="0" smtClean="0">
                <a:solidFill>
                  <a:schemeClr val="tx1"/>
                </a:solidFill>
                <a:latin typeface="Arial" charset="0"/>
                <a:ea typeface="+mn-ea"/>
                <a:cs typeface="+mn-cs"/>
              </a:rPr>
              <a:t>There does not appear to be any biblical evidence that the soul of a human being is “demonized.” Demonization</a:t>
            </a:r>
          </a:p>
          <a:p>
            <a:r>
              <a:rPr lang="en-US" sz="1200" kern="1200" baseline="0" dirty="0" smtClean="0">
                <a:solidFill>
                  <a:schemeClr val="tx1"/>
                </a:solidFill>
                <a:latin typeface="Arial" charset="0"/>
                <a:ea typeface="+mn-ea"/>
                <a:cs typeface="+mn-cs"/>
              </a:rPr>
              <a:t>seems limited to the physical, mental and volitional capabilities of human beings.</a:t>
            </a:r>
          </a:p>
          <a:p>
            <a:r>
              <a:rPr lang="en-US" sz="1200" kern="1200" baseline="0" dirty="0" smtClean="0">
                <a:solidFill>
                  <a:schemeClr val="tx1"/>
                </a:solidFill>
                <a:latin typeface="Arial" charset="0"/>
                <a:ea typeface="+mn-ea"/>
                <a:cs typeface="+mn-cs"/>
              </a:rPr>
              <a:t>The process of demonization is not clear. Whether the demon(s) enter through the skin or through an opening in the</a:t>
            </a:r>
          </a:p>
          <a:p>
            <a:r>
              <a:rPr lang="en-US" sz="1200" kern="1200" baseline="0" dirty="0" smtClean="0">
                <a:solidFill>
                  <a:schemeClr val="tx1"/>
                </a:solidFill>
                <a:latin typeface="Arial" charset="0"/>
                <a:ea typeface="+mn-ea"/>
                <a:cs typeface="+mn-cs"/>
              </a:rPr>
              <a:t>body is not specified in the Bible.</a:t>
            </a:r>
          </a:p>
          <a:p>
            <a:r>
              <a:rPr lang="en-US" sz="1200" b="1" kern="1200" baseline="0" dirty="0" smtClean="0">
                <a:solidFill>
                  <a:schemeClr val="tx1"/>
                </a:solidFill>
                <a:latin typeface="Arial" charset="0"/>
                <a:ea typeface="+mn-ea"/>
                <a:cs typeface="+mn-cs"/>
              </a:rPr>
              <a:t>What is Demon Possession? (page 3)</a:t>
            </a:r>
          </a:p>
          <a:p>
            <a:r>
              <a:rPr lang="en-US" sz="1200" b="1" kern="1200" baseline="0" dirty="0" smtClean="0">
                <a:solidFill>
                  <a:schemeClr val="tx1"/>
                </a:solidFill>
                <a:latin typeface="Arial" charset="0"/>
                <a:ea typeface="+mn-ea"/>
                <a:cs typeface="+mn-cs"/>
              </a:rPr>
              <a:t>Is all physical and mental illness due to demonization?</a:t>
            </a:r>
          </a:p>
          <a:p>
            <a:r>
              <a:rPr lang="en-US" sz="1200" kern="1200" baseline="0" dirty="0" smtClean="0">
                <a:solidFill>
                  <a:schemeClr val="tx1"/>
                </a:solidFill>
                <a:latin typeface="Arial" charset="0"/>
                <a:ea typeface="+mn-ea"/>
                <a:cs typeface="+mn-cs"/>
              </a:rPr>
              <a:t>With the understanding of what demonization (especially when there is a resident demon) is capable of, there is the risk of</a:t>
            </a:r>
          </a:p>
          <a:p>
            <a:r>
              <a:rPr lang="en-US" sz="1200" kern="1200" baseline="0" dirty="0" smtClean="0">
                <a:solidFill>
                  <a:schemeClr val="tx1"/>
                </a:solidFill>
                <a:latin typeface="Arial" charset="0"/>
                <a:ea typeface="+mn-ea"/>
                <a:cs typeface="+mn-cs"/>
              </a:rPr>
              <a:t>attributing all illnesses and diseases to demonic influences. However, the biblical record clearly shows otherwise.</a:t>
            </a:r>
          </a:p>
          <a:p>
            <a:r>
              <a:rPr lang="en-US" sz="1200" kern="1200" baseline="0" dirty="0" smtClean="0">
                <a:solidFill>
                  <a:schemeClr val="tx1"/>
                </a:solidFill>
                <a:latin typeface="Arial" charset="0"/>
                <a:ea typeface="+mn-ea"/>
                <a:cs typeface="+mn-cs"/>
              </a:rPr>
              <a:t>Physical illness and disease may be caused intentionally by God:</a:t>
            </a:r>
          </a:p>
          <a:p>
            <a:r>
              <a:rPr lang="en-US" sz="1200" kern="1200" baseline="0" dirty="0" smtClean="0">
                <a:solidFill>
                  <a:schemeClr val="tx1"/>
                </a:solidFill>
                <a:latin typeface="Arial" charset="0"/>
                <a:ea typeface="+mn-ea"/>
                <a:cs typeface="+mn-cs"/>
              </a:rPr>
              <a:t>Witness and testimony of the sovereignty of God (Ex 9:8-12 – boils; 1 Kings 13:1-6 - shriveled hand; Acts 9:1-9 –</a:t>
            </a:r>
          </a:p>
          <a:p>
            <a:r>
              <a:rPr lang="en-US" sz="1200" kern="1200" baseline="0" dirty="0" smtClean="0">
                <a:solidFill>
                  <a:schemeClr val="tx1"/>
                </a:solidFill>
                <a:latin typeface="Arial" charset="0"/>
                <a:ea typeface="+mn-ea"/>
                <a:cs typeface="+mn-cs"/>
              </a:rPr>
              <a:t>blindness; John 9:1-5 - blindness)</a:t>
            </a:r>
          </a:p>
          <a:p>
            <a:r>
              <a:rPr lang="pl-PL" sz="1200" kern="1200" baseline="0" dirty="0" smtClean="0">
                <a:solidFill>
                  <a:schemeClr val="tx1"/>
                </a:solidFill>
                <a:latin typeface="Arial" charset="0"/>
                <a:ea typeface="+mn-ea"/>
                <a:cs typeface="+mn-cs"/>
              </a:rPr>
              <a:t>Judgment (Num 12:1-15 – leprosy; 2 Chron 26:16-22 – leprosy)</a:t>
            </a:r>
          </a:p>
          <a:p>
            <a:r>
              <a:rPr lang="en-US" sz="1200" kern="1200" baseline="0" dirty="0" smtClean="0">
                <a:solidFill>
                  <a:schemeClr val="tx1"/>
                </a:solidFill>
                <a:latin typeface="Arial" charset="0"/>
                <a:ea typeface="+mn-ea"/>
                <a:cs typeface="+mn-cs"/>
              </a:rPr>
              <a:t>Physical illness and disease may be caused intentionally and temporarily by </a:t>
            </a:r>
            <a:r>
              <a:rPr lang="en-US" sz="1200" kern="1200" baseline="0" dirty="0" err="1" smtClean="0">
                <a:solidFill>
                  <a:schemeClr val="tx1"/>
                </a:solidFill>
                <a:latin typeface="Arial" charset="0"/>
                <a:ea typeface="+mn-ea"/>
                <a:cs typeface="+mn-cs"/>
              </a:rPr>
              <a:t>unfallen</a:t>
            </a:r>
            <a:r>
              <a:rPr lang="en-US" sz="1200" kern="1200" baseline="0" dirty="0" smtClean="0">
                <a:solidFill>
                  <a:schemeClr val="tx1"/>
                </a:solidFill>
                <a:latin typeface="Arial" charset="0"/>
                <a:ea typeface="+mn-ea"/>
                <a:cs typeface="+mn-cs"/>
              </a:rPr>
              <a:t> angels:</a:t>
            </a:r>
          </a:p>
          <a:p>
            <a:r>
              <a:rPr lang="en-US" sz="1200" kern="1200" baseline="0" dirty="0" smtClean="0">
                <a:solidFill>
                  <a:schemeClr val="tx1"/>
                </a:solidFill>
                <a:latin typeface="Arial" charset="0"/>
                <a:ea typeface="+mn-ea"/>
                <a:cs typeface="+mn-cs"/>
              </a:rPr>
              <a:t>Protection (Gen 19:1-11 - blindness)</a:t>
            </a:r>
          </a:p>
          <a:p>
            <a:r>
              <a:rPr lang="en-US" sz="1200" kern="1200" baseline="0" dirty="0" smtClean="0">
                <a:solidFill>
                  <a:schemeClr val="tx1"/>
                </a:solidFill>
                <a:latin typeface="Arial" charset="0"/>
                <a:ea typeface="+mn-ea"/>
                <a:cs typeface="+mn-cs"/>
              </a:rPr>
              <a:t>Punishment for a lack of faith (Luke 1:18-22 – mute)</a:t>
            </a:r>
          </a:p>
          <a:p>
            <a:r>
              <a:rPr lang="en-US" sz="1200" kern="1200" baseline="0" dirty="0" smtClean="0">
                <a:solidFill>
                  <a:schemeClr val="tx1"/>
                </a:solidFill>
                <a:latin typeface="Arial" charset="0"/>
                <a:ea typeface="+mn-ea"/>
                <a:cs typeface="+mn-cs"/>
              </a:rPr>
              <a:t>Physical illness and disease may be caused intentionally by the Holy Spirit working through an apostle:</a:t>
            </a:r>
          </a:p>
          <a:p>
            <a:r>
              <a:rPr lang="en-US" sz="1200" kern="1200" baseline="0" dirty="0" smtClean="0">
                <a:solidFill>
                  <a:schemeClr val="tx1"/>
                </a:solidFill>
                <a:latin typeface="Arial" charset="0"/>
                <a:ea typeface="+mn-ea"/>
                <a:cs typeface="+mn-cs"/>
              </a:rPr>
              <a:t>Paul punishing a false prophet (Acts 13:10-12 blindness)</a:t>
            </a:r>
          </a:p>
          <a:p>
            <a:r>
              <a:rPr lang="en-US" sz="1200" kern="1200" baseline="0" dirty="0" smtClean="0">
                <a:solidFill>
                  <a:schemeClr val="tx1"/>
                </a:solidFill>
                <a:latin typeface="Arial" charset="0"/>
                <a:ea typeface="+mn-ea"/>
                <a:cs typeface="+mn-cs"/>
              </a:rPr>
              <a:t>Physical illness and disease may be caused by sin:</a:t>
            </a:r>
          </a:p>
          <a:p>
            <a:r>
              <a:rPr lang="en-US" sz="1200" kern="1200" baseline="0" dirty="0" smtClean="0">
                <a:solidFill>
                  <a:schemeClr val="tx1"/>
                </a:solidFill>
                <a:latin typeface="Arial" charset="0"/>
                <a:ea typeface="+mn-ea"/>
                <a:cs typeface="+mn-cs"/>
              </a:rPr>
              <a:t>Jesus reveals that sin was the cause, which He chose to heal as a testimony of His deity (Matt 9:2-8 – Paralytic)</a:t>
            </a:r>
          </a:p>
          <a:p>
            <a:r>
              <a:rPr lang="en-US" sz="1200" kern="1200" baseline="0" dirty="0" smtClean="0">
                <a:solidFill>
                  <a:schemeClr val="tx1"/>
                </a:solidFill>
                <a:latin typeface="Arial" charset="0"/>
                <a:ea typeface="+mn-ea"/>
                <a:cs typeface="+mn-cs"/>
              </a:rPr>
              <a:t>Self deceit (1 </a:t>
            </a:r>
            <a:r>
              <a:rPr lang="en-US" sz="1200" kern="1200" baseline="0" dirty="0" err="1" smtClean="0">
                <a:solidFill>
                  <a:schemeClr val="tx1"/>
                </a:solidFill>
                <a:latin typeface="Arial" charset="0"/>
                <a:ea typeface="+mn-ea"/>
                <a:cs typeface="+mn-cs"/>
              </a:rPr>
              <a:t>Cor</a:t>
            </a:r>
            <a:r>
              <a:rPr lang="en-US" sz="1200" kern="1200" baseline="0" dirty="0" smtClean="0">
                <a:solidFill>
                  <a:schemeClr val="tx1"/>
                </a:solidFill>
                <a:latin typeface="Arial" charset="0"/>
                <a:ea typeface="+mn-ea"/>
                <a:cs typeface="+mn-cs"/>
              </a:rPr>
              <a:t> 11:28-32)</a:t>
            </a:r>
          </a:p>
          <a:p>
            <a:r>
              <a:rPr lang="en-US" sz="1200" kern="1200" baseline="0" dirty="0" smtClean="0">
                <a:solidFill>
                  <a:schemeClr val="tx1"/>
                </a:solidFill>
                <a:latin typeface="Arial" charset="0"/>
                <a:ea typeface="+mn-ea"/>
                <a:cs typeface="+mn-cs"/>
              </a:rPr>
              <a:t>Physical illness and disease may have natural causes:</a:t>
            </a:r>
          </a:p>
          <a:p>
            <a:r>
              <a:rPr lang="en-US" sz="1200" kern="1200" baseline="0" dirty="0" smtClean="0">
                <a:solidFill>
                  <a:schemeClr val="tx1"/>
                </a:solidFill>
                <a:latin typeface="Arial" charset="0"/>
                <a:ea typeface="+mn-ea"/>
                <a:cs typeface="+mn-cs"/>
              </a:rPr>
              <a:t>Leprosy (Matt 8:3-2-4)</a:t>
            </a:r>
          </a:p>
          <a:p>
            <a:r>
              <a:rPr lang="en-US" sz="1200" kern="1200" baseline="0" dirty="0" smtClean="0">
                <a:solidFill>
                  <a:schemeClr val="tx1"/>
                </a:solidFill>
                <a:latin typeface="Arial" charset="0"/>
                <a:ea typeface="+mn-ea"/>
                <a:cs typeface="+mn-cs"/>
              </a:rPr>
              <a:t>Various illnesses and diseases (Matt 4:24; 15:30; Mark 1:32; Luke 6:17-19)</a:t>
            </a:r>
          </a:p>
          <a:p>
            <a:r>
              <a:rPr lang="en-US" sz="1200" kern="1200" baseline="0" dirty="0" smtClean="0">
                <a:solidFill>
                  <a:schemeClr val="tx1"/>
                </a:solidFill>
                <a:latin typeface="Arial" charset="0"/>
                <a:ea typeface="+mn-ea"/>
                <a:cs typeface="+mn-cs"/>
              </a:rPr>
              <a:t>While demonization may be the cause of some illnesses and diseases, it is not the cause of most. The Bible does make a</a:t>
            </a:r>
          </a:p>
          <a:p>
            <a:r>
              <a:rPr lang="en-US" sz="1200" kern="1200" baseline="0" dirty="0" smtClean="0">
                <a:solidFill>
                  <a:schemeClr val="tx1"/>
                </a:solidFill>
                <a:latin typeface="Arial" charset="0"/>
                <a:ea typeface="+mn-ea"/>
                <a:cs typeface="+mn-cs"/>
              </a:rPr>
              <a:t>point when distinguishing demonic causes.</a:t>
            </a:r>
          </a:p>
          <a:p>
            <a:endParaRPr lang="en-US" dirty="0"/>
          </a:p>
        </p:txBody>
      </p:sp>
      <p:sp>
        <p:nvSpPr>
          <p:cNvPr id="4" name="Slide Number Placeholder 3"/>
          <p:cNvSpPr>
            <a:spLocks noGrp="1"/>
          </p:cNvSpPr>
          <p:nvPr>
            <p:ph type="sldNum" sz="quarter" idx="10"/>
          </p:nvPr>
        </p:nvSpPr>
        <p:spPr/>
        <p:txBody>
          <a:bodyPr/>
          <a:lstStyle/>
          <a:p>
            <a:fld id="{4D618476-F242-4E55-9D7E-6056A2A6D71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latin typeface="Arial" charset="0"/>
                <a:ea typeface="+mn-ea"/>
                <a:cs typeface="+mn-cs"/>
              </a:rPr>
              <a:t>A Reasonable Argument</a:t>
            </a:r>
          </a:p>
          <a:p>
            <a:r>
              <a:rPr lang="en-US" sz="1200" kern="1200" dirty="0" smtClean="0">
                <a:solidFill>
                  <a:schemeClr val="tx1"/>
                </a:solidFill>
                <a:latin typeface="Arial" charset="0"/>
                <a:ea typeface="+mn-ea"/>
                <a:cs typeface="+mn-cs"/>
              </a:rPr>
              <a:t>A powerful case can be made for the proposition that demon possession was not allowed to continue beyond the apostolic age—the era of miracles.</a:t>
            </a:r>
          </a:p>
          <a:p>
            <a:r>
              <a:rPr lang="en-US" sz="1200" kern="1200" dirty="0" smtClean="0">
                <a:solidFill>
                  <a:schemeClr val="tx1"/>
                </a:solidFill>
                <a:latin typeface="Arial" charset="0"/>
                <a:ea typeface="+mn-ea"/>
                <a:cs typeface="+mn-cs"/>
              </a:rPr>
              <a:t>I first must mention that when the prophet Zechariah foretold the coming of the Messianic dispensation, and the blessings that would accompany the spread of the gospel, he suggested that the Lord would “cause the prophets and the </a:t>
            </a:r>
            <a:r>
              <a:rPr lang="en-US" sz="1200" b="1" kern="1200" dirty="0" smtClean="0">
                <a:solidFill>
                  <a:schemeClr val="tx1"/>
                </a:solidFill>
                <a:latin typeface="Arial" charset="0"/>
                <a:ea typeface="+mn-ea"/>
                <a:cs typeface="+mn-cs"/>
              </a:rPr>
              <a:t>unclean spirit</a:t>
            </a:r>
            <a:r>
              <a:rPr lang="en-US" sz="1200" kern="1200" dirty="0" smtClean="0">
                <a:solidFill>
                  <a:schemeClr val="tx1"/>
                </a:solidFill>
                <a:latin typeface="Arial" charset="0"/>
                <a:ea typeface="+mn-ea"/>
                <a:cs typeface="+mn-cs"/>
              </a:rPr>
              <a:t> to pass out of the land” (13:1-2). Some feel that the expression “unclean spirit” may hint of, or at least include, the cessation of demonic activity. Hailey sees this as a prediction of the eventual termination of prophetic activity (on the part of God’s people) and the curtailing of the power of unclean spirits.</a:t>
            </a:r>
          </a:p>
          <a:p>
            <a:r>
              <a:rPr lang="en-US" sz="1200" kern="1200" dirty="0" smtClean="0">
                <a:solidFill>
                  <a:schemeClr val="tx1"/>
                </a:solidFill>
                <a:latin typeface="Arial" charset="0"/>
                <a:ea typeface="+mn-ea"/>
                <a:cs typeface="+mn-cs"/>
              </a:rPr>
              <a:t>Likewise, unclean spirits, the antithesis of the prophets, would cease. In the conquest of Christ over Satan and his forces, unclean spirits have ceased to control men as they did in the time of the ministry of Christ and the apostles (1972, 392).</a:t>
            </a:r>
          </a:p>
          <a:p>
            <a:r>
              <a:rPr lang="en-US" sz="1200" kern="1200" dirty="0" smtClean="0">
                <a:solidFill>
                  <a:schemeClr val="tx1"/>
                </a:solidFill>
                <a:latin typeface="Arial" charset="0"/>
                <a:ea typeface="+mn-ea"/>
                <a:cs typeface="+mn-cs"/>
              </a:rPr>
              <a:t>While this is not a common view of Zechariah’s prophecy, and certainly not one upon which an entire case could be built, it is not without possibility. A firmer proposition can be argued as follows.</a:t>
            </a:r>
          </a:p>
          <a:p>
            <a:r>
              <a:rPr lang="en-US" sz="1200" kern="1200" dirty="0" smtClean="0">
                <a:solidFill>
                  <a:schemeClr val="tx1"/>
                </a:solidFill>
                <a:latin typeface="Arial" charset="0"/>
                <a:ea typeface="+mn-ea"/>
                <a:cs typeface="+mn-cs"/>
              </a:rPr>
              <a:t>With the close of the first century, the age of the supernatural came to a close. God is not empowering men to operate in a miraculous fashion today. This is evinced in the following way:</a:t>
            </a:r>
          </a:p>
          <a:p>
            <a:r>
              <a:rPr lang="en-US" sz="1200" b="1" kern="1200" dirty="0" smtClean="0">
                <a:solidFill>
                  <a:schemeClr val="tx1"/>
                </a:solidFill>
                <a:latin typeface="Arial" charset="0"/>
                <a:ea typeface="+mn-ea"/>
                <a:cs typeface="+mn-cs"/>
              </a:rPr>
              <a:t>Nothing duplicating the miracles of the first century is apparent today.</a:t>
            </a:r>
          </a:p>
          <a:p>
            <a:r>
              <a:rPr lang="en-US" sz="1200" kern="1200" dirty="0" smtClean="0">
                <a:solidFill>
                  <a:schemeClr val="tx1"/>
                </a:solidFill>
                <a:latin typeface="Arial" charset="0"/>
                <a:ea typeface="+mn-ea"/>
                <a:cs typeface="+mn-cs"/>
              </a:rPr>
              <a:t>No one can walk upon water, raise the dead, calm a raging storm, turn water into wine, instantly heal an amputated ear, extract tax money from a fish’s mouth, etc. Miracles are self-authenticating phenomena that cannot be denied, even by hostile critics (cf. John 11:47; Acts 4:14-16); clearly, they are not occurring today.</a:t>
            </a:r>
          </a:p>
          <a:p>
            <a:r>
              <a:rPr lang="en-US" sz="1200" b="1" kern="1200" dirty="0" smtClean="0">
                <a:solidFill>
                  <a:schemeClr val="tx1"/>
                </a:solidFill>
                <a:latin typeface="Arial" charset="0"/>
                <a:ea typeface="+mn-ea"/>
                <a:cs typeface="+mn-cs"/>
              </a:rPr>
              <a:t>The purpose of supernatural gifts was to confirm the authenticity of divine revelation being received from heaven (Mark 16:9-20; Hebrews 2:1-4).</a:t>
            </a:r>
          </a:p>
          <a:p>
            <a:r>
              <a:rPr lang="en-US" sz="1200" kern="1200" dirty="0" smtClean="0">
                <a:solidFill>
                  <a:schemeClr val="tx1"/>
                </a:solidFill>
                <a:latin typeface="Arial" charset="0"/>
                <a:ea typeface="+mn-ea"/>
                <a:cs typeface="+mn-cs"/>
              </a:rPr>
              <a:t>Since the revelatory process was completed when the last New Testament book was written, miracles no longer are needed, hence, have ceased. They were like the scaffolding that is removed once the building is finished.</a:t>
            </a:r>
          </a:p>
          <a:p>
            <a:r>
              <a:rPr lang="en-US" sz="1200" b="1" kern="1200" dirty="0" smtClean="0">
                <a:solidFill>
                  <a:schemeClr val="tx1"/>
                </a:solidFill>
                <a:latin typeface="Arial" charset="0"/>
                <a:ea typeface="+mn-ea"/>
                <a:cs typeface="+mn-cs"/>
              </a:rPr>
              <a:t>The New Testament explicitly argues that the day was on the horizon when miracles would cease.</a:t>
            </a:r>
          </a:p>
          <a:p>
            <a:r>
              <a:rPr lang="en-US" sz="1200" kern="1200" dirty="0" smtClean="0">
                <a:solidFill>
                  <a:schemeClr val="tx1"/>
                </a:solidFill>
                <a:latin typeface="Arial" charset="0"/>
                <a:ea typeface="+mn-ea"/>
                <a:cs typeface="+mn-cs"/>
              </a:rPr>
              <a:t>Paul defended that position both in Ephesians 4:8-16 and in 1 Corinthians 13:8-10. During the early days of the apostolic era, divine revelation had been “in part,” i.e., piece-by-piece. The apostle said, however, that when “the perfect” or “the complete” arrived, the partial revelation, which came by means of the various “gifts” (e.g., supernatural knowledge and prophecy), would cease (1 Corinthians 13:8ff).</a:t>
            </a:r>
          </a:p>
          <a:p>
            <a:r>
              <a:rPr lang="en-US" sz="1200" kern="1200" dirty="0" smtClean="0">
                <a:solidFill>
                  <a:schemeClr val="tx1"/>
                </a:solidFill>
                <a:latin typeface="Arial" charset="0"/>
                <a:ea typeface="+mn-ea"/>
                <a:cs typeface="+mn-cs"/>
              </a:rPr>
              <a:t>Prominent Greek scholar, W.E. Vine, summarized the matter well.</a:t>
            </a:r>
          </a:p>
          <a:p>
            <a:r>
              <a:rPr lang="en-US" sz="1200" kern="1200" dirty="0" smtClean="0">
                <a:solidFill>
                  <a:schemeClr val="tx1"/>
                </a:solidFill>
                <a:latin typeface="Arial" charset="0"/>
                <a:ea typeface="+mn-ea"/>
                <a:cs typeface="+mn-cs"/>
              </a:rPr>
              <a:t>With the completion of Apostolic testimony and the completion of the Scriptures of truth (“the faith once for all delivered to the saints”, Jude, 3, R.V.), “that which is perfect” had come, and the temporary gifts were done away. For the Scriptures provided by the Spirit of God were “perfect”. Nothing was to be added to them, nothing taken from them. This interpretation is in keeping with the context (1951, 184).</a:t>
            </a:r>
          </a:p>
          <a:p>
            <a:r>
              <a:rPr lang="en-US" sz="1200" kern="1200" dirty="0" smtClean="0">
                <a:solidFill>
                  <a:schemeClr val="tx1"/>
                </a:solidFill>
                <a:latin typeface="Arial" charset="0"/>
                <a:ea typeface="+mn-ea"/>
                <a:cs typeface="+mn-cs"/>
              </a:rPr>
              <a:t>Elsewhere this writer has discussed the theme of miracles and their duration in much greater detail (see </a:t>
            </a:r>
            <a:r>
              <a:rPr lang="en-US" sz="1200" b="1" u="sng" kern="1200" dirty="0" smtClean="0">
                <a:solidFill>
                  <a:schemeClr val="tx1"/>
                </a:solidFill>
                <a:latin typeface="Arial" charset="0"/>
                <a:ea typeface="+mn-ea"/>
                <a:cs typeface="+mn-cs"/>
                <a:hlinkClick r:id="rId3"/>
              </a:rPr>
              <a:t>Miracles</a:t>
            </a:r>
            <a:r>
              <a:rPr lang="en-US" sz="1200" kern="1200" dirty="0" smtClean="0">
                <a:solidFill>
                  <a:schemeClr val="tx1"/>
                </a:solidFill>
                <a:latin typeface="Arial" charset="0"/>
                <a:ea typeface="+mn-ea"/>
                <a:cs typeface="+mn-cs"/>
              </a:rPr>
              <a:t>).</a:t>
            </a:r>
          </a:p>
          <a:p>
            <a:r>
              <a:rPr lang="en-US" sz="1200" kern="1200" dirty="0" smtClean="0">
                <a:solidFill>
                  <a:schemeClr val="tx1"/>
                </a:solidFill>
                <a:latin typeface="Arial" charset="0"/>
                <a:ea typeface="+mn-ea"/>
                <a:cs typeface="+mn-cs"/>
              </a:rPr>
              <a:t>Here is a crucial point. If it is the case that miraculous powers have been removed from the church’s possession, including the ability to cast out demons (Mark 16:17-20), does it stand to reason that God would allow demons to supernaturally assault people today, thus granting Satan an </a:t>
            </a:r>
            <a:r>
              <a:rPr lang="en-US" sz="1200" b="1" kern="1200" dirty="0" smtClean="0">
                <a:solidFill>
                  <a:schemeClr val="tx1"/>
                </a:solidFill>
                <a:latin typeface="Arial" charset="0"/>
                <a:ea typeface="+mn-ea"/>
                <a:cs typeface="+mn-cs"/>
              </a:rPr>
              <a:t>undue advantage</a:t>
            </a:r>
            <a:r>
              <a:rPr lang="en-US" sz="1200" kern="1200" dirty="0" smtClean="0">
                <a:solidFill>
                  <a:schemeClr val="tx1"/>
                </a:solidFill>
                <a:latin typeface="Arial" charset="0"/>
                <a:ea typeface="+mn-ea"/>
                <a:cs typeface="+mn-cs"/>
              </a:rPr>
              <a:t> over the human family? How would this square with the promise that, “greater is he that is in you than he that is in the world” (1 John 4:4)?</a:t>
            </a:r>
          </a:p>
          <a:p>
            <a:r>
              <a:rPr lang="en-US" sz="1200" kern="1200" dirty="0" smtClean="0">
                <a:solidFill>
                  <a:schemeClr val="tx1"/>
                </a:solidFill>
                <a:latin typeface="Arial" charset="0"/>
                <a:ea typeface="+mn-ea"/>
                <a:cs typeface="+mn-cs"/>
              </a:rPr>
              <a:t>In other words, if the gift of expelling demons no longer is extant, is it not a reasonable conclusion that demon possession is obsolete as well?</a:t>
            </a:r>
          </a:p>
          <a:p>
            <a:endParaRPr lang="en-US" dirty="0"/>
          </a:p>
        </p:txBody>
      </p:sp>
      <p:sp>
        <p:nvSpPr>
          <p:cNvPr id="4" name="Slide Number Placeholder 3"/>
          <p:cNvSpPr>
            <a:spLocks noGrp="1"/>
          </p:cNvSpPr>
          <p:nvPr>
            <p:ph type="sldNum" sz="quarter" idx="10"/>
          </p:nvPr>
        </p:nvSpPr>
        <p:spPr/>
        <p:txBody>
          <a:bodyPr/>
          <a:lstStyle/>
          <a:p>
            <a:fld id="{4D618476-F242-4E55-9D7E-6056A2A6D715}"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latin typeface="Arial" charset="0"/>
                <a:ea typeface="+mn-ea"/>
                <a:cs typeface="+mn-cs"/>
              </a:rPr>
              <a:t>A Reasonable Argument</a:t>
            </a:r>
          </a:p>
          <a:p>
            <a:r>
              <a:rPr lang="en-US" sz="1200" kern="1200" dirty="0" smtClean="0">
                <a:solidFill>
                  <a:schemeClr val="tx1"/>
                </a:solidFill>
                <a:latin typeface="Arial" charset="0"/>
                <a:ea typeface="+mn-ea"/>
                <a:cs typeface="+mn-cs"/>
              </a:rPr>
              <a:t>A powerful case can be made for the proposition that demon possession was not allowed to continue beyond the apostolic age—the era of miracles.</a:t>
            </a:r>
          </a:p>
          <a:p>
            <a:r>
              <a:rPr lang="en-US" sz="1200" kern="1200" dirty="0" smtClean="0">
                <a:solidFill>
                  <a:schemeClr val="tx1"/>
                </a:solidFill>
                <a:latin typeface="Arial" charset="0"/>
                <a:ea typeface="+mn-ea"/>
                <a:cs typeface="+mn-cs"/>
              </a:rPr>
              <a:t>I first must mention that when the prophet Zechariah foretold the coming of the Messianic dispensation, and the blessings that would accompany the spread of the gospel, he suggested that the Lord would “cause the prophets and the </a:t>
            </a:r>
            <a:r>
              <a:rPr lang="en-US" sz="1200" b="1" kern="1200" dirty="0" smtClean="0">
                <a:solidFill>
                  <a:schemeClr val="tx1"/>
                </a:solidFill>
                <a:latin typeface="Arial" charset="0"/>
                <a:ea typeface="+mn-ea"/>
                <a:cs typeface="+mn-cs"/>
              </a:rPr>
              <a:t>unclean spirit</a:t>
            </a:r>
            <a:r>
              <a:rPr lang="en-US" sz="1200" kern="1200" dirty="0" smtClean="0">
                <a:solidFill>
                  <a:schemeClr val="tx1"/>
                </a:solidFill>
                <a:latin typeface="Arial" charset="0"/>
                <a:ea typeface="+mn-ea"/>
                <a:cs typeface="+mn-cs"/>
              </a:rPr>
              <a:t> to pass out of the land” (13:1-2). Some feel that the expression “unclean spirit” may hint of, or at least include, the cessation of demonic activity. Hailey sees this as a prediction of the eventual termination of prophetic activity (on the part of God’s people) and the curtailing of the power of unclean spirits.</a:t>
            </a:r>
          </a:p>
          <a:p>
            <a:r>
              <a:rPr lang="en-US" sz="1200" kern="1200" dirty="0" smtClean="0">
                <a:solidFill>
                  <a:schemeClr val="tx1"/>
                </a:solidFill>
                <a:latin typeface="Arial" charset="0"/>
                <a:ea typeface="+mn-ea"/>
                <a:cs typeface="+mn-cs"/>
              </a:rPr>
              <a:t>Likewise, unclean spirits, the antithesis of the prophets, would cease. In the conquest of Christ over Satan and his forces, unclean spirits have ceased to control men as they did in the time of the ministry of Christ and the apostles (1972, 392).</a:t>
            </a:r>
          </a:p>
          <a:p>
            <a:r>
              <a:rPr lang="en-US" sz="1200" kern="1200" dirty="0" smtClean="0">
                <a:solidFill>
                  <a:schemeClr val="tx1"/>
                </a:solidFill>
                <a:latin typeface="Arial" charset="0"/>
                <a:ea typeface="+mn-ea"/>
                <a:cs typeface="+mn-cs"/>
              </a:rPr>
              <a:t>While this is not a common view of Zechariah’s prophecy, and certainly not one upon which an entire case could be built, it is not without possibility. A firmer proposition can be argued as follows.</a:t>
            </a:r>
          </a:p>
          <a:p>
            <a:r>
              <a:rPr lang="en-US" sz="1200" kern="1200" dirty="0" smtClean="0">
                <a:solidFill>
                  <a:schemeClr val="tx1"/>
                </a:solidFill>
                <a:latin typeface="Arial" charset="0"/>
                <a:ea typeface="+mn-ea"/>
                <a:cs typeface="+mn-cs"/>
              </a:rPr>
              <a:t>With the close of the first century, the age of the supernatural came to a close. God is not empowering men to operate in a miraculous fashion today. This is evinced in the following way:</a:t>
            </a:r>
          </a:p>
          <a:p>
            <a:r>
              <a:rPr lang="en-US" sz="1200" b="1" kern="1200" dirty="0" smtClean="0">
                <a:solidFill>
                  <a:schemeClr val="tx1"/>
                </a:solidFill>
                <a:latin typeface="Arial" charset="0"/>
                <a:ea typeface="+mn-ea"/>
                <a:cs typeface="+mn-cs"/>
              </a:rPr>
              <a:t>Nothing duplicating the miracles of the first century is apparent today.</a:t>
            </a:r>
          </a:p>
          <a:p>
            <a:r>
              <a:rPr lang="en-US" sz="1200" kern="1200" dirty="0" smtClean="0">
                <a:solidFill>
                  <a:schemeClr val="tx1"/>
                </a:solidFill>
                <a:latin typeface="Arial" charset="0"/>
                <a:ea typeface="+mn-ea"/>
                <a:cs typeface="+mn-cs"/>
              </a:rPr>
              <a:t>No one can walk upon water, raise the dead, calm a raging storm, turn water into wine, instantly heal an amputated ear, extract tax money from a fish’s mouth, etc. Miracles are self-authenticating phenomena that cannot be denied, even by hostile critics (cf. John 11:47; Acts 4:14-16); clearly, they are not occurring today.</a:t>
            </a:r>
          </a:p>
          <a:p>
            <a:r>
              <a:rPr lang="en-US" sz="1200" b="1" kern="1200" dirty="0" smtClean="0">
                <a:solidFill>
                  <a:schemeClr val="tx1"/>
                </a:solidFill>
                <a:latin typeface="Arial" charset="0"/>
                <a:ea typeface="+mn-ea"/>
                <a:cs typeface="+mn-cs"/>
              </a:rPr>
              <a:t>The purpose of supernatural gifts was to confirm the authenticity of divine revelation being received from heaven (Mark 16:9-20; Hebrews 2:1-4).</a:t>
            </a:r>
          </a:p>
          <a:p>
            <a:r>
              <a:rPr lang="en-US" sz="1200" kern="1200" dirty="0" smtClean="0">
                <a:solidFill>
                  <a:schemeClr val="tx1"/>
                </a:solidFill>
                <a:latin typeface="Arial" charset="0"/>
                <a:ea typeface="+mn-ea"/>
                <a:cs typeface="+mn-cs"/>
              </a:rPr>
              <a:t>Since the revelatory process was completed when the last New Testament book was written, miracles no longer are needed, hence, have ceased. They were like the scaffolding that is removed once the building is finished.</a:t>
            </a:r>
          </a:p>
          <a:p>
            <a:r>
              <a:rPr lang="en-US" sz="1200" b="1" kern="1200" dirty="0" smtClean="0">
                <a:solidFill>
                  <a:schemeClr val="tx1"/>
                </a:solidFill>
                <a:latin typeface="Arial" charset="0"/>
                <a:ea typeface="+mn-ea"/>
                <a:cs typeface="+mn-cs"/>
              </a:rPr>
              <a:t>The New Testament explicitly argues that the day was on the horizon when miracles would cease.</a:t>
            </a:r>
          </a:p>
          <a:p>
            <a:r>
              <a:rPr lang="en-US" sz="1200" kern="1200" dirty="0" smtClean="0">
                <a:solidFill>
                  <a:schemeClr val="tx1"/>
                </a:solidFill>
                <a:latin typeface="Arial" charset="0"/>
                <a:ea typeface="+mn-ea"/>
                <a:cs typeface="+mn-cs"/>
              </a:rPr>
              <a:t>Paul defended that position both in Ephesians 4:8-16 and in 1 Corinthians 13:8-10. During the early days of the apostolic era, divine revelation had been “in part,” i.e., piece-by-piece. The apostle said, however, that when “the perfect” or “the complete” arrived, the partial revelation, which came by means of the various “gifts” (e.g., supernatural knowledge and prophecy), would cease (1 Corinthians 13:8ff).</a:t>
            </a:r>
          </a:p>
          <a:p>
            <a:r>
              <a:rPr lang="en-US" sz="1200" kern="1200" dirty="0" smtClean="0">
                <a:solidFill>
                  <a:schemeClr val="tx1"/>
                </a:solidFill>
                <a:latin typeface="Arial" charset="0"/>
                <a:ea typeface="+mn-ea"/>
                <a:cs typeface="+mn-cs"/>
              </a:rPr>
              <a:t>Prominent Greek scholar, W.E. Vine, summarized the matter well.</a:t>
            </a:r>
          </a:p>
          <a:p>
            <a:r>
              <a:rPr lang="en-US" sz="1200" kern="1200" dirty="0" smtClean="0">
                <a:solidFill>
                  <a:schemeClr val="tx1"/>
                </a:solidFill>
                <a:latin typeface="Arial" charset="0"/>
                <a:ea typeface="+mn-ea"/>
                <a:cs typeface="+mn-cs"/>
              </a:rPr>
              <a:t>With the completion of Apostolic testimony and the completion of the Scriptures of truth (“the faith once for all delivered to the saints”, Jude, 3, R.V.), “that which is perfect” had come, and the temporary gifts were done away. For the Scriptures provided by the Spirit of God were “perfect”. Nothing was to be added to them, nothing taken from them. This interpretation is in keeping with the context (1951, 184).</a:t>
            </a:r>
          </a:p>
          <a:p>
            <a:r>
              <a:rPr lang="en-US" sz="1200" kern="1200" dirty="0" smtClean="0">
                <a:solidFill>
                  <a:schemeClr val="tx1"/>
                </a:solidFill>
                <a:latin typeface="Arial" charset="0"/>
                <a:ea typeface="+mn-ea"/>
                <a:cs typeface="+mn-cs"/>
              </a:rPr>
              <a:t>Elsewhere this writer has discussed the theme of miracles and their duration in much greater detail (see </a:t>
            </a:r>
            <a:r>
              <a:rPr lang="en-US" sz="1200" b="1" u="sng" kern="1200" dirty="0" smtClean="0">
                <a:solidFill>
                  <a:schemeClr val="tx1"/>
                </a:solidFill>
                <a:latin typeface="Arial" charset="0"/>
                <a:ea typeface="+mn-ea"/>
                <a:cs typeface="+mn-cs"/>
                <a:hlinkClick r:id="rId3"/>
              </a:rPr>
              <a:t>Miracles</a:t>
            </a:r>
            <a:r>
              <a:rPr lang="en-US" sz="1200" kern="1200" dirty="0" smtClean="0">
                <a:solidFill>
                  <a:schemeClr val="tx1"/>
                </a:solidFill>
                <a:latin typeface="Arial" charset="0"/>
                <a:ea typeface="+mn-ea"/>
                <a:cs typeface="+mn-cs"/>
              </a:rPr>
              <a:t>).</a:t>
            </a:r>
          </a:p>
          <a:p>
            <a:r>
              <a:rPr lang="en-US" sz="1200" kern="1200" dirty="0" smtClean="0">
                <a:solidFill>
                  <a:schemeClr val="tx1"/>
                </a:solidFill>
                <a:latin typeface="Arial" charset="0"/>
                <a:ea typeface="+mn-ea"/>
                <a:cs typeface="+mn-cs"/>
              </a:rPr>
              <a:t>Here is a crucial point. If it is the case that miraculous powers have been removed from the church’s possession, including the ability to cast out demons (Mark 16:17-20), does it stand to reason that God would allow demons to supernaturally assault people today, thus granting Satan an </a:t>
            </a:r>
            <a:r>
              <a:rPr lang="en-US" sz="1200" b="1" kern="1200" dirty="0" smtClean="0">
                <a:solidFill>
                  <a:schemeClr val="tx1"/>
                </a:solidFill>
                <a:latin typeface="Arial" charset="0"/>
                <a:ea typeface="+mn-ea"/>
                <a:cs typeface="+mn-cs"/>
              </a:rPr>
              <a:t>undue advantage</a:t>
            </a:r>
            <a:r>
              <a:rPr lang="en-US" sz="1200" kern="1200" dirty="0" smtClean="0">
                <a:solidFill>
                  <a:schemeClr val="tx1"/>
                </a:solidFill>
                <a:latin typeface="Arial" charset="0"/>
                <a:ea typeface="+mn-ea"/>
                <a:cs typeface="+mn-cs"/>
              </a:rPr>
              <a:t> over the human family? How would this square with the promise that, “greater is he that is in you than he that is in the world” (1 John 4:4)?</a:t>
            </a:r>
          </a:p>
          <a:p>
            <a:r>
              <a:rPr lang="en-US" sz="1200" kern="1200" dirty="0" smtClean="0">
                <a:solidFill>
                  <a:schemeClr val="tx1"/>
                </a:solidFill>
                <a:latin typeface="Arial" charset="0"/>
                <a:ea typeface="+mn-ea"/>
                <a:cs typeface="+mn-cs"/>
              </a:rPr>
              <a:t>In other words, if the gift of expelling demons no longer is extant, is it not a reasonable conclusion that demon possession is obsolete as well?</a:t>
            </a:r>
          </a:p>
          <a:p>
            <a:endParaRPr lang="en-US" dirty="0"/>
          </a:p>
        </p:txBody>
      </p:sp>
      <p:sp>
        <p:nvSpPr>
          <p:cNvPr id="4" name="Slide Number Placeholder 3"/>
          <p:cNvSpPr>
            <a:spLocks noGrp="1"/>
          </p:cNvSpPr>
          <p:nvPr>
            <p:ph type="sldNum" sz="quarter" idx="10"/>
          </p:nvPr>
        </p:nvSpPr>
        <p:spPr/>
        <p:txBody>
          <a:bodyPr/>
          <a:lstStyle/>
          <a:p>
            <a:fld id="{4D618476-F242-4E55-9D7E-6056A2A6D715}"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Arial" charset="0"/>
                <a:ea typeface="+mn-ea"/>
                <a:cs typeface="+mn-cs"/>
              </a:rPr>
              <a:t>A careful consideration of the details involved in these alleged episodes highlights some startling contrasts to the New Testament (cf. Woodward, 1974). Reflect upon the following differences:</a:t>
            </a:r>
          </a:p>
          <a:p>
            <a:pPr lvl="0"/>
            <a:r>
              <a:rPr lang="en-US" sz="1200" kern="1200" dirty="0" smtClean="0">
                <a:solidFill>
                  <a:schemeClr val="tx1"/>
                </a:solidFill>
                <a:latin typeface="Arial" charset="0"/>
                <a:ea typeface="+mn-ea"/>
                <a:cs typeface="+mn-cs"/>
              </a:rPr>
              <a:t>The “exorcisms” of today are performed almost invariably in dark, secluded environments, only to be publicized later. When Jesus cast out demons, the episodes were public, and therefore subject to critical examination (cf. Luke 4:31-37).</a:t>
            </a:r>
          </a:p>
          <a:p>
            <a:pPr lvl="0"/>
            <a:r>
              <a:rPr lang="en-US" sz="1200" kern="1200" dirty="0" smtClean="0">
                <a:solidFill>
                  <a:schemeClr val="tx1"/>
                </a:solidFill>
                <a:latin typeface="Arial" charset="0"/>
                <a:ea typeface="+mn-ea"/>
                <a:cs typeface="+mn-cs"/>
              </a:rPr>
              <a:t>The Lord could expel evil spirits with but a word, and the effect was immediate (Luke 4:36; Matthew 17:18). The Jesuit Priest who supposedly “exorcised” a demon from the youngster who served as the subject of </a:t>
            </a:r>
            <a:r>
              <a:rPr lang="en-US" sz="1200" kern="1200" dirty="0" err="1" smtClean="0">
                <a:solidFill>
                  <a:schemeClr val="tx1"/>
                </a:solidFill>
                <a:latin typeface="Arial" charset="0"/>
                <a:ea typeface="+mn-ea"/>
                <a:cs typeface="+mn-cs"/>
              </a:rPr>
              <a:t>Blatty’s</a:t>
            </a:r>
            <a:r>
              <a:rPr lang="en-US" sz="1200" kern="1200" dirty="0" smtClean="0">
                <a:solidFill>
                  <a:schemeClr val="tx1"/>
                </a:solidFill>
                <a:latin typeface="Arial" charset="0"/>
                <a:ea typeface="+mn-ea"/>
                <a:cs typeface="+mn-cs"/>
              </a:rPr>
              <a:t> book, </a:t>
            </a:r>
            <a:r>
              <a:rPr lang="en-US" sz="1200" i="1" kern="1200" dirty="0" smtClean="0">
                <a:solidFill>
                  <a:schemeClr val="tx1"/>
                </a:solidFill>
                <a:latin typeface="Arial" charset="0"/>
                <a:ea typeface="+mn-ea"/>
                <a:cs typeface="+mn-cs"/>
              </a:rPr>
              <a:t>The Exorcist</a:t>
            </a:r>
            <a:r>
              <a:rPr lang="en-US" sz="1200" kern="1200" dirty="0" smtClean="0">
                <a:solidFill>
                  <a:schemeClr val="tx1"/>
                </a:solidFill>
                <a:latin typeface="Arial" charset="0"/>
                <a:ea typeface="+mn-ea"/>
                <a:cs typeface="+mn-cs"/>
              </a:rPr>
              <a:t>, confessed that it took him two months of preparation (fasting on bread and water), and twenty ritual ceremonies to purge the child.</a:t>
            </a:r>
          </a:p>
          <a:p>
            <a:pPr lvl="0"/>
            <a:r>
              <a:rPr lang="en-US" sz="1200" kern="1200" dirty="0" smtClean="0">
                <a:solidFill>
                  <a:schemeClr val="tx1"/>
                </a:solidFill>
                <a:latin typeface="Arial" charset="0"/>
                <a:ea typeface="+mn-ea"/>
                <a:cs typeface="+mn-cs"/>
              </a:rPr>
              <a:t>The demoniacs of the New Testament era were afflicted, either physically or mentally, by a malfunction of what were otherwise normal human traits. Those cases involved no grotesque details. However, according to Roman Catholic priest Luigi </a:t>
            </a:r>
            <a:r>
              <a:rPr lang="en-US" sz="1200" kern="1200" dirty="0" err="1" smtClean="0">
                <a:solidFill>
                  <a:schemeClr val="tx1"/>
                </a:solidFill>
                <a:latin typeface="Arial" charset="0"/>
                <a:ea typeface="+mn-ea"/>
                <a:cs typeface="+mn-cs"/>
              </a:rPr>
              <a:t>Novagese</a:t>
            </a:r>
            <a:r>
              <a:rPr lang="en-US" sz="1200" kern="1200" dirty="0" smtClean="0">
                <a:solidFill>
                  <a:schemeClr val="tx1"/>
                </a:solidFill>
                <a:latin typeface="Arial" charset="0"/>
                <a:ea typeface="+mn-ea"/>
                <a:cs typeface="+mn-cs"/>
              </a:rPr>
              <a:t> (the official exorcist for the papal diocese in Rome): “A man’s skin turned white like paper, his teeth became transparent, his eyes bulged with balls of flame and fire issued from his mouth.” One priest claimed that a demon took a bite out of his sandwich. The February 11, 1974 issue of </a:t>
            </a:r>
            <a:r>
              <a:rPr lang="en-US" sz="1200" i="1" kern="1200" dirty="0" smtClean="0">
                <a:solidFill>
                  <a:schemeClr val="tx1"/>
                </a:solidFill>
                <a:latin typeface="Arial" charset="0"/>
                <a:ea typeface="+mn-ea"/>
                <a:cs typeface="+mn-cs"/>
              </a:rPr>
              <a:t>Newsweek</a:t>
            </a:r>
            <a:r>
              <a:rPr lang="en-US" sz="1200" kern="1200" dirty="0" smtClean="0">
                <a:solidFill>
                  <a:schemeClr val="tx1"/>
                </a:solidFill>
                <a:latin typeface="Arial" charset="0"/>
                <a:ea typeface="+mn-ea"/>
                <a:cs typeface="+mn-cs"/>
              </a:rPr>
              <a:t> magazine carried a photo of the burglarized delicacy, displaying perfect, human-like teeth prints! Do demons get cavities?</a:t>
            </a:r>
          </a:p>
          <a:p>
            <a:pPr lvl="0"/>
            <a:r>
              <a:rPr lang="en-US" sz="1200" kern="1200" dirty="0" smtClean="0">
                <a:solidFill>
                  <a:schemeClr val="tx1"/>
                </a:solidFill>
                <a:latin typeface="Arial" charset="0"/>
                <a:ea typeface="+mn-ea"/>
                <a:cs typeface="+mn-cs"/>
              </a:rPr>
              <a:t>Modern demoniacs frequently are described as uttering “fierce curses” and “bursts of blasphemy.” In the New Testament record, demons always were very respectful of deity (Mark 1:24; 3:11). There is not a solitary case of a demon blaspheming either God or Christ in the biblical narratives.</a:t>
            </a:r>
          </a:p>
          <a:p>
            <a:pPr lvl="0"/>
            <a:r>
              <a:rPr lang="en-US" sz="1200" kern="1200" dirty="0" smtClean="0">
                <a:solidFill>
                  <a:schemeClr val="tx1"/>
                </a:solidFill>
                <a:latin typeface="Arial" charset="0"/>
                <a:ea typeface="+mn-ea"/>
                <a:cs typeface="+mn-cs"/>
              </a:rPr>
              <a:t>Two cases of demon possession in the New Testament reveal that the unclean spirits could empower their hosts with supernatural strength (Mark 5:1-20; cf. Acts 19:13-16). The demoniac described in Mark 5 could not be bound even with a chain. A respected university professor posed this interesting query: “If we have demon-possessed people today, why in my travels in over forty countries of the world have I never seen a person who is so strong that you can’t bind him with chains (cf. Mk. 5:3)?” (Edwards 1996, 135).</a:t>
            </a:r>
          </a:p>
          <a:p>
            <a:pPr lvl="0"/>
            <a:r>
              <a:rPr lang="en-US" sz="1200" kern="1200" dirty="0" smtClean="0">
                <a:solidFill>
                  <a:schemeClr val="tx1"/>
                </a:solidFill>
                <a:latin typeface="Arial" charset="0"/>
                <a:ea typeface="+mn-ea"/>
                <a:cs typeface="+mn-cs"/>
              </a:rPr>
              <a:t>The ability to cast out demons in the first century was given in order to confirm the truth of the gospel message (Mark 16:17-20). Modern “exorcists” preach everything but the gospel.</a:t>
            </a:r>
          </a:p>
          <a:p>
            <a:endParaRPr lang="en-US" dirty="0"/>
          </a:p>
        </p:txBody>
      </p:sp>
      <p:sp>
        <p:nvSpPr>
          <p:cNvPr id="4" name="Slide Number Placeholder 3"/>
          <p:cNvSpPr>
            <a:spLocks noGrp="1"/>
          </p:cNvSpPr>
          <p:nvPr>
            <p:ph type="sldNum" sz="quarter" idx="10"/>
          </p:nvPr>
        </p:nvSpPr>
        <p:spPr/>
        <p:txBody>
          <a:bodyPr/>
          <a:lstStyle/>
          <a:p>
            <a:fld id="{4D618476-F242-4E55-9D7E-6056A2A6D71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cstate="print"/>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85564-ACE6-45D0-87DF-BDA9F0E22C91}" type="slidenum">
              <a:rPr lang="en-US" smtClean="0"/>
              <a:pPr/>
              <a:t>‹#›</a:t>
            </a:fld>
            <a:endParaRPr lang="en-US"/>
          </a:p>
        </p:txBody>
      </p:sp>
      <p:pic>
        <p:nvPicPr>
          <p:cNvPr id="8" name="Picture 1"/>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57150" cap="flat" cmpd="sng">
            <a:noFill/>
            <a:prstDash val="solid"/>
            <a:miter lim="800000"/>
            <a:headEnd type="none" w="med" len="med"/>
            <a:tailEnd type="none" w="lg" len="lg"/>
          </a:ln>
          <a:effectLst/>
        </p:spPr>
      </p:pic>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E1DB5-4183-487E-BFAF-A7B293BA5583}"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041DB-652A-4D97-AC7E-0557227B9E3E}"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B3C82-AC1A-4156-99ED-E7F84868D73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DECA7-2C8F-4CC8-A31A-CB64E5EFFA41}" type="slidenum">
              <a:rPr lang="en-US" smtClean="0"/>
              <a:pPr/>
              <a:t>‹#›</a:t>
            </a:fld>
            <a:endParaRPr lang="en-US"/>
          </a:p>
        </p:txBody>
      </p:sp>
      <p:pic>
        <p:nvPicPr>
          <p:cNvPr id="9" name="Picture 8"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pic>
        <p:nvPicPr>
          <p:cNvPr id="8" name="Picture 1"/>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57150" cap="flat" cmpd="sng">
            <a:noFill/>
            <a:prstDash val="solid"/>
            <a:miter lim="800000"/>
            <a:headEnd type="none" w="med" len="med"/>
            <a:tailEnd type="none" w="lg" len="lg"/>
          </a:ln>
          <a:effectLst/>
        </p:spPr>
      </p:pic>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0D47A-7BF1-45EA-A4D5-CBF57FD0D85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7F4E22-E9FE-470B-9EE6-25C6B8D0BCDB}"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39002-918B-4703-BCA5-F0FE3677DA17}"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BD28A-08E4-49A5-ADFF-6359F39491DB}" type="slidenum">
              <a:rPr lang="en-US" smtClean="0"/>
              <a:pPr/>
              <a:t>‹#›</a:t>
            </a:fld>
            <a:endParaRPr lang="en-US"/>
          </a:p>
        </p:txBody>
      </p:sp>
      <p:pic>
        <p:nvPicPr>
          <p:cNvPr id="5" name="Picture 4"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pic>
        <p:nvPicPr>
          <p:cNvPr id="6" name="Picture 1"/>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57150" cap="flat" cmpd="sng">
            <a:noFill/>
            <a:prstDash val="solid"/>
            <a:miter lim="800000"/>
            <a:headEnd type="none" w="med" len="med"/>
            <a:tailEnd type="none" w="lg" len="lg"/>
          </a:ln>
          <a:effectLst/>
        </p:spPr>
      </p:pic>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887B6-CCA9-498B-BA12-465D0EED26C6}"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BC0DE-FFEE-4CA4-ABF6-006F5C303C52}"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53601" name="Picture 1"/>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57150" cap="flat" cmpd="sng">
            <a:noFill/>
            <a:prstDash val="solid"/>
            <a:miter lim="800000"/>
            <a:headEnd type="none" w="med" len="med"/>
            <a:tailEnd type="none" w="lg" len="lg"/>
          </a:ln>
          <a:effectLst/>
        </p:spPr>
      </p:pic>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endParaRPr lang="en-US" dirty="0"/>
          </a:p>
        </p:txBody>
      </p:sp>
      <p:sp>
        <p:nvSpPr>
          <p:cNvPr id="5" name="Footer Placeholder 4"/>
          <p:cNvSpPr>
            <a:spLocks noGrp="1"/>
          </p:cNvSpPr>
          <p:nvPr>
            <p:ph type="ftr" sz="quarter" idx="3"/>
          </p:nvPr>
        </p:nvSpPr>
        <p:spPr>
          <a:xfrm>
            <a:off x="5029200" y="6553200"/>
            <a:ext cx="4114800" cy="304800"/>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endParaRPr lang="en-US" dirty="0"/>
          </a:p>
        </p:txBody>
      </p:sp>
      <p:sp>
        <p:nvSpPr>
          <p:cNvPr id="6" name="Slide Number Placeholder 5"/>
          <p:cNvSpPr>
            <a:spLocks noGrp="1"/>
          </p:cNvSpPr>
          <p:nvPr>
            <p:ph type="sldNum" sz="quarter" idx="4"/>
          </p:nvPr>
        </p:nvSpPr>
        <p:spPr>
          <a:xfrm>
            <a:off x="8534400" y="0"/>
            <a:ext cx="609600" cy="381000"/>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fld id="{433CB8C8-E24B-47DF-9D90-47BDA5F121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hf hdr="0" dt="0"/>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apologeticspress.org/articles/94" TargetMode="External"/><Relationship Id="rId2" Type="http://schemas.openxmlformats.org/officeDocument/2006/relationships/hyperlink" Target="mailto:donmcclain@sbcglobal.net" TargetMode="External"/><Relationship Id="rId1" Type="http://schemas.openxmlformats.org/officeDocument/2006/relationships/slideLayout" Target="../slideLayouts/slideLayout7.xml"/><Relationship Id="rId4" Type="http://schemas.openxmlformats.org/officeDocument/2006/relationships/hyperlink" Target="http://www.apologeticspress.org/articles/217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victorianphantomhunters.com/exorcist_0313.jpg"/>
          <p:cNvPicPr>
            <a:picLocks noChangeAspect="1" noChangeArrowheads="1"/>
          </p:cNvPicPr>
          <p:nvPr/>
        </p:nvPicPr>
        <p:blipFill>
          <a:blip r:embed="rId2" cstate="print"/>
          <a:srcRect/>
          <a:stretch>
            <a:fillRect/>
          </a:stretch>
        </p:blipFill>
        <p:spPr bwMode="auto">
          <a:xfrm>
            <a:off x="0" y="0"/>
            <a:ext cx="9116786" cy="6858000"/>
          </a:xfrm>
          <a:prstGeom prst="rect">
            <a:avLst/>
          </a:prstGeom>
          <a:noFill/>
        </p:spPr>
      </p:pic>
      <p:sp>
        <p:nvSpPr>
          <p:cNvPr id="7" name="Rectangle 6"/>
          <p:cNvSpPr/>
          <p:nvPr/>
        </p:nvSpPr>
        <p:spPr>
          <a:xfrm>
            <a:off x="5638800" y="304800"/>
            <a:ext cx="3276600" cy="3785652"/>
          </a:xfrm>
          <a:prstGeom prst="rect">
            <a:avLst/>
          </a:prstGeom>
        </p:spPr>
        <p:txBody>
          <a:bodyPr wrap="square">
            <a:spAutoFit/>
          </a:bodyPr>
          <a:lstStyle/>
          <a:p>
            <a:pPr algn="ctr"/>
            <a:r>
              <a:rPr lang="en-US" sz="4800" b="1" dirty="0" smtClean="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165100" dist="139700" dir="8100000" algn="tr" rotWithShape="0">
                    <a:prstClr val="black">
                      <a:alpha val="40000"/>
                    </a:prstClr>
                  </a:outerShdw>
                  <a:reflection blurRad="6350" stA="60000" endA="900" endPos="58000" dir="5400000" sy="-100000" algn="bl" rotWithShape="0"/>
                </a:effectLst>
                <a:latin typeface="Calligraph421 BT" pitchFamily="66" charset="0"/>
              </a:rPr>
              <a:t>What Does The Bible Say About Demon Possession?</a:t>
            </a:r>
            <a:endParaRPr lang="en-US" sz="4800" b="1" dirty="0">
              <a:ln w="12700">
                <a:solidFill>
                  <a:schemeClr val="tx2">
                    <a:satMod val="155000"/>
                  </a:schemeClr>
                </a:solidFill>
                <a:prstDash val="solid"/>
              </a:ln>
              <a:solidFill>
                <a:schemeClr val="bg2">
                  <a:tint val="85000"/>
                  <a:satMod val="155000"/>
                </a:schemeClr>
              </a:solidFill>
              <a:effectLst>
                <a:glow rad="101600">
                  <a:schemeClr val="tx1">
                    <a:alpha val="60000"/>
                  </a:schemeClr>
                </a:glow>
                <a:outerShdw blurRad="165100" dist="139700" dir="8100000" algn="tr" rotWithShape="0">
                  <a:prstClr val="black">
                    <a:alpha val="40000"/>
                  </a:prstClr>
                </a:outerShdw>
                <a:reflection blurRad="6350" stA="60000" endA="900" endPos="58000" dir="5400000" sy="-100000" algn="bl" rotWithShape="0"/>
              </a:effectLst>
              <a:latin typeface="Calligraph421 BT" pitchFamily="66"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2" cstate="print"/>
          <a:srcRect/>
          <a:stretch>
            <a:fillRect/>
          </a:stretch>
        </p:blipFill>
        <p:spPr bwMode="auto">
          <a:xfrm>
            <a:off x="87313" y="1600200"/>
            <a:ext cx="3150507" cy="4840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ound Diagonal Corner Rectangle 5"/>
          <p:cNvSpPr/>
          <p:nvPr/>
        </p:nvSpPr>
        <p:spPr>
          <a:xfrm>
            <a:off x="3124200" y="1219200"/>
            <a:ext cx="5791200" cy="53340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10</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10" name="TextBox 9"/>
          <p:cNvSpPr txBox="1"/>
          <p:nvPr/>
        </p:nvSpPr>
        <p:spPr>
          <a:xfrm>
            <a:off x="3505200" y="1295400"/>
            <a:ext cx="2279791" cy="461665"/>
          </a:xfrm>
          <a:prstGeom prst="rect">
            <a:avLst/>
          </a:prstGeom>
          <a:noFill/>
        </p:spPr>
        <p:txBody>
          <a:bodyPr wrap="none" rtlCol="0">
            <a:spAutoFit/>
          </a:bodyPr>
          <a:lstStyle/>
          <a:p>
            <a:r>
              <a:rPr lang="en-US" sz="2400" b="1" dirty="0" smtClean="0">
                <a:effectLst>
                  <a:outerShdw blurRad="88900" dist="127000" dir="8100000" algn="tr" rotWithShape="0">
                    <a:prstClr val="black">
                      <a:alpha val="40000"/>
                    </a:prstClr>
                  </a:outerShdw>
                </a:effectLst>
              </a:rPr>
              <a:t>The Nature of:</a:t>
            </a:r>
            <a:endParaRPr lang="en-US" sz="2400" b="1" dirty="0">
              <a:effectLst>
                <a:outerShdw blurRad="88900" dist="127000" dir="8100000" algn="tr" rotWithShape="0">
                  <a:prstClr val="black">
                    <a:alpha val="40000"/>
                  </a:prstClr>
                </a:outerShdw>
              </a:effectLst>
            </a:endParaRPr>
          </a:p>
        </p:txBody>
      </p:sp>
      <p:sp>
        <p:nvSpPr>
          <p:cNvPr id="11" name="TextBox 10"/>
          <p:cNvSpPr txBox="1"/>
          <p:nvPr/>
        </p:nvSpPr>
        <p:spPr>
          <a:xfrm>
            <a:off x="3124200" y="2438400"/>
            <a:ext cx="5715000" cy="3647152"/>
          </a:xfrm>
          <a:prstGeom prst="rect">
            <a:avLst/>
          </a:prstGeom>
          <a:noFill/>
        </p:spPr>
        <p:txBody>
          <a:bodyPr wrap="square" rtlCol="0">
            <a:spAutoFit/>
          </a:bodyPr>
          <a:lstStyle/>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More than one could possess a person  - </a:t>
            </a:r>
            <a:r>
              <a:rPr lang="en-US" sz="2400" dirty="0" smtClean="0">
                <a:effectLst>
                  <a:outerShdw blurRad="165100" dist="127000" dir="8100000" algn="tr" rotWithShape="0">
                    <a:prstClr val="black">
                      <a:alpha val="40000"/>
                    </a:prstClr>
                  </a:outerShdw>
                </a:effectLst>
                <a:latin typeface="Book Antiqua" pitchFamily="18" charset="0"/>
              </a:rPr>
              <a:t>(Luke 8:2,27-29). </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Afflicted with blindness and/or the inability to speak - </a:t>
            </a:r>
            <a:r>
              <a:rPr lang="en-US" sz="2400" dirty="0" smtClean="0">
                <a:effectLst>
                  <a:outerShdw blurRad="165100" dist="127000" dir="8100000" algn="tr" rotWithShape="0">
                    <a:prstClr val="black">
                      <a:alpha val="40000"/>
                    </a:prstClr>
                  </a:outerShdw>
                </a:effectLst>
                <a:latin typeface="Book Antiqua" pitchFamily="18" charset="0"/>
              </a:rPr>
              <a:t>(Mat 9:32; 12:22). </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Some prone to violent convulsions - </a:t>
            </a:r>
            <a:r>
              <a:rPr lang="en-US" sz="2400" dirty="0" smtClean="0">
                <a:effectLst>
                  <a:outerShdw blurRad="165100" dist="127000" dir="8100000" algn="tr" rotWithShape="0">
                    <a:prstClr val="black">
                      <a:alpha val="40000"/>
                    </a:prstClr>
                  </a:outerShdw>
                </a:effectLst>
                <a:latin typeface="Book Antiqua" pitchFamily="18" charset="0"/>
              </a:rPr>
              <a:t>(Mat 17:15; Mark 9:18; Luke 9:39). </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Some had excessive strength - </a:t>
            </a:r>
            <a:r>
              <a:rPr lang="en-US" sz="2400" dirty="0" smtClean="0">
                <a:effectLst>
                  <a:outerShdw blurRad="165100" dist="127000" dir="8100000" algn="tr" rotWithShape="0">
                    <a:prstClr val="black">
                      <a:alpha val="40000"/>
                    </a:prstClr>
                  </a:outerShdw>
                </a:effectLst>
                <a:latin typeface="Book Antiqua" pitchFamily="18" charset="0"/>
              </a:rPr>
              <a:t>(Mat. 8:28; Mark 5:2-5; Luke 8:29; cf. also Acts 19:16). </a:t>
            </a:r>
            <a:endParaRPr lang="en-US" sz="2400" dirty="0" smtClean="0">
              <a:effectLst>
                <a:outerShdw blurRad="165100" dist="127000" dir="8100000" algn="tr" rotWithShape="0">
                  <a:prstClr val="black">
                    <a:alpha val="40000"/>
                  </a:prstClr>
                </a:outerShdw>
              </a:effectLst>
              <a:latin typeface="Berlin Sans FB Demi" pitchFamily="34" charset="0"/>
            </a:endParaRPr>
          </a:p>
        </p:txBody>
      </p:sp>
      <p:sp>
        <p:nvSpPr>
          <p:cNvPr id="12" name="Rectangle 11"/>
          <p:cNvSpPr/>
          <p:nvPr/>
        </p:nvSpPr>
        <p:spPr>
          <a:xfrm>
            <a:off x="3124200" y="1777425"/>
            <a:ext cx="5791200" cy="584775"/>
          </a:xfrm>
          <a:prstGeom prst="rect">
            <a:avLst/>
          </a:prstGeom>
        </p:spPr>
        <p:txBody>
          <a:bodyPr wrap="square">
            <a:spAutoFit/>
          </a:bodyPr>
          <a:lstStyle/>
          <a:p>
            <a:pPr algn="ctr"/>
            <a:r>
              <a:rPr lang="en-US" sz="3200" dirty="0" smtClean="0">
                <a:effectLst>
                  <a:outerShdw blurRad="114300" dist="152400" dir="8100000" algn="tr" rotWithShape="0">
                    <a:prstClr val="black">
                      <a:alpha val="40000"/>
                    </a:prstClr>
                  </a:outerShdw>
                </a:effectLst>
                <a:latin typeface="Berylium" pitchFamily="2" charset="0"/>
              </a:rPr>
              <a:t>Their Effects On The Possessed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2" cstate="print"/>
          <a:srcRect/>
          <a:stretch>
            <a:fillRect/>
          </a:stretch>
        </p:blipFill>
        <p:spPr bwMode="auto">
          <a:xfrm>
            <a:off x="87313" y="1600200"/>
            <a:ext cx="3150507" cy="4840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ound Diagonal Corner Rectangle 5"/>
          <p:cNvSpPr/>
          <p:nvPr/>
        </p:nvSpPr>
        <p:spPr>
          <a:xfrm>
            <a:off x="3124200" y="1219200"/>
            <a:ext cx="5791200" cy="53340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11</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8" name="Rectangle 7"/>
          <p:cNvSpPr/>
          <p:nvPr/>
        </p:nvSpPr>
        <p:spPr>
          <a:xfrm>
            <a:off x="3124200" y="1777425"/>
            <a:ext cx="5791200" cy="584775"/>
          </a:xfrm>
          <a:prstGeom prst="rect">
            <a:avLst/>
          </a:prstGeom>
        </p:spPr>
        <p:txBody>
          <a:bodyPr wrap="square">
            <a:spAutoFit/>
          </a:bodyPr>
          <a:lstStyle/>
          <a:p>
            <a:pPr algn="ctr"/>
            <a:r>
              <a:rPr lang="en-US" sz="3200" dirty="0" smtClean="0">
                <a:effectLst>
                  <a:outerShdw blurRad="114300" dist="152400" dir="8100000" algn="tr" rotWithShape="0">
                    <a:prstClr val="black">
                      <a:alpha val="40000"/>
                    </a:prstClr>
                  </a:outerShdw>
                </a:effectLst>
                <a:latin typeface="Berylium" pitchFamily="2" charset="0"/>
              </a:rPr>
              <a:t>Their Effects On The Possessed</a:t>
            </a:r>
          </a:p>
        </p:txBody>
      </p:sp>
      <p:sp>
        <p:nvSpPr>
          <p:cNvPr id="10" name="TextBox 9"/>
          <p:cNvSpPr txBox="1"/>
          <p:nvPr/>
        </p:nvSpPr>
        <p:spPr>
          <a:xfrm>
            <a:off x="3505200" y="1295400"/>
            <a:ext cx="2279791" cy="461665"/>
          </a:xfrm>
          <a:prstGeom prst="rect">
            <a:avLst/>
          </a:prstGeom>
          <a:noFill/>
        </p:spPr>
        <p:txBody>
          <a:bodyPr wrap="none" rtlCol="0">
            <a:spAutoFit/>
          </a:bodyPr>
          <a:lstStyle/>
          <a:p>
            <a:r>
              <a:rPr lang="en-US" sz="2400" b="1" dirty="0" smtClean="0">
                <a:effectLst>
                  <a:outerShdw blurRad="88900" dist="127000" dir="8100000" algn="tr" rotWithShape="0">
                    <a:prstClr val="black">
                      <a:alpha val="40000"/>
                    </a:prstClr>
                  </a:outerShdw>
                </a:effectLst>
              </a:rPr>
              <a:t>The Nature of:</a:t>
            </a:r>
            <a:endParaRPr lang="en-US" sz="2400" b="1" dirty="0">
              <a:effectLst>
                <a:outerShdw blurRad="88900" dist="127000" dir="8100000" algn="tr" rotWithShape="0">
                  <a:prstClr val="black">
                    <a:alpha val="40000"/>
                  </a:prstClr>
                </a:outerShdw>
              </a:effectLst>
            </a:endParaRPr>
          </a:p>
        </p:txBody>
      </p:sp>
      <p:sp>
        <p:nvSpPr>
          <p:cNvPr id="11" name="TextBox 10"/>
          <p:cNvSpPr txBox="1"/>
          <p:nvPr/>
        </p:nvSpPr>
        <p:spPr>
          <a:xfrm>
            <a:off x="3124200" y="2362200"/>
            <a:ext cx="5715000" cy="4231928"/>
          </a:xfrm>
          <a:prstGeom prst="rect">
            <a:avLst/>
          </a:prstGeom>
          <a:noFill/>
        </p:spPr>
        <p:txBody>
          <a:bodyPr wrap="square" rtlCol="0">
            <a:spAutoFit/>
          </a:bodyPr>
          <a:lstStyle/>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Characterized by both emotional illness and antisocial behavior </a:t>
            </a:r>
            <a:r>
              <a:rPr lang="en-US" sz="2400" dirty="0" smtClean="0">
                <a:effectLst>
                  <a:outerShdw blurRad="165100" dist="127000" dir="8100000" algn="tr" rotWithShape="0">
                    <a:prstClr val="black">
                      <a:alpha val="40000"/>
                    </a:prstClr>
                  </a:outerShdw>
                </a:effectLst>
                <a:latin typeface="Book Antiqua" pitchFamily="18" charset="0"/>
              </a:rPr>
              <a:t>(e.g., he wore no clothes—Luke 8:27; Mark 5:5,15).</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It is important to distinguish between cause and effect in these cases –</a:t>
            </a:r>
            <a:r>
              <a:rPr lang="en-US" sz="2400" dirty="0" smtClean="0">
                <a:effectLst>
                  <a:outerShdw blurRad="165100" dist="127000" dir="8100000" algn="tr" rotWithShape="0">
                    <a:prstClr val="black">
                      <a:alpha val="40000"/>
                    </a:prstClr>
                  </a:outerShdw>
                </a:effectLst>
                <a:latin typeface="Book Antiqua" pitchFamily="18" charset="0"/>
              </a:rPr>
              <a:t> The cause was that of demon possession; the effects were physical and emotional maladies. The Scriptures never confuse the two - (Mat. 4:24)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2" cstate="print"/>
          <a:srcRect/>
          <a:stretch>
            <a:fillRect/>
          </a:stretch>
        </p:blipFill>
        <p:spPr bwMode="auto">
          <a:xfrm>
            <a:off x="87313" y="1600200"/>
            <a:ext cx="3150507" cy="4840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ound Diagonal Corner Rectangle 5"/>
          <p:cNvSpPr/>
          <p:nvPr/>
        </p:nvSpPr>
        <p:spPr>
          <a:xfrm>
            <a:off x="3124200" y="1219200"/>
            <a:ext cx="5791200" cy="53340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12</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8" name="Rectangle 7"/>
          <p:cNvSpPr/>
          <p:nvPr/>
        </p:nvSpPr>
        <p:spPr>
          <a:xfrm>
            <a:off x="3124200" y="2181761"/>
            <a:ext cx="5791200" cy="1323439"/>
          </a:xfrm>
          <a:prstGeom prst="rect">
            <a:avLst/>
          </a:prstGeom>
        </p:spPr>
        <p:txBody>
          <a:bodyPr wrap="square">
            <a:spAutoFit/>
          </a:bodyPr>
          <a:lstStyle/>
          <a:p>
            <a:pPr algn="ctr"/>
            <a:r>
              <a:rPr lang="en-US" sz="4000" dirty="0" smtClean="0">
                <a:effectLst>
                  <a:outerShdw blurRad="114300" dist="152400" dir="8100000" algn="tr" rotWithShape="0">
                    <a:prstClr val="black">
                      <a:alpha val="40000"/>
                    </a:prstClr>
                  </a:outerShdw>
                </a:effectLst>
                <a:latin typeface="Berylium" pitchFamily="2" charset="0"/>
              </a:rPr>
              <a:t>Distinct From Both Physical &amp; Mental Illness</a:t>
            </a:r>
          </a:p>
        </p:txBody>
      </p:sp>
      <p:sp>
        <p:nvSpPr>
          <p:cNvPr id="9" name="Rectangle 8"/>
          <p:cNvSpPr/>
          <p:nvPr/>
        </p:nvSpPr>
        <p:spPr>
          <a:xfrm>
            <a:off x="3200400" y="3506212"/>
            <a:ext cx="5638800" cy="3046988"/>
          </a:xfrm>
          <a:prstGeom prst="rect">
            <a:avLst/>
          </a:prstGeom>
        </p:spPr>
        <p:txBody>
          <a:bodyPr wrap="square">
            <a:spAutoFit/>
          </a:bodyPr>
          <a:lstStyle/>
          <a:p>
            <a:pPr algn="ctr"/>
            <a:r>
              <a:rPr lang="en-US" sz="2400" b="1" dirty="0" smtClean="0"/>
              <a:t>Matthew 4:24 (NKJV) </a:t>
            </a:r>
            <a:r>
              <a:rPr lang="en-US" sz="2400" dirty="0" smtClean="0"/>
              <a:t/>
            </a:r>
            <a:br>
              <a:rPr lang="en-US" sz="2400" dirty="0" smtClean="0"/>
            </a:br>
            <a:r>
              <a:rPr lang="en-US" sz="2400" baseline="30000" dirty="0" smtClean="0"/>
              <a:t>24 </a:t>
            </a:r>
            <a:r>
              <a:rPr lang="en-US" sz="2400" dirty="0" smtClean="0"/>
              <a:t>Then His fame went throughout all Syria; and they brought to Him all sick people who were afflicted with various diseases and torments, and those who were demon-possessed, epileptics, and paralytics; and He healed them. </a:t>
            </a:r>
            <a:endParaRPr lang="en-US" sz="2400" dirty="0"/>
          </a:p>
        </p:txBody>
      </p:sp>
      <p:sp>
        <p:nvSpPr>
          <p:cNvPr id="10" name="TextBox 9"/>
          <p:cNvSpPr txBox="1"/>
          <p:nvPr/>
        </p:nvSpPr>
        <p:spPr>
          <a:xfrm>
            <a:off x="3505200" y="1295400"/>
            <a:ext cx="2279791" cy="461665"/>
          </a:xfrm>
          <a:prstGeom prst="rect">
            <a:avLst/>
          </a:prstGeom>
          <a:noFill/>
        </p:spPr>
        <p:txBody>
          <a:bodyPr wrap="none" rtlCol="0">
            <a:spAutoFit/>
          </a:bodyPr>
          <a:lstStyle/>
          <a:p>
            <a:r>
              <a:rPr lang="en-US" sz="2400" b="1" dirty="0" smtClean="0">
                <a:effectLst>
                  <a:outerShdw blurRad="88900" dist="127000" dir="8100000" algn="tr" rotWithShape="0">
                    <a:prstClr val="black">
                      <a:alpha val="40000"/>
                    </a:prstClr>
                  </a:outerShdw>
                </a:effectLst>
              </a:rPr>
              <a:t>The Nature of:</a:t>
            </a:r>
            <a:endParaRPr lang="en-US" sz="2400" b="1" dirty="0">
              <a:effectLst>
                <a:outerShdw blurRad="88900" dist="127000" dir="8100000" algn="tr" rotWithShape="0">
                  <a:prstClr val="black">
                    <a:alpha val="40000"/>
                  </a:prstClr>
                </a:outerShdw>
              </a:effectLst>
            </a:endParaRPr>
          </a:p>
        </p:txBody>
      </p:sp>
      <p:sp>
        <p:nvSpPr>
          <p:cNvPr id="11" name="Rectangle 10"/>
          <p:cNvSpPr/>
          <p:nvPr/>
        </p:nvSpPr>
        <p:spPr>
          <a:xfrm>
            <a:off x="3124200" y="1777425"/>
            <a:ext cx="5791200" cy="584775"/>
          </a:xfrm>
          <a:prstGeom prst="rect">
            <a:avLst/>
          </a:prstGeom>
        </p:spPr>
        <p:txBody>
          <a:bodyPr wrap="square">
            <a:spAutoFit/>
          </a:bodyPr>
          <a:lstStyle/>
          <a:p>
            <a:pPr algn="ctr"/>
            <a:r>
              <a:rPr lang="en-US" sz="3200" dirty="0" smtClean="0">
                <a:effectLst>
                  <a:outerShdw blurRad="114300" dist="152400" dir="8100000" algn="tr" rotWithShape="0">
                    <a:prstClr val="black">
                      <a:alpha val="40000"/>
                    </a:prstClr>
                  </a:outerShdw>
                </a:effectLst>
                <a:latin typeface="Berylium" pitchFamily="2" charset="0"/>
              </a:rPr>
              <a:t>Their Effects On The Possessed</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2" cstate="print"/>
          <a:srcRect/>
          <a:stretch>
            <a:fillRect/>
          </a:stretch>
        </p:blipFill>
        <p:spPr bwMode="auto">
          <a:xfrm>
            <a:off x="87313" y="1600200"/>
            <a:ext cx="3150507" cy="4840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ound Diagonal Corner Rectangle 5"/>
          <p:cNvSpPr/>
          <p:nvPr/>
        </p:nvSpPr>
        <p:spPr>
          <a:xfrm>
            <a:off x="3124200" y="1219200"/>
            <a:ext cx="5791200" cy="53340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13</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8" name="Rectangle 7"/>
          <p:cNvSpPr/>
          <p:nvPr/>
        </p:nvSpPr>
        <p:spPr>
          <a:xfrm>
            <a:off x="3124200" y="1777425"/>
            <a:ext cx="5791200" cy="584775"/>
          </a:xfrm>
          <a:prstGeom prst="rect">
            <a:avLst/>
          </a:prstGeom>
        </p:spPr>
        <p:txBody>
          <a:bodyPr wrap="square">
            <a:spAutoFit/>
          </a:bodyPr>
          <a:lstStyle/>
          <a:p>
            <a:pPr algn="ctr"/>
            <a:r>
              <a:rPr lang="en-US" sz="3200" dirty="0" smtClean="0">
                <a:effectLst>
                  <a:outerShdw blurRad="114300" dist="152400" dir="8100000" algn="tr" rotWithShape="0">
                    <a:prstClr val="black">
                      <a:alpha val="40000"/>
                    </a:prstClr>
                  </a:outerShdw>
                </a:effectLst>
                <a:latin typeface="Berylium" pitchFamily="2" charset="0"/>
              </a:rPr>
              <a:t>To Demonstrate Jesus’ Authority</a:t>
            </a:r>
          </a:p>
        </p:txBody>
      </p:sp>
      <p:sp>
        <p:nvSpPr>
          <p:cNvPr id="10" name="TextBox 9"/>
          <p:cNvSpPr txBox="1"/>
          <p:nvPr/>
        </p:nvSpPr>
        <p:spPr>
          <a:xfrm>
            <a:off x="3505200" y="1295400"/>
            <a:ext cx="3430747" cy="461665"/>
          </a:xfrm>
          <a:prstGeom prst="rect">
            <a:avLst/>
          </a:prstGeom>
          <a:noFill/>
        </p:spPr>
        <p:txBody>
          <a:bodyPr wrap="none" rtlCol="0">
            <a:spAutoFit/>
          </a:bodyPr>
          <a:lstStyle/>
          <a:p>
            <a:r>
              <a:rPr lang="en-US" sz="2400" b="1" dirty="0" smtClean="0">
                <a:effectLst>
                  <a:outerShdw blurRad="88900" dist="127000" dir="8100000" algn="tr" rotWithShape="0">
                    <a:prstClr val="black">
                      <a:alpha val="40000"/>
                    </a:prstClr>
                  </a:outerShdw>
                </a:effectLst>
              </a:rPr>
              <a:t>The Divine Purpose of:</a:t>
            </a:r>
            <a:endParaRPr lang="en-US" sz="2400" b="1" dirty="0">
              <a:effectLst>
                <a:outerShdw blurRad="88900" dist="127000" dir="8100000" algn="tr" rotWithShape="0">
                  <a:prstClr val="black">
                    <a:alpha val="40000"/>
                  </a:prstClr>
                </a:outerShdw>
              </a:effectLst>
            </a:endParaRPr>
          </a:p>
        </p:txBody>
      </p:sp>
      <p:sp>
        <p:nvSpPr>
          <p:cNvPr id="11" name="TextBox 10"/>
          <p:cNvSpPr txBox="1"/>
          <p:nvPr/>
        </p:nvSpPr>
        <p:spPr>
          <a:xfrm>
            <a:off x="3124200" y="2362200"/>
            <a:ext cx="5715000" cy="3985706"/>
          </a:xfrm>
          <a:prstGeom prst="rect">
            <a:avLst/>
          </a:prstGeom>
          <a:noFill/>
        </p:spPr>
        <p:txBody>
          <a:bodyPr wrap="square" rtlCol="0">
            <a:spAutoFit/>
          </a:bodyPr>
          <a:lstStyle/>
          <a:p>
            <a:pPr marL="466725" indent="-466725">
              <a:spcAft>
                <a:spcPts val="600"/>
              </a:spcAft>
              <a:buClr>
                <a:schemeClr val="accent2">
                  <a:lumMod val="75000"/>
                </a:schemeClr>
              </a:buClr>
              <a:buFont typeface="Wingdings 2" pitchFamily="18" charset="2"/>
              <a:buChar char="ö"/>
            </a:pPr>
            <a:r>
              <a:rPr lang="en-US" sz="2700" dirty="0" smtClean="0">
                <a:effectLst>
                  <a:outerShdw blurRad="165100" dist="127000" dir="8100000" algn="tr" rotWithShape="0">
                    <a:prstClr val="black">
                      <a:alpha val="40000"/>
                    </a:prstClr>
                  </a:outerShdw>
                </a:effectLst>
                <a:latin typeface="Berlin Sans FB Demi" pitchFamily="34" charset="0"/>
              </a:rPr>
              <a:t>He had power over diseases and physical ailments - </a:t>
            </a:r>
            <a:r>
              <a:rPr lang="en-US" sz="2700" dirty="0" smtClean="0">
                <a:effectLst>
                  <a:outerShdw blurRad="165100" dist="127000" dir="8100000" algn="tr" rotWithShape="0">
                    <a:prstClr val="black">
                      <a:alpha val="40000"/>
                    </a:prstClr>
                  </a:outerShdw>
                </a:effectLst>
                <a:latin typeface="Book Antiqua" pitchFamily="18" charset="0"/>
              </a:rPr>
              <a:t>(Mat 9:20-22; John 4:46-54; 9:1-41).</a:t>
            </a:r>
          </a:p>
          <a:p>
            <a:pPr marL="466725" indent="-466725">
              <a:spcAft>
                <a:spcPts val="600"/>
              </a:spcAft>
              <a:buClr>
                <a:schemeClr val="accent2">
                  <a:lumMod val="75000"/>
                </a:schemeClr>
              </a:buClr>
              <a:buFont typeface="Wingdings 2" pitchFamily="18" charset="2"/>
              <a:buChar char="ö"/>
            </a:pPr>
            <a:r>
              <a:rPr lang="en-US" sz="2700" dirty="0" smtClean="0">
                <a:effectLst>
                  <a:outerShdw blurRad="165100" dist="127000" dir="8100000" algn="tr" rotWithShape="0">
                    <a:prstClr val="black">
                      <a:alpha val="40000"/>
                    </a:prstClr>
                  </a:outerShdw>
                </a:effectLst>
                <a:latin typeface="Berlin Sans FB Demi" pitchFamily="34" charset="0"/>
              </a:rPr>
              <a:t>He had authority over material objects the laws of nature - </a:t>
            </a:r>
            <a:r>
              <a:rPr lang="en-US" sz="2700" dirty="0" smtClean="0">
                <a:effectLst>
                  <a:outerShdw blurRad="165100" dist="127000" dir="8100000" algn="tr" rotWithShape="0">
                    <a:prstClr val="black">
                      <a:alpha val="40000"/>
                    </a:prstClr>
                  </a:outerShdw>
                </a:effectLst>
                <a:latin typeface="Book Antiqua" pitchFamily="18" charset="0"/>
              </a:rPr>
              <a:t>(Mat 14:15-27; 17:24-27; John 2:1-11; 21:1-14).</a:t>
            </a:r>
          </a:p>
          <a:p>
            <a:pPr marL="466725" indent="-466725">
              <a:spcAft>
                <a:spcPts val="600"/>
              </a:spcAft>
              <a:buClr>
                <a:schemeClr val="accent2">
                  <a:lumMod val="75000"/>
                </a:schemeClr>
              </a:buClr>
              <a:buFont typeface="Wingdings 2" pitchFamily="18" charset="2"/>
              <a:buChar char="ö"/>
            </a:pPr>
            <a:r>
              <a:rPr lang="en-US" sz="2700" dirty="0" smtClean="0">
                <a:effectLst>
                  <a:outerShdw blurRad="165100" dist="127000" dir="8100000" algn="tr" rotWithShape="0">
                    <a:prstClr val="black">
                      <a:alpha val="40000"/>
                    </a:prstClr>
                  </a:outerShdw>
                </a:effectLst>
                <a:latin typeface="Berlin Sans FB Demi" pitchFamily="34" charset="0"/>
              </a:rPr>
              <a:t>He had authority over death -</a:t>
            </a:r>
            <a:r>
              <a:rPr lang="en-US" sz="2700" dirty="0" smtClean="0">
                <a:effectLst>
                  <a:outerShdw blurRad="165100" dist="127000" dir="8100000" algn="tr" rotWithShape="0">
                    <a:prstClr val="black">
                      <a:alpha val="40000"/>
                    </a:prstClr>
                  </a:outerShdw>
                </a:effectLst>
                <a:latin typeface="Book Antiqua" pitchFamily="18" charset="0"/>
              </a:rPr>
              <a:t>(Matthew 9:18-26; John 11:1-45).</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2" cstate="print"/>
          <a:srcRect/>
          <a:stretch>
            <a:fillRect/>
          </a:stretch>
        </p:blipFill>
        <p:spPr bwMode="auto">
          <a:xfrm>
            <a:off x="87313" y="1600200"/>
            <a:ext cx="3150507" cy="4840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ound Diagonal Corner Rectangle 5"/>
          <p:cNvSpPr/>
          <p:nvPr/>
        </p:nvSpPr>
        <p:spPr>
          <a:xfrm>
            <a:off x="3124200" y="1219200"/>
            <a:ext cx="5791200" cy="53340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14</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8" name="Rectangle 7"/>
          <p:cNvSpPr/>
          <p:nvPr/>
        </p:nvSpPr>
        <p:spPr>
          <a:xfrm>
            <a:off x="3124200" y="1777425"/>
            <a:ext cx="5791200" cy="584775"/>
          </a:xfrm>
          <a:prstGeom prst="rect">
            <a:avLst/>
          </a:prstGeom>
        </p:spPr>
        <p:txBody>
          <a:bodyPr wrap="square">
            <a:spAutoFit/>
          </a:bodyPr>
          <a:lstStyle/>
          <a:p>
            <a:pPr algn="ctr"/>
            <a:r>
              <a:rPr lang="en-US" sz="3200" dirty="0" smtClean="0">
                <a:effectLst>
                  <a:outerShdw blurRad="114300" dist="152400" dir="8100000" algn="tr" rotWithShape="0">
                    <a:prstClr val="black">
                      <a:alpha val="40000"/>
                    </a:prstClr>
                  </a:outerShdw>
                </a:effectLst>
                <a:latin typeface="Berylium" pitchFamily="2" charset="0"/>
              </a:rPr>
              <a:t>To Demonstrate Jesus’ Authority</a:t>
            </a:r>
          </a:p>
        </p:txBody>
      </p:sp>
      <p:sp>
        <p:nvSpPr>
          <p:cNvPr id="10" name="TextBox 9"/>
          <p:cNvSpPr txBox="1"/>
          <p:nvPr/>
        </p:nvSpPr>
        <p:spPr>
          <a:xfrm>
            <a:off x="3505200" y="1295400"/>
            <a:ext cx="3430747" cy="461665"/>
          </a:xfrm>
          <a:prstGeom prst="rect">
            <a:avLst/>
          </a:prstGeom>
          <a:noFill/>
        </p:spPr>
        <p:txBody>
          <a:bodyPr wrap="none" rtlCol="0">
            <a:spAutoFit/>
          </a:bodyPr>
          <a:lstStyle/>
          <a:p>
            <a:r>
              <a:rPr lang="en-US" sz="2400" b="1" dirty="0" smtClean="0">
                <a:effectLst>
                  <a:outerShdw blurRad="88900" dist="127000" dir="8100000" algn="tr" rotWithShape="0">
                    <a:prstClr val="black">
                      <a:alpha val="40000"/>
                    </a:prstClr>
                  </a:outerShdw>
                </a:effectLst>
              </a:rPr>
              <a:t>The Divine Purpose of:</a:t>
            </a:r>
            <a:endParaRPr lang="en-US" sz="2400" b="1" dirty="0">
              <a:effectLst>
                <a:outerShdw blurRad="88900" dist="127000" dir="8100000" algn="tr" rotWithShape="0">
                  <a:prstClr val="black">
                    <a:alpha val="40000"/>
                  </a:prstClr>
                </a:outerShdw>
              </a:effectLst>
            </a:endParaRPr>
          </a:p>
        </p:txBody>
      </p:sp>
      <p:sp>
        <p:nvSpPr>
          <p:cNvPr id="11" name="TextBox 10"/>
          <p:cNvSpPr txBox="1"/>
          <p:nvPr/>
        </p:nvSpPr>
        <p:spPr>
          <a:xfrm>
            <a:off x="3124200" y="2362200"/>
            <a:ext cx="5715000" cy="4016484"/>
          </a:xfrm>
          <a:prstGeom prst="rect">
            <a:avLst/>
          </a:prstGeom>
          <a:noFill/>
        </p:spPr>
        <p:txBody>
          <a:bodyPr wrap="square" rtlCol="0">
            <a:spAutoFit/>
          </a:bodyPr>
          <a:lstStyle/>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Evidence of His coming kingdom - </a:t>
            </a:r>
            <a:r>
              <a:rPr lang="en-US" sz="2400" dirty="0" smtClean="0">
                <a:effectLst>
                  <a:outerShdw blurRad="165100" dist="127000" dir="8100000" algn="tr" rotWithShape="0">
                    <a:prstClr val="black">
                      <a:alpha val="40000"/>
                    </a:prstClr>
                  </a:outerShdw>
                </a:effectLst>
                <a:latin typeface="Book Antiqua" pitchFamily="18" charset="0"/>
              </a:rPr>
              <a:t>(Mat 12:28-29; Luke 11:20-22)</a:t>
            </a:r>
          </a:p>
          <a:p>
            <a:pPr marL="466725" indent="-466725">
              <a:spcAft>
                <a:spcPts val="600"/>
              </a:spcAft>
              <a:buClr>
                <a:schemeClr val="accent2">
                  <a:lumMod val="75000"/>
                </a:schemeClr>
              </a:buClr>
              <a:buFont typeface="Wingdings 2" pitchFamily="18" charset="2"/>
              <a:buChar char="ö"/>
            </a:pPr>
            <a:r>
              <a:rPr lang="en-US" sz="2400" dirty="0">
                <a:effectLst>
                  <a:outerShdw blurRad="165100" dist="127000" dir="8100000" algn="tr" rotWithShape="0">
                    <a:prstClr val="black">
                      <a:alpha val="40000"/>
                    </a:prstClr>
                  </a:outerShdw>
                </a:effectLst>
                <a:latin typeface="Berlin Sans FB Demi" pitchFamily="34" charset="0"/>
              </a:rPr>
              <a:t>C</a:t>
            </a:r>
            <a:r>
              <a:rPr lang="en-US" sz="2400" dirty="0" smtClean="0">
                <a:effectLst>
                  <a:outerShdw blurRad="165100" dist="127000" dir="8100000" algn="tr" rotWithShape="0">
                    <a:prstClr val="black">
                      <a:alpha val="40000"/>
                    </a:prstClr>
                  </a:outerShdw>
                </a:effectLst>
                <a:latin typeface="Berlin Sans FB Demi" pitchFamily="34" charset="0"/>
              </a:rPr>
              <a:t>ould command them to leave a person and was in control of their destination - </a:t>
            </a:r>
            <a:r>
              <a:rPr lang="en-US" sz="2400" dirty="0" smtClean="0">
                <a:effectLst>
                  <a:outerShdw blurRad="165100" dist="127000" dir="8100000" algn="tr" rotWithShape="0">
                    <a:prstClr val="black">
                      <a:alpha val="40000"/>
                    </a:prstClr>
                  </a:outerShdw>
                </a:effectLst>
                <a:latin typeface="Book Antiqua" pitchFamily="18" charset="0"/>
              </a:rPr>
              <a:t>(Mat 8:16; Mark 5:13-14)</a:t>
            </a:r>
            <a:r>
              <a:rPr lang="en-US" sz="2400" dirty="0" smtClean="0">
                <a:effectLst>
                  <a:outerShdw blurRad="165100" dist="127000" dir="8100000" algn="tr" rotWithShape="0">
                    <a:prstClr val="black">
                      <a:alpha val="40000"/>
                    </a:prstClr>
                  </a:outerShdw>
                </a:effectLst>
                <a:latin typeface="Berlin Sans FB Demi" pitchFamily="34" charset="0"/>
              </a:rPr>
              <a:t> </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Could command them to keep quiet - </a:t>
            </a:r>
            <a:r>
              <a:rPr lang="en-US" sz="2400" dirty="0" smtClean="0">
                <a:effectLst>
                  <a:outerShdw blurRad="165100" dist="127000" dir="8100000" algn="tr" rotWithShape="0">
                    <a:prstClr val="black">
                      <a:alpha val="40000"/>
                    </a:prstClr>
                  </a:outerShdw>
                </a:effectLst>
                <a:latin typeface="Book Antiqua" pitchFamily="18" charset="0"/>
              </a:rPr>
              <a:t>(Mark 1:34; Luke 4:41)</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The seventy disciples proclaimed  “Lord, even the demons are subject to us in thy name.” - </a:t>
            </a:r>
            <a:r>
              <a:rPr lang="en-US" sz="2400" dirty="0" smtClean="0">
                <a:effectLst>
                  <a:outerShdw blurRad="165100" dist="127000" dir="8100000" algn="tr" rotWithShape="0">
                    <a:prstClr val="black">
                      <a:alpha val="40000"/>
                    </a:prstClr>
                  </a:outerShdw>
                </a:effectLst>
                <a:latin typeface="Book Antiqua" pitchFamily="18" charset="0"/>
              </a:rPr>
              <a:t>(Luke 10:17-18).</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124200" y="1219200"/>
            <a:ext cx="5791200" cy="53340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15</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10" name="TextBox 9"/>
          <p:cNvSpPr txBox="1"/>
          <p:nvPr/>
        </p:nvSpPr>
        <p:spPr>
          <a:xfrm>
            <a:off x="3505200" y="1295400"/>
            <a:ext cx="4086375" cy="461665"/>
          </a:xfrm>
          <a:prstGeom prst="rect">
            <a:avLst/>
          </a:prstGeom>
          <a:noFill/>
        </p:spPr>
        <p:txBody>
          <a:bodyPr wrap="none" rtlCol="0">
            <a:spAutoFit/>
          </a:bodyPr>
          <a:lstStyle/>
          <a:p>
            <a:r>
              <a:rPr lang="en-US" sz="2400" b="1" dirty="0" smtClean="0">
                <a:effectLst>
                  <a:outerShdw blurRad="88900" dist="127000" dir="8100000" algn="tr" rotWithShape="0">
                    <a:prstClr val="black">
                      <a:alpha val="40000"/>
                    </a:prstClr>
                  </a:outerShdw>
                </a:effectLst>
              </a:rPr>
              <a:t>Demon Possession Today?</a:t>
            </a:r>
          </a:p>
        </p:txBody>
      </p:sp>
      <p:sp>
        <p:nvSpPr>
          <p:cNvPr id="11" name="TextBox 10"/>
          <p:cNvSpPr txBox="1"/>
          <p:nvPr/>
        </p:nvSpPr>
        <p:spPr>
          <a:xfrm>
            <a:off x="3124200" y="1905000"/>
            <a:ext cx="5715000" cy="4401205"/>
          </a:xfrm>
          <a:prstGeom prst="rect">
            <a:avLst/>
          </a:prstGeom>
          <a:noFill/>
        </p:spPr>
        <p:txBody>
          <a:bodyPr wrap="square" rtlCol="0">
            <a:spAutoFit/>
          </a:bodyPr>
          <a:lstStyle/>
          <a:p>
            <a:pPr marL="466725" indent="-466725">
              <a:spcAft>
                <a:spcPts val="600"/>
              </a:spcAft>
              <a:buClr>
                <a:schemeClr val="accent2">
                  <a:lumMod val="75000"/>
                </a:schemeClr>
              </a:buClr>
              <a:buFont typeface="Wingdings 2" pitchFamily="18" charset="2"/>
              <a:buChar char="ö"/>
            </a:pPr>
            <a:r>
              <a:rPr lang="en-US" sz="2500" dirty="0" smtClean="0">
                <a:effectLst>
                  <a:outerShdw blurRad="165100" dist="127000" dir="8100000" algn="tr" rotWithShape="0">
                    <a:prstClr val="black">
                      <a:alpha val="40000"/>
                    </a:prstClr>
                  </a:outerShdw>
                </a:effectLst>
                <a:latin typeface="+mj-lt"/>
              </a:rPr>
              <a:t>The New Testament leads to the conclusion that demon possession was a first-century experience - allowed for a very specific reason, and the divine concession was suspended near the end of the apostolic era.</a:t>
            </a:r>
          </a:p>
          <a:p>
            <a:pPr marL="466725" indent="-466725">
              <a:spcAft>
                <a:spcPts val="600"/>
              </a:spcAft>
              <a:buClr>
                <a:schemeClr val="accent2">
                  <a:lumMod val="75000"/>
                </a:schemeClr>
              </a:buClr>
              <a:buFont typeface="Wingdings 2" pitchFamily="18" charset="2"/>
              <a:buChar char="ö"/>
            </a:pPr>
            <a:r>
              <a:rPr lang="en-US" sz="2500" dirty="0" smtClean="0">
                <a:effectLst>
                  <a:outerShdw blurRad="165100" dist="127000" dir="8100000" algn="tr" rotWithShape="0">
                    <a:prstClr val="black">
                      <a:alpha val="40000"/>
                    </a:prstClr>
                  </a:outerShdw>
                </a:effectLst>
                <a:latin typeface="+mj-lt"/>
              </a:rPr>
              <a:t>So-called </a:t>
            </a:r>
            <a:r>
              <a:rPr lang="en-US" sz="2500" dirty="0" smtClean="0">
                <a:effectLst>
                  <a:outerShdw blurRad="165100" dist="127000" dir="8100000" algn="tr" rotWithShape="0">
                    <a:prstClr val="black">
                      <a:alpha val="40000"/>
                    </a:prstClr>
                  </a:outerShdw>
                </a:effectLst>
                <a:latin typeface="+mj-lt"/>
              </a:rPr>
              <a:t>modern examples of demon habitation bear little resemblance to the genuine examples of spirit possession described in the New Testament. The contrast is dramatic</a:t>
            </a:r>
            <a:r>
              <a:rPr lang="en-US" sz="2500" dirty="0" smtClean="0">
                <a:effectLst>
                  <a:outerShdw blurRad="165100" dist="127000" dir="8100000" algn="tr" rotWithShape="0">
                    <a:prstClr val="black">
                      <a:alpha val="40000"/>
                    </a:prstClr>
                  </a:outerShdw>
                </a:effectLst>
                <a:latin typeface="+mj-lt"/>
              </a:rPr>
              <a:t>.</a:t>
            </a:r>
            <a:endParaRPr lang="en-US" sz="2500" dirty="0" smtClean="0">
              <a:effectLst>
                <a:outerShdw blurRad="165100" dist="127000" dir="8100000" algn="tr" rotWithShape="0">
                  <a:prstClr val="black">
                    <a:alpha val="40000"/>
                  </a:prstClr>
                </a:outerShdw>
              </a:effectLst>
              <a:latin typeface="+mj-lt"/>
            </a:endParaRPr>
          </a:p>
        </p:txBody>
      </p:sp>
      <p:pic>
        <p:nvPicPr>
          <p:cNvPr id="169986" name="Picture 2" descr="http://moviechopshop.com/wp-content/uploads/2009/10/Exorcist1.jpg"/>
          <p:cNvPicPr>
            <a:picLocks noChangeAspect="1" noChangeArrowheads="1"/>
          </p:cNvPicPr>
          <p:nvPr/>
        </p:nvPicPr>
        <p:blipFill>
          <a:blip r:embed="rId2" cstate="print"/>
          <a:srcRect/>
          <a:stretch>
            <a:fillRect/>
          </a:stretch>
        </p:blipFill>
        <p:spPr bwMode="auto">
          <a:xfrm>
            <a:off x="190500" y="1752600"/>
            <a:ext cx="3086100" cy="4419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p:cTn id="7"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124200" y="1219200"/>
            <a:ext cx="5791200" cy="53340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16</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10" name="TextBox 9"/>
          <p:cNvSpPr txBox="1"/>
          <p:nvPr/>
        </p:nvSpPr>
        <p:spPr>
          <a:xfrm>
            <a:off x="3505200" y="1295400"/>
            <a:ext cx="4086375" cy="461665"/>
          </a:xfrm>
          <a:prstGeom prst="rect">
            <a:avLst/>
          </a:prstGeom>
          <a:noFill/>
        </p:spPr>
        <p:txBody>
          <a:bodyPr wrap="none" rtlCol="0">
            <a:spAutoFit/>
          </a:bodyPr>
          <a:lstStyle/>
          <a:p>
            <a:r>
              <a:rPr lang="en-US" sz="2400" b="1" dirty="0" smtClean="0">
                <a:effectLst>
                  <a:outerShdw blurRad="88900" dist="127000" dir="8100000" algn="tr" rotWithShape="0">
                    <a:prstClr val="black">
                      <a:alpha val="40000"/>
                    </a:prstClr>
                  </a:outerShdw>
                </a:effectLst>
              </a:rPr>
              <a:t>Demon Possession Today?</a:t>
            </a:r>
          </a:p>
        </p:txBody>
      </p:sp>
      <p:sp>
        <p:nvSpPr>
          <p:cNvPr id="11" name="TextBox 10"/>
          <p:cNvSpPr txBox="1"/>
          <p:nvPr/>
        </p:nvSpPr>
        <p:spPr>
          <a:xfrm>
            <a:off x="3124200" y="2514600"/>
            <a:ext cx="5791200" cy="3939540"/>
          </a:xfrm>
          <a:prstGeom prst="rect">
            <a:avLst/>
          </a:prstGeom>
          <a:noFill/>
        </p:spPr>
        <p:txBody>
          <a:bodyPr wrap="square" rtlCol="0">
            <a:spAutoFit/>
          </a:bodyPr>
          <a:lstStyle/>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Miraculous gifts ended </a:t>
            </a:r>
            <a:r>
              <a:rPr lang="en-US" sz="2400" dirty="0" smtClean="0">
                <a:effectLst>
                  <a:outerShdw blurRad="165100" dist="127000" dir="8100000" algn="tr" rotWithShape="0">
                    <a:prstClr val="black">
                      <a:alpha val="40000"/>
                    </a:prstClr>
                  </a:outerShdw>
                </a:effectLst>
                <a:latin typeface="+mj-lt"/>
              </a:rPr>
              <a:t>– when the revelation of God ended – (1 Cor. 13:8-13)</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Fulfilled their purpose </a:t>
            </a:r>
            <a:r>
              <a:rPr lang="en-US" sz="2400" dirty="0" smtClean="0">
                <a:effectLst>
                  <a:outerShdw blurRad="165100" dist="127000" dir="8100000" algn="tr" rotWithShape="0">
                    <a:prstClr val="black">
                      <a:alpha val="40000"/>
                    </a:prstClr>
                  </a:outerShdw>
                </a:effectLst>
                <a:latin typeface="+mj-lt"/>
              </a:rPr>
              <a:t>– The kingdom has come and Jesus has been confirmed as King of kings - </a:t>
            </a:r>
            <a:r>
              <a:rPr lang="en-US" sz="2400" dirty="0" smtClean="0">
                <a:effectLst>
                  <a:outerShdw blurRad="165100" dist="127000" dir="8100000" algn="tr" rotWithShape="0">
                    <a:prstClr val="black">
                      <a:alpha val="40000"/>
                    </a:prstClr>
                  </a:outerShdw>
                </a:effectLst>
                <a:latin typeface="+mj-lt"/>
              </a:rPr>
              <a:t>(Mat 12:28-29; </a:t>
            </a:r>
            <a:r>
              <a:rPr lang="en-US" sz="2400" dirty="0" smtClean="0">
                <a:effectLst>
                  <a:outerShdw blurRad="165100" dist="127000" dir="8100000" algn="tr" rotWithShape="0">
                    <a:prstClr val="black">
                      <a:alpha val="40000"/>
                    </a:prstClr>
                  </a:outerShdw>
                </a:effectLst>
                <a:latin typeface="+mj-lt"/>
              </a:rPr>
              <a:t>Mark 9:1; 16:17-20; Heb. 2:4)</a:t>
            </a:r>
            <a:r>
              <a:rPr lang="en-US" sz="2400" dirty="0" smtClean="0">
                <a:effectLst>
                  <a:outerShdw blurRad="165100" dist="127000" dir="8100000" algn="tr" rotWithShape="0">
                    <a:prstClr val="black">
                      <a:alpha val="40000"/>
                    </a:prstClr>
                  </a:outerShdw>
                </a:effectLst>
                <a:latin typeface="+mj-lt"/>
              </a:rPr>
              <a:t> </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The </a:t>
            </a:r>
            <a:r>
              <a:rPr lang="en-US" sz="2400" dirty="0" smtClean="0">
                <a:effectLst>
                  <a:outerShdw blurRad="165100" dist="127000" dir="8100000" algn="tr" rotWithShape="0">
                    <a:prstClr val="black">
                      <a:alpha val="40000"/>
                    </a:prstClr>
                  </a:outerShdw>
                </a:effectLst>
                <a:latin typeface="Berlin Sans FB Demi" pitchFamily="34" charset="0"/>
              </a:rPr>
              <a:t>prophets and the unclean </a:t>
            </a:r>
            <a:r>
              <a:rPr lang="en-US" sz="2400" dirty="0" smtClean="0">
                <a:effectLst>
                  <a:outerShdw blurRad="165100" dist="127000" dir="8100000" algn="tr" rotWithShape="0">
                    <a:prstClr val="black">
                      <a:alpha val="40000"/>
                    </a:prstClr>
                  </a:outerShdw>
                </a:effectLst>
                <a:latin typeface="Berlin Sans FB Demi" pitchFamily="34" charset="0"/>
              </a:rPr>
              <a:t>spirits were to </a:t>
            </a:r>
            <a:r>
              <a:rPr lang="en-US" sz="2400" dirty="0" smtClean="0">
                <a:effectLst>
                  <a:outerShdw blurRad="165100" dist="127000" dir="8100000" algn="tr" rotWithShape="0">
                    <a:prstClr val="black">
                      <a:alpha val="40000"/>
                    </a:prstClr>
                  </a:outerShdw>
                </a:effectLst>
                <a:latin typeface="Berlin Sans FB Demi" pitchFamily="34" charset="0"/>
              </a:rPr>
              <a:t>depart from the land </a:t>
            </a:r>
            <a:r>
              <a:rPr lang="en-US" sz="2400" dirty="0" smtClean="0">
                <a:effectLst>
                  <a:outerShdw blurRad="165100" dist="127000" dir="8100000" algn="tr" rotWithShape="0">
                    <a:prstClr val="black">
                      <a:alpha val="40000"/>
                    </a:prstClr>
                  </a:outerShdw>
                </a:effectLst>
                <a:latin typeface="+mj-lt"/>
              </a:rPr>
              <a:t>–  demon possession and prophesy would end at the same time - (</a:t>
            </a:r>
            <a:r>
              <a:rPr lang="en-US" sz="2400" dirty="0" err="1" smtClean="0">
                <a:effectLst>
                  <a:outerShdw blurRad="165100" dist="127000" dir="8100000" algn="tr" rotWithShape="0">
                    <a:prstClr val="black">
                      <a:alpha val="40000"/>
                    </a:prstClr>
                  </a:outerShdw>
                </a:effectLst>
                <a:latin typeface="+mj-lt"/>
              </a:rPr>
              <a:t>Zec.</a:t>
            </a:r>
            <a:r>
              <a:rPr lang="en-US" sz="2400" dirty="0" smtClean="0">
                <a:effectLst>
                  <a:outerShdw blurRad="165100" dist="127000" dir="8100000" algn="tr" rotWithShape="0">
                    <a:prstClr val="black">
                      <a:alpha val="40000"/>
                    </a:prstClr>
                  </a:outerShdw>
                </a:effectLst>
                <a:latin typeface="+mj-lt"/>
              </a:rPr>
              <a:t> 13:1,2)</a:t>
            </a:r>
            <a:endParaRPr lang="en-US" sz="2400" dirty="0" smtClean="0">
              <a:effectLst>
                <a:outerShdw blurRad="165100" dist="127000" dir="8100000" algn="tr" rotWithShape="0">
                  <a:prstClr val="black">
                    <a:alpha val="40000"/>
                  </a:prstClr>
                </a:outerShdw>
              </a:effectLst>
              <a:latin typeface="+mj-lt"/>
            </a:endParaRPr>
          </a:p>
        </p:txBody>
      </p:sp>
      <p:pic>
        <p:nvPicPr>
          <p:cNvPr id="169986" name="Picture 2" descr="http://moviechopshop.com/wp-content/uploads/2009/10/Exorcist1.jpg"/>
          <p:cNvPicPr>
            <a:picLocks noChangeAspect="1" noChangeArrowheads="1"/>
          </p:cNvPicPr>
          <p:nvPr/>
        </p:nvPicPr>
        <p:blipFill>
          <a:blip r:embed="rId3" cstate="print"/>
          <a:srcRect/>
          <a:stretch>
            <a:fillRect/>
          </a:stretch>
        </p:blipFill>
        <p:spPr bwMode="auto">
          <a:xfrm>
            <a:off x="190500" y="1752600"/>
            <a:ext cx="3086100" cy="4419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angle 8"/>
          <p:cNvSpPr/>
          <p:nvPr/>
        </p:nvSpPr>
        <p:spPr>
          <a:xfrm>
            <a:off x="3124200" y="1777425"/>
            <a:ext cx="5791200" cy="584775"/>
          </a:xfrm>
          <a:prstGeom prst="rect">
            <a:avLst/>
          </a:prstGeom>
        </p:spPr>
        <p:txBody>
          <a:bodyPr wrap="square">
            <a:spAutoFit/>
          </a:bodyPr>
          <a:lstStyle/>
          <a:p>
            <a:pPr algn="ctr"/>
            <a:r>
              <a:rPr lang="en-US" sz="3200" dirty="0" smtClean="0">
                <a:effectLst>
                  <a:outerShdw blurRad="114300" dist="152400" dir="8100000" algn="tr" rotWithShape="0">
                    <a:prstClr val="black">
                      <a:alpha val="40000"/>
                    </a:prstClr>
                  </a:outerShdw>
                </a:effectLst>
                <a:latin typeface="Berylium" pitchFamily="2" charset="0"/>
              </a:rPr>
              <a:t>Demon Possession Ended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124200" y="1219200"/>
            <a:ext cx="5791200" cy="53340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17</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10" name="TextBox 9"/>
          <p:cNvSpPr txBox="1"/>
          <p:nvPr/>
        </p:nvSpPr>
        <p:spPr>
          <a:xfrm>
            <a:off x="3505200" y="1295400"/>
            <a:ext cx="4086375" cy="461665"/>
          </a:xfrm>
          <a:prstGeom prst="rect">
            <a:avLst/>
          </a:prstGeom>
          <a:noFill/>
        </p:spPr>
        <p:txBody>
          <a:bodyPr wrap="none" rtlCol="0">
            <a:spAutoFit/>
          </a:bodyPr>
          <a:lstStyle/>
          <a:p>
            <a:r>
              <a:rPr lang="en-US" sz="2400" b="1" dirty="0" smtClean="0">
                <a:effectLst>
                  <a:outerShdw blurRad="88900" dist="127000" dir="8100000" algn="tr" rotWithShape="0">
                    <a:prstClr val="black">
                      <a:alpha val="40000"/>
                    </a:prstClr>
                  </a:outerShdw>
                </a:effectLst>
              </a:rPr>
              <a:t>Demon Possession Today?</a:t>
            </a:r>
          </a:p>
        </p:txBody>
      </p:sp>
      <p:sp>
        <p:nvSpPr>
          <p:cNvPr id="11" name="TextBox 10"/>
          <p:cNvSpPr txBox="1"/>
          <p:nvPr/>
        </p:nvSpPr>
        <p:spPr>
          <a:xfrm>
            <a:off x="3124200" y="2478881"/>
            <a:ext cx="5638800" cy="3693319"/>
          </a:xfrm>
          <a:prstGeom prst="rect">
            <a:avLst/>
          </a:prstGeom>
          <a:noFill/>
        </p:spPr>
        <p:txBody>
          <a:bodyPr wrap="square" rtlCol="0">
            <a:spAutoFit/>
          </a:bodyPr>
          <a:lstStyle/>
          <a:p>
            <a:pPr marL="466725" indent="-466725">
              <a:spcAft>
                <a:spcPts val="600"/>
              </a:spcAft>
              <a:buClr>
                <a:schemeClr val="accent2">
                  <a:lumMod val="75000"/>
                </a:schemeClr>
              </a:buClr>
              <a:buFont typeface="Wingdings 2" pitchFamily="18" charset="2"/>
              <a:buChar char="ö"/>
            </a:pPr>
            <a:r>
              <a:rPr lang="en-US" sz="2800" dirty="0" smtClean="0">
                <a:effectLst>
                  <a:outerShdw blurRad="165100" dist="127000" dir="8100000" algn="tr" rotWithShape="0">
                    <a:prstClr val="black">
                      <a:alpha val="40000"/>
                    </a:prstClr>
                  </a:outerShdw>
                </a:effectLst>
                <a:latin typeface="Berlin Sans FB Demi" pitchFamily="34" charset="0"/>
              </a:rPr>
              <a:t>Satan &amp; demons were bound by Christ: </a:t>
            </a:r>
            <a:r>
              <a:rPr lang="en-US" sz="2800" dirty="0" smtClean="0">
                <a:effectLst>
                  <a:outerShdw blurRad="165100" dist="127000" dir="8100000" algn="tr" rotWithShape="0">
                    <a:prstClr val="black">
                      <a:alpha val="40000"/>
                    </a:prstClr>
                  </a:outerShdw>
                </a:effectLst>
                <a:latin typeface="Berlin Sans FB Demi" pitchFamily="34" charset="0"/>
              </a:rPr>
              <a:t>- </a:t>
            </a:r>
            <a:r>
              <a:rPr lang="en-US" sz="2800" dirty="0" smtClean="0">
                <a:effectLst>
                  <a:outerShdw blurRad="165100" dist="127000" dir="8100000" algn="tr" rotWithShape="0">
                    <a:prstClr val="black">
                      <a:alpha val="40000"/>
                    </a:prstClr>
                  </a:outerShdw>
                </a:effectLst>
                <a:latin typeface="+mj-lt"/>
              </a:rPr>
              <a:t>(Ps 72:9; </a:t>
            </a:r>
            <a:r>
              <a:rPr lang="en-US" sz="2800" dirty="0" smtClean="0">
                <a:effectLst>
                  <a:outerShdw blurRad="165100" dist="127000" dir="8100000" algn="tr" rotWithShape="0">
                    <a:prstClr val="black">
                      <a:alpha val="40000"/>
                    </a:prstClr>
                  </a:outerShdw>
                </a:effectLst>
                <a:latin typeface="+mj-lt"/>
              </a:rPr>
              <a:t>Mt </a:t>
            </a:r>
            <a:r>
              <a:rPr lang="en-US" sz="2800" dirty="0" smtClean="0">
                <a:effectLst>
                  <a:outerShdw blurRad="165100" dist="127000" dir="8100000" algn="tr" rotWithShape="0">
                    <a:prstClr val="black">
                      <a:alpha val="40000"/>
                    </a:prstClr>
                  </a:outerShdw>
                </a:effectLst>
                <a:latin typeface="+mj-lt"/>
              </a:rPr>
              <a:t>12:29; </a:t>
            </a:r>
            <a:r>
              <a:rPr lang="en-US" sz="2800" dirty="0" smtClean="0">
                <a:effectLst>
                  <a:outerShdw blurRad="165100" dist="127000" dir="8100000" algn="tr" rotWithShape="0">
                    <a:prstClr val="black">
                      <a:alpha val="40000"/>
                    </a:prstClr>
                  </a:outerShdw>
                </a:effectLst>
                <a:latin typeface="+mj-lt"/>
              </a:rPr>
              <a:t>Isa </a:t>
            </a:r>
            <a:r>
              <a:rPr lang="en-US" sz="2800" dirty="0" smtClean="0">
                <a:effectLst>
                  <a:outerShdw blurRad="165100" dist="127000" dir="8100000" algn="tr" rotWithShape="0">
                    <a:prstClr val="black">
                      <a:alpha val="40000"/>
                    </a:prstClr>
                  </a:outerShdw>
                </a:effectLst>
                <a:latin typeface="+mj-lt"/>
              </a:rPr>
              <a:t>53:10; </a:t>
            </a:r>
            <a:r>
              <a:rPr lang="en-US" sz="2800" dirty="0" err="1" smtClean="0">
                <a:effectLst>
                  <a:outerShdw blurRad="165100" dist="127000" dir="8100000" algn="tr" rotWithShape="0">
                    <a:prstClr val="black">
                      <a:alpha val="40000"/>
                    </a:prstClr>
                  </a:outerShdw>
                </a:effectLst>
                <a:latin typeface="+mj-lt"/>
              </a:rPr>
              <a:t>Lk</a:t>
            </a:r>
            <a:r>
              <a:rPr lang="en-US" sz="2800" dirty="0" smtClean="0">
                <a:effectLst>
                  <a:outerShdw blurRad="165100" dist="127000" dir="8100000" algn="tr" rotWithShape="0">
                    <a:prstClr val="black">
                      <a:alpha val="40000"/>
                    </a:prstClr>
                  </a:outerShdw>
                </a:effectLst>
                <a:latin typeface="+mj-lt"/>
              </a:rPr>
              <a:t> 10:17; Col 2:15; Eph 4:8)</a:t>
            </a:r>
            <a:endParaRPr lang="en-US" sz="2800" dirty="0" smtClean="0">
              <a:effectLst>
                <a:outerShdw blurRad="165100" dist="127000" dir="8100000" algn="tr" rotWithShape="0">
                  <a:prstClr val="black">
                    <a:alpha val="40000"/>
                  </a:prstClr>
                </a:outerShdw>
              </a:effectLst>
              <a:latin typeface="+mj-lt"/>
            </a:endParaRPr>
          </a:p>
          <a:p>
            <a:pPr marL="466725" indent="-466725">
              <a:spcAft>
                <a:spcPts val="600"/>
              </a:spcAft>
              <a:buClr>
                <a:schemeClr val="accent2">
                  <a:lumMod val="75000"/>
                </a:schemeClr>
              </a:buClr>
              <a:buFont typeface="Wingdings 2" pitchFamily="18" charset="2"/>
              <a:buChar char="ö"/>
            </a:pPr>
            <a:r>
              <a:rPr lang="en-US" sz="2800" dirty="0" smtClean="0">
                <a:effectLst>
                  <a:outerShdw blurRad="165100" dist="127000" dir="8100000" algn="tr" rotWithShape="0">
                    <a:prstClr val="black">
                      <a:alpha val="40000"/>
                    </a:prstClr>
                  </a:outerShdw>
                </a:effectLst>
                <a:latin typeface="Berlin Sans FB Demi" pitchFamily="34" charset="0"/>
              </a:rPr>
              <a:t>God will not allow you to be tempted beyond what one is able to bear - </a:t>
            </a:r>
            <a:r>
              <a:rPr lang="en-US" sz="2800" dirty="0" smtClean="0">
                <a:solidFill>
                  <a:prstClr val="black"/>
                </a:solidFill>
                <a:effectLst>
                  <a:outerShdw blurRad="165100" dist="127000" dir="8100000" algn="tr" rotWithShape="0">
                    <a:prstClr val="black">
                      <a:alpha val="40000"/>
                    </a:prstClr>
                  </a:outerShdw>
                </a:effectLst>
                <a:latin typeface="Corbel"/>
              </a:rPr>
              <a:t>(1 </a:t>
            </a:r>
            <a:r>
              <a:rPr lang="en-US" sz="2800" dirty="0" err="1" smtClean="0">
                <a:solidFill>
                  <a:prstClr val="black"/>
                </a:solidFill>
                <a:effectLst>
                  <a:outerShdw blurRad="165100" dist="127000" dir="8100000" algn="tr" rotWithShape="0">
                    <a:prstClr val="black">
                      <a:alpha val="40000"/>
                    </a:prstClr>
                  </a:outerShdw>
                </a:effectLst>
                <a:latin typeface="Corbel"/>
              </a:rPr>
              <a:t>Cor</a:t>
            </a:r>
            <a:r>
              <a:rPr lang="en-US" sz="2800" dirty="0" smtClean="0">
                <a:solidFill>
                  <a:prstClr val="black"/>
                </a:solidFill>
                <a:effectLst>
                  <a:outerShdw blurRad="165100" dist="127000" dir="8100000" algn="tr" rotWithShape="0">
                    <a:prstClr val="black">
                      <a:alpha val="40000"/>
                    </a:prstClr>
                  </a:outerShdw>
                </a:effectLst>
                <a:latin typeface="Corbel"/>
              </a:rPr>
              <a:t> </a:t>
            </a:r>
            <a:r>
              <a:rPr lang="en-US" sz="2800" dirty="0" smtClean="0">
                <a:solidFill>
                  <a:prstClr val="black"/>
                </a:solidFill>
                <a:effectLst>
                  <a:outerShdw blurRad="165100" dist="127000" dir="8100000" algn="tr" rotWithShape="0">
                    <a:prstClr val="black">
                      <a:alpha val="40000"/>
                    </a:prstClr>
                  </a:outerShdw>
                </a:effectLst>
                <a:latin typeface="Corbel"/>
              </a:rPr>
              <a:t>10:13)</a:t>
            </a:r>
            <a:endParaRPr lang="en-US" sz="2800" dirty="0" smtClean="0">
              <a:effectLst>
                <a:outerShdw blurRad="165100" dist="127000" dir="8100000" algn="tr" rotWithShape="0">
                  <a:prstClr val="black">
                    <a:alpha val="40000"/>
                  </a:prstClr>
                </a:outerShdw>
              </a:effectLst>
              <a:latin typeface="Berlin Sans FB Demi" pitchFamily="34" charset="0"/>
            </a:endParaRPr>
          </a:p>
          <a:p>
            <a:pPr marL="466725" indent="-466725">
              <a:spcAft>
                <a:spcPts val="600"/>
              </a:spcAft>
              <a:buClr>
                <a:schemeClr val="accent2">
                  <a:lumMod val="75000"/>
                </a:schemeClr>
              </a:buClr>
              <a:buFont typeface="Wingdings 2" pitchFamily="18" charset="2"/>
              <a:buChar char="ö"/>
            </a:pPr>
            <a:r>
              <a:rPr lang="en-US" sz="2800" dirty="0" smtClean="0">
                <a:effectLst>
                  <a:outerShdw blurRad="165100" dist="127000" dir="8100000" algn="tr" rotWithShape="0">
                    <a:prstClr val="black">
                      <a:alpha val="40000"/>
                    </a:prstClr>
                  </a:outerShdw>
                </a:effectLst>
                <a:latin typeface="Berlin Sans FB Demi" pitchFamily="34" charset="0"/>
              </a:rPr>
              <a:t>Resist the devil and he will flee from you – </a:t>
            </a:r>
            <a:r>
              <a:rPr lang="en-US" sz="2800" dirty="0" smtClean="0">
                <a:effectLst>
                  <a:outerShdw blurRad="165100" dist="127000" dir="8100000" algn="tr" rotWithShape="0">
                    <a:prstClr val="black">
                      <a:alpha val="40000"/>
                    </a:prstClr>
                  </a:outerShdw>
                </a:effectLst>
                <a:latin typeface="+mj-lt"/>
              </a:rPr>
              <a:t>(Jas 4:7)</a:t>
            </a:r>
            <a:endParaRPr lang="en-US" sz="2800" dirty="0" smtClean="0">
              <a:effectLst>
                <a:outerShdw blurRad="165100" dist="127000" dir="8100000" algn="tr" rotWithShape="0">
                  <a:prstClr val="black">
                    <a:alpha val="40000"/>
                  </a:prstClr>
                </a:outerShdw>
              </a:effectLst>
              <a:latin typeface="+mj-lt"/>
            </a:endParaRPr>
          </a:p>
        </p:txBody>
      </p:sp>
      <p:pic>
        <p:nvPicPr>
          <p:cNvPr id="169986" name="Picture 2" descr="http://moviechopshop.com/wp-content/uploads/2009/10/Exorcist1.jpg"/>
          <p:cNvPicPr>
            <a:picLocks noChangeAspect="1" noChangeArrowheads="1"/>
          </p:cNvPicPr>
          <p:nvPr/>
        </p:nvPicPr>
        <p:blipFill>
          <a:blip r:embed="rId3" cstate="print"/>
          <a:srcRect/>
          <a:stretch>
            <a:fillRect/>
          </a:stretch>
        </p:blipFill>
        <p:spPr bwMode="auto">
          <a:xfrm>
            <a:off x="190500" y="1752600"/>
            <a:ext cx="3086100" cy="4419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angle 8"/>
          <p:cNvSpPr/>
          <p:nvPr/>
        </p:nvSpPr>
        <p:spPr>
          <a:xfrm>
            <a:off x="3124200" y="1777425"/>
            <a:ext cx="5791200" cy="584775"/>
          </a:xfrm>
          <a:prstGeom prst="rect">
            <a:avLst/>
          </a:prstGeom>
        </p:spPr>
        <p:txBody>
          <a:bodyPr wrap="square">
            <a:spAutoFit/>
          </a:bodyPr>
          <a:lstStyle/>
          <a:p>
            <a:pPr algn="ctr"/>
            <a:r>
              <a:rPr lang="en-US" sz="3200" dirty="0" smtClean="0">
                <a:effectLst>
                  <a:outerShdw blurRad="114300" dist="152400" dir="8100000" algn="tr" rotWithShape="0">
                    <a:prstClr val="black">
                      <a:alpha val="40000"/>
                    </a:prstClr>
                  </a:outerShdw>
                </a:effectLst>
                <a:latin typeface="Berylium" pitchFamily="2" charset="0"/>
              </a:rPr>
              <a:t>Demon Possession Ended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124200" y="1219200"/>
            <a:ext cx="5791200" cy="53340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18</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10" name="TextBox 9"/>
          <p:cNvSpPr txBox="1"/>
          <p:nvPr/>
        </p:nvSpPr>
        <p:spPr>
          <a:xfrm>
            <a:off x="3505200" y="1295400"/>
            <a:ext cx="4086375" cy="461665"/>
          </a:xfrm>
          <a:prstGeom prst="rect">
            <a:avLst/>
          </a:prstGeom>
          <a:noFill/>
        </p:spPr>
        <p:txBody>
          <a:bodyPr wrap="none" rtlCol="0">
            <a:spAutoFit/>
          </a:bodyPr>
          <a:lstStyle/>
          <a:p>
            <a:r>
              <a:rPr lang="en-US" sz="2400" b="1" dirty="0" smtClean="0">
                <a:effectLst>
                  <a:outerShdw blurRad="88900" dist="127000" dir="8100000" algn="tr" rotWithShape="0">
                    <a:prstClr val="black">
                      <a:alpha val="40000"/>
                    </a:prstClr>
                  </a:outerShdw>
                </a:effectLst>
              </a:rPr>
              <a:t>Demon Possession Today?</a:t>
            </a:r>
          </a:p>
        </p:txBody>
      </p:sp>
      <p:sp>
        <p:nvSpPr>
          <p:cNvPr id="11" name="TextBox 10"/>
          <p:cNvSpPr txBox="1"/>
          <p:nvPr/>
        </p:nvSpPr>
        <p:spPr>
          <a:xfrm>
            <a:off x="3124200" y="2514600"/>
            <a:ext cx="5715000" cy="3847207"/>
          </a:xfrm>
          <a:prstGeom prst="rect">
            <a:avLst/>
          </a:prstGeom>
          <a:noFill/>
        </p:spPr>
        <p:txBody>
          <a:bodyPr wrap="square" rtlCol="0">
            <a:spAutoFit/>
          </a:bodyPr>
          <a:lstStyle/>
          <a:p>
            <a:pPr marL="466725" indent="-466725">
              <a:spcAft>
                <a:spcPts val="600"/>
              </a:spcAft>
              <a:buClr>
                <a:schemeClr val="accent2">
                  <a:lumMod val="75000"/>
                </a:schemeClr>
              </a:buClr>
              <a:buFont typeface="Wingdings 2" pitchFamily="18" charset="2"/>
              <a:buChar char="ö"/>
            </a:pPr>
            <a:r>
              <a:rPr lang="en-US" sz="2800" dirty="0" smtClean="0">
                <a:effectLst>
                  <a:outerShdw blurRad="165100" dist="127000" dir="8100000" algn="tr" rotWithShape="0">
                    <a:prstClr val="black">
                      <a:alpha val="40000"/>
                    </a:prstClr>
                  </a:outerShdw>
                </a:effectLst>
                <a:latin typeface="+mj-lt"/>
              </a:rPr>
              <a:t>Location &amp; settings –</a:t>
            </a:r>
          </a:p>
          <a:p>
            <a:pPr marL="466725" indent="-466725">
              <a:spcAft>
                <a:spcPts val="600"/>
              </a:spcAft>
              <a:buClr>
                <a:schemeClr val="accent2">
                  <a:lumMod val="75000"/>
                </a:schemeClr>
              </a:buClr>
              <a:buFont typeface="Wingdings 2" pitchFamily="18" charset="2"/>
              <a:buChar char="ö"/>
            </a:pPr>
            <a:r>
              <a:rPr lang="en-US" sz="2800" dirty="0" smtClean="0">
                <a:effectLst>
                  <a:outerShdw blurRad="165100" dist="127000" dir="8100000" algn="tr" rotWithShape="0">
                    <a:prstClr val="black">
                      <a:alpha val="40000"/>
                    </a:prstClr>
                  </a:outerShdw>
                </a:effectLst>
                <a:latin typeface="+mj-lt"/>
              </a:rPr>
              <a:t>Process of “casting them out” –</a:t>
            </a:r>
          </a:p>
          <a:p>
            <a:pPr marL="466725" indent="-466725">
              <a:spcAft>
                <a:spcPts val="600"/>
              </a:spcAft>
              <a:buClr>
                <a:schemeClr val="accent2">
                  <a:lumMod val="75000"/>
                </a:schemeClr>
              </a:buClr>
              <a:buFont typeface="Wingdings 2" pitchFamily="18" charset="2"/>
              <a:buChar char="ö"/>
            </a:pPr>
            <a:r>
              <a:rPr lang="en-US" sz="2800" dirty="0" smtClean="0">
                <a:effectLst>
                  <a:outerShdw blurRad="165100" dist="127000" dir="8100000" algn="tr" rotWithShape="0">
                    <a:prstClr val="black">
                      <a:alpha val="40000"/>
                    </a:prstClr>
                  </a:outerShdw>
                </a:effectLst>
                <a:latin typeface="+mj-lt"/>
              </a:rPr>
              <a:t>Effects on the one possessed or allegedly possessed -</a:t>
            </a:r>
          </a:p>
          <a:p>
            <a:pPr marL="466725" indent="-466725">
              <a:spcAft>
                <a:spcPts val="600"/>
              </a:spcAft>
              <a:buClr>
                <a:schemeClr val="accent2">
                  <a:lumMod val="75000"/>
                </a:schemeClr>
              </a:buClr>
              <a:buFont typeface="Wingdings 2" pitchFamily="18" charset="2"/>
              <a:buChar char="ö"/>
            </a:pPr>
            <a:r>
              <a:rPr lang="en-US" sz="2800" dirty="0" smtClean="0">
                <a:effectLst>
                  <a:outerShdw blurRad="165100" dist="127000" dir="8100000" algn="tr" rotWithShape="0">
                    <a:prstClr val="black">
                      <a:alpha val="40000"/>
                    </a:prstClr>
                  </a:outerShdw>
                </a:effectLst>
                <a:latin typeface="+mj-lt"/>
              </a:rPr>
              <a:t>Behavior of the demons and alleged demons –</a:t>
            </a:r>
          </a:p>
          <a:p>
            <a:pPr marL="466725" indent="-466725">
              <a:spcAft>
                <a:spcPts val="600"/>
              </a:spcAft>
              <a:buClr>
                <a:schemeClr val="accent2">
                  <a:lumMod val="75000"/>
                </a:schemeClr>
              </a:buClr>
              <a:buFont typeface="Wingdings 2" pitchFamily="18" charset="2"/>
              <a:buChar char="ö"/>
            </a:pPr>
            <a:r>
              <a:rPr lang="en-US" sz="2800" dirty="0" smtClean="0">
                <a:effectLst>
                  <a:outerShdw blurRad="165100" dist="127000" dir="8100000" algn="tr" rotWithShape="0">
                    <a:prstClr val="black">
                      <a:alpha val="40000"/>
                    </a:prstClr>
                  </a:outerShdw>
                </a:effectLst>
                <a:latin typeface="+mj-lt"/>
              </a:rPr>
              <a:t>The reaction of demons to the one casting them out </a:t>
            </a:r>
            <a:r>
              <a:rPr lang="en-US" sz="2800" dirty="0" smtClean="0">
                <a:effectLst>
                  <a:outerShdw blurRad="165100" dist="127000" dir="8100000" algn="tr" rotWithShape="0">
                    <a:prstClr val="black">
                      <a:alpha val="40000"/>
                    </a:prstClr>
                  </a:outerShdw>
                </a:effectLst>
                <a:latin typeface="+mj-lt"/>
              </a:rPr>
              <a:t>– Acts 19:13-17</a:t>
            </a:r>
            <a:endParaRPr lang="en-US" sz="2800" dirty="0" smtClean="0">
              <a:effectLst>
                <a:outerShdw blurRad="165100" dist="127000" dir="8100000" algn="tr" rotWithShape="0">
                  <a:prstClr val="black">
                    <a:alpha val="40000"/>
                  </a:prstClr>
                </a:outerShdw>
              </a:effectLst>
              <a:latin typeface="+mj-lt"/>
            </a:endParaRPr>
          </a:p>
        </p:txBody>
      </p:sp>
      <p:pic>
        <p:nvPicPr>
          <p:cNvPr id="169986" name="Picture 2" descr="http://moviechopshop.com/wp-content/uploads/2009/10/Exorcist1.jpg"/>
          <p:cNvPicPr>
            <a:picLocks noChangeAspect="1" noChangeArrowheads="1"/>
          </p:cNvPicPr>
          <p:nvPr/>
        </p:nvPicPr>
        <p:blipFill>
          <a:blip r:embed="rId3" cstate="print"/>
          <a:srcRect/>
          <a:stretch>
            <a:fillRect/>
          </a:stretch>
        </p:blipFill>
        <p:spPr bwMode="auto">
          <a:xfrm>
            <a:off x="190500" y="1752600"/>
            <a:ext cx="3086100" cy="4419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angle 8"/>
          <p:cNvSpPr/>
          <p:nvPr/>
        </p:nvSpPr>
        <p:spPr>
          <a:xfrm>
            <a:off x="3124200" y="1777425"/>
            <a:ext cx="5791200" cy="584775"/>
          </a:xfrm>
          <a:prstGeom prst="rect">
            <a:avLst/>
          </a:prstGeom>
        </p:spPr>
        <p:txBody>
          <a:bodyPr wrap="square">
            <a:spAutoFit/>
          </a:bodyPr>
          <a:lstStyle/>
          <a:p>
            <a:pPr algn="ctr"/>
            <a:r>
              <a:rPr lang="en-US" sz="3200" dirty="0" smtClean="0">
                <a:effectLst>
                  <a:outerShdw blurRad="114300" dist="152400" dir="8100000" algn="tr" rotWithShape="0">
                    <a:prstClr val="black">
                      <a:alpha val="40000"/>
                    </a:prstClr>
                  </a:outerShdw>
                </a:effectLst>
                <a:latin typeface="Berylium" pitchFamily="2" charset="0"/>
              </a:rPr>
              <a:t>Contrast Between Then &amp; Now</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4191000" y="1371600"/>
            <a:ext cx="4724400" cy="50292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19</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7" name="TextBox 6"/>
          <p:cNvSpPr txBox="1"/>
          <p:nvPr/>
        </p:nvSpPr>
        <p:spPr>
          <a:xfrm>
            <a:off x="4343400" y="1820138"/>
            <a:ext cx="4267200" cy="4047262"/>
          </a:xfrm>
          <a:prstGeom prst="rect">
            <a:avLst/>
          </a:prstGeom>
          <a:noFill/>
        </p:spPr>
        <p:txBody>
          <a:bodyPr wrap="square" rtlCol="0">
            <a:spAutoFit/>
          </a:bodyPr>
          <a:lstStyle/>
          <a:p>
            <a:pPr marL="466725" indent="-466725">
              <a:spcAft>
                <a:spcPts val="600"/>
              </a:spcAft>
              <a:buClr>
                <a:schemeClr val="bg2">
                  <a:lumMod val="50000"/>
                </a:schemeClr>
              </a:buClr>
              <a:buFont typeface="Wingdings 2" pitchFamily="18" charset="2"/>
              <a:buChar char="ö"/>
            </a:pPr>
            <a:r>
              <a:rPr lang="en-US" sz="2800" dirty="0" smtClean="0">
                <a:effectLst>
                  <a:outerShdw blurRad="60007" dist="310007" dir="7680000" sy="30000" kx="1300200" algn="ctr" rotWithShape="0">
                    <a:prstClr val="black">
                      <a:alpha val="32000"/>
                    </a:prstClr>
                  </a:outerShdw>
                </a:effectLst>
              </a:rPr>
              <a:t>We should believe EVERY Biblical reference to demon possession.</a:t>
            </a:r>
          </a:p>
          <a:p>
            <a:pPr marL="466725" indent="-466725">
              <a:spcAft>
                <a:spcPts val="600"/>
              </a:spcAft>
              <a:buClr>
                <a:schemeClr val="bg2">
                  <a:lumMod val="50000"/>
                </a:schemeClr>
              </a:buClr>
              <a:buFont typeface="Wingdings 2" pitchFamily="18" charset="2"/>
              <a:buChar char="ö"/>
            </a:pPr>
            <a:r>
              <a:rPr lang="en-US" sz="2800" dirty="0" smtClean="0">
                <a:effectLst>
                  <a:outerShdw blurRad="60007" dist="310007" dir="7680000" sy="30000" kx="1300200" algn="ctr" rotWithShape="0">
                    <a:prstClr val="black">
                      <a:alpha val="32000"/>
                    </a:prstClr>
                  </a:outerShdw>
                </a:effectLst>
              </a:rPr>
              <a:t>That however does NOT necessitate that we believe that those same type of events occur today.</a:t>
            </a:r>
            <a:endParaRPr lang="en-US" sz="2800" dirty="0">
              <a:effectLst>
                <a:outerShdw blurRad="60007" dist="310007" dir="7680000" sy="30000" kx="1300200" algn="ctr" rotWithShape="0">
                  <a:prstClr val="black">
                    <a:alpha val="32000"/>
                  </a:prstClr>
                </a:outerShdw>
              </a:effectLst>
            </a:endParaRPr>
          </a:p>
        </p:txBody>
      </p:sp>
      <p:pic>
        <p:nvPicPr>
          <p:cNvPr id="162818" name="Picture 2"/>
          <p:cNvPicPr>
            <a:picLocks noChangeAspect="1" noChangeArrowheads="1"/>
          </p:cNvPicPr>
          <p:nvPr/>
        </p:nvPicPr>
        <p:blipFill>
          <a:blip r:embed="rId2" cstate="print"/>
          <a:srcRect/>
          <a:stretch>
            <a:fillRect/>
          </a:stretch>
        </p:blipFill>
        <p:spPr bwMode="auto">
          <a:xfrm>
            <a:off x="304800" y="1676400"/>
            <a:ext cx="3982316"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mooviemart.ie/Catalogue/Image_Files/ExorcismOfEmilyRose.jpg"/>
          <p:cNvPicPr>
            <a:picLocks noChangeAspect="1" noChangeArrowheads="1"/>
          </p:cNvPicPr>
          <p:nvPr/>
        </p:nvPicPr>
        <p:blipFill>
          <a:blip r:embed="rId3" cstate="print"/>
          <a:srcRect/>
          <a:stretch>
            <a:fillRect/>
          </a:stretch>
        </p:blipFill>
        <p:spPr bwMode="auto">
          <a:xfrm>
            <a:off x="152401" y="1514286"/>
            <a:ext cx="2590800" cy="43531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3908" name="Picture 4" descr="TheExorcist1973.jpg image by nafishasan60"/>
          <p:cNvPicPr>
            <a:picLocks noChangeAspect="1" noChangeArrowheads="1"/>
          </p:cNvPicPr>
          <p:nvPr/>
        </p:nvPicPr>
        <p:blipFill>
          <a:blip r:embed="rId4" cstate="print"/>
          <a:srcRect/>
          <a:stretch>
            <a:fillRect/>
          </a:stretch>
        </p:blipFill>
        <p:spPr bwMode="auto">
          <a:xfrm>
            <a:off x="6096000" y="1592093"/>
            <a:ext cx="2895600" cy="4371959"/>
          </a:xfrm>
          <a:prstGeom prst="rect">
            <a:avLst/>
          </a:prstGeom>
          <a:ln>
            <a:noFill/>
          </a:ln>
          <a:effectLst>
            <a:reflection blurRad="12700" stA="30000" endPos="30000" dist="5000" dir="5400000" sy="-100000" algn="bl" rotWithShape="0"/>
          </a:effectLst>
          <a:scene3d>
            <a:camera prst="perspectiveContrastingLeftFacing" fov="2400000">
              <a:rot lat="21577482" lon="1534679" rev="21556020"/>
            </a:camera>
            <a:lightRig rig="threePt" dir="t">
              <a:rot lat="0" lon="0" rev="2700000"/>
            </a:lightRig>
          </a:scene3d>
          <a:sp3d z="88900">
            <a:bevelT w="63500" h="50800"/>
          </a:sp3d>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B3C82-AC1A-4156-99ED-E7F84868D730}" type="slidenum">
              <a:rPr lang="en-US" smtClean="0"/>
              <a:pPr/>
              <a:t>2</a:t>
            </a:fld>
            <a:endParaRPr lang="en-US"/>
          </a:p>
        </p:txBody>
      </p:sp>
      <p:sp>
        <p:nvSpPr>
          <p:cNvPr id="6" name="TextBox 5"/>
          <p:cNvSpPr txBox="1"/>
          <p:nvPr/>
        </p:nvSpPr>
        <p:spPr>
          <a:xfrm>
            <a:off x="2438400" y="1066800"/>
            <a:ext cx="3886201" cy="5478423"/>
          </a:xfrm>
          <a:prstGeom prst="rect">
            <a:avLst/>
          </a:prstGeom>
          <a:noFill/>
        </p:spPr>
        <p:txBody>
          <a:bodyPr wrap="square" rtlCol="0">
            <a:spAutoFit/>
          </a:bodyPr>
          <a:lstStyle/>
          <a:p>
            <a:pPr algn="ctr">
              <a:spcAft>
                <a:spcPts val="1200"/>
              </a:spcAft>
            </a:pPr>
            <a:r>
              <a:rPr lang="en-US" sz="3400" dirty="0" smtClean="0">
                <a:ln w="18415" cmpd="sng">
                  <a:solidFill>
                    <a:srgbClr val="FFFFFF"/>
                  </a:solidFill>
                  <a:prstDash val="solid"/>
                </a:ln>
                <a:solidFill>
                  <a:srgbClr val="FFFFFF"/>
                </a:solidFill>
                <a:effectLst>
                  <a:outerShdw blurRad="114300" dist="139700" dir="8100000" algn="tr" rotWithShape="0">
                    <a:prstClr val="black">
                      <a:alpha val="40000"/>
                    </a:prstClr>
                  </a:outerShdw>
                </a:effectLst>
                <a:latin typeface="Credit Valley" pitchFamily="2" charset="0"/>
              </a:rPr>
              <a:t>What many believe about demon possession originates from the movies, Catholicism &amp; professed exorcists. </a:t>
            </a:r>
          </a:p>
          <a:p>
            <a:pPr algn="ctr">
              <a:spcAft>
                <a:spcPts val="1200"/>
              </a:spcAft>
            </a:pPr>
            <a:r>
              <a:rPr lang="en-US" sz="3400" dirty="0" smtClean="0">
                <a:ln w="18415" cmpd="sng">
                  <a:solidFill>
                    <a:srgbClr val="FFFFFF"/>
                  </a:solidFill>
                  <a:prstDash val="solid"/>
                </a:ln>
                <a:solidFill>
                  <a:srgbClr val="FFFFFF"/>
                </a:solidFill>
                <a:effectLst>
                  <a:outerShdw blurRad="114300" dist="139700" dir="8100000" algn="tr" rotWithShape="0">
                    <a:prstClr val="black">
                      <a:alpha val="40000"/>
                    </a:prstClr>
                  </a:outerShdw>
                </a:effectLst>
                <a:latin typeface="Credit Valley" pitchFamily="2" charset="0"/>
              </a:rPr>
              <a:t>Many teach that demon possession still occurs today and attempt to prove their claims -</a:t>
            </a:r>
            <a:endParaRPr lang="en-US" sz="3400" dirty="0">
              <a:ln w="18415" cmpd="sng">
                <a:solidFill>
                  <a:srgbClr val="FFFFFF"/>
                </a:solidFill>
                <a:prstDash val="solid"/>
              </a:ln>
              <a:solidFill>
                <a:srgbClr val="FFFFFF"/>
              </a:solidFill>
              <a:effectLst>
                <a:outerShdw blurRad="114300" dist="139700" dir="8100000" algn="tr" rotWithShape="0">
                  <a:prstClr val="black">
                    <a:alpha val="40000"/>
                  </a:prstClr>
                </a:outerShdw>
              </a:effectLst>
              <a:latin typeface="Credit Valley" pitchFamily="2" charset="0"/>
            </a:endParaRPr>
          </a:p>
        </p:txBody>
      </p:sp>
      <p:sp>
        <p:nvSpPr>
          <p:cNvPr id="9" name="Rectangle 8"/>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4191000" y="1371600"/>
            <a:ext cx="4724400" cy="50292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20</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7" name="TextBox 6"/>
          <p:cNvSpPr txBox="1"/>
          <p:nvPr/>
        </p:nvSpPr>
        <p:spPr>
          <a:xfrm>
            <a:off x="4343400" y="1676400"/>
            <a:ext cx="4419600" cy="4601260"/>
          </a:xfrm>
          <a:prstGeom prst="rect">
            <a:avLst/>
          </a:prstGeom>
          <a:noFill/>
        </p:spPr>
        <p:txBody>
          <a:bodyPr wrap="square" rtlCol="0">
            <a:spAutoFit/>
          </a:bodyPr>
          <a:lstStyle/>
          <a:p>
            <a:pPr marL="466725" indent="-466725">
              <a:spcAft>
                <a:spcPts val="600"/>
              </a:spcAft>
              <a:buClr>
                <a:schemeClr val="bg2">
                  <a:lumMod val="50000"/>
                </a:schemeClr>
              </a:buClr>
              <a:buFont typeface="Wingdings 2" pitchFamily="18" charset="2"/>
              <a:buChar char="ö"/>
            </a:pPr>
            <a:r>
              <a:rPr lang="en-US" sz="2400" dirty="0" smtClean="0">
                <a:effectLst>
                  <a:outerShdw blurRad="60007" dist="310007" dir="7680000" sy="30000" kx="1300200" algn="ctr" rotWithShape="0">
                    <a:prstClr val="black">
                      <a:alpha val="32000"/>
                    </a:prstClr>
                  </a:outerShdw>
                </a:effectLst>
              </a:rPr>
              <a:t>Certainly Satan exerts great influence today. </a:t>
            </a:r>
            <a:endParaRPr lang="en-US" sz="2400" dirty="0" smtClean="0">
              <a:effectLst>
                <a:outerShdw blurRad="60007" dist="310007" dir="7680000" sy="30000" kx="1300200" algn="ctr" rotWithShape="0">
                  <a:prstClr val="black">
                    <a:alpha val="32000"/>
                  </a:prstClr>
                </a:outerShdw>
              </a:effectLst>
            </a:endParaRPr>
          </a:p>
          <a:p>
            <a:pPr marL="466725" indent="-466725">
              <a:spcAft>
                <a:spcPts val="600"/>
              </a:spcAft>
              <a:buClr>
                <a:schemeClr val="bg2">
                  <a:lumMod val="50000"/>
                </a:schemeClr>
              </a:buClr>
              <a:buFont typeface="Wingdings 2" pitchFamily="18" charset="2"/>
              <a:buChar char="ö"/>
            </a:pPr>
            <a:r>
              <a:rPr lang="en-US" sz="2400" dirty="0" smtClean="0">
                <a:effectLst>
                  <a:outerShdw blurRad="60007" dist="310007" dir="7680000" sy="30000" kx="1300200" algn="ctr" rotWithShape="0">
                    <a:prstClr val="black">
                      <a:alpha val="32000"/>
                    </a:prstClr>
                  </a:outerShdw>
                </a:effectLst>
              </a:rPr>
              <a:t>However</a:t>
            </a:r>
            <a:r>
              <a:rPr lang="en-US" sz="2400" dirty="0" smtClean="0">
                <a:effectLst>
                  <a:outerShdw blurRad="60007" dist="310007" dir="7680000" sy="30000" kx="1300200" algn="ctr" rotWithShape="0">
                    <a:prstClr val="black">
                      <a:alpha val="32000"/>
                    </a:prstClr>
                  </a:outerShdw>
                </a:effectLst>
              </a:rPr>
              <a:t>, as God does not work miraculously in this age, but influences through his Word and through the events of providence, so also, the devil wields his power indirectly, and </a:t>
            </a:r>
            <a:r>
              <a:rPr lang="en-US" sz="2400" dirty="0" smtClean="0">
                <a:effectLst>
                  <a:outerShdw blurRad="60007" dist="310007" dir="7680000" sy="30000" kx="1300200" algn="ctr" rotWithShape="0">
                    <a:prstClr val="black">
                      <a:alpha val="32000"/>
                    </a:prstClr>
                  </a:outerShdw>
                </a:effectLst>
              </a:rPr>
              <a:t>non-miraculously through various means.</a:t>
            </a:r>
            <a:endParaRPr lang="en-US" sz="2400" dirty="0">
              <a:effectLst>
                <a:outerShdw blurRad="60007" dist="310007" dir="7680000" sy="30000" kx="1300200" algn="ctr" rotWithShape="0">
                  <a:prstClr val="black">
                    <a:alpha val="32000"/>
                  </a:prstClr>
                </a:outerShdw>
              </a:effectLst>
            </a:endParaRPr>
          </a:p>
        </p:txBody>
      </p:sp>
      <p:pic>
        <p:nvPicPr>
          <p:cNvPr id="162818" name="Picture 2"/>
          <p:cNvPicPr>
            <a:picLocks noChangeAspect="1" noChangeArrowheads="1"/>
          </p:cNvPicPr>
          <p:nvPr/>
        </p:nvPicPr>
        <p:blipFill>
          <a:blip r:embed="rId2" cstate="print"/>
          <a:srcRect/>
          <a:stretch>
            <a:fillRect/>
          </a:stretch>
        </p:blipFill>
        <p:spPr bwMode="auto">
          <a:xfrm>
            <a:off x="304800" y="1676400"/>
            <a:ext cx="3982316"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4191000" y="1371600"/>
            <a:ext cx="4724400" cy="50292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21</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7" name="TextBox 6"/>
          <p:cNvSpPr txBox="1"/>
          <p:nvPr/>
        </p:nvSpPr>
        <p:spPr>
          <a:xfrm>
            <a:off x="4343400" y="1676400"/>
            <a:ext cx="4419600" cy="4601260"/>
          </a:xfrm>
          <a:prstGeom prst="rect">
            <a:avLst/>
          </a:prstGeom>
          <a:noFill/>
        </p:spPr>
        <p:txBody>
          <a:bodyPr wrap="square" rtlCol="0">
            <a:spAutoFit/>
          </a:bodyPr>
          <a:lstStyle/>
          <a:p>
            <a:pPr marL="466725" indent="-466725">
              <a:spcAft>
                <a:spcPts val="600"/>
              </a:spcAft>
              <a:buClr>
                <a:schemeClr val="bg2">
                  <a:lumMod val="50000"/>
                </a:schemeClr>
              </a:buClr>
              <a:buFont typeface="Wingdings 2" pitchFamily="18" charset="2"/>
              <a:buChar char="ö"/>
            </a:pPr>
            <a:r>
              <a:rPr lang="en-US" sz="2400" dirty="0" smtClean="0">
                <a:effectLst>
                  <a:outerShdw blurRad="60007" dist="310007" dir="7680000" sy="30000" kx="1300200" algn="ctr" rotWithShape="0">
                    <a:prstClr val="black">
                      <a:alpha val="32000"/>
                    </a:prstClr>
                  </a:outerShdw>
                </a:effectLst>
              </a:rPr>
              <a:t>Current </a:t>
            </a:r>
            <a:r>
              <a:rPr lang="en-US" sz="2400" dirty="0" smtClean="0">
                <a:effectLst>
                  <a:outerShdw blurRad="60007" dist="310007" dir="7680000" sy="30000" kx="1300200" algn="ctr" rotWithShape="0">
                    <a:prstClr val="black">
                      <a:alpha val="32000"/>
                    </a:prstClr>
                  </a:outerShdw>
                </a:effectLst>
              </a:rPr>
              <a:t>cases </a:t>
            </a:r>
            <a:r>
              <a:rPr lang="en-US" sz="2400" dirty="0" smtClean="0">
                <a:effectLst>
                  <a:outerShdw blurRad="60007" dist="310007" dir="7680000" sy="30000" kx="1300200" algn="ctr" rotWithShape="0">
                    <a:prstClr val="black">
                      <a:alpha val="32000"/>
                    </a:prstClr>
                  </a:outerShdw>
                </a:effectLst>
              </a:rPr>
              <a:t>being </a:t>
            </a:r>
            <a:r>
              <a:rPr lang="en-US" sz="2400" dirty="0" smtClean="0">
                <a:effectLst>
                  <a:outerShdw blurRad="60007" dist="310007" dir="7680000" sy="30000" kx="1300200" algn="ctr" rotWithShape="0">
                    <a:prstClr val="black">
                      <a:alpha val="32000"/>
                    </a:prstClr>
                  </a:outerShdw>
                </a:effectLst>
              </a:rPr>
              <a:t>associated with demon possession </a:t>
            </a:r>
            <a:r>
              <a:rPr lang="en-US" sz="2400" dirty="0" smtClean="0">
                <a:effectLst>
                  <a:outerShdw blurRad="60007" dist="310007" dir="7680000" sy="30000" kx="1300200" algn="ctr" rotWithShape="0">
                    <a:prstClr val="black">
                      <a:alpha val="32000"/>
                    </a:prstClr>
                  </a:outerShdw>
                </a:effectLst>
              </a:rPr>
              <a:t>can be associated with psychosomatic </a:t>
            </a:r>
            <a:r>
              <a:rPr lang="en-US" sz="2400" dirty="0" smtClean="0">
                <a:effectLst>
                  <a:outerShdw blurRad="60007" dist="310007" dir="7680000" sy="30000" kx="1300200" algn="ctr" rotWithShape="0">
                    <a:prstClr val="black">
                      <a:alpha val="32000"/>
                    </a:prstClr>
                  </a:outerShdw>
                </a:effectLst>
              </a:rPr>
              <a:t>problems, </a:t>
            </a:r>
            <a:r>
              <a:rPr lang="en-US" sz="2400" dirty="0" smtClean="0">
                <a:effectLst>
                  <a:outerShdw blurRad="60007" dist="310007" dir="7680000" sy="30000" kx="1300200" algn="ctr" rotWithShape="0">
                    <a:prstClr val="black">
                      <a:alpha val="32000"/>
                    </a:prstClr>
                  </a:outerShdw>
                </a:effectLst>
              </a:rPr>
              <a:t>hysteria, self-induced </a:t>
            </a:r>
            <a:r>
              <a:rPr lang="en-US" sz="2400" dirty="0" smtClean="0">
                <a:effectLst>
                  <a:outerShdw blurRad="60007" dist="310007" dir="7680000" sy="30000" kx="1300200" algn="ctr" rotWithShape="0">
                    <a:prstClr val="black">
                      <a:alpha val="32000"/>
                    </a:prstClr>
                  </a:outerShdw>
                </a:effectLst>
              </a:rPr>
              <a:t>hypnosis, deception, delusion, </a:t>
            </a:r>
            <a:r>
              <a:rPr lang="en-US" sz="2400" dirty="0" smtClean="0">
                <a:effectLst>
                  <a:outerShdw blurRad="60007" dist="310007" dir="7680000" sy="30000" kx="1300200" algn="ctr" rotWithShape="0">
                    <a:prstClr val="black">
                      <a:alpha val="32000"/>
                    </a:prstClr>
                  </a:outerShdw>
                </a:effectLst>
              </a:rPr>
              <a:t>etc. </a:t>
            </a:r>
          </a:p>
          <a:p>
            <a:pPr marL="466725" indent="-466725">
              <a:spcAft>
                <a:spcPts val="600"/>
              </a:spcAft>
              <a:buClr>
                <a:schemeClr val="bg2">
                  <a:lumMod val="50000"/>
                </a:schemeClr>
              </a:buClr>
              <a:buFont typeface="Wingdings 2" pitchFamily="18" charset="2"/>
              <a:buChar char="ö"/>
            </a:pPr>
            <a:r>
              <a:rPr lang="en-US" sz="2400" dirty="0" smtClean="0">
                <a:effectLst>
                  <a:outerShdw blurRad="60007" dist="310007" dir="7680000" sy="30000" kx="1300200" algn="ctr" rotWithShape="0">
                    <a:prstClr val="black">
                      <a:alpha val="32000"/>
                    </a:prstClr>
                  </a:outerShdw>
                </a:effectLst>
              </a:rPr>
              <a:t>They </a:t>
            </a:r>
            <a:r>
              <a:rPr lang="en-US" sz="2400" dirty="0" smtClean="0">
                <a:effectLst>
                  <a:outerShdw blurRad="60007" dist="310007" dir="7680000" sy="30000" kx="1300200" algn="ctr" rotWithShape="0">
                    <a:prstClr val="black">
                      <a:alpha val="32000"/>
                    </a:prstClr>
                  </a:outerShdw>
                </a:effectLst>
              </a:rPr>
              <a:t>have natural, though perhaps not always well understood, </a:t>
            </a:r>
            <a:r>
              <a:rPr lang="en-US" sz="2400" dirty="0" smtClean="0">
                <a:effectLst>
                  <a:outerShdw blurRad="60007" dist="310007" dir="7680000" sy="30000" kx="1300200" algn="ctr" rotWithShape="0">
                    <a:prstClr val="black">
                      <a:alpha val="32000"/>
                    </a:prstClr>
                  </a:outerShdw>
                </a:effectLst>
              </a:rPr>
              <a:t>causes.</a:t>
            </a:r>
            <a:endParaRPr lang="en-US" sz="2400" dirty="0">
              <a:effectLst>
                <a:outerShdw blurRad="60007" dist="310007" dir="7680000" sy="30000" kx="1300200" algn="ctr" rotWithShape="0">
                  <a:prstClr val="black">
                    <a:alpha val="32000"/>
                  </a:prstClr>
                </a:outerShdw>
              </a:effectLst>
            </a:endParaRPr>
          </a:p>
        </p:txBody>
      </p:sp>
      <p:pic>
        <p:nvPicPr>
          <p:cNvPr id="162818" name="Picture 2"/>
          <p:cNvPicPr>
            <a:picLocks noChangeAspect="1" noChangeArrowheads="1"/>
          </p:cNvPicPr>
          <p:nvPr/>
        </p:nvPicPr>
        <p:blipFill>
          <a:blip r:embed="rId2" cstate="print"/>
          <a:srcRect/>
          <a:stretch>
            <a:fillRect/>
          </a:stretch>
        </p:blipFill>
        <p:spPr bwMode="auto">
          <a:xfrm>
            <a:off x="304800" y="1676400"/>
            <a:ext cx="3982316"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4191000" y="1371600"/>
            <a:ext cx="4724400" cy="50292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22</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7" name="TextBox 6"/>
          <p:cNvSpPr txBox="1"/>
          <p:nvPr/>
        </p:nvSpPr>
        <p:spPr>
          <a:xfrm>
            <a:off x="4267200" y="1633240"/>
            <a:ext cx="4495800" cy="4462760"/>
          </a:xfrm>
          <a:prstGeom prst="rect">
            <a:avLst/>
          </a:prstGeom>
          <a:noFill/>
        </p:spPr>
        <p:txBody>
          <a:bodyPr wrap="square" rtlCol="0">
            <a:spAutoFit/>
          </a:bodyPr>
          <a:lstStyle/>
          <a:p>
            <a:pPr marL="466725" indent="-466725">
              <a:spcAft>
                <a:spcPts val="1200"/>
              </a:spcAft>
              <a:buClr>
                <a:schemeClr val="bg2">
                  <a:lumMod val="50000"/>
                </a:schemeClr>
              </a:buClr>
              <a:buFont typeface="Wingdings 2" pitchFamily="18" charset="2"/>
              <a:buChar char="ö"/>
            </a:pPr>
            <a:r>
              <a:rPr lang="en-US" sz="2400" b="1" dirty="0" smtClean="0">
                <a:effectLst>
                  <a:outerShdw blurRad="127000" dist="114300" dir="8100000" algn="tr" rotWithShape="0">
                    <a:prstClr val="black">
                      <a:alpha val="40000"/>
                    </a:prstClr>
                  </a:outerShdw>
                </a:effectLst>
              </a:rPr>
              <a:t>You can be “enslaved” by the devil – but you can also be set free through Christ </a:t>
            </a:r>
            <a:r>
              <a:rPr lang="en-US" sz="2400" dirty="0" smtClean="0">
                <a:effectLst>
                  <a:outerShdw blurRad="127000" dist="114300" dir="8100000" algn="tr" rotWithShape="0">
                    <a:prstClr val="black">
                      <a:alpha val="40000"/>
                    </a:prstClr>
                  </a:outerShdw>
                </a:effectLst>
              </a:rPr>
              <a:t>– 2 Tim. 2:25,26; John 8:32-36</a:t>
            </a:r>
          </a:p>
          <a:p>
            <a:pPr marL="466725" indent="-466725">
              <a:spcAft>
                <a:spcPts val="1200"/>
              </a:spcAft>
              <a:buClr>
                <a:schemeClr val="bg2">
                  <a:lumMod val="50000"/>
                </a:schemeClr>
              </a:buClr>
              <a:buFont typeface="Wingdings 2" pitchFamily="18" charset="2"/>
              <a:buChar char="ö"/>
            </a:pPr>
            <a:r>
              <a:rPr lang="en-US" sz="2400" b="1" dirty="0" smtClean="0">
                <a:effectLst>
                  <a:outerShdw blurRad="127000" dist="114300" dir="8100000" algn="tr" rotWithShape="0">
                    <a:prstClr val="black">
                      <a:alpha val="40000"/>
                    </a:prstClr>
                  </a:outerShdw>
                </a:effectLst>
              </a:rPr>
              <a:t>Have you obeyed the gospel? </a:t>
            </a:r>
            <a:r>
              <a:rPr lang="en-US" sz="2400" dirty="0" smtClean="0">
                <a:effectLst>
                  <a:outerShdw blurRad="127000" dist="114300" dir="8100000" algn="tr" rotWithShape="0">
                    <a:prstClr val="black">
                      <a:alpha val="40000"/>
                    </a:prstClr>
                  </a:outerShdw>
                </a:effectLst>
              </a:rPr>
              <a:t>– Acts 2:38; Gal. 3:26,27</a:t>
            </a:r>
          </a:p>
          <a:p>
            <a:pPr marL="466725" indent="-466725">
              <a:spcAft>
                <a:spcPts val="1200"/>
              </a:spcAft>
              <a:buClr>
                <a:schemeClr val="bg2">
                  <a:lumMod val="50000"/>
                </a:schemeClr>
              </a:buClr>
              <a:buFont typeface="Wingdings 2" pitchFamily="18" charset="2"/>
              <a:buChar char="ö"/>
            </a:pPr>
            <a:r>
              <a:rPr lang="en-US" sz="2400" b="1" dirty="0" smtClean="0">
                <a:effectLst>
                  <a:outerShdw blurRad="127000" dist="114300" dir="8100000" algn="tr" rotWithShape="0">
                    <a:prstClr val="black">
                      <a:alpha val="40000"/>
                    </a:prstClr>
                  </a:outerShdw>
                </a:effectLst>
              </a:rPr>
              <a:t>Have you continued to resist the devil and serve Jesus Christ? </a:t>
            </a:r>
            <a:r>
              <a:rPr lang="en-US" sz="2400" dirty="0" smtClean="0">
                <a:effectLst>
                  <a:outerShdw blurRad="127000" dist="114300" dir="8100000" algn="tr" rotWithShape="0">
                    <a:prstClr val="black">
                      <a:alpha val="40000"/>
                    </a:prstClr>
                  </a:outerShdw>
                </a:effectLst>
              </a:rPr>
              <a:t>- </a:t>
            </a:r>
            <a:r>
              <a:rPr lang="en-US" sz="2400" dirty="0" smtClean="0">
                <a:effectLst>
                  <a:outerShdw blurRad="127000" dist="114300" dir="8100000" algn="tr" rotWithShape="0">
                    <a:prstClr val="black">
                      <a:alpha val="40000"/>
                    </a:prstClr>
                  </a:outerShdw>
                </a:effectLst>
              </a:rPr>
              <a:t>Rom. 6:3-18</a:t>
            </a:r>
            <a:endParaRPr lang="en-US" sz="2400" dirty="0">
              <a:effectLst>
                <a:outerShdw blurRad="127000" dist="114300" dir="8100000" algn="tr" rotWithShape="0">
                  <a:prstClr val="black">
                    <a:alpha val="40000"/>
                  </a:prstClr>
                </a:outerShdw>
              </a:effectLst>
            </a:endParaRPr>
          </a:p>
        </p:txBody>
      </p:sp>
      <p:pic>
        <p:nvPicPr>
          <p:cNvPr id="162818" name="Picture 2"/>
          <p:cNvPicPr>
            <a:picLocks noChangeAspect="1" noChangeArrowheads="1"/>
          </p:cNvPicPr>
          <p:nvPr/>
        </p:nvPicPr>
        <p:blipFill>
          <a:blip r:embed="rId2" cstate="print"/>
          <a:srcRect/>
          <a:stretch>
            <a:fillRect/>
          </a:stretch>
        </p:blipFill>
        <p:spPr bwMode="auto">
          <a:xfrm>
            <a:off x="304800" y="1676400"/>
            <a:ext cx="3982316"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23</a:t>
            </a:fld>
            <a:endParaRPr lang="en-US"/>
          </a:p>
        </p:txBody>
      </p:sp>
      <p:sp>
        <p:nvSpPr>
          <p:cNvPr id="4" name="Rectangle 3"/>
          <p:cNvSpPr/>
          <p:nvPr/>
        </p:nvSpPr>
        <p:spPr>
          <a:xfrm>
            <a:off x="0" y="0"/>
            <a:ext cx="9144000" cy="6858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B3C82-AC1A-4156-99ED-E7F84868D730}" type="slidenum">
              <a:rPr lang="en-US" smtClean="0"/>
              <a:pPr/>
              <a:t>24</a:t>
            </a:fld>
            <a:endParaRPr lang="en-US"/>
          </a:p>
        </p:txBody>
      </p:sp>
      <p:sp>
        <p:nvSpPr>
          <p:cNvPr id="9" name="TextBox 8"/>
          <p:cNvSpPr txBox="1"/>
          <p:nvPr/>
        </p:nvSpPr>
        <p:spPr>
          <a:xfrm>
            <a:off x="1676400" y="1219200"/>
            <a:ext cx="5791200" cy="4832092"/>
          </a:xfrm>
          <a:prstGeom prst="rect">
            <a:avLst/>
          </a:prstGeom>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smtClean="0">
                <a:effectLst>
                  <a:outerShdw blurRad="152400" dist="165100" dir="8100000" algn="tr" rotWithShape="0">
                    <a:prstClr val="black">
                      <a:alpha val="40000"/>
                    </a:prstClr>
                  </a:outerShdw>
                </a:effectLst>
              </a:rPr>
              <a:t>Charts by Don McClain</a:t>
            </a:r>
          </a:p>
          <a:p>
            <a:pPr algn="ctr"/>
            <a:r>
              <a:rPr lang="en-US" sz="2000" dirty="0" smtClean="0">
                <a:effectLst>
                  <a:outerShdw blurRad="152400" dist="165100" dir="8100000" algn="tr" rotWithShape="0">
                    <a:prstClr val="black">
                      <a:alpha val="40000"/>
                    </a:prstClr>
                  </a:outerShdw>
                </a:effectLst>
              </a:rPr>
              <a:t>December 18-20; 2009</a:t>
            </a:r>
          </a:p>
          <a:p>
            <a:pPr algn="ctr"/>
            <a:r>
              <a:rPr lang="en-US" sz="2000" b="1" dirty="0" smtClean="0">
                <a:effectLst>
                  <a:outerShdw blurRad="152400" dist="165100" dir="8100000" algn="tr" rotWithShape="0">
                    <a:prstClr val="black">
                      <a:alpha val="40000"/>
                    </a:prstClr>
                  </a:outerShdw>
                </a:effectLst>
              </a:rPr>
              <a:t>Presented at </a:t>
            </a:r>
            <a:r>
              <a:rPr lang="en-US" sz="2000" dirty="0" smtClean="0">
                <a:effectLst>
                  <a:outerShdw blurRad="152400" dist="165100" dir="8100000" algn="tr" rotWithShape="0">
                    <a:prstClr val="black">
                      <a:alpha val="40000"/>
                    </a:prstClr>
                  </a:outerShdw>
                </a:effectLst>
              </a:rPr>
              <a:t>the West 65</a:t>
            </a:r>
            <a:r>
              <a:rPr lang="en-US" sz="2000" baseline="30000" dirty="0" smtClean="0">
                <a:effectLst>
                  <a:outerShdw blurRad="152400" dist="165100" dir="8100000" algn="tr" rotWithShape="0">
                    <a:prstClr val="black">
                      <a:alpha val="40000"/>
                    </a:prstClr>
                  </a:outerShdw>
                </a:effectLst>
              </a:rPr>
              <a:t>th</a:t>
            </a:r>
            <a:r>
              <a:rPr lang="en-US" sz="2000" dirty="0" smtClean="0">
                <a:effectLst>
                  <a:outerShdw blurRad="152400" dist="165100" dir="8100000" algn="tr" rotWithShape="0">
                    <a:prstClr val="black">
                      <a:alpha val="40000"/>
                    </a:prstClr>
                  </a:outerShdw>
                </a:effectLst>
              </a:rPr>
              <a:t> Street church of Christ – December 20,2009 </a:t>
            </a:r>
          </a:p>
          <a:p>
            <a:pPr algn="ctr"/>
            <a:r>
              <a:rPr lang="en-US" sz="2000" dirty="0" smtClean="0">
                <a:effectLst>
                  <a:outerShdw blurRad="152400" dist="165100" dir="8100000" algn="tr" rotWithShape="0">
                    <a:prstClr val="black">
                      <a:alpha val="40000"/>
                    </a:prstClr>
                  </a:outerShdw>
                </a:effectLst>
                <a:hlinkClick r:id="rId2"/>
              </a:rPr>
              <a:t>donmcclain@sbcglobal.net</a:t>
            </a:r>
            <a:endParaRPr lang="en-US" sz="2000" dirty="0" smtClean="0">
              <a:effectLst>
                <a:outerShdw blurRad="152400" dist="165100" dir="8100000" algn="tr" rotWithShape="0">
                  <a:prstClr val="black">
                    <a:alpha val="40000"/>
                  </a:prstClr>
                </a:outerShdw>
              </a:effectLst>
            </a:endParaRPr>
          </a:p>
          <a:p>
            <a:pPr algn="ctr"/>
            <a:r>
              <a:rPr lang="en-US" sz="2000" dirty="0" smtClean="0">
                <a:effectLst>
                  <a:outerShdw blurRad="152400" dist="165100" dir="8100000" algn="tr" rotWithShape="0">
                    <a:prstClr val="black">
                      <a:alpha val="40000"/>
                    </a:prstClr>
                  </a:outerShdw>
                </a:effectLst>
              </a:rPr>
              <a:t>Office phone # - 501-568-1062</a:t>
            </a:r>
          </a:p>
          <a:p>
            <a:pPr algn="ctr"/>
            <a:r>
              <a:rPr lang="en-US" sz="2000" b="1" dirty="0" smtClean="0">
                <a:effectLst>
                  <a:outerShdw blurRad="152400" dist="165100" dir="8100000" algn="tr" rotWithShape="0">
                    <a:prstClr val="black">
                      <a:alpha val="40000"/>
                    </a:prstClr>
                  </a:outerShdw>
                </a:effectLst>
              </a:rPr>
              <a:t>Resources – </a:t>
            </a:r>
          </a:p>
          <a:p>
            <a:pPr algn="ctr"/>
            <a:r>
              <a:rPr lang="en-US" sz="2000" dirty="0" smtClean="0">
                <a:effectLst>
                  <a:outerShdw blurRad="152400" dist="165100" dir="8100000" algn="tr" rotWithShape="0">
                    <a:prstClr val="black">
                      <a:alpha val="40000"/>
                    </a:prstClr>
                  </a:outerShdw>
                </a:effectLst>
              </a:rPr>
              <a:t>Demons: Ancient Superstition or Historical Reality?</a:t>
            </a:r>
          </a:p>
          <a:p>
            <a:pPr algn="ctr"/>
            <a:r>
              <a:rPr lang="en-US" sz="2000" dirty="0" smtClean="0">
                <a:effectLst>
                  <a:outerShdw blurRad="152400" dist="165100" dir="8100000" algn="tr" rotWithShape="0">
                    <a:prstClr val="black">
                      <a:alpha val="40000"/>
                    </a:prstClr>
                  </a:outerShdw>
                </a:effectLst>
              </a:rPr>
              <a:t>By WAYNE </a:t>
            </a:r>
            <a:r>
              <a:rPr lang="en-US" sz="2000" dirty="0" smtClean="0">
                <a:effectLst>
                  <a:outerShdw blurRad="152400" dist="165100" dir="8100000" algn="tr" rotWithShape="0">
                    <a:prstClr val="black">
                      <a:alpha val="40000"/>
                    </a:prstClr>
                  </a:outerShdw>
                </a:effectLst>
              </a:rPr>
              <a:t>JACKSON</a:t>
            </a:r>
          </a:p>
          <a:p>
            <a:pPr algn="ctr"/>
            <a:r>
              <a:rPr lang="en-US" sz="2000" dirty="0" smtClean="0">
                <a:effectLst>
                  <a:outerShdw blurRad="152400" dist="165100" dir="8100000" algn="tr" rotWithShape="0">
                    <a:prstClr val="black">
                      <a:alpha val="40000"/>
                    </a:prstClr>
                  </a:outerShdw>
                </a:effectLst>
                <a:hlinkClick r:id="rId3"/>
              </a:rPr>
              <a:t>http://</a:t>
            </a:r>
            <a:r>
              <a:rPr lang="en-US" sz="2000" dirty="0" smtClean="0">
                <a:effectLst>
                  <a:outerShdw blurRad="152400" dist="165100" dir="8100000" algn="tr" rotWithShape="0">
                    <a:prstClr val="black">
                      <a:alpha val="40000"/>
                    </a:prstClr>
                  </a:outerShdw>
                </a:effectLst>
                <a:hlinkClick r:id="rId3"/>
              </a:rPr>
              <a:t>www.apologeticspress.org/articles/94</a:t>
            </a:r>
            <a:r>
              <a:rPr lang="en-US" sz="2000" dirty="0" smtClean="0">
                <a:effectLst>
                  <a:outerShdw blurRad="152400" dist="165100" dir="8100000" algn="tr" rotWithShape="0">
                    <a:prstClr val="black">
                      <a:alpha val="40000"/>
                    </a:prstClr>
                  </a:outerShdw>
                </a:effectLst>
              </a:rPr>
              <a:t> </a:t>
            </a:r>
          </a:p>
          <a:p>
            <a:pPr algn="ctr"/>
            <a:r>
              <a:rPr lang="en-US" sz="2000" dirty="0" smtClean="0">
                <a:effectLst>
                  <a:outerShdw blurRad="152400" dist="165100" dir="8100000" algn="tr" rotWithShape="0">
                    <a:prstClr val="black">
                      <a:alpha val="40000"/>
                    </a:prstClr>
                  </a:outerShdw>
                </a:effectLst>
              </a:rPr>
              <a:t>Demon Possession, the Bible, and Superstition </a:t>
            </a:r>
            <a:br>
              <a:rPr lang="en-US" sz="2000" dirty="0" smtClean="0">
                <a:effectLst>
                  <a:outerShdw blurRad="152400" dist="165100" dir="8100000" algn="tr" rotWithShape="0">
                    <a:prstClr val="black">
                      <a:alpha val="40000"/>
                    </a:prstClr>
                  </a:outerShdw>
                </a:effectLst>
              </a:rPr>
            </a:br>
            <a:r>
              <a:rPr lang="en-US" sz="2000" dirty="0" smtClean="0">
                <a:effectLst>
                  <a:outerShdw blurRad="152400" dist="165100" dir="8100000" algn="tr" rotWithShape="0">
                    <a:prstClr val="black">
                      <a:alpha val="40000"/>
                    </a:prstClr>
                  </a:outerShdw>
                </a:effectLst>
              </a:rPr>
              <a:t>by Wayne Jackson, M.A.</a:t>
            </a:r>
          </a:p>
          <a:p>
            <a:pPr algn="ctr"/>
            <a:r>
              <a:rPr lang="en-US" sz="2000" u="sng" dirty="0" smtClean="0">
                <a:effectLst>
                  <a:outerShdw blurRad="152400" dist="165100" dir="8100000" algn="tr" rotWithShape="0">
                    <a:prstClr val="black">
                      <a:alpha val="40000"/>
                    </a:prstClr>
                  </a:outerShdw>
                </a:effectLst>
                <a:hlinkClick r:id="rId4"/>
              </a:rPr>
              <a:t>http://</a:t>
            </a:r>
            <a:r>
              <a:rPr lang="en-US" sz="2000" u="sng" dirty="0" smtClean="0">
                <a:effectLst>
                  <a:outerShdw blurRad="152400" dist="165100" dir="8100000" algn="tr" rotWithShape="0">
                    <a:prstClr val="black">
                      <a:alpha val="40000"/>
                    </a:prstClr>
                  </a:outerShdw>
                </a:effectLst>
                <a:hlinkClick r:id="rId4"/>
              </a:rPr>
              <a:t>www.apologeticspress.org/articles/2175</a:t>
            </a:r>
            <a:endParaRPr lang="en-US" sz="2000" u="sng" dirty="0" smtClean="0">
              <a:effectLst>
                <a:outerShdw blurRad="152400" dist="165100" dir="8100000" algn="tr" rotWithShape="0">
                  <a:prstClr val="black">
                    <a:alpha val="40000"/>
                  </a:prstClr>
                </a:outerShdw>
              </a:effectLst>
            </a:endParaRPr>
          </a:p>
          <a:p>
            <a:pPr algn="ctr"/>
            <a:endParaRPr lang="en-US" sz="2000" dirty="0" smtClean="0">
              <a:effectLst>
                <a:outerShdw blurRad="152400" dist="165100" dir="8100000" algn="tr" rotWithShape="0">
                  <a:prstClr val="black">
                    <a:alpha val="40000"/>
                  </a:prstClr>
                </a:outerShdw>
              </a:effectLst>
            </a:endParaRPr>
          </a:p>
          <a:p>
            <a:pPr algn="ctr"/>
            <a:r>
              <a:rPr lang="en-US" sz="2000" dirty="0" smtClean="0">
                <a:effectLst>
                  <a:outerShdw blurRad="152400" dist="165100" dir="8100000" algn="tr" rotWithShape="0">
                    <a:prstClr val="black">
                      <a:alpha val="40000"/>
                    </a:prstClr>
                  </a:outerShdw>
                </a:effectLst>
              </a:rPr>
              <a:t>Various other resources documented in note pages</a:t>
            </a:r>
            <a:endParaRPr lang="en-US" sz="2000" dirty="0" smtClean="0">
              <a:effectLst>
                <a:outerShdw blurRad="152400" dist="165100" dir="8100000" algn="tr" rotWithShape="0">
                  <a:prstClr val="black">
                    <a:alpha val="40000"/>
                  </a:prstClr>
                </a:outerShdw>
              </a:effectLst>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762000" y="1447800"/>
            <a:ext cx="7772400" cy="48006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3</a:t>
            </a:fld>
            <a:endParaRPr lang="en-US"/>
          </a:p>
        </p:txBody>
      </p:sp>
      <p:sp>
        <p:nvSpPr>
          <p:cNvPr id="4" name="TextBox 3"/>
          <p:cNvSpPr txBox="1"/>
          <p:nvPr/>
        </p:nvSpPr>
        <p:spPr>
          <a:xfrm>
            <a:off x="914400" y="1676400"/>
            <a:ext cx="7315200" cy="4647426"/>
          </a:xfrm>
          <a:prstGeom prst="rect">
            <a:avLst/>
          </a:prstGeom>
          <a:noFill/>
        </p:spPr>
        <p:txBody>
          <a:bodyPr wrap="square" rtlCol="0">
            <a:spAutoFit/>
          </a:bodyPr>
          <a:lstStyle/>
          <a:p>
            <a:pPr algn="ctr"/>
            <a:r>
              <a:rPr lang="en-US" sz="2600" dirty="0" smtClean="0">
                <a:effectLst>
                  <a:outerShdw blurRad="60007" dist="310007" dir="7680000" sy="30000" kx="1300200" algn="ctr" rotWithShape="0">
                    <a:prstClr val="black">
                      <a:alpha val="32000"/>
                    </a:prstClr>
                  </a:outerShdw>
                </a:effectLst>
              </a:rPr>
              <a:t>“Among </a:t>
            </a:r>
            <a:r>
              <a:rPr lang="en-US" sz="2600" dirty="0">
                <a:effectLst>
                  <a:outerShdw blurRad="60007" dist="310007" dir="7680000" sy="30000" kx="1300200" algn="ctr" rotWithShape="0">
                    <a:prstClr val="black">
                      <a:alpha val="32000"/>
                    </a:prstClr>
                  </a:outerShdw>
                </a:effectLst>
              </a:rPr>
              <a:t>the more spectacular supernatural events to occur today is demon possession. In our rational world, such </a:t>
            </a:r>
            <a:r>
              <a:rPr lang="en-US" sz="2600" dirty="0" smtClean="0">
                <a:effectLst>
                  <a:outerShdw blurRad="60007" dist="310007" dir="7680000" sy="30000" kx="1300200" algn="ctr" rotWithShape="0">
                    <a:prstClr val="black">
                      <a:alpha val="32000"/>
                    </a:prstClr>
                  </a:outerShdw>
                </a:effectLst>
              </a:rPr>
              <a:t>events are </a:t>
            </a:r>
            <a:r>
              <a:rPr lang="en-US" sz="2600" dirty="0">
                <a:effectLst>
                  <a:outerShdw blurRad="60007" dist="310007" dir="7680000" sy="30000" kx="1300200" algn="ctr" rotWithShape="0">
                    <a:prstClr val="black">
                      <a:alpha val="32000"/>
                    </a:prstClr>
                  </a:outerShdw>
                </a:effectLst>
              </a:rPr>
              <a:t>viewed skeptically and reinforced as fiction by the media (i.e. movies, television, computer games, etc). Yet there </a:t>
            </a:r>
            <a:r>
              <a:rPr lang="en-US" sz="2600" dirty="0" smtClean="0">
                <a:effectLst>
                  <a:outerShdw blurRad="60007" dist="310007" dir="7680000" sy="30000" kx="1300200" algn="ctr" rotWithShape="0">
                    <a:prstClr val="black">
                      <a:alpha val="32000"/>
                    </a:prstClr>
                  </a:outerShdw>
                </a:effectLst>
              </a:rPr>
              <a:t>are over </a:t>
            </a:r>
            <a:r>
              <a:rPr lang="en-US" sz="2600" dirty="0">
                <a:effectLst>
                  <a:outerShdw blurRad="60007" dist="310007" dir="7680000" sy="30000" kx="1300200" algn="ctr" rotWithShape="0">
                    <a:prstClr val="black">
                      <a:alpha val="32000"/>
                    </a:prstClr>
                  </a:outerShdw>
                </a:effectLst>
              </a:rPr>
              <a:t>50 references to demon possession in the New Testament. So to dismiss this phenomenon requires one to </a:t>
            </a:r>
            <a:r>
              <a:rPr lang="en-US" sz="2600" dirty="0" smtClean="0">
                <a:effectLst>
                  <a:outerShdw blurRad="60007" dist="310007" dir="7680000" sy="30000" kx="1300200" algn="ctr" rotWithShape="0">
                    <a:prstClr val="black">
                      <a:alpha val="32000"/>
                    </a:prstClr>
                  </a:outerShdw>
                </a:effectLst>
              </a:rPr>
              <a:t>dismiss the </a:t>
            </a:r>
            <a:r>
              <a:rPr lang="en-US" sz="2600" dirty="0">
                <a:effectLst>
                  <a:outerShdw blurRad="60007" dist="310007" dir="7680000" sy="30000" kx="1300200" algn="ctr" rotWithShape="0">
                    <a:prstClr val="black">
                      <a:alpha val="32000"/>
                    </a:prstClr>
                  </a:outerShdw>
                </a:effectLst>
              </a:rPr>
              <a:t>historicity of Jesus Christ</a:t>
            </a:r>
            <a:r>
              <a:rPr lang="en-US" sz="2600" dirty="0" smtClean="0">
                <a:effectLst>
                  <a:outerShdw blurRad="60007" dist="310007" dir="7680000" sy="30000" kx="1300200" algn="ctr" rotWithShape="0">
                    <a:prstClr val="black">
                      <a:alpha val="32000"/>
                    </a:prstClr>
                  </a:outerShdw>
                </a:effectLst>
              </a:rPr>
              <a:t>.”</a:t>
            </a:r>
          </a:p>
          <a:p>
            <a:pPr algn="ctr"/>
            <a:r>
              <a:rPr lang="en-US" u="sng" dirty="0" smtClean="0">
                <a:solidFill>
                  <a:srgbClr val="0070C0"/>
                </a:solidFill>
              </a:rPr>
              <a:t>http://www.helpmewithbiblestudy.org/6Angels/print/FallenAngelsDemonPossession.pdf </a:t>
            </a:r>
            <a:endParaRPr lang="en-US" u="sng" dirty="0">
              <a:solidFill>
                <a:srgbClr val="0070C0"/>
              </a:solidFill>
            </a:endParaRPr>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4267200" y="1600200"/>
            <a:ext cx="4495800" cy="44958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4</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7" name="TextBox 6"/>
          <p:cNvSpPr txBox="1"/>
          <p:nvPr/>
        </p:nvSpPr>
        <p:spPr>
          <a:xfrm>
            <a:off x="4343400" y="1820138"/>
            <a:ext cx="4267200" cy="4047262"/>
          </a:xfrm>
          <a:prstGeom prst="rect">
            <a:avLst/>
          </a:prstGeom>
          <a:noFill/>
        </p:spPr>
        <p:txBody>
          <a:bodyPr wrap="square" rtlCol="0">
            <a:spAutoFit/>
          </a:bodyPr>
          <a:lstStyle/>
          <a:p>
            <a:pPr marL="466725" indent="-466725">
              <a:spcAft>
                <a:spcPts val="600"/>
              </a:spcAft>
              <a:buClr>
                <a:schemeClr val="bg2">
                  <a:lumMod val="50000"/>
                </a:schemeClr>
              </a:buClr>
              <a:buFont typeface="Wingdings 2" pitchFamily="18" charset="2"/>
              <a:buChar char="ö"/>
            </a:pPr>
            <a:r>
              <a:rPr lang="en-US" sz="2800" dirty="0" smtClean="0">
                <a:effectLst>
                  <a:outerShdw blurRad="60007" dist="310007" dir="7680000" sy="30000" kx="1300200" algn="ctr" rotWithShape="0">
                    <a:prstClr val="black">
                      <a:alpha val="32000"/>
                    </a:prstClr>
                  </a:outerShdw>
                </a:effectLst>
              </a:rPr>
              <a:t>We should believe EVERY Biblical reference to demon possession.</a:t>
            </a:r>
          </a:p>
          <a:p>
            <a:pPr marL="466725" indent="-466725">
              <a:spcAft>
                <a:spcPts val="600"/>
              </a:spcAft>
              <a:buClr>
                <a:schemeClr val="bg2">
                  <a:lumMod val="50000"/>
                </a:schemeClr>
              </a:buClr>
              <a:buFont typeface="Wingdings 2" pitchFamily="18" charset="2"/>
              <a:buChar char="ö"/>
            </a:pPr>
            <a:r>
              <a:rPr lang="en-US" sz="2800" dirty="0" smtClean="0">
                <a:effectLst>
                  <a:outerShdw blurRad="60007" dist="310007" dir="7680000" sy="30000" kx="1300200" algn="ctr" rotWithShape="0">
                    <a:prstClr val="black">
                      <a:alpha val="32000"/>
                    </a:prstClr>
                  </a:outerShdw>
                </a:effectLst>
              </a:rPr>
              <a:t>That however does NOT necessitate that we believe that those same type of events occur today.</a:t>
            </a:r>
            <a:endParaRPr lang="en-US" sz="2800" dirty="0">
              <a:effectLst>
                <a:outerShdw blurRad="60007" dist="310007" dir="7680000" sy="30000" kx="1300200" algn="ctr" rotWithShape="0">
                  <a:prstClr val="black">
                    <a:alpha val="32000"/>
                  </a:prstClr>
                </a:outerShdw>
              </a:effectLst>
            </a:endParaRPr>
          </a:p>
        </p:txBody>
      </p:sp>
      <p:pic>
        <p:nvPicPr>
          <p:cNvPr id="162818" name="Picture 2"/>
          <p:cNvPicPr>
            <a:picLocks noChangeAspect="1" noChangeArrowheads="1"/>
          </p:cNvPicPr>
          <p:nvPr/>
        </p:nvPicPr>
        <p:blipFill>
          <a:blip r:embed="rId2" cstate="print"/>
          <a:srcRect/>
          <a:stretch>
            <a:fillRect/>
          </a:stretch>
        </p:blipFill>
        <p:spPr bwMode="auto">
          <a:xfrm>
            <a:off x="304800" y="1676400"/>
            <a:ext cx="3982316"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886200" y="1600200"/>
            <a:ext cx="4876800" cy="44958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5</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8" name="Rectangle 7"/>
          <p:cNvSpPr/>
          <p:nvPr/>
        </p:nvSpPr>
        <p:spPr>
          <a:xfrm>
            <a:off x="3962400" y="1752600"/>
            <a:ext cx="4724400" cy="1077218"/>
          </a:xfrm>
          <a:prstGeom prst="rect">
            <a:avLst/>
          </a:prstGeom>
        </p:spPr>
        <p:txBody>
          <a:bodyPr wrap="square">
            <a:spAutoFit/>
          </a:bodyPr>
          <a:lstStyle/>
          <a:p>
            <a:pPr algn="ctr"/>
            <a:r>
              <a:rPr lang="en-US" sz="3200" dirty="0" smtClean="0">
                <a:effectLst>
                  <a:outerShdw blurRad="114300" dist="152400" dir="8100000" algn="tr" rotWithShape="0">
                    <a:prstClr val="black">
                      <a:alpha val="40000"/>
                    </a:prstClr>
                  </a:outerShdw>
                </a:effectLst>
                <a:latin typeface="Berylium" pitchFamily="2" charset="0"/>
              </a:rPr>
              <a:t>Difference Between Influence And Possession</a:t>
            </a:r>
            <a:endParaRPr lang="en-US" sz="3200" dirty="0">
              <a:effectLst>
                <a:outerShdw blurRad="114300" dist="152400" dir="8100000" algn="tr" rotWithShape="0">
                  <a:prstClr val="black">
                    <a:alpha val="40000"/>
                  </a:prstClr>
                </a:outerShdw>
              </a:effectLst>
              <a:latin typeface="Berylium" pitchFamily="2" charset="0"/>
            </a:endParaRPr>
          </a:p>
        </p:txBody>
      </p:sp>
      <p:sp>
        <p:nvSpPr>
          <p:cNvPr id="9" name="Rectangle 8"/>
          <p:cNvSpPr/>
          <p:nvPr/>
        </p:nvSpPr>
        <p:spPr>
          <a:xfrm>
            <a:off x="4038600" y="2895600"/>
            <a:ext cx="4648200" cy="3108543"/>
          </a:xfrm>
          <a:prstGeom prst="rect">
            <a:avLst/>
          </a:prstGeom>
        </p:spPr>
        <p:txBody>
          <a:bodyPr wrap="square">
            <a:spAutoFit/>
          </a:bodyPr>
          <a:lstStyle/>
          <a:p>
            <a:pPr algn="ctr"/>
            <a:r>
              <a:rPr lang="en-US" sz="2400" b="1" dirty="0" smtClean="0"/>
              <a:t>Matthew 16:23 (NKJV) </a:t>
            </a:r>
            <a:r>
              <a:rPr lang="en-US" sz="2400" dirty="0" smtClean="0"/>
              <a:t/>
            </a:r>
            <a:br>
              <a:rPr lang="en-US" sz="2400" dirty="0" smtClean="0"/>
            </a:br>
            <a:r>
              <a:rPr lang="en-US" sz="2400" baseline="30000" dirty="0" smtClean="0"/>
              <a:t>23 </a:t>
            </a:r>
            <a:r>
              <a:rPr lang="en-US" sz="2400" dirty="0" smtClean="0"/>
              <a:t>But He turned and said to Peter, "Get behind Me, Satan! You are an offense to Me, for you are not mindful of the things of God, but the things of men." </a:t>
            </a:r>
          </a:p>
          <a:p>
            <a:pPr algn="ctr"/>
            <a:r>
              <a:rPr lang="en-US" sz="2800" i="1" dirty="0" smtClean="0">
                <a:latin typeface="Book Antiqua" pitchFamily="18" charset="0"/>
              </a:rPr>
              <a:t>Eph. 6:11,12; 1 Pet. 5:8</a:t>
            </a:r>
            <a:endParaRPr lang="en-US" sz="2400" i="1" dirty="0">
              <a:latin typeface="Book Antiqua" pitchFamily="18" charset="0"/>
            </a:endParaRPr>
          </a:p>
        </p:txBody>
      </p:sp>
      <p:pic>
        <p:nvPicPr>
          <p:cNvPr id="163843" name="Picture 3"/>
          <p:cNvPicPr>
            <a:picLocks noChangeAspect="1" noChangeArrowheads="1"/>
          </p:cNvPicPr>
          <p:nvPr/>
        </p:nvPicPr>
        <p:blipFill>
          <a:blip r:embed="rId2" cstate="print"/>
          <a:srcRect/>
          <a:stretch>
            <a:fillRect/>
          </a:stretch>
        </p:blipFill>
        <p:spPr bwMode="auto">
          <a:xfrm>
            <a:off x="0" y="1072498"/>
            <a:ext cx="4191000" cy="5785502"/>
          </a:xfrm>
          <a:prstGeom prst="rect">
            <a:avLst/>
          </a:prstGeom>
          <a:noFill/>
          <a:ln w="57150" cap="flat" cmpd="sng">
            <a:noFill/>
            <a:prstDash val="solid"/>
            <a:miter lim="800000"/>
            <a:headEnd type="none" w="med" len="med"/>
            <a:tailEnd type="none" w="lg" len="lg"/>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2" cstate="print"/>
          <a:srcRect/>
          <a:stretch>
            <a:fillRect/>
          </a:stretch>
        </p:blipFill>
        <p:spPr bwMode="auto">
          <a:xfrm>
            <a:off x="87313" y="1600200"/>
            <a:ext cx="3150507" cy="4840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ound Diagonal Corner Rectangle 5"/>
          <p:cNvSpPr/>
          <p:nvPr/>
        </p:nvSpPr>
        <p:spPr>
          <a:xfrm>
            <a:off x="3124200" y="1219200"/>
            <a:ext cx="5791200" cy="53340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6</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8" name="Rectangle 7"/>
          <p:cNvSpPr/>
          <p:nvPr/>
        </p:nvSpPr>
        <p:spPr>
          <a:xfrm>
            <a:off x="3124200" y="1226403"/>
            <a:ext cx="5791200" cy="830997"/>
          </a:xfrm>
          <a:prstGeom prst="rect">
            <a:avLst/>
          </a:prstGeom>
        </p:spPr>
        <p:txBody>
          <a:bodyPr wrap="square">
            <a:spAutoFit/>
          </a:bodyPr>
          <a:lstStyle/>
          <a:p>
            <a:pPr algn="ctr"/>
            <a:r>
              <a:rPr lang="en-US" sz="4800" dirty="0" smtClean="0">
                <a:effectLst>
                  <a:outerShdw blurRad="114300" dist="152400" dir="8100000" algn="tr" rotWithShape="0">
                    <a:prstClr val="black">
                      <a:alpha val="40000"/>
                    </a:prstClr>
                  </a:outerShdw>
                </a:effectLst>
                <a:latin typeface="Berylium" pitchFamily="2" charset="0"/>
              </a:rPr>
              <a:t>To Define</a:t>
            </a:r>
          </a:p>
        </p:txBody>
      </p:sp>
      <p:sp>
        <p:nvSpPr>
          <p:cNvPr id="10" name="TextBox 9"/>
          <p:cNvSpPr txBox="1"/>
          <p:nvPr/>
        </p:nvSpPr>
        <p:spPr>
          <a:xfrm>
            <a:off x="3200400" y="1981200"/>
            <a:ext cx="5715000" cy="4524315"/>
          </a:xfrm>
          <a:prstGeom prst="rect">
            <a:avLst/>
          </a:prstGeom>
          <a:noFill/>
        </p:spPr>
        <p:txBody>
          <a:bodyPr wrap="square" rtlCol="0">
            <a:spAutoFit/>
          </a:bodyPr>
          <a:lstStyle/>
          <a:p>
            <a:pPr marL="466725" indent="-466725"/>
            <a:r>
              <a:rPr lang="en-US" sz="2400" dirty="0" smtClean="0"/>
              <a:t>1. </a:t>
            </a:r>
            <a:r>
              <a:rPr lang="en-US" sz="2400" dirty="0" smtClean="0">
                <a:latin typeface="Berlin Sans FB Demi" pitchFamily="34" charset="0"/>
              </a:rPr>
              <a:t>"</a:t>
            </a:r>
            <a:r>
              <a:rPr lang="en-US" sz="2400" dirty="0" err="1" smtClean="0">
                <a:latin typeface="Berlin Sans FB Demi" pitchFamily="34" charset="0"/>
              </a:rPr>
              <a:t>daimonion</a:t>
            </a:r>
            <a:r>
              <a:rPr lang="en-US" sz="2400" dirty="0" smtClean="0">
                <a:latin typeface="Berlin Sans FB Demi" pitchFamily="34" charset="0"/>
              </a:rPr>
              <a:t> </a:t>
            </a:r>
            <a:r>
              <a:rPr lang="en-US" sz="2400" dirty="0" err="1" smtClean="0">
                <a:latin typeface="Berlin Sans FB Demi" pitchFamily="34" charset="0"/>
              </a:rPr>
              <a:t>exon</a:t>
            </a:r>
            <a:r>
              <a:rPr lang="en-US" sz="2400" dirty="0" smtClean="0">
                <a:latin typeface="Berlin Sans FB Demi" pitchFamily="34" charset="0"/>
              </a:rPr>
              <a:t>" </a:t>
            </a:r>
            <a:r>
              <a:rPr lang="en-US" sz="2400" dirty="0" smtClean="0"/>
              <a:t>(16 times) "one having a demon". The word has the idea of one "bearing a demon within oneself" with resultant physical and mental suffering. </a:t>
            </a:r>
          </a:p>
          <a:p>
            <a:pPr marL="466725" indent="-466725"/>
            <a:r>
              <a:rPr lang="en-US" sz="2400" dirty="0" smtClean="0"/>
              <a:t>2. </a:t>
            </a:r>
            <a:r>
              <a:rPr lang="en-US" sz="2400" dirty="0" smtClean="0">
                <a:latin typeface="Berlin Sans FB Demi" pitchFamily="34" charset="0"/>
              </a:rPr>
              <a:t>"</a:t>
            </a:r>
            <a:r>
              <a:rPr lang="en-US" sz="2400" dirty="0" err="1" smtClean="0">
                <a:latin typeface="Berlin Sans FB Demi" pitchFamily="34" charset="0"/>
              </a:rPr>
              <a:t>daimonizomai</a:t>
            </a:r>
            <a:r>
              <a:rPr lang="en-US" sz="2400" dirty="0" smtClean="0">
                <a:latin typeface="Berlin Sans FB Demi" pitchFamily="34" charset="0"/>
              </a:rPr>
              <a:t>" </a:t>
            </a:r>
            <a:r>
              <a:rPr lang="en-US" sz="2400" dirty="0" smtClean="0"/>
              <a:t>(13 times) "to be demonized". It has the idea of control or dominion over the victim, and it is a control that cannot be resisted by the person being demonized. </a:t>
            </a:r>
            <a:endParaRPr lang="en-US" sz="2400" dirty="0"/>
          </a:p>
        </p:txBody>
      </p:sp>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2" cstate="print"/>
          <a:srcRect/>
          <a:stretch>
            <a:fillRect/>
          </a:stretch>
        </p:blipFill>
        <p:spPr bwMode="auto">
          <a:xfrm>
            <a:off x="87313" y="1600200"/>
            <a:ext cx="3150507" cy="4840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ound Diagonal Corner Rectangle 5"/>
          <p:cNvSpPr/>
          <p:nvPr/>
        </p:nvSpPr>
        <p:spPr>
          <a:xfrm>
            <a:off x="3124200" y="1219200"/>
            <a:ext cx="5791200" cy="53340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7</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10" name="TextBox 9"/>
          <p:cNvSpPr txBox="1"/>
          <p:nvPr/>
        </p:nvSpPr>
        <p:spPr>
          <a:xfrm>
            <a:off x="3505200" y="1295400"/>
            <a:ext cx="3005951" cy="461665"/>
          </a:xfrm>
          <a:prstGeom prst="rect">
            <a:avLst/>
          </a:prstGeom>
          <a:noFill/>
        </p:spPr>
        <p:txBody>
          <a:bodyPr wrap="none" rtlCol="0">
            <a:spAutoFit/>
          </a:bodyPr>
          <a:lstStyle/>
          <a:p>
            <a:r>
              <a:rPr lang="en-US" sz="2400" b="1" dirty="0" smtClean="0">
                <a:effectLst>
                  <a:outerShdw blurRad="88900" dist="127000" dir="8100000" algn="tr" rotWithShape="0">
                    <a:prstClr val="black">
                      <a:alpha val="40000"/>
                    </a:prstClr>
                  </a:outerShdw>
                </a:effectLst>
              </a:rPr>
              <a:t>Some Examples of:</a:t>
            </a:r>
            <a:endParaRPr lang="en-US" sz="2400" b="1" dirty="0">
              <a:effectLst>
                <a:outerShdw blurRad="88900" dist="127000" dir="8100000" algn="tr" rotWithShape="0">
                  <a:prstClr val="black">
                    <a:alpha val="40000"/>
                  </a:prstClr>
                </a:outerShdw>
              </a:effectLst>
            </a:endParaRPr>
          </a:p>
        </p:txBody>
      </p:sp>
      <p:sp>
        <p:nvSpPr>
          <p:cNvPr id="11" name="TextBox 10"/>
          <p:cNvSpPr txBox="1"/>
          <p:nvPr/>
        </p:nvSpPr>
        <p:spPr>
          <a:xfrm>
            <a:off x="3124200" y="1981200"/>
            <a:ext cx="5715000" cy="4539704"/>
          </a:xfrm>
          <a:prstGeom prst="rect">
            <a:avLst/>
          </a:prstGeom>
          <a:noFill/>
        </p:spPr>
        <p:txBody>
          <a:bodyPr wrap="square" rtlCol="0">
            <a:spAutoFit/>
          </a:bodyPr>
          <a:lstStyle/>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The demoniac in the synagogue </a:t>
            </a:r>
            <a:r>
              <a:rPr lang="en-US" sz="2400" dirty="0" smtClean="0">
                <a:effectLst>
                  <a:outerShdw blurRad="165100" dist="127000" dir="8100000" algn="tr" rotWithShape="0">
                    <a:prstClr val="black">
                      <a:alpha val="40000"/>
                    </a:prstClr>
                  </a:outerShdw>
                </a:effectLst>
                <a:latin typeface="Book Antiqua" pitchFamily="18" charset="0"/>
              </a:rPr>
              <a:t>(Mark 1:23; Luke 4:33-36)</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The </a:t>
            </a:r>
            <a:r>
              <a:rPr lang="en-US" sz="2400" dirty="0" err="1" smtClean="0">
                <a:effectLst>
                  <a:outerShdw blurRad="165100" dist="127000" dir="8100000" algn="tr" rotWithShape="0">
                    <a:prstClr val="black">
                      <a:alpha val="40000"/>
                    </a:prstClr>
                  </a:outerShdw>
                </a:effectLst>
                <a:latin typeface="Berlin Sans FB Demi" pitchFamily="34" charset="0"/>
              </a:rPr>
              <a:t>Gerasene</a:t>
            </a:r>
            <a:r>
              <a:rPr lang="en-US" sz="2400" dirty="0" smtClean="0">
                <a:effectLst>
                  <a:outerShdw blurRad="165100" dist="127000" dir="8100000" algn="tr" rotWithShape="0">
                    <a:prstClr val="black">
                      <a:alpha val="40000"/>
                    </a:prstClr>
                  </a:outerShdw>
                </a:effectLst>
                <a:latin typeface="Berlin Sans FB Demi" pitchFamily="34" charset="0"/>
              </a:rPr>
              <a:t> demoniac </a:t>
            </a:r>
            <a:r>
              <a:rPr lang="en-US" sz="2400" dirty="0" smtClean="0">
                <a:effectLst>
                  <a:outerShdw blurRad="165100" dist="127000" dir="8100000" algn="tr" rotWithShape="0">
                    <a:prstClr val="black">
                      <a:alpha val="40000"/>
                    </a:prstClr>
                  </a:outerShdw>
                </a:effectLst>
                <a:latin typeface="Book Antiqua" pitchFamily="18" charset="0"/>
              </a:rPr>
              <a:t>(Mat 8:28-34; Mark 5:1-20; Luke 8:26-39)</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The </a:t>
            </a:r>
            <a:r>
              <a:rPr lang="en-US" sz="2400" dirty="0" err="1" smtClean="0">
                <a:effectLst>
                  <a:outerShdw blurRad="165100" dist="127000" dir="8100000" algn="tr" rotWithShape="0">
                    <a:prstClr val="black">
                      <a:alpha val="40000"/>
                    </a:prstClr>
                  </a:outerShdw>
                </a:effectLst>
                <a:latin typeface="Berlin Sans FB Demi" pitchFamily="34" charset="0"/>
              </a:rPr>
              <a:t>Syrophoenician</a:t>
            </a:r>
            <a:r>
              <a:rPr lang="en-US" sz="2400" dirty="0" smtClean="0">
                <a:effectLst>
                  <a:outerShdw blurRad="165100" dist="127000" dir="8100000" algn="tr" rotWithShape="0">
                    <a:prstClr val="black">
                      <a:alpha val="40000"/>
                    </a:prstClr>
                  </a:outerShdw>
                </a:effectLst>
                <a:latin typeface="Berlin Sans FB Demi" pitchFamily="34" charset="0"/>
              </a:rPr>
              <a:t> girl </a:t>
            </a:r>
            <a:r>
              <a:rPr lang="en-US" sz="2400" dirty="0" smtClean="0">
                <a:effectLst>
                  <a:outerShdw blurRad="165100" dist="127000" dir="8100000" algn="tr" rotWithShape="0">
                    <a:prstClr val="black">
                      <a:alpha val="40000"/>
                    </a:prstClr>
                  </a:outerShdw>
                </a:effectLst>
                <a:latin typeface="Book Antiqua" pitchFamily="18" charset="0"/>
              </a:rPr>
              <a:t>(Mat 15:21-28; Mark 7:24-30)</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The epileptic boy </a:t>
            </a:r>
            <a:r>
              <a:rPr lang="en-US" sz="2400" dirty="0" smtClean="0">
                <a:effectLst>
                  <a:outerShdw blurRad="165100" dist="127000" dir="8100000" algn="tr" rotWithShape="0">
                    <a:prstClr val="black">
                      <a:alpha val="40000"/>
                    </a:prstClr>
                  </a:outerShdw>
                </a:effectLst>
                <a:latin typeface="Book Antiqua" pitchFamily="18" charset="0"/>
              </a:rPr>
              <a:t>(Mat. 17:14-21; Mark 9:14-29; Luke 9:37-43)</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The mute demoniac </a:t>
            </a:r>
            <a:r>
              <a:rPr lang="en-US" sz="2400" dirty="0" smtClean="0">
                <a:effectLst>
                  <a:outerShdw blurRad="165100" dist="127000" dir="8100000" algn="tr" rotWithShape="0">
                    <a:prstClr val="black">
                      <a:alpha val="40000"/>
                    </a:prstClr>
                  </a:outerShdw>
                </a:effectLst>
                <a:latin typeface="Book Antiqua" pitchFamily="18" charset="0"/>
              </a:rPr>
              <a:t>(Mat 9:32-34)</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The blind and mute demoniac </a:t>
            </a:r>
            <a:r>
              <a:rPr lang="en-US" sz="2400" dirty="0" smtClean="0">
                <a:effectLst>
                  <a:outerShdw blurRad="165100" dist="127000" dir="8100000" algn="tr" rotWithShape="0">
                    <a:prstClr val="black">
                      <a:alpha val="40000"/>
                    </a:prstClr>
                  </a:outerShdw>
                </a:effectLst>
                <a:latin typeface="Book Antiqua" pitchFamily="18" charset="0"/>
              </a:rPr>
              <a:t>(Mat 12:22ff; Luke 11:15)</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2" cstate="print"/>
          <a:srcRect/>
          <a:stretch>
            <a:fillRect/>
          </a:stretch>
        </p:blipFill>
        <p:spPr bwMode="auto">
          <a:xfrm>
            <a:off x="87313" y="1600200"/>
            <a:ext cx="3150507" cy="4840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ound Diagonal Corner Rectangle 5"/>
          <p:cNvSpPr/>
          <p:nvPr/>
        </p:nvSpPr>
        <p:spPr>
          <a:xfrm>
            <a:off x="3124200" y="1219200"/>
            <a:ext cx="5791200" cy="53340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8</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10" name="TextBox 9"/>
          <p:cNvSpPr txBox="1"/>
          <p:nvPr/>
        </p:nvSpPr>
        <p:spPr>
          <a:xfrm>
            <a:off x="3505200" y="1295400"/>
            <a:ext cx="3433953" cy="461665"/>
          </a:xfrm>
          <a:prstGeom prst="rect">
            <a:avLst/>
          </a:prstGeom>
          <a:noFill/>
        </p:spPr>
        <p:txBody>
          <a:bodyPr wrap="none" rtlCol="0">
            <a:spAutoFit/>
          </a:bodyPr>
          <a:lstStyle/>
          <a:p>
            <a:r>
              <a:rPr lang="en-US" sz="2400" b="1" dirty="0" smtClean="0">
                <a:effectLst>
                  <a:outerShdw blurRad="88900" dist="127000" dir="8100000" algn="tr" rotWithShape="0">
                    <a:prstClr val="black">
                      <a:alpha val="40000"/>
                    </a:prstClr>
                  </a:outerShdw>
                </a:effectLst>
              </a:rPr>
              <a:t>The Origin of Demons:</a:t>
            </a:r>
            <a:endParaRPr lang="en-US" sz="2400" b="1" dirty="0">
              <a:effectLst>
                <a:outerShdw blurRad="88900" dist="127000" dir="8100000" algn="tr" rotWithShape="0">
                  <a:prstClr val="black">
                    <a:alpha val="40000"/>
                  </a:prstClr>
                </a:outerShdw>
              </a:effectLst>
            </a:endParaRPr>
          </a:p>
        </p:txBody>
      </p:sp>
      <p:sp>
        <p:nvSpPr>
          <p:cNvPr id="11" name="TextBox 10"/>
          <p:cNvSpPr txBox="1"/>
          <p:nvPr/>
        </p:nvSpPr>
        <p:spPr>
          <a:xfrm>
            <a:off x="3124200" y="1981200"/>
            <a:ext cx="5715000" cy="4385816"/>
          </a:xfrm>
          <a:prstGeom prst="rect">
            <a:avLst/>
          </a:prstGeom>
          <a:noFill/>
        </p:spPr>
        <p:txBody>
          <a:bodyPr wrap="square" rtlCol="0">
            <a:spAutoFit/>
          </a:bodyPr>
          <a:lstStyle/>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A pre-</a:t>
            </a:r>
            <a:r>
              <a:rPr lang="en-US" sz="2400" dirty="0" err="1" smtClean="0">
                <a:effectLst>
                  <a:outerShdw blurRad="165100" dist="127000" dir="8100000" algn="tr" rotWithShape="0">
                    <a:prstClr val="black">
                      <a:alpha val="40000"/>
                    </a:prstClr>
                  </a:outerShdw>
                </a:effectLst>
                <a:latin typeface="Berlin Sans FB Demi" pitchFamily="34" charset="0"/>
              </a:rPr>
              <a:t>Adamic</a:t>
            </a:r>
            <a:r>
              <a:rPr lang="en-US" sz="2400" dirty="0" smtClean="0">
                <a:effectLst>
                  <a:outerShdw blurRad="165100" dist="127000" dir="8100000" algn="tr" rotWithShape="0">
                    <a:prstClr val="black">
                      <a:alpha val="40000"/>
                    </a:prstClr>
                  </a:outerShdw>
                </a:effectLst>
                <a:latin typeface="Berlin Sans FB Demi" pitchFamily="34" charset="0"/>
              </a:rPr>
              <a:t> race? - </a:t>
            </a:r>
            <a:r>
              <a:rPr lang="en-US" sz="2400" dirty="0" smtClean="0">
                <a:effectLst>
                  <a:outerShdw blurRad="165100" dist="127000" dir="8100000" algn="tr" rotWithShape="0">
                    <a:prstClr val="black">
                      <a:alpha val="40000"/>
                    </a:prstClr>
                  </a:outerShdw>
                </a:effectLst>
                <a:latin typeface="Book Antiqua" pitchFamily="18" charset="0"/>
              </a:rPr>
              <a:t>Disembodied spirits of a pre-</a:t>
            </a:r>
            <a:r>
              <a:rPr lang="en-US" sz="2400" dirty="0" err="1" smtClean="0">
                <a:effectLst>
                  <a:outerShdw blurRad="165100" dist="127000" dir="8100000" algn="tr" rotWithShape="0">
                    <a:prstClr val="black">
                      <a:alpha val="40000"/>
                    </a:prstClr>
                  </a:outerShdw>
                </a:effectLst>
                <a:latin typeface="Book Antiqua" pitchFamily="18" charset="0"/>
              </a:rPr>
              <a:t>Adamic</a:t>
            </a:r>
            <a:r>
              <a:rPr lang="en-US" sz="2400" dirty="0" smtClean="0">
                <a:effectLst>
                  <a:outerShdw blurRad="165100" dist="127000" dir="8100000" algn="tr" rotWithShape="0">
                    <a:prstClr val="black">
                      <a:alpha val="40000"/>
                    </a:prstClr>
                  </a:outerShdw>
                </a:effectLst>
                <a:latin typeface="Book Antiqua" pitchFamily="18" charset="0"/>
              </a:rPr>
              <a:t> race of men -</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Bred of angels and women? – </a:t>
            </a:r>
            <a:r>
              <a:rPr lang="en-US" sz="2400" dirty="0" smtClean="0">
                <a:effectLst>
                  <a:outerShdw blurRad="165100" dist="127000" dir="8100000" algn="tr" rotWithShape="0">
                    <a:prstClr val="black">
                      <a:alpha val="40000"/>
                    </a:prstClr>
                  </a:outerShdw>
                </a:effectLst>
                <a:latin typeface="Book Antiqua" pitchFamily="18" charset="0"/>
              </a:rPr>
              <a:t>The result of supposed cohabitation between angels and certain women of the pre-Flood world - (Gen 6:1-6).</a:t>
            </a:r>
            <a:r>
              <a:rPr lang="en-US" sz="2400" dirty="0" smtClean="0">
                <a:effectLst>
                  <a:outerShdw blurRad="165100" dist="127000" dir="8100000" algn="tr" rotWithShape="0">
                    <a:prstClr val="black">
                      <a:alpha val="40000"/>
                    </a:prstClr>
                  </a:outerShdw>
                </a:effectLst>
                <a:latin typeface="Berlin Sans FB Demi" pitchFamily="34" charset="0"/>
              </a:rPr>
              <a:t> </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Spirits of evil men? - </a:t>
            </a:r>
            <a:r>
              <a:rPr lang="en-US" sz="2400" dirty="0" smtClean="0">
                <a:effectLst>
                  <a:outerShdw blurRad="165100" dist="127000" dir="8100000" algn="tr" rotWithShape="0">
                    <a:prstClr val="black">
                      <a:alpha val="40000"/>
                    </a:prstClr>
                  </a:outerShdw>
                </a:effectLst>
                <a:latin typeface="Book Antiqua" pitchFamily="18" charset="0"/>
              </a:rPr>
              <a:t>Allowed by God to leave the Hadean realm - (Luke 16:22-26; Eccl. 9:5,6)</a:t>
            </a: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Fallen angels? – </a:t>
            </a:r>
            <a:r>
              <a:rPr lang="en-US" sz="2400" dirty="0" smtClean="0">
                <a:effectLst>
                  <a:outerShdw blurRad="165100" dist="127000" dir="8100000" algn="tr" rotWithShape="0">
                    <a:prstClr val="black">
                      <a:alpha val="40000"/>
                    </a:prstClr>
                  </a:outerShdw>
                </a:effectLst>
                <a:latin typeface="Book Antiqua" pitchFamily="18" charset="0"/>
              </a:rPr>
              <a:t>As mentioned in 2 Peter 2:4 and Jude 1:6 – (Mat. 12:24)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p:cTn id="7"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p:cTn id="21"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2" cstate="print"/>
          <a:srcRect/>
          <a:stretch>
            <a:fillRect/>
          </a:stretch>
        </p:blipFill>
        <p:spPr bwMode="auto">
          <a:xfrm>
            <a:off x="87313" y="1600200"/>
            <a:ext cx="3150507" cy="48402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ound Diagonal Corner Rectangle 5"/>
          <p:cNvSpPr/>
          <p:nvPr/>
        </p:nvSpPr>
        <p:spPr>
          <a:xfrm>
            <a:off x="3124200" y="1219200"/>
            <a:ext cx="5791200" cy="5334000"/>
          </a:xfrm>
          <a:prstGeom prst="round2DiagRect">
            <a:avLst/>
          </a:prstGeom>
          <a:gradFill flip="none" rotWithShape="1">
            <a:gsLst>
              <a:gs pos="8000">
                <a:srgbClr val="FFEFD1"/>
              </a:gs>
              <a:gs pos="8000">
                <a:srgbClr val="FFEFD1"/>
              </a:gs>
              <a:gs pos="8000">
                <a:schemeClr val="accent4">
                  <a:lumMod val="20000"/>
                  <a:lumOff val="80000"/>
                </a:schemeClr>
              </a:gs>
              <a:gs pos="64999">
                <a:srgbClr val="F0EBD5"/>
              </a:gs>
              <a:gs pos="100000">
                <a:srgbClr val="D1C39F"/>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25BD28A-08E4-49A5-ADFF-6359F39491DB}" type="slidenum">
              <a:rPr lang="en-US" smtClean="0"/>
              <a:pPr/>
              <a:t>9</a:t>
            </a:fld>
            <a:endParaRPr lang="en-US"/>
          </a:p>
        </p:txBody>
      </p:sp>
      <p:sp>
        <p:nvSpPr>
          <p:cNvPr id="5" name="Rectangle 4"/>
          <p:cNvSpPr/>
          <p:nvPr/>
        </p:nvSpPr>
        <p:spPr>
          <a:xfrm>
            <a:off x="0" y="0"/>
            <a:ext cx="8839200" cy="1107996"/>
          </a:xfrm>
          <a:prstGeom prst="rect">
            <a:avLst/>
          </a:prstGeom>
        </p:spPr>
        <p:txBody>
          <a:bodyPr wrap="square">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rPr>
              <a:t>Demon Possession?</a:t>
            </a:r>
            <a:endParaRPr lang="en-US" sz="6600" b="1" dirty="0">
              <a:ln w="12700">
                <a:solidFill>
                  <a:schemeClr val="tx2">
                    <a:satMod val="155000"/>
                  </a:schemeClr>
                </a:solidFill>
                <a:prstDash val="solid"/>
              </a:ln>
              <a:solidFill>
                <a:schemeClr val="bg2">
                  <a:tint val="85000"/>
                  <a:satMod val="155000"/>
                </a:schemeClr>
              </a:solidFill>
              <a:effectLst>
                <a:outerShdw blurRad="165100" dist="139700" dir="8100000" algn="tr" rotWithShape="0">
                  <a:prstClr val="black">
                    <a:alpha val="40000"/>
                  </a:prstClr>
                </a:outerShdw>
              </a:effectLst>
              <a:latin typeface="Calligraph421 BT" pitchFamily="66" charset="0"/>
            </a:endParaRPr>
          </a:p>
        </p:txBody>
      </p:sp>
      <p:sp>
        <p:nvSpPr>
          <p:cNvPr id="8" name="Rectangle 7"/>
          <p:cNvSpPr/>
          <p:nvPr/>
        </p:nvSpPr>
        <p:spPr>
          <a:xfrm>
            <a:off x="3124200" y="1752600"/>
            <a:ext cx="5791200" cy="707886"/>
          </a:xfrm>
          <a:prstGeom prst="rect">
            <a:avLst/>
          </a:prstGeom>
        </p:spPr>
        <p:txBody>
          <a:bodyPr wrap="square">
            <a:spAutoFit/>
          </a:bodyPr>
          <a:lstStyle/>
          <a:p>
            <a:pPr algn="ctr"/>
            <a:r>
              <a:rPr lang="en-US" sz="4000" dirty="0" smtClean="0">
                <a:effectLst>
                  <a:outerShdw blurRad="114300" dist="152400" dir="8100000" algn="tr" rotWithShape="0">
                    <a:prstClr val="black">
                      <a:alpha val="40000"/>
                    </a:prstClr>
                  </a:outerShdw>
                </a:effectLst>
                <a:latin typeface="Berylium" pitchFamily="2" charset="0"/>
              </a:rPr>
              <a:t>Their Character</a:t>
            </a:r>
          </a:p>
        </p:txBody>
      </p:sp>
      <p:sp>
        <p:nvSpPr>
          <p:cNvPr id="10" name="TextBox 9"/>
          <p:cNvSpPr txBox="1"/>
          <p:nvPr/>
        </p:nvSpPr>
        <p:spPr>
          <a:xfrm>
            <a:off x="3505200" y="1295400"/>
            <a:ext cx="2279791" cy="461665"/>
          </a:xfrm>
          <a:prstGeom prst="rect">
            <a:avLst/>
          </a:prstGeom>
          <a:noFill/>
        </p:spPr>
        <p:txBody>
          <a:bodyPr wrap="none" rtlCol="0">
            <a:spAutoFit/>
          </a:bodyPr>
          <a:lstStyle/>
          <a:p>
            <a:r>
              <a:rPr lang="en-US" sz="2400" b="1" dirty="0" smtClean="0">
                <a:effectLst>
                  <a:outerShdw blurRad="88900" dist="127000" dir="8100000" algn="tr" rotWithShape="0">
                    <a:prstClr val="black">
                      <a:alpha val="40000"/>
                    </a:prstClr>
                  </a:outerShdw>
                </a:effectLst>
              </a:rPr>
              <a:t>The Nature of:</a:t>
            </a:r>
            <a:endParaRPr lang="en-US" sz="2400" b="1" dirty="0">
              <a:effectLst>
                <a:outerShdw blurRad="88900" dist="127000" dir="8100000" algn="tr" rotWithShape="0">
                  <a:prstClr val="black">
                    <a:alpha val="40000"/>
                  </a:prstClr>
                </a:outerShdw>
              </a:effectLst>
            </a:endParaRPr>
          </a:p>
        </p:txBody>
      </p:sp>
      <p:sp>
        <p:nvSpPr>
          <p:cNvPr id="11" name="TextBox 10"/>
          <p:cNvSpPr txBox="1"/>
          <p:nvPr/>
        </p:nvSpPr>
        <p:spPr>
          <a:xfrm>
            <a:off x="3124200" y="2438400"/>
            <a:ext cx="5715000" cy="4016484"/>
          </a:xfrm>
          <a:prstGeom prst="rect">
            <a:avLst/>
          </a:prstGeom>
          <a:noFill/>
        </p:spPr>
        <p:txBody>
          <a:bodyPr wrap="square" rtlCol="0">
            <a:spAutoFit/>
          </a:bodyPr>
          <a:lstStyle/>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Spirit beings </a:t>
            </a:r>
            <a:r>
              <a:rPr lang="en-US" sz="2400" dirty="0" smtClean="0">
                <a:effectLst>
                  <a:outerShdw blurRad="165100" dist="127000" dir="8100000" algn="tr" rotWithShape="0">
                    <a:prstClr val="black">
                      <a:alpha val="40000"/>
                    </a:prstClr>
                  </a:outerShdw>
                </a:effectLst>
                <a:latin typeface="Book Antiqua" pitchFamily="18" charset="0"/>
              </a:rPr>
              <a:t>- the terms “demons” and “spirits” used interchangeably (Mat. 8:16; Luke </a:t>
            </a:r>
            <a:r>
              <a:rPr lang="en-US" sz="2400" dirty="0">
                <a:effectLst>
                  <a:outerShdw blurRad="165100" dist="127000" dir="8100000" algn="tr" rotWithShape="0">
                    <a:prstClr val="black">
                      <a:alpha val="40000"/>
                    </a:prstClr>
                  </a:outerShdw>
                </a:effectLst>
                <a:latin typeface="Book Antiqua" pitchFamily="18" charset="0"/>
              </a:rPr>
              <a:t>24:39), </a:t>
            </a:r>
            <a:endParaRPr lang="en-US" sz="2400" dirty="0" smtClean="0">
              <a:effectLst>
                <a:outerShdw blurRad="165100" dist="127000" dir="8100000" algn="tr" rotWithShape="0">
                  <a:prstClr val="black">
                    <a:alpha val="40000"/>
                  </a:prstClr>
                </a:outerShdw>
              </a:effectLst>
              <a:latin typeface="Book Antiqua" pitchFamily="18" charset="0"/>
            </a:endParaRP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Free will beings </a:t>
            </a:r>
            <a:r>
              <a:rPr lang="en-US" sz="2400" dirty="0" smtClean="0">
                <a:effectLst>
                  <a:outerShdw blurRad="165100" dist="127000" dir="8100000" algn="tr" rotWithShape="0">
                    <a:prstClr val="black">
                      <a:alpha val="40000"/>
                    </a:prstClr>
                  </a:outerShdw>
                </a:effectLst>
                <a:latin typeface="Book Antiqua" pitchFamily="18" charset="0"/>
              </a:rPr>
              <a:t>– exercised volition (“</a:t>
            </a:r>
            <a:r>
              <a:rPr lang="en-US" sz="2400" i="1" dirty="0">
                <a:effectLst>
                  <a:outerShdw blurRad="165100" dist="127000" dir="8100000" algn="tr" rotWithShape="0">
                    <a:prstClr val="black">
                      <a:alpha val="40000"/>
                    </a:prstClr>
                  </a:outerShdw>
                </a:effectLst>
                <a:latin typeface="Book Antiqua" pitchFamily="18" charset="0"/>
              </a:rPr>
              <a:t>I will return</a:t>
            </a:r>
            <a:r>
              <a:rPr lang="en-US" sz="2400" dirty="0">
                <a:effectLst>
                  <a:outerShdw blurRad="165100" dist="127000" dir="8100000" algn="tr" rotWithShape="0">
                    <a:prstClr val="black">
                      <a:alpha val="40000"/>
                    </a:prstClr>
                  </a:outerShdw>
                </a:effectLst>
                <a:latin typeface="Book Antiqua" pitchFamily="18" charset="0"/>
              </a:rPr>
              <a:t>”) and locomotion (“</a:t>
            </a:r>
            <a:r>
              <a:rPr lang="en-US" sz="2400" i="1" dirty="0">
                <a:effectLst>
                  <a:outerShdw blurRad="165100" dist="127000" dir="8100000" algn="tr" rotWithShape="0">
                    <a:prstClr val="black">
                      <a:alpha val="40000"/>
                    </a:prstClr>
                  </a:outerShdw>
                </a:effectLst>
                <a:latin typeface="Book Antiqua" pitchFamily="18" charset="0"/>
              </a:rPr>
              <a:t>Then </a:t>
            </a:r>
            <a:r>
              <a:rPr lang="en-US" sz="2400" i="1" dirty="0" err="1">
                <a:effectLst>
                  <a:outerShdw blurRad="165100" dist="127000" dir="8100000" algn="tr" rotWithShape="0">
                    <a:prstClr val="black">
                      <a:alpha val="40000"/>
                    </a:prstClr>
                  </a:outerShdw>
                </a:effectLst>
                <a:latin typeface="Book Antiqua" pitchFamily="18" charset="0"/>
              </a:rPr>
              <a:t>goeth</a:t>
            </a:r>
            <a:r>
              <a:rPr lang="en-US" sz="2400" i="1" dirty="0">
                <a:effectLst>
                  <a:outerShdw blurRad="165100" dist="127000" dir="8100000" algn="tr" rotWithShape="0">
                    <a:prstClr val="black">
                      <a:alpha val="40000"/>
                    </a:prstClr>
                  </a:outerShdw>
                </a:effectLst>
                <a:latin typeface="Book Antiqua" pitchFamily="18" charset="0"/>
              </a:rPr>
              <a:t> he</a:t>
            </a:r>
            <a:r>
              <a:rPr lang="en-US" sz="2400" dirty="0">
                <a:effectLst>
                  <a:outerShdw blurRad="165100" dist="127000" dir="8100000" algn="tr" rotWithShape="0">
                    <a:prstClr val="black">
                      <a:alpha val="40000"/>
                    </a:prstClr>
                  </a:outerShdw>
                </a:effectLst>
                <a:latin typeface="Book Antiqua" pitchFamily="18" charset="0"/>
              </a:rPr>
              <a:t>”) (</a:t>
            </a:r>
            <a:r>
              <a:rPr lang="en-US" sz="2400" dirty="0" smtClean="0">
                <a:effectLst>
                  <a:outerShdw blurRad="165100" dist="127000" dir="8100000" algn="tr" rotWithShape="0">
                    <a:prstClr val="black">
                      <a:alpha val="40000"/>
                    </a:prstClr>
                  </a:outerShdw>
                </a:effectLst>
                <a:latin typeface="Book Antiqua" pitchFamily="18" charset="0"/>
              </a:rPr>
              <a:t>Mat </a:t>
            </a:r>
            <a:r>
              <a:rPr lang="en-US" sz="2400" dirty="0">
                <a:effectLst>
                  <a:outerShdw blurRad="165100" dist="127000" dir="8100000" algn="tr" rotWithShape="0">
                    <a:prstClr val="black">
                      <a:alpha val="40000"/>
                    </a:prstClr>
                  </a:outerShdw>
                </a:effectLst>
                <a:latin typeface="Book Antiqua" pitchFamily="18" charset="0"/>
              </a:rPr>
              <a:t>12:44-45). </a:t>
            </a:r>
            <a:endParaRPr lang="en-US" sz="2400" dirty="0" smtClean="0">
              <a:effectLst>
                <a:outerShdw blurRad="165100" dist="127000" dir="8100000" algn="tr" rotWithShape="0">
                  <a:prstClr val="black">
                    <a:alpha val="40000"/>
                  </a:prstClr>
                </a:outerShdw>
              </a:effectLst>
              <a:latin typeface="Book Antiqua" pitchFamily="18" charset="0"/>
            </a:endParaRP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Knowledgeable beings</a:t>
            </a:r>
            <a:r>
              <a:rPr lang="en-US" sz="2400" dirty="0" smtClean="0">
                <a:effectLst>
                  <a:outerShdw blurRad="165100" dist="127000" dir="8100000" algn="tr" rotWithShape="0">
                    <a:prstClr val="black">
                      <a:alpha val="40000"/>
                    </a:prstClr>
                  </a:outerShdw>
                </a:effectLst>
                <a:latin typeface="Book Antiqua" pitchFamily="18" charset="0"/>
              </a:rPr>
              <a:t> - (</a:t>
            </a:r>
            <a:r>
              <a:rPr lang="en-US" sz="2400" dirty="0">
                <a:effectLst>
                  <a:outerShdw blurRad="165100" dist="127000" dir="8100000" algn="tr" rotWithShape="0">
                    <a:prstClr val="black">
                      <a:alpha val="40000"/>
                    </a:prstClr>
                  </a:outerShdw>
                </a:effectLst>
                <a:latin typeface="Book Antiqua" pitchFamily="18" charset="0"/>
              </a:rPr>
              <a:t>Luke 4:34; cf. Mark </a:t>
            </a:r>
            <a:r>
              <a:rPr lang="en-US" sz="2400" dirty="0" smtClean="0">
                <a:effectLst>
                  <a:outerShdw blurRad="165100" dist="127000" dir="8100000" algn="tr" rotWithShape="0">
                    <a:prstClr val="black">
                      <a:alpha val="40000"/>
                    </a:prstClr>
                  </a:outerShdw>
                </a:effectLst>
                <a:latin typeface="Book Antiqua" pitchFamily="18" charset="0"/>
              </a:rPr>
              <a:t>1:24; James 2:19)</a:t>
            </a:r>
            <a:endParaRPr lang="en-US" sz="2400" dirty="0">
              <a:effectLst>
                <a:outerShdw blurRad="165100" dist="127000" dir="8100000" algn="tr" rotWithShape="0">
                  <a:prstClr val="black">
                    <a:alpha val="40000"/>
                  </a:prstClr>
                </a:outerShdw>
              </a:effectLst>
              <a:latin typeface="Book Antiqua" pitchFamily="18" charset="0"/>
            </a:endParaRPr>
          </a:p>
          <a:p>
            <a:pPr marL="466725" indent="-466725">
              <a:spcAft>
                <a:spcPts val="600"/>
              </a:spcAft>
              <a:buClr>
                <a:schemeClr val="accent2">
                  <a:lumMod val="75000"/>
                </a:schemeClr>
              </a:buClr>
              <a:buFont typeface="Wingdings 2" pitchFamily="18" charset="2"/>
              <a:buChar char="ö"/>
            </a:pPr>
            <a:r>
              <a:rPr lang="en-US" sz="2400" dirty="0" smtClean="0">
                <a:effectLst>
                  <a:outerShdw blurRad="165100" dist="127000" dir="8100000" algn="tr" rotWithShape="0">
                    <a:prstClr val="black">
                      <a:alpha val="40000"/>
                    </a:prstClr>
                  </a:outerShdw>
                </a:effectLst>
                <a:latin typeface="Berlin Sans FB Demi" pitchFamily="34" charset="0"/>
              </a:rPr>
              <a:t>“Unclean</a:t>
            </a:r>
            <a:r>
              <a:rPr lang="en-US" sz="2400" dirty="0">
                <a:effectLst>
                  <a:outerShdw blurRad="165100" dist="127000" dir="8100000" algn="tr" rotWithShape="0">
                    <a:prstClr val="black">
                      <a:alpha val="40000"/>
                    </a:prstClr>
                  </a:outerShdw>
                </a:effectLst>
                <a:latin typeface="Berlin Sans FB Demi" pitchFamily="34" charset="0"/>
              </a:rPr>
              <a:t>” and “</a:t>
            </a:r>
            <a:r>
              <a:rPr lang="en-US" sz="2400" dirty="0" smtClean="0">
                <a:effectLst>
                  <a:outerShdw blurRad="165100" dist="127000" dir="8100000" algn="tr" rotWithShape="0">
                    <a:prstClr val="black">
                      <a:alpha val="40000"/>
                    </a:prstClr>
                  </a:outerShdw>
                </a:effectLst>
                <a:latin typeface="Berlin Sans FB Demi" pitchFamily="34" charset="0"/>
              </a:rPr>
              <a:t>evil”  beings </a:t>
            </a:r>
            <a:r>
              <a:rPr lang="en-US" sz="2400" dirty="0" smtClean="0">
                <a:effectLst>
                  <a:outerShdw blurRad="165100" dist="127000" dir="8100000" algn="tr" rotWithShape="0">
                    <a:prstClr val="black">
                      <a:alpha val="40000"/>
                    </a:prstClr>
                  </a:outerShdw>
                </a:effectLst>
                <a:latin typeface="Book Antiqua" pitchFamily="18" charset="0"/>
              </a:rPr>
              <a:t>– varying in degree - (Matt. </a:t>
            </a:r>
            <a:r>
              <a:rPr lang="en-US" sz="2400" dirty="0">
                <a:effectLst>
                  <a:outerShdw blurRad="165100" dist="127000" dir="8100000" algn="tr" rotWithShape="0">
                    <a:prstClr val="black">
                      <a:alpha val="40000"/>
                    </a:prstClr>
                  </a:outerShdw>
                </a:effectLst>
                <a:latin typeface="Book Antiqua" pitchFamily="18" charset="0"/>
              </a:rPr>
              <a:t>12:43</a:t>
            </a:r>
            <a:r>
              <a:rPr lang="en-US" sz="2400" dirty="0" smtClean="0">
                <a:effectLst>
                  <a:outerShdw blurRad="165100" dist="127000" dir="8100000" algn="tr" rotWithShape="0">
                    <a:prstClr val="black">
                      <a:alpha val="40000"/>
                    </a:prstClr>
                  </a:outerShdw>
                </a:effectLst>
                <a:latin typeface="Book Antiqua" pitchFamily="18" charset="0"/>
              </a:rPr>
              <a:t>)</a:t>
            </a:r>
            <a:endParaRPr lang="en-US" sz="2400" dirty="0">
              <a:effectLst>
                <a:outerShdw blurRad="165100" dist="127000" dir="8100000" algn="tr" rotWithShape="0">
                  <a:prstClr val="black">
                    <a:alpha val="40000"/>
                  </a:prstClr>
                </a:outerShdw>
              </a:effectLst>
              <a:latin typeface="Book Antiqu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r">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Template>
  <TotalTime>5670</TotalTime>
  <Words>5508</Words>
  <Application>Microsoft Office PowerPoint</Application>
  <PresentationFormat>On-screen Show (4:3)</PresentationFormat>
  <Paragraphs>285</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Air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Manager/>
  <Company>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 POSSESSION</dc:title>
  <dc:subject/>
  <dc:creator>Steven J. Wallace</dc:creator>
  <cp:keywords/>
  <dc:description/>
  <cp:lastModifiedBy> Don McClain</cp:lastModifiedBy>
  <cp:revision>29</cp:revision>
  <cp:lastPrinted>1601-01-01T00:00:00Z</cp:lastPrinted>
  <dcterms:created xsi:type="dcterms:W3CDTF">2004-06-15T21:39:09Z</dcterms:created>
  <dcterms:modified xsi:type="dcterms:W3CDTF">2009-12-22T16:50:19Z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TC010902871033</vt:lpwstr>
  </property>
</Properties>
</file>