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8" r:id="rId4"/>
    <p:sldId id="270" r:id="rId5"/>
    <p:sldId id="264" r:id="rId6"/>
    <p:sldId id="261" r:id="rId7"/>
    <p:sldId id="276" r:id="rId8"/>
    <p:sldId id="275" r:id="rId9"/>
    <p:sldId id="277" r:id="rId10"/>
    <p:sldId id="272" r:id="rId11"/>
    <p:sldId id="273" r:id="rId12"/>
    <p:sldId id="274" r:id="rId13"/>
    <p:sldId id="263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C1"/>
    <a:srgbClr val="FDEADA"/>
    <a:srgbClr val="CC66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38096-E370-44CB-BB90-B598F09E3613}" type="datetimeFigureOut">
              <a:rPr lang="en-US" smtClean="0"/>
              <a:t>11/27/2010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E78CE-E398-4C14-AB56-92E6249C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The “</a:t>
            </a:r>
            <a:r>
              <a:rPr lang="en-US" sz="1200" b="1" dirty="0" err="1" smtClean="0">
                <a:solidFill>
                  <a:schemeClr val="bg1"/>
                </a:solidFill>
              </a:rPr>
              <a:t>Odeion</a:t>
            </a:r>
            <a:r>
              <a:rPr lang="en-US" sz="1200" b="1" dirty="0" smtClean="0">
                <a:solidFill>
                  <a:schemeClr val="bg1"/>
                </a:solidFill>
              </a:rPr>
              <a:t>” was a small roofed theater where plays and various performances were given.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</a:t>
            </a:r>
            <a:r>
              <a:rPr lang="en-US" sz="1200" dirty="0" smtClean="0">
                <a:solidFill>
                  <a:srgbClr val="FFFF00"/>
                </a:solidFill>
              </a:rPr>
              <a:t>Bema</a:t>
            </a:r>
            <a:r>
              <a:rPr lang="en-US" sz="1200" dirty="0" smtClean="0"/>
              <a:t>, or </a:t>
            </a:r>
            <a:r>
              <a:rPr lang="en-US" sz="1200" i="1" dirty="0" smtClean="0"/>
              <a:t>“judgment seat”</a:t>
            </a:r>
            <a:r>
              <a:rPr lang="en-US" sz="1200" dirty="0" smtClean="0"/>
              <a:t> – </a:t>
            </a:r>
            <a:r>
              <a:rPr lang="en-US" sz="1200" u="sng" dirty="0" smtClean="0">
                <a:solidFill>
                  <a:srgbClr val="FFFF00"/>
                </a:solidFill>
              </a:rPr>
              <a:t>Acts 18:12-17 - </a:t>
            </a:r>
            <a:r>
              <a:rPr lang="en-US" sz="1200" dirty="0" smtClean="0"/>
              <a:t>Paul spent 18 months in the city before the Jews of the city charged him with breaking the law and brought him before </a:t>
            </a:r>
            <a:r>
              <a:rPr lang="en-US" sz="1200" dirty="0" err="1" smtClean="0"/>
              <a:t>Gallio</a:t>
            </a:r>
            <a:r>
              <a:rPr lang="en-US" sz="1200" dirty="0" smtClean="0"/>
              <a:t> at the city's place of judgment (bema).  The mention of </a:t>
            </a:r>
            <a:r>
              <a:rPr lang="en-US" sz="1200" dirty="0" err="1" smtClean="0"/>
              <a:t>Gallio</a:t>
            </a:r>
            <a:r>
              <a:rPr lang="en-US" sz="1200" dirty="0" smtClean="0"/>
              <a:t> provides an anchor for New Testament chronology as we know from Roman sources that </a:t>
            </a:r>
            <a:r>
              <a:rPr lang="en-US" sz="1200" dirty="0" err="1" smtClean="0"/>
              <a:t>Gallio</a:t>
            </a:r>
            <a:r>
              <a:rPr lang="en-US" sz="1200" dirty="0" smtClean="0"/>
              <a:t> was proconsul of Achaia from June 51 to May 52.  Standing on this platform, the proconsul dismissed the charges against Paul as a dispute of Jewish law and not of a criminal nature. 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Temple of Apollo - </a:t>
            </a:r>
            <a:r>
              <a:rPr lang="en-US" sz="1200" dirty="0" smtClean="0"/>
              <a:t>The seven surviving monolithic Doric columns of the temple of Apollo.</a:t>
            </a:r>
            <a:br>
              <a:rPr lang="en-US" sz="1200" dirty="0" smtClean="0"/>
            </a:br>
            <a:r>
              <a:rPr lang="en-US" sz="1200" dirty="0" smtClean="0"/>
              <a:t>The temple is dated around 550 BC. It was built in the same place, where</a:t>
            </a:r>
            <a:br>
              <a:rPr lang="en-US" sz="1200" dirty="0" smtClean="0"/>
            </a:br>
            <a:r>
              <a:rPr lang="en-US" sz="1200" dirty="0" smtClean="0"/>
              <a:t>an older temple of Apollo existed in the years of </a:t>
            </a:r>
            <a:r>
              <a:rPr lang="en-US" sz="1200" dirty="0" err="1" smtClean="0"/>
              <a:t>Kypselidae</a:t>
            </a:r>
            <a:r>
              <a:rPr lang="en-US" sz="1200" dirty="0" smtClean="0"/>
              <a:t>, 100 years before.</a:t>
            </a:r>
          </a:p>
          <a:p>
            <a:endParaRPr lang="en-US" dirty="0" smtClean="0"/>
          </a:p>
          <a:p>
            <a:r>
              <a:rPr lang="en-US" sz="1200" b="1" dirty="0" smtClean="0"/>
              <a:t>Octavia’s Temple: </a:t>
            </a:r>
            <a:r>
              <a:rPr lang="en-US" sz="1200" dirty="0" smtClean="0"/>
              <a:t>The three surviving columns of the great temple built in memory of </a:t>
            </a:r>
            <a:r>
              <a:rPr lang="en-US" sz="1200" i="1" dirty="0" smtClean="0"/>
              <a:t>Octavia</a:t>
            </a:r>
            <a:r>
              <a:rPr lang="en-US" sz="1200" dirty="0" smtClean="0"/>
              <a:t>. </a:t>
            </a:r>
          </a:p>
          <a:p>
            <a:endParaRPr lang="en-US" sz="1200" dirty="0" smtClean="0"/>
          </a:p>
          <a:p>
            <a:r>
              <a:rPr lang="en-US" sz="1200" b="1" i="1" dirty="0" err="1" smtClean="0"/>
              <a:t>Acrocorinth</a:t>
            </a:r>
            <a:r>
              <a:rPr lang="en-US" sz="1200" b="1" i="1" dirty="0" smtClean="0"/>
              <a:t>. </a:t>
            </a:r>
            <a:r>
              <a:rPr lang="en-US" sz="1200" dirty="0" smtClean="0"/>
              <a:t>The Acropolis of Corinth.  The summit is 1800 feet above sea level. Many shrines dedicated to female deities  were built there, including the famous and wealthy temple of Aphrodite.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78CE-E398-4C14-AB56-92E6249C6A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Paul visited Corinth at least twice after his initial visit.</a:t>
            </a:r>
          </a:p>
          <a:p>
            <a:pPr eaLnBrk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Paul visited on the last leg of the third journey (Acts 20:1–3).</a:t>
            </a:r>
          </a:p>
          <a:p>
            <a:pPr eaLnBrk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This trip was not according to the original plan which may have been announced in missing “Ante-Corinthians” (II Corinthians 1:15– 16). </a:t>
            </a:r>
          </a:p>
          <a:p>
            <a:pPr eaLnBrk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This plan would have never been known were it not that Paul was charged with being indecisive and fickle (cf. I Corinthians 16:1–9; Acts 20:1–5).</a:t>
            </a:r>
          </a:p>
          <a:p>
            <a:pPr eaLnBrk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Yet, Paul calls this trip “the third time” (II Corinthians 12:14; 13:1).</a:t>
            </a:r>
          </a:p>
          <a:p>
            <a:pPr eaLnBrk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It is not possible for II Corinthians to have been written later than during the third journey from Macedonia (Acts 20:2–3; cf. II Corinthians 8–9). Therefore, Paul must have made a trip to Corinth between the visits of 18:1 and 20:2.</a:t>
            </a:r>
          </a:p>
          <a:p>
            <a:pPr eaLnBrk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In that I Corinthians was written in the last year of Paul’s residence in Ephesus (16:7–8) and Acts 19:10 indicates that he was in the “school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Tyrannus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for two years, it seems most likely that Paul’s journey occurred at the end of that second year and that I Corinthians was written shortly after his return to Ephesus (Acts 19:21ff.).</a:t>
            </a:r>
          </a:p>
          <a:p>
            <a:pPr eaLnBrk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Thus, the “second” trip recorded in Acts 20:1–3 is actually the “third time” of II Corinthians 12:14 and 13:1 (See: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Harmony of the Life of St. Paul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Frank J. Goodwin, pp. 94, 209–210).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78CE-E398-4C14-AB56-92E6249C6A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8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1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2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7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5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6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C9C7-F6DD-47C9-997B-146172B55875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D4AF-D085-4B74-89D4-27EB631A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1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6C9C7-F6DD-47C9-997B-146172B55875}" type="datetimeFigureOut">
              <a:rPr lang="en-US" smtClean="0"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CD4AF-D085-4B74-89D4-27EB631A9A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87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downloads/en/details.aspx?displaylang=en&amp;FamilyID=cb9bf144-1076-4615-9951-294eeb8328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3227" y="5181600"/>
            <a:ext cx="7377546" cy="1323439"/>
          </a:xfrm>
          <a:prstGeom prst="rect">
            <a:avLst/>
          </a:prstGeom>
          <a:solidFill>
            <a:schemeClr val="bg2">
              <a:lumMod val="25000"/>
              <a:alpha val="36078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Introduction To The First Epistle To The Church At Corinth</a:t>
            </a:r>
            <a:endParaRPr lang="en-US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28600" y="228600"/>
            <a:ext cx="6781800" cy="830997"/>
          </a:xfrm>
          <a:prstGeom prst="snip2DiagRect">
            <a:avLst>
              <a:gd name="adj1" fmla="val 2797"/>
              <a:gd name="adj2" fmla="val 40443"/>
            </a:avLst>
          </a:prstGeom>
          <a:solidFill>
            <a:srgbClr val="4F81BD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1"/>
            <a:ext cx="6781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hangingPunct="0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Called to Be Saints</a:t>
            </a:r>
          </a:p>
        </p:txBody>
      </p:sp>
    </p:spTree>
    <p:extLst>
      <p:ext uri="{BB962C8B-B14F-4D97-AF65-F5344CB8AC3E}">
        <p14:creationId xmlns:p14="http://schemas.microsoft.com/office/powerpoint/2010/main" val="47732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28600" y="228600"/>
            <a:ext cx="6781800" cy="830997"/>
          </a:xfrm>
          <a:prstGeom prst="snip2DiagRect">
            <a:avLst>
              <a:gd name="adj1" fmla="val 2797"/>
              <a:gd name="adj2" fmla="val 40443"/>
            </a:avLst>
          </a:prstGeom>
          <a:solidFill>
            <a:srgbClr val="4F81BD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1"/>
            <a:ext cx="6781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hangingPunct="0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Called to Be Saints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990600" y="1524000"/>
            <a:ext cx="7848600" cy="5105400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2286000"/>
            <a:ext cx="6934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1- Greetings / Salutations; Divisions; God Makes Foolish the World’s Wisdom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2- Revelation of God’s Wisdom by the Spirit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3- Problem of Carnality; Foundation &amp; Building the Temple of God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4- Stewardship &amp; Apostleship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5- Problem of Individual Immorality &amp; Congregational Arrogance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600200"/>
            <a:ext cx="788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Synopsis by Chapters</a:t>
            </a:r>
            <a:endParaRPr lang="en-US" sz="3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ominican Small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5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28600" y="228600"/>
            <a:ext cx="6781800" cy="830997"/>
          </a:xfrm>
          <a:prstGeom prst="snip2DiagRect">
            <a:avLst>
              <a:gd name="adj1" fmla="val 2797"/>
              <a:gd name="adj2" fmla="val 40443"/>
            </a:avLst>
          </a:prstGeom>
          <a:solidFill>
            <a:srgbClr val="4F81BD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1"/>
            <a:ext cx="6781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hangingPunct="0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Called to Be Saints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990600" y="1524000"/>
            <a:ext cx="7848600" cy="5105400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2400449"/>
            <a:ext cx="73914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6- Problem of Litigation; Problem of Harlotry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7- Instructions on Marriage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8- Instructions on Meat Sacrificed to Idols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9- Rights of Apostles &amp; Preachers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10- Israel’s Example: Flee Idolatry; Lawful vs. Expedient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11- Proper Subjection to Your Head; Problems relating to the Lord’s Supper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600200"/>
            <a:ext cx="788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Synopsis by Chapters</a:t>
            </a:r>
            <a:endParaRPr lang="en-US" sz="3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ominican Small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0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28600" y="228600"/>
            <a:ext cx="6781800" cy="830997"/>
          </a:xfrm>
          <a:prstGeom prst="snip2DiagRect">
            <a:avLst>
              <a:gd name="adj1" fmla="val 2797"/>
              <a:gd name="adj2" fmla="val 40443"/>
            </a:avLst>
          </a:prstGeom>
          <a:solidFill>
            <a:srgbClr val="4F81BD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1"/>
            <a:ext cx="6781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hangingPunct="0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Called to Be Saints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990600" y="1524000"/>
            <a:ext cx="7848600" cy="5105400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2401193"/>
            <a:ext cx="7315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12- Purpose of Spiritual Gifts; One Body, Many Members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13- Superiority of Love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14- Proper Use of Spiritual Gifts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15- Resurrection of Christ; Resurrection of the Dead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16-  Collection of Benevolent Funds; Acknowledgment of Individuals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600200"/>
            <a:ext cx="788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Synopsis by Chapters</a:t>
            </a:r>
            <a:endParaRPr lang="en-US" sz="3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ominican Small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7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28600" y="228600"/>
            <a:ext cx="6781800" cy="830997"/>
          </a:xfrm>
          <a:prstGeom prst="snip2DiagRect">
            <a:avLst>
              <a:gd name="adj1" fmla="val 2797"/>
              <a:gd name="adj2" fmla="val 40443"/>
            </a:avLst>
          </a:prstGeom>
          <a:solidFill>
            <a:srgbClr val="4F81BD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1"/>
            <a:ext cx="6781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hangingPunct="0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Called to Be Saints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886200" y="1524000"/>
            <a:ext cx="4953000" cy="5105400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0" y="2667000"/>
            <a:ext cx="4495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 church at Corinth was far from being a perfect church – 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 problems in Corinth are problems that still effect the church today.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 solutions to those problems are the same today as then -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1868269"/>
            <a:ext cx="468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A Practical Study</a:t>
            </a:r>
            <a:endParaRPr lang="en-US" sz="3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ominican Small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6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15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395948"/>
            <a:ext cx="87630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53">
              <a:defRPr/>
            </a:pPr>
            <a:r>
              <a:rPr lang="en-US" sz="24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Charts by Don McClain</a:t>
            </a:r>
          </a:p>
          <a:p>
            <a:pPr algn="ctr" defTabSz="914353">
              <a:defRPr/>
            </a:pPr>
            <a:r>
              <a:rPr lang="en-US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Prepared </a:t>
            </a:r>
            <a:r>
              <a:rPr lang="en-US" kern="0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November 26-28,  </a:t>
            </a:r>
            <a:r>
              <a:rPr lang="en-US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2010</a:t>
            </a:r>
          </a:p>
          <a:p>
            <a:pPr algn="ctr" defTabSz="914353">
              <a:defRPr/>
            </a:pPr>
            <a:r>
              <a:rPr lang="en-US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Preached </a:t>
            </a:r>
            <a:r>
              <a:rPr lang="en-US" kern="0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November 28, </a:t>
            </a:r>
            <a:r>
              <a:rPr lang="en-US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2010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West 65</a:t>
            </a:r>
            <a:r>
              <a:rPr lang="en-US" sz="2000" kern="0" baseline="300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th</a:t>
            </a: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Street church of Christ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P.O. Box 190062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Little Rock AR 72219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501-568-1062</a:t>
            </a:r>
          </a:p>
          <a:p>
            <a:pPr algn="ctr" defTabSz="914353">
              <a:defRPr/>
            </a:pPr>
            <a:r>
              <a:rPr lang="en-US" sz="1800" kern="0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Prepared </a:t>
            </a:r>
            <a:r>
              <a:rPr lang="en-US" sz="18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using PPT 2010 </a:t>
            </a:r>
            <a:r>
              <a:rPr lang="en-US" sz="1800" kern="0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– </a:t>
            </a:r>
          </a:p>
          <a:p>
            <a:pPr algn="ctr" defTabSz="914353">
              <a:defRPr/>
            </a:pPr>
            <a:r>
              <a:rPr lang="en-US" kern="0" dirty="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Email </a:t>
            </a:r>
            <a:r>
              <a:rPr lang="en-US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– </a:t>
            </a:r>
            <a:r>
              <a:rPr lang="en-US" u="sng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  <a:hlinkClick r:id=""/>
              </a:rPr>
              <a:t>donmcclain@sbcglobal.net</a:t>
            </a:r>
            <a:r>
              <a:rPr lang="en-US" u="sng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  <a:r>
              <a:rPr lang="en-US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More PPT &amp; Audio Sermons:</a:t>
            </a:r>
          </a:p>
          <a:p>
            <a:pPr algn="ctr" defTabSz="914353"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  <a:hlinkClick r:id=""/>
              </a:rPr>
              <a:t>http://w65stchurchofchrist.org/donmaccla/2010SermonPage.html</a:t>
            </a:r>
            <a:r>
              <a:rPr lang="en-US" sz="2000" kern="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/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1" y="5250873"/>
            <a:ext cx="8763000" cy="16312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 defTabSz="914353"/>
            <a:r>
              <a:rPr lang="en-US" sz="2000" dirty="0">
                <a:solidFill>
                  <a:prstClr val="black"/>
                </a:solidFill>
              </a:rPr>
              <a:t>Note – Many of the transition effects used in this presentation are lost using PPT 2007 Viewer</a:t>
            </a:r>
          </a:p>
          <a:p>
            <a:pPr algn="ctr" defTabSz="914353"/>
            <a:r>
              <a:rPr lang="en-US" sz="2000" dirty="0">
                <a:solidFill>
                  <a:prstClr val="black"/>
                </a:solidFill>
              </a:rPr>
              <a:t>To view transitions you can download </a:t>
            </a:r>
            <a:r>
              <a:rPr lang="en-US" sz="2000" dirty="0" smtClean="0">
                <a:solidFill>
                  <a:prstClr val="black"/>
                </a:solidFill>
              </a:rPr>
              <a:t>PPT </a:t>
            </a:r>
            <a:r>
              <a:rPr lang="en-US" sz="2000" dirty="0">
                <a:solidFill>
                  <a:prstClr val="black"/>
                </a:solidFill>
              </a:rPr>
              <a:t>2010 </a:t>
            </a:r>
            <a:r>
              <a:rPr lang="en-US" sz="2000" dirty="0" smtClean="0">
                <a:solidFill>
                  <a:prstClr val="black"/>
                </a:solidFill>
              </a:rPr>
              <a:t>viewer:</a:t>
            </a:r>
            <a:endParaRPr lang="en-US" sz="2000" dirty="0">
              <a:solidFill>
                <a:prstClr val="black"/>
              </a:solidFill>
            </a:endParaRPr>
          </a:p>
          <a:p>
            <a:pPr algn="ctr" defTabSz="914353"/>
            <a:r>
              <a:rPr lang="en-US" sz="20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www.microsoft.com/downloads/en/details.aspx?displaylang=en&amp;FamilyID=cb9bf144-1076-4615-9951-294eeb832823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28600" y="228600"/>
            <a:ext cx="6781800" cy="830997"/>
          </a:xfrm>
          <a:prstGeom prst="snip2DiagRect">
            <a:avLst>
              <a:gd name="adj1" fmla="val 2797"/>
              <a:gd name="adj2" fmla="val 40443"/>
            </a:avLst>
          </a:prstGeom>
          <a:solidFill>
            <a:srgbClr val="4F81BD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228601"/>
            <a:ext cx="6781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hangingPunct="0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Called to Be Saints</a:t>
            </a:r>
          </a:p>
        </p:txBody>
      </p:sp>
    </p:spTree>
    <p:extLst>
      <p:ext uri="{BB962C8B-B14F-4D97-AF65-F5344CB8AC3E}">
        <p14:creationId xmlns:p14="http://schemas.microsoft.com/office/powerpoint/2010/main" val="420457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 Diagonal Corner Rectangle 2"/>
          <p:cNvSpPr/>
          <p:nvPr/>
        </p:nvSpPr>
        <p:spPr>
          <a:xfrm>
            <a:off x="3771900" y="2438400"/>
            <a:ext cx="5219700" cy="4191000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67200" y="2628305"/>
            <a:ext cx="46482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Corinth is located on an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isthmus, 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 typical seaport town of its day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. </a:t>
            </a:r>
          </a:p>
          <a:p>
            <a:pPr marL="342900" indent="-3429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Homosexuality</a:t>
            </a:r>
            <a:r>
              <a:rPr lang="en-US" sz="2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, prostitution and idolatry all ran rampant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— (</a:t>
            </a: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likely over 1,000 prostitutes there)</a:t>
            </a:r>
          </a:p>
          <a:p>
            <a:pPr marL="342900" indent="-3429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"</a:t>
            </a:r>
            <a:r>
              <a:rPr lang="en-US" sz="2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Corinthian," then and now, </a:t>
            </a:r>
            <a:r>
              <a:rPr lang="en-US" sz="26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connotates</a:t>
            </a:r>
            <a:r>
              <a:rPr lang="en-US" sz="2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moral laxity. </a:t>
            </a:r>
            <a:endParaRPr lang="en-US" sz="26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1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257800" y="633626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550 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567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95600" y="4648200"/>
            <a:ext cx="5105400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ook Antiqua" pitchFamily="18" charset="0"/>
              </a:rPr>
              <a:t>The summit is 1800 feet above sea level. Many shrines dedicated to female deities  were built there, including the famous and wealthy temple of Aphrodite.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8859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Dominican Small Caps" pitchFamily="2" charset="0"/>
              </a:rPr>
              <a:t>Acrocorinth</a:t>
            </a:r>
            <a:r>
              <a:rPr lang="en-US" sz="3200" b="1" dirty="0" smtClean="0">
                <a:latin typeface="Dominican Small Caps" pitchFamily="2" charset="0"/>
              </a:rPr>
              <a:t>. </a:t>
            </a:r>
            <a:r>
              <a:rPr lang="en-US" sz="3200" dirty="0" smtClean="0">
                <a:latin typeface="Dominican Small Caps" pitchFamily="2" charset="0"/>
              </a:rPr>
              <a:t>The Acropolis of Corinth. </a:t>
            </a:r>
            <a:endParaRPr lang="en-US" sz="3200" dirty="0">
              <a:latin typeface="Dominican Small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1849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4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953001" y="4114800"/>
            <a:ext cx="39624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Book Antiqua" pitchFamily="18" charset="0"/>
              </a:rPr>
              <a:t>Paul’s Second Missionary Tour, A.D. 49-52</a:t>
            </a:r>
            <a:endParaRPr lang="en-US" sz="3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3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30145" cy="683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59" y="5638800"/>
            <a:ext cx="212973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78500"/>
            <a:ext cx="7874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638800"/>
            <a:ext cx="14351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1066800"/>
            <a:ext cx="5020341" cy="4093428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03200" dist="2413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F79646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Beginning of the church recorded in Acts 18</a:t>
            </a:r>
          </a:p>
          <a:p>
            <a:pPr marL="342900" lvl="0" indent="-342900">
              <a:spcAft>
                <a:spcPts val="1200"/>
              </a:spcAft>
              <a:buClr>
                <a:srgbClr val="F79646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First </a:t>
            </a:r>
            <a:r>
              <a:rPr lang="en-US" sz="240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converts: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Crispus</a:t>
            </a:r>
            <a:r>
              <a:rPr lang="en-US" sz="240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and his household specifically mentioned, (Acts 18:8), but likely others were Christians first (Aquila and Priscilla,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Justus</a:t>
            </a:r>
            <a:r>
              <a:rPr lang="en-US" sz="240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, (Acts 18:1-7). </a:t>
            </a:r>
          </a:p>
          <a:p>
            <a:pPr marL="342900" lvl="0" indent="-342900">
              <a:spcAft>
                <a:spcPts val="1200"/>
              </a:spcAft>
              <a:buClr>
                <a:srgbClr val="F79646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err="1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Stephanas</a:t>
            </a:r>
            <a:r>
              <a:rPr lang="en-US" sz="240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and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Fortunatus</a:t>
            </a:r>
            <a:r>
              <a:rPr lang="en-US" sz="240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likely carried the letter. </a:t>
            </a:r>
            <a:endParaRPr lang="en-US" sz="2400" dirty="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1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28600" y="228600"/>
            <a:ext cx="6781800" cy="830997"/>
          </a:xfrm>
          <a:prstGeom prst="snip2DiagRect">
            <a:avLst>
              <a:gd name="adj1" fmla="val 2797"/>
              <a:gd name="adj2" fmla="val 40443"/>
            </a:avLst>
          </a:prstGeom>
          <a:solidFill>
            <a:srgbClr val="4F81BD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1"/>
            <a:ext cx="6781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hangingPunct="0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Called to Be Saints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133600" y="1371600"/>
            <a:ext cx="6705600" cy="5257800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2133600"/>
            <a:ext cx="6553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Paul spent 18 months in the city before the Jews of the city charged him with breaking the law and brought him before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Gallio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at the city's place of judgment (bema).  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 mention of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Gallio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provides an anchor for NT chronology as we know from Roman sources that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Gallio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was proconsul of Achaia from June 51 to May 52.  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 proconsul dismissed the charges against Paul as a dispute of Jewish law and not of a criminal nature.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8384" y="1524000"/>
            <a:ext cx="479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Paul’s First Stay</a:t>
            </a:r>
            <a:endParaRPr lang="en-US" sz="3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ominican Small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6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990600" y="1524000"/>
            <a:ext cx="7848600" cy="5105400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3001" y="2305883"/>
            <a:ext cx="75368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1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addressed at least three letters to this church. </a:t>
            </a:r>
          </a:p>
          <a:p>
            <a:pPr marL="969963" lvl="3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a. Ante-Corinthians (I Corinthians 5:9)</a:t>
            </a:r>
          </a:p>
          <a:p>
            <a:pPr marL="969963" lvl="3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b. 1 Corinthians (1:1) – (54 or 55 AD)</a:t>
            </a:r>
          </a:p>
          <a:p>
            <a:pPr marL="969963" lvl="3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c. 2 Corinthians (1:1) – (56 or 57 AD)</a:t>
            </a:r>
          </a:p>
          <a:p>
            <a:pPr marL="398463" lvl="1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visited Corinth at least twice after his initial visit.</a:t>
            </a:r>
          </a:p>
          <a:p>
            <a:pPr marL="969963" lvl="3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a. Paul visited on the last leg of the third journey (Acts 20:1–3).</a:t>
            </a:r>
          </a:p>
          <a:p>
            <a:pPr marL="969963" lvl="3"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b. Yet, Paul calls this trip “the third time” (II Corinthians 12:14; 13:1).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228600" y="228600"/>
            <a:ext cx="6781800" cy="830997"/>
          </a:xfrm>
          <a:prstGeom prst="snip2DiagRect">
            <a:avLst>
              <a:gd name="adj1" fmla="val 2797"/>
              <a:gd name="adj2" fmla="val 40443"/>
            </a:avLst>
          </a:prstGeom>
          <a:solidFill>
            <a:srgbClr val="4F81BD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1"/>
            <a:ext cx="6781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hangingPunct="0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Called to Be Saints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1" y="1686580"/>
            <a:ext cx="757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Paul’s Subsequent Ministry In Corinth</a:t>
            </a:r>
            <a:endParaRPr lang="en-US" sz="3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ominican Small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0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28600" y="228600"/>
            <a:ext cx="6781800" cy="830997"/>
          </a:xfrm>
          <a:prstGeom prst="snip2DiagRect">
            <a:avLst>
              <a:gd name="adj1" fmla="val 2797"/>
              <a:gd name="adj2" fmla="val 40443"/>
            </a:avLst>
          </a:prstGeom>
          <a:solidFill>
            <a:srgbClr val="4F81BD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1"/>
            <a:ext cx="6781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hangingPunct="0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Called to Be Saints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619500" y="1524000"/>
            <a:ext cx="5219700" cy="5105400"/>
          </a:xfrm>
          <a:prstGeom prst="round2DiagRect">
            <a:avLst/>
          </a:prstGeom>
          <a:solidFill>
            <a:srgbClr val="FFE0C1">
              <a:alpha val="8902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0" y="2286000"/>
            <a:ext cx="49530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To deal with carnality –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To deal with Jew / Gentile problem –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To deal with the immorality problem –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To answer their questions –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To answer his critiques and false teachers –</a:t>
            </a:r>
          </a:p>
          <a:p>
            <a:pPr marL="342900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To focus them on the resurrected Lord – Jesus Christ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4027" y="1600200"/>
            <a:ext cx="4484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minican Small Caps" pitchFamily="2" charset="0"/>
              </a:rPr>
              <a:t>Purpose of Epistle</a:t>
            </a:r>
            <a:endParaRPr lang="en-US" sz="3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ominican Small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3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950</Words>
  <Application>Microsoft Office PowerPoint</Application>
  <PresentationFormat>On-screen Show (4:3)</PresentationFormat>
  <Paragraphs>97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</cp:lastModifiedBy>
  <cp:revision>23</cp:revision>
  <dcterms:created xsi:type="dcterms:W3CDTF">2010-11-26T20:50:02Z</dcterms:created>
  <dcterms:modified xsi:type="dcterms:W3CDTF">2010-11-28T20:59:18Z</dcterms:modified>
</cp:coreProperties>
</file>