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ink/ink3.xml" ContentType="application/inkml+xml"/>
  <Override PartName="/ppt/notesSlides/notesSlide9.xml" ContentType="application/vnd.openxmlformats-officedocument.presentationml.notesSlide+xml"/>
  <Override PartName="/ppt/ink/ink4.xml" ContentType="application/inkml+xml"/>
  <Override PartName="/ppt/ink/ink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7" r:id="rId2"/>
    <p:sldId id="260" r:id="rId3"/>
    <p:sldId id="261" r:id="rId4"/>
    <p:sldId id="267" r:id="rId5"/>
    <p:sldId id="262" r:id="rId6"/>
    <p:sldId id="266" r:id="rId7"/>
    <p:sldId id="293" r:id="rId8"/>
    <p:sldId id="263" r:id="rId9"/>
    <p:sldId id="292" r:id="rId10"/>
    <p:sldId id="268" r:id="rId11"/>
    <p:sldId id="259" r:id="rId12"/>
    <p:sldId id="274" r:id="rId13"/>
    <p:sldId id="275" r:id="rId14"/>
    <p:sldId id="276" r:id="rId15"/>
    <p:sldId id="277" r:id="rId16"/>
    <p:sldId id="290" r:id="rId17"/>
    <p:sldId id="291" r:id="rId18"/>
    <p:sldId id="295" r:id="rId19"/>
    <p:sldId id="297" r:id="rId20"/>
    <p:sldId id="298" r:id="rId21"/>
    <p:sldId id="294" r:id="rId22"/>
    <p:sldId id="296" r:id="rId23"/>
    <p:sldId id="303" r:id="rId24"/>
    <p:sldId id="304" r:id="rId25"/>
    <p:sldId id="302" r:id="rId26"/>
    <p:sldId id="305" r:id="rId27"/>
    <p:sldId id="306" r:id="rId28"/>
    <p:sldId id="308" r:id="rId29"/>
    <p:sldId id="273" r:id="rId30"/>
    <p:sldId id="309" r:id="rId31"/>
    <p:sldId id="310" r:id="rId32"/>
    <p:sldId id="264" r:id="rId33"/>
    <p:sldId id="265" r:id="rId34"/>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14D07"/>
    <a:srgbClr val="926F00"/>
    <a:srgbClr val="FF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3EB57-0FB7-4114-B405-B83C21CFC81D}" type="doc">
      <dgm:prSet loTypeId="urn:microsoft.com/office/officeart/2005/8/layout/lProcess2" loCatId="list" qsTypeId="urn:microsoft.com/office/officeart/2005/8/quickstyle/simple5" qsCatId="simple" csTypeId="urn:microsoft.com/office/officeart/2005/8/colors/accent2_2" csCatId="accent2" phldr="1"/>
      <dgm:spPr/>
      <dgm:t>
        <a:bodyPr/>
        <a:lstStyle/>
        <a:p>
          <a:endParaRPr lang="en-US"/>
        </a:p>
      </dgm:t>
    </dgm:pt>
    <dgm:pt modelId="{5380DDA8-A856-43AD-8B18-1416503F5AD5}">
      <dgm:prSet phldrT="[Text]"/>
      <dgm:spPr>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smtClean="0">
              <a:ln w="11430"/>
              <a:solidFill>
                <a:schemeClr val="accent6">
                  <a:lumMod val="75000"/>
                </a:schemeClr>
              </a:solidFill>
              <a:effectLst>
                <a:outerShdw blurRad="50800" dist="39000" dir="5460000" algn="tl">
                  <a:srgbClr val="000000">
                    <a:alpha val="38000"/>
                  </a:srgbClr>
                </a:outerShdw>
              </a:effectLst>
              <a:latin typeface="Benguiat Bk BT" pitchFamily="18" charset="0"/>
            </a:rPr>
            <a:t>Love God</a:t>
          </a:r>
          <a:endParaRPr lang="en-US" b="1" cap="none" spc="0" dirty="0">
            <a:ln w="11430"/>
            <a:solidFill>
              <a:schemeClr val="accent6">
                <a:lumMod val="75000"/>
              </a:schemeClr>
            </a:solidFill>
            <a:effectLst>
              <a:outerShdw blurRad="50800" dist="39000" dir="5460000" algn="tl">
                <a:srgbClr val="000000">
                  <a:alpha val="38000"/>
                </a:srgbClr>
              </a:outerShdw>
            </a:effectLst>
            <a:latin typeface="Benguiat Bk BT" pitchFamily="18" charset="0"/>
          </a:endParaRPr>
        </a:p>
      </dgm:t>
    </dgm:pt>
    <dgm:pt modelId="{EBE1B0C9-C66B-4096-B05C-823441EF98A8}" type="parTrans" cxnId="{5AFE2A54-76A9-4183-9210-FFE598D8877E}">
      <dgm:prSet/>
      <dgm:spPr/>
      <dgm:t>
        <a:bodyPr/>
        <a:lstStyle/>
        <a:p>
          <a:endParaRPr lang="en-US"/>
        </a:p>
      </dgm:t>
    </dgm:pt>
    <dgm:pt modelId="{6F93FE00-89C8-4025-B402-B0F1EA310C4A}" type="sibTrans" cxnId="{5AFE2A54-76A9-4183-9210-FFE598D8877E}">
      <dgm:prSet/>
      <dgm:spPr/>
      <dgm:t>
        <a:bodyPr/>
        <a:lstStyle/>
        <a:p>
          <a:endParaRPr lang="en-US"/>
        </a:p>
      </dgm:t>
    </dgm:pt>
    <dgm:pt modelId="{EB82785F-FB49-4E99-A826-807BAC41A6C6}">
      <dgm:prSet phldrT="[Text]"/>
      <dgm:spPr/>
      <dgm:t>
        <a:bodyPr/>
        <a:lstStyle/>
        <a:p>
          <a:r>
            <a:rPr lang="en-US" dirty="0" smtClean="0"/>
            <a:t>1. You shall have no other gods before Me.</a:t>
          </a:r>
          <a:endParaRPr lang="en-US" dirty="0"/>
        </a:p>
      </dgm:t>
    </dgm:pt>
    <dgm:pt modelId="{305CA2A5-C15B-48F0-B086-277D6C147AD5}" type="parTrans" cxnId="{30537AD9-4142-45AA-83C3-7FA7C3419A01}">
      <dgm:prSet/>
      <dgm:spPr/>
      <dgm:t>
        <a:bodyPr/>
        <a:lstStyle/>
        <a:p>
          <a:endParaRPr lang="en-US"/>
        </a:p>
      </dgm:t>
    </dgm:pt>
    <dgm:pt modelId="{F5586AAD-760F-48EC-9737-5D62EC477A80}" type="sibTrans" cxnId="{30537AD9-4142-45AA-83C3-7FA7C3419A01}">
      <dgm:prSet/>
      <dgm:spPr/>
      <dgm:t>
        <a:bodyPr/>
        <a:lstStyle/>
        <a:p>
          <a:endParaRPr lang="en-US"/>
        </a:p>
      </dgm:t>
    </dgm:pt>
    <dgm:pt modelId="{BF8C198F-1987-4BF0-BFDF-DE5FEA6A8104}">
      <dgm:prSet phldrT="[Text]"/>
      <dgm:spPr>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smtClean="0">
              <a:ln w="11430"/>
              <a:solidFill>
                <a:schemeClr val="accent6">
                  <a:lumMod val="75000"/>
                </a:schemeClr>
              </a:solidFill>
              <a:effectLst>
                <a:outerShdw blurRad="50800" dist="39000" dir="5460000" algn="tl">
                  <a:srgbClr val="000000">
                    <a:alpha val="38000"/>
                  </a:srgbClr>
                </a:outerShdw>
              </a:effectLst>
              <a:latin typeface="Benguiat Bk BT" pitchFamily="18" charset="0"/>
            </a:rPr>
            <a:t>Love Man</a:t>
          </a:r>
          <a:endParaRPr lang="en-US" b="1" cap="none" spc="0" dirty="0">
            <a:ln w="11430"/>
            <a:solidFill>
              <a:schemeClr val="accent6">
                <a:lumMod val="75000"/>
              </a:schemeClr>
            </a:solidFill>
            <a:effectLst>
              <a:outerShdw blurRad="50800" dist="39000" dir="5460000" algn="tl">
                <a:srgbClr val="000000">
                  <a:alpha val="38000"/>
                </a:srgbClr>
              </a:outerShdw>
            </a:effectLst>
            <a:latin typeface="Benguiat Bk BT" pitchFamily="18" charset="0"/>
          </a:endParaRPr>
        </a:p>
      </dgm:t>
    </dgm:pt>
    <dgm:pt modelId="{339B582C-0923-4264-81C0-A873FB89AEB9}" type="parTrans" cxnId="{139DCF20-95B9-49F4-A6BB-DC28021EC0D7}">
      <dgm:prSet/>
      <dgm:spPr/>
      <dgm:t>
        <a:bodyPr/>
        <a:lstStyle/>
        <a:p>
          <a:endParaRPr lang="en-US"/>
        </a:p>
      </dgm:t>
    </dgm:pt>
    <dgm:pt modelId="{52990174-E77B-4CCD-8806-2326C8CE8FA4}" type="sibTrans" cxnId="{139DCF20-95B9-49F4-A6BB-DC28021EC0D7}">
      <dgm:prSet/>
      <dgm:spPr/>
      <dgm:t>
        <a:bodyPr/>
        <a:lstStyle/>
        <a:p>
          <a:endParaRPr lang="en-US"/>
        </a:p>
      </dgm:t>
    </dgm:pt>
    <dgm:pt modelId="{ABD208A6-E252-48D2-8060-C0E981DAFE66}">
      <dgm:prSet phldrT="[Text]"/>
      <dgm:spPr/>
      <dgm:t>
        <a:bodyPr/>
        <a:lstStyle/>
        <a:p>
          <a:r>
            <a:rPr lang="en-US" dirty="0" smtClean="0"/>
            <a:t>5. Honor your father and your mother.</a:t>
          </a:r>
          <a:endParaRPr lang="en-US" dirty="0"/>
        </a:p>
      </dgm:t>
    </dgm:pt>
    <dgm:pt modelId="{AA47EE89-212A-4375-B76A-B7D4FF5FFADC}" type="parTrans" cxnId="{065A8CE5-D9D2-497A-80CE-0606F182511E}">
      <dgm:prSet/>
      <dgm:spPr/>
      <dgm:t>
        <a:bodyPr/>
        <a:lstStyle/>
        <a:p>
          <a:endParaRPr lang="en-US"/>
        </a:p>
      </dgm:t>
    </dgm:pt>
    <dgm:pt modelId="{4AE804BF-3740-4CDE-934F-71C9B90BEE1A}" type="sibTrans" cxnId="{065A8CE5-D9D2-497A-80CE-0606F182511E}">
      <dgm:prSet/>
      <dgm:spPr/>
      <dgm:t>
        <a:bodyPr/>
        <a:lstStyle/>
        <a:p>
          <a:endParaRPr lang="en-US"/>
        </a:p>
      </dgm:t>
    </dgm:pt>
    <dgm:pt modelId="{A3E43F2C-401A-4FE2-9D0D-8704DEA12760}">
      <dgm:prSet phldrT="[Text]"/>
      <dgm:spPr/>
      <dgm:t>
        <a:bodyPr/>
        <a:lstStyle/>
        <a:p>
          <a:r>
            <a:rPr lang="en-US" dirty="0" smtClean="0"/>
            <a:t>2. You shall not make for yourself a carved image.</a:t>
          </a:r>
          <a:endParaRPr lang="en-US" dirty="0"/>
        </a:p>
      </dgm:t>
    </dgm:pt>
    <dgm:pt modelId="{4ADB11A0-42D2-4604-A991-86D9A9A71EED}" type="parTrans" cxnId="{1C93A78D-D046-4A5F-868B-855781603F8D}">
      <dgm:prSet/>
      <dgm:spPr/>
      <dgm:t>
        <a:bodyPr/>
        <a:lstStyle/>
        <a:p>
          <a:endParaRPr lang="en-US"/>
        </a:p>
      </dgm:t>
    </dgm:pt>
    <dgm:pt modelId="{402B3DE6-51F0-469F-A28E-943FC90C5C38}" type="sibTrans" cxnId="{1C93A78D-D046-4A5F-868B-855781603F8D}">
      <dgm:prSet/>
      <dgm:spPr/>
      <dgm:t>
        <a:bodyPr/>
        <a:lstStyle/>
        <a:p>
          <a:endParaRPr lang="en-US"/>
        </a:p>
      </dgm:t>
    </dgm:pt>
    <dgm:pt modelId="{FF199271-A124-4B43-A36D-E81747E6A6C4}">
      <dgm:prSet phldrT="[Text]"/>
      <dgm:spPr/>
      <dgm:t>
        <a:bodyPr/>
        <a:lstStyle/>
        <a:p>
          <a:r>
            <a:rPr lang="en-US" dirty="0" smtClean="0"/>
            <a:t>3. You shall not take the name of the Lord your God in vain.</a:t>
          </a:r>
          <a:endParaRPr lang="en-US" dirty="0"/>
        </a:p>
      </dgm:t>
    </dgm:pt>
    <dgm:pt modelId="{5A382ADF-FD62-47E2-9B15-848423B1885E}" type="parTrans" cxnId="{4D51A69E-CB66-4F7A-890E-074A9D11A3E1}">
      <dgm:prSet/>
      <dgm:spPr/>
      <dgm:t>
        <a:bodyPr/>
        <a:lstStyle/>
        <a:p>
          <a:endParaRPr lang="en-US"/>
        </a:p>
      </dgm:t>
    </dgm:pt>
    <dgm:pt modelId="{F424ED1F-BC28-47F3-823B-0795817F27E4}" type="sibTrans" cxnId="{4D51A69E-CB66-4F7A-890E-074A9D11A3E1}">
      <dgm:prSet/>
      <dgm:spPr/>
      <dgm:t>
        <a:bodyPr/>
        <a:lstStyle/>
        <a:p>
          <a:endParaRPr lang="en-US"/>
        </a:p>
      </dgm:t>
    </dgm:pt>
    <dgm:pt modelId="{5193D902-8367-4321-9EB7-1AC3F47CE09C}">
      <dgm:prSet phldrT="[Text]"/>
      <dgm:spPr/>
      <dgm:t>
        <a:bodyPr/>
        <a:lstStyle/>
        <a:p>
          <a:r>
            <a:rPr lang="en-US" dirty="0" smtClean="0"/>
            <a:t>4. Remember the Sabbath day, to keep it holy.</a:t>
          </a:r>
          <a:endParaRPr lang="en-US" dirty="0"/>
        </a:p>
      </dgm:t>
    </dgm:pt>
    <dgm:pt modelId="{3A5D50A7-4054-4E94-83FC-0AEDDD554A7E}" type="parTrans" cxnId="{230D17EE-8FA9-45F7-9D82-1293DED8F962}">
      <dgm:prSet/>
      <dgm:spPr/>
      <dgm:t>
        <a:bodyPr/>
        <a:lstStyle/>
        <a:p>
          <a:endParaRPr lang="en-US"/>
        </a:p>
      </dgm:t>
    </dgm:pt>
    <dgm:pt modelId="{42AC9A83-A64F-4FEA-80A2-3118106150FE}" type="sibTrans" cxnId="{230D17EE-8FA9-45F7-9D82-1293DED8F962}">
      <dgm:prSet/>
      <dgm:spPr/>
      <dgm:t>
        <a:bodyPr/>
        <a:lstStyle/>
        <a:p>
          <a:endParaRPr lang="en-US"/>
        </a:p>
      </dgm:t>
    </dgm:pt>
    <dgm:pt modelId="{20D3F3CB-25A1-4A21-BED0-E1AFD4759492}">
      <dgm:prSet phldrT="[Text]"/>
      <dgm:spPr/>
      <dgm:t>
        <a:bodyPr/>
        <a:lstStyle/>
        <a:p>
          <a:r>
            <a:rPr lang="en-US" dirty="0" smtClean="0"/>
            <a:t>6. You shall not murder.</a:t>
          </a:r>
          <a:endParaRPr lang="en-US" dirty="0"/>
        </a:p>
      </dgm:t>
    </dgm:pt>
    <dgm:pt modelId="{16A2D38E-97DA-4C17-9BFA-190C9F728562}" type="parTrans" cxnId="{6CD2283F-9D32-4EE5-8E64-85DB80C1D8C1}">
      <dgm:prSet/>
      <dgm:spPr/>
      <dgm:t>
        <a:bodyPr/>
        <a:lstStyle/>
        <a:p>
          <a:endParaRPr lang="en-US"/>
        </a:p>
      </dgm:t>
    </dgm:pt>
    <dgm:pt modelId="{250FE7B8-35C6-43EB-BFFA-3CF9A0630E4D}" type="sibTrans" cxnId="{6CD2283F-9D32-4EE5-8E64-85DB80C1D8C1}">
      <dgm:prSet/>
      <dgm:spPr/>
      <dgm:t>
        <a:bodyPr/>
        <a:lstStyle/>
        <a:p>
          <a:endParaRPr lang="en-US"/>
        </a:p>
      </dgm:t>
    </dgm:pt>
    <dgm:pt modelId="{C72950EE-8DEF-4C58-9AFE-970814AE1CAA}">
      <dgm:prSet phldrT="[Text]"/>
      <dgm:spPr/>
      <dgm:t>
        <a:bodyPr/>
        <a:lstStyle/>
        <a:p>
          <a:r>
            <a:rPr lang="en-US" dirty="0" smtClean="0"/>
            <a:t>7. You shall not commit adultery.</a:t>
          </a:r>
          <a:endParaRPr lang="en-US" dirty="0"/>
        </a:p>
      </dgm:t>
    </dgm:pt>
    <dgm:pt modelId="{3CB33E8F-5F3E-4B91-BE44-9315C379038F}" type="parTrans" cxnId="{2E67DF7E-5EA8-451F-B398-AA073266E601}">
      <dgm:prSet/>
      <dgm:spPr/>
      <dgm:t>
        <a:bodyPr/>
        <a:lstStyle/>
        <a:p>
          <a:endParaRPr lang="en-US"/>
        </a:p>
      </dgm:t>
    </dgm:pt>
    <dgm:pt modelId="{7D2CF3BC-F35B-419E-9F6E-4A41D16A8770}" type="sibTrans" cxnId="{2E67DF7E-5EA8-451F-B398-AA073266E601}">
      <dgm:prSet/>
      <dgm:spPr/>
      <dgm:t>
        <a:bodyPr/>
        <a:lstStyle/>
        <a:p>
          <a:endParaRPr lang="en-US"/>
        </a:p>
      </dgm:t>
    </dgm:pt>
    <dgm:pt modelId="{4DACE261-E85A-459C-BB26-FB67FAA09CA2}">
      <dgm:prSet phldrT="[Text]"/>
      <dgm:spPr/>
      <dgm:t>
        <a:bodyPr/>
        <a:lstStyle/>
        <a:p>
          <a:r>
            <a:rPr lang="en-US" dirty="0" smtClean="0"/>
            <a:t>8. You shall not steal. </a:t>
          </a:r>
          <a:endParaRPr lang="en-US" dirty="0"/>
        </a:p>
      </dgm:t>
    </dgm:pt>
    <dgm:pt modelId="{C263DE1C-E585-40A0-A2B1-8897E99FD2DA}" type="parTrans" cxnId="{26F79F79-5519-4413-B2BC-8E0A0B32F241}">
      <dgm:prSet/>
      <dgm:spPr/>
      <dgm:t>
        <a:bodyPr/>
        <a:lstStyle/>
        <a:p>
          <a:endParaRPr lang="en-US"/>
        </a:p>
      </dgm:t>
    </dgm:pt>
    <dgm:pt modelId="{6BE920AE-B3D9-43F3-8140-3AEFEA5010BB}" type="sibTrans" cxnId="{26F79F79-5519-4413-B2BC-8E0A0B32F241}">
      <dgm:prSet/>
      <dgm:spPr/>
      <dgm:t>
        <a:bodyPr/>
        <a:lstStyle/>
        <a:p>
          <a:endParaRPr lang="en-US"/>
        </a:p>
      </dgm:t>
    </dgm:pt>
    <dgm:pt modelId="{454F78DB-3E6D-426F-A7C2-A19D8FD5E309}">
      <dgm:prSet phldrT="[Text]"/>
      <dgm:spPr/>
      <dgm:t>
        <a:bodyPr/>
        <a:lstStyle/>
        <a:p>
          <a:r>
            <a:rPr lang="en-US" dirty="0" smtClean="0"/>
            <a:t>9. You shall not bear false witness.</a:t>
          </a:r>
          <a:endParaRPr lang="en-US" dirty="0"/>
        </a:p>
      </dgm:t>
    </dgm:pt>
    <dgm:pt modelId="{02C4DBBD-0EC5-47AA-88EE-B6F14A060D97}" type="parTrans" cxnId="{62D4678C-5CFE-444B-BA1E-7FF51D523214}">
      <dgm:prSet/>
      <dgm:spPr/>
      <dgm:t>
        <a:bodyPr/>
        <a:lstStyle/>
        <a:p>
          <a:endParaRPr lang="en-US"/>
        </a:p>
      </dgm:t>
    </dgm:pt>
    <dgm:pt modelId="{589A3ED1-223B-4408-8399-B380352C6354}" type="sibTrans" cxnId="{62D4678C-5CFE-444B-BA1E-7FF51D523214}">
      <dgm:prSet/>
      <dgm:spPr/>
      <dgm:t>
        <a:bodyPr/>
        <a:lstStyle/>
        <a:p>
          <a:endParaRPr lang="en-US"/>
        </a:p>
      </dgm:t>
    </dgm:pt>
    <dgm:pt modelId="{6ACAD4F4-5D18-40F9-8C07-51A6D0045867}">
      <dgm:prSet phldrT="[Text]"/>
      <dgm:spPr/>
      <dgm:t>
        <a:bodyPr/>
        <a:lstStyle/>
        <a:p>
          <a:r>
            <a:rPr lang="en-US" smtClean="0"/>
            <a:t>10</a:t>
          </a:r>
          <a:r>
            <a:rPr lang="en-US" dirty="0" smtClean="0"/>
            <a:t>. You shall not covet.</a:t>
          </a:r>
          <a:endParaRPr lang="en-US" dirty="0"/>
        </a:p>
      </dgm:t>
    </dgm:pt>
    <dgm:pt modelId="{FEDAC2FA-E8CE-47B2-8428-10955E08EFEE}" type="parTrans" cxnId="{1690D297-499E-4BB7-8FCC-624AD719ED79}">
      <dgm:prSet/>
      <dgm:spPr/>
      <dgm:t>
        <a:bodyPr/>
        <a:lstStyle/>
        <a:p>
          <a:endParaRPr lang="en-US"/>
        </a:p>
      </dgm:t>
    </dgm:pt>
    <dgm:pt modelId="{4C103B0D-0001-4B0A-91CD-885564FA2F78}" type="sibTrans" cxnId="{1690D297-499E-4BB7-8FCC-624AD719ED79}">
      <dgm:prSet/>
      <dgm:spPr/>
      <dgm:t>
        <a:bodyPr/>
        <a:lstStyle/>
        <a:p>
          <a:endParaRPr lang="en-US"/>
        </a:p>
      </dgm:t>
    </dgm:pt>
    <dgm:pt modelId="{97722A25-8A09-4F50-9815-31440D166413}" type="pres">
      <dgm:prSet presAssocID="{AD33EB57-0FB7-4114-B405-B83C21CFC81D}" presName="theList" presStyleCnt="0">
        <dgm:presLayoutVars>
          <dgm:dir/>
          <dgm:animLvl val="lvl"/>
          <dgm:resizeHandles val="exact"/>
        </dgm:presLayoutVars>
      </dgm:prSet>
      <dgm:spPr/>
      <dgm:t>
        <a:bodyPr/>
        <a:lstStyle/>
        <a:p>
          <a:endParaRPr lang="en-US"/>
        </a:p>
      </dgm:t>
    </dgm:pt>
    <dgm:pt modelId="{42B98A01-7752-4CB5-BB00-58E5DC9388FB}" type="pres">
      <dgm:prSet presAssocID="{5380DDA8-A856-43AD-8B18-1416503F5AD5}" presName="compNode" presStyleCnt="0"/>
      <dgm:spPr/>
      <dgm:t>
        <a:bodyPr/>
        <a:lstStyle/>
        <a:p>
          <a:endParaRPr lang="en-US"/>
        </a:p>
      </dgm:t>
    </dgm:pt>
    <dgm:pt modelId="{D0274BAD-6129-4658-81B1-EDE260907C63}" type="pres">
      <dgm:prSet presAssocID="{5380DDA8-A856-43AD-8B18-1416503F5AD5}" presName="aNode" presStyleLbl="bgShp" presStyleIdx="0" presStyleCnt="2"/>
      <dgm:spPr/>
      <dgm:t>
        <a:bodyPr/>
        <a:lstStyle/>
        <a:p>
          <a:endParaRPr lang="en-US"/>
        </a:p>
      </dgm:t>
    </dgm:pt>
    <dgm:pt modelId="{AA5A4AE0-06D3-42F9-9611-62ECCC0B20EC}" type="pres">
      <dgm:prSet presAssocID="{5380DDA8-A856-43AD-8B18-1416503F5AD5}" presName="textNode" presStyleLbl="bgShp" presStyleIdx="0" presStyleCnt="2"/>
      <dgm:spPr/>
      <dgm:t>
        <a:bodyPr/>
        <a:lstStyle/>
        <a:p>
          <a:endParaRPr lang="en-US"/>
        </a:p>
      </dgm:t>
    </dgm:pt>
    <dgm:pt modelId="{3EC9F10E-9D56-471C-8EE2-763E32005C0E}" type="pres">
      <dgm:prSet presAssocID="{5380DDA8-A856-43AD-8B18-1416503F5AD5}" presName="compChildNode" presStyleCnt="0"/>
      <dgm:spPr/>
      <dgm:t>
        <a:bodyPr/>
        <a:lstStyle/>
        <a:p>
          <a:endParaRPr lang="en-US"/>
        </a:p>
      </dgm:t>
    </dgm:pt>
    <dgm:pt modelId="{35A2F787-0894-4AB9-8464-A475CB1F42C4}" type="pres">
      <dgm:prSet presAssocID="{5380DDA8-A856-43AD-8B18-1416503F5AD5}" presName="theInnerList" presStyleCnt="0"/>
      <dgm:spPr/>
      <dgm:t>
        <a:bodyPr/>
        <a:lstStyle/>
        <a:p>
          <a:endParaRPr lang="en-US"/>
        </a:p>
      </dgm:t>
    </dgm:pt>
    <dgm:pt modelId="{89D5B994-F5E8-4CD9-8EAB-650B479B41E2}" type="pres">
      <dgm:prSet presAssocID="{EB82785F-FB49-4E99-A826-807BAC41A6C6}" presName="childNode" presStyleLbl="node1" presStyleIdx="0" presStyleCnt="10">
        <dgm:presLayoutVars>
          <dgm:bulletEnabled val="1"/>
        </dgm:presLayoutVars>
      </dgm:prSet>
      <dgm:spPr/>
      <dgm:t>
        <a:bodyPr/>
        <a:lstStyle/>
        <a:p>
          <a:endParaRPr lang="en-US"/>
        </a:p>
      </dgm:t>
    </dgm:pt>
    <dgm:pt modelId="{FB004723-D510-4306-9B88-EDDDE939DCFF}" type="pres">
      <dgm:prSet presAssocID="{EB82785F-FB49-4E99-A826-807BAC41A6C6}" presName="aSpace2" presStyleCnt="0"/>
      <dgm:spPr/>
      <dgm:t>
        <a:bodyPr/>
        <a:lstStyle/>
        <a:p>
          <a:endParaRPr lang="en-US"/>
        </a:p>
      </dgm:t>
    </dgm:pt>
    <dgm:pt modelId="{3F2F86B9-B4D9-466D-9B8D-8246EF7BFAA6}" type="pres">
      <dgm:prSet presAssocID="{A3E43F2C-401A-4FE2-9D0D-8704DEA12760}" presName="childNode" presStyleLbl="node1" presStyleIdx="1" presStyleCnt="10">
        <dgm:presLayoutVars>
          <dgm:bulletEnabled val="1"/>
        </dgm:presLayoutVars>
      </dgm:prSet>
      <dgm:spPr/>
      <dgm:t>
        <a:bodyPr/>
        <a:lstStyle/>
        <a:p>
          <a:endParaRPr lang="en-US"/>
        </a:p>
      </dgm:t>
    </dgm:pt>
    <dgm:pt modelId="{651F4694-4F6A-4D7F-8818-81F785DE3CE2}" type="pres">
      <dgm:prSet presAssocID="{A3E43F2C-401A-4FE2-9D0D-8704DEA12760}" presName="aSpace2" presStyleCnt="0"/>
      <dgm:spPr/>
      <dgm:t>
        <a:bodyPr/>
        <a:lstStyle/>
        <a:p>
          <a:endParaRPr lang="en-US"/>
        </a:p>
      </dgm:t>
    </dgm:pt>
    <dgm:pt modelId="{5BB248A9-FF08-4974-942E-78BD6B745FDE}" type="pres">
      <dgm:prSet presAssocID="{FF199271-A124-4B43-A36D-E81747E6A6C4}" presName="childNode" presStyleLbl="node1" presStyleIdx="2" presStyleCnt="10">
        <dgm:presLayoutVars>
          <dgm:bulletEnabled val="1"/>
        </dgm:presLayoutVars>
      </dgm:prSet>
      <dgm:spPr/>
      <dgm:t>
        <a:bodyPr/>
        <a:lstStyle/>
        <a:p>
          <a:endParaRPr lang="en-US"/>
        </a:p>
      </dgm:t>
    </dgm:pt>
    <dgm:pt modelId="{86542D89-C80A-4E29-93F2-1CD130AED4E8}" type="pres">
      <dgm:prSet presAssocID="{FF199271-A124-4B43-A36D-E81747E6A6C4}" presName="aSpace2" presStyleCnt="0"/>
      <dgm:spPr/>
      <dgm:t>
        <a:bodyPr/>
        <a:lstStyle/>
        <a:p>
          <a:endParaRPr lang="en-US"/>
        </a:p>
      </dgm:t>
    </dgm:pt>
    <dgm:pt modelId="{E3CD77A9-9B5A-4AA3-A54B-30217C6B9D72}" type="pres">
      <dgm:prSet presAssocID="{5193D902-8367-4321-9EB7-1AC3F47CE09C}" presName="childNode" presStyleLbl="node1" presStyleIdx="3" presStyleCnt="10">
        <dgm:presLayoutVars>
          <dgm:bulletEnabled val="1"/>
        </dgm:presLayoutVars>
      </dgm:prSet>
      <dgm:spPr/>
      <dgm:t>
        <a:bodyPr/>
        <a:lstStyle/>
        <a:p>
          <a:endParaRPr lang="en-US"/>
        </a:p>
      </dgm:t>
    </dgm:pt>
    <dgm:pt modelId="{0C5CB157-028C-4C7B-8637-619454A73389}" type="pres">
      <dgm:prSet presAssocID="{5380DDA8-A856-43AD-8B18-1416503F5AD5}" presName="aSpace" presStyleCnt="0"/>
      <dgm:spPr/>
      <dgm:t>
        <a:bodyPr/>
        <a:lstStyle/>
        <a:p>
          <a:endParaRPr lang="en-US"/>
        </a:p>
      </dgm:t>
    </dgm:pt>
    <dgm:pt modelId="{DDB6D1EF-3877-47E5-9B66-6FB30ADDF9D9}" type="pres">
      <dgm:prSet presAssocID="{BF8C198F-1987-4BF0-BFDF-DE5FEA6A8104}" presName="compNode" presStyleCnt="0"/>
      <dgm:spPr/>
      <dgm:t>
        <a:bodyPr/>
        <a:lstStyle/>
        <a:p>
          <a:endParaRPr lang="en-US"/>
        </a:p>
      </dgm:t>
    </dgm:pt>
    <dgm:pt modelId="{160AA0D7-89BC-4EAF-8C35-4E0E3D06DF48}" type="pres">
      <dgm:prSet presAssocID="{BF8C198F-1987-4BF0-BFDF-DE5FEA6A8104}" presName="aNode" presStyleLbl="bgShp" presStyleIdx="1" presStyleCnt="2"/>
      <dgm:spPr/>
      <dgm:t>
        <a:bodyPr/>
        <a:lstStyle/>
        <a:p>
          <a:endParaRPr lang="en-US"/>
        </a:p>
      </dgm:t>
    </dgm:pt>
    <dgm:pt modelId="{44379028-8F55-4953-9E83-230B16262B96}" type="pres">
      <dgm:prSet presAssocID="{BF8C198F-1987-4BF0-BFDF-DE5FEA6A8104}" presName="textNode" presStyleLbl="bgShp" presStyleIdx="1" presStyleCnt="2"/>
      <dgm:spPr/>
      <dgm:t>
        <a:bodyPr/>
        <a:lstStyle/>
        <a:p>
          <a:endParaRPr lang="en-US"/>
        </a:p>
      </dgm:t>
    </dgm:pt>
    <dgm:pt modelId="{83C04F78-3325-43D2-9A19-E03E0965DDB4}" type="pres">
      <dgm:prSet presAssocID="{BF8C198F-1987-4BF0-BFDF-DE5FEA6A8104}" presName="compChildNode" presStyleCnt="0"/>
      <dgm:spPr/>
      <dgm:t>
        <a:bodyPr/>
        <a:lstStyle/>
        <a:p>
          <a:endParaRPr lang="en-US"/>
        </a:p>
      </dgm:t>
    </dgm:pt>
    <dgm:pt modelId="{E6464405-44AA-475A-9D1C-9429648D1230}" type="pres">
      <dgm:prSet presAssocID="{BF8C198F-1987-4BF0-BFDF-DE5FEA6A8104}" presName="theInnerList" presStyleCnt="0"/>
      <dgm:spPr/>
      <dgm:t>
        <a:bodyPr/>
        <a:lstStyle/>
        <a:p>
          <a:endParaRPr lang="en-US"/>
        </a:p>
      </dgm:t>
    </dgm:pt>
    <dgm:pt modelId="{478BAB92-D1CB-4721-94F2-BE2F176F5884}" type="pres">
      <dgm:prSet presAssocID="{ABD208A6-E252-48D2-8060-C0E981DAFE66}" presName="childNode" presStyleLbl="node1" presStyleIdx="4" presStyleCnt="10">
        <dgm:presLayoutVars>
          <dgm:bulletEnabled val="1"/>
        </dgm:presLayoutVars>
      </dgm:prSet>
      <dgm:spPr/>
      <dgm:t>
        <a:bodyPr/>
        <a:lstStyle/>
        <a:p>
          <a:endParaRPr lang="en-US"/>
        </a:p>
      </dgm:t>
    </dgm:pt>
    <dgm:pt modelId="{FA857006-5337-4C7E-A122-E07EA8D59F9A}" type="pres">
      <dgm:prSet presAssocID="{ABD208A6-E252-48D2-8060-C0E981DAFE66}" presName="aSpace2" presStyleCnt="0"/>
      <dgm:spPr/>
      <dgm:t>
        <a:bodyPr/>
        <a:lstStyle/>
        <a:p>
          <a:endParaRPr lang="en-US"/>
        </a:p>
      </dgm:t>
    </dgm:pt>
    <dgm:pt modelId="{0F4BB57B-0EE7-4AB8-A1F0-DEB2A8EFFCD4}" type="pres">
      <dgm:prSet presAssocID="{20D3F3CB-25A1-4A21-BED0-E1AFD4759492}" presName="childNode" presStyleLbl="node1" presStyleIdx="5" presStyleCnt="10">
        <dgm:presLayoutVars>
          <dgm:bulletEnabled val="1"/>
        </dgm:presLayoutVars>
      </dgm:prSet>
      <dgm:spPr/>
      <dgm:t>
        <a:bodyPr/>
        <a:lstStyle/>
        <a:p>
          <a:endParaRPr lang="en-US"/>
        </a:p>
      </dgm:t>
    </dgm:pt>
    <dgm:pt modelId="{94CB1A0A-8576-4FBB-B0A0-E91FDB047C5E}" type="pres">
      <dgm:prSet presAssocID="{20D3F3CB-25A1-4A21-BED0-E1AFD4759492}" presName="aSpace2" presStyleCnt="0"/>
      <dgm:spPr/>
      <dgm:t>
        <a:bodyPr/>
        <a:lstStyle/>
        <a:p>
          <a:endParaRPr lang="en-US"/>
        </a:p>
      </dgm:t>
    </dgm:pt>
    <dgm:pt modelId="{F66DB85B-622C-4FEE-9C15-DC13E30F90EF}" type="pres">
      <dgm:prSet presAssocID="{C72950EE-8DEF-4C58-9AFE-970814AE1CAA}" presName="childNode" presStyleLbl="node1" presStyleIdx="6" presStyleCnt="10">
        <dgm:presLayoutVars>
          <dgm:bulletEnabled val="1"/>
        </dgm:presLayoutVars>
      </dgm:prSet>
      <dgm:spPr/>
      <dgm:t>
        <a:bodyPr/>
        <a:lstStyle/>
        <a:p>
          <a:endParaRPr lang="en-US"/>
        </a:p>
      </dgm:t>
    </dgm:pt>
    <dgm:pt modelId="{FDADBD8C-9563-4638-8F7A-59ADAD5E509F}" type="pres">
      <dgm:prSet presAssocID="{C72950EE-8DEF-4C58-9AFE-970814AE1CAA}" presName="aSpace2" presStyleCnt="0"/>
      <dgm:spPr/>
      <dgm:t>
        <a:bodyPr/>
        <a:lstStyle/>
        <a:p>
          <a:endParaRPr lang="en-US"/>
        </a:p>
      </dgm:t>
    </dgm:pt>
    <dgm:pt modelId="{BD323D05-F2A7-4180-A7FC-71BF6C1DA4F0}" type="pres">
      <dgm:prSet presAssocID="{4DACE261-E85A-459C-BB26-FB67FAA09CA2}" presName="childNode" presStyleLbl="node1" presStyleIdx="7" presStyleCnt="10">
        <dgm:presLayoutVars>
          <dgm:bulletEnabled val="1"/>
        </dgm:presLayoutVars>
      </dgm:prSet>
      <dgm:spPr/>
      <dgm:t>
        <a:bodyPr/>
        <a:lstStyle/>
        <a:p>
          <a:endParaRPr lang="en-US"/>
        </a:p>
      </dgm:t>
    </dgm:pt>
    <dgm:pt modelId="{54028920-E971-4CC0-B96D-7D764E5CAA1C}" type="pres">
      <dgm:prSet presAssocID="{4DACE261-E85A-459C-BB26-FB67FAA09CA2}" presName="aSpace2" presStyleCnt="0"/>
      <dgm:spPr/>
      <dgm:t>
        <a:bodyPr/>
        <a:lstStyle/>
        <a:p>
          <a:endParaRPr lang="en-US"/>
        </a:p>
      </dgm:t>
    </dgm:pt>
    <dgm:pt modelId="{1E1B402E-570F-4F31-BEBF-BBA68A99CDDF}" type="pres">
      <dgm:prSet presAssocID="{454F78DB-3E6D-426F-A7C2-A19D8FD5E309}" presName="childNode" presStyleLbl="node1" presStyleIdx="8" presStyleCnt="10">
        <dgm:presLayoutVars>
          <dgm:bulletEnabled val="1"/>
        </dgm:presLayoutVars>
      </dgm:prSet>
      <dgm:spPr/>
      <dgm:t>
        <a:bodyPr/>
        <a:lstStyle/>
        <a:p>
          <a:endParaRPr lang="en-US"/>
        </a:p>
      </dgm:t>
    </dgm:pt>
    <dgm:pt modelId="{3C0607B1-E44F-4404-A2D4-6B732DA1B9AA}" type="pres">
      <dgm:prSet presAssocID="{454F78DB-3E6D-426F-A7C2-A19D8FD5E309}" presName="aSpace2" presStyleCnt="0"/>
      <dgm:spPr/>
      <dgm:t>
        <a:bodyPr/>
        <a:lstStyle/>
        <a:p>
          <a:endParaRPr lang="en-US"/>
        </a:p>
      </dgm:t>
    </dgm:pt>
    <dgm:pt modelId="{0D2E1E05-FB72-49A2-8CAC-42566719B034}" type="pres">
      <dgm:prSet presAssocID="{6ACAD4F4-5D18-40F9-8C07-51A6D0045867}" presName="childNode" presStyleLbl="node1" presStyleIdx="9" presStyleCnt="10">
        <dgm:presLayoutVars>
          <dgm:bulletEnabled val="1"/>
        </dgm:presLayoutVars>
      </dgm:prSet>
      <dgm:spPr/>
      <dgm:t>
        <a:bodyPr/>
        <a:lstStyle/>
        <a:p>
          <a:endParaRPr lang="en-US"/>
        </a:p>
      </dgm:t>
    </dgm:pt>
  </dgm:ptLst>
  <dgm:cxnLst>
    <dgm:cxn modelId="{1F24595A-6523-4EFC-8D63-249DF0079432}" type="presOf" srcId="{20D3F3CB-25A1-4A21-BED0-E1AFD4759492}" destId="{0F4BB57B-0EE7-4AB8-A1F0-DEB2A8EFFCD4}" srcOrd="0" destOrd="0" presId="urn:microsoft.com/office/officeart/2005/8/layout/lProcess2"/>
    <dgm:cxn modelId="{16183C32-A06B-4A21-81B4-7E14A3695338}" type="presOf" srcId="{ABD208A6-E252-48D2-8060-C0E981DAFE66}" destId="{478BAB92-D1CB-4721-94F2-BE2F176F5884}" srcOrd="0" destOrd="0" presId="urn:microsoft.com/office/officeart/2005/8/layout/lProcess2"/>
    <dgm:cxn modelId="{1CE2130A-B0D9-44DD-ABB2-6DA569D8CB49}" type="presOf" srcId="{AD33EB57-0FB7-4114-B405-B83C21CFC81D}" destId="{97722A25-8A09-4F50-9815-31440D166413}" srcOrd="0" destOrd="0" presId="urn:microsoft.com/office/officeart/2005/8/layout/lProcess2"/>
    <dgm:cxn modelId="{4D51A69E-CB66-4F7A-890E-074A9D11A3E1}" srcId="{5380DDA8-A856-43AD-8B18-1416503F5AD5}" destId="{FF199271-A124-4B43-A36D-E81747E6A6C4}" srcOrd="2" destOrd="0" parTransId="{5A382ADF-FD62-47E2-9B15-848423B1885E}" sibTransId="{F424ED1F-BC28-47F3-823B-0795817F27E4}"/>
    <dgm:cxn modelId="{9B8ABEFF-217F-42F9-B47A-0095257C2C39}" type="presOf" srcId="{FF199271-A124-4B43-A36D-E81747E6A6C4}" destId="{5BB248A9-FF08-4974-942E-78BD6B745FDE}" srcOrd="0" destOrd="0" presId="urn:microsoft.com/office/officeart/2005/8/layout/lProcess2"/>
    <dgm:cxn modelId="{673F2FCD-6DE4-4E7B-B800-16CECFF95767}" type="presOf" srcId="{BF8C198F-1987-4BF0-BFDF-DE5FEA6A8104}" destId="{44379028-8F55-4953-9E83-230B16262B96}" srcOrd="1" destOrd="0" presId="urn:microsoft.com/office/officeart/2005/8/layout/lProcess2"/>
    <dgm:cxn modelId="{48C0F395-B4A1-4ECD-ABF1-1FCC1022CE27}" type="presOf" srcId="{5193D902-8367-4321-9EB7-1AC3F47CE09C}" destId="{E3CD77A9-9B5A-4AA3-A54B-30217C6B9D72}" srcOrd="0" destOrd="0" presId="urn:microsoft.com/office/officeart/2005/8/layout/lProcess2"/>
    <dgm:cxn modelId="{6CD2283F-9D32-4EE5-8E64-85DB80C1D8C1}" srcId="{BF8C198F-1987-4BF0-BFDF-DE5FEA6A8104}" destId="{20D3F3CB-25A1-4A21-BED0-E1AFD4759492}" srcOrd="1" destOrd="0" parTransId="{16A2D38E-97DA-4C17-9BFA-190C9F728562}" sibTransId="{250FE7B8-35C6-43EB-BFFA-3CF9A0630E4D}"/>
    <dgm:cxn modelId="{1C93A78D-D046-4A5F-868B-855781603F8D}" srcId="{5380DDA8-A856-43AD-8B18-1416503F5AD5}" destId="{A3E43F2C-401A-4FE2-9D0D-8704DEA12760}" srcOrd="1" destOrd="0" parTransId="{4ADB11A0-42D2-4604-A991-86D9A9A71EED}" sibTransId="{402B3DE6-51F0-469F-A28E-943FC90C5C38}"/>
    <dgm:cxn modelId="{086FD359-DCA4-48AF-9061-DE3E1F4AEFD6}" type="presOf" srcId="{5380DDA8-A856-43AD-8B18-1416503F5AD5}" destId="{AA5A4AE0-06D3-42F9-9611-62ECCC0B20EC}" srcOrd="1" destOrd="0" presId="urn:microsoft.com/office/officeart/2005/8/layout/lProcess2"/>
    <dgm:cxn modelId="{93A25E20-2D32-4A86-85C5-A6618C500938}" type="presOf" srcId="{C72950EE-8DEF-4C58-9AFE-970814AE1CAA}" destId="{F66DB85B-622C-4FEE-9C15-DC13E30F90EF}" srcOrd="0" destOrd="0" presId="urn:microsoft.com/office/officeart/2005/8/layout/lProcess2"/>
    <dgm:cxn modelId="{98654B20-5B5E-42D8-8B66-C8DD1D77456E}" type="presOf" srcId="{EB82785F-FB49-4E99-A826-807BAC41A6C6}" destId="{89D5B994-F5E8-4CD9-8EAB-650B479B41E2}" srcOrd="0" destOrd="0" presId="urn:microsoft.com/office/officeart/2005/8/layout/lProcess2"/>
    <dgm:cxn modelId="{1690D297-499E-4BB7-8FCC-624AD719ED79}" srcId="{BF8C198F-1987-4BF0-BFDF-DE5FEA6A8104}" destId="{6ACAD4F4-5D18-40F9-8C07-51A6D0045867}" srcOrd="5" destOrd="0" parTransId="{FEDAC2FA-E8CE-47B2-8428-10955E08EFEE}" sibTransId="{4C103B0D-0001-4B0A-91CD-885564FA2F78}"/>
    <dgm:cxn modelId="{62D4678C-5CFE-444B-BA1E-7FF51D523214}" srcId="{BF8C198F-1987-4BF0-BFDF-DE5FEA6A8104}" destId="{454F78DB-3E6D-426F-A7C2-A19D8FD5E309}" srcOrd="4" destOrd="0" parTransId="{02C4DBBD-0EC5-47AA-88EE-B6F14A060D97}" sibTransId="{589A3ED1-223B-4408-8399-B380352C6354}"/>
    <dgm:cxn modelId="{817F5935-0D56-4BBB-9297-6A2E279FA6E2}" type="presOf" srcId="{A3E43F2C-401A-4FE2-9D0D-8704DEA12760}" destId="{3F2F86B9-B4D9-466D-9B8D-8246EF7BFAA6}" srcOrd="0" destOrd="0" presId="urn:microsoft.com/office/officeart/2005/8/layout/lProcess2"/>
    <dgm:cxn modelId="{230D17EE-8FA9-45F7-9D82-1293DED8F962}" srcId="{5380DDA8-A856-43AD-8B18-1416503F5AD5}" destId="{5193D902-8367-4321-9EB7-1AC3F47CE09C}" srcOrd="3" destOrd="0" parTransId="{3A5D50A7-4054-4E94-83FC-0AEDDD554A7E}" sibTransId="{42AC9A83-A64F-4FEA-80A2-3118106150FE}"/>
    <dgm:cxn modelId="{26F79F79-5519-4413-B2BC-8E0A0B32F241}" srcId="{BF8C198F-1987-4BF0-BFDF-DE5FEA6A8104}" destId="{4DACE261-E85A-459C-BB26-FB67FAA09CA2}" srcOrd="3" destOrd="0" parTransId="{C263DE1C-E585-40A0-A2B1-8897E99FD2DA}" sibTransId="{6BE920AE-B3D9-43F3-8140-3AEFEA5010BB}"/>
    <dgm:cxn modelId="{C0A2761B-DFFB-4B3B-A4C8-DD52B6A68CD5}" type="presOf" srcId="{6ACAD4F4-5D18-40F9-8C07-51A6D0045867}" destId="{0D2E1E05-FB72-49A2-8CAC-42566719B034}" srcOrd="0" destOrd="0" presId="urn:microsoft.com/office/officeart/2005/8/layout/lProcess2"/>
    <dgm:cxn modelId="{30537AD9-4142-45AA-83C3-7FA7C3419A01}" srcId="{5380DDA8-A856-43AD-8B18-1416503F5AD5}" destId="{EB82785F-FB49-4E99-A826-807BAC41A6C6}" srcOrd="0" destOrd="0" parTransId="{305CA2A5-C15B-48F0-B086-277D6C147AD5}" sibTransId="{F5586AAD-760F-48EC-9737-5D62EC477A80}"/>
    <dgm:cxn modelId="{065A8CE5-D9D2-497A-80CE-0606F182511E}" srcId="{BF8C198F-1987-4BF0-BFDF-DE5FEA6A8104}" destId="{ABD208A6-E252-48D2-8060-C0E981DAFE66}" srcOrd="0" destOrd="0" parTransId="{AA47EE89-212A-4375-B76A-B7D4FF5FFADC}" sibTransId="{4AE804BF-3740-4CDE-934F-71C9B90BEE1A}"/>
    <dgm:cxn modelId="{2E67DF7E-5EA8-451F-B398-AA073266E601}" srcId="{BF8C198F-1987-4BF0-BFDF-DE5FEA6A8104}" destId="{C72950EE-8DEF-4C58-9AFE-970814AE1CAA}" srcOrd="2" destOrd="0" parTransId="{3CB33E8F-5F3E-4B91-BE44-9315C379038F}" sibTransId="{7D2CF3BC-F35B-419E-9F6E-4A41D16A8770}"/>
    <dgm:cxn modelId="{38DBCED6-87FF-444C-AB3C-B1AA25E91285}" type="presOf" srcId="{5380DDA8-A856-43AD-8B18-1416503F5AD5}" destId="{D0274BAD-6129-4658-81B1-EDE260907C63}" srcOrd="0" destOrd="0" presId="urn:microsoft.com/office/officeart/2005/8/layout/lProcess2"/>
    <dgm:cxn modelId="{120284DD-F445-498B-8B94-DAF0213B2631}" type="presOf" srcId="{BF8C198F-1987-4BF0-BFDF-DE5FEA6A8104}" destId="{160AA0D7-89BC-4EAF-8C35-4E0E3D06DF48}" srcOrd="0" destOrd="0" presId="urn:microsoft.com/office/officeart/2005/8/layout/lProcess2"/>
    <dgm:cxn modelId="{42C7D718-0878-4054-A5BE-DE17785CA375}" type="presOf" srcId="{454F78DB-3E6D-426F-A7C2-A19D8FD5E309}" destId="{1E1B402E-570F-4F31-BEBF-BBA68A99CDDF}" srcOrd="0" destOrd="0" presId="urn:microsoft.com/office/officeart/2005/8/layout/lProcess2"/>
    <dgm:cxn modelId="{5AFE2A54-76A9-4183-9210-FFE598D8877E}" srcId="{AD33EB57-0FB7-4114-B405-B83C21CFC81D}" destId="{5380DDA8-A856-43AD-8B18-1416503F5AD5}" srcOrd="0" destOrd="0" parTransId="{EBE1B0C9-C66B-4096-B05C-823441EF98A8}" sibTransId="{6F93FE00-89C8-4025-B402-B0F1EA310C4A}"/>
    <dgm:cxn modelId="{1E801514-DB16-45F2-B0DA-EE04848DC273}" type="presOf" srcId="{4DACE261-E85A-459C-BB26-FB67FAA09CA2}" destId="{BD323D05-F2A7-4180-A7FC-71BF6C1DA4F0}" srcOrd="0" destOrd="0" presId="urn:microsoft.com/office/officeart/2005/8/layout/lProcess2"/>
    <dgm:cxn modelId="{139DCF20-95B9-49F4-A6BB-DC28021EC0D7}" srcId="{AD33EB57-0FB7-4114-B405-B83C21CFC81D}" destId="{BF8C198F-1987-4BF0-BFDF-DE5FEA6A8104}" srcOrd="1" destOrd="0" parTransId="{339B582C-0923-4264-81C0-A873FB89AEB9}" sibTransId="{52990174-E77B-4CCD-8806-2326C8CE8FA4}"/>
    <dgm:cxn modelId="{64F9ACFC-A9B4-453A-85F8-09E1434FFE69}" type="presParOf" srcId="{97722A25-8A09-4F50-9815-31440D166413}" destId="{42B98A01-7752-4CB5-BB00-58E5DC9388FB}" srcOrd="0" destOrd="0" presId="urn:microsoft.com/office/officeart/2005/8/layout/lProcess2"/>
    <dgm:cxn modelId="{CF115873-0776-4B68-8A74-0F36AB926876}" type="presParOf" srcId="{42B98A01-7752-4CB5-BB00-58E5DC9388FB}" destId="{D0274BAD-6129-4658-81B1-EDE260907C63}" srcOrd="0" destOrd="0" presId="urn:microsoft.com/office/officeart/2005/8/layout/lProcess2"/>
    <dgm:cxn modelId="{86C0786D-EA87-4FD6-B04A-D2107F4E5948}" type="presParOf" srcId="{42B98A01-7752-4CB5-BB00-58E5DC9388FB}" destId="{AA5A4AE0-06D3-42F9-9611-62ECCC0B20EC}" srcOrd="1" destOrd="0" presId="urn:microsoft.com/office/officeart/2005/8/layout/lProcess2"/>
    <dgm:cxn modelId="{7985A6C4-DCA9-4AE8-ADFF-9F72E22763A9}" type="presParOf" srcId="{42B98A01-7752-4CB5-BB00-58E5DC9388FB}" destId="{3EC9F10E-9D56-471C-8EE2-763E32005C0E}" srcOrd="2" destOrd="0" presId="urn:microsoft.com/office/officeart/2005/8/layout/lProcess2"/>
    <dgm:cxn modelId="{BBB82FBD-A8B9-483E-A30D-06931FE87DBE}" type="presParOf" srcId="{3EC9F10E-9D56-471C-8EE2-763E32005C0E}" destId="{35A2F787-0894-4AB9-8464-A475CB1F42C4}" srcOrd="0" destOrd="0" presId="urn:microsoft.com/office/officeart/2005/8/layout/lProcess2"/>
    <dgm:cxn modelId="{1F4C5445-A32D-4205-BB82-328528AB983F}" type="presParOf" srcId="{35A2F787-0894-4AB9-8464-A475CB1F42C4}" destId="{89D5B994-F5E8-4CD9-8EAB-650B479B41E2}" srcOrd="0" destOrd="0" presId="urn:microsoft.com/office/officeart/2005/8/layout/lProcess2"/>
    <dgm:cxn modelId="{8513C516-50B2-46D8-A0F8-68B280DFA58A}" type="presParOf" srcId="{35A2F787-0894-4AB9-8464-A475CB1F42C4}" destId="{FB004723-D510-4306-9B88-EDDDE939DCFF}" srcOrd="1" destOrd="0" presId="urn:microsoft.com/office/officeart/2005/8/layout/lProcess2"/>
    <dgm:cxn modelId="{2A1C9CCD-157E-40FF-B462-2D9B76B3AD47}" type="presParOf" srcId="{35A2F787-0894-4AB9-8464-A475CB1F42C4}" destId="{3F2F86B9-B4D9-466D-9B8D-8246EF7BFAA6}" srcOrd="2" destOrd="0" presId="urn:microsoft.com/office/officeart/2005/8/layout/lProcess2"/>
    <dgm:cxn modelId="{B07BE0A2-B945-434C-9D33-771D0FA6EE04}" type="presParOf" srcId="{35A2F787-0894-4AB9-8464-A475CB1F42C4}" destId="{651F4694-4F6A-4D7F-8818-81F785DE3CE2}" srcOrd="3" destOrd="0" presId="urn:microsoft.com/office/officeart/2005/8/layout/lProcess2"/>
    <dgm:cxn modelId="{5C036E23-398D-45D3-837B-3C2B5119E321}" type="presParOf" srcId="{35A2F787-0894-4AB9-8464-A475CB1F42C4}" destId="{5BB248A9-FF08-4974-942E-78BD6B745FDE}" srcOrd="4" destOrd="0" presId="urn:microsoft.com/office/officeart/2005/8/layout/lProcess2"/>
    <dgm:cxn modelId="{4EDA72CD-48AC-4480-9E11-76AECD54E18C}" type="presParOf" srcId="{35A2F787-0894-4AB9-8464-A475CB1F42C4}" destId="{86542D89-C80A-4E29-93F2-1CD130AED4E8}" srcOrd="5" destOrd="0" presId="urn:microsoft.com/office/officeart/2005/8/layout/lProcess2"/>
    <dgm:cxn modelId="{FAEEB9B6-3383-4E89-B2CB-26FCC1E9C8E9}" type="presParOf" srcId="{35A2F787-0894-4AB9-8464-A475CB1F42C4}" destId="{E3CD77A9-9B5A-4AA3-A54B-30217C6B9D72}" srcOrd="6" destOrd="0" presId="urn:microsoft.com/office/officeart/2005/8/layout/lProcess2"/>
    <dgm:cxn modelId="{C1BD37D0-43B7-48CE-9352-D13F52DA1D9A}" type="presParOf" srcId="{97722A25-8A09-4F50-9815-31440D166413}" destId="{0C5CB157-028C-4C7B-8637-619454A73389}" srcOrd="1" destOrd="0" presId="urn:microsoft.com/office/officeart/2005/8/layout/lProcess2"/>
    <dgm:cxn modelId="{0BAE96A3-E336-4C3C-BE61-AD33DBCE6456}" type="presParOf" srcId="{97722A25-8A09-4F50-9815-31440D166413}" destId="{DDB6D1EF-3877-47E5-9B66-6FB30ADDF9D9}" srcOrd="2" destOrd="0" presId="urn:microsoft.com/office/officeart/2005/8/layout/lProcess2"/>
    <dgm:cxn modelId="{F3CCFD07-F5A3-4E66-8098-7D46BB3E0A0B}" type="presParOf" srcId="{DDB6D1EF-3877-47E5-9B66-6FB30ADDF9D9}" destId="{160AA0D7-89BC-4EAF-8C35-4E0E3D06DF48}" srcOrd="0" destOrd="0" presId="urn:microsoft.com/office/officeart/2005/8/layout/lProcess2"/>
    <dgm:cxn modelId="{D6D08DC8-E2BA-4992-89B2-BDF79F5FC639}" type="presParOf" srcId="{DDB6D1EF-3877-47E5-9B66-6FB30ADDF9D9}" destId="{44379028-8F55-4953-9E83-230B16262B96}" srcOrd="1" destOrd="0" presId="urn:microsoft.com/office/officeart/2005/8/layout/lProcess2"/>
    <dgm:cxn modelId="{4FEDD68C-1916-4D86-B6AF-5D3CBE0044C4}" type="presParOf" srcId="{DDB6D1EF-3877-47E5-9B66-6FB30ADDF9D9}" destId="{83C04F78-3325-43D2-9A19-E03E0965DDB4}" srcOrd="2" destOrd="0" presId="urn:microsoft.com/office/officeart/2005/8/layout/lProcess2"/>
    <dgm:cxn modelId="{191333AF-53F9-45D9-8FA9-1DBD7134F8B1}" type="presParOf" srcId="{83C04F78-3325-43D2-9A19-E03E0965DDB4}" destId="{E6464405-44AA-475A-9D1C-9429648D1230}" srcOrd="0" destOrd="0" presId="urn:microsoft.com/office/officeart/2005/8/layout/lProcess2"/>
    <dgm:cxn modelId="{D9124565-9503-4DEC-AEE5-BF40B0634AC5}" type="presParOf" srcId="{E6464405-44AA-475A-9D1C-9429648D1230}" destId="{478BAB92-D1CB-4721-94F2-BE2F176F5884}" srcOrd="0" destOrd="0" presId="urn:microsoft.com/office/officeart/2005/8/layout/lProcess2"/>
    <dgm:cxn modelId="{49577D37-7DEC-4A70-B27F-F8E5F2847D34}" type="presParOf" srcId="{E6464405-44AA-475A-9D1C-9429648D1230}" destId="{FA857006-5337-4C7E-A122-E07EA8D59F9A}" srcOrd="1" destOrd="0" presId="urn:microsoft.com/office/officeart/2005/8/layout/lProcess2"/>
    <dgm:cxn modelId="{BB7FE868-E27D-493D-A7B5-D510ADAA18CD}" type="presParOf" srcId="{E6464405-44AA-475A-9D1C-9429648D1230}" destId="{0F4BB57B-0EE7-4AB8-A1F0-DEB2A8EFFCD4}" srcOrd="2" destOrd="0" presId="urn:microsoft.com/office/officeart/2005/8/layout/lProcess2"/>
    <dgm:cxn modelId="{8560104D-38C0-40D2-97B1-EF405E7CB129}" type="presParOf" srcId="{E6464405-44AA-475A-9D1C-9429648D1230}" destId="{94CB1A0A-8576-4FBB-B0A0-E91FDB047C5E}" srcOrd="3" destOrd="0" presId="urn:microsoft.com/office/officeart/2005/8/layout/lProcess2"/>
    <dgm:cxn modelId="{FAC3FA65-9DDD-48EE-9DDD-6568444B19FA}" type="presParOf" srcId="{E6464405-44AA-475A-9D1C-9429648D1230}" destId="{F66DB85B-622C-4FEE-9C15-DC13E30F90EF}" srcOrd="4" destOrd="0" presId="urn:microsoft.com/office/officeart/2005/8/layout/lProcess2"/>
    <dgm:cxn modelId="{D6214033-59BB-4B00-9436-52BF9B08E0F4}" type="presParOf" srcId="{E6464405-44AA-475A-9D1C-9429648D1230}" destId="{FDADBD8C-9563-4638-8F7A-59ADAD5E509F}" srcOrd="5" destOrd="0" presId="urn:microsoft.com/office/officeart/2005/8/layout/lProcess2"/>
    <dgm:cxn modelId="{D93F8A63-88F1-4D8D-B066-33B57730E60E}" type="presParOf" srcId="{E6464405-44AA-475A-9D1C-9429648D1230}" destId="{BD323D05-F2A7-4180-A7FC-71BF6C1DA4F0}" srcOrd="6" destOrd="0" presId="urn:microsoft.com/office/officeart/2005/8/layout/lProcess2"/>
    <dgm:cxn modelId="{7E25F0A3-C504-4D65-8BE0-1B58000550E7}" type="presParOf" srcId="{E6464405-44AA-475A-9D1C-9429648D1230}" destId="{54028920-E971-4CC0-B96D-7D764E5CAA1C}" srcOrd="7" destOrd="0" presId="urn:microsoft.com/office/officeart/2005/8/layout/lProcess2"/>
    <dgm:cxn modelId="{CA409B23-54C6-4BF3-8A7A-0B1150DB0109}" type="presParOf" srcId="{E6464405-44AA-475A-9D1C-9429648D1230}" destId="{1E1B402E-570F-4F31-BEBF-BBA68A99CDDF}" srcOrd="8" destOrd="0" presId="urn:microsoft.com/office/officeart/2005/8/layout/lProcess2"/>
    <dgm:cxn modelId="{D74FBB02-71E2-4971-A65D-43C3D883F233}" type="presParOf" srcId="{E6464405-44AA-475A-9D1C-9429648D1230}" destId="{3C0607B1-E44F-4404-A2D4-6B732DA1B9AA}" srcOrd="9" destOrd="0" presId="urn:microsoft.com/office/officeart/2005/8/layout/lProcess2"/>
    <dgm:cxn modelId="{0D8E4511-F1C5-40EB-AF5B-2A712E5A5840}" type="presParOf" srcId="{E6464405-44AA-475A-9D1C-9429648D1230}" destId="{0D2E1E05-FB72-49A2-8CAC-42566719B034}"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49E4C-AEE6-4D6C-9D56-80526DE98700}" type="doc">
      <dgm:prSet loTypeId="urn:microsoft.com/office/officeart/2005/8/layout/equation2" loCatId="relationship" qsTypeId="urn:microsoft.com/office/officeart/2005/8/quickstyle/3d3" qsCatId="3D" csTypeId="urn:microsoft.com/office/officeart/2005/8/colors/accent2_5" csCatId="accent2" phldr="1"/>
      <dgm:spPr/>
    </dgm:pt>
    <dgm:pt modelId="{3A7B8C4D-15FF-4F91-8714-013A5765AC84}">
      <dgm:prSet phldrT="[Text]"/>
      <dgm:spPr>
        <a:solidFill>
          <a:srgbClr val="A14D07"/>
        </a:solidFill>
      </dgm:spPr>
      <dgm:t>
        <a:bodyPr/>
        <a:lstStyle/>
        <a:p>
          <a:r>
            <a:rPr lang="en-US" dirty="0" smtClean="0">
              <a:effectLst>
                <a:glow rad="101600">
                  <a:schemeClr val="tx1">
                    <a:alpha val="60000"/>
                  </a:schemeClr>
                </a:glow>
                <a:outerShdw blurRad="60007" dist="310007" dir="7680000" sy="30000" kx="1300200" algn="ctr" rotWithShape="0">
                  <a:prstClr val="black">
                    <a:alpha val="32000"/>
                  </a:prstClr>
                </a:outerShdw>
              </a:effectLst>
            </a:rPr>
            <a:t>to </a:t>
          </a:r>
          <a:r>
            <a:rPr lang="en-US" dirty="0" smtClean="0">
              <a:solidFill>
                <a:srgbClr val="FFFF00"/>
              </a:solidFill>
              <a:effectLst>
                <a:glow rad="101600">
                  <a:schemeClr val="tx1">
                    <a:alpha val="60000"/>
                  </a:schemeClr>
                </a:glow>
                <a:outerShdw blurRad="60007" dist="310007" dir="7680000" sy="30000" kx="1300200" algn="ctr" rotWithShape="0">
                  <a:prstClr val="black">
                    <a:alpha val="32000"/>
                  </a:prstClr>
                </a:outerShdw>
              </a:effectLst>
            </a:rPr>
            <a:t>observe</a:t>
          </a:r>
          <a:r>
            <a:rPr lang="en-US" dirty="0" smtClean="0">
              <a:effectLst>
                <a:glow rad="101600">
                  <a:schemeClr val="tx1">
                    <a:alpha val="60000"/>
                  </a:schemeClr>
                </a:glow>
                <a:outerShdw blurRad="60007" dist="310007" dir="7680000" sy="30000" kx="1300200" algn="ctr" rotWithShape="0">
                  <a:prstClr val="black">
                    <a:alpha val="32000"/>
                  </a:prstClr>
                </a:outerShdw>
              </a:effectLst>
            </a:rPr>
            <a:t> the Sabbath . . . </a:t>
          </a:r>
          <a:r>
            <a:rPr lang="en-US" i="1" dirty="0" smtClean="0">
              <a:effectLst>
                <a:glow rad="101600">
                  <a:schemeClr val="tx1">
                    <a:alpha val="60000"/>
                  </a:schemeClr>
                </a:glow>
                <a:outerShdw blurRad="60007" dist="310007" dir="7680000" sy="30000" kx="1300200" algn="ctr" rotWithShape="0">
                  <a:prstClr val="black">
                    <a:alpha val="32000"/>
                  </a:prstClr>
                </a:outerShdw>
              </a:effectLst>
            </a:rPr>
            <a:t>as</a:t>
          </a:r>
          <a:r>
            <a:rPr lang="en-US" dirty="0" smtClean="0">
              <a:effectLst>
                <a:glow rad="101600">
                  <a:schemeClr val="tx1">
                    <a:alpha val="60000"/>
                  </a:schemeClr>
                </a:glow>
                <a:outerShdw blurRad="60007" dist="310007" dir="7680000" sy="30000" kx="1300200" algn="ctr" rotWithShape="0">
                  <a:prstClr val="black">
                    <a:alpha val="32000"/>
                  </a:prstClr>
                </a:outerShdw>
              </a:effectLst>
            </a:rPr>
            <a:t> a perpetual (</a:t>
          </a:r>
          <a:r>
            <a:rPr lang="he-IL" dirty="0" smtClean="0">
              <a:effectLst>
                <a:glow rad="101600">
                  <a:schemeClr val="tx1">
                    <a:alpha val="60000"/>
                  </a:schemeClr>
                </a:glow>
                <a:outerShdw blurRad="60007" dist="310007" dir="7680000" sy="30000" kx="1300200" algn="ctr" rotWithShape="0">
                  <a:prstClr val="black">
                    <a:alpha val="32000"/>
                  </a:prstClr>
                </a:outerShdw>
              </a:effectLst>
            </a:rPr>
            <a:t>עוֹלָם‎, ʿ</a:t>
          </a:r>
          <a:r>
            <a:rPr lang="en-US" dirty="0" err="1" smtClean="0">
              <a:effectLst>
                <a:glow rad="101600">
                  <a:schemeClr val="tx1">
                    <a:alpha val="60000"/>
                  </a:schemeClr>
                </a:glow>
                <a:outerShdw blurRad="60007" dist="310007" dir="7680000" sy="30000" kx="1300200" algn="ctr" rotWithShape="0">
                  <a:prstClr val="black">
                    <a:alpha val="32000"/>
                  </a:prstClr>
                </a:outerShdw>
              </a:effectLst>
            </a:rPr>
            <a:t>ôlām</a:t>
          </a:r>
          <a:r>
            <a:rPr lang="en-US" dirty="0" smtClean="0">
              <a:effectLst>
                <a:glow rad="101600">
                  <a:schemeClr val="tx1">
                    <a:alpha val="60000"/>
                  </a:schemeClr>
                </a:glow>
                <a:outerShdw blurRad="60007" dist="310007" dir="7680000" sy="30000" kx="1300200" algn="ctr" rotWithShape="0">
                  <a:prstClr val="black">
                    <a:alpha val="32000"/>
                  </a:prstClr>
                </a:outerShdw>
              </a:effectLst>
            </a:rPr>
            <a:t>) covenant.  - 31:16</a:t>
          </a:r>
          <a:endParaRPr lang="en-US" dirty="0">
            <a:effectLst>
              <a:glow rad="101600">
                <a:schemeClr val="tx1">
                  <a:alpha val="60000"/>
                </a:schemeClr>
              </a:glow>
              <a:outerShdw blurRad="60007" dist="310007" dir="7680000" sy="30000" kx="1300200" algn="ctr" rotWithShape="0">
                <a:prstClr val="black">
                  <a:alpha val="32000"/>
                </a:prstClr>
              </a:outerShdw>
            </a:effectLst>
          </a:endParaRPr>
        </a:p>
      </dgm:t>
    </dgm:pt>
    <dgm:pt modelId="{B9C8DCD4-5F27-4A6F-B5B3-49FA1AEC21F0}" type="parTrans" cxnId="{5C2E0F63-E580-40BF-A1EA-DC37BCF297F2}">
      <dgm:prSet/>
      <dgm:spPr/>
      <dgm:t>
        <a:bodyPr/>
        <a:lstStyle/>
        <a:p>
          <a:endParaRPr lang="en-US"/>
        </a:p>
      </dgm:t>
    </dgm:pt>
    <dgm:pt modelId="{40461516-7E17-40F1-AC47-22667B9163BA}" type="sibTrans" cxnId="{5C2E0F63-E580-40BF-A1EA-DC37BCF297F2}">
      <dgm:prSet/>
      <dgm:spPr>
        <a:solidFill>
          <a:srgbClr val="FFC000"/>
        </a:solidFill>
      </dgm:spPr>
      <dgm:t>
        <a:bodyPr/>
        <a:lstStyle/>
        <a:p>
          <a:endParaRPr lang="en-US"/>
        </a:p>
      </dgm:t>
    </dgm:pt>
    <dgm:pt modelId="{F59C53E1-1D35-4E4D-A223-2F7DD80DEB29}">
      <dgm:prSet phldrT="[Text]"/>
      <dgm:spPr>
        <a:solidFill>
          <a:srgbClr val="A14D07"/>
        </a:solidFill>
      </dgm:spPr>
      <dgm:t>
        <a:bodyPr/>
        <a:lstStyle/>
        <a:p>
          <a:r>
            <a:rPr lang="en-US" dirty="0" smtClean="0">
              <a:solidFill>
                <a:srgbClr val="FFFF00"/>
              </a:solidFill>
              <a:effectLst>
                <a:glow rad="101600">
                  <a:schemeClr val="tx1">
                    <a:alpha val="60000"/>
                  </a:schemeClr>
                </a:glow>
                <a:outerShdw blurRad="60007" dist="310007" dir="7680000" sy="30000" kx="1300200" algn="ctr" rotWithShape="0">
                  <a:prstClr val="black">
                    <a:alpha val="32000"/>
                  </a:prstClr>
                </a:outerShdw>
              </a:effectLst>
            </a:rPr>
            <a:t>a sign </a:t>
          </a:r>
          <a:r>
            <a:rPr lang="en-US" dirty="0" smtClean="0">
              <a:effectLst>
                <a:glow rad="101600">
                  <a:schemeClr val="tx1">
                    <a:alpha val="60000"/>
                  </a:schemeClr>
                </a:glow>
                <a:outerShdw blurRad="60007" dist="310007" dir="7680000" sy="30000" kx="1300200" algn="ctr" rotWithShape="0">
                  <a:prstClr val="black">
                    <a:alpha val="32000"/>
                  </a:prstClr>
                </a:outerShdw>
              </a:effectLst>
            </a:rPr>
            <a:t>between Me and the children of Israel forever (</a:t>
          </a:r>
          <a:r>
            <a:rPr lang="he-IL" dirty="0" smtClean="0">
              <a:effectLst>
                <a:glow rad="101600">
                  <a:schemeClr val="tx1">
                    <a:alpha val="60000"/>
                  </a:schemeClr>
                </a:glow>
                <a:outerShdw blurRad="60007" dist="310007" dir="7680000" sy="30000" kx="1300200" algn="ctr" rotWithShape="0">
                  <a:prstClr val="black">
                    <a:alpha val="32000"/>
                  </a:prstClr>
                </a:outerShdw>
              </a:effectLst>
            </a:rPr>
            <a:t>עוֹלָם‎, ʿ</a:t>
          </a:r>
          <a:r>
            <a:rPr lang="en-US" dirty="0" err="1" smtClean="0">
              <a:effectLst>
                <a:glow rad="101600">
                  <a:schemeClr val="tx1">
                    <a:alpha val="60000"/>
                  </a:schemeClr>
                </a:glow>
                <a:outerShdw blurRad="60007" dist="310007" dir="7680000" sy="30000" kx="1300200" algn="ctr" rotWithShape="0">
                  <a:prstClr val="black">
                    <a:alpha val="32000"/>
                  </a:prstClr>
                </a:outerShdw>
              </a:effectLst>
            </a:rPr>
            <a:t>ôlām</a:t>
          </a:r>
          <a:r>
            <a:rPr lang="en-US" dirty="0" smtClean="0">
              <a:effectLst>
                <a:glow rad="101600">
                  <a:schemeClr val="tx1">
                    <a:alpha val="60000"/>
                  </a:schemeClr>
                </a:glow>
                <a:outerShdw blurRad="60007" dist="310007" dir="7680000" sy="30000" kx="1300200" algn="ctr" rotWithShape="0">
                  <a:prstClr val="black">
                    <a:alpha val="32000"/>
                  </a:prstClr>
                </a:outerShdw>
              </a:effectLst>
            </a:rPr>
            <a:t>) – 31:17</a:t>
          </a:r>
          <a:endParaRPr lang="en-US" dirty="0">
            <a:effectLst>
              <a:glow rad="101600">
                <a:schemeClr val="tx1">
                  <a:alpha val="60000"/>
                </a:schemeClr>
              </a:glow>
              <a:outerShdw blurRad="60007" dist="310007" dir="7680000" sy="30000" kx="1300200" algn="ctr" rotWithShape="0">
                <a:prstClr val="black">
                  <a:alpha val="32000"/>
                </a:prstClr>
              </a:outerShdw>
            </a:effectLst>
          </a:endParaRPr>
        </a:p>
      </dgm:t>
    </dgm:pt>
    <dgm:pt modelId="{58B75425-02FD-4E80-B9C2-89CA19FF5532}" type="parTrans" cxnId="{A68CDCB5-78C1-4B36-A833-15DCE0CD128F}">
      <dgm:prSet/>
      <dgm:spPr/>
      <dgm:t>
        <a:bodyPr/>
        <a:lstStyle/>
        <a:p>
          <a:endParaRPr lang="en-US"/>
        </a:p>
      </dgm:t>
    </dgm:pt>
    <dgm:pt modelId="{9A9FC9A6-24EF-4D2B-885C-07002CF49901}" type="sibTrans" cxnId="{A68CDCB5-78C1-4B36-A833-15DCE0CD128F}">
      <dgm:prSet/>
      <dgm:spPr>
        <a:solidFill>
          <a:schemeClr val="accent6">
            <a:lumMod val="40000"/>
            <a:lumOff val="60000"/>
          </a:schemeClr>
        </a:solidFill>
        <a:effectLst>
          <a:glow rad="101600">
            <a:schemeClr val="accent3">
              <a:satMod val="175000"/>
              <a:alpha val="40000"/>
            </a:schemeClr>
          </a:glow>
        </a:effectLst>
      </dgm:spPr>
      <dgm:t>
        <a:bodyPr/>
        <a:lstStyle/>
        <a:p>
          <a:endParaRPr lang="en-US"/>
        </a:p>
      </dgm:t>
    </dgm:pt>
    <dgm:pt modelId="{7129955F-33E5-4EEC-A547-CC3AF9708A2A}">
      <dgm:prSet phldrT="[Text]"/>
      <dgm:spPr>
        <a:solidFill>
          <a:srgbClr val="C00000">
            <a:alpha val="50000"/>
          </a:srgbClr>
        </a:solidFill>
      </dgm:spPr>
      <dgm:t>
        <a:bodyPr/>
        <a:lstStyle/>
        <a:p>
          <a:r>
            <a:rPr lang="en-US" dirty="0" smtClean="0">
              <a:effectLst>
                <a:glow rad="101600">
                  <a:schemeClr val="tx1">
                    <a:alpha val="60000"/>
                  </a:schemeClr>
                </a:glow>
                <a:outerShdw blurRad="60007" dist="310007" dir="7680000" sy="30000" kx="1300200" algn="ctr" rotWithShape="0">
                  <a:prstClr val="black">
                    <a:alpha val="32000"/>
                  </a:prstClr>
                </a:outerShdw>
              </a:effectLst>
              <a:latin typeface="Berlin Sans FB Demi" pitchFamily="34" charset="0"/>
            </a:rPr>
            <a:t>“throughout their generations”</a:t>
          </a:r>
        </a:p>
        <a:p>
          <a:r>
            <a:rPr lang="en-US" dirty="0" smtClean="0">
              <a:effectLst>
                <a:glow rad="101600">
                  <a:schemeClr val="tx1">
                    <a:alpha val="60000"/>
                  </a:schemeClr>
                </a:glow>
                <a:outerShdw blurRad="60007" dist="310007" dir="7680000" sy="30000" kx="1300200" algn="ctr" rotWithShape="0">
                  <a:prstClr val="black">
                    <a:alpha val="32000"/>
                  </a:prstClr>
                </a:outerShdw>
              </a:effectLst>
            </a:rPr>
            <a:t>31:16 </a:t>
          </a:r>
          <a:endParaRPr lang="en-US" dirty="0">
            <a:effectLst>
              <a:glow rad="101600">
                <a:schemeClr val="tx1">
                  <a:alpha val="60000"/>
                </a:schemeClr>
              </a:glow>
              <a:outerShdw blurRad="60007" dist="310007" dir="7680000" sy="30000" kx="1300200" algn="ctr" rotWithShape="0">
                <a:prstClr val="black">
                  <a:alpha val="32000"/>
                </a:prstClr>
              </a:outerShdw>
            </a:effectLst>
          </a:endParaRPr>
        </a:p>
      </dgm:t>
    </dgm:pt>
    <dgm:pt modelId="{CFB679BC-8573-486F-83FC-C40AAE343C6F}" type="parTrans" cxnId="{D105551A-4E5D-4DAA-8852-0B9F760A7C19}">
      <dgm:prSet/>
      <dgm:spPr/>
      <dgm:t>
        <a:bodyPr/>
        <a:lstStyle/>
        <a:p>
          <a:endParaRPr lang="en-US"/>
        </a:p>
      </dgm:t>
    </dgm:pt>
    <dgm:pt modelId="{F9D68C80-932E-4699-B8D8-7BF45921FD7A}" type="sibTrans" cxnId="{D105551A-4E5D-4DAA-8852-0B9F760A7C19}">
      <dgm:prSet/>
      <dgm:spPr/>
      <dgm:t>
        <a:bodyPr/>
        <a:lstStyle/>
        <a:p>
          <a:endParaRPr lang="en-US"/>
        </a:p>
      </dgm:t>
    </dgm:pt>
    <dgm:pt modelId="{7708AFD9-5878-4CEA-A4E6-BEE6816D1693}" type="pres">
      <dgm:prSet presAssocID="{7D049E4C-AEE6-4D6C-9D56-80526DE98700}" presName="Name0" presStyleCnt="0">
        <dgm:presLayoutVars>
          <dgm:dir/>
          <dgm:resizeHandles val="exact"/>
        </dgm:presLayoutVars>
      </dgm:prSet>
      <dgm:spPr/>
    </dgm:pt>
    <dgm:pt modelId="{2D4F815E-8B02-43D8-8D35-B59E54EB6F3C}" type="pres">
      <dgm:prSet presAssocID="{7D049E4C-AEE6-4D6C-9D56-80526DE98700}" presName="vNodes" presStyleCnt="0"/>
      <dgm:spPr/>
    </dgm:pt>
    <dgm:pt modelId="{F089841D-7D72-415E-A592-50AE6724BEFA}" type="pres">
      <dgm:prSet presAssocID="{3A7B8C4D-15FF-4F91-8714-013A5765AC84}" presName="node" presStyleLbl="node1" presStyleIdx="0" presStyleCnt="3" custScaleX="344857" custScaleY="149747">
        <dgm:presLayoutVars>
          <dgm:bulletEnabled val="1"/>
        </dgm:presLayoutVars>
      </dgm:prSet>
      <dgm:spPr/>
      <dgm:t>
        <a:bodyPr/>
        <a:lstStyle/>
        <a:p>
          <a:endParaRPr lang="en-US"/>
        </a:p>
      </dgm:t>
    </dgm:pt>
    <dgm:pt modelId="{99995C42-7302-4B52-8A4A-BCB48F5EC5C4}" type="pres">
      <dgm:prSet presAssocID="{40461516-7E17-40F1-AC47-22667B9163BA}" presName="spacerT" presStyleCnt="0"/>
      <dgm:spPr/>
    </dgm:pt>
    <dgm:pt modelId="{0EFDA739-F789-4343-976E-5B47DC3BDE3A}" type="pres">
      <dgm:prSet presAssocID="{40461516-7E17-40F1-AC47-22667B9163BA}" presName="sibTrans" presStyleLbl="sibTrans2D1" presStyleIdx="0" presStyleCnt="2"/>
      <dgm:spPr/>
      <dgm:t>
        <a:bodyPr/>
        <a:lstStyle/>
        <a:p>
          <a:endParaRPr lang="en-US"/>
        </a:p>
      </dgm:t>
    </dgm:pt>
    <dgm:pt modelId="{7ECEF8DB-86AF-47EB-856E-2D8AD285B46E}" type="pres">
      <dgm:prSet presAssocID="{40461516-7E17-40F1-AC47-22667B9163BA}" presName="spacerB" presStyleCnt="0"/>
      <dgm:spPr/>
    </dgm:pt>
    <dgm:pt modelId="{3A0B7937-CF06-4760-9CD0-1BBC5121C0C6}" type="pres">
      <dgm:prSet presAssocID="{F59C53E1-1D35-4E4D-A223-2F7DD80DEB29}" presName="node" presStyleLbl="node1" presStyleIdx="1" presStyleCnt="3" custScaleX="344857" custScaleY="149747">
        <dgm:presLayoutVars>
          <dgm:bulletEnabled val="1"/>
        </dgm:presLayoutVars>
      </dgm:prSet>
      <dgm:spPr/>
      <dgm:t>
        <a:bodyPr/>
        <a:lstStyle/>
        <a:p>
          <a:endParaRPr lang="en-US"/>
        </a:p>
      </dgm:t>
    </dgm:pt>
    <dgm:pt modelId="{61927026-3557-4068-89E1-EC624E9A3834}" type="pres">
      <dgm:prSet presAssocID="{7D049E4C-AEE6-4D6C-9D56-80526DE98700}" presName="sibTransLast" presStyleLbl="sibTrans2D1" presStyleIdx="1" presStyleCnt="2" custScaleX="194602" custLinFactNeighborX="-71961"/>
      <dgm:spPr/>
      <dgm:t>
        <a:bodyPr/>
        <a:lstStyle/>
        <a:p>
          <a:endParaRPr lang="en-US"/>
        </a:p>
      </dgm:t>
    </dgm:pt>
    <dgm:pt modelId="{F9075FE6-AEAB-40AE-BBC1-30C3962D7CF3}" type="pres">
      <dgm:prSet presAssocID="{7D049E4C-AEE6-4D6C-9D56-80526DE98700}" presName="connectorText" presStyleLbl="sibTrans2D1" presStyleIdx="1" presStyleCnt="2"/>
      <dgm:spPr/>
      <dgm:t>
        <a:bodyPr/>
        <a:lstStyle/>
        <a:p>
          <a:endParaRPr lang="en-US"/>
        </a:p>
      </dgm:t>
    </dgm:pt>
    <dgm:pt modelId="{86D0288E-8B0E-47B9-8A23-E9FBFC1C718C}" type="pres">
      <dgm:prSet presAssocID="{7D049E4C-AEE6-4D6C-9D56-80526DE98700}" presName="lastNode" presStyleLbl="node1" presStyleIdx="2" presStyleCnt="3" custScaleX="124444" custScaleY="112511">
        <dgm:presLayoutVars>
          <dgm:bulletEnabled val="1"/>
        </dgm:presLayoutVars>
      </dgm:prSet>
      <dgm:spPr/>
      <dgm:t>
        <a:bodyPr/>
        <a:lstStyle/>
        <a:p>
          <a:endParaRPr lang="en-US"/>
        </a:p>
      </dgm:t>
    </dgm:pt>
  </dgm:ptLst>
  <dgm:cxnLst>
    <dgm:cxn modelId="{A68CDCB5-78C1-4B36-A833-15DCE0CD128F}" srcId="{7D049E4C-AEE6-4D6C-9D56-80526DE98700}" destId="{F59C53E1-1D35-4E4D-A223-2F7DD80DEB29}" srcOrd="1" destOrd="0" parTransId="{58B75425-02FD-4E80-B9C2-89CA19FF5532}" sibTransId="{9A9FC9A6-24EF-4D2B-885C-07002CF49901}"/>
    <dgm:cxn modelId="{D105551A-4E5D-4DAA-8852-0B9F760A7C19}" srcId="{7D049E4C-AEE6-4D6C-9D56-80526DE98700}" destId="{7129955F-33E5-4EEC-A547-CC3AF9708A2A}" srcOrd="2" destOrd="0" parTransId="{CFB679BC-8573-486F-83FC-C40AAE343C6F}" sibTransId="{F9D68C80-932E-4699-B8D8-7BF45921FD7A}"/>
    <dgm:cxn modelId="{11DB57B0-848A-44EA-A80C-30C32CD21FCB}" type="presOf" srcId="{40461516-7E17-40F1-AC47-22667B9163BA}" destId="{0EFDA739-F789-4343-976E-5B47DC3BDE3A}" srcOrd="0" destOrd="0" presId="urn:microsoft.com/office/officeart/2005/8/layout/equation2"/>
    <dgm:cxn modelId="{F6AE58D9-FB7B-4658-A4C7-E9E9B0D07F3A}" type="presOf" srcId="{7129955F-33E5-4EEC-A547-CC3AF9708A2A}" destId="{86D0288E-8B0E-47B9-8A23-E9FBFC1C718C}" srcOrd="0" destOrd="0" presId="urn:microsoft.com/office/officeart/2005/8/layout/equation2"/>
    <dgm:cxn modelId="{82ED8981-78CC-4BB2-B4AA-848777F5402E}" type="presOf" srcId="{9A9FC9A6-24EF-4D2B-885C-07002CF49901}" destId="{61927026-3557-4068-89E1-EC624E9A3834}" srcOrd="0" destOrd="0" presId="urn:microsoft.com/office/officeart/2005/8/layout/equation2"/>
    <dgm:cxn modelId="{5193FA4B-6CFB-4A91-BD3B-D9D21FF62FE7}" type="presOf" srcId="{9A9FC9A6-24EF-4D2B-885C-07002CF49901}" destId="{F9075FE6-AEAB-40AE-BBC1-30C3962D7CF3}" srcOrd="1" destOrd="0" presId="urn:microsoft.com/office/officeart/2005/8/layout/equation2"/>
    <dgm:cxn modelId="{CD9FC02C-E2D7-4447-B151-575878215567}" type="presOf" srcId="{7D049E4C-AEE6-4D6C-9D56-80526DE98700}" destId="{7708AFD9-5878-4CEA-A4E6-BEE6816D1693}" srcOrd="0" destOrd="0" presId="urn:microsoft.com/office/officeart/2005/8/layout/equation2"/>
    <dgm:cxn modelId="{5C2E0F63-E580-40BF-A1EA-DC37BCF297F2}" srcId="{7D049E4C-AEE6-4D6C-9D56-80526DE98700}" destId="{3A7B8C4D-15FF-4F91-8714-013A5765AC84}" srcOrd="0" destOrd="0" parTransId="{B9C8DCD4-5F27-4A6F-B5B3-49FA1AEC21F0}" sibTransId="{40461516-7E17-40F1-AC47-22667B9163BA}"/>
    <dgm:cxn modelId="{CAACF8D4-6939-4739-BFD0-35B1DAEE9A12}" type="presOf" srcId="{F59C53E1-1D35-4E4D-A223-2F7DD80DEB29}" destId="{3A0B7937-CF06-4760-9CD0-1BBC5121C0C6}" srcOrd="0" destOrd="0" presId="urn:microsoft.com/office/officeart/2005/8/layout/equation2"/>
    <dgm:cxn modelId="{08DAC1AE-972C-4A27-9692-306AD5AD643B}" type="presOf" srcId="{3A7B8C4D-15FF-4F91-8714-013A5765AC84}" destId="{F089841D-7D72-415E-A592-50AE6724BEFA}" srcOrd="0" destOrd="0" presId="urn:microsoft.com/office/officeart/2005/8/layout/equation2"/>
    <dgm:cxn modelId="{289800B7-3948-433A-84EA-152CDA10A41C}" type="presParOf" srcId="{7708AFD9-5878-4CEA-A4E6-BEE6816D1693}" destId="{2D4F815E-8B02-43D8-8D35-B59E54EB6F3C}" srcOrd="0" destOrd="0" presId="urn:microsoft.com/office/officeart/2005/8/layout/equation2"/>
    <dgm:cxn modelId="{BEF524E3-61ED-4BF3-B073-B7849CC4977C}" type="presParOf" srcId="{2D4F815E-8B02-43D8-8D35-B59E54EB6F3C}" destId="{F089841D-7D72-415E-A592-50AE6724BEFA}" srcOrd="0" destOrd="0" presId="urn:microsoft.com/office/officeart/2005/8/layout/equation2"/>
    <dgm:cxn modelId="{DDC7A5F3-BAB4-4D18-8049-B289F34325F4}" type="presParOf" srcId="{2D4F815E-8B02-43D8-8D35-B59E54EB6F3C}" destId="{99995C42-7302-4B52-8A4A-BCB48F5EC5C4}" srcOrd="1" destOrd="0" presId="urn:microsoft.com/office/officeart/2005/8/layout/equation2"/>
    <dgm:cxn modelId="{24FC091D-84D1-4B41-AB75-AD9D823CF49F}" type="presParOf" srcId="{2D4F815E-8B02-43D8-8D35-B59E54EB6F3C}" destId="{0EFDA739-F789-4343-976E-5B47DC3BDE3A}" srcOrd="2" destOrd="0" presId="urn:microsoft.com/office/officeart/2005/8/layout/equation2"/>
    <dgm:cxn modelId="{F256E269-BD2D-45A6-B650-69C7D109559D}" type="presParOf" srcId="{2D4F815E-8B02-43D8-8D35-B59E54EB6F3C}" destId="{7ECEF8DB-86AF-47EB-856E-2D8AD285B46E}" srcOrd="3" destOrd="0" presId="urn:microsoft.com/office/officeart/2005/8/layout/equation2"/>
    <dgm:cxn modelId="{AC68B569-6B20-4801-97B1-03F04DFDA077}" type="presParOf" srcId="{2D4F815E-8B02-43D8-8D35-B59E54EB6F3C}" destId="{3A0B7937-CF06-4760-9CD0-1BBC5121C0C6}" srcOrd="4" destOrd="0" presId="urn:microsoft.com/office/officeart/2005/8/layout/equation2"/>
    <dgm:cxn modelId="{08736605-A92D-4454-B1B9-BD8508AA8902}" type="presParOf" srcId="{7708AFD9-5878-4CEA-A4E6-BEE6816D1693}" destId="{61927026-3557-4068-89E1-EC624E9A3834}" srcOrd="1" destOrd="0" presId="urn:microsoft.com/office/officeart/2005/8/layout/equation2"/>
    <dgm:cxn modelId="{6DF2C8B2-47BB-45ED-BAFE-0586BB37DE19}" type="presParOf" srcId="{61927026-3557-4068-89E1-EC624E9A3834}" destId="{F9075FE6-AEAB-40AE-BBC1-30C3962D7CF3}" srcOrd="0" destOrd="0" presId="urn:microsoft.com/office/officeart/2005/8/layout/equation2"/>
    <dgm:cxn modelId="{4A56DC2A-08D0-4548-A0A7-2FA8790244A9}" type="presParOf" srcId="{7708AFD9-5878-4CEA-A4E6-BEE6816D1693}" destId="{86D0288E-8B0E-47B9-8A23-E9FBFC1C718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20C09-13E4-4E18-A612-FA58ED85785B}" type="doc">
      <dgm:prSet loTypeId="urn:microsoft.com/office/officeart/2005/8/layout/radial4" loCatId="relationship" qsTypeId="urn:microsoft.com/office/officeart/2005/8/quickstyle/3d3" qsCatId="3D" csTypeId="urn:microsoft.com/office/officeart/2005/8/colors/accent2_2" csCatId="accent2" phldr="1"/>
      <dgm:spPr/>
      <dgm:t>
        <a:bodyPr/>
        <a:lstStyle/>
        <a:p>
          <a:endParaRPr lang="en-US"/>
        </a:p>
      </dgm:t>
    </dgm:pt>
    <dgm:pt modelId="{B0B9ACFA-91B6-447F-8DD4-E2B719518C0E}">
      <dgm:prSet phldrT="[Text]"/>
      <dgm:spPr/>
      <dgm:t>
        <a:bodyPr/>
        <a:lstStyle/>
        <a:p>
          <a:r>
            <a:rPr lang="en-US" dirty="0" smtClean="0">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Christian</a:t>
          </a:r>
        </a:p>
        <a:p>
          <a:r>
            <a:rPr lang="en-US" dirty="0" smtClean="0">
              <a:effectLst>
                <a:glow rad="101600">
                  <a:schemeClr val="tx1">
                    <a:alpha val="60000"/>
                  </a:schemeClr>
                </a:glow>
                <a:outerShdw blurRad="60007" dist="310007" dir="7680000" sy="30000" kx="1300200" algn="ctr" rotWithShape="0">
                  <a:prstClr val="black">
                    <a:alpha val="32000"/>
                  </a:prstClr>
                </a:outerShdw>
              </a:effectLst>
            </a:rPr>
            <a:t>Spiritual Circumcision – Keep Law of Christ</a:t>
          </a:r>
          <a:endParaRPr lang="en-US" dirty="0">
            <a:effectLst>
              <a:glow rad="101600">
                <a:schemeClr val="tx1">
                  <a:alpha val="60000"/>
                </a:schemeClr>
              </a:glow>
              <a:outerShdw blurRad="60007" dist="310007" dir="7680000" sy="30000" kx="1300200" algn="ctr" rotWithShape="0">
                <a:prstClr val="black">
                  <a:alpha val="32000"/>
                </a:prstClr>
              </a:outerShdw>
            </a:effectLst>
          </a:endParaRPr>
        </a:p>
      </dgm:t>
    </dgm:pt>
    <dgm:pt modelId="{6D44236B-E63E-4216-AEFD-BACBE3267882}" type="parTrans" cxnId="{EA6CEDBB-C553-455A-8483-1450A7508D29}">
      <dgm:prSet/>
      <dgm:spPr/>
      <dgm:t>
        <a:bodyPr/>
        <a:lstStyle/>
        <a:p>
          <a:endParaRPr lang="en-US">
            <a:effectLst>
              <a:glow rad="101600">
                <a:schemeClr val="tx1">
                  <a:alpha val="60000"/>
                </a:schemeClr>
              </a:glow>
              <a:outerShdw blurRad="60007" dist="310007" dir="7680000" sy="30000" kx="1300200" algn="ctr" rotWithShape="0">
                <a:prstClr val="black">
                  <a:alpha val="32000"/>
                </a:prstClr>
              </a:outerShdw>
            </a:effectLst>
          </a:endParaRPr>
        </a:p>
      </dgm:t>
    </dgm:pt>
    <dgm:pt modelId="{A6E9A789-A27A-4A7B-9BDF-2F9B2541F423}" type="sibTrans" cxnId="{EA6CEDBB-C553-455A-8483-1450A7508D29}">
      <dgm:prSet/>
      <dgm:spPr/>
      <dgm:t>
        <a:bodyPr/>
        <a:lstStyle/>
        <a:p>
          <a:endParaRPr lang="en-US">
            <a:effectLst>
              <a:glow rad="101600">
                <a:schemeClr val="tx1">
                  <a:alpha val="60000"/>
                </a:schemeClr>
              </a:glow>
              <a:outerShdw blurRad="60007" dist="310007" dir="7680000" sy="30000" kx="1300200" algn="ctr" rotWithShape="0">
                <a:prstClr val="black">
                  <a:alpha val="32000"/>
                </a:prstClr>
              </a:outerShdw>
            </a:effectLst>
          </a:endParaRPr>
        </a:p>
      </dgm:t>
    </dgm:pt>
    <dgm:pt modelId="{2BC94417-279B-49B5-A950-F62A88E33DC2}">
      <dgm:prSet phldrT="[Text]"/>
      <dgm:spPr/>
      <dgm:t>
        <a:bodyPr/>
        <a:lstStyle/>
        <a:p>
          <a:r>
            <a:rPr lang="en-US" dirty="0" smtClean="0">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Jews</a:t>
          </a:r>
          <a:r>
            <a:rPr lang="en-US" dirty="0" smtClean="0">
              <a:effectLst>
                <a:glow rad="101600">
                  <a:schemeClr val="tx1">
                    <a:alpha val="60000"/>
                  </a:schemeClr>
                </a:glow>
                <a:outerShdw blurRad="60007" dist="310007" dir="7680000" sy="30000" kx="1300200" algn="ctr" rotWithShape="0">
                  <a:prstClr val="black">
                    <a:alpha val="32000"/>
                  </a:prstClr>
                </a:outerShdw>
              </a:effectLst>
            </a:rPr>
            <a:t> - Circumcision - Keep laws given to them</a:t>
          </a:r>
          <a:endParaRPr lang="en-US" dirty="0">
            <a:effectLst>
              <a:glow rad="101600">
                <a:schemeClr val="tx1">
                  <a:alpha val="60000"/>
                </a:schemeClr>
              </a:glow>
              <a:outerShdw blurRad="60007" dist="310007" dir="7680000" sy="30000" kx="1300200" algn="ctr" rotWithShape="0">
                <a:prstClr val="black">
                  <a:alpha val="32000"/>
                </a:prstClr>
              </a:outerShdw>
            </a:effectLst>
          </a:endParaRPr>
        </a:p>
      </dgm:t>
    </dgm:pt>
    <dgm:pt modelId="{9F5C951C-A236-45A6-870D-D4DD9F70723F}" type="parTrans" cxnId="{DDABBF06-5E2D-4976-A2C1-D54286AC1DB4}">
      <dgm:prSet/>
      <dgm:spPr/>
      <dgm:t>
        <a:bodyPr/>
        <a:lstStyle/>
        <a:p>
          <a:endParaRPr lang="en-US">
            <a:effectLst>
              <a:glow rad="101600">
                <a:schemeClr val="tx1">
                  <a:alpha val="60000"/>
                </a:schemeClr>
              </a:glow>
              <a:outerShdw blurRad="60007" dist="310007" dir="7680000" sy="30000" kx="1300200" algn="ctr" rotWithShape="0">
                <a:prstClr val="black">
                  <a:alpha val="32000"/>
                </a:prstClr>
              </a:outerShdw>
            </a:effectLst>
          </a:endParaRPr>
        </a:p>
      </dgm:t>
    </dgm:pt>
    <dgm:pt modelId="{705FB888-834F-4A33-B433-E26331B087B5}" type="sibTrans" cxnId="{DDABBF06-5E2D-4976-A2C1-D54286AC1DB4}">
      <dgm:prSet/>
      <dgm:spPr/>
      <dgm:t>
        <a:bodyPr/>
        <a:lstStyle/>
        <a:p>
          <a:endParaRPr lang="en-US">
            <a:effectLst>
              <a:glow rad="101600">
                <a:schemeClr val="tx1">
                  <a:alpha val="60000"/>
                </a:schemeClr>
              </a:glow>
              <a:outerShdw blurRad="60007" dist="310007" dir="7680000" sy="30000" kx="1300200" algn="ctr" rotWithShape="0">
                <a:prstClr val="black">
                  <a:alpha val="32000"/>
                </a:prstClr>
              </a:outerShdw>
            </a:effectLst>
          </a:endParaRPr>
        </a:p>
      </dgm:t>
    </dgm:pt>
    <dgm:pt modelId="{A6F2D5D9-5D2C-4BDD-9A25-22C87D792E07}">
      <dgm:prSet phldrT="[Text]"/>
      <dgm:spPr/>
      <dgm:t>
        <a:bodyPr/>
        <a:lstStyle/>
        <a:p>
          <a:r>
            <a:rPr lang="en-US" dirty="0" smtClean="0">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Gentiles</a:t>
          </a:r>
          <a:r>
            <a:rPr lang="en-US" dirty="0" smtClean="0">
              <a:effectLst>
                <a:glow rad="101600">
                  <a:schemeClr val="tx1">
                    <a:alpha val="60000"/>
                  </a:schemeClr>
                </a:glow>
                <a:outerShdw blurRad="60007" dist="310007" dir="7680000" sy="30000" kx="1300200" algn="ctr" rotWithShape="0">
                  <a:prstClr val="black">
                    <a:alpha val="32000"/>
                  </a:prstClr>
                </a:outerShdw>
              </a:effectLst>
            </a:rPr>
            <a:t> - </a:t>
          </a:r>
          <a:r>
            <a:rPr lang="en-US" dirty="0" err="1" smtClean="0">
              <a:effectLst>
                <a:glow rad="101600">
                  <a:schemeClr val="tx1">
                    <a:alpha val="60000"/>
                  </a:schemeClr>
                </a:glow>
                <a:outerShdw blurRad="60007" dist="310007" dir="7680000" sy="30000" kx="1300200" algn="ctr" rotWithShape="0">
                  <a:prstClr val="black">
                    <a:alpha val="32000"/>
                  </a:prstClr>
                </a:outerShdw>
              </a:effectLst>
            </a:rPr>
            <a:t>Uncircumcision</a:t>
          </a:r>
          <a:r>
            <a:rPr lang="en-US" dirty="0" smtClean="0">
              <a:effectLst>
                <a:glow rad="101600">
                  <a:schemeClr val="tx1">
                    <a:alpha val="60000"/>
                  </a:schemeClr>
                </a:glow>
                <a:outerShdw blurRad="60007" dist="310007" dir="7680000" sy="30000" kx="1300200" algn="ctr" rotWithShape="0">
                  <a:prstClr val="black">
                    <a:alpha val="32000"/>
                  </a:prstClr>
                </a:outerShdw>
              </a:effectLst>
            </a:rPr>
            <a:t> – do not keep laws not given to them</a:t>
          </a:r>
          <a:endParaRPr lang="en-US" dirty="0">
            <a:effectLst>
              <a:glow rad="101600">
                <a:schemeClr val="tx1">
                  <a:alpha val="60000"/>
                </a:schemeClr>
              </a:glow>
              <a:outerShdw blurRad="60007" dist="310007" dir="7680000" sy="30000" kx="1300200" algn="ctr" rotWithShape="0">
                <a:prstClr val="black">
                  <a:alpha val="32000"/>
                </a:prstClr>
              </a:outerShdw>
            </a:effectLst>
          </a:endParaRPr>
        </a:p>
      </dgm:t>
    </dgm:pt>
    <dgm:pt modelId="{4CBFADBB-D8DC-418A-A9C3-49EC8886BE32}" type="parTrans" cxnId="{76CEB6B5-7AA3-4C13-9715-36E96BC5D666}">
      <dgm:prSet/>
      <dgm:spPr/>
      <dgm:t>
        <a:bodyPr/>
        <a:lstStyle/>
        <a:p>
          <a:endParaRPr lang="en-US">
            <a:effectLst>
              <a:glow rad="101600">
                <a:schemeClr val="tx1">
                  <a:alpha val="60000"/>
                </a:schemeClr>
              </a:glow>
              <a:outerShdw blurRad="60007" dist="310007" dir="7680000" sy="30000" kx="1300200" algn="ctr" rotWithShape="0">
                <a:prstClr val="black">
                  <a:alpha val="32000"/>
                </a:prstClr>
              </a:outerShdw>
            </a:effectLst>
          </a:endParaRPr>
        </a:p>
      </dgm:t>
    </dgm:pt>
    <dgm:pt modelId="{A3F1E778-D33F-4DD5-8522-E701760C1DF9}" type="sibTrans" cxnId="{76CEB6B5-7AA3-4C13-9715-36E96BC5D666}">
      <dgm:prSet/>
      <dgm:spPr/>
      <dgm:t>
        <a:bodyPr/>
        <a:lstStyle/>
        <a:p>
          <a:endParaRPr lang="en-US">
            <a:effectLst>
              <a:glow rad="101600">
                <a:schemeClr val="tx1">
                  <a:alpha val="60000"/>
                </a:schemeClr>
              </a:glow>
              <a:outerShdw blurRad="60007" dist="310007" dir="7680000" sy="30000" kx="1300200" algn="ctr" rotWithShape="0">
                <a:prstClr val="black">
                  <a:alpha val="32000"/>
                </a:prstClr>
              </a:outerShdw>
            </a:effectLst>
          </a:endParaRPr>
        </a:p>
      </dgm:t>
    </dgm:pt>
    <dgm:pt modelId="{16362275-D543-423F-82BD-1C705A888B34}" type="pres">
      <dgm:prSet presAssocID="{36820C09-13E4-4E18-A612-FA58ED85785B}" presName="cycle" presStyleCnt="0">
        <dgm:presLayoutVars>
          <dgm:chMax val="1"/>
          <dgm:dir/>
          <dgm:animLvl val="ctr"/>
          <dgm:resizeHandles val="exact"/>
        </dgm:presLayoutVars>
      </dgm:prSet>
      <dgm:spPr/>
      <dgm:t>
        <a:bodyPr/>
        <a:lstStyle/>
        <a:p>
          <a:endParaRPr lang="en-US"/>
        </a:p>
      </dgm:t>
    </dgm:pt>
    <dgm:pt modelId="{6182BF3C-6593-447E-9B48-29A3BC47EE22}" type="pres">
      <dgm:prSet presAssocID="{B0B9ACFA-91B6-447F-8DD4-E2B719518C0E}" presName="centerShape" presStyleLbl="node0" presStyleIdx="0" presStyleCnt="1" custScaleX="138889" custScaleY="144541"/>
      <dgm:spPr/>
      <dgm:t>
        <a:bodyPr/>
        <a:lstStyle/>
        <a:p>
          <a:endParaRPr lang="en-US"/>
        </a:p>
      </dgm:t>
    </dgm:pt>
    <dgm:pt modelId="{4FBCA042-2B5F-4D91-B245-7F76B1D03026}" type="pres">
      <dgm:prSet presAssocID="{9F5C951C-A236-45A6-870D-D4DD9F70723F}" presName="parTrans" presStyleLbl="bgSibTrans2D1" presStyleIdx="0" presStyleCnt="2" custLinFactY="10023" custLinFactNeighborY="100000"/>
      <dgm:spPr/>
      <dgm:t>
        <a:bodyPr/>
        <a:lstStyle/>
        <a:p>
          <a:endParaRPr lang="en-US"/>
        </a:p>
      </dgm:t>
    </dgm:pt>
    <dgm:pt modelId="{71C3FC38-A7E0-4B96-AAAE-F9AA9F01F0F2}" type="pres">
      <dgm:prSet presAssocID="{2BC94417-279B-49B5-A950-F62A88E33DC2}" presName="node" presStyleLbl="node1" presStyleIdx="0" presStyleCnt="2" custScaleX="118982">
        <dgm:presLayoutVars>
          <dgm:bulletEnabled val="1"/>
        </dgm:presLayoutVars>
      </dgm:prSet>
      <dgm:spPr/>
      <dgm:t>
        <a:bodyPr/>
        <a:lstStyle/>
        <a:p>
          <a:endParaRPr lang="en-US"/>
        </a:p>
      </dgm:t>
    </dgm:pt>
    <dgm:pt modelId="{DF372A3B-AED8-415F-9652-333A85FF3ED5}" type="pres">
      <dgm:prSet presAssocID="{4CBFADBB-D8DC-418A-A9C3-49EC8886BE32}" presName="parTrans" presStyleLbl="bgSibTrans2D1" presStyleIdx="1" presStyleCnt="2" custLinFactY="10023" custLinFactNeighborY="100000"/>
      <dgm:spPr/>
      <dgm:t>
        <a:bodyPr/>
        <a:lstStyle/>
        <a:p>
          <a:endParaRPr lang="en-US"/>
        </a:p>
      </dgm:t>
    </dgm:pt>
    <dgm:pt modelId="{6D49F001-A26C-4011-80A3-7B4F3572C202}" type="pres">
      <dgm:prSet presAssocID="{A6F2D5D9-5D2C-4BDD-9A25-22C87D792E07}" presName="node" presStyleLbl="node1" presStyleIdx="1" presStyleCnt="2" custScaleX="118982">
        <dgm:presLayoutVars>
          <dgm:bulletEnabled val="1"/>
        </dgm:presLayoutVars>
      </dgm:prSet>
      <dgm:spPr/>
      <dgm:t>
        <a:bodyPr/>
        <a:lstStyle/>
        <a:p>
          <a:endParaRPr lang="en-US"/>
        </a:p>
      </dgm:t>
    </dgm:pt>
  </dgm:ptLst>
  <dgm:cxnLst>
    <dgm:cxn modelId="{EA6CEDBB-C553-455A-8483-1450A7508D29}" srcId="{36820C09-13E4-4E18-A612-FA58ED85785B}" destId="{B0B9ACFA-91B6-447F-8DD4-E2B719518C0E}" srcOrd="0" destOrd="0" parTransId="{6D44236B-E63E-4216-AEFD-BACBE3267882}" sibTransId="{A6E9A789-A27A-4A7B-9BDF-2F9B2541F423}"/>
    <dgm:cxn modelId="{DDABBF06-5E2D-4976-A2C1-D54286AC1DB4}" srcId="{B0B9ACFA-91B6-447F-8DD4-E2B719518C0E}" destId="{2BC94417-279B-49B5-A950-F62A88E33DC2}" srcOrd="0" destOrd="0" parTransId="{9F5C951C-A236-45A6-870D-D4DD9F70723F}" sibTransId="{705FB888-834F-4A33-B433-E26331B087B5}"/>
    <dgm:cxn modelId="{A82EE5EF-F903-44F8-893E-1168713189DE}" type="presOf" srcId="{B0B9ACFA-91B6-447F-8DD4-E2B719518C0E}" destId="{6182BF3C-6593-447E-9B48-29A3BC47EE22}" srcOrd="0" destOrd="0" presId="urn:microsoft.com/office/officeart/2005/8/layout/radial4"/>
    <dgm:cxn modelId="{6AA00B42-CB62-4D24-8D68-E3287603682E}" type="presOf" srcId="{9F5C951C-A236-45A6-870D-D4DD9F70723F}" destId="{4FBCA042-2B5F-4D91-B245-7F76B1D03026}" srcOrd="0" destOrd="0" presId="urn:microsoft.com/office/officeart/2005/8/layout/radial4"/>
    <dgm:cxn modelId="{4FA5AA92-9FE9-4F6B-930F-F5725492225C}" type="presOf" srcId="{4CBFADBB-D8DC-418A-A9C3-49EC8886BE32}" destId="{DF372A3B-AED8-415F-9652-333A85FF3ED5}" srcOrd="0" destOrd="0" presId="urn:microsoft.com/office/officeart/2005/8/layout/radial4"/>
    <dgm:cxn modelId="{C0B4F626-C69D-48A2-B069-D6D3A655390A}" type="presOf" srcId="{A6F2D5D9-5D2C-4BDD-9A25-22C87D792E07}" destId="{6D49F001-A26C-4011-80A3-7B4F3572C202}" srcOrd="0" destOrd="0" presId="urn:microsoft.com/office/officeart/2005/8/layout/radial4"/>
    <dgm:cxn modelId="{0906E51A-8D70-414F-A0CE-9868E17C98E6}" type="presOf" srcId="{36820C09-13E4-4E18-A612-FA58ED85785B}" destId="{16362275-D543-423F-82BD-1C705A888B34}" srcOrd="0" destOrd="0" presId="urn:microsoft.com/office/officeart/2005/8/layout/radial4"/>
    <dgm:cxn modelId="{76CEB6B5-7AA3-4C13-9715-36E96BC5D666}" srcId="{B0B9ACFA-91B6-447F-8DD4-E2B719518C0E}" destId="{A6F2D5D9-5D2C-4BDD-9A25-22C87D792E07}" srcOrd="1" destOrd="0" parTransId="{4CBFADBB-D8DC-418A-A9C3-49EC8886BE32}" sibTransId="{A3F1E778-D33F-4DD5-8522-E701760C1DF9}"/>
    <dgm:cxn modelId="{68051BF5-0A01-4153-BE0A-68B4EBCE60CF}" type="presOf" srcId="{2BC94417-279B-49B5-A950-F62A88E33DC2}" destId="{71C3FC38-A7E0-4B96-AAAE-F9AA9F01F0F2}" srcOrd="0" destOrd="0" presId="urn:microsoft.com/office/officeart/2005/8/layout/radial4"/>
    <dgm:cxn modelId="{314E4A7E-DDE7-426B-88E1-52D77C32D71E}" type="presParOf" srcId="{16362275-D543-423F-82BD-1C705A888B34}" destId="{6182BF3C-6593-447E-9B48-29A3BC47EE22}" srcOrd="0" destOrd="0" presId="urn:microsoft.com/office/officeart/2005/8/layout/radial4"/>
    <dgm:cxn modelId="{B6AB5005-4DC4-41D8-A393-1D447F08F13C}" type="presParOf" srcId="{16362275-D543-423F-82BD-1C705A888B34}" destId="{4FBCA042-2B5F-4D91-B245-7F76B1D03026}" srcOrd="1" destOrd="0" presId="urn:microsoft.com/office/officeart/2005/8/layout/radial4"/>
    <dgm:cxn modelId="{CF625EFA-F015-47CD-A998-774E667CA790}" type="presParOf" srcId="{16362275-D543-423F-82BD-1C705A888B34}" destId="{71C3FC38-A7E0-4B96-AAAE-F9AA9F01F0F2}" srcOrd="2" destOrd="0" presId="urn:microsoft.com/office/officeart/2005/8/layout/radial4"/>
    <dgm:cxn modelId="{D1169968-07D3-46FB-9AD1-F0AB27CE87B8}" type="presParOf" srcId="{16362275-D543-423F-82BD-1C705A888B34}" destId="{DF372A3B-AED8-415F-9652-333A85FF3ED5}" srcOrd="3" destOrd="0" presId="urn:microsoft.com/office/officeart/2005/8/layout/radial4"/>
    <dgm:cxn modelId="{BA51AB4A-CB86-4389-ACF4-78D6317C2349}" type="presParOf" srcId="{16362275-D543-423F-82BD-1C705A888B34}" destId="{6D49F001-A26C-4011-80A3-7B4F3572C202}"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74BAD-6129-4658-81B1-EDE260907C63}">
      <dsp:nvSpPr>
        <dsp:cNvPr id="0" name=""/>
        <dsp:cNvSpPr/>
      </dsp:nvSpPr>
      <dsp:spPr>
        <a:xfrm>
          <a:off x="4385" y="0"/>
          <a:ext cx="4218905" cy="4701432"/>
        </a:xfrm>
        <a:prstGeom prst="roundRect">
          <a:avLst>
            <a:gd name="adj" fmla="val 10000"/>
          </a:avLst>
        </a:prstGeom>
        <a:solidFill>
          <a:schemeClr val="accent6">
            <a:lumMod val="40000"/>
            <a:lumOff val="6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dsp:style>
      <dsp:txBody>
        <a:bodyPr spcFirstLastPara="0" vert="horz" wrap="square" lIns="232410" tIns="232410" rIns="232410" bIns="23241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711450">
            <a:lnSpc>
              <a:spcPct val="90000"/>
            </a:lnSpc>
            <a:spcBef>
              <a:spcPct val="0"/>
            </a:spcBef>
            <a:spcAft>
              <a:spcPct val="35000"/>
            </a:spcAft>
          </a:pPr>
          <a:r>
            <a:rPr lang="en-US" sz="6100" b="1" kern="1200" cap="none" spc="0" smtClean="0">
              <a:ln w="11430"/>
              <a:solidFill>
                <a:schemeClr val="accent6">
                  <a:lumMod val="75000"/>
                </a:schemeClr>
              </a:solidFill>
              <a:effectLst>
                <a:outerShdw blurRad="50800" dist="39000" dir="5460000" algn="tl">
                  <a:srgbClr val="000000">
                    <a:alpha val="38000"/>
                  </a:srgbClr>
                </a:outerShdw>
              </a:effectLst>
              <a:latin typeface="Benguiat Bk BT" pitchFamily="18" charset="0"/>
            </a:rPr>
            <a:t>Love God</a:t>
          </a:r>
          <a:endParaRPr lang="en-US" sz="6100" b="1" kern="1200" cap="none" spc="0" dirty="0">
            <a:ln w="11430"/>
            <a:solidFill>
              <a:schemeClr val="accent6">
                <a:lumMod val="75000"/>
              </a:schemeClr>
            </a:solidFill>
            <a:effectLst>
              <a:outerShdw blurRad="50800" dist="39000" dir="5460000" algn="tl">
                <a:srgbClr val="000000">
                  <a:alpha val="38000"/>
                </a:srgbClr>
              </a:outerShdw>
            </a:effectLst>
            <a:latin typeface="Benguiat Bk BT" pitchFamily="18" charset="0"/>
          </a:endParaRPr>
        </a:p>
      </dsp:txBody>
      <dsp:txXfrm>
        <a:off x="4385" y="0"/>
        <a:ext cx="4218905" cy="1410429"/>
      </dsp:txXfrm>
    </dsp:sp>
    <dsp:sp modelId="{89D5B994-F5E8-4CD9-8EAB-650B479B41E2}">
      <dsp:nvSpPr>
        <dsp:cNvPr id="0" name=""/>
        <dsp:cNvSpPr/>
      </dsp:nvSpPr>
      <dsp:spPr>
        <a:xfrm>
          <a:off x="426276" y="1410544"/>
          <a:ext cx="3375124" cy="6848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1. You shall have no other gods before Me.</a:t>
          </a:r>
          <a:endParaRPr lang="en-US" sz="1600" kern="1200" dirty="0"/>
        </a:p>
      </dsp:txBody>
      <dsp:txXfrm>
        <a:off x="446336" y="1430604"/>
        <a:ext cx="3335004" cy="644778"/>
      </dsp:txXfrm>
    </dsp:sp>
    <dsp:sp modelId="{3F2F86B9-B4D9-466D-9B8D-8246EF7BFAA6}">
      <dsp:nvSpPr>
        <dsp:cNvPr id="0" name=""/>
        <dsp:cNvSpPr/>
      </dsp:nvSpPr>
      <dsp:spPr>
        <a:xfrm>
          <a:off x="426276" y="2200811"/>
          <a:ext cx="3375124" cy="6848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2. You shall not make for yourself a carved image.</a:t>
          </a:r>
          <a:endParaRPr lang="en-US" sz="1600" kern="1200" dirty="0"/>
        </a:p>
      </dsp:txBody>
      <dsp:txXfrm>
        <a:off x="446336" y="2220871"/>
        <a:ext cx="3335004" cy="644778"/>
      </dsp:txXfrm>
    </dsp:sp>
    <dsp:sp modelId="{5BB248A9-FF08-4974-942E-78BD6B745FDE}">
      <dsp:nvSpPr>
        <dsp:cNvPr id="0" name=""/>
        <dsp:cNvSpPr/>
      </dsp:nvSpPr>
      <dsp:spPr>
        <a:xfrm>
          <a:off x="426276" y="2991079"/>
          <a:ext cx="3375124" cy="6848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3. You shall not take the name of the Lord your God in vain.</a:t>
          </a:r>
          <a:endParaRPr lang="en-US" sz="1600" kern="1200" dirty="0"/>
        </a:p>
      </dsp:txBody>
      <dsp:txXfrm>
        <a:off x="446336" y="3011139"/>
        <a:ext cx="3335004" cy="644778"/>
      </dsp:txXfrm>
    </dsp:sp>
    <dsp:sp modelId="{E3CD77A9-9B5A-4AA3-A54B-30217C6B9D72}">
      <dsp:nvSpPr>
        <dsp:cNvPr id="0" name=""/>
        <dsp:cNvSpPr/>
      </dsp:nvSpPr>
      <dsp:spPr>
        <a:xfrm>
          <a:off x="426276" y="3781347"/>
          <a:ext cx="3375124" cy="6848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4. Remember the Sabbath day, to keep it holy.</a:t>
          </a:r>
          <a:endParaRPr lang="en-US" sz="1600" kern="1200" dirty="0"/>
        </a:p>
      </dsp:txBody>
      <dsp:txXfrm>
        <a:off x="446336" y="3801407"/>
        <a:ext cx="3335004" cy="644778"/>
      </dsp:txXfrm>
    </dsp:sp>
    <dsp:sp modelId="{160AA0D7-89BC-4EAF-8C35-4E0E3D06DF48}">
      <dsp:nvSpPr>
        <dsp:cNvPr id="0" name=""/>
        <dsp:cNvSpPr/>
      </dsp:nvSpPr>
      <dsp:spPr>
        <a:xfrm>
          <a:off x="4539708" y="0"/>
          <a:ext cx="4218905" cy="4701432"/>
        </a:xfrm>
        <a:prstGeom prst="roundRect">
          <a:avLst>
            <a:gd name="adj" fmla="val 10000"/>
          </a:avLst>
        </a:prstGeom>
        <a:solidFill>
          <a:schemeClr val="accent6">
            <a:lumMod val="40000"/>
            <a:lumOff val="6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dsp:style>
      <dsp:txBody>
        <a:bodyPr spcFirstLastPara="0" vert="horz" wrap="square" lIns="232410" tIns="232410" rIns="232410" bIns="23241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711450">
            <a:lnSpc>
              <a:spcPct val="90000"/>
            </a:lnSpc>
            <a:spcBef>
              <a:spcPct val="0"/>
            </a:spcBef>
            <a:spcAft>
              <a:spcPct val="35000"/>
            </a:spcAft>
          </a:pPr>
          <a:r>
            <a:rPr lang="en-US" sz="6100" b="1" kern="1200" cap="none" spc="0" smtClean="0">
              <a:ln w="11430"/>
              <a:solidFill>
                <a:schemeClr val="accent6">
                  <a:lumMod val="75000"/>
                </a:schemeClr>
              </a:solidFill>
              <a:effectLst>
                <a:outerShdw blurRad="50800" dist="39000" dir="5460000" algn="tl">
                  <a:srgbClr val="000000">
                    <a:alpha val="38000"/>
                  </a:srgbClr>
                </a:outerShdw>
              </a:effectLst>
              <a:latin typeface="Benguiat Bk BT" pitchFamily="18" charset="0"/>
            </a:rPr>
            <a:t>Love Man</a:t>
          </a:r>
          <a:endParaRPr lang="en-US" sz="6100" b="1" kern="1200" cap="none" spc="0" dirty="0">
            <a:ln w="11430"/>
            <a:solidFill>
              <a:schemeClr val="accent6">
                <a:lumMod val="75000"/>
              </a:schemeClr>
            </a:solidFill>
            <a:effectLst>
              <a:outerShdw blurRad="50800" dist="39000" dir="5460000" algn="tl">
                <a:srgbClr val="000000">
                  <a:alpha val="38000"/>
                </a:srgbClr>
              </a:outerShdw>
            </a:effectLst>
            <a:latin typeface="Benguiat Bk BT" pitchFamily="18" charset="0"/>
          </a:endParaRPr>
        </a:p>
      </dsp:txBody>
      <dsp:txXfrm>
        <a:off x="4539708" y="0"/>
        <a:ext cx="4218905" cy="1410429"/>
      </dsp:txXfrm>
    </dsp:sp>
    <dsp:sp modelId="{478BAB92-D1CB-4721-94F2-BE2F176F5884}">
      <dsp:nvSpPr>
        <dsp:cNvPr id="0" name=""/>
        <dsp:cNvSpPr/>
      </dsp:nvSpPr>
      <dsp:spPr>
        <a:xfrm>
          <a:off x="4961599" y="1410659"/>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5. Honor your father and your mother.</a:t>
          </a:r>
          <a:endParaRPr lang="en-US" sz="1600" kern="1200" dirty="0"/>
        </a:p>
      </dsp:txBody>
      <dsp:txXfrm>
        <a:off x="4974819" y="1423879"/>
        <a:ext cx="3348684" cy="424936"/>
      </dsp:txXfrm>
    </dsp:sp>
    <dsp:sp modelId="{0F4BB57B-0EE7-4AB8-A1F0-DEB2A8EFFCD4}">
      <dsp:nvSpPr>
        <dsp:cNvPr id="0" name=""/>
        <dsp:cNvSpPr/>
      </dsp:nvSpPr>
      <dsp:spPr>
        <a:xfrm>
          <a:off x="4961599" y="1931478"/>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6. You shall not murder.</a:t>
          </a:r>
          <a:endParaRPr lang="en-US" sz="1600" kern="1200" dirty="0"/>
        </a:p>
      </dsp:txBody>
      <dsp:txXfrm>
        <a:off x="4974819" y="1944698"/>
        <a:ext cx="3348684" cy="424936"/>
      </dsp:txXfrm>
    </dsp:sp>
    <dsp:sp modelId="{F66DB85B-622C-4FEE-9C15-DC13E30F90EF}">
      <dsp:nvSpPr>
        <dsp:cNvPr id="0" name=""/>
        <dsp:cNvSpPr/>
      </dsp:nvSpPr>
      <dsp:spPr>
        <a:xfrm>
          <a:off x="4961599" y="2452297"/>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7. You shall not commit adultery.</a:t>
          </a:r>
          <a:endParaRPr lang="en-US" sz="1600" kern="1200" dirty="0"/>
        </a:p>
      </dsp:txBody>
      <dsp:txXfrm>
        <a:off x="4974819" y="2465517"/>
        <a:ext cx="3348684" cy="424936"/>
      </dsp:txXfrm>
    </dsp:sp>
    <dsp:sp modelId="{BD323D05-F2A7-4180-A7FC-71BF6C1DA4F0}">
      <dsp:nvSpPr>
        <dsp:cNvPr id="0" name=""/>
        <dsp:cNvSpPr/>
      </dsp:nvSpPr>
      <dsp:spPr>
        <a:xfrm>
          <a:off x="4961599" y="2973116"/>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8. You shall not steal. </a:t>
          </a:r>
          <a:endParaRPr lang="en-US" sz="1600" kern="1200" dirty="0"/>
        </a:p>
      </dsp:txBody>
      <dsp:txXfrm>
        <a:off x="4974819" y="2986336"/>
        <a:ext cx="3348684" cy="424936"/>
      </dsp:txXfrm>
    </dsp:sp>
    <dsp:sp modelId="{1E1B402E-570F-4F31-BEBF-BBA68A99CDDF}">
      <dsp:nvSpPr>
        <dsp:cNvPr id="0" name=""/>
        <dsp:cNvSpPr/>
      </dsp:nvSpPr>
      <dsp:spPr>
        <a:xfrm>
          <a:off x="4961599" y="3493935"/>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9. You shall not bear false witness.</a:t>
          </a:r>
          <a:endParaRPr lang="en-US" sz="1600" kern="1200" dirty="0"/>
        </a:p>
      </dsp:txBody>
      <dsp:txXfrm>
        <a:off x="4974819" y="3507155"/>
        <a:ext cx="3348684" cy="424936"/>
      </dsp:txXfrm>
    </dsp:sp>
    <dsp:sp modelId="{0D2E1E05-FB72-49A2-8CAC-42566719B034}">
      <dsp:nvSpPr>
        <dsp:cNvPr id="0" name=""/>
        <dsp:cNvSpPr/>
      </dsp:nvSpPr>
      <dsp:spPr>
        <a:xfrm>
          <a:off x="4961599" y="4014754"/>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smtClean="0"/>
            <a:t>10</a:t>
          </a:r>
          <a:r>
            <a:rPr lang="en-US" sz="1600" kern="1200" dirty="0" smtClean="0"/>
            <a:t>. You shall not covet.</a:t>
          </a:r>
          <a:endParaRPr lang="en-US" sz="1600" kern="1200" dirty="0"/>
        </a:p>
      </dsp:txBody>
      <dsp:txXfrm>
        <a:off x="4974819" y="4027974"/>
        <a:ext cx="3348684" cy="424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841D-7D72-415E-A592-50AE6724BEFA}">
      <dsp:nvSpPr>
        <dsp:cNvPr id="0" name=""/>
        <dsp:cNvSpPr/>
      </dsp:nvSpPr>
      <dsp:spPr>
        <a:xfrm>
          <a:off x="207817" y="217"/>
          <a:ext cx="4593336" cy="1994561"/>
        </a:xfrm>
        <a:prstGeom prst="ellipse">
          <a:avLst/>
        </a:prstGeom>
        <a:solidFill>
          <a:srgbClr val="A14D07"/>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effectLst>
                <a:glow rad="101600">
                  <a:schemeClr val="tx1">
                    <a:alpha val="60000"/>
                  </a:schemeClr>
                </a:glow>
                <a:outerShdw blurRad="60007" dist="310007" dir="7680000" sy="30000" kx="1300200" algn="ctr" rotWithShape="0">
                  <a:prstClr val="black">
                    <a:alpha val="32000"/>
                  </a:prstClr>
                </a:outerShdw>
              </a:effectLst>
            </a:rPr>
            <a:t>to </a:t>
          </a:r>
          <a:r>
            <a:rPr lang="en-US" sz="2400" kern="1200" dirty="0" smtClean="0">
              <a:solidFill>
                <a:srgbClr val="FFFF00"/>
              </a:solidFill>
              <a:effectLst>
                <a:glow rad="101600">
                  <a:schemeClr val="tx1">
                    <a:alpha val="60000"/>
                  </a:schemeClr>
                </a:glow>
                <a:outerShdw blurRad="60007" dist="310007" dir="7680000" sy="30000" kx="1300200" algn="ctr" rotWithShape="0">
                  <a:prstClr val="black">
                    <a:alpha val="32000"/>
                  </a:prstClr>
                </a:outerShdw>
              </a:effectLst>
            </a:rPr>
            <a:t>observe</a:t>
          </a:r>
          <a:r>
            <a:rPr lang="en-US" sz="2400" kern="1200" dirty="0" smtClean="0">
              <a:effectLst>
                <a:glow rad="101600">
                  <a:schemeClr val="tx1">
                    <a:alpha val="60000"/>
                  </a:schemeClr>
                </a:glow>
                <a:outerShdw blurRad="60007" dist="310007" dir="7680000" sy="30000" kx="1300200" algn="ctr" rotWithShape="0">
                  <a:prstClr val="black">
                    <a:alpha val="32000"/>
                  </a:prstClr>
                </a:outerShdw>
              </a:effectLst>
            </a:rPr>
            <a:t> the Sabbath . . . </a:t>
          </a:r>
          <a:r>
            <a:rPr lang="en-US" sz="2400" i="1" kern="1200" dirty="0" smtClean="0">
              <a:effectLst>
                <a:glow rad="101600">
                  <a:schemeClr val="tx1">
                    <a:alpha val="60000"/>
                  </a:schemeClr>
                </a:glow>
                <a:outerShdw blurRad="60007" dist="310007" dir="7680000" sy="30000" kx="1300200" algn="ctr" rotWithShape="0">
                  <a:prstClr val="black">
                    <a:alpha val="32000"/>
                  </a:prstClr>
                </a:outerShdw>
              </a:effectLst>
            </a:rPr>
            <a:t>as</a:t>
          </a:r>
          <a:r>
            <a:rPr lang="en-US" sz="2400" kern="1200" dirty="0" smtClean="0">
              <a:effectLst>
                <a:glow rad="101600">
                  <a:schemeClr val="tx1">
                    <a:alpha val="60000"/>
                  </a:schemeClr>
                </a:glow>
                <a:outerShdw blurRad="60007" dist="310007" dir="7680000" sy="30000" kx="1300200" algn="ctr" rotWithShape="0">
                  <a:prstClr val="black">
                    <a:alpha val="32000"/>
                  </a:prstClr>
                </a:outerShdw>
              </a:effectLst>
            </a:rPr>
            <a:t> a perpetual (</a:t>
          </a:r>
          <a:r>
            <a:rPr lang="he-IL" sz="2400" kern="1200" dirty="0" smtClean="0">
              <a:effectLst>
                <a:glow rad="101600">
                  <a:schemeClr val="tx1">
                    <a:alpha val="60000"/>
                  </a:schemeClr>
                </a:glow>
                <a:outerShdw blurRad="60007" dist="310007" dir="7680000" sy="30000" kx="1300200" algn="ctr" rotWithShape="0">
                  <a:prstClr val="black">
                    <a:alpha val="32000"/>
                  </a:prstClr>
                </a:outerShdw>
              </a:effectLst>
            </a:rPr>
            <a:t>עוֹלָם‎, ʿ</a:t>
          </a:r>
          <a:r>
            <a:rPr lang="en-US" sz="2400" kern="1200" dirty="0" err="1" smtClean="0">
              <a:effectLst>
                <a:glow rad="101600">
                  <a:schemeClr val="tx1">
                    <a:alpha val="60000"/>
                  </a:schemeClr>
                </a:glow>
                <a:outerShdw blurRad="60007" dist="310007" dir="7680000" sy="30000" kx="1300200" algn="ctr" rotWithShape="0">
                  <a:prstClr val="black">
                    <a:alpha val="32000"/>
                  </a:prstClr>
                </a:outerShdw>
              </a:effectLst>
            </a:rPr>
            <a:t>ôlām</a:t>
          </a:r>
          <a:r>
            <a:rPr lang="en-US" sz="2400" kern="1200" dirty="0" smtClean="0">
              <a:effectLst>
                <a:glow rad="101600">
                  <a:schemeClr val="tx1">
                    <a:alpha val="60000"/>
                  </a:schemeClr>
                </a:glow>
                <a:outerShdw blurRad="60007" dist="310007" dir="7680000" sy="30000" kx="1300200" algn="ctr" rotWithShape="0">
                  <a:prstClr val="black">
                    <a:alpha val="32000"/>
                  </a:prstClr>
                </a:outerShdw>
              </a:effectLst>
            </a:rPr>
            <a:t>) covenant.  - 31:16</a:t>
          </a:r>
          <a:endParaRPr lang="en-US" sz="2400" kern="1200" dirty="0">
            <a:effectLst>
              <a:glow rad="101600">
                <a:schemeClr val="tx1">
                  <a:alpha val="60000"/>
                </a:schemeClr>
              </a:glow>
              <a:outerShdw blurRad="60007" dist="310007" dir="7680000" sy="30000" kx="1300200" algn="ctr" rotWithShape="0">
                <a:prstClr val="black">
                  <a:alpha val="32000"/>
                </a:prstClr>
              </a:outerShdw>
            </a:effectLst>
          </a:endParaRPr>
        </a:p>
      </dsp:txBody>
      <dsp:txXfrm>
        <a:off x="880495" y="292314"/>
        <a:ext cx="3247980" cy="1410367"/>
      </dsp:txXfrm>
    </dsp:sp>
    <dsp:sp modelId="{0EFDA739-F789-4343-976E-5B47DC3BDE3A}">
      <dsp:nvSpPr>
        <dsp:cNvPr id="0" name=""/>
        <dsp:cNvSpPr/>
      </dsp:nvSpPr>
      <dsp:spPr>
        <a:xfrm>
          <a:off x="2118218" y="2102933"/>
          <a:ext cx="772533" cy="772533"/>
        </a:xfrm>
        <a:prstGeom prst="mathPlus">
          <a:avLst/>
        </a:prstGeom>
        <a:solidFill>
          <a:srgbClr val="FFC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220617" y="2398350"/>
        <a:ext cx="567735" cy="181699"/>
      </dsp:txXfrm>
    </dsp:sp>
    <dsp:sp modelId="{3A0B7937-CF06-4760-9CD0-1BBC5121C0C6}">
      <dsp:nvSpPr>
        <dsp:cNvPr id="0" name=""/>
        <dsp:cNvSpPr/>
      </dsp:nvSpPr>
      <dsp:spPr>
        <a:xfrm>
          <a:off x="207817" y="2983621"/>
          <a:ext cx="4593336" cy="1994561"/>
        </a:xfrm>
        <a:prstGeom prst="ellipse">
          <a:avLst/>
        </a:prstGeom>
        <a:solidFill>
          <a:srgbClr val="A14D07"/>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effectLst>
                <a:glow rad="101600">
                  <a:schemeClr val="tx1">
                    <a:alpha val="60000"/>
                  </a:schemeClr>
                </a:glow>
                <a:outerShdw blurRad="60007" dist="310007" dir="7680000" sy="30000" kx="1300200" algn="ctr" rotWithShape="0">
                  <a:prstClr val="black">
                    <a:alpha val="32000"/>
                  </a:prstClr>
                </a:outerShdw>
              </a:effectLst>
            </a:rPr>
            <a:t>a sign </a:t>
          </a:r>
          <a:r>
            <a:rPr lang="en-US" sz="2400" kern="1200" dirty="0" smtClean="0">
              <a:effectLst>
                <a:glow rad="101600">
                  <a:schemeClr val="tx1">
                    <a:alpha val="60000"/>
                  </a:schemeClr>
                </a:glow>
                <a:outerShdw blurRad="60007" dist="310007" dir="7680000" sy="30000" kx="1300200" algn="ctr" rotWithShape="0">
                  <a:prstClr val="black">
                    <a:alpha val="32000"/>
                  </a:prstClr>
                </a:outerShdw>
              </a:effectLst>
            </a:rPr>
            <a:t>between Me and the children of Israel forever (</a:t>
          </a:r>
          <a:r>
            <a:rPr lang="he-IL" sz="2400" kern="1200" dirty="0" smtClean="0">
              <a:effectLst>
                <a:glow rad="101600">
                  <a:schemeClr val="tx1">
                    <a:alpha val="60000"/>
                  </a:schemeClr>
                </a:glow>
                <a:outerShdw blurRad="60007" dist="310007" dir="7680000" sy="30000" kx="1300200" algn="ctr" rotWithShape="0">
                  <a:prstClr val="black">
                    <a:alpha val="32000"/>
                  </a:prstClr>
                </a:outerShdw>
              </a:effectLst>
            </a:rPr>
            <a:t>עוֹלָם‎, ʿ</a:t>
          </a:r>
          <a:r>
            <a:rPr lang="en-US" sz="2400" kern="1200" dirty="0" err="1" smtClean="0">
              <a:effectLst>
                <a:glow rad="101600">
                  <a:schemeClr val="tx1">
                    <a:alpha val="60000"/>
                  </a:schemeClr>
                </a:glow>
                <a:outerShdw blurRad="60007" dist="310007" dir="7680000" sy="30000" kx="1300200" algn="ctr" rotWithShape="0">
                  <a:prstClr val="black">
                    <a:alpha val="32000"/>
                  </a:prstClr>
                </a:outerShdw>
              </a:effectLst>
            </a:rPr>
            <a:t>ôlām</a:t>
          </a:r>
          <a:r>
            <a:rPr lang="en-US" sz="2400" kern="1200" dirty="0" smtClean="0">
              <a:effectLst>
                <a:glow rad="101600">
                  <a:schemeClr val="tx1">
                    <a:alpha val="60000"/>
                  </a:schemeClr>
                </a:glow>
                <a:outerShdw blurRad="60007" dist="310007" dir="7680000" sy="30000" kx="1300200" algn="ctr" rotWithShape="0">
                  <a:prstClr val="black">
                    <a:alpha val="32000"/>
                  </a:prstClr>
                </a:outerShdw>
              </a:effectLst>
            </a:rPr>
            <a:t>) – 31:17</a:t>
          </a:r>
          <a:endParaRPr lang="en-US" sz="2400" kern="1200" dirty="0">
            <a:effectLst>
              <a:glow rad="101600">
                <a:schemeClr val="tx1">
                  <a:alpha val="60000"/>
                </a:schemeClr>
              </a:glow>
              <a:outerShdw blurRad="60007" dist="310007" dir="7680000" sy="30000" kx="1300200" algn="ctr" rotWithShape="0">
                <a:prstClr val="black">
                  <a:alpha val="32000"/>
                </a:prstClr>
              </a:outerShdw>
            </a:effectLst>
          </a:endParaRPr>
        </a:p>
      </dsp:txBody>
      <dsp:txXfrm>
        <a:off x="880495" y="3275718"/>
        <a:ext cx="3247980" cy="1410367"/>
      </dsp:txXfrm>
    </dsp:sp>
    <dsp:sp modelId="{61927026-3557-4068-89E1-EC624E9A3834}">
      <dsp:nvSpPr>
        <dsp:cNvPr id="0" name=""/>
        <dsp:cNvSpPr/>
      </dsp:nvSpPr>
      <dsp:spPr>
        <a:xfrm>
          <a:off x="4495799" y="2241456"/>
          <a:ext cx="824258" cy="495486"/>
        </a:xfrm>
        <a:prstGeom prst="rightArrow">
          <a:avLst>
            <a:gd name="adj1" fmla="val 60000"/>
            <a:gd name="adj2" fmla="val 50000"/>
          </a:avLst>
        </a:prstGeom>
        <a:solidFill>
          <a:schemeClr val="accent6">
            <a:lumMod val="40000"/>
            <a:lumOff val="60000"/>
          </a:schemeClr>
        </a:solidFill>
        <a:ln>
          <a:noFill/>
        </a:ln>
        <a:effectLst>
          <a:glow rad="101600">
            <a:schemeClr val="accent3">
              <a:satMod val="175000"/>
              <a:alpha val="40000"/>
            </a:schemeClr>
          </a:glow>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95799" y="2340553"/>
        <a:ext cx="675612" cy="297292"/>
      </dsp:txXfrm>
    </dsp:sp>
    <dsp:sp modelId="{86D0288E-8B0E-47B9-8A23-E9FBFC1C718C}">
      <dsp:nvSpPr>
        <dsp:cNvPr id="0" name=""/>
        <dsp:cNvSpPr/>
      </dsp:nvSpPr>
      <dsp:spPr>
        <a:xfrm>
          <a:off x="5600326" y="990605"/>
          <a:ext cx="3315073" cy="2997189"/>
        </a:xfrm>
        <a:prstGeom prst="ellipse">
          <a:avLst/>
        </a:prstGeom>
        <a:solidFill>
          <a:srgbClr val="C00000">
            <a:alpha val="5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effectLst>
                <a:glow rad="101600">
                  <a:schemeClr val="tx1">
                    <a:alpha val="60000"/>
                  </a:schemeClr>
                </a:glow>
                <a:outerShdw blurRad="60007" dist="310007" dir="7680000" sy="30000" kx="1300200" algn="ctr" rotWithShape="0">
                  <a:prstClr val="black">
                    <a:alpha val="32000"/>
                  </a:prstClr>
                </a:outerShdw>
              </a:effectLst>
              <a:latin typeface="Berlin Sans FB Demi" pitchFamily="34" charset="0"/>
            </a:rPr>
            <a:t>“throughout their generations”</a:t>
          </a:r>
        </a:p>
        <a:p>
          <a:pPr lvl="0" algn="ctr" defTabSz="1377950">
            <a:lnSpc>
              <a:spcPct val="90000"/>
            </a:lnSpc>
            <a:spcBef>
              <a:spcPct val="0"/>
            </a:spcBef>
            <a:spcAft>
              <a:spcPct val="35000"/>
            </a:spcAft>
          </a:pPr>
          <a:r>
            <a:rPr lang="en-US" sz="3100" kern="1200" dirty="0" smtClean="0">
              <a:effectLst>
                <a:glow rad="101600">
                  <a:schemeClr val="tx1">
                    <a:alpha val="60000"/>
                  </a:schemeClr>
                </a:glow>
                <a:outerShdw blurRad="60007" dist="310007" dir="7680000" sy="30000" kx="1300200" algn="ctr" rotWithShape="0">
                  <a:prstClr val="black">
                    <a:alpha val="32000"/>
                  </a:prstClr>
                </a:outerShdw>
              </a:effectLst>
            </a:rPr>
            <a:t>31:16 </a:t>
          </a:r>
          <a:endParaRPr lang="en-US" sz="3100" kern="1200" dirty="0">
            <a:effectLst>
              <a:glow rad="101600">
                <a:schemeClr val="tx1">
                  <a:alpha val="60000"/>
                </a:schemeClr>
              </a:glow>
              <a:outerShdw blurRad="60007" dist="310007" dir="7680000" sy="30000" kx="1300200" algn="ctr" rotWithShape="0">
                <a:prstClr val="black">
                  <a:alpha val="32000"/>
                </a:prstClr>
              </a:outerShdw>
            </a:effectLst>
          </a:endParaRPr>
        </a:p>
      </dsp:txBody>
      <dsp:txXfrm>
        <a:off x="6085807" y="1429533"/>
        <a:ext cx="2344111" cy="21193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2BF3C-6593-447E-9B48-29A3BC47EE22}">
      <dsp:nvSpPr>
        <dsp:cNvPr id="0" name=""/>
        <dsp:cNvSpPr/>
      </dsp:nvSpPr>
      <dsp:spPr>
        <a:xfrm>
          <a:off x="2396594" y="1187278"/>
          <a:ext cx="3741211" cy="3893457"/>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Christian</a:t>
          </a:r>
        </a:p>
        <a:p>
          <a:pPr lvl="0" algn="ctr" defTabSz="1600200">
            <a:lnSpc>
              <a:spcPct val="90000"/>
            </a:lnSpc>
            <a:spcBef>
              <a:spcPct val="0"/>
            </a:spcBef>
            <a:spcAft>
              <a:spcPct val="35000"/>
            </a:spcAft>
          </a:pPr>
          <a:r>
            <a:rPr lang="en-US" sz="3600" kern="1200" dirty="0" smtClean="0">
              <a:effectLst>
                <a:glow rad="101600">
                  <a:schemeClr val="tx1">
                    <a:alpha val="60000"/>
                  </a:schemeClr>
                </a:glow>
                <a:outerShdw blurRad="60007" dist="310007" dir="7680000" sy="30000" kx="1300200" algn="ctr" rotWithShape="0">
                  <a:prstClr val="black">
                    <a:alpha val="32000"/>
                  </a:prstClr>
                </a:outerShdw>
              </a:effectLst>
            </a:rPr>
            <a:t>Spiritual Circumcision – Keep Law of Christ</a:t>
          </a:r>
          <a:endParaRPr lang="en-US" sz="3600" kern="1200" dirty="0">
            <a:effectLst>
              <a:glow rad="101600">
                <a:schemeClr val="tx1">
                  <a:alpha val="60000"/>
                </a:schemeClr>
              </a:glow>
              <a:outerShdw blurRad="60007" dist="310007" dir="7680000" sy="30000" kx="1300200" algn="ctr" rotWithShape="0">
                <a:prstClr val="black">
                  <a:alpha val="32000"/>
                </a:prstClr>
              </a:outerShdw>
            </a:effectLst>
          </a:endParaRPr>
        </a:p>
      </dsp:txBody>
      <dsp:txXfrm>
        <a:off x="2944482" y="1757462"/>
        <a:ext cx="2645435" cy="2753089"/>
      </dsp:txXfrm>
    </dsp:sp>
    <dsp:sp modelId="{4FBCA042-2B5F-4D91-B245-7F76B1D03026}">
      <dsp:nvSpPr>
        <dsp:cNvPr id="0" name=""/>
        <dsp:cNvSpPr/>
      </dsp:nvSpPr>
      <dsp:spPr>
        <a:xfrm rot="12900000">
          <a:off x="1139609" y="1981089"/>
          <a:ext cx="1645940" cy="767695"/>
        </a:xfrm>
        <a:prstGeom prst="lef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1C3FC38-A7E0-4B96-AAAE-F9AA9F01F0F2}">
      <dsp:nvSpPr>
        <dsp:cNvPr id="0" name=""/>
        <dsp:cNvSpPr/>
      </dsp:nvSpPr>
      <dsp:spPr>
        <a:xfrm>
          <a:off x="-233924" y="24663"/>
          <a:ext cx="3044733" cy="204718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Jews</a:t>
          </a:r>
          <a:r>
            <a:rPr lang="en-US" sz="3000" kern="1200" dirty="0" smtClean="0">
              <a:effectLst>
                <a:glow rad="101600">
                  <a:schemeClr val="tx1">
                    <a:alpha val="60000"/>
                  </a:schemeClr>
                </a:glow>
                <a:outerShdw blurRad="60007" dist="310007" dir="7680000" sy="30000" kx="1300200" algn="ctr" rotWithShape="0">
                  <a:prstClr val="black">
                    <a:alpha val="32000"/>
                  </a:prstClr>
                </a:outerShdw>
              </a:effectLst>
            </a:rPr>
            <a:t> - Circumcision - Keep laws given to them</a:t>
          </a:r>
          <a:endParaRPr lang="en-US" sz="3000" kern="1200" dirty="0">
            <a:effectLst>
              <a:glow rad="101600">
                <a:schemeClr val="tx1">
                  <a:alpha val="60000"/>
                </a:schemeClr>
              </a:glow>
              <a:outerShdw blurRad="60007" dist="310007" dir="7680000" sy="30000" kx="1300200" algn="ctr" rotWithShape="0">
                <a:prstClr val="black">
                  <a:alpha val="32000"/>
                </a:prstClr>
              </a:outerShdw>
            </a:effectLst>
          </a:endParaRPr>
        </a:p>
      </dsp:txBody>
      <dsp:txXfrm>
        <a:off x="-173964" y="84623"/>
        <a:ext cx="2924813" cy="1927269"/>
      </dsp:txXfrm>
    </dsp:sp>
    <dsp:sp modelId="{DF372A3B-AED8-415F-9652-333A85FF3ED5}">
      <dsp:nvSpPr>
        <dsp:cNvPr id="0" name=""/>
        <dsp:cNvSpPr/>
      </dsp:nvSpPr>
      <dsp:spPr>
        <a:xfrm rot="19500000">
          <a:off x="5748849" y="1981089"/>
          <a:ext cx="1645940" cy="767695"/>
        </a:xfrm>
        <a:prstGeom prst="lef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D49F001-A26C-4011-80A3-7B4F3572C202}">
      <dsp:nvSpPr>
        <dsp:cNvPr id="0" name=""/>
        <dsp:cNvSpPr/>
      </dsp:nvSpPr>
      <dsp:spPr>
        <a:xfrm>
          <a:off x="5723591" y="24663"/>
          <a:ext cx="3044733" cy="204718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Gentiles</a:t>
          </a:r>
          <a:r>
            <a:rPr lang="en-US" sz="3000" kern="1200" dirty="0" smtClean="0">
              <a:effectLst>
                <a:glow rad="101600">
                  <a:schemeClr val="tx1">
                    <a:alpha val="60000"/>
                  </a:schemeClr>
                </a:glow>
                <a:outerShdw blurRad="60007" dist="310007" dir="7680000" sy="30000" kx="1300200" algn="ctr" rotWithShape="0">
                  <a:prstClr val="black">
                    <a:alpha val="32000"/>
                  </a:prstClr>
                </a:outerShdw>
              </a:effectLst>
            </a:rPr>
            <a:t> - </a:t>
          </a:r>
          <a:r>
            <a:rPr lang="en-US" sz="3000" kern="1200" dirty="0" err="1" smtClean="0">
              <a:effectLst>
                <a:glow rad="101600">
                  <a:schemeClr val="tx1">
                    <a:alpha val="60000"/>
                  </a:schemeClr>
                </a:glow>
                <a:outerShdw blurRad="60007" dist="310007" dir="7680000" sy="30000" kx="1300200" algn="ctr" rotWithShape="0">
                  <a:prstClr val="black">
                    <a:alpha val="32000"/>
                  </a:prstClr>
                </a:outerShdw>
              </a:effectLst>
            </a:rPr>
            <a:t>Uncircumcision</a:t>
          </a:r>
          <a:r>
            <a:rPr lang="en-US" sz="3000" kern="1200" dirty="0" smtClean="0">
              <a:effectLst>
                <a:glow rad="101600">
                  <a:schemeClr val="tx1">
                    <a:alpha val="60000"/>
                  </a:schemeClr>
                </a:glow>
                <a:outerShdw blurRad="60007" dist="310007" dir="7680000" sy="30000" kx="1300200" algn="ctr" rotWithShape="0">
                  <a:prstClr val="black">
                    <a:alpha val="32000"/>
                  </a:prstClr>
                </a:outerShdw>
              </a:effectLst>
            </a:rPr>
            <a:t> – do not keep laws not given to them</a:t>
          </a:r>
          <a:endParaRPr lang="en-US" sz="3000" kern="1200" dirty="0">
            <a:effectLst>
              <a:glow rad="101600">
                <a:schemeClr val="tx1">
                  <a:alpha val="60000"/>
                </a:schemeClr>
              </a:glow>
              <a:outerShdw blurRad="60007" dist="310007" dir="7680000" sy="30000" kx="1300200" algn="ctr" rotWithShape="0">
                <a:prstClr val="black">
                  <a:alpha val="32000"/>
                </a:prstClr>
              </a:outerShdw>
            </a:effectLst>
          </a:endParaRPr>
        </a:p>
      </dsp:txBody>
      <dsp:txXfrm>
        <a:off x="5783551" y="84623"/>
        <a:ext cx="2924813" cy="192726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37D960CA-1A0A-41A6-9FBA-2CF635ADCD04}" type="datetimeFigureOut">
              <a:rPr lang="en-US" smtClean="0"/>
              <a:t>7/26/2010</a:t>
            </a:fld>
            <a:endParaRPr lang="en-US"/>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C5EDC659-8543-49F9-B01A-D723FBA75C20}" type="slidenum">
              <a:rPr lang="en-US" smtClean="0"/>
              <a:t>‹#›</a:t>
            </a:fld>
            <a:endParaRPr lang="en-US"/>
          </a:p>
        </p:txBody>
      </p:sp>
    </p:spTree>
    <p:extLst>
      <p:ext uri="{BB962C8B-B14F-4D97-AF65-F5344CB8AC3E}">
        <p14:creationId xmlns:p14="http://schemas.microsoft.com/office/powerpoint/2010/main" val="16715319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7-24T03:46:23.3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16430 11049,'24'0,"0"0,47 0,1-24,23 0,-24 24,25-23,-25 23,-23 0,23 0,-71 0,24 0,0 0,0 0,-1 0,-23 0,24 0,0 0,-24 0,24 0,0 0,0 0,-24 0,23 0,1 0,0 0,0 0,0 0,-1 0,1 23,0-23,0 0,-24 24,24-24,-24 24,47 0,1-24,23 0,-23 0,23 0,25 0,-1 0,0 0,-23 0,-72 0,23 0,-23 0,24 0,0 0,-24 0,24 0,23 0,-23 0,0 0,24 0,-48 0,47 0,-23 0,0 0,0 0,23-24,-47 24,24 0,0 0,-24 0,24 0,71 0,-23 0,23 0,0 0,72 0,-48 0,24 0,-72 0,-23 0,-1 0,1 0,-48 0,48 0,-25 0,-23 0,48 0,-24 0,0 0,-24 0,47 0,25 0,-25 0,25 0,-1 0,24 0,-71 0,24 0,-24 0,0 0,-1 0,25 0,0 0,-1 0,-23 0,24 0,23 0,-47 0,0 0,-1 0,-23 0,24 0,48 0,-1 0,1 0,-25 24,25-24,-25 0,-23 0,-24 0,48 0,-48 0,24 0,-24 0,23 0,1 0,-24 0,24 0,-24 0,24 0,-24 0,24 0,-1 0,-23 0,24 0,0 0,0 0,-24 0,24 0,-24 0,23 0,1 0,-24 0,24 0,-24 0,24 0,-24 0,24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7-24T03:46:52.5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11358 8263,'0'0,"72"-24,47 24,47-24,25 0,47 24,-48 0,-23 0,-48 0,-47 0,-1 0,1 0,-25 0,1 0,-1 0,-23 0,24 0,-24 0,-1 0,1 0,0 0,0 0,0 0,0 24,-1-24,1 0,0 24,-24-24,48 0,-25 0,49 0,-1 0,96-24,0-23,-1-1,1 48,0-24,-72 24,48 0,-72 0,1 0,-25 0,1 0,0 0,-48 0,23 0,1 0,0 0,-24 0,0 0,0 0,24 0,47 24,1 0,23-24,0 0,72 24,-24-24,0 23,-48 1,-24 0,1-24,-72 0,24 0,-1 0,1 0,-24 0,24 0,-24 0,24 0,0 0,-24 0,0 0,23 0,1 0,24-24,47 0,96-23,-1 23,1 24,-1 0,25 0,-120 0,0 0,-47 0,-1 0,-23 0,-24 0,24 0,0 0,-24 0,0 0,95 0,24 0,48 0,47 0,-71 0,71 0,-119 0,1 0,-49 0,1 0,0 0,-1 0,-23 0,0 0,-24 0,24 0,-1 0,-23 0,48 0,23 0,-23 0,24 0,-1 0,0 0,1 0,-24 0,23 0,-23 0,-25 0,25 0,-48 0,24 0,0 0,-24 0,47 0,1 0,23 0,-23 0,47 0,-47 0,-24 0,23 0,1 0,23 0,-23 0,-24 0,0 0,-24 0,23 0,25 0,0 0,-1 24,25 0,-72-24,23 0,1 0,0 0,-24 23,24-23,-24 0,24 0,0 0,-24 0,23 0,-23 0,24 0,-24 0,24 0,0 0,-24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7-24T03:47:02.2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7882 12382,'23'0,"-23"0,24 0,0 0,24 0,-25 0,1 0,0 0,0 0,0 0,47-23,-23 23,-1 0,1-24,0 24,-1-24,-23 24,0 0,0 0,-1 0,1 0,24 0,0 0,-25 0,25 0,-24 0,0 0,-24 0,23 0,-23 0,24 0,0 0,0 0,71 0,0 24,1-24,-1 24,-24-24,25 0,-25 0,0 0,-47 0,24 23,0-23,-25 0,1 0,0 0,24 0,-48 0,47 0,-47 0,24 0,-24 0,24 0,-24 24,24-24,-24 0,0 0,47 0,1 0,47 0,24 0,-24 0,1 0,-25 0,1 0,-1 0,0 0,1 0,-25 0,1 0,0 0,-1 0,-23 0,0 0,24 0,-48 0,23 0,-23 0,48 0,0 0,23 0,24-24,96-23,-96 23,48 24,-48 0,-23 0,-25 0,1 0,23 0,-23 0,0 0,-1 0,-23 0,24 0,-25 0,1 0,-24 0,24 0,-24 0,24 0,0 0,-24 0,47 0,49-48,70 25,25-1,-1 24,1-24,-1 24,-47 0,-48 0,-23 0,-25 0,1 0,-48 0,24 0,0 0,0 0,47 0,0 0,25 0,47 0,-48 0,48 0,-48 0,-24 0,1 0,23 0,24 0,-47 0,-1 0,-47 0,0 0,23 0,25 0,-1 0,24 0,1 0,-25 0,-23 0,-1 0,1 0,0 0,23 0,-23 0,-1 0,1 0,-1 0,-47 0,24 0,-24 0,24 0,24 0,-1 0,25-24,23 24,24-24,-24 24,-23 0,-1 0,1 0,-1 0,-47 0,0 0,23 0,1 0,-24 24,23-24,-23 0,0 24,0 0,-24-24,0 0,48 0,-1 0,1 0,23 0,-23 24,23-1,-23-23,-48 0,24 0,-1 0,-23 0,24 24,-24-24,24 0,0 0,0 0,-24 24,24-24</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7-24T03:47:26.0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11977 14573,'0'24,"24"-24,24 0,-1 0,1 0,23 0,1 0,-1 0,-23 0,23 0,-23 0,-24 0,0 0,23 0,-23 0,0 0,24 0,-25 0,1 0,24 0,-24 0,23 0,-23 0,47 0,-47 0,24 0,-24 0,23 0,-23 0,0 0,-24 0,24 0,-24 0,47 0,49 0,23 0,24-24,-24 0,47 24,-47 0,-47 0,-25 0,1 0,-24 0,47 0,-23 0,0 0,-1 24,1-24,-1 24,-23-24,48 0,-49 0,25 24,-24-24,0 0,0 0,-24 0,23 0,1 0,24 0,23 0,25 0,23 0,-24 0,0 0,-24 0,1 24,-24-24,-1 0,25 0,-49 0,25 0,0 0,-24 23,-1-23,1 0,-24 0,24 0,0 0,0 0,-24 0,23 0,1 0,0 0,24 0,23 0,48 0,24 0,-24 0,24 0,-48 0,48 24,-48-24,24 24,-71 0,0 0,-1 0,25-24,-48 0,-1 0,-23 0,24 0,-24 0,24 0,0 0,0 0,71 0,-24 0,24 0,1 0,70 0,-46 0,-1 0,-48 0,-23 0,-1 0,1 0,-1 0,1 0,-48 0,48 0,-24 0,-1 0,1 0,-24 0,24 0,-24 0,48 0,23 0,1 0,23 0,48 0,-24 0,24 0,-48 0,0 0,0 0,-47 0,23 0,-23 0,0 0,-1 0,1 0,-48 0,24 0,-24 0,47 0,25 0,23 0,24 0,48 0,-24-24,-1 24,-46 0,-49 0,1 0,23 0,-47 0,0 0,0 0,24 0,-1 0,-23 0,24 0,-48 0,23 0,49 0,23-24,72-24,-24 24,23-23,25 47,-48-24,-48 24,0 0,-23 0,-49 0,25 0,-24 0,47 0,-47 0,0 0,0 0,-24 0,24 0,47 0,0 0,-23 0,47 0,-23 0,-25 0,25 0,-25 0,1 0,-24 0,0 0,0 0,-1 0,1 0,0 0,0 0,-24 0,24 0,-1 0,25 0,0 0,23 0,24 0,-23 0,-25 0,25 0,-25 0,-23 0,24 0,-24 0,0 0,-1 0,-23 0,24 0,0 0,-24 0,24 0,-24 24,24-24,-1 0,-23 0,24 0,-24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7-24T03:47:30.9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8215 15811,'0'0,"0"0,48 0,-25 0,1 0,48 0,-25 0,-23 0,24 0,-1 0,-47 0,24 0,-24 0,48 0,-48 0,24 0,-24 0,23 0,-23 0,24 0,0 0,-24 0,24 0,-24 0,24 0,-24 0,23 0,1 0,-24 0,24 0,0 0,0 0,0 0,-1 0,1 0,24 0,-48 24,47-24,-47 0,0 0,24 0,-24 0,0 24,24-24,-24 0,24 0,0 0,-24 0,23 0,-23 0,24 0,0 0,-24 0,24 0,-24 0,24 0,-1 0,1 24,-24-24,24 0,-24 0,0 24,24-24,0 0,-24 0,24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7-25T04:54:12.0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9072 11216,'0'0,"48"0,-1 0,25 0,47 0,24 0,-24 0,48 0,-25 23,25 25,-24-24,-72 24,1-48,-24 0,-1 0,25 0,-49 0,25 0,-24 0,0 0,-1 0,73 0,118-48,-23 24,47 0,24 24,-48 0,-24 0,-47 0,-24 48,-23-24,-49-24,1 0,-24 24,-1-24,-23 0,24 0,-24 23,48-23,0 0,23 0,24 0,48-23,24-1,-1 0,1 24,-72 0,-23 0,-25 0,-23 0,0 0,0 0,0 0,-1 0,1-24,-24 24,24 0,0 0,24 0,71-24,24 0,23 1,-23 23,0 0,0 0,-72 0,-47 0,0 0,24 0,-1 0,-23 0,0 0,47 0,-47 0,0 0,0 0,-24 0,23 0,1 0,0 0,71-24,48 0,24-24,-24 25,-48 23,0 0,-47 0,23 0,-47 0,0 0,0 0,-24 0,47 0,-47 0,24 0,48 0,-49 0,25 0,-24 0,24 0,-48 0,23 0,1 0,-24 0,24 0,24 0,47 0,24 0,0 0,-24 0,0 0,-23 0,-48 23,0 1,-1-24,1 0,-24 0,24 0,-24 0,24 0,0 0,-24 0,23 0,-23 0,24 0,-24 0,24 0,0 0,-24 0,24 0,-24 24</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7-25T04:54:26.2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8477 13525,'24'0,"47"-23,1-1,23 24,-48 0,25 0,-24 0,-25 0,25 0,23 0,-23 0,0 0,-25 0,49 0,-25 24,1-24,0 0,-24 0,47 0,-47 0,0 0,-1 0,-23 0,24 0,0 0,0 0,-24 0,71 0,-23 0,0 0,-25 0,1 0,0 0,0 0,0 0,-24 0,47 0,1 0,-1 0,-23 0,48 0,-48 0,47 0,-23 23,-25 1,25-24,-24 0,0 0,-24 0,24 0,-24 0,47 0,-23 0,0 0,0 0,23 0,-23 0,0 0,47 0,-47 0,24 0,-25 0,1 0,0 0,0 0,-24 0,0 0,48 24,-25 0,-23-24,24 0,-24 0,24 0,-24 0,24 0,0 24,-24-24,23 0,-23 0,24 0,-24 0,24 0,0 0,-24 0,0 24,24-24,-24 0,24 0,-1 0,-23 0,0 23,24-23,0 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7-25T04:54:37.4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11501 10049,'0'0,"48"0,-1 0,49 0,-25-24,0 24,25 0,23 0,-48 0,1 0,-1 0,0 0,-23 0,-24 0,24 0,-1 0,-23 0,0 0,23 0,1 0,-24 0,24 0,-48 0,23 0,49 0,23 0,0 0,24-24,0 24,0 0,24 0,-47 0,-25 0,-23 0,-1 0,25 0,-25 0,1 0,0 0,-1 0,1 0,-1 24,-23 0,0-24,-24 0,24 0,0 0,23 0,49 0,-1 0,24 0,24 0,-24 0,24 0,-48 0,-24 0,25 0,-25 0,0 0,-23 24,24-24,-25 23,1-23,-24 0,-1 0,-23 0,24 0,0 0,0 0,47 0,72 0,-24-23,48 23,-24-24,24 24,-48 0,-24 0,-24 0,-23 0,-24 0,-1 0,1 0,0 0,-24 0,24 0,-24 0,24 0,23 0,49-24,23-24,47 25,25-1,-1 24,25 0,-96 0,-24 0,-24 0,1 0,-25 0,1 0,-24 0,24 0,-25 0,1 0,24 0,-24 0,47 0,24 0,48 0,24 0,-24 0,23 0,-23 0,-47 24,23-1,-48 1,0 24,1-48,-24 24,-48-24,23 0,1 0,-24 0,24 0,47 0,49 0,-1 0,95-24,0 0,-47 24,0 0,-72 0,24 0,-48 0,-23 0,-24 0,0 0,-1 0,-23 0,24 0,0 0,24 0,23 0,1 0,23 0,0 0,-24 0,1 0,-25 0,1 24,-24-24,0 0,-24 0,24 0,-1 0,-23 0,24 0,24 0,-24 0,-1 0,25 0,0 0,-24 0,-1 0,25 0,-48 0,24 0,0 24,-1-24,-23 0,24 0,0 0,-24 0,24 0,-24 0,24 0,-24 0,23 0,1 0,-24 0,24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C4B89AE4-6FE9-4F91-8A20-1021DB982A07}" type="datetimeFigureOut">
              <a:rPr lang="en-US" smtClean="0"/>
              <a:t>7/26/2010</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AD6A3006-5CC4-45B6-8945-6551894B8274}" type="slidenum">
              <a:rPr lang="en-US" smtClean="0"/>
              <a:t>‹#›</a:t>
            </a:fld>
            <a:endParaRPr lang="en-US"/>
          </a:p>
        </p:txBody>
      </p:sp>
    </p:spTree>
    <p:extLst>
      <p:ext uri="{BB962C8B-B14F-4D97-AF65-F5344CB8AC3E}">
        <p14:creationId xmlns:p14="http://schemas.microsoft.com/office/powerpoint/2010/main" val="380561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rossbooks.com/book.asp?pub=0&amp;book=58&amp;wave=H7673"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crossbooks.com/book.asp?pub=0&amp;book=68&amp;tocpath=Hebrew\C\Cease%20(To)" TargetMode="External"/><Relationship Id="rId4" Type="http://schemas.openxmlformats.org/officeDocument/2006/relationships/hyperlink" Target="http://www.crossbooks.com/book.asp?pub=0&amp;book=61&amp;tocpath=Hebrew\&#8207;&#1513;&#1473;&#8206;\2323:%20&#8207;&#1513;&#1473;&#1464;&#1489;&#1463;&#1514;&#820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laws themselves, we must understand the nature of this covenant. The New Testament (as well as the United States Constitution) provides for the separation of church and state (civil government) (Matthew 22:15-22; John 18:33-36). But Old Testament Israel was a theocracy; church and state were combined. The Law told them how to worship God (e.g., Leviticus chapters 1 - 7), but it also organized their armies for war (e.g., Numbers chapter 2).</a:t>
            </a:r>
          </a:p>
          <a:p>
            <a:r>
              <a:rPr lang="en-US" dirty="0"/>
              <a:t>Old Testament law was very different from our civil law today. Most modern nations have a huge body of law intended to regulate every conceivable civil issue. Thus, as society changes, new laws are enacted yearly. The Old Testament "do's" and "don'ts" (e.g., Leviticus 19:9-14) were laws by example. They were intended to teach principles that could be applied to parallel situations. Thus, the Law once given from God to Israel did not have to be amended as society changed.</a:t>
            </a:r>
          </a:p>
          <a:p>
            <a:r>
              <a:rPr lang="en-US" dirty="0"/>
              <a:t>The Law also contained what is called "case law." These were regulations that applied in certain situations (cases) (e.g., Deuteronomy 15:12-17).</a:t>
            </a:r>
          </a:p>
          <a:p>
            <a:r>
              <a:rPr lang="en-US" dirty="0"/>
              <a:t>It is very difficult for us to see why God gave Israel some of its laws. For example, Moses commanded, "You shall not boil a young goat in its mother's milk." (Deuteronomy 14:21) Why? you might ask. Historians tell us this was a heathen magical practice intended to increase the production of flocks. This was apparently a "for example" law prohibiting Israel from practicing magic as the superstitious pagans around them did (cf. Deuteronomy 18:9-12).</a:t>
            </a:r>
          </a:p>
          <a:p>
            <a:endParaRPr lang="en-US" dirty="0"/>
          </a:p>
        </p:txBody>
      </p:sp>
      <p:sp>
        <p:nvSpPr>
          <p:cNvPr id="4" name="Slide Number Placeholder 3"/>
          <p:cNvSpPr>
            <a:spLocks noGrp="1"/>
          </p:cNvSpPr>
          <p:nvPr>
            <p:ph type="sldNum" sz="quarter" idx="10"/>
          </p:nvPr>
        </p:nvSpPr>
        <p:spPr/>
        <p:txBody>
          <a:bodyPr/>
          <a:lstStyle/>
          <a:p>
            <a:fld id="{6C86C2B1-313A-4E00-90B5-FC2F1C844DE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7436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be a sign between me and them</a:t>
            </a:r>
            <a:r>
              <a:rPr lang="en-US" dirty="0"/>
              <a:t>; of his being their God, and they being his people; of his </a:t>
            </a:r>
            <a:r>
              <a:rPr lang="en-US" dirty="0" err="1"/>
              <a:t>favour</a:t>
            </a:r>
            <a:r>
              <a:rPr lang="en-US" dirty="0"/>
              <a:t> and good will to them, and of the, obligations they were under to him; of his having separated and distinguished them from all other nations of the world; these </a:t>
            </a:r>
            <a:r>
              <a:rPr lang="en-US" dirty="0" err="1"/>
              <a:t>sabbaths</a:t>
            </a:r>
            <a:r>
              <a:rPr lang="en-US" dirty="0"/>
              <a:t> being only given to them as a memorial of their deliverance out of Egypt, and as a pledge of their entering into the land of rest; and of the future rest to be enjoyed by Christ, and in heaven, to all eternity; for these were shadows of things to come, </a:t>
            </a:r>
            <a:r>
              <a:rPr lang="en-US" u="sng" dirty="0"/>
              <a:t>Col_2:16; </a:t>
            </a:r>
          </a:p>
        </p:txBody>
      </p:sp>
      <p:sp>
        <p:nvSpPr>
          <p:cNvPr id="4" name="Slide Number Placeholder 3"/>
          <p:cNvSpPr>
            <a:spLocks noGrp="1"/>
          </p:cNvSpPr>
          <p:nvPr>
            <p:ph type="sldNum" sz="quarter" idx="10"/>
          </p:nvPr>
        </p:nvSpPr>
        <p:spPr/>
        <p:txBody>
          <a:bodyPr/>
          <a:lstStyle/>
          <a:p>
            <a:fld id="{AD6A3006-5CC4-45B6-8945-6551894B8274}" type="slidenum">
              <a:rPr lang="en-US" smtClean="0"/>
              <a:t>15</a:t>
            </a:fld>
            <a:endParaRPr lang="en-US"/>
          </a:p>
        </p:txBody>
      </p:sp>
    </p:spTree>
    <p:extLst>
      <p:ext uri="{BB962C8B-B14F-4D97-AF65-F5344CB8AC3E}">
        <p14:creationId xmlns:p14="http://schemas.microsoft.com/office/powerpoint/2010/main" val="153007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D6A3006-5CC4-45B6-8945-6551894B8274}" type="slidenum">
              <a:rPr lang="en-US" smtClean="0"/>
              <a:t>16</a:t>
            </a:fld>
            <a:endParaRPr lang="en-US"/>
          </a:p>
        </p:txBody>
      </p:sp>
    </p:spTree>
    <p:extLst>
      <p:ext uri="{BB962C8B-B14F-4D97-AF65-F5344CB8AC3E}">
        <p14:creationId xmlns:p14="http://schemas.microsoft.com/office/powerpoint/2010/main" val="1530077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The Sabbath was given only to Israel.</a:t>
            </a:r>
            <a:r>
              <a:rPr lang="en-US" b="1" dirty="0"/>
              <a:t> </a:t>
            </a:r>
            <a:endParaRPr lang="en-US" dirty="0"/>
          </a:p>
          <a:p>
            <a:r>
              <a:rPr lang="en-US" dirty="0"/>
              <a:t>Deuteronomy 5:15 - Israel (v1) was a slave in the land of Egypt, God brought them out and commanded them to keep the Sabbath day. </a:t>
            </a:r>
          </a:p>
          <a:p>
            <a:r>
              <a:rPr lang="en-US" dirty="0"/>
              <a:t>Exodus 31:13,16,17 - The Sabbath was a sign between God and Israel like circumcision was (Gen. 17; Rom. 4:11). How could it have been a sign between God and Israel if He had given the same law to other nations too? Would a ring be a sign of a man's special relationship with his wife, if he gave similar rings to many other women? </a:t>
            </a:r>
          </a:p>
        </p:txBody>
      </p:sp>
      <p:sp>
        <p:nvSpPr>
          <p:cNvPr id="4" name="Slide Number Placeholder 3"/>
          <p:cNvSpPr>
            <a:spLocks noGrp="1"/>
          </p:cNvSpPr>
          <p:nvPr>
            <p:ph type="sldNum" sz="quarter" idx="10"/>
          </p:nvPr>
        </p:nvSpPr>
        <p:spPr/>
        <p:txBody>
          <a:bodyPr/>
          <a:lstStyle/>
          <a:p>
            <a:fld id="{AD6A3006-5CC4-45B6-8945-6551894B8274}" type="slidenum">
              <a:rPr lang="en-US" smtClean="0"/>
              <a:t>17</a:t>
            </a:fld>
            <a:endParaRPr lang="en-US"/>
          </a:p>
        </p:txBody>
      </p:sp>
    </p:spTree>
    <p:extLst>
      <p:ext uri="{BB962C8B-B14F-4D97-AF65-F5344CB8AC3E}">
        <p14:creationId xmlns:p14="http://schemas.microsoft.com/office/powerpoint/2010/main" val="153007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Tuesday of the week Jesus was crucified, as the Master taught in the Temple, various Jewish politico-religious parties sent representatives to try to entrap Him in His words with difficult questions that they might find something to use against Him. After a delegation of Pharisees and </a:t>
            </a:r>
            <a:r>
              <a:rPr lang="en-US" dirty="0" err="1"/>
              <a:t>Herodians</a:t>
            </a:r>
            <a:r>
              <a:rPr lang="en-US" dirty="0"/>
              <a:t> (Politics does indeed make strange bed fellows) had failed (Matthew 22:15-22), and a group of Sadducees had been rebuffed (Matthew 22:23-33), the Pharisees held a </a:t>
            </a:r>
            <a:r>
              <a:rPr lang="en-US" dirty="0" err="1"/>
              <a:t>pow</a:t>
            </a:r>
            <a:r>
              <a:rPr lang="en-US" dirty="0"/>
              <a:t> wow and selected a lawyer to ask him a difficult question (Matthew 22:34-40; Mark 12:28-34). Having failed to entrap the Lord with specific debaters' questions, they tried a favorite legal trick. Throw out a question general enough and controversial enough that they would be able to use something He said as evidence against Him - a legal fishing trip. The Jews had codified the Mosaic covenant into a precise number of laws and endlessly debated which were the most important. They thought to embroil Jesus in their own disputes.</a:t>
            </a:r>
          </a:p>
          <a:p>
            <a:r>
              <a:rPr lang="en-US" dirty="0"/>
              <a:t>The question: Which is the most important law, the law which stands above all the rest? One might expect the Master to quote one of the Ten Commandments. No, He quoted Deuteronomy 6:4-5:</a:t>
            </a:r>
          </a:p>
          <a:p>
            <a:r>
              <a:rPr lang="en-US" i="1" dirty="0"/>
              <a:t>Hear, O Israel: The Lord our God, the Lord is one! </a:t>
            </a:r>
            <a:br>
              <a:rPr lang="en-US" i="1" dirty="0"/>
            </a:br>
            <a:r>
              <a:rPr lang="en-US" i="1" dirty="0"/>
              <a:t>'You shall love the Lord your God with all your heart, with all your soul, and with all your strength.'</a:t>
            </a:r>
            <a:endParaRPr lang="en-US" dirty="0"/>
          </a:p>
          <a:p>
            <a:r>
              <a:rPr lang="en-US" dirty="0"/>
              <a:t>Then the Lord went beyond their question:</a:t>
            </a:r>
          </a:p>
          <a:p>
            <a:r>
              <a:rPr lang="en-US" i="1" dirty="0"/>
              <a:t>"'And the second is like it: 'You shall love your neighbor as yourself.'"</a:t>
            </a:r>
            <a:r>
              <a:rPr lang="en-US" dirty="0"/>
              <a:t/>
            </a:r>
            <a:br>
              <a:rPr lang="en-US" dirty="0"/>
            </a:br>
            <a:r>
              <a:rPr lang="en-US" dirty="0"/>
              <a:t>(Matthew 22:39; Leviticus 19:18).</a:t>
            </a:r>
          </a:p>
          <a:p>
            <a:r>
              <a:rPr lang="en-US" dirty="0"/>
              <a:t>The scribe/lawyer, struck by the wisdom of the Master's reply, candidly acknowledged Jesus had spoken truly and even gave the reasons. There is only one God. To love Him with all our beings will lead us to obey with all our hearts His every command (Deuteronomy 10:12-13; John 14:15; 1 John 5:3). To love our neighbors as ourselves will cause us to fulfill every command involving our relationship with our fellow men (Romans 13:8-10; 1 John 3:16-18). The purpose of the law was to make Israel righteous in God's sight that they might live (Deuteronomy 6:24-25). Had they fully obeyed that law, the animal sacrifices of sin the law demanded, which brought only outward purity (Hebrews 9:13-14; 10:4), would have been unnecessary. Therefore, these two commandments are both the basis of the law and superior in importance to all animal sacrifices.</a:t>
            </a:r>
          </a:p>
          <a:p>
            <a:r>
              <a:rPr lang="en-US" dirty="0"/>
              <a:t>This lawyer's honest reply and correct understanding of the law rendered him close to being ready to enter the kingdom, where the true righteousness of God is to be found (Matthew 4:23; 5:20; Romans 14:17). These principles yet apply under the covenant of Christ. Above all else we must love God and our neighbors (Romans 13:8-10; 1 Corinthians 13:13;16:14; Galatians 5:14; Colossians 3:14; 1 Timothy 1:5-6; James 2:8; 1 Peter 4:8; 1 John 2:5; 4:8).</a:t>
            </a:r>
          </a:p>
          <a:p>
            <a:r>
              <a:rPr lang="en-US" dirty="0"/>
              <a:t>Thus, the law has two primary divisions: love God and love your neighbor. And the Ten Commandments are divided into these two categories. The first four commandments regulated the Jews' relationship with God. Commandments six through ten dealt with human to human relationships, (which had direct bearing on one’s relationship to God, D.M.). To keep the first four was to be godly. To keep the latter six was to be righteous (cf. Romans 1:18).</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4</a:t>
            </a:fld>
            <a:endParaRPr lang="en-US"/>
          </a:p>
        </p:txBody>
      </p:sp>
    </p:spTree>
    <p:extLst>
      <p:ext uri="{BB962C8B-B14F-4D97-AF65-F5344CB8AC3E}">
        <p14:creationId xmlns:p14="http://schemas.microsoft.com/office/powerpoint/2010/main" val="225233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Hebrew Strong's Number: 7673</a:t>
            </a:r>
          </a:p>
          <a:p>
            <a:r>
              <a:rPr lang="en-US" b="1" dirty="0" smtClean="0">
                <a:effectLst/>
              </a:rPr>
              <a:t>Hebrew Word:</a:t>
            </a:r>
            <a:r>
              <a:rPr lang="en-US" dirty="0" smtClean="0">
                <a:effectLst/>
              </a:rPr>
              <a:t> </a:t>
            </a:r>
            <a:r>
              <a:rPr lang="en-US" dirty="0"/>
              <a:t>‏</a:t>
            </a:r>
            <a:r>
              <a:rPr lang="he-IL" dirty="0"/>
              <a:t>שָׁבַת‎</a:t>
            </a:r>
            <a:endParaRPr lang="he-IL" dirty="0" smtClean="0">
              <a:effectLst/>
            </a:endParaRPr>
          </a:p>
          <a:p>
            <a:r>
              <a:rPr lang="en-US" b="1" dirty="0" smtClean="0">
                <a:effectLst/>
              </a:rPr>
              <a:t>Transliteration:</a:t>
            </a:r>
            <a:r>
              <a:rPr lang="en-US" dirty="0" smtClean="0">
                <a:effectLst/>
              </a:rPr>
              <a:t> </a:t>
            </a:r>
            <a:r>
              <a:rPr lang="en-US" dirty="0" err="1"/>
              <a:t>shābat</a:t>
            </a:r>
            <a:endParaRPr lang="en-US" dirty="0" smtClean="0">
              <a:effectLst/>
            </a:endParaRPr>
          </a:p>
          <a:p>
            <a:r>
              <a:rPr lang="en-US" b="1" dirty="0" smtClean="0">
                <a:effectLst/>
              </a:rPr>
              <a:t>Phonetic </a:t>
            </a:r>
            <a:r>
              <a:rPr lang="en-US" b="1" dirty="0" err="1" smtClean="0">
                <a:effectLst/>
              </a:rPr>
              <a:t>Pronunciation:</a:t>
            </a:r>
            <a:r>
              <a:rPr lang="en-US" dirty="0" err="1" smtClean="0">
                <a:effectLst/>
                <a:hlinkClick r:id="rId3"/>
              </a:rPr>
              <a:t>shaw-bath</a:t>
            </a:r>
            <a:r>
              <a:rPr lang="en-US" dirty="0" smtClean="0">
                <a:effectLst/>
                <a:hlinkClick r:id="rId3"/>
              </a:rPr>
              <a:t>'</a:t>
            </a:r>
            <a:endParaRPr lang="en-US" dirty="0" smtClean="0">
              <a:effectLst/>
            </a:endParaRPr>
          </a:p>
          <a:p>
            <a:r>
              <a:rPr lang="en-US" b="1" dirty="0" smtClean="0">
                <a:effectLst/>
              </a:rPr>
              <a:t>Root:</a:t>
            </a:r>
            <a:r>
              <a:rPr lang="en-US" dirty="0" smtClean="0">
                <a:effectLst/>
              </a:rPr>
              <a:t> a primitive root</a:t>
            </a:r>
          </a:p>
          <a:p>
            <a:r>
              <a:rPr lang="en-US" b="1" dirty="0" smtClean="0">
                <a:effectLst/>
              </a:rPr>
              <a:t>Cross Reference:</a:t>
            </a:r>
            <a:r>
              <a:rPr lang="en-US" dirty="0" smtClean="0">
                <a:effectLst/>
              </a:rPr>
              <a:t> TWOT - </a:t>
            </a:r>
            <a:r>
              <a:rPr lang="en-US" u="none" strike="noStrike" dirty="0" smtClean="0">
                <a:effectLst/>
                <a:hlinkClick r:id="rId4"/>
              </a:rPr>
              <a:t>2323</a:t>
            </a:r>
            <a:r>
              <a:rPr lang="en-US" dirty="0" smtClean="0">
                <a:effectLst/>
              </a:rPr>
              <a:t>, </a:t>
            </a:r>
            <a:r>
              <a:rPr lang="en-US" u="none" strike="noStrike" dirty="0" smtClean="0">
                <a:effectLst/>
                <a:hlinkClick r:id="rId4"/>
              </a:rPr>
              <a:t>2323</a:t>
            </a:r>
            <a:r>
              <a:rPr lang="en-US" dirty="0" smtClean="0">
                <a:effectLst/>
              </a:rPr>
              <a:t>c</a:t>
            </a:r>
          </a:p>
          <a:p>
            <a:r>
              <a:rPr lang="en-US" b="1" dirty="0" smtClean="0">
                <a:effectLst/>
              </a:rPr>
              <a:t>Part of Speech:</a:t>
            </a:r>
            <a:r>
              <a:rPr lang="en-US" dirty="0" smtClean="0">
                <a:effectLst/>
              </a:rPr>
              <a:t> v</a:t>
            </a:r>
          </a:p>
          <a:p>
            <a:r>
              <a:rPr lang="en-US" b="1" dirty="0" smtClean="0">
                <a:effectLst/>
              </a:rPr>
              <a:t>Vine's Words:</a:t>
            </a:r>
            <a:r>
              <a:rPr lang="en-US" dirty="0" smtClean="0">
                <a:effectLst/>
              </a:rPr>
              <a:t> </a:t>
            </a:r>
            <a:r>
              <a:rPr lang="en-US" u="none" strike="noStrike" dirty="0" smtClean="0">
                <a:effectLst/>
                <a:hlinkClick r:id="rId5"/>
              </a:rPr>
              <a:t>Cease (To)</a:t>
            </a:r>
            <a:endParaRPr lang="en-US" dirty="0" smtClean="0">
              <a:effectLst/>
            </a:endParaRPr>
          </a:p>
          <a:p>
            <a:r>
              <a:rPr lang="en-US" dirty="0" smtClean="0">
                <a:effectLst/>
              </a:rPr>
              <a:t> </a:t>
            </a:r>
          </a:p>
          <a:p>
            <a:r>
              <a:rPr lang="en-US" dirty="0" smtClean="0">
                <a:effectLst/>
              </a:rPr>
              <a:t> </a:t>
            </a:r>
          </a:p>
          <a:p>
            <a:r>
              <a:rPr lang="en-US" b="1" dirty="0" smtClean="0">
                <a:effectLst/>
              </a:rPr>
              <a:t>Usage Notes:</a:t>
            </a:r>
            <a:endParaRPr lang="en-US" dirty="0" smtClean="0">
              <a:effectLst/>
            </a:endParaRPr>
          </a:p>
          <a:p>
            <a:r>
              <a:rPr lang="en-US" dirty="0" smtClean="0">
                <a:effectLst/>
              </a:rPr>
              <a:t> </a:t>
            </a:r>
          </a:p>
          <a:p>
            <a:r>
              <a:rPr lang="en-US" dirty="0" smtClean="0">
                <a:effectLst/>
              </a:rPr>
              <a:t>English Words used in KJV:</a:t>
            </a:r>
          </a:p>
          <a:p>
            <a:r>
              <a:rPr lang="en-US" dirty="0" smtClean="0">
                <a:effectLst/>
              </a:rPr>
              <a:t>cease 47 </a:t>
            </a:r>
            <a:br>
              <a:rPr lang="en-US" dirty="0" smtClean="0">
                <a:effectLst/>
              </a:rPr>
            </a:br>
            <a:r>
              <a:rPr lang="en-US" dirty="0" smtClean="0">
                <a:effectLst/>
              </a:rPr>
              <a:t>rest 11 </a:t>
            </a:r>
            <a:br>
              <a:rPr lang="en-US" dirty="0" smtClean="0">
                <a:effectLst/>
              </a:rPr>
            </a:br>
            <a:r>
              <a:rPr lang="en-US" dirty="0" smtClean="0">
                <a:effectLst/>
              </a:rPr>
              <a:t>away 3 </a:t>
            </a:r>
            <a:br>
              <a:rPr lang="en-US" dirty="0" smtClean="0">
                <a:effectLst/>
              </a:rPr>
            </a:br>
            <a:r>
              <a:rPr lang="en-US" dirty="0" smtClean="0">
                <a:effectLst/>
              </a:rPr>
              <a:t>fail 2 </a:t>
            </a:r>
            <a:br>
              <a:rPr lang="en-US" dirty="0" smtClean="0">
                <a:effectLst/>
              </a:rPr>
            </a:br>
            <a:r>
              <a:rPr lang="en-US" dirty="0" smtClean="0">
                <a:effectLst/>
              </a:rPr>
              <a:t>celebrate 1 </a:t>
            </a:r>
            <a:br>
              <a:rPr lang="en-US" dirty="0" smtClean="0">
                <a:effectLst/>
              </a:rPr>
            </a:br>
            <a:r>
              <a:rPr lang="en-US" dirty="0" err="1" smtClean="0">
                <a:effectLst/>
              </a:rPr>
              <a:t>misc</a:t>
            </a:r>
            <a:r>
              <a:rPr lang="en-US" dirty="0" smtClean="0">
                <a:effectLst/>
              </a:rPr>
              <a:t> 7 </a:t>
            </a:r>
            <a:br>
              <a:rPr lang="en-US" dirty="0" smtClean="0">
                <a:effectLst/>
              </a:rPr>
            </a:br>
            <a:r>
              <a:rPr lang="en-US" dirty="0" smtClean="0">
                <a:effectLst/>
              </a:rPr>
              <a:t>[Total Count: 71] </a:t>
            </a:r>
          </a:p>
          <a:p>
            <a:r>
              <a:rPr lang="en-US" dirty="0" smtClean="0">
                <a:effectLst/>
              </a:rPr>
              <a:t> </a:t>
            </a:r>
          </a:p>
          <a:p>
            <a:r>
              <a:rPr lang="en-US" dirty="0" smtClean="0">
                <a:effectLst/>
              </a:rPr>
              <a:t>a primitive root; to </a:t>
            </a:r>
            <a:r>
              <a:rPr lang="en-US" i="1" dirty="0" smtClean="0">
                <a:effectLst/>
              </a:rPr>
              <a:t>repose</a:t>
            </a:r>
            <a:r>
              <a:rPr lang="en-US" dirty="0" smtClean="0">
                <a:effectLst/>
              </a:rPr>
              <a:t>, i.e. </a:t>
            </a:r>
            <a:r>
              <a:rPr lang="en-US" i="1" dirty="0" smtClean="0">
                <a:effectLst/>
              </a:rPr>
              <a:t>desist</a:t>
            </a:r>
            <a:r>
              <a:rPr lang="en-US" dirty="0" smtClean="0">
                <a:effectLst/>
              </a:rPr>
              <a:t> from exertion; used in many implication relations (causative, figurative or specific) :- (cause to, let, make to) cease, celebrate, cause (make) to fail, keep (</a:t>
            </a:r>
            <a:r>
              <a:rPr lang="en-US" dirty="0" err="1" smtClean="0">
                <a:effectLst/>
              </a:rPr>
              <a:t>sabbath</a:t>
            </a:r>
            <a:r>
              <a:rPr lang="en-US" dirty="0" smtClean="0">
                <a:effectLst/>
              </a:rPr>
              <a:t>), suffer to be lacking, leave, put away (down), (make to) rest, rid, still, take away.</a:t>
            </a:r>
          </a:p>
          <a:p>
            <a:r>
              <a:rPr lang="en-US" dirty="0" smtClean="0">
                <a:effectLst/>
              </a:rPr>
              <a:t> </a:t>
            </a:r>
          </a:p>
          <a:p>
            <a:r>
              <a:rPr lang="en-US" dirty="0" smtClean="0"/>
              <a:t>— Strong's Talking Greek &amp; Hebrew Dictionary</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247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247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247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247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r>
              <a:rPr lang="en-US" b="1" dirty="0" smtClean="0"/>
              <a:t>Exodus 16:29 (NKJV) </a:t>
            </a:r>
            <a:r>
              <a:rPr lang="en-US" baseline="30000" dirty="0" smtClean="0"/>
              <a:t>29 </a:t>
            </a:r>
            <a:r>
              <a:rPr lang="en-US" dirty="0" smtClean="0"/>
              <a:t>See! For the LORD has given you the Sabbath; therefore He gives you on the sixth day bread for two days. </a:t>
            </a:r>
            <a:r>
              <a:rPr lang="en-US" smtClean="0"/>
              <a:t>Let every man remain in his place; let no man go out of his place on the seventh day." </a:t>
            </a:r>
            <a:br>
              <a:rPr lang="en-US" smtClean="0"/>
            </a:br>
            <a:r>
              <a:rPr lang="en-US" smtClean="0"/>
              <a:t/>
            </a:r>
            <a:br>
              <a:rPr lang="en-US" smtClean="0"/>
            </a:br>
            <a:endParaRPr lang="en-US" smtClean="0"/>
          </a:p>
          <a:p>
            <a:endParaRPr lang="en-US"/>
          </a:p>
        </p:txBody>
      </p:sp>
      <p:sp>
        <p:nvSpPr>
          <p:cNvPr id="4" name="Slide Number Placeholder 3"/>
          <p:cNvSpPr>
            <a:spLocks noGrp="1"/>
          </p:cNvSpPr>
          <p:nvPr>
            <p:ph type="sldNum" sz="quarter" idx="10"/>
          </p:nvPr>
        </p:nvSpPr>
        <p:spPr/>
        <p:txBody>
          <a:bodyPr/>
          <a:lstStyle/>
          <a:p>
            <a:fld id="{AD6A3006-5CC4-45B6-8945-6551894B8274}" type="slidenum">
              <a:rPr lang="en-US" smtClean="0"/>
              <a:t>12</a:t>
            </a:fld>
            <a:endParaRPr lang="en-US"/>
          </a:p>
        </p:txBody>
      </p:sp>
    </p:spTree>
    <p:extLst>
      <p:ext uri="{BB962C8B-B14F-4D97-AF65-F5344CB8AC3E}">
        <p14:creationId xmlns:p14="http://schemas.microsoft.com/office/powerpoint/2010/main" val="153007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r>
              <a:rPr lang="en-US" dirty="0"/>
              <a:t>Of the commandments, that concerning the Sabbath is specially mentioned, and spoken of as a benefit bestowed by God upon the Israelites, as a proclamation of His holy Sabbath, inasmuch as the Israelites were on the Sabbath to share in the rest of God; see rem. on </a:t>
            </a:r>
            <a:r>
              <a:rPr lang="en-US" u="sng" dirty="0"/>
              <a:t>Exo_20:9-11. </a:t>
            </a:r>
            <a:r>
              <a:rPr lang="en-US" i="1" u="sng" dirty="0"/>
              <a:t>c</a:t>
            </a:r>
            <a:r>
              <a:rPr lang="en-US" u="sng" dirty="0"/>
              <a:t>.</a:t>
            </a:r>
          </a:p>
          <a:p>
            <a:pPr defTabSz="925464"/>
            <a:r>
              <a:rPr lang="en-US" u="sng" dirty="0" err="1"/>
              <a:t>Keil</a:t>
            </a:r>
            <a:r>
              <a:rPr lang="en-US" u="sng" dirty="0"/>
              <a:t> &amp; </a:t>
            </a:r>
            <a:r>
              <a:rPr lang="en-US" u="sng" dirty="0" err="1"/>
              <a:t>Delitzsch</a:t>
            </a:r>
            <a:endParaRPr lang="en-US" u="sng" dirty="0"/>
          </a:p>
          <a:p>
            <a:pPr defTabSz="925464"/>
            <a:endParaRPr lang="en-US" u="sng" dirty="0"/>
          </a:p>
          <a:p>
            <a:pPr defTabSz="925464"/>
            <a:r>
              <a:rPr lang="en-US" b="1" dirty="0" err="1"/>
              <a:t>Neh</a:t>
            </a:r>
            <a:r>
              <a:rPr lang="en-US" b="1" dirty="0"/>
              <a:t> 9:14</a:t>
            </a:r>
            <a:r>
              <a:rPr lang="en-US" dirty="0"/>
              <a:t>  </a:t>
            </a:r>
            <a:r>
              <a:rPr lang="en-US" b="1" dirty="0"/>
              <a:t>And </a:t>
            </a:r>
            <a:r>
              <a:rPr lang="en-US" b="1" dirty="0" err="1"/>
              <a:t>madest</a:t>
            </a:r>
            <a:r>
              <a:rPr lang="en-US" b="1" dirty="0"/>
              <a:t> known unto them thy holy </a:t>
            </a:r>
            <a:r>
              <a:rPr lang="en-US" b="1" dirty="0" err="1"/>
              <a:t>sabbath</a:t>
            </a:r>
            <a:r>
              <a:rPr lang="en-US" dirty="0"/>
              <a:t>,.... Which was not made known to others, and was peculiar to the Jewish nation, and a privilege granted to them, to have rest corporeal and spiritual, typical of the rest in Christ: </a:t>
            </a:r>
          </a:p>
          <a:p>
            <a:pPr defTabSz="925464"/>
            <a:endParaRPr lang="en-US" dirty="0"/>
          </a:p>
          <a:p>
            <a:pPr defTabSz="925464"/>
            <a:r>
              <a:rPr lang="en-US" i="1" dirty="0" err="1"/>
              <a:t>Yādaʿ</a:t>
            </a:r>
            <a:r>
              <a:rPr lang="en-US" dirty="0" smtClean="0"/>
              <a:t> in the intensive and causative stems is used to express a particular concept of revelation. God did not make Himself known by His name Jehovah to Abraham, Isaac, and Jacob. He did reveal that name to them, that He was the God of the covenant. — Vine's Expository Dictionary of Old and New Testament Words </a:t>
            </a:r>
          </a:p>
          <a:p>
            <a:pPr defTabSz="925464"/>
            <a:endParaRPr lang="en-US" dirty="0"/>
          </a:p>
        </p:txBody>
      </p:sp>
      <p:sp>
        <p:nvSpPr>
          <p:cNvPr id="4" name="Slide Number Placeholder 3"/>
          <p:cNvSpPr>
            <a:spLocks noGrp="1"/>
          </p:cNvSpPr>
          <p:nvPr>
            <p:ph type="sldNum" sz="quarter" idx="10"/>
          </p:nvPr>
        </p:nvSpPr>
        <p:spPr/>
        <p:txBody>
          <a:bodyPr/>
          <a:lstStyle/>
          <a:p>
            <a:fld id="{AD6A3006-5CC4-45B6-8945-6551894B8274}" type="slidenum">
              <a:rPr lang="en-US" smtClean="0"/>
              <a:t>13</a:t>
            </a:fld>
            <a:endParaRPr lang="en-US"/>
          </a:p>
        </p:txBody>
      </p:sp>
    </p:spTree>
    <p:extLst>
      <p:ext uri="{BB962C8B-B14F-4D97-AF65-F5344CB8AC3E}">
        <p14:creationId xmlns:p14="http://schemas.microsoft.com/office/powerpoint/2010/main" val="153007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be a sign between me and them</a:t>
            </a:r>
            <a:r>
              <a:rPr lang="en-US" dirty="0"/>
              <a:t>; of his being their God, and they being his people; of his </a:t>
            </a:r>
            <a:r>
              <a:rPr lang="en-US" dirty="0" err="1"/>
              <a:t>favour</a:t>
            </a:r>
            <a:r>
              <a:rPr lang="en-US" dirty="0"/>
              <a:t> and good will to them, and of the, obligations they were under to him; of his having separated and distinguished them from all other nations of the world; these </a:t>
            </a:r>
            <a:r>
              <a:rPr lang="en-US" dirty="0" err="1"/>
              <a:t>sabbaths</a:t>
            </a:r>
            <a:r>
              <a:rPr lang="en-US" dirty="0"/>
              <a:t> being only given to them as a memorial of their deliverance out of Egypt, and as a pledge of their entering into the land of rest; and of the future rest to be enjoyed by Christ, and in heaven, to all eternity; for these were shadows of things to come, </a:t>
            </a:r>
            <a:r>
              <a:rPr lang="en-US" u="sng" dirty="0"/>
              <a:t>Col_2:16; </a:t>
            </a:r>
          </a:p>
        </p:txBody>
      </p:sp>
      <p:sp>
        <p:nvSpPr>
          <p:cNvPr id="4" name="Slide Number Placeholder 3"/>
          <p:cNvSpPr>
            <a:spLocks noGrp="1"/>
          </p:cNvSpPr>
          <p:nvPr>
            <p:ph type="sldNum" sz="quarter" idx="10"/>
          </p:nvPr>
        </p:nvSpPr>
        <p:spPr/>
        <p:txBody>
          <a:bodyPr/>
          <a:lstStyle/>
          <a:p>
            <a:fld id="{AD6A3006-5CC4-45B6-8945-6551894B8274}" type="slidenum">
              <a:rPr lang="en-US" smtClean="0"/>
              <a:t>14</a:t>
            </a:fld>
            <a:endParaRPr lang="en-US"/>
          </a:p>
        </p:txBody>
      </p:sp>
    </p:spTree>
    <p:extLst>
      <p:ext uri="{BB962C8B-B14F-4D97-AF65-F5344CB8AC3E}">
        <p14:creationId xmlns:p14="http://schemas.microsoft.com/office/powerpoint/2010/main" val="153007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3F21AE-06E6-4BF4-9987-79F2078A75C5}" type="datetime1">
              <a:rPr lang="en-US" smtClean="0">
                <a:solidFill>
                  <a:prstClr val="black">
                    <a:tint val="75000"/>
                  </a:prstClr>
                </a:solidFill>
              </a:rPr>
              <a:pPr/>
              <a:t>7/26/2010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410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6DB55-DA50-42DB-B77D-7FDFADDA7F4F}" type="datetime1">
              <a:rPr lang="en-US" smtClean="0">
                <a:solidFill>
                  <a:prstClr val="black">
                    <a:tint val="75000"/>
                  </a:prstClr>
                </a:solidFill>
              </a:rPr>
              <a:pPr/>
              <a:t>7/26/2010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64C32-7D27-4C15-884C-5D8019252A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39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DE91-1EB4-4553-A4E0-441A4D6ED97E}" type="datetime1">
              <a:rPr lang="en-US" smtClean="0">
                <a:solidFill>
                  <a:prstClr val="black">
                    <a:tint val="75000"/>
                  </a:prstClr>
                </a:solidFill>
              </a:rPr>
              <a:pPr/>
              <a:t>7/26/2010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64C32-7D27-4C15-884C-5D8019252A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65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8A588-2CDD-498B-ABE1-153F447671A0}" type="datetime1">
              <a:rPr lang="en-US" smtClean="0">
                <a:solidFill>
                  <a:prstClr val="black">
                    <a:tint val="75000"/>
                  </a:prstClr>
                </a:solidFill>
              </a:rPr>
              <a:pPr/>
              <a:t>7/26/2010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2605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80ADB-4CD0-410D-9E45-AD859E00F01A}" type="datetime1">
              <a:rPr lang="en-US" smtClean="0">
                <a:solidFill>
                  <a:prstClr val="black">
                    <a:tint val="75000"/>
                  </a:prstClr>
                </a:solidFill>
              </a:rPr>
              <a:pPr/>
              <a:t>7/26/2010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1544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570102-6109-4DE9-B683-344DC3941862}" type="datetime1">
              <a:rPr lang="en-US" smtClean="0">
                <a:solidFill>
                  <a:prstClr val="black">
                    <a:tint val="75000"/>
                  </a:prstClr>
                </a:solidFill>
              </a:rPr>
              <a:pPr/>
              <a:t>7/26/2010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31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659425-1882-4CC2-89E5-9687B9081A26}" type="datetime1">
              <a:rPr lang="en-US" smtClean="0">
                <a:solidFill>
                  <a:prstClr val="black">
                    <a:tint val="75000"/>
                  </a:prstClr>
                </a:solidFill>
              </a:rPr>
              <a:pPr/>
              <a:t>7/26/2010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064C32-7D27-4C15-884C-5D8019252A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4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FA732-43E3-43EB-B237-66D8D1E8F5FF}" type="datetime1">
              <a:rPr lang="en-US" smtClean="0">
                <a:solidFill>
                  <a:prstClr val="black">
                    <a:tint val="75000"/>
                  </a:prstClr>
                </a:solidFill>
              </a:rPr>
              <a:pPr/>
              <a:t>7/26/2010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00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41120-07F3-40E7-B0DE-A1E29B669CD6}" type="datetime1">
              <a:rPr lang="en-US" smtClean="0">
                <a:solidFill>
                  <a:prstClr val="black">
                    <a:tint val="75000"/>
                  </a:prstClr>
                </a:solidFill>
              </a:rPr>
              <a:pPr/>
              <a:t>7/26/2010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0388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0672E-D48A-4D4F-8AE1-22C9F737EA27}" type="datetime1">
              <a:rPr lang="en-US" smtClean="0">
                <a:solidFill>
                  <a:prstClr val="black">
                    <a:tint val="75000"/>
                  </a:prstClr>
                </a:solidFill>
              </a:rPr>
              <a:pPr/>
              <a:t>7/26/2010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064C32-7D27-4C15-884C-5D8019252A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02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D2FCF2-D917-4684-B3CA-E289D902F465}" type="datetime1">
              <a:rPr lang="en-US" smtClean="0">
                <a:solidFill>
                  <a:prstClr val="black">
                    <a:tint val="75000"/>
                  </a:prstClr>
                </a:solidFill>
              </a:rPr>
              <a:pPr/>
              <a:t>7/26/2010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064C32-7D27-4C15-884C-5D8019252A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73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CC289-CB49-41EE-A62F-567C7844066E}" type="datetime1">
              <a:rPr lang="en-US" smtClean="0">
                <a:solidFill>
                  <a:prstClr val="black">
                    <a:tint val="75000"/>
                  </a:prstClr>
                </a:solidFill>
              </a:rPr>
              <a:pPr/>
              <a:t>7/26/2010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0"/>
            <a:ext cx="2133600" cy="425450"/>
          </a:xfrm>
          <a:prstGeom prst="rect">
            <a:avLst/>
          </a:prstGeom>
        </p:spPr>
        <p:txBody>
          <a:bodyPr vert="horz" lIns="91440" tIns="45720" rIns="91440" bIns="45720" rtlCol="0" anchor="ctr"/>
          <a:lstStyle>
            <a:lvl1pPr algn="r">
              <a:defRPr sz="1400">
                <a:solidFill>
                  <a:schemeClr val="bg1"/>
                </a:solidFill>
              </a:defRPr>
            </a:lvl1pPr>
          </a:lstStyle>
          <a:p>
            <a:fld id="{11064C32-7D27-4C15-884C-5D8019252A7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02716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8.emf"/><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ustomXml" Target="../ink/ink5.xml"/><Relationship Id="rId5" Type="http://schemas.openxmlformats.org/officeDocument/2006/relationships/image" Target="../media/image10.emf"/><Relationship Id="rId4" Type="http://schemas.openxmlformats.org/officeDocument/2006/relationships/customXml" Target="../ink/ink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5.png"/><Relationship Id="rId7"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ustomXml" Target="../ink/ink7.xml"/><Relationship Id="rId5" Type="http://schemas.openxmlformats.org/officeDocument/2006/relationships/image" Target="../media/image12.emf"/><Relationship Id="rId4" Type="http://schemas.openxmlformats.org/officeDocument/2006/relationships/customXml" Target="../ink/ink6.xml"/><Relationship Id="rId9"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downloads/details.aspx?FamilyID=cb9bf144-1076-4615-9951-294eeb832823&amp;displaylang=en"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crossbooks.com/book.asp?strongs=H7676" TargetMode="External"/><Relationship Id="rId4" Type="http://schemas.openxmlformats.org/officeDocument/2006/relationships/hyperlink" Target="http://www.crossbooks.com/book.asp?strongs=H767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414934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82940"/>
            <a:ext cx="8818418" cy="1569660"/>
          </a:xfrm>
          <a:prstGeom prst="rect">
            <a:avLst/>
          </a:prstGeom>
          <a:noFill/>
        </p:spPr>
        <p:txBody>
          <a:bodyPr wrap="square" rtlCol="0">
            <a:prstTxWarp prst="textPlain">
              <a:avLst/>
            </a:prstTxWarp>
            <a:spAutoFit/>
            <a:scene3d>
              <a:camera prst="orthographicFront"/>
              <a:lightRig rig="threePt" dir="t"/>
            </a:scene3d>
            <a:sp3d extrusionH="57150">
              <a:bevelT w="38100" h="38100"/>
            </a:sp3d>
          </a:bodyPr>
          <a:lstStyle/>
          <a:p>
            <a:pPr algn="ctr"/>
            <a:r>
              <a:rPr lang="en-US" sz="96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p:txBody>
      </p:sp>
      <p:sp>
        <p:nvSpPr>
          <p:cNvPr id="6" name="TextBox 5"/>
          <p:cNvSpPr txBox="1"/>
          <p:nvPr/>
        </p:nvSpPr>
        <p:spPr>
          <a:xfrm>
            <a:off x="3810000" y="2154382"/>
            <a:ext cx="5029200" cy="4017818"/>
          </a:xfrm>
          <a:prstGeom prst="rect">
            <a:avLst/>
          </a:prstGeom>
          <a:noFill/>
        </p:spPr>
        <p:txBody>
          <a:bodyPr wrap="none" rtlCol="0">
            <a:prstTxWarp prst="textCanUp">
              <a:avLst>
                <a:gd name="adj" fmla="val 92611"/>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000" b="1" dirty="0" smtClean="0">
                <a:ln w="50800"/>
                <a:solidFill>
                  <a:prstClr val="white">
                    <a:shade val="50000"/>
                  </a:prstClr>
                </a:solidFill>
                <a:effectLst>
                  <a:outerShdw blurRad="127000" dist="152400" dir="2700000" algn="tl" rotWithShape="0">
                    <a:prstClr val="black">
                      <a:alpha val="68000"/>
                    </a:prstClr>
                  </a:outerShdw>
                </a:effectLst>
                <a:latin typeface="Cataneo BT" pitchFamily="66" charset="0"/>
              </a:rPr>
              <a:t>“Remember </a:t>
            </a:r>
          </a:p>
          <a:p>
            <a:pPr algn="ctr"/>
            <a:r>
              <a:rPr lang="en-US" sz="6000" b="1" dirty="0" smtClean="0">
                <a:ln w="50800"/>
                <a:solidFill>
                  <a:prstClr val="white">
                    <a:shade val="50000"/>
                  </a:prstClr>
                </a:solidFill>
                <a:effectLst>
                  <a:outerShdw blurRad="127000" dist="152400" dir="2700000" algn="tl" rotWithShape="0">
                    <a:prstClr val="black">
                      <a:alpha val="68000"/>
                    </a:prstClr>
                  </a:outerShdw>
                </a:effectLst>
                <a:latin typeface="Cataneo BT" pitchFamily="66" charset="0"/>
              </a:rPr>
              <a:t>The Sabbath Day</a:t>
            </a:r>
          </a:p>
          <a:p>
            <a:pPr algn="ctr"/>
            <a:r>
              <a:rPr lang="en-US" sz="6000" b="1" dirty="0" smtClean="0">
                <a:ln w="50800"/>
                <a:solidFill>
                  <a:prstClr val="white">
                    <a:shade val="50000"/>
                  </a:prstClr>
                </a:solidFill>
                <a:effectLst>
                  <a:outerShdw blurRad="127000" dist="152400" dir="2700000" algn="tl" rotWithShape="0">
                    <a:prstClr val="black">
                      <a:alpha val="68000"/>
                    </a:prstClr>
                  </a:outerShdw>
                </a:effectLst>
                <a:latin typeface="Cataneo BT" pitchFamily="66" charset="0"/>
              </a:rPr>
              <a:t>And Keep It Holy”</a:t>
            </a: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42424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a:off x="304800" y="1815882"/>
            <a:ext cx="8534400" cy="4737318"/>
          </a:xfrm>
          <a:prstGeom prst="snip2DiagRect">
            <a:avLst/>
          </a:prstGeom>
          <a:solidFill>
            <a:srgbClr val="FFF5EB">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2060882"/>
            <a:ext cx="8229600" cy="4247317"/>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28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All servile labor was forbidden, </a:t>
            </a:r>
            <a:r>
              <a:rPr lang="en-US" sz="28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 </a:t>
            </a:r>
            <a:r>
              <a:rPr lang="en-US" sz="2400" i="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(whether </a:t>
            </a:r>
            <a:r>
              <a:rPr lang="en-US" sz="2400" i="1"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of </a:t>
            </a:r>
            <a:r>
              <a:rPr lang="en-US" sz="2400" i="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men, women, </a:t>
            </a:r>
            <a:r>
              <a:rPr lang="en-US" sz="2400" i="1"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children, servants, strangers or </a:t>
            </a:r>
            <a:r>
              <a:rPr lang="en-US" sz="2400" i="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beasts)</a:t>
            </a:r>
            <a:endParaRPr lang="en-US" sz="2800" i="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909638" lvl="1" indent="-452438">
              <a:spcAft>
                <a:spcPts val="1200"/>
              </a:spcAft>
              <a:buClr>
                <a:srgbClr val="C00000"/>
              </a:buClr>
              <a:buFont typeface="Wingdings 2" pitchFamily="18" charset="2"/>
              <a:buChar char=""/>
            </a:pPr>
            <a:r>
              <a:rPr lang="en-US" sz="2400" b="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No </a:t>
            </a:r>
            <a:r>
              <a:rPr lang="en-US" sz="2400" b="1"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fire could be kindled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(Exodus 35:3), </a:t>
            </a:r>
            <a:endPar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909638" lvl="1" indent="-452438">
              <a:spcAft>
                <a:spcPts val="1200"/>
              </a:spcAft>
              <a:buClr>
                <a:srgbClr val="C00000"/>
              </a:buClr>
              <a:buFont typeface="Wingdings 2" pitchFamily="18" charset="2"/>
              <a:buChar char=""/>
            </a:pPr>
            <a:r>
              <a:rPr lang="en-US" sz="2400" b="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No </a:t>
            </a:r>
            <a:r>
              <a:rPr lang="en-US" sz="2400" b="1"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cooking was to be done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(Exodus 16:5,23). </a:t>
            </a:r>
            <a:endPar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909638" lvl="1" indent="-452438">
              <a:spcAft>
                <a:spcPts val="1200"/>
              </a:spcAft>
              <a:buClr>
                <a:srgbClr val="C00000"/>
              </a:buClr>
              <a:buFont typeface="Wingdings 2" pitchFamily="18" charset="2"/>
              <a:buChar char=""/>
            </a:pPr>
            <a:r>
              <a:rPr lang="en-US" sz="2400" b="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Everyone </a:t>
            </a:r>
            <a:r>
              <a:rPr lang="en-US" sz="2400" b="1"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was to stay at home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(Exodus 16:29). </a:t>
            </a:r>
            <a:endPar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909638" lvl="1" indent="-452438">
              <a:spcAft>
                <a:spcPts val="1200"/>
              </a:spcAft>
              <a:buClr>
                <a:srgbClr val="C00000"/>
              </a:buClr>
              <a:buFont typeface="Wingdings 2" pitchFamily="18" charset="2"/>
              <a:buChar char=""/>
            </a:pPr>
            <a:r>
              <a:rPr lang="en-US" sz="2400" b="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Two </a:t>
            </a:r>
            <a:r>
              <a:rPr lang="en-US" sz="2400" b="1"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lambs were to be offered to the Lord in the morning and two in the evening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(Numbers 28:1-10). </a:t>
            </a:r>
            <a:endPar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909638" lvl="1" indent="-452438">
              <a:spcAft>
                <a:spcPts val="1200"/>
              </a:spcAft>
              <a:buClr>
                <a:srgbClr val="C00000"/>
              </a:buClr>
              <a:buFont typeface="Wingdings 2" pitchFamily="18" charset="2"/>
              <a:buChar char=""/>
            </a:pPr>
            <a:r>
              <a:rPr lang="en-US" sz="2400" b="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The </a:t>
            </a:r>
            <a:r>
              <a:rPr lang="en-US" sz="2400" b="1"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penalty for it's violation was death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(Exodus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31:15-16</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35:2; Numbers 15:32-36).</a:t>
            </a: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“Remember The Sabbath Day”</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19108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94909" y="1983462"/>
            <a:ext cx="4620491" cy="449353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marL="452438" indent="-452438">
              <a:spcAft>
                <a:spcPts val="1200"/>
              </a:spcAft>
              <a:buClr>
                <a:srgbClr val="FFFF00"/>
              </a:buClr>
              <a:buFont typeface="Wingdings 2" pitchFamily="18" charset="2"/>
              <a:buChar char="è"/>
            </a:pPr>
            <a:r>
              <a:rPr lang="en-US" sz="3200" b="1" spc="150" dirty="0">
                <a:ln w="11430"/>
                <a:solidFill>
                  <a:srgbClr val="F8F8F8"/>
                </a:solidFill>
                <a:effectLst>
                  <a:glow rad="101600">
                    <a:prstClr val="black">
                      <a:lumMod val="75000"/>
                      <a:lumOff val="25000"/>
                      <a:alpha val="60000"/>
                    </a:prstClr>
                  </a:glow>
                  <a:outerShdw blurRad="25400" algn="tl" rotWithShape="0">
                    <a:srgbClr val="000000">
                      <a:alpha val="43000"/>
                    </a:srgbClr>
                  </a:outerShdw>
                </a:effectLst>
                <a:latin typeface="Copperplate Gothic Bold" pitchFamily="34" charset="0"/>
              </a:rPr>
              <a:t>To Whom Was It Given?</a:t>
            </a:r>
          </a:p>
          <a:p>
            <a:pPr marL="452438" indent="-452438">
              <a:spcAft>
                <a:spcPts val="1200"/>
              </a:spcAft>
              <a:buClr>
                <a:srgbClr val="FFFF00"/>
              </a:buClr>
              <a:buFont typeface="Wingdings 2" pitchFamily="18" charset="2"/>
              <a:buChar char="è"/>
            </a:pPr>
            <a:r>
              <a:rPr lang="en-US" sz="3200" b="1" spc="150" dirty="0">
                <a:ln w="11430"/>
                <a:solidFill>
                  <a:srgbClr val="F8F8F8"/>
                </a:solidFill>
                <a:effectLst>
                  <a:glow rad="101600">
                    <a:prstClr val="black">
                      <a:lumMod val="75000"/>
                      <a:lumOff val="25000"/>
                      <a:alpha val="60000"/>
                    </a:prstClr>
                  </a:glow>
                  <a:outerShdw blurRad="25400" algn="tl" rotWithShape="0">
                    <a:srgbClr val="000000">
                      <a:alpha val="43000"/>
                    </a:srgbClr>
                  </a:outerShdw>
                </a:effectLst>
                <a:latin typeface="Copperplate Gothic Bold" pitchFamily="34" charset="0"/>
              </a:rPr>
              <a:t>What Was Its purpose?</a:t>
            </a:r>
          </a:p>
          <a:p>
            <a:pPr marL="452438" indent="-452438">
              <a:spcAft>
                <a:spcPts val="1200"/>
              </a:spcAft>
              <a:buClr>
                <a:srgbClr val="FFFF00"/>
              </a:buClr>
              <a:buFont typeface="Wingdings 2" pitchFamily="18" charset="2"/>
              <a:buChar char="è"/>
            </a:pPr>
            <a:r>
              <a:rPr lang="en-US" sz="3200" b="1" spc="150" dirty="0">
                <a:ln w="11430"/>
                <a:solidFill>
                  <a:srgbClr val="F8F8F8"/>
                </a:solidFill>
                <a:effectLst>
                  <a:glow rad="101600">
                    <a:prstClr val="black">
                      <a:lumMod val="75000"/>
                      <a:lumOff val="25000"/>
                      <a:alpha val="60000"/>
                    </a:prstClr>
                  </a:glow>
                  <a:outerShdw blurRad="25400" algn="tl" rotWithShape="0">
                    <a:srgbClr val="000000">
                      <a:alpha val="43000"/>
                    </a:srgbClr>
                  </a:outerShdw>
                </a:effectLst>
                <a:latin typeface="Copperplate Gothic Bold" pitchFamily="34" charset="0"/>
              </a:rPr>
              <a:t>What Was To Be Its Duration?</a:t>
            </a:r>
          </a:p>
          <a:p>
            <a:pPr marL="452438" indent="-452438">
              <a:spcAft>
                <a:spcPts val="1200"/>
              </a:spcAft>
              <a:buClr>
                <a:srgbClr val="FFFF00"/>
              </a:buClr>
              <a:buFont typeface="Wingdings 2" pitchFamily="18" charset="2"/>
              <a:buChar char="è"/>
            </a:pPr>
            <a:r>
              <a:rPr lang="en-US" sz="3200" b="1" spc="150" dirty="0">
                <a:ln w="11430"/>
                <a:solidFill>
                  <a:srgbClr val="F8F8F8"/>
                </a:solidFill>
                <a:effectLst>
                  <a:glow rad="101600">
                    <a:prstClr val="black">
                      <a:lumMod val="75000"/>
                      <a:lumOff val="25000"/>
                      <a:alpha val="60000"/>
                    </a:prstClr>
                  </a:glow>
                  <a:outerShdw blurRad="25400" algn="tl" rotWithShape="0">
                    <a:srgbClr val="000000">
                      <a:alpha val="43000"/>
                    </a:srgbClr>
                  </a:outerShdw>
                </a:effectLst>
                <a:latin typeface="Copperplate Gothic Bold" pitchFamily="34" charset="0"/>
              </a:rPr>
              <a:t>Its Relevance To Us?</a:t>
            </a: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11</a:t>
            </a:fld>
            <a:endParaRPr lang="en-US">
              <a:solidFill>
                <a:prstClr val="black">
                  <a:tint val="75000"/>
                </a:prstClr>
              </a:solidFill>
            </a:endParaRPr>
          </a:p>
        </p:txBody>
      </p:sp>
      <p:sp>
        <p:nvSpPr>
          <p:cNvPr id="6" name="TextBox 5"/>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“Remember The Sabbath Day”</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Tree>
    <p:extLst>
      <p:ext uri="{BB962C8B-B14F-4D97-AF65-F5344CB8AC3E}">
        <p14:creationId xmlns:p14="http://schemas.microsoft.com/office/powerpoint/2010/main" val="42684470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14600" y="1815882"/>
            <a:ext cx="6477000" cy="4737318"/>
          </a:xfrm>
          <a:prstGeom prst="snip2DiagRect">
            <a:avLst/>
          </a:prstGeom>
          <a:solidFill>
            <a:srgbClr val="FFF5EB">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white"/>
                </a:solidFill>
              </a:rPr>
              <a:pPr/>
              <a:t>12</a:t>
            </a:fld>
            <a:endParaRPr lang="en-US">
              <a:solidFill>
                <a:prstClr val="white"/>
              </a:solidFill>
            </a:endParaRPr>
          </a:p>
        </p:txBody>
      </p:sp>
      <p:sp>
        <p:nvSpPr>
          <p:cNvPr id="3" name="TextBox 2"/>
          <p:cNvSpPr txBox="1"/>
          <p:nvPr/>
        </p:nvSpPr>
        <p:spPr>
          <a:xfrm>
            <a:off x="0" y="0"/>
            <a:ext cx="9123218"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To Whom Was It Given?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8" name="Rectangle 7"/>
          <p:cNvSpPr/>
          <p:nvPr/>
        </p:nvSpPr>
        <p:spPr>
          <a:xfrm>
            <a:off x="2590800" y="1981200"/>
            <a:ext cx="6324600" cy="4401205"/>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rPr>
              <a:t>Exodus 16:23-30 (NKJV) </a:t>
            </a:r>
            <a:endParaRPr lang="en-US" sz="2800" b="1"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23 </a:t>
            </a:r>
            <a:r>
              <a:rPr lang="en-US" sz="2800" dirty="0">
                <a:effectLst>
                  <a:glow rad="101600">
                    <a:schemeClr val="bg1">
                      <a:alpha val="60000"/>
                    </a:schemeClr>
                  </a:glow>
                  <a:outerShdw blurRad="60007" dist="310007" dir="7680000" sy="30000" kx="1300200" algn="ctr" rotWithShape="0">
                    <a:prstClr val="black">
                      <a:alpha val="32000"/>
                    </a:prstClr>
                  </a:outerShdw>
                </a:effectLst>
              </a:rPr>
              <a:t>Then he said to them, "This </a:t>
            </a:r>
            <a:r>
              <a:rPr lang="en-US" sz="2800" i="1" dirty="0">
                <a:effectLst>
                  <a:glow rad="101600">
                    <a:schemeClr val="bg1">
                      <a:alpha val="60000"/>
                    </a:schemeClr>
                  </a:glow>
                  <a:outerShdw blurRad="60007" dist="310007" dir="7680000" sy="30000" kx="1300200" algn="ctr" rotWithShape="0">
                    <a:prstClr val="black">
                      <a:alpha val="32000"/>
                    </a:prstClr>
                  </a:outerShdw>
                </a:effectLst>
              </a:rPr>
              <a:t>is what</a:t>
            </a:r>
            <a:r>
              <a:rPr lang="en-US" sz="2800" dirty="0">
                <a:effectLst>
                  <a:glow rad="101600">
                    <a:schemeClr val="bg1">
                      <a:alpha val="60000"/>
                    </a:schemeClr>
                  </a:glow>
                  <a:outerShdw blurRad="60007" dist="310007" dir="7680000" sy="30000" kx="1300200" algn="ctr" rotWithShape="0">
                    <a:prstClr val="black">
                      <a:alpha val="32000"/>
                    </a:prstClr>
                  </a:outerShdw>
                </a:effectLst>
              </a:rPr>
              <a:t> the LORD has said: 'Tomorrow </a:t>
            </a:r>
            <a:r>
              <a:rPr lang="en-US" sz="2800" i="1" dirty="0">
                <a:effectLst>
                  <a:glow rad="101600">
                    <a:schemeClr val="bg1">
                      <a:alpha val="60000"/>
                    </a:schemeClr>
                  </a:glow>
                  <a:outerShdw blurRad="60007" dist="310007" dir="7680000" sy="30000" kx="1300200" algn="ctr" rotWithShape="0">
                    <a:prstClr val="black">
                      <a:alpha val="32000"/>
                    </a:prstClr>
                  </a:outerShdw>
                </a:effectLst>
              </a:rPr>
              <a:t>is</a:t>
            </a:r>
            <a:r>
              <a:rPr lang="en-US" sz="2800" dirty="0">
                <a:effectLst>
                  <a:glow rad="101600">
                    <a:schemeClr val="bg1">
                      <a:alpha val="60000"/>
                    </a:schemeClr>
                  </a:glow>
                  <a:outerShdw blurRad="60007" dist="310007" dir="7680000" sy="30000" kx="1300200" algn="ctr" rotWithShape="0">
                    <a:prstClr val="black">
                      <a:alpha val="32000"/>
                    </a:prstClr>
                  </a:outerShdw>
                </a:effectLst>
              </a:rPr>
              <a:t> a Sabbath rest, a holy Sabbath to the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LORD . . .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29 </a:t>
            </a:r>
            <a:r>
              <a:rPr lang="en-US" sz="2800" dirty="0">
                <a:effectLst>
                  <a:glow rad="101600">
                    <a:schemeClr val="bg1">
                      <a:alpha val="60000"/>
                    </a:schemeClr>
                  </a:glow>
                  <a:outerShdw blurRad="60007" dist="310007" dir="7680000" sy="30000" kx="1300200" algn="ctr" rotWithShape="0">
                    <a:prstClr val="black">
                      <a:alpha val="32000"/>
                    </a:prstClr>
                  </a:outerShdw>
                </a:effectLst>
              </a:rPr>
              <a:t>See! For the LORD has given you the Sabbath; therefore He gives you on the sixth day bread for two days. Let every man remain in his place; let no man go out of his place on the seventh day."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30 </a:t>
            </a:r>
            <a:r>
              <a:rPr lang="en-US" sz="2800" dirty="0">
                <a:effectLst>
                  <a:glow rad="101600">
                    <a:schemeClr val="bg1">
                      <a:alpha val="60000"/>
                    </a:schemeClr>
                  </a:glow>
                  <a:outerShdw blurRad="60007" dist="310007" dir="7680000" sy="30000" kx="1300200" algn="ctr" rotWithShape="0">
                    <a:prstClr val="black">
                      <a:alpha val="32000"/>
                    </a:prstClr>
                  </a:outerShdw>
                </a:effectLst>
              </a:rPr>
              <a:t>So the people rested on the seventh day. </a:t>
            </a:r>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914800" y="3952080"/>
              <a:ext cx="1852200" cy="34560"/>
            </p14:xfrm>
          </p:contentPart>
        </mc:Choice>
        <mc:Fallback xmlns="">
          <p:pic>
            <p:nvPicPr>
              <p:cNvPr id="9" name="Ink 8"/>
              <p:cNvPicPr/>
              <p:nvPr/>
            </p:nvPicPr>
            <p:blipFill>
              <a:blip r:embed="rId5"/>
              <a:stretch>
                <a:fillRect/>
              </a:stretch>
            </p:blipFill>
            <p:spPr>
              <a:xfrm>
                <a:off x="5898960" y="3888360"/>
                <a:ext cx="1883880" cy="161640"/>
              </a:xfrm>
              <a:prstGeom prst="rect">
                <a:avLst/>
              </a:prstGeom>
            </p:spPr>
          </p:pic>
        </mc:Fallback>
      </mc:AlternateContent>
    </p:spTree>
    <p:extLst>
      <p:ext uri="{BB962C8B-B14F-4D97-AF65-F5344CB8AC3E}">
        <p14:creationId xmlns:p14="http://schemas.microsoft.com/office/powerpoint/2010/main" val="182748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14600" y="1815882"/>
            <a:ext cx="6477000" cy="4737318"/>
          </a:xfrm>
          <a:prstGeom prst="snip2DiagRect">
            <a:avLst/>
          </a:prstGeom>
          <a:solidFill>
            <a:srgbClr val="FFF5EB">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white"/>
                </a:solidFill>
              </a:rPr>
              <a:pPr/>
              <a:t>13</a:t>
            </a:fld>
            <a:endParaRPr lang="en-US">
              <a:solidFill>
                <a:prstClr val="white"/>
              </a:solidFill>
            </a:endParaRPr>
          </a:p>
        </p:txBody>
      </p:sp>
      <p:sp>
        <p:nvSpPr>
          <p:cNvPr id="3" name="TextBox 2"/>
          <p:cNvSpPr txBox="1"/>
          <p:nvPr/>
        </p:nvSpPr>
        <p:spPr>
          <a:xfrm>
            <a:off x="0" y="0"/>
            <a:ext cx="9123218"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To Whom Was It Given?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7" name="Rectangle 6"/>
          <p:cNvSpPr/>
          <p:nvPr/>
        </p:nvSpPr>
        <p:spPr>
          <a:xfrm>
            <a:off x="2667000" y="2140327"/>
            <a:ext cx="6096000" cy="4401205"/>
          </a:xfrm>
          <a:prstGeom prst="rect">
            <a:avLst/>
          </a:prstGeom>
        </p:spPr>
        <p:txBody>
          <a:bodyPr wrap="square">
            <a:spAutoFit/>
          </a:bodyPr>
          <a:lstStyle/>
          <a:p>
            <a:pPr algn="ctr"/>
            <a:r>
              <a:rPr lang="en-US" sz="3200" b="1" dirty="0">
                <a:effectLst>
                  <a:glow rad="101600">
                    <a:schemeClr val="bg1">
                      <a:alpha val="60000"/>
                    </a:schemeClr>
                  </a:glow>
                  <a:outerShdw blurRad="60007" dist="310007" dir="7680000" sy="30000" kx="1300200" algn="ctr" rotWithShape="0">
                    <a:prstClr val="black">
                      <a:alpha val="32000"/>
                    </a:prstClr>
                  </a:outerShdw>
                </a:effectLst>
              </a:rPr>
              <a:t>Nehemiah 9:14 (NKJV) </a:t>
            </a:r>
            <a:endParaRPr lang="en-US" sz="3200" b="1"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14 </a:t>
            </a:r>
            <a:r>
              <a:rPr lang="en-US" sz="3200" dirty="0">
                <a:effectLst>
                  <a:glow rad="101600">
                    <a:schemeClr val="bg1">
                      <a:alpha val="60000"/>
                    </a:schemeClr>
                  </a:glow>
                  <a:outerShdw blurRad="60007" dist="310007" dir="7680000" sy="30000" kx="1300200" algn="ctr" rotWithShape="0">
                    <a:prstClr val="black">
                      <a:alpha val="32000"/>
                    </a:prstClr>
                  </a:outerShdw>
                </a:effectLst>
              </a:rPr>
              <a:t>You made known to them Your holy Sabbath, And commanded them precepts, statutes and laws, By the hand of Moses Your servant. </a:t>
            </a:r>
            <a:endParaRPr lang="en-US" sz="3200"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2400" i="1" dirty="0" smtClean="0">
                <a:latin typeface="Constantia" pitchFamily="18" charset="0"/>
              </a:rPr>
              <a:t>(Which </a:t>
            </a:r>
            <a:r>
              <a:rPr lang="en-US" sz="2400" i="1" dirty="0">
                <a:latin typeface="Constantia" pitchFamily="18" charset="0"/>
              </a:rPr>
              <a:t>was not made known to others, and was peculiar to the Jewish nation, and a privilege granted to them, to have rest corporeal and spiritual, typical of the rest in </a:t>
            </a:r>
            <a:r>
              <a:rPr lang="en-US" sz="2400" i="1" dirty="0" smtClean="0">
                <a:latin typeface="Constantia" pitchFamily="18" charset="0"/>
              </a:rPr>
              <a:t>Christ – John Gill)</a:t>
            </a:r>
            <a:endParaRPr lang="en-US" sz="2400" i="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4088880" y="2914560"/>
              <a:ext cx="3446640" cy="60480"/>
            </p14:xfrm>
          </p:contentPart>
        </mc:Choice>
        <mc:Fallback xmlns="">
          <p:pic>
            <p:nvPicPr>
              <p:cNvPr id="8" name="Ink 7"/>
              <p:cNvPicPr/>
              <p:nvPr/>
            </p:nvPicPr>
            <p:blipFill>
              <a:blip r:embed="rId5"/>
              <a:stretch>
                <a:fillRect/>
              </a:stretch>
            </p:blipFill>
            <p:spPr>
              <a:xfrm>
                <a:off x="4073040" y="2851200"/>
                <a:ext cx="3478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2837520" y="4371840"/>
              <a:ext cx="3566520" cy="94680"/>
            </p14:xfrm>
          </p:contentPart>
        </mc:Choice>
        <mc:Fallback xmlns="">
          <p:pic>
            <p:nvPicPr>
              <p:cNvPr id="9" name="Ink 8"/>
              <p:cNvPicPr/>
              <p:nvPr/>
            </p:nvPicPr>
            <p:blipFill>
              <a:blip r:embed="rId7"/>
              <a:stretch>
                <a:fillRect/>
              </a:stretch>
            </p:blipFill>
            <p:spPr>
              <a:xfrm>
                <a:off x="2821320" y="4308480"/>
                <a:ext cx="3598560" cy="221760"/>
              </a:xfrm>
              <a:prstGeom prst="rect">
                <a:avLst/>
              </a:prstGeom>
            </p:spPr>
          </p:pic>
        </mc:Fallback>
      </mc:AlternateContent>
    </p:spTree>
    <p:extLst>
      <p:ext uri="{BB962C8B-B14F-4D97-AF65-F5344CB8AC3E}">
        <p14:creationId xmlns:p14="http://schemas.microsoft.com/office/powerpoint/2010/main" val="135601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14600" y="1815882"/>
            <a:ext cx="6477000" cy="4737318"/>
          </a:xfrm>
          <a:prstGeom prst="snip2DiagRect">
            <a:avLst/>
          </a:prstGeom>
          <a:solidFill>
            <a:srgbClr val="FFF5EB">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white"/>
                </a:solidFill>
              </a:rPr>
              <a:pPr/>
              <a:t>14</a:t>
            </a:fld>
            <a:endParaRPr lang="en-US">
              <a:solidFill>
                <a:prstClr val="white"/>
              </a:solidFill>
            </a:endParaRPr>
          </a:p>
        </p:txBody>
      </p:sp>
      <p:sp>
        <p:nvSpPr>
          <p:cNvPr id="3" name="TextBox 2"/>
          <p:cNvSpPr txBox="1"/>
          <p:nvPr/>
        </p:nvSpPr>
        <p:spPr>
          <a:xfrm>
            <a:off x="0" y="0"/>
            <a:ext cx="9123218" cy="163121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To Whom Was It Given?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4" name="Rectangle 3"/>
          <p:cNvSpPr/>
          <p:nvPr/>
        </p:nvSpPr>
        <p:spPr>
          <a:xfrm>
            <a:off x="2590800" y="1981200"/>
            <a:ext cx="6324600" cy="4401205"/>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rPr>
              <a:t>Ezekiel 20:10-12 (NKJV) </a:t>
            </a:r>
            <a:endParaRPr lang="en-US" sz="2800" b="1"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10 </a:t>
            </a:r>
            <a:r>
              <a:rPr lang="en-US" sz="2800" dirty="0">
                <a:effectLst>
                  <a:glow rad="101600">
                    <a:schemeClr val="bg1">
                      <a:alpha val="60000"/>
                    </a:schemeClr>
                  </a:glow>
                  <a:outerShdw blurRad="60007" dist="310007" dir="7680000" sy="30000" kx="1300200" algn="ctr" rotWithShape="0">
                    <a:prstClr val="black">
                      <a:alpha val="32000"/>
                    </a:prstClr>
                  </a:outerShdw>
                </a:effectLst>
              </a:rPr>
              <a:t>"Therefore I made them go out of the land of Egypt and brought them into the wilderness.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11 </a:t>
            </a:r>
            <a:r>
              <a:rPr lang="en-US" sz="2800" dirty="0">
                <a:effectLst>
                  <a:glow rad="101600">
                    <a:schemeClr val="bg1">
                      <a:alpha val="60000"/>
                    </a:schemeClr>
                  </a:glow>
                  <a:outerShdw blurRad="60007" dist="310007" dir="7680000" sy="30000" kx="1300200" algn="ctr" rotWithShape="0">
                    <a:prstClr val="black">
                      <a:alpha val="32000"/>
                    </a:prstClr>
                  </a:outerShdw>
                </a:effectLst>
              </a:rPr>
              <a:t>And I gave them My statutes and showed them My judgments, 'which, </a:t>
            </a:r>
            <a:r>
              <a:rPr lang="en-US" sz="2800" i="1" dirty="0">
                <a:effectLst>
                  <a:glow rad="101600">
                    <a:schemeClr val="bg1">
                      <a:alpha val="60000"/>
                    </a:schemeClr>
                  </a:glow>
                  <a:outerShdw blurRad="60007" dist="310007" dir="7680000" sy="30000" kx="1300200" algn="ctr" rotWithShape="0">
                    <a:prstClr val="black">
                      <a:alpha val="32000"/>
                    </a:prstClr>
                  </a:outerShdw>
                </a:effectLst>
              </a:rPr>
              <a:t>if</a:t>
            </a:r>
            <a:r>
              <a:rPr lang="en-US" sz="2800" dirty="0">
                <a:effectLst>
                  <a:glow rad="101600">
                    <a:schemeClr val="bg1">
                      <a:alpha val="60000"/>
                    </a:schemeClr>
                  </a:glow>
                  <a:outerShdw blurRad="60007" dist="310007" dir="7680000" sy="30000" kx="1300200" algn="ctr" rotWithShape="0">
                    <a:prstClr val="black">
                      <a:alpha val="32000"/>
                    </a:prstClr>
                  </a:outerShdw>
                </a:effectLst>
              </a:rPr>
              <a:t> a man does, he shall live by them.'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12 </a:t>
            </a:r>
            <a:r>
              <a:rPr lang="en-US" sz="2800" dirty="0">
                <a:effectLst>
                  <a:glow rad="101600">
                    <a:schemeClr val="bg1">
                      <a:alpha val="60000"/>
                    </a:schemeClr>
                  </a:glow>
                  <a:outerShdw blurRad="60007" dist="310007" dir="7680000" sy="30000" kx="1300200" algn="ctr" rotWithShape="0">
                    <a:prstClr val="black">
                      <a:alpha val="32000"/>
                    </a:prstClr>
                  </a:outerShdw>
                </a:effectLst>
              </a:rPr>
              <a:t>Moreover I also gave them My Sabbaths, to be a sign between them and Me, that they might know that I </a:t>
            </a:r>
            <a:r>
              <a:rPr lang="en-US" sz="2800" i="1" dirty="0">
                <a:effectLst>
                  <a:glow rad="101600">
                    <a:schemeClr val="bg1">
                      <a:alpha val="60000"/>
                    </a:schemeClr>
                  </a:glow>
                  <a:outerShdw blurRad="60007" dist="310007" dir="7680000" sy="30000" kx="1300200" algn="ctr" rotWithShape="0">
                    <a:prstClr val="black">
                      <a:alpha val="32000"/>
                    </a:prstClr>
                  </a:outerShdw>
                </a:effectLst>
              </a:rPr>
              <a:t>am</a:t>
            </a:r>
            <a:r>
              <a:rPr lang="en-US" sz="2800" dirty="0">
                <a:effectLst>
                  <a:glow rad="101600">
                    <a:schemeClr val="bg1">
                      <a:alpha val="60000"/>
                    </a:schemeClr>
                  </a:glow>
                  <a:outerShdw blurRad="60007" dist="310007" dir="7680000" sy="30000" kx="1300200" algn="ctr" rotWithShape="0">
                    <a:prstClr val="black">
                      <a:alpha val="32000"/>
                    </a:prstClr>
                  </a:outerShdw>
                </a:effectLst>
              </a:rPr>
              <a:t> the LORD who sanctifies them. </a:t>
            </a: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4311720" y="5237640"/>
              <a:ext cx="4440960" cy="86400"/>
            </p14:xfrm>
          </p:contentPart>
        </mc:Choice>
        <mc:Fallback xmlns="">
          <p:pic>
            <p:nvPicPr>
              <p:cNvPr id="7" name="Ink 6"/>
              <p:cNvPicPr/>
              <p:nvPr/>
            </p:nvPicPr>
            <p:blipFill>
              <a:blip r:embed="rId5"/>
              <a:stretch>
                <a:fillRect/>
              </a:stretch>
            </p:blipFill>
            <p:spPr>
              <a:xfrm>
                <a:off x="4295880" y="5174280"/>
                <a:ext cx="4472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2957400" y="5691960"/>
              <a:ext cx="429120" cy="34920"/>
            </p14:xfrm>
          </p:contentPart>
        </mc:Choice>
        <mc:Fallback xmlns="">
          <p:pic>
            <p:nvPicPr>
              <p:cNvPr id="8" name="Ink 7"/>
              <p:cNvPicPr/>
              <p:nvPr/>
            </p:nvPicPr>
            <p:blipFill>
              <a:blip r:embed="rId7"/>
              <a:stretch>
                <a:fillRect/>
              </a:stretch>
            </p:blipFill>
            <p:spPr>
              <a:xfrm>
                <a:off x="2941560" y="5628600"/>
                <a:ext cx="460800" cy="161640"/>
              </a:xfrm>
              <a:prstGeom prst="rect">
                <a:avLst/>
              </a:prstGeom>
            </p:spPr>
          </p:pic>
        </mc:Fallback>
      </mc:AlternateContent>
    </p:spTree>
    <p:extLst>
      <p:ext uri="{BB962C8B-B14F-4D97-AF65-F5344CB8AC3E}">
        <p14:creationId xmlns:p14="http://schemas.microsoft.com/office/powerpoint/2010/main" val="396150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14600" y="1815882"/>
            <a:ext cx="6477000" cy="4737318"/>
          </a:xfrm>
          <a:prstGeom prst="snip2DiagRect">
            <a:avLst/>
          </a:prstGeom>
          <a:solidFill>
            <a:srgbClr val="FFF5EB">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white"/>
                </a:solidFill>
              </a:rPr>
              <a:pPr/>
              <a:t>15</a:t>
            </a:fld>
            <a:endParaRPr lang="en-US">
              <a:solidFill>
                <a:prstClr val="white"/>
              </a:solidFill>
            </a:endParaRPr>
          </a:p>
        </p:txBody>
      </p:sp>
      <p:sp>
        <p:nvSpPr>
          <p:cNvPr id="3" name="TextBox 2"/>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The Purpose?</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11" name="Rectangle 10"/>
          <p:cNvSpPr/>
          <p:nvPr/>
        </p:nvSpPr>
        <p:spPr>
          <a:xfrm>
            <a:off x="2705100" y="2093416"/>
            <a:ext cx="6096000" cy="4154984"/>
          </a:xfrm>
          <a:prstGeom prst="rect">
            <a:avLst/>
          </a:prstGeom>
        </p:spPr>
        <p:txBody>
          <a:bodyPr wrap="square">
            <a:spAutoFit/>
          </a:bodyPr>
          <a:lstStyle/>
          <a:p>
            <a:pPr marL="452438" indent="-452438">
              <a:spcAft>
                <a:spcPts val="1800"/>
              </a:spcAft>
              <a:buClr>
                <a:srgbClr val="F79646">
                  <a:lumMod val="50000"/>
                </a:srgbClr>
              </a:buClr>
              <a:buFont typeface="Wingdings 2" pitchFamily="18" charset="2"/>
              <a:buChar char="è"/>
            </a:pPr>
            <a:r>
              <a:rPr lang="en-US" sz="26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A </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sign between God and Israel – </a:t>
            </a:r>
            <a:r>
              <a:rPr lang="en-US" sz="2600" i="1"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after six days God ceased His </a:t>
            </a:r>
            <a:r>
              <a:rPr lang="en-US" sz="2600" i="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labor </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 </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a:t>
            </a:r>
            <a:r>
              <a:rPr lang="en-US" sz="2600" dirty="0" err="1"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Eze</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20:10-12; Ex. </a:t>
            </a:r>
            <a:r>
              <a:rPr lang="en-US" sz="26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30:13,17; </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cf. Gen </a:t>
            </a:r>
            <a:r>
              <a:rPr lang="en-US" sz="26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2:2)</a:t>
            </a:r>
            <a:endPar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452438" indent="-452438">
              <a:spcAft>
                <a:spcPts val="1800"/>
              </a:spcAft>
              <a:buClr>
                <a:srgbClr val="F79646">
                  <a:lumMod val="50000"/>
                </a:srgbClr>
              </a:buClr>
              <a:buFont typeface="Wingdings 2" pitchFamily="18" charset="2"/>
              <a:buChar char="è"/>
            </a:pP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Because God delivered Israel from Egypt – </a:t>
            </a:r>
            <a:r>
              <a:rPr lang="en-US" sz="2600" i="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A memorial of that event – they were slaves </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 </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(Deut</a:t>
            </a:r>
            <a:r>
              <a:rPr lang="en-US" sz="26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5:15)</a:t>
            </a:r>
          </a:p>
          <a:p>
            <a:pPr marL="452438" indent="-452438">
              <a:spcAft>
                <a:spcPts val="1800"/>
              </a:spcAft>
              <a:buClr>
                <a:srgbClr val="F79646">
                  <a:lumMod val="50000"/>
                </a:srgbClr>
              </a:buClr>
              <a:buFont typeface="Wingdings 2" pitchFamily="18" charset="2"/>
              <a:buChar char="è"/>
            </a:pP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Holy (Set apart) for them – </a:t>
            </a:r>
            <a:r>
              <a:rPr lang="en-US" sz="2600" i="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To be a day of rest – to be set apart to the Lord </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 </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(Ex</a:t>
            </a:r>
            <a:r>
              <a:rPr lang="en-US" sz="26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a:t>
            </a:r>
            <a:r>
              <a:rPr lang="en-US" sz="26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31:13-17; Mark 2:27). </a:t>
            </a:r>
            <a:endParaRPr lang="en-US" sz="26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p:txBody>
      </p:sp>
    </p:spTree>
    <p:extLst>
      <p:ext uri="{BB962C8B-B14F-4D97-AF65-F5344CB8AC3E}">
        <p14:creationId xmlns:p14="http://schemas.microsoft.com/office/powerpoint/2010/main" val="1242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14600" y="1815882"/>
            <a:ext cx="6477000" cy="4737318"/>
          </a:xfrm>
          <a:prstGeom prst="snip2DiagRect">
            <a:avLst/>
          </a:prstGeom>
          <a:solidFill>
            <a:srgbClr val="FFF5EB">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white"/>
                </a:solidFill>
              </a:rPr>
              <a:pPr/>
              <a:t>16</a:t>
            </a:fld>
            <a:endParaRPr lang="en-US">
              <a:solidFill>
                <a:prstClr val="white"/>
              </a:solidFill>
            </a:endParaRPr>
          </a:p>
        </p:txBody>
      </p:sp>
      <p:sp>
        <p:nvSpPr>
          <p:cNvPr id="11" name="Rectangle 10"/>
          <p:cNvSpPr/>
          <p:nvPr/>
        </p:nvSpPr>
        <p:spPr>
          <a:xfrm>
            <a:off x="2705100" y="2209800"/>
            <a:ext cx="6096000" cy="3770263"/>
          </a:xfrm>
          <a:prstGeom prst="rect">
            <a:avLst/>
          </a:prstGeom>
        </p:spPr>
        <p:txBody>
          <a:bodyPr wrap="square">
            <a:spAutoFit/>
          </a:bodyPr>
          <a:lstStyle/>
          <a:p>
            <a:pPr marL="452438" indent="-452438">
              <a:spcAft>
                <a:spcPts val="1800"/>
              </a:spcAft>
              <a:buClr>
                <a:srgbClr val="F79646">
                  <a:lumMod val="50000"/>
                </a:srgbClr>
              </a:buClr>
              <a:buFont typeface="Wingdings 2" pitchFamily="18" charset="2"/>
              <a:buChar char="è"/>
            </a:pPr>
            <a:r>
              <a:rPr lang="en-US" sz="32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How </a:t>
            </a:r>
            <a:r>
              <a:rPr lang="en-US" sz="32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could it be a sign between </a:t>
            </a:r>
            <a:r>
              <a:rPr lang="en-US" sz="32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God </a:t>
            </a:r>
            <a:r>
              <a:rPr lang="en-US" sz="32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and </a:t>
            </a:r>
            <a:r>
              <a:rPr lang="en-US" sz="32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Israel if </a:t>
            </a:r>
            <a:r>
              <a:rPr lang="en-US" sz="32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everyone since creation had the same sign? </a:t>
            </a:r>
            <a:endParaRPr lang="en-US" sz="32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endParaRPr>
          </a:p>
          <a:p>
            <a:pPr marL="452438" indent="-452438">
              <a:spcAft>
                <a:spcPts val="1800"/>
              </a:spcAft>
              <a:buClr>
                <a:srgbClr val="F79646">
                  <a:lumMod val="50000"/>
                </a:srgbClr>
              </a:buClr>
              <a:buFont typeface="Wingdings 2" pitchFamily="18" charset="2"/>
              <a:buChar char="è"/>
            </a:pPr>
            <a:r>
              <a:rPr lang="en-US" sz="32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How </a:t>
            </a:r>
            <a:r>
              <a:rPr lang="en-US" sz="32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could it be a memorial of an event before that event occurred?</a:t>
            </a:r>
          </a:p>
        </p:txBody>
      </p:sp>
      <p:sp>
        <p:nvSpPr>
          <p:cNvPr id="7" name="TextBox 6"/>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The Purpose?</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Tree>
    <p:extLst>
      <p:ext uri="{BB962C8B-B14F-4D97-AF65-F5344CB8AC3E}">
        <p14:creationId xmlns:p14="http://schemas.microsoft.com/office/powerpoint/2010/main" val="12632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nip Diagonal Corner Rectangle 8"/>
          <p:cNvSpPr/>
          <p:nvPr/>
        </p:nvSpPr>
        <p:spPr>
          <a:xfrm>
            <a:off x="2514600" y="1815882"/>
            <a:ext cx="6477000" cy="4737318"/>
          </a:xfrm>
          <a:prstGeom prst="snip2DiagRect">
            <a:avLst/>
          </a:prstGeom>
          <a:solidFill>
            <a:srgbClr val="FFF5EB">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white"/>
                </a:solidFill>
              </a:rPr>
              <a:pPr/>
              <a:t>17</a:t>
            </a:fld>
            <a:endParaRPr lang="en-US">
              <a:solidFill>
                <a:prstClr val="white"/>
              </a:solidFill>
            </a:endParaRPr>
          </a:p>
        </p:txBody>
      </p:sp>
      <p:sp>
        <p:nvSpPr>
          <p:cNvPr id="7" name="TextBox 6"/>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4" name="Rectangle 3"/>
          <p:cNvSpPr/>
          <p:nvPr/>
        </p:nvSpPr>
        <p:spPr>
          <a:xfrm>
            <a:off x="2667000" y="2057400"/>
            <a:ext cx="6172200" cy="4401205"/>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rPr>
              <a:t>Exodus 31:16-17 (NKJV) </a:t>
            </a:r>
            <a:endParaRPr lang="en-US" sz="2800" b="1"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16 </a:t>
            </a:r>
            <a:r>
              <a:rPr lang="en-US" sz="2800" dirty="0">
                <a:effectLst>
                  <a:glow rad="101600">
                    <a:schemeClr val="bg1">
                      <a:alpha val="60000"/>
                    </a:schemeClr>
                  </a:glow>
                  <a:outerShdw blurRad="60007" dist="310007" dir="7680000" sy="30000" kx="1300200" algn="ctr" rotWithShape="0">
                    <a:prstClr val="black">
                      <a:alpha val="32000"/>
                    </a:prstClr>
                  </a:outerShdw>
                </a:effectLst>
              </a:rPr>
              <a:t>Therefore the children of Israel shall keep the Sabbath, to observe the Sabbath throughout their generations </a:t>
            </a:r>
            <a:r>
              <a:rPr lang="en-US" sz="2800" i="1" dirty="0">
                <a:effectLst>
                  <a:glow rad="101600">
                    <a:schemeClr val="bg1">
                      <a:alpha val="60000"/>
                    </a:schemeClr>
                  </a:glow>
                  <a:outerShdw blurRad="60007" dist="310007" dir="7680000" sy="30000" kx="1300200" algn="ctr" rotWithShape="0">
                    <a:prstClr val="black">
                      <a:alpha val="32000"/>
                    </a:prstClr>
                  </a:outerShdw>
                </a:effectLst>
              </a:rPr>
              <a:t>as</a:t>
            </a:r>
            <a:r>
              <a:rPr lang="en-US" sz="2800" dirty="0">
                <a:effectLst>
                  <a:glow rad="101600">
                    <a:schemeClr val="bg1">
                      <a:alpha val="60000"/>
                    </a:schemeClr>
                  </a:glow>
                  <a:outerShdw blurRad="60007" dist="310007" dir="7680000" sy="30000" kx="1300200" algn="ctr" rotWithShape="0">
                    <a:prstClr val="black">
                      <a:alpha val="32000"/>
                    </a:prstClr>
                  </a:outerShdw>
                </a:effectLst>
              </a:rPr>
              <a:t> a perpetual covenant.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17 </a:t>
            </a:r>
            <a:r>
              <a:rPr lang="en-US" sz="2800" dirty="0">
                <a:effectLst>
                  <a:glow rad="101600">
                    <a:schemeClr val="bg1">
                      <a:alpha val="60000"/>
                    </a:schemeClr>
                  </a:glow>
                  <a:outerShdw blurRad="60007" dist="310007" dir="7680000" sy="30000" kx="1300200" algn="ctr" rotWithShape="0">
                    <a:prstClr val="black">
                      <a:alpha val="32000"/>
                    </a:prstClr>
                  </a:outerShdw>
                </a:effectLst>
              </a:rPr>
              <a:t>It </a:t>
            </a:r>
            <a:r>
              <a:rPr lang="en-US" sz="2800" i="1" dirty="0">
                <a:effectLst>
                  <a:glow rad="101600">
                    <a:schemeClr val="bg1">
                      <a:alpha val="60000"/>
                    </a:schemeClr>
                  </a:glow>
                  <a:outerShdw blurRad="60007" dist="310007" dir="7680000" sy="30000" kx="1300200" algn="ctr" rotWithShape="0">
                    <a:prstClr val="black">
                      <a:alpha val="32000"/>
                    </a:prstClr>
                  </a:outerShdw>
                </a:effectLst>
              </a:rPr>
              <a:t>is</a:t>
            </a:r>
            <a:r>
              <a:rPr lang="en-US" sz="2800" dirty="0">
                <a:effectLst>
                  <a:glow rad="101600">
                    <a:schemeClr val="bg1">
                      <a:alpha val="60000"/>
                    </a:schemeClr>
                  </a:glow>
                  <a:outerShdw blurRad="60007" dist="310007" dir="7680000" sy="30000" kx="1300200" algn="ctr" rotWithShape="0">
                    <a:prstClr val="black">
                      <a:alpha val="32000"/>
                    </a:prstClr>
                  </a:outerShdw>
                </a:effectLst>
              </a:rPr>
              <a:t> a sign between Me and the children of Israel forever; for </a:t>
            </a:r>
            <a:r>
              <a:rPr lang="en-US" sz="2800" i="1" dirty="0">
                <a:effectLst>
                  <a:glow rad="101600">
                    <a:schemeClr val="bg1">
                      <a:alpha val="60000"/>
                    </a:schemeClr>
                  </a:glow>
                  <a:outerShdw blurRad="60007" dist="310007" dir="7680000" sy="30000" kx="1300200" algn="ctr" rotWithShape="0">
                    <a:prstClr val="black">
                      <a:alpha val="32000"/>
                    </a:prstClr>
                  </a:outerShdw>
                </a:effectLst>
              </a:rPr>
              <a:t>in</a:t>
            </a:r>
            <a:r>
              <a:rPr lang="en-US" sz="2800" dirty="0">
                <a:effectLst>
                  <a:glow rad="101600">
                    <a:schemeClr val="bg1">
                      <a:alpha val="60000"/>
                    </a:schemeClr>
                  </a:glow>
                  <a:outerShdw blurRad="60007" dist="310007" dir="7680000" sy="30000" kx="1300200" algn="ctr" rotWithShape="0">
                    <a:prstClr val="black">
                      <a:alpha val="32000"/>
                    </a:prstClr>
                  </a:outerShdw>
                </a:effectLst>
              </a:rPr>
              <a:t> six days the LORD made the heavens and the earth, and on the seventh day He rested and was refreshed.' " </a:t>
            </a:r>
          </a:p>
        </p:txBody>
      </p:sp>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3265920" y="3994920"/>
              <a:ext cx="3043800" cy="102960"/>
            </p14:xfrm>
          </p:contentPart>
        </mc:Choice>
        <mc:Fallback xmlns="">
          <p:pic>
            <p:nvPicPr>
              <p:cNvPr id="12" name="Ink 11"/>
              <p:cNvPicPr/>
              <p:nvPr/>
            </p:nvPicPr>
            <p:blipFill>
              <a:blip r:embed="rId5"/>
              <a:stretch>
                <a:fillRect/>
              </a:stretch>
            </p:blipFill>
            <p:spPr>
              <a:xfrm>
                <a:off x="3250080" y="3931200"/>
                <a:ext cx="30754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p14:cNvContentPartPr/>
              <p14:nvPr/>
            </p14:nvContentPartPr>
            <p14:xfrm>
              <a:off x="3051720" y="4852080"/>
              <a:ext cx="1011960" cy="68760"/>
            </p14:xfrm>
          </p:contentPart>
        </mc:Choice>
        <mc:Fallback xmlns="">
          <p:pic>
            <p:nvPicPr>
              <p:cNvPr id="13" name="Ink 12"/>
              <p:cNvPicPr/>
              <p:nvPr/>
            </p:nvPicPr>
            <p:blipFill>
              <a:blip r:embed="rId7"/>
              <a:stretch>
                <a:fillRect/>
              </a:stretch>
            </p:blipFill>
            <p:spPr>
              <a:xfrm>
                <a:off x="3035880" y="4788360"/>
                <a:ext cx="10436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4140360" y="3574800"/>
              <a:ext cx="4115160" cy="60120"/>
            </p14:xfrm>
          </p:contentPart>
        </mc:Choice>
        <mc:Fallback xmlns="">
          <p:pic>
            <p:nvPicPr>
              <p:cNvPr id="14" name="Ink 13"/>
              <p:cNvPicPr/>
              <p:nvPr/>
            </p:nvPicPr>
            <p:blipFill>
              <a:blip r:embed="rId9"/>
              <a:stretch>
                <a:fillRect/>
              </a:stretch>
            </p:blipFill>
            <p:spPr>
              <a:xfrm>
                <a:off x="4124520" y="3511080"/>
                <a:ext cx="4146840" cy="187560"/>
              </a:xfrm>
              <a:prstGeom prst="rect">
                <a:avLst/>
              </a:prstGeom>
            </p:spPr>
          </p:pic>
        </mc:Fallback>
      </mc:AlternateContent>
    </p:spTree>
    <p:extLst>
      <p:ext uri="{BB962C8B-B14F-4D97-AF65-F5344CB8AC3E}">
        <p14:creationId xmlns:p14="http://schemas.microsoft.com/office/powerpoint/2010/main" val="323212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200400" y="1981200"/>
            <a:ext cx="5715000" cy="4648200"/>
          </a:xfrm>
          <a:prstGeom prst="round2DiagRect">
            <a:avLst/>
          </a:prstGeom>
          <a:solidFill>
            <a:srgbClr val="FFE7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p:cNvSpPr/>
          <p:nvPr/>
        </p:nvSpPr>
        <p:spPr>
          <a:xfrm>
            <a:off x="3619500" y="2133600"/>
            <a:ext cx="4876800" cy="1077218"/>
          </a:xfrm>
          <a:prstGeom prst="rect">
            <a:avLst/>
          </a:prstGeom>
        </p:spPr>
        <p:txBody>
          <a:bodyPr wrap="square">
            <a:spAutoFit/>
          </a:bodyPr>
          <a:lstStyle/>
          <a:p>
            <a:pPr algn="ctr"/>
            <a:r>
              <a:rPr lang="en-US" sz="3200" dirty="0" smtClean="0">
                <a:effectLst>
                  <a:outerShdw blurRad="60007" dist="310007" dir="7680000" sy="30000" kx="1300200" algn="ctr" rotWithShape="0">
                    <a:prstClr val="black">
                      <a:alpha val="32000"/>
                    </a:prstClr>
                  </a:outerShdw>
                </a:effectLst>
                <a:latin typeface="Berlin Sans FB Demi" pitchFamily="34" charset="0"/>
              </a:rPr>
              <a:t>Perpetual - Forever </a:t>
            </a:r>
            <a:r>
              <a:rPr lang="en-US" sz="3200" dirty="0">
                <a:effectLst>
                  <a:outerShdw blurRad="60007" dist="310007" dir="7680000" sy="30000" kx="1300200" algn="ctr" rotWithShape="0">
                    <a:prstClr val="black">
                      <a:alpha val="32000"/>
                    </a:prstClr>
                  </a:outerShdw>
                </a:effectLst>
                <a:latin typeface="Berlin Sans FB Demi" pitchFamily="34" charset="0"/>
              </a:rPr>
              <a:t>&lt;H5769&gt; </a:t>
            </a:r>
            <a:r>
              <a:rPr lang="he-IL" sz="3200" dirty="0">
                <a:effectLst>
                  <a:outerShdw blurRad="60007" dist="310007" dir="7680000" sy="30000" kx="1300200" algn="ctr" rotWithShape="0">
                    <a:prstClr val="black">
                      <a:alpha val="32000"/>
                    </a:prstClr>
                  </a:outerShdw>
                </a:effectLst>
                <a:latin typeface="Berlin Sans FB Demi" pitchFamily="34" charset="0"/>
              </a:rPr>
              <a:t>עוֹלָם‎, ʿ</a:t>
            </a:r>
            <a:r>
              <a:rPr lang="en-US" sz="3200" dirty="0" err="1">
                <a:effectLst>
                  <a:outerShdw blurRad="60007" dist="310007" dir="7680000" sy="30000" kx="1300200" algn="ctr" rotWithShape="0">
                    <a:prstClr val="black">
                      <a:alpha val="32000"/>
                    </a:prstClr>
                  </a:outerShdw>
                </a:effectLst>
                <a:latin typeface="Berlin Sans FB Demi" pitchFamily="34" charset="0"/>
              </a:rPr>
              <a:t>ôlām</a:t>
            </a:r>
            <a:endParaRPr lang="en-US" sz="3200" dirty="0">
              <a:effectLst>
                <a:outerShdw blurRad="60007" dist="310007" dir="7680000" sy="30000" kx="1300200" algn="ctr" rotWithShape="0">
                  <a:prstClr val="black">
                    <a:alpha val="32000"/>
                  </a:prstClr>
                </a:outerShdw>
              </a:effectLst>
              <a:latin typeface="Berlin Sans FB Demi" pitchFamily="34" charset="0"/>
            </a:endParaRPr>
          </a:p>
        </p:txBody>
      </p:sp>
      <p:sp>
        <p:nvSpPr>
          <p:cNvPr id="8" name="TextBox 7"/>
          <p:cNvSpPr txBox="1"/>
          <p:nvPr/>
        </p:nvSpPr>
        <p:spPr>
          <a:xfrm>
            <a:off x="3352800" y="3200400"/>
            <a:ext cx="5410200" cy="3200876"/>
          </a:xfrm>
          <a:prstGeom prst="rect">
            <a:avLst/>
          </a:prstGeom>
          <a:noFill/>
        </p:spPr>
        <p:txBody>
          <a:bodyPr wrap="square" rtlCol="0">
            <a:spAutoFit/>
          </a:bodyPr>
          <a:lstStyle/>
          <a:p>
            <a:pPr marL="457200" indent="-457200">
              <a:spcAft>
                <a:spcPts val="600"/>
              </a:spcAft>
              <a:buClr>
                <a:schemeClr val="accent6">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“Eternity</a:t>
            </a:r>
            <a:r>
              <a:rPr lang="en-US" sz="2400" dirty="0">
                <a:effectLst>
                  <a:outerShdw blurRad="60007" dist="310007" dir="7680000" sy="30000" kx="1300200" algn="ctr" rotWithShape="0">
                    <a:prstClr val="black">
                      <a:alpha val="32000"/>
                    </a:prstClr>
                  </a:outerShdw>
                </a:effectLst>
                <a:latin typeface="Berlin Sans FB Demi" pitchFamily="34" charset="0"/>
              </a:rPr>
              <a:t>" in the sense of not being limited to the present</a:t>
            </a:r>
          </a:p>
          <a:p>
            <a:pPr marL="457200" indent="-457200">
              <a:spcAft>
                <a:spcPts val="600"/>
              </a:spcAft>
              <a:buClr>
                <a:schemeClr val="accent6">
                  <a:lumMod val="50000"/>
                </a:schemeClr>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With the preposition 'ad, the word can mean "into the indefinite future"</a:t>
            </a:r>
          </a:p>
          <a:p>
            <a:pPr marL="457200" indent="-457200">
              <a:spcAft>
                <a:spcPts val="600"/>
              </a:spcAft>
              <a:buClr>
                <a:schemeClr val="accent6">
                  <a:lumMod val="50000"/>
                </a:schemeClr>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In the largest number of its </a:t>
            </a:r>
            <a:r>
              <a:rPr lang="en-US" sz="2400" dirty="0" smtClean="0">
                <a:effectLst>
                  <a:outerShdw blurRad="60007" dist="310007" dir="7680000" sy="30000" kx="1300200" algn="ctr" rotWithShape="0">
                    <a:prstClr val="black">
                      <a:alpha val="32000"/>
                    </a:prstClr>
                  </a:outerShdw>
                </a:effectLst>
                <a:latin typeface="Berlin Sans FB Demi" pitchFamily="34" charset="0"/>
              </a:rPr>
              <a:t>occurrences. . . with </a:t>
            </a:r>
            <a:r>
              <a:rPr lang="en-US" sz="2400" dirty="0">
                <a:effectLst>
                  <a:outerShdw blurRad="60007" dist="310007" dir="7680000" sy="30000" kx="1300200" algn="ctr" rotWithShape="0">
                    <a:prstClr val="black">
                      <a:alpha val="32000"/>
                    </a:prstClr>
                  </a:outerShdw>
                </a:effectLst>
                <a:latin typeface="Berlin Sans FB Demi" pitchFamily="34" charset="0"/>
              </a:rPr>
              <a:t>the preposition </a:t>
            </a:r>
            <a:r>
              <a:rPr lang="en-US" sz="2400" dirty="0" smtClean="0">
                <a:effectLst>
                  <a:outerShdw blurRad="60007" dist="310007" dir="7680000" sy="30000" kx="1300200" algn="ctr" rotWithShape="0">
                    <a:prstClr val="black">
                      <a:alpha val="32000"/>
                    </a:prstClr>
                  </a:outerShdw>
                </a:effectLst>
                <a:latin typeface="Berlin Sans FB Demi" pitchFamily="34" charset="0"/>
              </a:rPr>
              <a:t>le. . . - "</a:t>
            </a:r>
            <a:r>
              <a:rPr lang="en-US" sz="2400" dirty="0">
                <a:effectLst>
                  <a:outerShdw blurRad="60007" dist="310007" dir="7680000" sy="30000" kx="1300200" algn="ctr" rotWithShape="0">
                    <a:prstClr val="black">
                      <a:alpha val="32000"/>
                    </a:prstClr>
                  </a:outerShdw>
                </a:effectLst>
                <a:latin typeface="Berlin Sans FB Demi" pitchFamily="34" charset="0"/>
              </a:rPr>
              <a:t>simple duration."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49034"/>
            <a:ext cx="2667000" cy="38935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Tree>
    <p:extLst>
      <p:ext uri="{BB962C8B-B14F-4D97-AF65-F5344CB8AC3E}">
        <p14:creationId xmlns:p14="http://schemas.microsoft.com/office/powerpoint/2010/main" val="41670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352800" y="1754326"/>
            <a:ext cx="5562600" cy="4875074"/>
          </a:xfrm>
          <a:prstGeom prst="round2DiagRect">
            <a:avLst/>
          </a:prstGeom>
          <a:solidFill>
            <a:srgbClr val="FFE7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414934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5" name="Rectangle 4"/>
          <p:cNvSpPr/>
          <p:nvPr/>
        </p:nvSpPr>
        <p:spPr>
          <a:xfrm>
            <a:off x="360172" y="3962400"/>
            <a:ext cx="3429000" cy="2677656"/>
          </a:xfrm>
          <a:prstGeom prst="rect">
            <a:avLst/>
          </a:prstGeom>
          <a:solidFill>
            <a:srgbClr val="000000">
              <a:alpha val="67843"/>
            </a:srgbClr>
          </a:solidFill>
          <a:effectLst>
            <a:softEdge rad="317500"/>
          </a:effectLst>
        </p:spPr>
        <p:txBody>
          <a:bodyPr wrap="square">
            <a:spAutoFit/>
          </a:bodyPr>
          <a:lstStyle/>
          <a:p>
            <a:pPr algn="ctr"/>
            <a:r>
              <a:rPr lang="en-US" sz="2800" dirty="0">
                <a:solidFill>
                  <a:schemeClr val="bg1"/>
                </a:solidFill>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If these practices could cease though they were "forever," why cannot the Sabbath have ceased?</a:t>
            </a:r>
          </a:p>
        </p:txBody>
      </p:sp>
      <p:sp>
        <p:nvSpPr>
          <p:cNvPr id="2" name="Rectangle 1"/>
          <p:cNvSpPr/>
          <p:nvPr/>
        </p:nvSpPr>
        <p:spPr>
          <a:xfrm>
            <a:off x="3962400" y="1981200"/>
            <a:ext cx="4572000" cy="4401205"/>
          </a:xfrm>
          <a:prstGeom prst="rect">
            <a:avLst/>
          </a:prstGeom>
        </p:spPr>
        <p:txBody>
          <a:bodyPr>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rPr>
              <a:t>Exodus 27:21 (NKJV) </a:t>
            </a:r>
            <a:endParaRPr lang="en-US" sz="2800" b="1"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21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In the tabernacle of meeting, outside the veil which </a:t>
            </a:r>
            <a:r>
              <a:rPr lang="en-US" sz="2800" i="1" dirty="0" smtClean="0">
                <a:effectLst>
                  <a:glow rad="101600">
                    <a:schemeClr val="bg1">
                      <a:alpha val="60000"/>
                    </a:schemeClr>
                  </a:glow>
                  <a:outerShdw blurRad="60007" dist="310007" dir="7680000" sy="30000" kx="1300200" algn="ctr" rotWithShape="0">
                    <a:prstClr val="black">
                      <a:alpha val="32000"/>
                    </a:prstClr>
                  </a:outerShdw>
                </a:effectLst>
              </a:rPr>
              <a:t>is</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before the Testimony, Aaron and his sons shall tend it from evening until morning before the LORD. </a:t>
            </a:r>
            <a:r>
              <a:rPr lang="en-US" sz="2800" i="1" dirty="0" smtClean="0">
                <a:effectLst>
                  <a:glow rad="101600">
                    <a:schemeClr val="bg1">
                      <a:alpha val="60000"/>
                    </a:schemeClr>
                  </a:glow>
                  <a:outerShdw blurRad="60007" dist="310007" dir="7680000" sy="30000" kx="1300200" algn="ctr" rotWithShape="0">
                    <a:prstClr val="black">
                      <a:alpha val="32000"/>
                    </a:prstClr>
                  </a:outerShdw>
                </a:effectLst>
              </a:rPr>
              <a:t>It shall be</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 statute forever (</a:t>
            </a:r>
            <a:r>
              <a:rPr lang="he-IL" sz="2800" dirty="0" smtClean="0">
                <a:effectLst>
                  <a:glow rad="101600">
                    <a:schemeClr val="bg1">
                      <a:alpha val="60000"/>
                    </a:schemeClr>
                  </a:glow>
                  <a:outerShdw blurRad="60007" dist="310007" dir="7680000" sy="30000" kx="1300200" algn="ctr" rotWithShape="0">
                    <a:prstClr val="black">
                      <a:alpha val="32000"/>
                    </a:prstClr>
                  </a:outerShdw>
                </a:effectLst>
              </a:rPr>
              <a:t>עוֹלָם‎</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he-IL" sz="2800" dirty="0" smtClean="0">
                <a:effectLst>
                  <a:glow rad="101600">
                    <a:schemeClr val="bg1">
                      <a:alpha val="60000"/>
                    </a:schemeClr>
                  </a:glow>
                  <a:outerShdw blurRad="60007" dist="310007" dir="7680000" sy="30000" kx="1300200" algn="ctr" rotWithShape="0">
                    <a:prstClr val="black">
                      <a:alpha val="32000"/>
                    </a:prstClr>
                  </a:outerShdw>
                </a:effectLst>
              </a:rPr>
              <a:t>ʿ</a:t>
            </a:r>
            <a:r>
              <a:rPr lang="en-US" sz="2800" dirty="0" err="1">
                <a:effectLst>
                  <a:glow rad="101600">
                    <a:schemeClr val="bg1">
                      <a:alpha val="60000"/>
                    </a:schemeClr>
                  </a:glow>
                  <a:outerShdw blurRad="60007" dist="310007" dir="7680000" sy="30000" kx="1300200" algn="ctr" rotWithShape="0">
                    <a:prstClr val="black">
                      <a:alpha val="32000"/>
                    </a:prstClr>
                  </a:outerShdw>
                </a:effectLst>
              </a:rPr>
              <a:t>ôlām</a:t>
            </a:r>
            <a:r>
              <a:rPr lang="en-US" sz="2800" dirty="0">
                <a:effectLst>
                  <a:glow rad="101600">
                    <a:schemeClr val="bg1">
                      <a:alpha val="60000"/>
                    </a:schemeClr>
                  </a:glow>
                  <a:outerShdw blurRad="60007" dist="310007" dir="7680000" sy="30000" kx="1300200" algn="ctr" rotWithShape="0">
                    <a:prstClr val="black">
                      <a:alpha val="32000"/>
                    </a:prstClr>
                  </a:outerShdw>
                </a:effectLst>
              </a:rPr>
              <a:t>) </a:t>
            </a:r>
          </a:p>
          <a:p>
            <a:pPr algn="ctr"/>
            <a:r>
              <a:rPr lang="en-US" sz="2800" dirty="0" smtClean="0">
                <a:effectLst>
                  <a:glow rad="101600">
                    <a:schemeClr val="bg1">
                      <a:alpha val="60000"/>
                    </a:schemeClr>
                  </a:glow>
                  <a:outerShdw blurRad="60007" dist="310007" dir="7680000" sy="30000" kx="1300200" algn="ctr" rotWithShape="0">
                    <a:prstClr val="black">
                      <a:alpha val="32000"/>
                    </a:prstClr>
                  </a:outerShdw>
                </a:effectLst>
              </a:rPr>
              <a:t>to their generations on behalf of the children of Israel. </a:t>
            </a:r>
            <a:endParaRPr lang="en-US" sz="2800" dirty="0">
              <a:effectLst>
                <a:glow rad="101600">
                  <a:schemeClr val="bg1">
                    <a:alpha val="6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417627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632" y="3473056"/>
            <a:ext cx="263195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2966485" cy="290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Moses</a:t>
            </a:r>
          </a:p>
        </p:txBody>
      </p:sp>
      <p:sp>
        <p:nvSpPr>
          <p:cNvPr id="4" name="Rectangle 3"/>
          <p:cNvSpPr/>
          <p:nvPr/>
        </p:nvSpPr>
        <p:spPr>
          <a:xfrm>
            <a:off x="218209" y="1853982"/>
            <a:ext cx="8686800" cy="1384995"/>
          </a:xfrm>
          <a:prstGeom prst="rect">
            <a:avLst/>
          </a:prstGeom>
        </p:spPr>
        <p:txBody>
          <a:bodyPr wrap="square">
            <a:spAutoFit/>
          </a:bodyPr>
          <a:lstStyle/>
          <a:p>
            <a:pPr algn="ctr"/>
            <a:r>
              <a:rPr lang="en-US" sz="2800" dirty="0">
                <a:solidFill>
                  <a:prstClr val="white"/>
                </a:solidFill>
                <a:effectLst>
                  <a:glow rad="101600">
                    <a:prstClr val="black">
                      <a:alpha val="60000"/>
                    </a:prstClr>
                  </a:glow>
                  <a:outerShdw blurRad="50800" dist="38100" dir="2700000" algn="tl" rotWithShape="0">
                    <a:prstClr val="black">
                      <a:alpha val="40000"/>
                    </a:prstClr>
                  </a:outerShdw>
                </a:effectLst>
                <a:latin typeface="BinnerD" pitchFamily="34" charset="0"/>
              </a:rPr>
              <a:t>"A covenant is a binding contract between two parties, both of whom have obligations specified in the covenant." (Fee and Stuart. 150) </a:t>
            </a:r>
          </a:p>
        </p:txBody>
      </p:sp>
      <p:sp>
        <p:nvSpPr>
          <p:cNvPr id="6" name="TextBox 5"/>
          <p:cNvSpPr txBox="1"/>
          <p:nvPr/>
        </p:nvSpPr>
        <p:spPr>
          <a:xfrm>
            <a:off x="417085" y="4090451"/>
            <a:ext cx="2038090" cy="786349"/>
          </a:xfrm>
          <a:prstGeom prst="rect">
            <a:avLst/>
          </a:prstGeom>
          <a:noFill/>
        </p:spPr>
        <p:txBody>
          <a:bodyPr wrap="none" rtlCol="0">
            <a:prstTxWarp prst="textPlain">
              <a:avLst/>
            </a:prstTxWarp>
            <a:spAutoFit/>
            <a:scene3d>
              <a:camera prst="orthographicFront"/>
              <a:lightRig rig="soft" dir="t">
                <a:rot lat="0" lon="0" rev="10800000"/>
              </a:lightRig>
            </a:scene3d>
            <a:sp3d>
              <a:bevelT w="27940" h="12700"/>
              <a:contourClr>
                <a:srgbClr val="DDDDDD"/>
              </a:contourClr>
            </a:sp3d>
          </a:bodyPr>
          <a:lstStyle/>
          <a:p>
            <a:r>
              <a:rPr lang="en-US" sz="8000" b="1" spc="150" dirty="0">
                <a:ln w="11430"/>
                <a:solidFill>
                  <a:srgbClr val="F8F8F8"/>
                </a:solidFill>
                <a:effectLst>
                  <a:outerShdw blurRad="25400" algn="tl" rotWithShape="0">
                    <a:srgbClr val="000000">
                      <a:alpha val="43000"/>
                    </a:srgbClr>
                  </a:outerShdw>
                </a:effectLst>
                <a:latin typeface="BinnerD" pitchFamily="34" charset="0"/>
              </a:rPr>
              <a:t>God</a:t>
            </a:r>
          </a:p>
        </p:txBody>
      </p:sp>
      <p:sp>
        <p:nvSpPr>
          <p:cNvPr id="7" name="Oval 6"/>
          <p:cNvSpPr/>
          <p:nvPr/>
        </p:nvSpPr>
        <p:spPr>
          <a:xfrm>
            <a:off x="6019800" y="3276600"/>
            <a:ext cx="3048000" cy="2907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5400" dirty="0">
                <a:solidFill>
                  <a:prstClr val="white"/>
                </a:solidFill>
                <a:effectLst>
                  <a:outerShdw blurRad="50800" dist="38100" dir="2700000" algn="tl" rotWithShape="0">
                    <a:prstClr val="black">
                      <a:alpha val="40000"/>
                    </a:prstClr>
                  </a:outerShdw>
                </a:effectLst>
                <a:latin typeface="BinnerD" pitchFamily="34" charset="0"/>
              </a:rPr>
              <a:t>Israel</a:t>
            </a:r>
          </a:p>
          <a:p>
            <a:pPr algn="ctr"/>
            <a:r>
              <a:rPr lang="en-US" sz="2400" dirty="0">
                <a:solidFill>
                  <a:prstClr val="white"/>
                </a:solidFill>
                <a:effectLst>
                  <a:outerShdw blurRad="50800" dist="38100" dir="2700000" algn="tl" rotWithShape="0">
                    <a:prstClr val="black">
                      <a:alpha val="40000"/>
                    </a:prstClr>
                  </a:outerShdw>
                </a:effectLst>
              </a:rPr>
              <a:t>God’s chosen people</a:t>
            </a:r>
          </a:p>
          <a:p>
            <a:pPr algn="ctr"/>
            <a:r>
              <a:rPr lang="en-US" sz="2400" dirty="0">
                <a:solidFill>
                  <a:prstClr val="white"/>
                </a:solidFill>
                <a:effectLst>
                  <a:outerShdw blurRad="50800" dist="38100" dir="2700000" algn="tl" rotWithShape="0">
                    <a:prstClr val="black">
                      <a:alpha val="40000"/>
                    </a:prstClr>
                  </a:outerShdw>
                </a:effectLst>
              </a:rPr>
              <a:t>Separated from the world as a nation - </a:t>
            </a:r>
          </a:p>
        </p:txBody>
      </p:sp>
      <p:sp>
        <p:nvSpPr>
          <p:cNvPr id="8" name="Notched Right Arrow 7"/>
          <p:cNvSpPr/>
          <p:nvPr/>
        </p:nvSpPr>
        <p:spPr>
          <a:xfrm>
            <a:off x="2895600" y="4572000"/>
            <a:ext cx="386315" cy="457200"/>
          </a:xfrm>
          <a:prstGeom prst="notchedRightArrow">
            <a:avLst/>
          </a:prstGeom>
          <a:solidFill>
            <a:srgbClr val="FFE08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Notched Right Arrow 10"/>
          <p:cNvSpPr/>
          <p:nvPr/>
        </p:nvSpPr>
        <p:spPr>
          <a:xfrm rot="11013451">
            <a:off x="5695872" y="4583546"/>
            <a:ext cx="386315" cy="457200"/>
          </a:xfrm>
          <a:prstGeom prst="notchedRightArrow">
            <a:avLst/>
          </a:prstGeom>
          <a:solidFill>
            <a:srgbClr val="FFE08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11309" y="4948535"/>
            <a:ext cx="1943865" cy="461665"/>
          </a:xfrm>
          <a:prstGeom prst="rect">
            <a:avLst/>
          </a:prstGeom>
          <a:noFill/>
        </p:spPr>
        <p:txBody>
          <a:bodyPr wrap="none" rtlCol="0">
            <a:spAutoFit/>
          </a:bodyPr>
          <a:lstStyle/>
          <a:p>
            <a:r>
              <a:rPr lang="en-US" sz="2400" dirty="0">
                <a:solidFill>
                  <a:prstClr val="white"/>
                </a:solidFill>
                <a:effectLst>
                  <a:glow rad="101600">
                    <a:prstClr val="black">
                      <a:alpha val="60000"/>
                    </a:prstClr>
                  </a:glow>
                </a:effectLst>
              </a:rPr>
              <a:t>You shall keep</a:t>
            </a:r>
          </a:p>
        </p:txBody>
      </p:sp>
      <p:sp>
        <p:nvSpPr>
          <p:cNvPr id="12" name="TextBox 11"/>
          <p:cNvSpPr txBox="1"/>
          <p:nvPr/>
        </p:nvSpPr>
        <p:spPr>
          <a:xfrm>
            <a:off x="3687395" y="3939799"/>
            <a:ext cx="1646605" cy="1477328"/>
          </a:xfrm>
          <a:prstGeom prst="rect">
            <a:avLst/>
          </a:prstGeom>
          <a:noFill/>
        </p:spPr>
        <p:txBody>
          <a:bodyPr wrap="none" rtlCol="0">
            <a:spAutoFit/>
          </a:bodyPr>
          <a:lstStyle/>
          <a:p>
            <a:pPr algn="ctr"/>
            <a:r>
              <a:rPr lang="en-US" dirty="0">
                <a:solidFill>
                  <a:prstClr val="white"/>
                </a:solidFill>
                <a:effectLst>
                  <a:glow rad="101600">
                    <a:prstClr val="black">
                      <a:alpha val="60000"/>
                    </a:prstClr>
                  </a:glow>
                </a:effectLst>
              </a:rPr>
              <a:t>The Law</a:t>
            </a:r>
          </a:p>
          <a:p>
            <a:pPr algn="ctr"/>
            <a:r>
              <a:rPr lang="en-US" dirty="0">
                <a:solidFill>
                  <a:prstClr val="white"/>
                </a:solidFill>
                <a:effectLst>
                  <a:glow rad="101600">
                    <a:prstClr val="black">
                      <a:alpha val="60000"/>
                    </a:prstClr>
                  </a:glow>
                </a:effectLst>
              </a:rPr>
              <a:t>613 Commands</a:t>
            </a:r>
          </a:p>
          <a:p>
            <a:pPr algn="ctr"/>
            <a:r>
              <a:rPr lang="en-US" dirty="0">
                <a:solidFill>
                  <a:prstClr val="white"/>
                </a:solidFill>
                <a:effectLst>
                  <a:glow rad="101600">
                    <a:prstClr val="black">
                      <a:alpha val="60000"/>
                    </a:prstClr>
                  </a:glow>
                </a:effectLst>
              </a:rPr>
              <a:t>Toward God</a:t>
            </a:r>
          </a:p>
          <a:p>
            <a:pPr algn="ctr"/>
            <a:r>
              <a:rPr lang="en-US" dirty="0">
                <a:solidFill>
                  <a:prstClr val="white"/>
                </a:solidFill>
                <a:effectLst>
                  <a:glow rad="101600">
                    <a:prstClr val="black">
                      <a:alpha val="60000"/>
                    </a:prstClr>
                  </a:glow>
                </a:effectLst>
              </a:rPr>
              <a:t>Toward Others</a:t>
            </a:r>
          </a:p>
          <a:p>
            <a:pPr algn="ctr"/>
            <a:r>
              <a:rPr lang="en-US" dirty="0">
                <a:solidFill>
                  <a:prstClr val="white"/>
                </a:solidFill>
                <a:effectLst>
                  <a:glow rad="101600">
                    <a:prstClr val="black">
                      <a:alpha val="60000"/>
                    </a:prstClr>
                  </a:glow>
                </a:effectLst>
              </a:rPr>
              <a:t>National / Civil</a:t>
            </a:r>
          </a:p>
        </p:txBody>
      </p:sp>
      <p:sp>
        <p:nvSpPr>
          <p:cNvPr id="3" name="Rectangle 2"/>
          <p:cNvSpPr/>
          <p:nvPr/>
        </p:nvSpPr>
        <p:spPr>
          <a:xfrm>
            <a:off x="1888056" y="6174177"/>
            <a:ext cx="5347105"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Berylium" pitchFamily="2" charset="0"/>
              </a:rPr>
              <a:t>(Exodus 19:5-6; 24:3-8; Deut. 5:1-3)</a:t>
            </a:r>
            <a:endParaRPr lang="en-US" sz="28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endParaRPr>
          </a:p>
        </p:txBody>
      </p:sp>
      <p:sp>
        <p:nvSpPr>
          <p:cNvPr id="5" name="Slide Number Placeholder 4"/>
          <p:cNvSpPr>
            <a:spLocks noGrp="1"/>
          </p:cNvSpPr>
          <p:nvPr>
            <p:ph type="sldNum" sz="quarter" idx="12"/>
          </p:nvPr>
        </p:nvSpPr>
        <p:spPr/>
        <p:txBody>
          <a:bodyPr/>
          <a:lstStyle/>
          <a:p>
            <a:fld id="{11064C32-7D27-4C15-884C-5D8019252A7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704388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352800" y="1754326"/>
            <a:ext cx="5562600" cy="4875074"/>
          </a:xfrm>
          <a:prstGeom prst="round2DiagRect">
            <a:avLst/>
          </a:prstGeom>
          <a:solidFill>
            <a:srgbClr val="FFE7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414934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5" name="Rectangle 4"/>
          <p:cNvSpPr/>
          <p:nvPr/>
        </p:nvSpPr>
        <p:spPr>
          <a:xfrm>
            <a:off x="360172" y="3962400"/>
            <a:ext cx="3429000" cy="2677656"/>
          </a:xfrm>
          <a:prstGeom prst="rect">
            <a:avLst/>
          </a:prstGeom>
          <a:solidFill>
            <a:srgbClr val="000000">
              <a:alpha val="67843"/>
            </a:srgbClr>
          </a:solidFill>
          <a:effectLst>
            <a:softEdge rad="317500"/>
          </a:effectLst>
        </p:spPr>
        <p:txBody>
          <a:bodyPr wrap="square">
            <a:spAutoFit/>
          </a:bodyPr>
          <a:lstStyle/>
          <a:p>
            <a:pPr algn="ctr"/>
            <a:r>
              <a:rPr lang="en-US" sz="2800" dirty="0">
                <a:solidFill>
                  <a:schemeClr val="bg1"/>
                </a:solidFill>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If these practices could cease though they were "forever," why cannot the Sabbath have ceased?</a:t>
            </a:r>
          </a:p>
        </p:txBody>
      </p:sp>
      <p:sp>
        <p:nvSpPr>
          <p:cNvPr id="3" name="Rectangle 2"/>
          <p:cNvSpPr/>
          <p:nvPr/>
        </p:nvSpPr>
        <p:spPr>
          <a:xfrm>
            <a:off x="3962400" y="1981200"/>
            <a:ext cx="4724400" cy="4524315"/>
          </a:xfrm>
          <a:prstGeom prst="rect">
            <a:avLst/>
          </a:prstGeom>
        </p:spPr>
        <p:txBody>
          <a:bodyPr wrap="square">
            <a:spAutoFit/>
          </a:bodyPr>
          <a:lstStyle/>
          <a:p>
            <a:pPr algn="ctr"/>
            <a:r>
              <a:rPr lang="en-US" sz="3200" b="1" dirty="0">
                <a:effectLst>
                  <a:glow rad="101600">
                    <a:schemeClr val="bg1">
                      <a:alpha val="60000"/>
                    </a:schemeClr>
                  </a:glow>
                  <a:outerShdw blurRad="60007" dist="310007" dir="7680000" sy="30000" kx="1300200" algn="ctr" rotWithShape="0">
                    <a:prstClr val="black">
                      <a:alpha val="32000"/>
                    </a:prstClr>
                  </a:outerShdw>
                </a:effectLst>
              </a:rPr>
              <a:t>Exodus 40:15 (NKJV) </a:t>
            </a:r>
            <a:endParaRPr lang="en-US" sz="3200" b="1"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15 </a:t>
            </a:r>
            <a:r>
              <a:rPr lang="en-US" sz="3200" dirty="0">
                <a:effectLst>
                  <a:glow rad="101600">
                    <a:schemeClr val="bg1">
                      <a:alpha val="60000"/>
                    </a:schemeClr>
                  </a:glow>
                  <a:outerShdw blurRad="60007" dist="310007" dir="7680000" sy="30000" kx="1300200" algn="ctr" rotWithShape="0">
                    <a:prstClr val="black">
                      <a:alpha val="32000"/>
                    </a:prstClr>
                  </a:outerShdw>
                </a:effectLst>
              </a:rPr>
              <a:t>You shall anoint them, as you anointed their father, that they may minister to Me as priests; for their anointing shall surely be an everlasting (</a:t>
            </a:r>
            <a:r>
              <a:rPr lang="he-IL" sz="3200" dirty="0">
                <a:effectLst>
                  <a:glow rad="101600">
                    <a:schemeClr val="bg1">
                      <a:alpha val="60000"/>
                    </a:schemeClr>
                  </a:glow>
                  <a:outerShdw blurRad="60007" dist="310007" dir="7680000" sy="30000" kx="1300200" algn="ctr" rotWithShape="0">
                    <a:prstClr val="black">
                      <a:alpha val="32000"/>
                    </a:prstClr>
                  </a:outerShdw>
                </a:effectLst>
              </a:rPr>
              <a:t>עוֹלָם‎</a:t>
            </a:r>
            <a:r>
              <a:rPr lang="en-US" sz="3200" dirty="0">
                <a:effectLst>
                  <a:glow rad="101600">
                    <a:schemeClr val="bg1">
                      <a:alpha val="60000"/>
                    </a:schemeClr>
                  </a:glow>
                  <a:outerShdw blurRad="60007" dist="310007" dir="7680000" sy="30000" kx="1300200" algn="ctr" rotWithShape="0">
                    <a:prstClr val="black">
                      <a:alpha val="32000"/>
                    </a:prstClr>
                  </a:outerShdw>
                </a:effectLst>
              </a:rPr>
              <a:t> </a:t>
            </a:r>
            <a:r>
              <a:rPr lang="he-IL" sz="3200" dirty="0">
                <a:effectLst>
                  <a:glow rad="101600">
                    <a:schemeClr val="bg1">
                      <a:alpha val="60000"/>
                    </a:schemeClr>
                  </a:glow>
                  <a:outerShdw blurRad="60007" dist="310007" dir="7680000" sy="30000" kx="1300200" algn="ctr" rotWithShape="0">
                    <a:prstClr val="black">
                      <a:alpha val="32000"/>
                    </a:prstClr>
                  </a:outerShdw>
                </a:effectLst>
              </a:rPr>
              <a:t>ʿ</a:t>
            </a:r>
            <a:r>
              <a:rPr lang="en-US" sz="3200" dirty="0" err="1">
                <a:effectLst>
                  <a:glow rad="101600">
                    <a:schemeClr val="bg1">
                      <a:alpha val="60000"/>
                    </a:schemeClr>
                  </a:glow>
                  <a:outerShdw blurRad="60007" dist="310007" dir="7680000" sy="30000" kx="1300200" algn="ctr" rotWithShape="0">
                    <a:prstClr val="black">
                      <a:alpha val="32000"/>
                    </a:prstClr>
                  </a:outerShdw>
                </a:effectLst>
              </a:rPr>
              <a:t>ôlām</a:t>
            </a:r>
            <a:r>
              <a:rPr lang="en-US" sz="3200" dirty="0">
                <a:effectLst>
                  <a:glow rad="101600">
                    <a:schemeClr val="bg1">
                      <a:alpha val="60000"/>
                    </a:schemeClr>
                  </a:glow>
                  <a:outerShdw blurRad="60007" dist="310007" dir="7680000" sy="30000" kx="1300200" algn="ctr" rotWithShape="0">
                    <a:prstClr val="black">
                      <a:alpha val="32000"/>
                    </a:prstClr>
                  </a:outerShdw>
                </a:effectLst>
              </a:rPr>
              <a:t>)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priesthood </a:t>
            </a:r>
            <a:r>
              <a:rPr lang="en-US" sz="3200" dirty="0">
                <a:effectLst>
                  <a:glow rad="101600">
                    <a:schemeClr val="bg1">
                      <a:alpha val="60000"/>
                    </a:schemeClr>
                  </a:glow>
                  <a:outerShdw blurRad="60007" dist="310007" dir="7680000" sy="30000" kx="1300200" algn="ctr" rotWithShape="0">
                    <a:prstClr val="black">
                      <a:alpha val="32000"/>
                    </a:prstClr>
                  </a:outerShdw>
                </a:effectLst>
              </a:rPr>
              <a:t>throughout their generations." </a:t>
            </a:r>
          </a:p>
        </p:txBody>
      </p:sp>
    </p:spTree>
    <p:extLst>
      <p:ext uri="{BB962C8B-B14F-4D97-AF65-F5344CB8AC3E}">
        <p14:creationId xmlns:p14="http://schemas.microsoft.com/office/powerpoint/2010/main" val="19472513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352800" y="1754326"/>
            <a:ext cx="5562600" cy="4875074"/>
          </a:xfrm>
          <a:prstGeom prst="round2DiagRect">
            <a:avLst/>
          </a:prstGeom>
          <a:solidFill>
            <a:srgbClr val="FFE7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414934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72345" y="1905000"/>
            <a:ext cx="5043055" cy="4616648"/>
          </a:xfrm>
          <a:prstGeom prst="rect">
            <a:avLst/>
          </a:prstGeom>
          <a:noFill/>
        </p:spPr>
        <p:txBody>
          <a:bodyPr wrap="square" rtlCol="0">
            <a:spAutoFit/>
          </a:bodyPr>
          <a:lstStyle/>
          <a:p>
            <a:pPr marL="457200" indent="-457200">
              <a:spcAft>
                <a:spcPts val="600"/>
              </a:spcAft>
              <a:buClr>
                <a:schemeClr val="accent6">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The </a:t>
            </a:r>
            <a:r>
              <a:rPr lang="en-US" sz="2400" dirty="0">
                <a:effectLst>
                  <a:outerShdw blurRad="60007" dist="310007" dir="7680000" sy="30000" kx="1300200" algn="ctr" rotWithShape="0">
                    <a:prstClr val="black">
                      <a:alpha val="32000"/>
                    </a:prstClr>
                  </a:outerShdw>
                </a:effectLst>
                <a:latin typeface="Berlin Sans FB Demi" pitchFamily="34" charset="0"/>
              </a:rPr>
              <a:t>Passover </a:t>
            </a:r>
            <a:r>
              <a:rPr lang="en-US" sz="2400" dirty="0" smtClean="0">
                <a:effectLst>
                  <a:outerShdw blurRad="60007" dist="310007" dir="7680000" sy="30000" kx="1300200" algn="ctr" rotWithShape="0">
                    <a:prstClr val="black">
                      <a:alpha val="32000"/>
                    </a:prstClr>
                  </a:outerShdw>
                </a:effectLst>
                <a:latin typeface="Berlin Sans FB Demi" pitchFamily="34" charset="0"/>
              </a:rPr>
              <a:t>- </a:t>
            </a:r>
            <a:r>
              <a:rPr lang="en-US" sz="2400" dirty="0" smtClean="0">
                <a:effectLst>
                  <a:outerShdw blurRad="60007" dist="310007" dir="7680000" sy="30000" kx="1300200" algn="ctr" rotWithShape="0">
                    <a:prstClr val="black">
                      <a:alpha val="32000"/>
                    </a:prstClr>
                  </a:outerShdw>
                </a:effectLst>
                <a:latin typeface="Constantia" pitchFamily="18" charset="0"/>
              </a:rPr>
              <a:t>(</a:t>
            </a:r>
            <a:r>
              <a:rPr lang="en-US" sz="2400" dirty="0">
                <a:effectLst>
                  <a:outerShdw blurRad="60007" dist="310007" dir="7680000" sy="30000" kx="1300200" algn="ctr" rotWithShape="0">
                    <a:prstClr val="black">
                      <a:alpha val="32000"/>
                    </a:prstClr>
                  </a:outerShdw>
                </a:effectLst>
                <a:latin typeface="Constantia" pitchFamily="18" charset="0"/>
              </a:rPr>
              <a:t>Ex. 12:14); </a:t>
            </a:r>
            <a:endParaRPr lang="en-US" sz="2400" dirty="0" smtClean="0">
              <a:effectLst>
                <a:outerShdw blurRad="60007" dist="310007" dir="7680000" sy="30000" kx="1300200" algn="ctr" rotWithShape="0">
                  <a:prstClr val="black">
                    <a:alpha val="32000"/>
                  </a:prstClr>
                </a:outerShdw>
              </a:effectLst>
              <a:latin typeface="Constantia" pitchFamily="18" charset="0"/>
            </a:endParaRPr>
          </a:p>
          <a:p>
            <a:pPr marL="457200" indent="-457200">
              <a:spcAft>
                <a:spcPts val="600"/>
              </a:spcAft>
              <a:buClr>
                <a:schemeClr val="accent6">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Incense - </a:t>
            </a:r>
            <a:r>
              <a:rPr lang="en-US" sz="2400" dirty="0" smtClean="0">
                <a:effectLst>
                  <a:outerShdw blurRad="60007" dist="310007" dir="7680000" sy="30000" kx="1300200" algn="ctr" rotWithShape="0">
                    <a:prstClr val="black">
                      <a:alpha val="32000"/>
                    </a:prstClr>
                  </a:outerShdw>
                </a:effectLst>
                <a:latin typeface="Constantia" pitchFamily="18" charset="0"/>
              </a:rPr>
              <a:t>(</a:t>
            </a:r>
            <a:r>
              <a:rPr lang="en-US" sz="2400" dirty="0">
                <a:effectLst>
                  <a:outerShdw blurRad="60007" dist="310007" dir="7680000" sy="30000" kx="1300200" algn="ctr" rotWithShape="0">
                    <a:prstClr val="black">
                      <a:alpha val="32000"/>
                    </a:prstClr>
                  </a:outerShdw>
                </a:effectLst>
                <a:latin typeface="Constantia" pitchFamily="18" charset="0"/>
              </a:rPr>
              <a:t>Ex. 30:8); </a:t>
            </a:r>
            <a:endParaRPr lang="en-US" sz="2400" dirty="0" smtClean="0">
              <a:effectLst>
                <a:outerShdw blurRad="60007" dist="310007" dir="7680000" sy="30000" kx="1300200" algn="ctr" rotWithShape="0">
                  <a:prstClr val="black">
                    <a:alpha val="32000"/>
                  </a:prstClr>
                </a:outerShdw>
              </a:effectLst>
              <a:latin typeface="Constantia" pitchFamily="18" charset="0"/>
            </a:endParaRPr>
          </a:p>
          <a:p>
            <a:pPr marL="457200" indent="-457200">
              <a:spcAft>
                <a:spcPts val="600"/>
              </a:spcAft>
              <a:buClr>
                <a:schemeClr val="accent6">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Feast </a:t>
            </a:r>
            <a:r>
              <a:rPr lang="en-US" sz="2400" dirty="0">
                <a:effectLst>
                  <a:outerShdw blurRad="60007" dist="310007" dir="7680000" sy="30000" kx="1300200" algn="ctr" rotWithShape="0">
                    <a:prstClr val="black">
                      <a:alpha val="32000"/>
                    </a:prstClr>
                  </a:outerShdw>
                </a:effectLst>
                <a:latin typeface="Berlin Sans FB Demi" pitchFamily="34" charset="0"/>
              </a:rPr>
              <a:t>days </a:t>
            </a:r>
            <a:r>
              <a:rPr lang="en-US" sz="2400" dirty="0" smtClean="0">
                <a:effectLst>
                  <a:outerShdw blurRad="60007" dist="310007" dir="7680000" sy="30000" kx="1300200" algn="ctr" rotWithShape="0">
                    <a:prstClr val="black">
                      <a:alpha val="32000"/>
                    </a:prstClr>
                  </a:outerShdw>
                </a:effectLst>
                <a:latin typeface="Berlin Sans FB Demi" pitchFamily="34" charset="0"/>
              </a:rPr>
              <a:t>- </a:t>
            </a:r>
            <a:r>
              <a:rPr lang="en-US" sz="2400" dirty="0" smtClean="0">
                <a:effectLst>
                  <a:outerShdw blurRad="60007" dist="310007" dir="7680000" sy="30000" kx="1300200" algn="ctr" rotWithShape="0">
                    <a:prstClr val="black">
                      <a:alpha val="32000"/>
                    </a:prstClr>
                  </a:outerShdw>
                </a:effectLst>
                <a:latin typeface="Constantia" pitchFamily="18" charset="0"/>
              </a:rPr>
              <a:t>(</a:t>
            </a:r>
            <a:r>
              <a:rPr lang="en-US" sz="2400" dirty="0">
                <a:effectLst>
                  <a:outerShdw blurRad="60007" dist="310007" dir="7680000" sy="30000" kx="1300200" algn="ctr" rotWithShape="0">
                    <a:prstClr val="black">
                      <a:alpha val="32000"/>
                    </a:prstClr>
                  </a:outerShdw>
                </a:effectLst>
                <a:latin typeface="Constantia" pitchFamily="18" charset="0"/>
              </a:rPr>
              <a:t>Lev. 23:14,21,31,41); </a:t>
            </a:r>
            <a:endParaRPr lang="en-US" sz="2400" dirty="0" smtClean="0">
              <a:effectLst>
                <a:outerShdw blurRad="60007" dist="310007" dir="7680000" sy="30000" kx="1300200" algn="ctr" rotWithShape="0">
                  <a:prstClr val="black">
                    <a:alpha val="32000"/>
                  </a:prstClr>
                </a:outerShdw>
              </a:effectLst>
              <a:latin typeface="Constantia" pitchFamily="18" charset="0"/>
            </a:endParaRPr>
          </a:p>
          <a:p>
            <a:pPr marL="457200" indent="-457200">
              <a:spcAft>
                <a:spcPts val="600"/>
              </a:spcAft>
              <a:buClr>
                <a:schemeClr val="accent6">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Animal </a:t>
            </a:r>
            <a:r>
              <a:rPr lang="en-US" sz="2400" dirty="0">
                <a:effectLst>
                  <a:outerShdw blurRad="60007" dist="310007" dir="7680000" sy="30000" kx="1300200" algn="ctr" rotWithShape="0">
                    <a:prstClr val="black">
                      <a:alpha val="32000"/>
                    </a:prstClr>
                  </a:outerShdw>
                </a:effectLst>
                <a:latin typeface="Berlin Sans FB Demi" pitchFamily="34" charset="0"/>
              </a:rPr>
              <a:t>sacrifices </a:t>
            </a:r>
            <a:r>
              <a:rPr lang="en-US" sz="2400" dirty="0">
                <a:effectLst>
                  <a:outerShdw blurRad="60007" dist="310007" dir="7680000" sy="30000" kx="1300200" algn="ctr" rotWithShape="0">
                    <a:prstClr val="black">
                      <a:alpha val="32000"/>
                    </a:prstClr>
                  </a:outerShdw>
                </a:effectLst>
                <a:latin typeface="Constantia" pitchFamily="18" charset="0"/>
              </a:rPr>
              <a:t>(Lev. 16:29-34; 6:19-23; 2 Chron. 2:4); </a:t>
            </a:r>
            <a:endParaRPr lang="en-US" sz="2400" dirty="0" smtClean="0">
              <a:effectLst>
                <a:outerShdw blurRad="60007" dist="310007" dir="7680000" sy="30000" kx="1300200" algn="ctr" rotWithShape="0">
                  <a:prstClr val="black">
                    <a:alpha val="32000"/>
                  </a:prstClr>
                </a:outerShdw>
              </a:effectLst>
              <a:latin typeface="Constantia" pitchFamily="18" charset="0"/>
            </a:endParaRPr>
          </a:p>
          <a:p>
            <a:pPr marL="457200" indent="-457200">
              <a:spcAft>
                <a:spcPts val="600"/>
              </a:spcAft>
              <a:buClr>
                <a:schemeClr val="accent6">
                  <a:lumMod val="50000"/>
                </a:schemeClr>
              </a:buClr>
              <a:buFont typeface="Wingdings 2" pitchFamily="18" charset="2"/>
              <a:buChar char="è"/>
            </a:pPr>
            <a:r>
              <a:rPr lang="en-US" sz="2400" dirty="0" err="1" smtClean="0">
                <a:effectLst>
                  <a:outerShdw blurRad="60007" dist="310007" dir="7680000" sy="30000" kx="1300200" algn="ctr" rotWithShape="0">
                    <a:prstClr val="black">
                      <a:alpha val="32000"/>
                    </a:prstClr>
                  </a:outerShdw>
                </a:effectLst>
                <a:latin typeface="Berlin Sans FB Demi" pitchFamily="34" charset="0"/>
              </a:rPr>
              <a:t>Levitical</a:t>
            </a:r>
            <a:r>
              <a:rPr lang="en-US" sz="2400" dirty="0" smtClean="0">
                <a:effectLst>
                  <a:outerShdw blurRad="60007" dist="310007" dir="7680000" sy="30000" kx="1300200" algn="ctr" rotWithShape="0">
                    <a:prstClr val="black">
                      <a:alpha val="32000"/>
                    </a:prstClr>
                  </a:outerShdw>
                </a:effectLst>
                <a:latin typeface="Berlin Sans FB Demi" pitchFamily="34" charset="0"/>
              </a:rPr>
              <a:t> </a:t>
            </a:r>
            <a:r>
              <a:rPr lang="en-US" sz="2400" dirty="0">
                <a:effectLst>
                  <a:outerShdw blurRad="60007" dist="310007" dir="7680000" sy="30000" kx="1300200" algn="ctr" rotWithShape="0">
                    <a:prstClr val="black">
                      <a:alpha val="32000"/>
                    </a:prstClr>
                  </a:outerShdw>
                </a:effectLst>
                <a:latin typeface="Berlin Sans FB Demi" pitchFamily="34" charset="0"/>
              </a:rPr>
              <a:t>priesthood </a:t>
            </a:r>
            <a:r>
              <a:rPr lang="en-US" sz="2400" dirty="0" smtClean="0">
                <a:effectLst>
                  <a:outerShdw blurRad="60007" dist="310007" dir="7680000" sy="30000" kx="1300200" algn="ctr" rotWithShape="0">
                    <a:prstClr val="black">
                      <a:alpha val="32000"/>
                    </a:prstClr>
                  </a:outerShdw>
                </a:effectLst>
                <a:latin typeface="Berlin Sans FB Demi" pitchFamily="34" charset="0"/>
              </a:rPr>
              <a:t>- </a:t>
            </a:r>
            <a:r>
              <a:rPr lang="en-US" sz="2400" dirty="0" smtClean="0">
                <a:effectLst>
                  <a:outerShdw blurRad="60007" dist="310007" dir="7680000" sy="30000" kx="1300200" algn="ctr" rotWithShape="0">
                    <a:prstClr val="black">
                      <a:alpha val="32000"/>
                    </a:prstClr>
                  </a:outerShdw>
                </a:effectLst>
                <a:latin typeface="Constantia" pitchFamily="18" charset="0"/>
              </a:rPr>
              <a:t>(</a:t>
            </a:r>
            <a:r>
              <a:rPr lang="en-US" sz="2400" dirty="0">
                <a:effectLst>
                  <a:outerShdw blurRad="60007" dist="310007" dir="7680000" sy="30000" kx="1300200" algn="ctr" rotWithShape="0">
                    <a:prstClr val="black">
                      <a:alpha val="32000"/>
                    </a:prstClr>
                  </a:outerShdw>
                </a:effectLst>
                <a:latin typeface="Constantia" pitchFamily="18" charset="0"/>
              </a:rPr>
              <a:t>Ex. 40:15; 29:9,26-28; 28:40-43; Num. 25:13; Deut. 18:5); </a:t>
            </a:r>
            <a:endParaRPr lang="en-US" sz="2400" dirty="0" smtClean="0">
              <a:effectLst>
                <a:outerShdw blurRad="60007" dist="310007" dir="7680000" sy="30000" kx="1300200" algn="ctr" rotWithShape="0">
                  <a:prstClr val="black">
                    <a:alpha val="32000"/>
                  </a:prstClr>
                </a:outerShdw>
              </a:effectLst>
              <a:latin typeface="Constantia" pitchFamily="18" charset="0"/>
            </a:endParaRPr>
          </a:p>
          <a:p>
            <a:pPr marL="457200" indent="-457200">
              <a:spcAft>
                <a:spcPts val="600"/>
              </a:spcAft>
              <a:buClr>
                <a:schemeClr val="accent6">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Tabernacle </a:t>
            </a:r>
            <a:r>
              <a:rPr lang="en-US" sz="2400" dirty="0">
                <a:effectLst>
                  <a:outerShdw blurRad="60007" dist="310007" dir="7680000" sy="30000" kx="1300200" algn="ctr" rotWithShape="0">
                    <a:prstClr val="black">
                      <a:alpha val="32000"/>
                    </a:prstClr>
                  </a:outerShdw>
                </a:effectLst>
                <a:latin typeface="Berlin Sans FB Demi" pitchFamily="34" charset="0"/>
              </a:rPr>
              <a:t>worship </a:t>
            </a:r>
            <a:r>
              <a:rPr lang="en-US" sz="2400" dirty="0" smtClean="0">
                <a:effectLst>
                  <a:outerShdw blurRad="60007" dist="310007" dir="7680000" sy="30000" kx="1300200" algn="ctr" rotWithShape="0">
                    <a:prstClr val="black">
                      <a:alpha val="32000"/>
                    </a:prstClr>
                  </a:outerShdw>
                </a:effectLst>
                <a:latin typeface="Berlin Sans FB Demi" pitchFamily="34" charset="0"/>
              </a:rPr>
              <a:t>- </a:t>
            </a:r>
            <a:r>
              <a:rPr lang="en-US" sz="2400" dirty="0" smtClean="0">
                <a:effectLst>
                  <a:outerShdw blurRad="60007" dist="310007" dir="7680000" sy="30000" kx="1300200" algn="ctr" rotWithShape="0">
                    <a:prstClr val="black">
                      <a:alpha val="32000"/>
                    </a:prstClr>
                  </a:outerShdw>
                </a:effectLst>
                <a:latin typeface="Constantia" pitchFamily="18" charset="0"/>
              </a:rPr>
              <a:t>(</a:t>
            </a:r>
            <a:r>
              <a:rPr lang="en-US" sz="2400" dirty="0">
                <a:effectLst>
                  <a:outerShdw blurRad="60007" dist="310007" dir="7680000" sy="30000" kx="1300200" algn="ctr" rotWithShape="0">
                    <a:prstClr val="black">
                      <a:alpha val="32000"/>
                    </a:prstClr>
                  </a:outerShdw>
                </a:effectLst>
                <a:latin typeface="Constantia" pitchFamily="18" charset="0"/>
              </a:rPr>
              <a:t>Ex. 27:21; 30:8,17-21; Lev. 24:5-9); </a:t>
            </a:r>
            <a:endParaRPr lang="en-US" sz="2400" dirty="0" smtClean="0">
              <a:effectLst>
                <a:outerShdw blurRad="60007" dist="310007" dir="7680000" sy="30000" kx="1300200" algn="ctr" rotWithShape="0">
                  <a:prstClr val="black">
                    <a:alpha val="32000"/>
                  </a:prstClr>
                </a:outerShdw>
              </a:effectLst>
              <a:latin typeface="Constantia" pitchFamily="18" charset="0"/>
            </a:endParaRPr>
          </a:p>
          <a:p>
            <a:pPr marL="457200" indent="-457200">
              <a:spcAft>
                <a:spcPts val="600"/>
              </a:spcAft>
              <a:buClr>
                <a:schemeClr val="accent6">
                  <a:lumMod val="50000"/>
                </a:schemeClr>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Circumcision - </a:t>
            </a:r>
            <a:r>
              <a:rPr lang="en-US" sz="2400" dirty="0" smtClean="0">
                <a:effectLst>
                  <a:outerShdw blurRad="60007" dist="310007" dir="7680000" sy="30000" kx="1300200" algn="ctr" rotWithShape="0">
                    <a:prstClr val="black">
                      <a:alpha val="32000"/>
                    </a:prstClr>
                  </a:outerShdw>
                </a:effectLst>
                <a:latin typeface="Constantia" pitchFamily="18" charset="0"/>
              </a:rPr>
              <a:t>(</a:t>
            </a:r>
            <a:r>
              <a:rPr lang="en-US" sz="2400" dirty="0">
                <a:effectLst>
                  <a:outerShdw blurRad="60007" dist="310007" dir="7680000" sy="30000" kx="1300200" algn="ctr" rotWithShape="0">
                    <a:prstClr val="black">
                      <a:alpha val="32000"/>
                    </a:prstClr>
                  </a:outerShdw>
                </a:effectLst>
                <a:latin typeface="Constantia" pitchFamily="18" charset="0"/>
              </a:rPr>
              <a:t>Gen. 17:9-14); </a:t>
            </a:r>
            <a:endParaRPr lang="en-US" sz="2400" dirty="0" smtClean="0">
              <a:effectLst>
                <a:outerShdw blurRad="60007" dist="310007" dir="7680000" sy="30000" kx="1300200" algn="ctr" rotWithShape="0">
                  <a:prstClr val="black">
                    <a:alpha val="32000"/>
                  </a:prstClr>
                </a:outerShdw>
              </a:effectLst>
              <a:latin typeface="Constantia" pitchFamily="18" charset="0"/>
            </a:endParaRPr>
          </a:p>
        </p:txBody>
      </p:sp>
      <p:sp>
        <p:nvSpPr>
          <p:cNvPr id="8" name="TextBox 7"/>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5" name="Rectangle 4"/>
          <p:cNvSpPr/>
          <p:nvPr/>
        </p:nvSpPr>
        <p:spPr>
          <a:xfrm>
            <a:off x="360172" y="3962400"/>
            <a:ext cx="3429000" cy="2677656"/>
          </a:xfrm>
          <a:prstGeom prst="rect">
            <a:avLst/>
          </a:prstGeom>
          <a:solidFill>
            <a:srgbClr val="000000">
              <a:alpha val="67843"/>
            </a:srgbClr>
          </a:solidFill>
          <a:effectLst>
            <a:softEdge rad="317500"/>
          </a:effectLst>
        </p:spPr>
        <p:txBody>
          <a:bodyPr wrap="square">
            <a:spAutoFit/>
          </a:bodyPr>
          <a:lstStyle/>
          <a:p>
            <a:pPr algn="ctr"/>
            <a:r>
              <a:rPr lang="en-US" sz="2800" dirty="0">
                <a:solidFill>
                  <a:schemeClr val="bg1"/>
                </a:solidFill>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If these practices could cease though they were "forever," why cannot the Sabbath have ceased?</a:t>
            </a:r>
          </a:p>
        </p:txBody>
      </p:sp>
    </p:spTree>
    <p:extLst>
      <p:ext uri="{BB962C8B-B14F-4D97-AF65-F5344CB8AC3E}">
        <p14:creationId xmlns:p14="http://schemas.microsoft.com/office/powerpoint/2010/main" val="9102229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552388857"/>
              </p:ext>
            </p:extLst>
          </p:nvPr>
        </p:nvGraphicFramePr>
        <p:xfrm>
          <a:off x="0" y="1727200"/>
          <a:ext cx="9123217"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11064C32-7D27-4C15-884C-5D8019252A7B}" type="slidenum">
              <a:rPr lang="en-US" smtClean="0">
                <a:solidFill>
                  <a:prstClr val="white"/>
                </a:solidFill>
              </a:rPr>
              <a:pPr/>
              <a:t>22</a:t>
            </a:fld>
            <a:endParaRPr lang="en-US">
              <a:solidFill>
                <a:prstClr val="white"/>
              </a:solidFill>
            </a:endParaRPr>
          </a:p>
        </p:txBody>
      </p:sp>
      <p:sp>
        <p:nvSpPr>
          <p:cNvPr id="3" name="TextBox 2"/>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11" name="TextBox 10"/>
          <p:cNvSpPr txBox="1"/>
          <p:nvPr/>
        </p:nvSpPr>
        <p:spPr>
          <a:xfrm>
            <a:off x="5535501" y="1676400"/>
            <a:ext cx="2998899" cy="769441"/>
          </a:xfrm>
          <a:prstGeom prst="rect">
            <a:avLst/>
          </a:prstGeom>
          <a:noFill/>
        </p:spPr>
        <p:txBody>
          <a:bodyPr wrap="none" rtlCol="0">
            <a:spAutoFit/>
          </a:bodyPr>
          <a:lstStyle/>
          <a:p>
            <a:pPr algn="ctr"/>
            <a:r>
              <a:rPr lang="en-US" sz="4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Blue Highway Linocut" pitchFamily="2" charset="0"/>
              </a:rPr>
              <a:t>Exodus 31:16,17</a:t>
            </a:r>
            <a:endParaRPr lang="en-US" sz="44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Blue Highway Linocut" pitchFamily="2" charset="0"/>
            </a:endParaRPr>
          </a:p>
        </p:txBody>
      </p:sp>
    </p:spTree>
    <p:extLst>
      <p:ext uri="{BB962C8B-B14F-4D97-AF65-F5344CB8AC3E}">
        <p14:creationId xmlns:p14="http://schemas.microsoft.com/office/powerpoint/2010/main" val="22200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F089841D-7D72-415E-A592-50AE6724BEFA}"/>
                                            </p:graphicEl>
                                          </p:spTgt>
                                        </p:tgtEl>
                                        <p:attrNameLst>
                                          <p:attrName>style.visibility</p:attrName>
                                        </p:attrNameLst>
                                      </p:cBhvr>
                                      <p:to>
                                        <p:strVal val="visible"/>
                                      </p:to>
                                    </p:set>
                                    <p:animEffect transition="in" filter="fade">
                                      <p:cBhvr>
                                        <p:cTn id="7" dur="500"/>
                                        <p:tgtEl>
                                          <p:spTgt spid="8">
                                            <p:graphicEl>
                                              <a:dgm id="{F089841D-7D72-415E-A592-50AE6724BEF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0EFDA739-F789-4343-976E-5B47DC3BDE3A}"/>
                                            </p:graphicEl>
                                          </p:spTgt>
                                        </p:tgtEl>
                                        <p:attrNameLst>
                                          <p:attrName>style.visibility</p:attrName>
                                        </p:attrNameLst>
                                      </p:cBhvr>
                                      <p:to>
                                        <p:strVal val="visible"/>
                                      </p:to>
                                    </p:set>
                                    <p:animEffect transition="in" filter="fade">
                                      <p:cBhvr>
                                        <p:cTn id="12" dur="500"/>
                                        <p:tgtEl>
                                          <p:spTgt spid="8">
                                            <p:graphicEl>
                                              <a:dgm id="{0EFDA739-F789-4343-976E-5B47DC3BDE3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3A0B7937-CF06-4760-9CD0-1BBC5121C0C6}"/>
                                            </p:graphicEl>
                                          </p:spTgt>
                                        </p:tgtEl>
                                        <p:attrNameLst>
                                          <p:attrName>style.visibility</p:attrName>
                                        </p:attrNameLst>
                                      </p:cBhvr>
                                      <p:to>
                                        <p:strVal val="visible"/>
                                      </p:to>
                                    </p:set>
                                    <p:animEffect transition="in" filter="fade">
                                      <p:cBhvr>
                                        <p:cTn id="15" dur="500"/>
                                        <p:tgtEl>
                                          <p:spTgt spid="8">
                                            <p:graphicEl>
                                              <a:dgm id="{3A0B7937-CF06-4760-9CD0-1BBC5121C0C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61927026-3557-4068-89E1-EC624E9A3834}"/>
                                            </p:graphicEl>
                                          </p:spTgt>
                                        </p:tgtEl>
                                        <p:attrNameLst>
                                          <p:attrName>style.visibility</p:attrName>
                                        </p:attrNameLst>
                                      </p:cBhvr>
                                      <p:to>
                                        <p:strVal val="visible"/>
                                      </p:to>
                                    </p:set>
                                    <p:animEffect transition="in" filter="fade">
                                      <p:cBhvr>
                                        <p:cTn id="20" dur="500"/>
                                        <p:tgtEl>
                                          <p:spTgt spid="8">
                                            <p:graphicEl>
                                              <a:dgm id="{61927026-3557-4068-89E1-EC624E9A383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86D0288E-8B0E-47B9-8A23-E9FBFC1C718C}"/>
                                            </p:graphicEl>
                                          </p:spTgt>
                                        </p:tgtEl>
                                        <p:attrNameLst>
                                          <p:attrName>style.visibility</p:attrName>
                                        </p:attrNameLst>
                                      </p:cBhvr>
                                      <p:to>
                                        <p:strVal val="visible"/>
                                      </p:to>
                                    </p:set>
                                    <p:animEffect transition="in" filter="fade">
                                      <p:cBhvr>
                                        <p:cTn id="23" dur="500"/>
                                        <p:tgtEl>
                                          <p:spTgt spid="8">
                                            <p:graphicEl>
                                              <a:dgm id="{86D0288E-8B0E-47B9-8A23-E9FBFC1C71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23</a:t>
            </a:fld>
            <a:endParaRPr lang="en-US">
              <a:solidFill>
                <a:prstClr val="black">
                  <a:tint val="75000"/>
                </a:prstClr>
              </a:solidFill>
            </a:endParaRPr>
          </a:p>
        </p:txBody>
      </p:sp>
      <p:sp>
        <p:nvSpPr>
          <p:cNvPr id="10" name="TextBox 9"/>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3" name="Rectangle 2"/>
          <p:cNvSpPr/>
          <p:nvPr/>
        </p:nvSpPr>
        <p:spPr>
          <a:xfrm>
            <a:off x="1309255" y="1905000"/>
            <a:ext cx="6553200" cy="4401205"/>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Romans 14:5-6 (NKJV) </a:t>
            </a:r>
            <a:endPar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a:p>
            <a:pPr algn="ct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5 </a:t>
            </a:r>
            <a:r>
              <a:rPr lang="en-US" sz="2800" dirty="0">
                <a:effectLst>
                  <a:glow rad="101600">
                    <a:schemeClr val="bg1">
                      <a:alpha val="60000"/>
                    </a:schemeClr>
                  </a:glow>
                  <a:outerShdw blurRad="60007" dist="310007" dir="7680000" sy="30000" kx="1300200" algn="ctr" rotWithShape="0">
                    <a:prstClr val="black">
                      <a:alpha val="32000"/>
                    </a:prstClr>
                  </a:outerShdw>
                </a:effectLst>
              </a:rPr>
              <a:t>One person esteems </a:t>
            </a:r>
            <a:r>
              <a:rPr lang="en-US" sz="2800" i="1" dirty="0">
                <a:effectLst>
                  <a:glow rad="101600">
                    <a:schemeClr val="bg1">
                      <a:alpha val="60000"/>
                    </a:schemeClr>
                  </a:glow>
                  <a:outerShdw blurRad="60007" dist="310007" dir="7680000" sy="30000" kx="1300200" algn="ctr" rotWithShape="0">
                    <a:prstClr val="black">
                      <a:alpha val="32000"/>
                    </a:prstClr>
                  </a:outerShdw>
                </a:effectLst>
              </a:rPr>
              <a:t>one</a:t>
            </a:r>
            <a:r>
              <a:rPr lang="en-US" sz="2800" dirty="0">
                <a:effectLst>
                  <a:glow rad="101600">
                    <a:schemeClr val="bg1">
                      <a:alpha val="60000"/>
                    </a:schemeClr>
                  </a:glow>
                  <a:outerShdw blurRad="60007" dist="310007" dir="7680000" sy="30000" kx="1300200" algn="ctr" rotWithShape="0">
                    <a:prstClr val="black">
                      <a:alpha val="32000"/>
                    </a:prstClr>
                  </a:outerShdw>
                </a:effectLst>
              </a:rPr>
              <a:t> day above another; another esteems every day </a:t>
            </a:r>
            <a:r>
              <a:rPr lang="en-US" sz="2800" i="1" dirty="0">
                <a:effectLst>
                  <a:glow rad="101600">
                    <a:schemeClr val="bg1">
                      <a:alpha val="60000"/>
                    </a:schemeClr>
                  </a:glow>
                  <a:outerShdw blurRad="60007" dist="310007" dir="7680000" sy="30000" kx="1300200" algn="ctr" rotWithShape="0">
                    <a:prstClr val="black">
                      <a:alpha val="32000"/>
                    </a:prstClr>
                  </a:outerShdw>
                </a:effectLst>
              </a:rPr>
              <a:t>alike.</a:t>
            </a:r>
            <a:r>
              <a:rPr lang="en-US" sz="2800" dirty="0">
                <a:effectLst>
                  <a:glow rad="101600">
                    <a:schemeClr val="bg1">
                      <a:alpha val="60000"/>
                    </a:schemeClr>
                  </a:glow>
                  <a:outerShdw blurRad="60007" dist="310007" dir="7680000" sy="30000" kx="1300200" algn="ctr" rotWithShape="0">
                    <a:prstClr val="black">
                      <a:alpha val="32000"/>
                    </a:prstClr>
                  </a:outerShdw>
                </a:effectLst>
              </a:rPr>
              <a:t> Let each be fully convinced in his own mind.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6 </a:t>
            </a:r>
            <a:r>
              <a:rPr lang="en-US" sz="2800" dirty="0">
                <a:effectLst>
                  <a:glow rad="101600">
                    <a:schemeClr val="bg1">
                      <a:alpha val="60000"/>
                    </a:schemeClr>
                  </a:glow>
                  <a:outerShdw blurRad="60007" dist="310007" dir="7680000" sy="30000" kx="1300200" algn="ctr" rotWithShape="0">
                    <a:prstClr val="black">
                      <a:alpha val="32000"/>
                    </a:prstClr>
                  </a:outerShdw>
                </a:effectLst>
              </a:rPr>
              <a:t>He who observes the day, observes </a:t>
            </a:r>
            <a:r>
              <a:rPr lang="en-US" sz="2800" i="1" dirty="0">
                <a:effectLst>
                  <a:glow rad="101600">
                    <a:schemeClr val="bg1">
                      <a:alpha val="60000"/>
                    </a:schemeClr>
                  </a:glow>
                  <a:outerShdw blurRad="60007" dist="310007" dir="7680000" sy="30000" kx="1300200" algn="ctr" rotWithShape="0">
                    <a:prstClr val="black">
                      <a:alpha val="32000"/>
                    </a:prstClr>
                  </a:outerShdw>
                </a:effectLst>
              </a:rPr>
              <a:t>it</a:t>
            </a:r>
            <a:r>
              <a:rPr lang="en-US" sz="2800" dirty="0">
                <a:effectLst>
                  <a:glow rad="101600">
                    <a:schemeClr val="bg1">
                      <a:alpha val="60000"/>
                    </a:schemeClr>
                  </a:glow>
                  <a:outerShdw blurRad="60007" dist="310007" dir="7680000" sy="30000" kx="1300200" algn="ctr" rotWithShape="0">
                    <a:prstClr val="black">
                      <a:alpha val="32000"/>
                    </a:prstClr>
                  </a:outerShdw>
                </a:effectLst>
              </a:rPr>
              <a:t> to the Lord; and he who does not observe the day, to the Lord he does not observe </a:t>
            </a:r>
            <a:r>
              <a:rPr lang="en-US" sz="2800" i="1" dirty="0">
                <a:effectLst>
                  <a:glow rad="101600">
                    <a:schemeClr val="bg1">
                      <a:alpha val="60000"/>
                    </a:schemeClr>
                  </a:glow>
                  <a:outerShdw blurRad="60007" dist="310007" dir="7680000" sy="30000" kx="1300200" algn="ctr" rotWithShape="0">
                    <a:prstClr val="black">
                      <a:alpha val="32000"/>
                    </a:prstClr>
                  </a:outerShdw>
                </a:effectLst>
              </a:rPr>
              <a:t>it.</a:t>
            </a:r>
            <a:r>
              <a:rPr lang="en-US" sz="2800" dirty="0">
                <a:effectLst>
                  <a:glow rad="101600">
                    <a:schemeClr val="bg1">
                      <a:alpha val="60000"/>
                    </a:schemeClr>
                  </a:glow>
                  <a:outerShdw blurRad="60007" dist="310007" dir="7680000" sy="30000" kx="1300200" algn="ctr" rotWithShape="0">
                    <a:prstClr val="black">
                      <a:alpha val="32000"/>
                    </a:prstClr>
                  </a:outerShdw>
                </a:effectLst>
              </a:rPr>
              <a:t> He who eats, eats to the Lord, for he gives God thanks; and he who does not eat, to the Lord he does not eat, and gives God thanks. </a:t>
            </a:r>
          </a:p>
        </p:txBody>
      </p:sp>
    </p:spTree>
    <p:extLst>
      <p:ext uri="{BB962C8B-B14F-4D97-AF65-F5344CB8AC3E}">
        <p14:creationId xmlns:p14="http://schemas.microsoft.com/office/powerpoint/2010/main" val="306108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24</a:t>
            </a:fld>
            <a:endParaRPr lang="en-US">
              <a:solidFill>
                <a:prstClr val="black">
                  <a:tint val="75000"/>
                </a:prstClr>
              </a:solidFill>
            </a:endParaRPr>
          </a:p>
        </p:txBody>
      </p:sp>
      <p:sp>
        <p:nvSpPr>
          <p:cNvPr id="10" name="TextBox 9"/>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4" name="Rectangle 3"/>
          <p:cNvSpPr/>
          <p:nvPr/>
        </p:nvSpPr>
        <p:spPr>
          <a:xfrm>
            <a:off x="1295400" y="2251770"/>
            <a:ext cx="6629400" cy="3539430"/>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Galatians 4:1-11 (NKJV) </a:t>
            </a:r>
            <a:endPar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a:p>
            <a:pPr algn="ct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 .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 9 </a:t>
            </a:r>
            <a:r>
              <a:rPr lang="en-US" sz="2800" dirty="0">
                <a:effectLst>
                  <a:glow rad="101600">
                    <a:schemeClr val="bg1">
                      <a:alpha val="60000"/>
                    </a:schemeClr>
                  </a:glow>
                  <a:outerShdw blurRad="60007" dist="310007" dir="7680000" sy="30000" kx="1300200" algn="ctr" rotWithShape="0">
                    <a:prstClr val="black">
                      <a:alpha val="32000"/>
                    </a:prstClr>
                  </a:outerShdw>
                </a:effectLst>
              </a:rPr>
              <a:t>But now after you have known God, or rather are known by God, how </a:t>
            </a:r>
            <a:r>
              <a:rPr lang="en-US" sz="2800" i="1" dirty="0">
                <a:effectLst>
                  <a:glow rad="101600">
                    <a:schemeClr val="bg1">
                      <a:alpha val="60000"/>
                    </a:schemeClr>
                  </a:glow>
                  <a:outerShdw blurRad="60007" dist="310007" dir="7680000" sy="30000" kx="1300200" algn="ctr" rotWithShape="0">
                    <a:prstClr val="black">
                      <a:alpha val="32000"/>
                    </a:prstClr>
                  </a:outerShdw>
                </a:effectLst>
              </a:rPr>
              <a:t>is it that</a:t>
            </a:r>
            <a:r>
              <a:rPr lang="en-US" sz="2800" dirty="0">
                <a:effectLst>
                  <a:glow rad="101600">
                    <a:schemeClr val="bg1">
                      <a:alpha val="60000"/>
                    </a:schemeClr>
                  </a:glow>
                  <a:outerShdw blurRad="60007" dist="310007" dir="7680000" sy="30000" kx="1300200" algn="ctr" rotWithShape="0">
                    <a:prstClr val="black">
                      <a:alpha val="32000"/>
                    </a:prstClr>
                  </a:outerShdw>
                </a:effectLst>
              </a:rPr>
              <a:t> you turn again to the weak and beggarly elements, to which you desire again to be in bondage?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10 </a:t>
            </a:r>
            <a:r>
              <a:rPr lang="en-US" sz="2800" dirty="0">
                <a:effectLst>
                  <a:glow rad="101600">
                    <a:schemeClr val="bg1">
                      <a:alpha val="60000"/>
                    </a:schemeClr>
                  </a:glow>
                  <a:outerShdw blurRad="60007" dist="310007" dir="7680000" sy="30000" kx="1300200" algn="ctr" rotWithShape="0">
                    <a:prstClr val="black">
                      <a:alpha val="32000"/>
                    </a:prstClr>
                  </a:outerShdw>
                </a:effectLst>
              </a:rPr>
              <a:t>You observe days and months and seasons and years.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rPr>
              <a:t>11 </a:t>
            </a:r>
            <a:r>
              <a:rPr lang="en-US" sz="2800" dirty="0">
                <a:effectLst>
                  <a:glow rad="101600">
                    <a:schemeClr val="bg1">
                      <a:alpha val="60000"/>
                    </a:schemeClr>
                  </a:glow>
                  <a:outerShdw blurRad="60007" dist="310007" dir="7680000" sy="30000" kx="1300200" algn="ctr" rotWithShape="0">
                    <a:prstClr val="black">
                      <a:alpha val="32000"/>
                    </a:prstClr>
                  </a:outerShdw>
                </a:effectLst>
              </a:rPr>
              <a:t>I am afraid for you, lest I have labored for you in vain. </a:t>
            </a:r>
          </a:p>
        </p:txBody>
      </p:sp>
    </p:spTree>
    <p:extLst>
      <p:ext uri="{BB962C8B-B14F-4D97-AF65-F5344CB8AC3E}">
        <p14:creationId xmlns:p14="http://schemas.microsoft.com/office/powerpoint/2010/main" val="3840131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25</a:t>
            </a:fld>
            <a:endParaRPr lang="en-US">
              <a:solidFill>
                <a:prstClr val="black">
                  <a:tint val="75000"/>
                </a:prstClr>
              </a:solidFill>
            </a:endParaRPr>
          </a:p>
        </p:txBody>
      </p:sp>
      <p:sp>
        <p:nvSpPr>
          <p:cNvPr id="10" name="TextBox 9"/>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4" name="Rectangle 3"/>
          <p:cNvSpPr/>
          <p:nvPr/>
        </p:nvSpPr>
        <p:spPr>
          <a:xfrm>
            <a:off x="1295400" y="1981200"/>
            <a:ext cx="6629399" cy="4154984"/>
          </a:xfrm>
          <a:prstGeom prst="rect">
            <a:avLst/>
          </a:prstGeom>
        </p:spPr>
        <p:txBody>
          <a:bodyPr wrap="square">
            <a:spAutoFit/>
          </a:bodyPr>
          <a:lstStyle/>
          <a:p>
            <a:pPr algn="ctr"/>
            <a:r>
              <a:rPr lang="en-US" sz="2400" b="1"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Colossians 2:14-17 (NKJV</a:t>
            </a:r>
            <a:r>
              <a:rPr lang="en-US" sz="24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a:t>
            </a:r>
          </a:p>
          <a:p>
            <a:pPr algn="ctr"/>
            <a:r>
              <a:rPr lang="en-US" sz="2400" b="1"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a:effectLst>
                  <a:glow rad="101600">
                    <a:schemeClr val="bg1">
                      <a:alpha val="60000"/>
                    </a:schemeClr>
                  </a:glow>
                  <a:outerShdw blurRad="60007" dist="310007" dir="7680000" sy="30000" kx="1300200" algn="ctr" rotWithShape="0">
                    <a:prstClr val="black">
                      <a:alpha val="32000"/>
                    </a:prstClr>
                  </a:outerShdw>
                </a:effectLst>
              </a:rPr>
              <a:t>14 </a:t>
            </a:r>
            <a:r>
              <a:rPr lang="en-US" sz="2400" dirty="0">
                <a:effectLst>
                  <a:glow rad="101600">
                    <a:schemeClr val="bg1">
                      <a:alpha val="60000"/>
                    </a:schemeClr>
                  </a:glow>
                  <a:outerShdw blurRad="60007" dist="310007" dir="7680000" sy="30000" kx="1300200" algn="ctr" rotWithShape="0">
                    <a:prstClr val="black">
                      <a:alpha val="32000"/>
                    </a:prstClr>
                  </a:outerShdw>
                </a:effectLst>
              </a:rPr>
              <a:t>having wiped out the handwriting of requirements that was against us, which was contrary to us. And He has taken it out of the way, having nailed it to the cross.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15 </a:t>
            </a:r>
            <a:r>
              <a:rPr lang="en-US" sz="2400" dirty="0">
                <a:effectLst>
                  <a:glow rad="101600">
                    <a:schemeClr val="bg1">
                      <a:alpha val="60000"/>
                    </a:schemeClr>
                  </a:glow>
                  <a:outerShdw blurRad="60007" dist="310007" dir="7680000" sy="30000" kx="1300200" algn="ctr" rotWithShape="0">
                    <a:prstClr val="black">
                      <a:alpha val="32000"/>
                    </a:prstClr>
                  </a:outerShdw>
                </a:effectLst>
              </a:rPr>
              <a:t>Having disarmed principalities and powers, He made a public spectacle of them, triumphing over them in it.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16 </a:t>
            </a:r>
            <a:r>
              <a:rPr lang="en-US" sz="2400" dirty="0">
                <a:effectLst>
                  <a:glow rad="101600">
                    <a:schemeClr val="bg1">
                      <a:alpha val="60000"/>
                    </a:schemeClr>
                  </a:glow>
                  <a:outerShdw blurRad="60007" dist="310007" dir="7680000" sy="30000" kx="1300200" algn="ctr" rotWithShape="0">
                    <a:prstClr val="black">
                      <a:alpha val="32000"/>
                    </a:prstClr>
                  </a:outerShdw>
                </a:effectLst>
              </a:rPr>
              <a:t>So let no one judge you in food or in drink, or regarding a festival or a new moon or </a:t>
            </a:r>
            <a:r>
              <a:rPr lang="en-US" sz="2400" dirty="0" err="1">
                <a:effectLst>
                  <a:glow rad="101600">
                    <a:schemeClr val="bg1">
                      <a:alpha val="60000"/>
                    </a:schemeClr>
                  </a:glow>
                  <a:outerShdw blurRad="60007" dist="310007" dir="7680000" sy="30000" kx="1300200" algn="ctr" rotWithShape="0">
                    <a:prstClr val="black">
                      <a:alpha val="32000"/>
                    </a:prstClr>
                  </a:outerShdw>
                </a:effectLst>
              </a:rPr>
              <a:t>sabbaths</a:t>
            </a:r>
            <a:r>
              <a:rPr lang="en-US" sz="2400" dirty="0">
                <a:effectLst>
                  <a:glow rad="101600">
                    <a:schemeClr val="bg1">
                      <a:alpha val="60000"/>
                    </a:schemeClr>
                  </a:glow>
                  <a:outerShdw blurRad="60007" dist="310007" dir="7680000" sy="30000" kx="1300200" algn="ctr" rotWithShape="0">
                    <a:prstClr val="black">
                      <a:alpha val="32000"/>
                    </a:prstClr>
                  </a:outerShdw>
                </a:effectLs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17 </a:t>
            </a:r>
            <a:r>
              <a:rPr lang="en-US" sz="2400" dirty="0">
                <a:effectLst>
                  <a:glow rad="101600">
                    <a:schemeClr val="bg1">
                      <a:alpha val="60000"/>
                    </a:schemeClr>
                  </a:glow>
                  <a:outerShdw blurRad="60007" dist="310007" dir="7680000" sy="30000" kx="1300200" algn="ctr" rotWithShape="0">
                    <a:prstClr val="black">
                      <a:alpha val="32000"/>
                    </a:prstClr>
                  </a:outerShdw>
                </a:effectLst>
              </a:rPr>
              <a:t>which are a shadow of things to come, but the substance is of Christ. </a:t>
            </a:r>
          </a:p>
        </p:txBody>
      </p:sp>
    </p:spTree>
    <p:extLst>
      <p:ext uri="{BB962C8B-B14F-4D97-AF65-F5344CB8AC3E}">
        <p14:creationId xmlns:p14="http://schemas.microsoft.com/office/powerpoint/2010/main" val="1313254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26</a:t>
            </a:fld>
            <a:endParaRPr lang="en-US">
              <a:solidFill>
                <a:prstClr val="black">
                  <a:tint val="75000"/>
                </a:prstClr>
              </a:solidFill>
            </a:endParaRPr>
          </a:p>
        </p:txBody>
      </p:sp>
      <p:sp>
        <p:nvSpPr>
          <p:cNvPr id="10" name="TextBox 9"/>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3" name="Rectangle 2"/>
          <p:cNvSpPr/>
          <p:nvPr/>
        </p:nvSpPr>
        <p:spPr>
          <a:xfrm>
            <a:off x="1295400" y="2057400"/>
            <a:ext cx="6629400" cy="4093428"/>
          </a:xfrm>
          <a:prstGeom prst="rect">
            <a:avLst/>
          </a:prstGeom>
        </p:spPr>
        <p:txBody>
          <a:bodyPr wrap="square">
            <a:spAutoFit/>
          </a:bodyPr>
          <a:lstStyle/>
          <a:p>
            <a:pPr algn="ctr"/>
            <a:r>
              <a:rPr lang="en-US" sz="2600" b="1" dirty="0">
                <a:effectLst>
                  <a:glow rad="101600">
                    <a:schemeClr val="bg1">
                      <a:alpha val="60000"/>
                    </a:schemeClr>
                  </a:glow>
                  <a:outerShdw blurRad="60007" dist="310007" dir="7680000" sy="30000" kx="1300200" algn="ctr" rotWithShape="0">
                    <a:prstClr val="black">
                      <a:alpha val="32000"/>
                    </a:prstClr>
                  </a:outerShdw>
                </a:effectLst>
              </a:rPr>
              <a:t>Ephesians 2:14-18 (NKJV) </a:t>
            </a:r>
            <a:endParaRPr lang="en-US" sz="2600" b="1"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2600" baseline="30000" dirty="0" smtClean="0">
                <a:effectLst>
                  <a:glow rad="101600">
                    <a:schemeClr val="bg1">
                      <a:alpha val="60000"/>
                    </a:schemeClr>
                  </a:glow>
                  <a:outerShdw blurRad="60007" dist="310007" dir="7680000" sy="30000" kx="1300200" algn="ctr" rotWithShape="0">
                    <a:prstClr val="black">
                      <a:alpha val="32000"/>
                    </a:prstClr>
                  </a:outerShdw>
                </a:effectLst>
              </a:rPr>
              <a:t>14 </a:t>
            </a:r>
            <a:r>
              <a:rPr lang="en-US" sz="2600" dirty="0">
                <a:effectLst>
                  <a:glow rad="101600">
                    <a:schemeClr val="bg1">
                      <a:alpha val="60000"/>
                    </a:schemeClr>
                  </a:glow>
                  <a:outerShdw blurRad="60007" dist="310007" dir="7680000" sy="30000" kx="1300200" algn="ctr" rotWithShape="0">
                    <a:prstClr val="black">
                      <a:alpha val="32000"/>
                    </a:prstClr>
                  </a:outerShdw>
                </a:effectLst>
              </a:rPr>
              <a:t>For He Himself is our peace, who has made both one, and has broken down the middle wall of separation, </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600" baseline="30000" dirty="0" smtClean="0">
                <a:effectLst>
                  <a:glow rad="101600">
                    <a:schemeClr val="bg1">
                      <a:alpha val="60000"/>
                    </a:schemeClr>
                  </a:glow>
                  <a:outerShdw blurRad="60007" dist="310007" dir="7680000" sy="30000" kx="1300200" algn="ctr" rotWithShape="0">
                    <a:prstClr val="black">
                      <a:alpha val="32000"/>
                    </a:prstClr>
                  </a:outerShdw>
                </a:effectLst>
              </a:rPr>
              <a:t>15 </a:t>
            </a:r>
            <a:r>
              <a:rPr lang="en-US" sz="2600" dirty="0">
                <a:effectLst>
                  <a:glow rad="101600">
                    <a:schemeClr val="bg1">
                      <a:alpha val="60000"/>
                    </a:schemeClr>
                  </a:glow>
                  <a:outerShdw blurRad="60007" dist="310007" dir="7680000" sy="30000" kx="1300200" algn="ctr" rotWithShape="0">
                    <a:prstClr val="black">
                      <a:alpha val="32000"/>
                    </a:prstClr>
                  </a:outerShdw>
                </a:effectLst>
              </a:rPr>
              <a:t>having abolished in His flesh the enmity, </a:t>
            </a:r>
            <a:r>
              <a:rPr lang="en-US" sz="2600" i="1" dirty="0">
                <a:effectLst>
                  <a:glow rad="101600">
                    <a:schemeClr val="bg1">
                      <a:alpha val="60000"/>
                    </a:schemeClr>
                  </a:glow>
                  <a:outerShdw blurRad="60007" dist="310007" dir="7680000" sy="30000" kx="1300200" algn="ctr" rotWithShape="0">
                    <a:prstClr val="black">
                      <a:alpha val="32000"/>
                    </a:prstClr>
                  </a:outerShdw>
                </a:effectLst>
              </a:rPr>
              <a:t>that is,</a:t>
            </a:r>
            <a:r>
              <a:rPr lang="en-US" sz="2600" dirty="0">
                <a:effectLst>
                  <a:glow rad="101600">
                    <a:schemeClr val="bg1">
                      <a:alpha val="60000"/>
                    </a:schemeClr>
                  </a:glow>
                  <a:outerShdw blurRad="60007" dist="310007" dir="7680000" sy="30000" kx="1300200" algn="ctr" rotWithShape="0">
                    <a:prstClr val="black">
                      <a:alpha val="32000"/>
                    </a:prstClr>
                  </a:outerShdw>
                </a:effectLst>
              </a:rPr>
              <a:t> the law of commandments </a:t>
            </a:r>
            <a:r>
              <a:rPr lang="en-US" sz="2600" i="1" dirty="0">
                <a:effectLst>
                  <a:glow rad="101600">
                    <a:schemeClr val="bg1">
                      <a:alpha val="60000"/>
                    </a:schemeClr>
                  </a:glow>
                  <a:outerShdw blurRad="60007" dist="310007" dir="7680000" sy="30000" kx="1300200" algn="ctr" rotWithShape="0">
                    <a:prstClr val="black">
                      <a:alpha val="32000"/>
                    </a:prstClr>
                  </a:outerShdw>
                </a:effectLst>
              </a:rPr>
              <a:t>contained</a:t>
            </a:r>
            <a:r>
              <a:rPr lang="en-US" sz="2600" dirty="0">
                <a:effectLst>
                  <a:glow rad="101600">
                    <a:schemeClr val="bg1">
                      <a:alpha val="60000"/>
                    </a:schemeClr>
                  </a:glow>
                  <a:outerShdw blurRad="60007" dist="310007" dir="7680000" sy="30000" kx="1300200" algn="ctr" rotWithShape="0">
                    <a:prstClr val="black">
                      <a:alpha val="32000"/>
                    </a:prstClr>
                  </a:outerShdw>
                </a:effectLst>
              </a:rPr>
              <a:t> in ordinances, so as to create in Himself one new man </a:t>
            </a:r>
            <a:r>
              <a:rPr lang="en-US" sz="2600" i="1" dirty="0">
                <a:effectLst>
                  <a:glow rad="101600">
                    <a:schemeClr val="bg1">
                      <a:alpha val="60000"/>
                    </a:schemeClr>
                  </a:glow>
                  <a:outerShdw blurRad="60007" dist="310007" dir="7680000" sy="30000" kx="1300200" algn="ctr" rotWithShape="0">
                    <a:prstClr val="black">
                      <a:alpha val="32000"/>
                    </a:prstClr>
                  </a:outerShdw>
                </a:effectLst>
              </a:rPr>
              <a:t>from</a:t>
            </a:r>
            <a:r>
              <a:rPr lang="en-US" sz="2600" dirty="0">
                <a:effectLst>
                  <a:glow rad="101600">
                    <a:schemeClr val="bg1">
                      <a:alpha val="60000"/>
                    </a:schemeClr>
                  </a:glow>
                  <a:outerShdw blurRad="60007" dist="310007" dir="7680000" sy="30000" kx="1300200" algn="ctr" rotWithShape="0">
                    <a:prstClr val="black">
                      <a:alpha val="32000"/>
                    </a:prstClr>
                  </a:outerShdw>
                </a:effectLst>
              </a:rPr>
              <a:t> the two, </a:t>
            </a:r>
            <a:r>
              <a:rPr lang="en-US" sz="2600" i="1" dirty="0">
                <a:effectLst>
                  <a:glow rad="101600">
                    <a:schemeClr val="bg1">
                      <a:alpha val="60000"/>
                    </a:schemeClr>
                  </a:glow>
                  <a:outerShdw blurRad="60007" dist="310007" dir="7680000" sy="30000" kx="1300200" algn="ctr" rotWithShape="0">
                    <a:prstClr val="black">
                      <a:alpha val="32000"/>
                    </a:prstClr>
                  </a:outerShdw>
                </a:effectLst>
              </a:rPr>
              <a:t>thus</a:t>
            </a:r>
            <a:r>
              <a:rPr lang="en-US" sz="2600" dirty="0">
                <a:effectLst>
                  <a:glow rad="101600">
                    <a:schemeClr val="bg1">
                      <a:alpha val="60000"/>
                    </a:schemeClr>
                  </a:glow>
                  <a:outerShdw blurRad="60007" dist="310007" dir="7680000" sy="30000" kx="1300200" algn="ctr" rotWithShape="0">
                    <a:prstClr val="black">
                      <a:alpha val="32000"/>
                    </a:prstClr>
                  </a:outerShdw>
                </a:effectLst>
              </a:rPr>
              <a:t> making peace, </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600" baseline="30000" dirty="0" smtClean="0">
                <a:effectLst>
                  <a:glow rad="101600">
                    <a:schemeClr val="bg1">
                      <a:alpha val="60000"/>
                    </a:schemeClr>
                  </a:glow>
                  <a:outerShdw blurRad="60007" dist="310007" dir="7680000" sy="30000" kx="1300200" algn="ctr" rotWithShape="0">
                    <a:prstClr val="black">
                      <a:alpha val="32000"/>
                    </a:prstClr>
                  </a:outerShdw>
                </a:effectLst>
              </a:rPr>
              <a:t>16 </a:t>
            </a:r>
            <a:r>
              <a:rPr lang="en-US" sz="2600" dirty="0">
                <a:effectLst>
                  <a:glow rad="101600">
                    <a:schemeClr val="bg1">
                      <a:alpha val="60000"/>
                    </a:schemeClr>
                  </a:glow>
                  <a:outerShdw blurRad="60007" dist="310007" dir="7680000" sy="30000" kx="1300200" algn="ctr" rotWithShape="0">
                    <a:prstClr val="black">
                      <a:alpha val="32000"/>
                    </a:prstClr>
                  </a:outerShdw>
                </a:effectLst>
              </a:rPr>
              <a:t>and that He might reconcile them both to God in one body through the cross, thereby putting to death the enmity. </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 </a:t>
            </a:r>
            <a:endParaRPr lang="en-US" sz="2600" dirty="0">
              <a:effectLst>
                <a:glow rad="101600">
                  <a:schemeClr val="bg1">
                    <a:alpha val="6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5775593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064C32-7D27-4C15-884C-5D8019252A7B}" type="slidenum">
              <a:rPr lang="en-US" smtClean="0">
                <a:solidFill>
                  <a:prstClr val="white"/>
                </a:solidFill>
              </a:rPr>
              <a:pPr/>
              <a:t>27</a:t>
            </a:fld>
            <a:endParaRPr lang="en-US">
              <a:solidFill>
                <a:prstClr val="white"/>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605318"/>
            <a:ext cx="14478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406900"/>
            <a:ext cx="14478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87700"/>
            <a:ext cx="14478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68500"/>
            <a:ext cx="14478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31855" y="2209800"/>
            <a:ext cx="808811" cy="4461350"/>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000000"/>
                </a:solidFill>
                <a:effectLst>
                  <a:outerShdw blurRad="50800" dist="39000" dir="5460000" algn="tl">
                    <a:srgbClr val="000000">
                      <a:alpha val="38000"/>
                    </a:srgbClr>
                  </a:outerShdw>
                </a:effectLst>
                <a:latin typeface="Boulder" pitchFamily="2" charset="0"/>
              </a:rPr>
              <a:t>THE LAW</a:t>
            </a:r>
            <a:endParaRPr lang="en-US" sz="3600" b="1" dirty="0">
              <a:ln w="11430"/>
              <a:solidFill>
                <a:srgbClr val="000000"/>
              </a:solidFill>
              <a:effectLst>
                <a:outerShdw blurRad="50800" dist="39000" dir="5460000" algn="tl">
                  <a:srgbClr val="000000">
                    <a:alpha val="38000"/>
                  </a:srgbClr>
                </a:outerShdw>
              </a:effectLst>
              <a:latin typeface="Boulder" pitchFamily="2" charset="0"/>
            </a:endParaRPr>
          </a:p>
        </p:txBody>
      </p:sp>
      <p:sp>
        <p:nvSpPr>
          <p:cNvPr id="11" name="TextBox 10"/>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400" y="1536766"/>
            <a:ext cx="2478881" cy="530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132013"/>
            <a:ext cx="3416300" cy="472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10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132013"/>
            <a:ext cx="3416300" cy="472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1064C32-7D27-4C15-884C-5D8019252A7B}" type="slidenum">
              <a:rPr lang="en-US" smtClean="0">
                <a:solidFill>
                  <a:prstClr val="white"/>
                </a:solidFill>
              </a:rPr>
              <a:pPr/>
              <a:t>28</a:t>
            </a:fld>
            <a:endParaRPr lang="en-US">
              <a:solidFill>
                <a:prstClr val="white"/>
              </a:solidFill>
            </a:endParaRPr>
          </a:p>
        </p:txBody>
      </p:sp>
      <p:sp>
        <p:nvSpPr>
          <p:cNvPr id="11" name="TextBox 10"/>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400" y="1536766"/>
            <a:ext cx="2478881" cy="530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551" y="1550620"/>
            <a:ext cx="4142115" cy="532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3008" y="3429000"/>
            <a:ext cx="8077200" cy="3046988"/>
          </a:xfrm>
          <a:prstGeom prst="rect">
            <a:avLst/>
          </a:prstGeom>
          <a:solidFill>
            <a:srgbClr val="000000">
              <a:alpha val="83137"/>
            </a:srgbClr>
          </a:solidFill>
          <a:effectLst>
            <a:softEdge rad="127000"/>
          </a:effectLst>
        </p:spPr>
        <p:txBody>
          <a:bodyPr wrap="square" rtlCol="0">
            <a:spAutoFit/>
          </a:bodyPr>
          <a:lstStyle/>
          <a:p>
            <a:pPr algn="ctr"/>
            <a:r>
              <a:rPr lang="en-US" sz="2400" b="1" dirty="0">
                <a:solidFill>
                  <a:schemeClr val="bg1"/>
                </a:solidFill>
              </a:rPr>
              <a:t>Ephesians 2:14-16 (NKJV) </a:t>
            </a:r>
            <a:endParaRPr lang="en-US" sz="2400" b="1" dirty="0" smtClean="0">
              <a:solidFill>
                <a:schemeClr val="bg1"/>
              </a:solidFill>
            </a:endParaRPr>
          </a:p>
          <a:p>
            <a:pPr algn="ctr"/>
            <a:r>
              <a:rPr lang="en-US" sz="2400" baseline="30000" dirty="0" smtClean="0">
                <a:solidFill>
                  <a:schemeClr val="bg1"/>
                </a:solidFill>
              </a:rPr>
              <a:t>14 </a:t>
            </a:r>
            <a:r>
              <a:rPr lang="en-US" sz="2400" dirty="0">
                <a:solidFill>
                  <a:schemeClr val="bg1"/>
                </a:solidFill>
              </a:rPr>
              <a:t>For He Himself is our peace, who has made both one, and has broken down the middle wall of separation, </a:t>
            </a:r>
            <a:r>
              <a:rPr lang="en-US" sz="2400" dirty="0" smtClean="0">
                <a:solidFill>
                  <a:schemeClr val="bg1"/>
                </a:solidFill>
              </a:rPr>
              <a:t> </a:t>
            </a:r>
            <a:r>
              <a:rPr lang="en-US" sz="2400" baseline="30000" dirty="0" smtClean="0">
                <a:solidFill>
                  <a:schemeClr val="bg1"/>
                </a:solidFill>
              </a:rPr>
              <a:t>15 </a:t>
            </a:r>
            <a:r>
              <a:rPr lang="en-US" sz="2400" dirty="0">
                <a:solidFill>
                  <a:schemeClr val="bg1"/>
                </a:solidFill>
              </a:rPr>
              <a:t>having abolished in His flesh the enmity, </a:t>
            </a:r>
            <a:r>
              <a:rPr lang="en-US" sz="2400" i="1" dirty="0">
                <a:solidFill>
                  <a:schemeClr val="bg1"/>
                </a:solidFill>
              </a:rPr>
              <a:t>that is,</a:t>
            </a:r>
            <a:r>
              <a:rPr lang="en-US" sz="2400" dirty="0">
                <a:solidFill>
                  <a:schemeClr val="bg1"/>
                </a:solidFill>
              </a:rPr>
              <a:t> the law of commandments </a:t>
            </a:r>
            <a:r>
              <a:rPr lang="en-US" sz="2400" i="1" dirty="0">
                <a:solidFill>
                  <a:schemeClr val="bg1"/>
                </a:solidFill>
              </a:rPr>
              <a:t>contained</a:t>
            </a:r>
            <a:r>
              <a:rPr lang="en-US" sz="2400" dirty="0">
                <a:solidFill>
                  <a:schemeClr val="bg1"/>
                </a:solidFill>
              </a:rPr>
              <a:t> in ordinances, so as to create in Himself one new man </a:t>
            </a:r>
            <a:r>
              <a:rPr lang="en-US" sz="2400" i="1" dirty="0">
                <a:solidFill>
                  <a:schemeClr val="bg1"/>
                </a:solidFill>
              </a:rPr>
              <a:t>from</a:t>
            </a:r>
            <a:r>
              <a:rPr lang="en-US" sz="2400" dirty="0">
                <a:solidFill>
                  <a:schemeClr val="bg1"/>
                </a:solidFill>
              </a:rPr>
              <a:t> the two, </a:t>
            </a:r>
            <a:r>
              <a:rPr lang="en-US" sz="2400" i="1" dirty="0">
                <a:solidFill>
                  <a:schemeClr val="bg1"/>
                </a:solidFill>
              </a:rPr>
              <a:t>thus</a:t>
            </a:r>
            <a:r>
              <a:rPr lang="en-US" sz="2400" dirty="0">
                <a:solidFill>
                  <a:schemeClr val="bg1"/>
                </a:solidFill>
              </a:rPr>
              <a:t> making peace, </a:t>
            </a:r>
            <a:r>
              <a:rPr lang="en-US" sz="2400" dirty="0" smtClean="0">
                <a:solidFill>
                  <a:schemeClr val="bg1"/>
                </a:solidFill>
              </a:rPr>
              <a:t> </a:t>
            </a:r>
            <a:r>
              <a:rPr lang="en-US" sz="2400" baseline="30000" dirty="0" smtClean="0">
                <a:solidFill>
                  <a:schemeClr val="bg1"/>
                </a:solidFill>
              </a:rPr>
              <a:t>16 </a:t>
            </a:r>
            <a:r>
              <a:rPr lang="en-US" sz="2400" dirty="0">
                <a:solidFill>
                  <a:schemeClr val="bg1"/>
                </a:solidFill>
              </a:rPr>
              <a:t>and that He might reconcile them both to God in one body through the cross, thereby putting to death the enmity. </a:t>
            </a:r>
          </a:p>
        </p:txBody>
      </p:sp>
    </p:spTree>
    <p:extLst>
      <p:ext uri="{BB962C8B-B14F-4D97-AF65-F5344CB8AC3E}">
        <p14:creationId xmlns:p14="http://schemas.microsoft.com/office/powerpoint/2010/main" val="230791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064C32-7D27-4C15-884C-5D8019252A7B}" type="slidenum">
              <a:rPr lang="en-US" smtClean="0">
                <a:solidFill>
                  <a:prstClr val="white"/>
                </a:solidFill>
              </a:rPr>
              <a:pPr/>
              <a:t>29</a:t>
            </a:fld>
            <a:endParaRPr lang="en-US">
              <a:solidFill>
                <a:prstClr val="white"/>
              </a:solidFill>
            </a:endParaRPr>
          </a:p>
        </p:txBody>
      </p:sp>
      <p:graphicFrame>
        <p:nvGraphicFramePr>
          <p:cNvPr id="4" name="Diagram 3"/>
          <p:cNvGraphicFramePr/>
          <p:nvPr>
            <p:extLst>
              <p:ext uri="{D42A27DB-BD31-4B8C-83A1-F6EECF244321}">
                <p14:modId xmlns:p14="http://schemas.microsoft.com/office/powerpoint/2010/main" val="3916938901"/>
              </p:ext>
            </p:extLst>
          </p:nvPr>
        </p:nvGraphicFramePr>
        <p:xfrm>
          <a:off x="304800" y="15240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Duration?</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Tree>
    <p:extLst>
      <p:ext uri="{BB962C8B-B14F-4D97-AF65-F5344CB8AC3E}">
        <p14:creationId xmlns:p14="http://schemas.microsoft.com/office/powerpoint/2010/main" val="298315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6182BF3C-6593-447E-9B48-29A3BC47EE22}"/>
                                            </p:graphicEl>
                                          </p:spTgt>
                                        </p:tgtEl>
                                        <p:attrNameLst>
                                          <p:attrName>style.visibility</p:attrName>
                                        </p:attrNameLst>
                                      </p:cBhvr>
                                      <p:to>
                                        <p:strVal val="visible"/>
                                      </p:to>
                                    </p:set>
                                    <p:animEffect transition="in" filter="fade">
                                      <p:cBhvr>
                                        <p:cTn id="7" dur="500"/>
                                        <p:tgtEl>
                                          <p:spTgt spid="4">
                                            <p:graphicEl>
                                              <a:dgm id="{6182BF3C-6593-447E-9B48-29A3BC47EE22}"/>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4FBCA042-2B5F-4D91-B245-7F76B1D03026}"/>
                                            </p:graphicEl>
                                          </p:spTgt>
                                        </p:tgtEl>
                                        <p:attrNameLst>
                                          <p:attrName>style.visibility</p:attrName>
                                        </p:attrNameLst>
                                      </p:cBhvr>
                                      <p:to>
                                        <p:strVal val="visible"/>
                                      </p:to>
                                    </p:set>
                                    <p:animEffect transition="in" filter="fade">
                                      <p:cBhvr>
                                        <p:cTn id="11" dur="500"/>
                                        <p:tgtEl>
                                          <p:spTgt spid="4">
                                            <p:graphicEl>
                                              <a:dgm id="{4FBCA042-2B5F-4D91-B245-7F76B1D03026}"/>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71C3FC38-A7E0-4B96-AAAE-F9AA9F01F0F2}"/>
                                            </p:graphicEl>
                                          </p:spTgt>
                                        </p:tgtEl>
                                        <p:attrNameLst>
                                          <p:attrName>style.visibility</p:attrName>
                                        </p:attrNameLst>
                                      </p:cBhvr>
                                      <p:to>
                                        <p:strVal val="visible"/>
                                      </p:to>
                                    </p:set>
                                    <p:animEffect transition="in" filter="fade">
                                      <p:cBhvr>
                                        <p:cTn id="15" dur="500"/>
                                        <p:tgtEl>
                                          <p:spTgt spid="4">
                                            <p:graphicEl>
                                              <a:dgm id="{71C3FC38-A7E0-4B96-AAAE-F9AA9F01F0F2}"/>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DF372A3B-AED8-415F-9652-333A85FF3ED5}"/>
                                            </p:graphicEl>
                                          </p:spTgt>
                                        </p:tgtEl>
                                        <p:attrNameLst>
                                          <p:attrName>style.visibility</p:attrName>
                                        </p:attrNameLst>
                                      </p:cBhvr>
                                      <p:to>
                                        <p:strVal val="visible"/>
                                      </p:to>
                                    </p:set>
                                    <p:animEffect transition="in" filter="fade">
                                      <p:cBhvr>
                                        <p:cTn id="19" dur="500"/>
                                        <p:tgtEl>
                                          <p:spTgt spid="4">
                                            <p:graphicEl>
                                              <a:dgm id="{DF372A3B-AED8-415F-9652-333A85FF3ED5}"/>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6D49F001-A26C-4011-80A3-7B4F3572C202}"/>
                                            </p:graphicEl>
                                          </p:spTgt>
                                        </p:tgtEl>
                                        <p:attrNameLst>
                                          <p:attrName>style.visibility</p:attrName>
                                        </p:attrNameLst>
                                      </p:cBhvr>
                                      <p:to>
                                        <p:strVal val="visible"/>
                                      </p:to>
                                    </p:set>
                                    <p:animEffect transition="in" filter="fade">
                                      <p:cBhvr>
                                        <p:cTn id="23" dur="500"/>
                                        <p:tgtEl>
                                          <p:spTgt spid="4">
                                            <p:graphicEl>
                                              <a:dgm id="{6D49F001-A26C-4011-80A3-7B4F3572C2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2133600"/>
            <a:ext cx="6096000" cy="4093428"/>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ylium" pitchFamily="2" charset="0"/>
              </a:rPr>
              <a:t>God's essential nature is unchanging and unchangeable (Malachi 3:6; James 1:17),</a:t>
            </a:r>
          </a:p>
          <a:p>
            <a:pPr marL="452438" indent="-452438">
              <a:spcAft>
                <a:spcPts val="1200"/>
              </a:spcAft>
              <a:buClr>
                <a:srgbClr val="F79646">
                  <a:lumMod val="50000"/>
                </a:srgbClr>
              </a:buClr>
              <a:buFont typeface="Wingdings 2" pitchFamily="18" charset="2"/>
              <a:buChar char="è"/>
            </a:pP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ylium" pitchFamily="2" charset="0"/>
              </a:rPr>
              <a:t>God's law is adapted to man's needs, therefore specific laws have changed in different dispensations (Gen. 6-9; 17:10; </a:t>
            </a:r>
            <a:r>
              <a:rPr lang="en-US" sz="2400" dirty="0" err="1">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ylium" pitchFamily="2" charset="0"/>
              </a:rPr>
              <a:t>Exo</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ylium" pitchFamily="2" charset="0"/>
              </a:rPr>
              <a:t> 20; Mat. 17:1-5; Heb. 1:1,2; 7:12).  </a:t>
            </a:r>
          </a:p>
          <a:p>
            <a:pPr marL="452438" indent="-452438">
              <a:spcAft>
                <a:spcPts val="1200"/>
              </a:spcAft>
              <a:buClr>
                <a:srgbClr val="F79646">
                  <a:lumMod val="50000"/>
                </a:srgbClr>
              </a:buClr>
              <a:buFont typeface="Wingdings 2" pitchFamily="18" charset="2"/>
              <a:buChar char="è"/>
            </a:pP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ylium" pitchFamily="2" charset="0"/>
              </a:rPr>
              <a:t>There are principles behind the law God gave through Moses which will help us understand God and how to please Him. (Rom. 15:4; Gal. 3:24; 2 Tim 3:15)</a:t>
            </a: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Moses</a:t>
            </a: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5683836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352800" y="1754326"/>
            <a:ext cx="5562600" cy="4875074"/>
          </a:xfrm>
          <a:prstGeom prst="round2DiagRect">
            <a:avLst/>
          </a:prstGeom>
          <a:solidFill>
            <a:srgbClr val="FFE7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414934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72345" y="2170361"/>
            <a:ext cx="5043055" cy="4078039"/>
          </a:xfrm>
          <a:prstGeom prst="rect">
            <a:avLst/>
          </a:prstGeom>
          <a:noFill/>
        </p:spPr>
        <p:txBody>
          <a:bodyPr wrap="square" rtlCol="0">
            <a:spAutoFit/>
          </a:bodyPr>
          <a:lstStyle/>
          <a:p>
            <a:pPr marL="457200" indent="-457200">
              <a:spcAft>
                <a:spcPts val="600"/>
              </a:spcAft>
              <a:buClr>
                <a:schemeClr val="accent6">
                  <a:lumMod val="50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lin Sans FB Demi" pitchFamily="34" charset="0"/>
              </a:rPr>
              <a:t>The value of worship – </a:t>
            </a:r>
            <a:r>
              <a:rPr lang="en-US" sz="2800" dirty="0" smtClean="0">
                <a:effectLst>
                  <a:outerShdw blurRad="60007" dist="310007" dir="7680000" sy="30000" kx="1300200" algn="ctr" rotWithShape="0">
                    <a:prstClr val="black">
                      <a:alpha val="32000"/>
                    </a:prstClr>
                  </a:outerShdw>
                </a:effectLst>
                <a:latin typeface="Constantia" pitchFamily="18" charset="0"/>
              </a:rPr>
              <a:t>Mal 1:13; John 4:24; Acts 20:7</a:t>
            </a:r>
          </a:p>
          <a:p>
            <a:pPr marL="457200" indent="-457200">
              <a:spcAft>
                <a:spcPts val="600"/>
              </a:spcAft>
              <a:buClr>
                <a:schemeClr val="accent6">
                  <a:lumMod val="50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lin Sans FB Demi" pitchFamily="34" charset="0"/>
              </a:rPr>
              <a:t>The value of work – </a:t>
            </a:r>
            <a:r>
              <a:rPr lang="en-US" sz="2800" dirty="0" smtClean="0">
                <a:effectLst>
                  <a:outerShdw blurRad="60007" dist="310007" dir="7680000" sy="30000" kx="1300200" algn="ctr" rotWithShape="0">
                    <a:prstClr val="black">
                      <a:alpha val="32000"/>
                    </a:prstClr>
                  </a:outerShdw>
                </a:effectLst>
                <a:latin typeface="Constantia" pitchFamily="18" charset="0"/>
              </a:rPr>
              <a:t>Eccl. 9:10; Eph. 4:28</a:t>
            </a:r>
            <a:endParaRPr lang="en-US" sz="3200" dirty="0" smtClean="0">
              <a:effectLst>
                <a:outerShdw blurRad="60007" dist="310007" dir="7680000" sy="30000" kx="1300200" algn="ctr" rotWithShape="0">
                  <a:prstClr val="black">
                    <a:alpha val="32000"/>
                  </a:prstClr>
                </a:outerShdw>
              </a:effectLst>
              <a:latin typeface="Constantia" pitchFamily="18" charset="0"/>
            </a:endParaRPr>
          </a:p>
          <a:p>
            <a:pPr marL="457200" indent="-457200">
              <a:spcAft>
                <a:spcPts val="600"/>
              </a:spcAft>
              <a:buClr>
                <a:schemeClr val="accent6">
                  <a:lumMod val="50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lin Sans FB Demi" pitchFamily="34" charset="0"/>
              </a:rPr>
              <a:t>The value of rest – </a:t>
            </a:r>
            <a:r>
              <a:rPr lang="en-US" sz="2800" dirty="0" smtClean="0">
                <a:effectLst>
                  <a:outerShdw blurRad="60007" dist="310007" dir="7680000" sy="30000" kx="1300200" algn="ctr" rotWithShape="0">
                    <a:prstClr val="black">
                      <a:alpha val="32000"/>
                    </a:prstClr>
                  </a:outerShdw>
                </a:effectLst>
                <a:latin typeface="Constantia" pitchFamily="18" charset="0"/>
              </a:rPr>
              <a:t>Mark 2:27; </a:t>
            </a:r>
          </a:p>
          <a:p>
            <a:pPr marL="457200" indent="-457200">
              <a:spcAft>
                <a:spcPts val="600"/>
              </a:spcAft>
              <a:buClr>
                <a:schemeClr val="accent6">
                  <a:lumMod val="50000"/>
                </a:schemeClr>
              </a:buClr>
              <a:buFont typeface="Wingdings 2" pitchFamily="18" charset="2"/>
              <a:buChar char="è"/>
            </a:pPr>
            <a:r>
              <a:rPr lang="en-US" sz="3200" dirty="0" smtClean="0">
                <a:effectLst>
                  <a:outerShdw blurRad="60007" dist="310007" dir="7680000" sy="30000" kx="1300200" algn="ctr" rotWithShape="0">
                    <a:prstClr val="black">
                      <a:alpha val="32000"/>
                    </a:prstClr>
                  </a:outerShdw>
                </a:effectLst>
                <a:latin typeface="Berlin Sans FB Demi" pitchFamily="34" charset="0"/>
              </a:rPr>
              <a:t>What we have in Christ </a:t>
            </a:r>
            <a:r>
              <a:rPr lang="en-US" sz="3200" dirty="0" smtClean="0">
                <a:effectLst>
                  <a:outerShdw blurRad="60007" dist="310007" dir="7680000" sy="30000" kx="1300200" algn="ctr" rotWithShape="0">
                    <a:prstClr val="black">
                      <a:alpha val="32000"/>
                    </a:prstClr>
                  </a:outerShdw>
                </a:effectLst>
                <a:latin typeface="Constantia" pitchFamily="18" charset="0"/>
              </a:rPr>
              <a:t>– </a:t>
            </a:r>
            <a:r>
              <a:rPr lang="en-US" sz="2800" dirty="0" smtClean="0">
                <a:effectLst>
                  <a:outerShdw blurRad="60007" dist="310007" dir="7680000" sy="30000" kx="1300200" algn="ctr" rotWithShape="0">
                    <a:prstClr val="black">
                      <a:alpha val="32000"/>
                    </a:prstClr>
                  </a:outerShdw>
                </a:effectLst>
                <a:latin typeface="Constantia" pitchFamily="18" charset="0"/>
              </a:rPr>
              <a:t>Mat 11:28-30; </a:t>
            </a:r>
            <a:r>
              <a:rPr lang="en-US" sz="2800" dirty="0" err="1" smtClean="0">
                <a:effectLst>
                  <a:outerShdw blurRad="60007" dist="310007" dir="7680000" sy="30000" kx="1300200" algn="ctr" rotWithShape="0">
                    <a:prstClr val="black">
                      <a:alpha val="32000"/>
                    </a:prstClr>
                  </a:outerShdw>
                </a:effectLst>
                <a:latin typeface="Constantia" pitchFamily="18" charset="0"/>
              </a:rPr>
              <a:t>Phili</a:t>
            </a:r>
            <a:r>
              <a:rPr lang="en-US" sz="2800" dirty="0" smtClean="0">
                <a:effectLst>
                  <a:outerShdw blurRad="60007" dist="310007" dir="7680000" sy="30000" kx="1300200" algn="ctr" rotWithShape="0">
                    <a:prstClr val="black">
                      <a:alpha val="32000"/>
                    </a:prstClr>
                  </a:outerShdw>
                </a:effectLst>
                <a:latin typeface="Constantia" pitchFamily="18" charset="0"/>
              </a:rPr>
              <a:t> 4:6-9</a:t>
            </a:r>
          </a:p>
        </p:txBody>
      </p:sp>
      <p:sp>
        <p:nvSpPr>
          <p:cNvPr id="8" name="TextBox 7"/>
          <p:cNvSpPr txBox="1"/>
          <p:nvPr/>
        </p:nvSpPr>
        <p:spPr>
          <a:xfrm>
            <a:off x="0" y="0"/>
            <a:ext cx="9123218"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spc="50" dirty="0" smtClean="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“Remember The Sabbath Day”</a:t>
            </a:r>
          </a:p>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What Was Its Relevance?</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5" name="Rectangle 4"/>
          <p:cNvSpPr/>
          <p:nvPr/>
        </p:nvSpPr>
        <p:spPr>
          <a:xfrm>
            <a:off x="304800" y="3754582"/>
            <a:ext cx="3331972" cy="2862322"/>
          </a:xfrm>
          <a:prstGeom prst="rect">
            <a:avLst/>
          </a:prstGeom>
          <a:solidFill>
            <a:srgbClr val="000000">
              <a:alpha val="67843"/>
            </a:srgbClr>
          </a:solidFill>
          <a:effectLst>
            <a:softEdge rad="317500"/>
          </a:effectLst>
        </p:spPr>
        <p:txBody>
          <a:bodyPr wrap="square">
            <a:spAutoFit/>
          </a:bodyPr>
          <a:lstStyle/>
          <a:p>
            <a:pPr algn="ctr"/>
            <a:r>
              <a:rPr lang="en-US" sz="2000" dirty="0">
                <a:solidFill>
                  <a:schemeClr val="bg1"/>
                </a:solidFill>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Exodus 20:8-10 (NKJV)  </a:t>
            </a:r>
          </a:p>
          <a:p>
            <a:pPr algn="ctr"/>
            <a:r>
              <a:rPr lang="en-US" sz="2000" dirty="0">
                <a:solidFill>
                  <a:schemeClr val="bg1"/>
                </a:solidFill>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"Remember the Sabbath day, to keep it holy. </a:t>
            </a:r>
          </a:p>
          <a:p>
            <a:pPr algn="ctr"/>
            <a:r>
              <a:rPr lang="en-US" sz="2000" dirty="0">
                <a:solidFill>
                  <a:schemeClr val="bg1"/>
                </a:solidFill>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[9] Six days you shall labor and do all your work, </a:t>
            </a:r>
          </a:p>
          <a:p>
            <a:pPr algn="ctr"/>
            <a:r>
              <a:rPr lang="en-US" sz="2000" dirty="0">
                <a:solidFill>
                  <a:schemeClr val="bg1"/>
                </a:solidFill>
                <a:effectLst>
                  <a:glow rad="101600">
                    <a:schemeClr val="tx1">
                      <a:alpha val="60000"/>
                    </a:schemeClr>
                  </a:glow>
                  <a:outerShdw blurRad="60007" dist="310007" dir="7680000" sy="30000" kx="1300200" algn="ctr" rotWithShape="0">
                    <a:prstClr val="black">
                      <a:alpha val="32000"/>
                    </a:prstClr>
                  </a:outerShdw>
                </a:effectLst>
                <a:latin typeface="BinnerD" pitchFamily="34" charset="0"/>
              </a:rPr>
              <a:t>[10] but the seventh day is the Sabbath of the Lord your God. In it you shall do no work</a:t>
            </a:r>
          </a:p>
        </p:txBody>
      </p:sp>
    </p:spTree>
    <p:extLst>
      <p:ext uri="{BB962C8B-B14F-4D97-AF65-F5344CB8AC3E}">
        <p14:creationId xmlns:p14="http://schemas.microsoft.com/office/powerpoint/2010/main" val="19955899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94909" y="1983462"/>
            <a:ext cx="4620491" cy="449353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marL="452438" indent="-452438">
              <a:spcAft>
                <a:spcPts val="1200"/>
              </a:spcAft>
              <a:buClr>
                <a:srgbClr val="FFFF00"/>
              </a:buClr>
              <a:buFont typeface="Wingdings 2" pitchFamily="18" charset="2"/>
              <a:buChar char="è"/>
            </a:pPr>
            <a:r>
              <a:rPr lang="en-US" sz="3200" b="1" spc="150" dirty="0">
                <a:ln w="11430"/>
                <a:solidFill>
                  <a:srgbClr val="F8F8F8"/>
                </a:solidFill>
                <a:effectLst>
                  <a:glow rad="101600">
                    <a:prstClr val="black">
                      <a:lumMod val="75000"/>
                      <a:lumOff val="25000"/>
                      <a:alpha val="60000"/>
                    </a:prstClr>
                  </a:glow>
                  <a:outerShdw blurRad="25400" algn="tl" rotWithShape="0">
                    <a:srgbClr val="000000">
                      <a:alpha val="43000"/>
                    </a:srgbClr>
                  </a:outerShdw>
                </a:effectLst>
                <a:latin typeface="Copperplate Gothic Bold" pitchFamily="34" charset="0"/>
              </a:rPr>
              <a:t>To Whom Was It Given?</a:t>
            </a:r>
          </a:p>
          <a:p>
            <a:pPr marL="452438" indent="-452438">
              <a:spcAft>
                <a:spcPts val="1200"/>
              </a:spcAft>
              <a:buClr>
                <a:srgbClr val="FFFF00"/>
              </a:buClr>
              <a:buFont typeface="Wingdings 2" pitchFamily="18" charset="2"/>
              <a:buChar char="è"/>
            </a:pPr>
            <a:r>
              <a:rPr lang="en-US" sz="3200" b="1" spc="150" dirty="0">
                <a:ln w="11430"/>
                <a:solidFill>
                  <a:srgbClr val="F8F8F8"/>
                </a:solidFill>
                <a:effectLst>
                  <a:glow rad="101600">
                    <a:prstClr val="black">
                      <a:lumMod val="75000"/>
                      <a:lumOff val="25000"/>
                      <a:alpha val="60000"/>
                    </a:prstClr>
                  </a:glow>
                  <a:outerShdw blurRad="25400" algn="tl" rotWithShape="0">
                    <a:srgbClr val="000000">
                      <a:alpha val="43000"/>
                    </a:srgbClr>
                  </a:outerShdw>
                </a:effectLst>
                <a:latin typeface="Copperplate Gothic Bold" pitchFamily="34" charset="0"/>
              </a:rPr>
              <a:t>What Was Its purpose?</a:t>
            </a:r>
          </a:p>
          <a:p>
            <a:pPr marL="452438" indent="-452438">
              <a:spcAft>
                <a:spcPts val="1200"/>
              </a:spcAft>
              <a:buClr>
                <a:srgbClr val="FFFF00"/>
              </a:buClr>
              <a:buFont typeface="Wingdings 2" pitchFamily="18" charset="2"/>
              <a:buChar char="è"/>
            </a:pPr>
            <a:r>
              <a:rPr lang="en-US" sz="3200" b="1" spc="150" dirty="0">
                <a:ln w="11430"/>
                <a:solidFill>
                  <a:srgbClr val="F8F8F8"/>
                </a:solidFill>
                <a:effectLst>
                  <a:glow rad="101600">
                    <a:prstClr val="black">
                      <a:lumMod val="75000"/>
                      <a:lumOff val="25000"/>
                      <a:alpha val="60000"/>
                    </a:prstClr>
                  </a:glow>
                  <a:outerShdw blurRad="25400" algn="tl" rotWithShape="0">
                    <a:srgbClr val="000000">
                      <a:alpha val="43000"/>
                    </a:srgbClr>
                  </a:outerShdw>
                </a:effectLst>
                <a:latin typeface="Copperplate Gothic Bold" pitchFamily="34" charset="0"/>
              </a:rPr>
              <a:t>What Was To Be Its Duration?</a:t>
            </a:r>
          </a:p>
          <a:p>
            <a:pPr marL="452438" indent="-452438">
              <a:spcAft>
                <a:spcPts val="1200"/>
              </a:spcAft>
              <a:buClr>
                <a:srgbClr val="FFFF00"/>
              </a:buClr>
              <a:buFont typeface="Wingdings 2" pitchFamily="18" charset="2"/>
              <a:buChar char="è"/>
            </a:pPr>
            <a:r>
              <a:rPr lang="en-US" sz="3200" b="1" spc="150" dirty="0">
                <a:ln w="11430"/>
                <a:solidFill>
                  <a:srgbClr val="F8F8F8"/>
                </a:solidFill>
                <a:effectLst>
                  <a:glow rad="101600">
                    <a:prstClr val="black">
                      <a:lumMod val="75000"/>
                      <a:lumOff val="25000"/>
                      <a:alpha val="60000"/>
                    </a:prstClr>
                  </a:glow>
                  <a:outerShdw blurRad="25400" algn="tl" rotWithShape="0">
                    <a:srgbClr val="000000">
                      <a:alpha val="43000"/>
                    </a:srgbClr>
                  </a:outerShdw>
                </a:effectLst>
                <a:latin typeface="Copperplate Gothic Bold" pitchFamily="34" charset="0"/>
              </a:rPr>
              <a:t>Its Relevance To Us?</a:t>
            </a: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31</a:t>
            </a:fld>
            <a:endParaRPr lang="en-US">
              <a:solidFill>
                <a:prstClr val="black">
                  <a:tint val="75000"/>
                </a:prstClr>
              </a:solidFill>
            </a:endParaRPr>
          </a:p>
        </p:txBody>
      </p:sp>
      <p:sp>
        <p:nvSpPr>
          <p:cNvPr id="6" name="TextBox 5"/>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“Remember The Sabbath Day”</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Tree>
    <p:extLst>
      <p:ext uri="{BB962C8B-B14F-4D97-AF65-F5344CB8AC3E}">
        <p14:creationId xmlns:p14="http://schemas.microsoft.com/office/powerpoint/2010/main" val="4388615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p:txBody>
          <a:bodyPr/>
          <a:lstStyle/>
          <a:p>
            <a:fld id="{11064C32-7D27-4C15-884C-5D8019252A7B}"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404682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33</a:t>
            </a:fld>
            <a:endParaRPr lang="en-US">
              <a:solidFill>
                <a:srgbClr val="FFF9E5"/>
              </a:solidFill>
            </a:endParaRPr>
          </a:p>
        </p:txBody>
      </p:sp>
      <p:sp>
        <p:nvSpPr>
          <p:cNvPr id="5" name="TextBox 4"/>
          <p:cNvSpPr txBox="1"/>
          <p:nvPr/>
        </p:nvSpPr>
        <p:spPr>
          <a:xfrm>
            <a:off x="914401" y="5080337"/>
            <a:ext cx="7239000" cy="1323435"/>
          </a:xfrm>
          <a:prstGeom prst="rect">
            <a:avLst/>
          </a:prstGeom>
        </p:spPr>
        <p:style>
          <a:lnRef idx="2">
            <a:schemeClr val="accent2"/>
          </a:lnRef>
          <a:fillRef idx="1">
            <a:schemeClr val="lt1"/>
          </a:fillRef>
          <a:effectRef idx="0">
            <a:schemeClr val="accent2"/>
          </a:effectRef>
          <a:fontRef idx="minor">
            <a:schemeClr val="dk1"/>
          </a:fontRef>
        </p:style>
        <p:txBody>
          <a:bodyPr wrap="square" lIns="91435" tIns="45718" rIns="91435" bIns="45718" rtlCol="0">
            <a:spAutoFit/>
          </a:bodyPr>
          <a:lstStyle/>
          <a:p>
            <a:pPr algn="ctr" defTabSz="914353"/>
            <a:r>
              <a:rPr lang="en-US" sz="2000" dirty="0">
                <a:solidFill>
                  <a:prstClr val="black"/>
                </a:solidFill>
              </a:rPr>
              <a:t>Note – Many of the transition effects used in this presentation may be lost using PPT 2007 Viewer</a:t>
            </a:r>
          </a:p>
          <a:p>
            <a:pPr algn="ctr" defTabSz="914353"/>
            <a:r>
              <a:rPr lang="en-US" sz="2000" dirty="0">
                <a:solidFill>
                  <a:prstClr val="black"/>
                </a:solidFill>
                <a:hlinkClick r:id="rId3"/>
              </a:rPr>
              <a:t>http://www.microsoft.com/downloads/details.aspx?FamilyID=cb9bf144-1076-4615-9951-294eeb832823&amp;displaylang=en</a:t>
            </a:r>
            <a:r>
              <a:rPr lang="en-US" sz="2000" dirty="0">
                <a:solidFill>
                  <a:prstClr val="black"/>
                </a:solidFill>
              </a:rPr>
              <a:t> </a:t>
            </a:r>
          </a:p>
        </p:txBody>
      </p:sp>
      <p:sp>
        <p:nvSpPr>
          <p:cNvPr id="3" name="TextBox 2"/>
          <p:cNvSpPr txBox="1"/>
          <p:nvPr/>
        </p:nvSpPr>
        <p:spPr>
          <a:xfrm>
            <a:off x="4724400" y="457200"/>
            <a:ext cx="4038600" cy="4062651"/>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53">
              <a:defRPr/>
            </a:pPr>
            <a:r>
              <a:rPr lang="en-US" sz="2400" kern="0" dirty="0">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Prepared July </a:t>
            </a:r>
            <a:r>
              <a:rPr lang="en-US" kern="0" dirty="0" smtClean="0">
                <a:solidFill>
                  <a:sysClr val="windowText" lastClr="000000"/>
                </a:solidFill>
                <a:effectLst>
                  <a:outerShdw blurRad="60007" dist="310007" dir="7680000" sy="30000" kx="1300200" algn="ctr" rotWithShape="0">
                    <a:prstClr val="black">
                      <a:alpha val="32000"/>
                    </a:prstClr>
                  </a:outerShdw>
                </a:effectLst>
                <a:latin typeface="Book Antiqua"/>
              </a:rPr>
              <a:t>21-24, </a:t>
            </a: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2010</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Preached July </a:t>
            </a:r>
            <a:r>
              <a:rPr lang="en-US" kern="0" dirty="0" smtClean="0">
                <a:solidFill>
                  <a:sysClr val="windowText" lastClr="000000"/>
                </a:solidFill>
                <a:effectLst>
                  <a:outerShdw blurRad="60007" dist="310007" dir="7680000" sy="30000" kx="1300200" algn="ctr" rotWithShape="0">
                    <a:prstClr val="black">
                      <a:alpha val="32000"/>
                    </a:prstClr>
                  </a:outerShdw>
                </a:effectLst>
                <a:latin typeface="Book Antiqua"/>
              </a:rPr>
              <a:t>25, </a:t>
            </a: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2010</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West 65</a:t>
            </a:r>
            <a:r>
              <a:rPr lang="en-US" kern="0" baseline="30000" dirty="0">
                <a:solidFill>
                  <a:sysClr val="windowText" lastClr="000000"/>
                </a:solidFill>
                <a:effectLst>
                  <a:outerShdw blurRad="60007" dist="310007" dir="7680000" sy="30000" kx="1300200" algn="ctr" rotWithShape="0">
                    <a:prstClr val="black">
                      <a:alpha val="32000"/>
                    </a:prstClr>
                  </a:outerShdw>
                </a:effectLst>
                <a:latin typeface="Book Antiqua"/>
              </a:rPr>
              <a:t>th</a:t>
            </a: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501-568-1062</a:t>
            </a:r>
          </a:p>
          <a:p>
            <a:pPr algn="ctr" defTabSz="914353">
              <a:defRPr/>
            </a:pPr>
            <a:endParaRPr lang="en-US" kern="0" dirty="0">
              <a:solidFill>
                <a:sysClr val="windowText" lastClr="000000"/>
              </a:solidFill>
              <a:effectLst>
                <a:outerShdw blurRad="60007" dist="310007" dir="7680000" sy="30000" kx="1300200" algn="ctr" rotWithShape="0">
                  <a:prstClr val="black">
                    <a:alpha val="32000"/>
                  </a:prstClr>
                </a:outerShdw>
              </a:effectLst>
              <a:latin typeface="Book Antiqua"/>
            </a:endParaRP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Prepared using PPT 2010</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Email – </a:t>
            </a:r>
            <a:r>
              <a:rPr lang="en-US" u="sng" kern="0" dirty="0">
                <a:solidFill>
                  <a:srgbClr val="0070C0"/>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srgbClr val="0070C0"/>
                </a:solidFill>
                <a:effectLst>
                  <a:outerShdw blurRad="60007" dist="310007" dir="7680000" sy="30000" kx="1300200" algn="ctr" rotWithShape="0">
                    <a:prstClr val="black">
                      <a:alpha val="32000"/>
                    </a:prstClr>
                  </a:outerShdw>
                </a:effectLst>
                <a:latin typeface="Book Antiqua"/>
              </a:rPr>
              <a:t> </a:t>
            </a: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 </a:t>
            </a:r>
          </a:p>
          <a:p>
            <a:endParaRPr lang="en-US" dirty="0">
              <a:solidFill>
                <a:prstClr val="black"/>
              </a:solidFill>
            </a:endParaRPr>
          </a:p>
        </p:txBody>
      </p:sp>
      <p:sp>
        <p:nvSpPr>
          <p:cNvPr id="7" name="TextBox 6"/>
          <p:cNvSpPr txBox="1"/>
          <p:nvPr/>
        </p:nvSpPr>
        <p:spPr>
          <a:xfrm>
            <a:off x="0" y="422970"/>
            <a:ext cx="4343400" cy="35394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Moses</a:t>
            </a:r>
          </a:p>
        </p:txBody>
      </p:sp>
    </p:spTree>
    <p:extLst>
      <p:ext uri="{BB962C8B-B14F-4D97-AF65-F5344CB8AC3E}">
        <p14:creationId xmlns:p14="http://schemas.microsoft.com/office/powerpoint/2010/main" val="894825558"/>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Two Major Divisions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7" name="Rectangle 6"/>
          <p:cNvSpPr/>
          <p:nvPr/>
        </p:nvSpPr>
        <p:spPr>
          <a:xfrm>
            <a:off x="2253220" y="6377832"/>
            <a:ext cx="4616777" cy="523220"/>
          </a:xfrm>
          <a:prstGeom prst="rect">
            <a:avLst/>
          </a:prstGeom>
        </p:spPr>
        <p:txBody>
          <a:bodyPr wrap="none">
            <a:spAutoFit/>
          </a:bodyPr>
          <a:lstStyle/>
          <a:p>
            <a:r>
              <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lue Highway Linocut" pitchFamily="2" charset="0"/>
              </a:rPr>
              <a:t>Exodus 20:1-17  </a:t>
            </a:r>
            <a:r>
              <a:rPr lang="fr-FR"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lue Highway Linocut" pitchFamily="2" charset="0"/>
              </a:rPr>
              <a:t>Deuteronomy</a:t>
            </a:r>
            <a:r>
              <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lue Highway Linocut" pitchFamily="2" charset="0"/>
              </a:rPr>
              <a:t> 5:1-22</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ue Highway Linocut" pitchFamily="2"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4</a:t>
            </a:fld>
            <a:endParaRPr lang="en-US">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993982242"/>
              </p:ext>
            </p:extLst>
          </p:nvPr>
        </p:nvGraphicFramePr>
        <p:xfrm>
          <a:off x="228600" y="1775568"/>
          <a:ext cx="8763000" cy="4701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8900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5</a:t>
            </a:fld>
            <a:endParaRPr lang="en-US">
              <a:solidFill>
                <a:prstClr val="black">
                  <a:tint val="75000"/>
                </a:prstClr>
              </a:solidFill>
            </a:endParaRPr>
          </a:p>
        </p:txBody>
      </p:sp>
      <p:sp>
        <p:nvSpPr>
          <p:cNvPr id="9" name="TextBox 8"/>
          <p:cNvSpPr txBox="1"/>
          <p:nvPr/>
        </p:nvSpPr>
        <p:spPr>
          <a:xfrm>
            <a:off x="2868277" y="5884929"/>
            <a:ext cx="3483646" cy="523220"/>
          </a:xfrm>
          <a:prstGeom prst="rect">
            <a:avLst/>
          </a:prstGeom>
          <a:noFill/>
        </p:spPr>
        <p:txBody>
          <a:bodyPr wrap="none" rtlCol="0">
            <a:spAutoFit/>
          </a:bodyPr>
          <a:lstStyle/>
          <a:p>
            <a:r>
              <a:rPr lang="en-US" sz="2800" dirty="0">
                <a:solidFill>
                  <a:prstClr val="black"/>
                </a:solidFill>
                <a:effectLst>
                  <a:glow rad="101600">
                    <a:prstClr val="white">
                      <a:alpha val="60000"/>
                    </a:prstClr>
                  </a:glow>
                </a:effectLst>
                <a:latin typeface="Berlin Sans FB Demi" pitchFamily="34" charset="0"/>
              </a:rPr>
              <a:t>Deuteronomy 5:12-15</a:t>
            </a:r>
          </a:p>
        </p:txBody>
      </p:sp>
      <p:sp>
        <p:nvSpPr>
          <p:cNvPr id="3" name="Rectangle 2"/>
          <p:cNvSpPr/>
          <p:nvPr/>
        </p:nvSpPr>
        <p:spPr>
          <a:xfrm>
            <a:off x="1371600" y="2057400"/>
            <a:ext cx="6477000" cy="3970318"/>
          </a:xfrm>
          <a:prstGeom prst="rect">
            <a:avLst/>
          </a:prstGeom>
        </p:spPr>
        <p:txBody>
          <a:bodyPr wrap="square">
            <a:spAutoFit/>
          </a:bodyPr>
          <a:lstStyle/>
          <a:p>
            <a:pPr algn="ctr"/>
            <a:r>
              <a:rPr lang="en-US" sz="2800" b="1" dirty="0" smtClean="0">
                <a:effectLst>
                  <a:glow rad="101600">
                    <a:schemeClr val="bg1">
                      <a:alpha val="60000"/>
                    </a:schemeClr>
                  </a:glow>
                </a:effectLst>
                <a:latin typeface="Berlin Sans FB Demi" pitchFamily="34" charset="0"/>
              </a:rPr>
              <a:t>Exodus 20:8-11 (NKJV)</a:t>
            </a:r>
          </a:p>
          <a:p>
            <a:pPr algn="ctr"/>
            <a:r>
              <a:rPr lang="en-US" sz="2800" b="1" dirty="0" smtClean="0">
                <a:effectLst>
                  <a:glow rad="101600">
                    <a:schemeClr val="bg1">
                      <a:alpha val="60000"/>
                    </a:schemeClr>
                  </a:glow>
                </a:effectLst>
              </a:rPr>
              <a:t> </a:t>
            </a:r>
            <a:r>
              <a:rPr lang="en-US" sz="2800" baseline="30000" dirty="0" smtClean="0">
                <a:effectLst>
                  <a:glow rad="101600">
                    <a:schemeClr val="bg1">
                      <a:alpha val="60000"/>
                    </a:schemeClr>
                  </a:glow>
                </a:effectLst>
              </a:rPr>
              <a:t>8 </a:t>
            </a:r>
            <a:r>
              <a:rPr lang="en-US" sz="2800" dirty="0" smtClean="0">
                <a:effectLst>
                  <a:glow rad="101600">
                    <a:schemeClr val="bg1">
                      <a:alpha val="60000"/>
                    </a:schemeClr>
                  </a:glow>
                </a:effectLst>
              </a:rPr>
              <a:t>"Remember the Sabbath day, to keep it holy.  </a:t>
            </a:r>
            <a:r>
              <a:rPr lang="en-US" sz="2800" baseline="30000" dirty="0" smtClean="0">
                <a:effectLst>
                  <a:glow rad="101600">
                    <a:schemeClr val="bg1">
                      <a:alpha val="60000"/>
                    </a:schemeClr>
                  </a:glow>
                </a:effectLst>
              </a:rPr>
              <a:t>9 </a:t>
            </a:r>
            <a:r>
              <a:rPr lang="en-US" sz="2800" dirty="0" smtClean="0">
                <a:effectLst>
                  <a:glow rad="101600">
                    <a:schemeClr val="bg1">
                      <a:alpha val="60000"/>
                    </a:schemeClr>
                  </a:glow>
                </a:effectLst>
              </a:rPr>
              <a:t>Six days you shall labor and do all your work,  </a:t>
            </a:r>
            <a:r>
              <a:rPr lang="en-US" sz="2800" baseline="30000" dirty="0" smtClean="0">
                <a:effectLst>
                  <a:glow rad="101600">
                    <a:schemeClr val="bg1">
                      <a:alpha val="60000"/>
                    </a:schemeClr>
                  </a:glow>
                </a:effectLst>
              </a:rPr>
              <a:t>10 </a:t>
            </a:r>
            <a:r>
              <a:rPr lang="en-US" sz="2800" dirty="0" smtClean="0">
                <a:effectLst>
                  <a:glow rad="101600">
                    <a:schemeClr val="bg1">
                      <a:alpha val="60000"/>
                    </a:schemeClr>
                  </a:glow>
                </a:effectLst>
              </a:rPr>
              <a:t>but the seventh day </a:t>
            </a:r>
            <a:r>
              <a:rPr lang="en-US" sz="2800" i="1" dirty="0" smtClean="0">
                <a:effectLst>
                  <a:glow rad="101600">
                    <a:schemeClr val="bg1">
                      <a:alpha val="60000"/>
                    </a:schemeClr>
                  </a:glow>
                </a:effectLst>
              </a:rPr>
              <a:t>is</a:t>
            </a:r>
            <a:r>
              <a:rPr lang="en-US" sz="2800" dirty="0" smtClean="0">
                <a:effectLst>
                  <a:glow rad="101600">
                    <a:schemeClr val="bg1">
                      <a:alpha val="60000"/>
                    </a:schemeClr>
                  </a:glow>
                </a:effectLst>
              </a:rPr>
              <a:t> the Sabbath of the LORD your God. </a:t>
            </a:r>
            <a:r>
              <a:rPr lang="en-US" sz="2800" i="1" dirty="0" smtClean="0">
                <a:effectLst>
                  <a:glow rad="101600">
                    <a:schemeClr val="bg1">
                      <a:alpha val="60000"/>
                    </a:schemeClr>
                  </a:glow>
                </a:effectLst>
              </a:rPr>
              <a:t>In it</a:t>
            </a:r>
            <a:r>
              <a:rPr lang="en-US" sz="2800" dirty="0" smtClean="0">
                <a:effectLst>
                  <a:glow rad="101600">
                    <a:schemeClr val="bg1">
                      <a:alpha val="60000"/>
                    </a:schemeClr>
                  </a:glow>
                </a:effectLst>
              </a:rPr>
              <a:t> you shall do no work: you, nor your son, nor your daughter, nor your male servant, nor your female servant, nor your cattle, nor your stranger who </a:t>
            </a:r>
            <a:r>
              <a:rPr lang="en-US" sz="2800" i="1" dirty="0" smtClean="0">
                <a:effectLst>
                  <a:glow rad="101600">
                    <a:schemeClr val="bg1">
                      <a:alpha val="60000"/>
                    </a:schemeClr>
                  </a:glow>
                </a:effectLst>
              </a:rPr>
              <a:t>is</a:t>
            </a:r>
            <a:r>
              <a:rPr lang="en-US" sz="2800" dirty="0" smtClean="0">
                <a:effectLst>
                  <a:glow rad="101600">
                    <a:schemeClr val="bg1">
                      <a:alpha val="60000"/>
                    </a:schemeClr>
                  </a:glow>
                </a:effectLst>
              </a:rPr>
              <a:t> within your gates.  </a:t>
            </a:r>
            <a:endParaRPr lang="en-US" sz="2800" dirty="0">
              <a:effectLst>
                <a:glow rad="101600">
                  <a:schemeClr val="bg1">
                    <a:alpha val="60000"/>
                  </a:schemeClr>
                </a:glow>
              </a:effectLst>
            </a:endParaRPr>
          </a:p>
        </p:txBody>
      </p:sp>
      <p:sp>
        <p:nvSpPr>
          <p:cNvPr id="7" name="TextBox 6"/>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“Remember The Sabbath Day”</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Tree>
    <p:extLst>
      <p:ext uri="{BB962C8B-B14F-4D97-AF65-F5344CB8AC3E}">
        <p14:creationId xmlns:p14="http://schemas.microsoft.com/office/powerpoint/2010/main" val="4253471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6</a:t>
            </a:fld>
            <a:endParaRPr lang="en-US">
              <a:solidFill>
                <a:prstClr val="black">
                  <a:tint val="75000"/>
                </a:prstClr>
              </a:solidFill>
            </a:endParaRPr>
          </a:p>
        </p:txBody>
      </p:sp>
      <p:sp>
        <p:nvSpPr>
          <p:cNvPr id="3" name="Rectangle 2"/>
          <p:cNvSpPr/>
          <p:nvPr/>
        </p:nvSpPr>
        <p:spPr>
          <a:xfrm>
            <a:off x="1371600" y="2057400"/>
            <a:ext cx="6477000" cy="3477875"/>
          </a:xfrm>
          <a:prstGeom prst="rect">
            <a:avLst/>
          </a:prstGeom>
        </p:spPr>
        <p:txBody>
          <a:bodyPr wrap="square">
            <a:spAutoFit/>
          </a:bodyPr>
          <a:lstStyle/>
          <a:p>
            <a:pPr algn="ctr"/>
            <a:r>
              <a:rPr lang="en-US" sz="2800" b="1" dirty="0" smtClean="0">
                <a:effectLst>
                  <a:glow rad="101600">
                    <a:schemeClr val="bg1">
                      <a:alpha val="60000"/>
                    </a:schemeClr>
                  </a:glow>
                </a:effectLst>
                <a:latin typeface="Berlin Sans FB Demi" pitchFamily="34" charset="0"/>
              </a:rPr>
              <a:t>Exodus 20:8-11 (NKJV)</a:t>
            </a:r>
          </a:p>
          <a:p>
            <a:pPr algn="ctr"/>
            <a:r>
              <a:rPr lang="en-US" sz="3200" baseline="30000" dirty="0" smtClean="0">
                <a:effectLst>
                  <a:glow rad="101600">
                    <a:schemeClr val="bg1">
                      <a:alpha val="60000"/>
                    </a:schemeClr>
                  </a:glow>
                </a:effectLst>
              </a:rPr>
              <a:t>11 </a:t>
            </a:r>
            <a:r>
              <a:rPr lang="en-US" sz="3200" dirty="0" smtClean="0">
                <a:effectLst>
                  <a:glow rad="101600">
                    <a:schemeClr val="bg1">
                      <a:alpha val="60000"/>
                    </a:schemeClr>
                  </a:glow>
                </a:effectLst>
              </a:rPr>
              <a:t>For </a:t>
            </a:r>
            <a:r>
              <a:rPr lang="en-US" sz="3200" i="1" dirty="0" smtClean="0">
                <a:effectLst>
                  <a:glow rad="101600">
                    <a:schemeClr val="bg1">
                      <a:alpha val="60000"/>
                    </a:schemeClr>
                  </a:glow>
                </a:effectLst>
              </a:rPr>
              <a:t>in</a:t>
            </a:r>
            <a:r>
              <a:rPr lang="en-US" sz="3200" dirty="0" smtClean="0">
                <a:effectLst>
                  <a:glow rad="101600">
                    <a:schemeClr val="bg1">
                      <a:alpha val="60000"/>
                    </a:schemeClr>
                  </a:glow>
                </a:effectLst>
              </a:rPr>
              <a:t> six days the LORD made the heavens and the earth, the sea, and all that </a:t>
            </a:r>
            <a:r>
              <a:rPr lang="en-US" sz="3200" i="1" dirty="0" smtClean="0">
                <a:effectLst>
                  <a:glow rad="101600">
                    <a:schemeClr val="bg1">
                      <a:alpha val="60000"/>
                    </a:schemeClr>
                  </a:glow>
                </a:effectLst>
              </a:rPr>
              <a:t>is</a:t>
            </a:r>
            <a:r>
              <a:rPr lang="en-US" sz="3200" dirty="0" smtClean="0">
                <a:effectLst>
                  <a:glow rad="101600">
                    <a:schemeClr val="bg1">
                      <a:alpha val="60000"/>
                    </a:schemeClr>
                  </a:glow>
                </a:effectLst>
              </a:rPr>
              <a:t> in them, and rested the seventh day. Therefore the LORD blessed the Sabbath day and hallowed it. </a:t>
            </a:r>
            <a:endParaRPr lang="en-US" sz="2800" dirty="0">
              <a:effectLst>
                <a:glow rad="101600">
                  <a:schemeClr val="bg1">
                    <a:alpha val="60000"/>
                  </a:schemeClr>
                </a:glow>
              </a:effectLst>
            </a:endParaRPr>
          </a:p>
        </p:txBody>
      </p:sp>
      <p:sp>
        <p:nvSpPr>
          <p:cNvPr id="7" name="TextBox 6"/>
          <p:cNvSpPr txBox="1"/>
          <p:nvPr/>
        </p:nvSpPr>
        <p:spPr>
          <a:xfrm>
            <a:off x="2868277" y="5884929"/>
            <a:ext cx="3483646" cy="523220"/>
          </a:xfrm>
          <a:prstGeom prst="rect">
            <a:avLst/>
          </a:prstGeom>
          <a:noFill/>
        </p:spPr>
        <p:txBody>
          <a:bodyPr wrap="none" rtlCol="0">
            <a:spAutoFit/>
          </a:bodyPr>
          <a:lstStyle/>
          <a:p>
            <a:r>
              <a:rPr lang="en-US" sz="2800" dirty="0">
                <a:solidFill>
                  <a:prstClr val="black"/>
                </a:solidFill>
                <a:effectLst>
                  <a:glow rad="101600">
                    <a:prstClr val="white">
                      <a:alpha val="60000"/>
                    </a:prstClr>
                  </a:glow>
                </a:effectLst>
                <a:latin typeface="Berlin Sans FB Demi" pitchFamily="34" charset="0"/>
              </a:rPr>
              <a:t>Deuteronomy 5:12-15</a:t>
            </a:r>
          </a:p>
        </p:txBody>
      </p:sp>
      <p:sp>
        <p:nvSpPr>
          <p:cNvPr id="9" name="TextBox 8"/>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“Remember The Sabbath Day”</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Tree>
    <p:extLst>
      <p:ext uri="{BB962C8B-B14F-4D97-AF65-F5344CB8AC3E}">
        <p14:creationId xmlns:p14="http://schemas.microsoft.com/office/powerpoint/2010/main" val="31692709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nip Diagonal Corner Rectangle 7"/>
          <p:cNvSpPr/>
          <p:nvPr/>
        </p:nvSpPr>
        <p:spPr>
          <a:xfrm>
            <a:off x="2514600" y="1815882"/>
            <a:ext cx="6477000" cy="4737318"/>
          </a:xfrm>
          <a:prstGeom prst="snip2DiagRect">
            <a:avLst/>
          </a:prstGeom>
          <a:solidFill>
            <a:srgbClr val="FFF5EB">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“Remember The Sabbath Day”</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7</a:t>
            </a:fld>
            <a:endParaRPr lang="en-US">
              <a:solidFill>
                <a:prstClr val="black">
                  <a:tint val="75000"/>
                </a:prstClr>
              </a:solidFill>
            </a:endParaRPr>
          </a:p>
        </p:txBody>
      </p:sp>
      <p:sp>
        <p:nvSpPr>
          <p:cNvPr id="7" name="Rectangle 6"/>
          <p:cNvSpPr/>
          <p:nvPr/>
        </p:nvSpPr>
        <p:spPr>
          <a:xfrm>
            <a:off x="2781300" y="1845439"/>
            <a:ext cx="5943600" cy="4678204"/>
          </a:xfrm>
          <a:prstGeom prst="rect">
            <a:avLst/>
          </a:prstGeom>
        </p:spPr>
        <p:txBody>
          <a:bodyPr wrap="square">
            <a:spAutoFit/>
          </a:bodyPr>
          <a:lstStyle/>
          <a:p>
            <a:pPr algn="ctr">
              <a:spcAft>
                <a:spcPts val="600"/>
              </a:spcAft>
            </a:pPr>
            <a:r>
              <a:rPr lang="en-US" sz="36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Sabbath</a:t>
            </a:r>
          </a:p>
          <a:p>
            <a:pPr marL="290513" indent="-290513">
              <a:spcAft>
                <a:spcPts val="600"/>
              </a:spcAft>
            </a:pP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Vine’s</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rPr>
              <a:t> - Verb - Strong's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dirty="0" smtClean="0">
                <a:effectLst>
                  <a:glow rad="101600">
                    <a:schemeClr val="bg1">
                      <a:alpha val="60000"/>
                    </a:schemeClr>
                  </a:glow>
                  <a:outerShdw blurRad="60007" dist="310007" dir="7680000" sy="30000" kx="1300200" algn="ctr" rotWithShape="0">
                    <a:prstClr val="black">
                      <a:alpha val="32000"/>
                    </a:prstClr>
                  </a:outerShdw>
                </a:effectLst>
                <a:hlinkClick r:id="rId4"/>
              </a:rPr>
              <a:t>&lt;H7673&gt;</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dirty="0">
                <a:effectLst>
                  <a:glow rad="101600">
                    <a:schemeClr val="bg1">
                      <a:alpha val="60000"/>
                    </a:schemeClr>
                  </a:glow>
                  <a:outerShdw blurRad="60007" dist="310007" dir="7680000" sy="30000" kx="1300200" algn="ctr" rotWithShape="0">
                    <a:prstClr val="black">
                      <a:alpha val="32000"/>
                    </a:prstClr>
                  </a:outerShdw>
                </a:effectLst>
              </a:rPr>
              <a:t>‏</a:t>
            </a:r>
            <a:r>
              <a:rPr lang="he-IL" sz="2800" dirty="0" smtClean="0">
                <a:effectLst>
                  <a:glow rad="101600">
                    <a:schemeClr val="bg1">
                      <a:alpha val="60000"/>
                    </a:schemeClr>
                  </a:glow>
                  <a:outerShdw blurRad="60007" dist="310007" dir="7680000" sy="30000" kx="1300200" algn="ctr" rotWithShape="0">
                    <a:prstClr val="black">
                      <a:alpha val="32000"/>
                    </a:prstClr>
                  </a:outerShdw>
                </a:effectLst>
              </a:rPr>
              <a:t>שָׁבַת‎, </a:t>
            </a:r>
            <a:r>
              <a:rPr lang="en-US" sz="2800" i="1" dirty="0" err="1" smtClean="0">
                <a:effectLst>
                  <a:glow rad="101600">
                    <a:schemeClr val="bg1">
                      <a:alpha val="60000"/>
                    </a:schemeClr>
                  </a:glow>
                  <a:outerShdw blurRad="60007" dist="310007" dir="7680000" sy="30000" kx="1300200" algn="ctr" rotWithShape="0">
                    <a:prstClr val="black">
                      <a:alpha val="32000"/>
                    </a:prstClr>
                  </a:outerShdw>
                </a:effectLst>
              </a:rPr>
              <a:t>shābat</a:t>
            </a:r>
            <a:r>
              <a:rPr lang="en-US" sz="2800" i="1" dirty="0" smtClean="0">
                <a:effectLst>
                  <a:glow rad="101600">
                    <a:schemeClr val="bg1">
                      <a:alpha val="60000"/>
                    </a:schemeClr>
                  </a:glow>
                  <a:outerShdw blurRad="60007" dist="310007" dir="7680000" sy="30000" kx="1300200" algn="ctr" rotWithShape="0">
                    <a:prstClr val="black">
                      <a:alpha val="32000"/>
                    </a:prstClr>
                  </a:outerShdw>
                </a:effectLst>
              </a:rPr>
              <a:t> -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"to rest, cease." - - - </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rPr>
              <a:t>Noun - Strong's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dirty="0">
                <a:effectLst>
                  <a:glow rad="101600">
                    <a:schemeClr val="bg1">
                      <a:alpha val="60000"/>
                    </a:schemeClr>
                  </a:glow>
                  <a:outerShdw blurRad="60007" dist="310007" dir="7680000" sy="30000" kx="1300200" algn="ctr" rotWithShape="0">
                    <a:prstClr val="black">
                      <a:alpha val="32000"/>
                    </a:prstClr>
                  </a:outerShdw>
                </a:effectLst>
                <a:hlinkClick r:id="rId5"/>
              </a:rPr>
              <a:t>&lt;H7676</a:t>
            </a:r>
            <a:r>
              <a:rPr lang="en-US" sz="2800" dirty="0" smtClean="0">
                <a:effectLst>
                  <a:glow rad="101600">
                    <a:schemeClr val="bg1">
                      <a:alpha val="60000"/>
                    </a:schemeClr>
                  </a:glow>
                  <a:outerShdw blurRad="60007" dist="310007" dir="7680000" sy="30000" kx="1300200" algn="ctr" rotWithShape="0">
                    <a:prstClr val="black">
                      <a:alpha val="32000"/>
                    </a:prstClr>
                  </a:outerShdw>
                </a:effectLst>
                <a:hlinkClick r:id="rId5"/>
              </a:rPr>
              <a:t>&gt;</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800" dirty="0">
                <a:effectLst>
                  <a:glow rad="101600">
                    <a:schemeClr val="bg1">
                      <a:alpha val="60000"/>
                    </a:schemeClr>
                  </a:glow>
                  <a:outerShdw blurRad="60007" dist="310007" dir="7680000" sy="30000" kx="1300200" algn="ctr" rotWithShape="0">
                    <a:prstClr val="black">
                      <a:alpha val="32000"/>
                    </a:prstClr>
                  </a:outerShdw>
                </a:effectLst>
              </a:rPr>
              <a:t>‏</a:t>
            </a:r>
            <a:r>
              <a:rPr lang="he-IL" sz="2800" dirty="0">
                <a:effectLst>
                  <a:glow rad="101600">
                    <a:schemeClr val="bg1">
                      <a:alpha val="60000"/>
                    </a:schemeClr>
                  </a:glow>
                  <a:outerShdw blurRad="60007" dist="310007" dir="7680000" sy="30000" kx="1300200" algn="ctr" rotWithShape="0">
                    <a:prstClr val="black">
                      <a:alpha val="32000"/>
                    </a:prstClr>
                  </a:outerShdw>
                </a:effectLst>
              </a:rPr>
              <a:t>שַׁבָּת‎, </a:t>
            </a:r>
            <a:r>
              <a:rPr lang="en-US" sz="2800" i="1" dirty="0" err="1" smtClean="0">
                <a:effectLst>
                  <a:glow rad="101600">
                    <a:schemeClr val="bg1">
                      <a:alpha val="60000"/>
                    </a:schemeClr>
                  </a:glow>
                  <a:outerShdw blurRad="60007" dist="310007" dir="7680000" sy="30000" kx="1300200" algn="ctr" rotWithShape="0">
                    <a:prstClr val="black">
                      <a:alpha val="32000"/>
                    </a:prstClr>
                  </a:outerShdw>
                </a:effectLst>
              </a:rPr>
              <a:t>shabbāt</a:t>
            </a:r>
            <a:r>
              <a:rPr lang="en-US" sz="2800" i="1" dirty="0" smtClean="0">
                <a:effectLst>
                  <a:glow rad="101600">
                    <a:schemeClr val="bg1">
                      <a:alpha val="60000"/>
                    </a:schemeClr>
                  </a:glow>
                  <a:outerShdw blurRad="60007" dist="310007" dir="7680000" sy="30000" kx="1300200" algn="ctr" rotWithShape="0">
                    <a:prstClr val="black">
                      <a:alpha val="32000"/>
                    </a:prstClr>
                  </a:outerShdw>
                </a:effectLst>
              </a:rPr>
              <a:t> -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"the </a:t>
            </a:r>
            <a:r>
              <a:rPr lang="en-US" sz="2800" dirty="0" err="1">
                <a:effectLst>
                  <a:glow rad="101600">
                    <a:schemeClr val="bg1">
                      <a:alpha val="60000"/>
                    </a:schemeClr>
                  </a:glow>
                  <a:outerShdw blurRad="60007" dist="310007" dir="7680000" sy="30000" kx="1300200" algn="ctr" rotWithShape="0">
                    <a:prstClr val="black">
                      <a:alpha val="32000"/>
                    </a:prstClr>
                  </a:outerShdw>
                </a:effectLst>
              </a:rPr>
              <a:t>sabbath</a:t>
            </a:r>
            <a:r>
              <a:rPr lang="en-US" sz="2800" dirty="0">
                <a:effectLst>
                  <a:glow rad="101600">
                    <a:schemeClr val="bg1">
                      <a:alpha val="60000"/>
                    </a:schemeClr>
                  </a:glow>
                  <a:outerShdw blurRad="60007" dist="310007" dir="7680000" sy="30000" kx="1300200" algn="ctr" rotWithShape="0">
                    <a:prstClr val="black">
                      <a:alpha val="32000"/>
                    </a:prstClr>
                  </a:outerShdw>
                </a:effectLst>
              </a:rPr>
              <a:t>." The verb </a:t>
            </a:r>
            <a:r>
              <a:rPr lang="en-US" sz="2800" i="1" dirty="0" err="1">
                <a:effectLst>
                  <a:glow rad="101600">
                    <a:schemeClr val="bg1">
                      <a:alpha val="60000"/>
                    </a:schemeClr>
                  </a:glow>
                  <a:outerShdw blurRad="60007" dist="310007" dir="7680000" sy="30000" kx="1300200" algn="ctr" rotWithShape="0">
                    <a:prstClr val="black">
                      <a:alpha val="32000"/>
                    </a:prstClr>
                  </a:outerShdw>
                </a:effectLst>
              </a:rPr>
              <a:t>shābat</a:t>
            </a:r>
            <a:r>
              <a:rPr lang="en-US" sz="2800" dirty="0">
                <a:effectLst>
                  <a:glow rad="101600">
                    <a:schemeClr val="bg1">
                      <a:alpha val="60000"/>
                    </a:schemeClr>
                  </a:glow>
                  <a:outerShdw blurRad="60007" dist="310007" dir="7680000" sy="30000" kx="1300200" algn="ctr" rotWithShape="0">
                    <a:prstClr val="black">
                      <a:alpha val="32000"/>
                    </a:prstClr>
                  </a:outerShdw>
                </a:effectLst>
              </a:rPr>
              <a:t> is the root of </a:t>
            </a:r>
            <a:r>
              <a:rPr lang="en-US" sz="2800" i="1" dirty="0" err="1">
                <a:effectLst>
                  <a:glow rad="101600">
                    <a:schemeClr val="bg1">
                      <a:alpha val="60000"/>
                    </a:schemeClr>
                  </a:glow>
                  <a:outerShdw blurRad="60007" dist="310007" dir="7680000" sy="30000" kx="1300200" algn="ctr" rotWithShape="0">
                    <a:prstClr val="black">
                      <a:alpha val="32000"/>
                    </a:prstClr>
                  </a:outerShdw>
                </a:effectLst>
              </a:rPr>
              <a:t>shabbāt</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a:t>
            </a:r>
          </a:p>
          <a:p>
            <a:pPr marL="290513" indent="-290513">
              <a:spcAft>
                <a:spcPts val="600"/>
              </a:spcAft>
            </a:pP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Smith’s Bible Dictionary - </a:t>
            </a:r>
            <a:r>
              <a:rPr lang="en-US" sz="2800" dirty="0" smtClean="0">
                <a:effectLst>
                  <a:glow rad="101600">
                    <a:schemeClr val="bg1">
                      <a:alpha val="60000"/>
                    </a:schemeClr>
                  </a:glow>
                  <a:outerShdw blurRad="60007" dist="310007" dir="7680000" sy="30000" kx="1300200" algn="ctr" rotWithShape="0">
                    <a:prstClr val="black">
                      <a:alpha val="32000"/>
                    </a:prstClr>
                  </a:outerShdw>
                </a:effectLst>
              </a:rPr>
              <a:t>(</a:t>
            </a:r>
            <a:r>
              <a:rPr lang="en-US" sz="2800" dirty="0">
                <a:effectLst>
                  <a:glow rad="101600">
                    <a:schemeClr val="bg1">
                      <a:alpha val="60000"/>
                    </a:schemeClr>
                  </a:glow>
                  <a:outerShdw blurRad="60007" dist="310007" dir="7680000" sy="30000" kx="1300200" algn="ctr" rotWithShape="0">
                    <a:prstClr val="black">
                      <a:alpha val="32000"/>
                    </a:prstClr>
                  </a:outerShdw>
                </a:effectLst>
              </a:rPr>
              <a:t>Hebrew, </a:t>
            </a:r>
            <a:r>
              <a:rPr lang="en-US" sz="2800" dirty="0" err="1">
                <a:effectLst>
                  <a:glow rad="101600">
                    <a:schemeClr val="bg1">
                      <a:alpha val="60000"/>
                    </a:schemeClr>
                  </a:glow>
                  <a:outerShdw blurRad="60007" dist="310007" dir="7680000" sy="30000" kx="1300200" algn="ctr" rotWithShape="0">
                    <a:prstClr val="black">
                      <a:alpha val="32000"/>
                    </a:prstClr>
                  </a:outerShdw>
                </a:effectLst>
              </a:rPr>
              <a:t>shabbath</a:t>
            </a:r>
            <a:r>
              <a:rPr lang="en-US" sz="2800" dirty="0">
                <a:effectLst>
                  <a:glow rad="101600">
                    <a:schemeClr val="bg1">
                      <a:alpha val="60000"/>
                    </a:schemeClr>
                  </a:glow>
                  <a:outerShdw blurRad="60007" dist="310007" dir="7680000" sy="30000" kx="1300200" algn="ctr" rotWithShape="0">
                    <a:prstClr val="black">
                      <a:alpha val="32000"/>
                    </a:prstClr>
                  </a:outerShdw>
                </a:effectLst>
              </a:rPr>
              <a:t>). "A day of rest", from </a:t>
            </a:r>
            <a:r>
              <a:rPr lang="en-US" sz="2800" dirty="0" err="1">
                <a:effectLst>
                  <a:glow rad="101600">
                    <a:schemeClr val="bg1">
                      <a:alpha val="60000"/>
                    </a:schemeClr>
                  </a:glow>
                  <a:outerShdw blurRad="60007" dist="310007" dir="7680000" sy="30000" kx="1300200" algn="ctr" rotWithShape="0">
                    <a:prstClr val="black">
                      <a:alpha val="32000"/>
                    </a:prstClr>
                  </a:outerShdw>
                </a:effectLst>
              </a:rPr>
              <a:t>shabath</a:t>
            </a:r>
            <a:r>
              <a:rPr lang="en-US" sz="2800" dirty="0">
                <a:effectLst>
                  <a:glow rad="101600">
                    <a:schemeClr val="bg1">
                      <a:alpha val="60000"/>
                    </a:schemeClr>
                  </a:glow>
                  <a:outerShdw blurRad="60007" dist="310007" dir="7680000" sy="30000" kx="1300200" algn="ctr" rotWithShape="0">
                    <a:prstClr val="black">
                      <a:alpha val="32000"/>
                    </a:prstClr>
                  </a:outerShdw>
                </a:effectLst>
              </a:rPr>
              <a:t>, "to cease to do to," "to rest").</a:t>
            </a:r>
          </a:p>
        </p:txBody>
      </p:sp>
    </p:spTree>
    <p:extLst>
      <p:ext uri="{BB962C8B-B14F-4D97-AF65-F5344CB8AC3E}">
        <p14:creationId xmlns:p14="http://schemas.microsoft.com/office/powerpoint/2010/main" val="1479947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nip Diagonal Corner Rectangle 6"/>
          <p:cNvSpPr/>
          <p:nvPr/>
        </p:nvSpPr>
        <p:spPr>
          <a:xfrm>
            <a:off x="2514600" y="1815882"/>
            <a:ext cx="6477000" cy="4737318"/>
          </a:xfrm>
          <a:prstGeom prst="snip2DiagRect">
            <a:avLst/>
          </a:prstGeom>
          <a:solidFill>
            <a:srgbClr val="FFF5EB">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2122438"/>
            <a:ext cx="6096000" cy="4247317"/>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The Sabbath is the seventh day of the week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verse 14; cf. Exodus 20:10). </a:t>
            </a:r>
            <a:endPar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It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is measured "from evening to evening,"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 </a:t>
            </a:r>
            <a:r>
              <a:rPr lang="en-US" sz="2400" i="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i.e</a:t>
            </a:r>
            <a:r>
              <a:rPr lang="en-US" sz="2400" i="1"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sunset Friday to sunset </a:t>
            </a:r>
            <a:r>
              <a:rPr lang="en-US" sz="2400" i="1"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Saturday</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 -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(Leviticus 23:32). </a:t>
            </a:r>
            <a:endPar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The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Lord chose this day because He rested from His work of creation on the seventh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day -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(Exodus 20:11). </a:t>
            </a:r>
            <a:endPar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It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was a weekly memorial of Israel's deliverance from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Egypt -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Deut.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5:15).</a:t>
            </a:r>
            <a:endParaRPr lang="en-US" sz="20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“Remember The Sabbath Day”</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66965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nip Diagonal Corner Rectangle 6"/>
          <p:cNvSpPr/>
          <p:nvPr/>
        </p:nvSpPr>
        <p:spPr>
          <a:xfrm>
            <a:off x="2514600" y="1815882"/>
            <a:ext cx="6477000" cy="4737318"/>
          </a:xfrm>
          <a:prstGeom prst="snip2DiagRect">
            <a:avLst/>
          </a:prstGeom>
          <a:solidFill>
            <a:srgbClr val="FFF5EB">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1905000"/>
            <a:ext cx="6096000" cy="4616648"/>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There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were many other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S</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abbaths”  -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cf. Lev. 19:3; 26:2).</a:t>
            </a: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Connected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with the five sacred festivals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e.g</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the Passover, First-Fruits, etc. –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(Lev</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23:7-8; 21; 24-25; 32; 39). </a:t>
            </a:r>
            <a:endPar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Every seventh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year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The land was to lie uncultivated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and all debts canceled -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Lev. 25:1-4), </a:t>
            </a:r>
            <a:endPar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Each </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fiftieth year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Berlin Sans FB Demi" pitchFamily="34" charset="0"/>
              </a:rPr>
              <a:t>–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a Year of Jubilee – return to lands and families - (Lev</a:t>
            </a:r>
            <a:r>
              <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 </a:t>
            </a:r>
            <a:r>
              <a:rPr lang="en-US" sz="2400" dirty="0" smtClean="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rPr>
              <a:t>25:8-13; Deut. 15:2). </a:t>
            </a:r>
            <a:endParaRPr lang="en-US" sz="2400" dirty="0">
              <a:solidFill>
                <a:prstClr val="black"/>
              </a:solidFill>
              <a:effectLst>
                <a:glow rad="203200">
                  <a:prstClr val="white">
                    <a:alpha val="56000"/>
                  </a:prstClr>
                </a:glow>
                <a:outerShdw blurRad="60007" dist="310007" dir="7680000" sy="30000" kx="1300200" algn="ctr" rotWithShape="0">
                  <a:prstClr val="black">
                    <a:alpha val="32000"/>
                  </a:prstClr>
                </a:outerShdw>
              </a:effectLst>
              <a:latin typeface="Constantia" pitchFamily="18" charset="0"/>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“Remember The Sabbath Day”</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39314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6700</TotalTime>
  <Words>3738</Words>
  <Application>Microsoft Office PowerPoint</Application>
  <PresentationFormat>On-screen Show (4:3)</PresentationFormat>
  <Paragraphs>283</Paragraphs>
  <Slides>33</Slides>
  <Notes>13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55</cp:revision>
  <cp:lastPrinted>2010-07-25T13:48:05Z</cp:lastPrinted>
  <dcterms:created xsi:type="dcterms:W3CDTF">2010-07-21T21:14:59Z</dcterms:created>
  <dcterms:modified xsi:type="dcterms:W3CDTF">2010-07-26T14:41:59Z</dcterms:modified>
</cp:coreProperties>
</file>