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5" r:id="rId5"/>
    <p:sldId id="305" r:id="rId6"/>
    <p:sldId id="307" r:id="rId7"/>
    <p:sldId id="310" r:id="rId8"/>
    <p:sldId id="311" r:id="rId9"/>
    <p:sldId id="308" r:id="rId10"/>
    <p:sldId id="262" r:id="rId11"/>
    <p:sldId id="263" r:id="rId12"/>
    <p:sldId id="264" r:id="rId13"/>
  </p:sldIdLst>
  <p:sldSz cx="9144000" cy="6858000" type="screen4x3"/>
  <p:notesSz cx="6858000" cy="9144000"/>
  <p:embeddedFontLst>
    <p:embeddedFont>
      <p:font typeface="Berylium" pitchFamily="2" charset="0"/>
      <p:regular r:id="rId15"/>
      <p:boldItalic r:id="rId16"/>
    </p:embeddedFont>
    <p:embeddedFont>
      <p:font typeface="BinnerD" pitchFamily="34" charset="0"/>
      <p:regular r:id="rId17"/>
    </p:embeddedFont>
    <p:embeddedFont>
      <p:font typeface="Book Antiqua" pitchFamily="18" charset="0"/>
      <p:regular r:id="rId18"/>
      <p:bold r:id="rId19"/>
      <p:italic r:id="rId20"/>
      <p:boldItalic r:id="rId21"/>
    </p:embeddedFont>
    <p:embeddedFont>
      <p:font typeface="Constantia" pitchFamily="18" charset="0"/>
      <p:regular r:id="rId22"/>
      <p:bold r:id="rId23"/>
      <p:italic r:id="rId24"/>
      <p:boldItalic r:id="rId25"/>
    </p:embeddedFont>
    <p:embeddedFont>
      <p:font typeface="Bodoni MT Black" pitchFamily="18" charset="0"/>
      <p:bold r:id="rId26"/>
      <p:boldItalic r:id="rId27"/>
    </p:embeddedFont>
    <p:embeddedFont>
      <p:font typeface="Wingdings 2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erlin Sans FB Demi" pitchFamily="34" charset="0"/>
      <p:bold r:id="rId33"/>
    </p:embeddedFont>
    <p:embeddedFont>
      <p:font typeface="Humanst521 BT" pitchFamily="34" charset="0"/>
      <p:regular r:id="rId34"/>
      <p:bold r:id="rId35"/>
      <p:italic r:id="rId36"/>
      <p:boldItalic r:id="rId37"/>
    </p:embeddedFont>
    <p:embeddedFont>
      <p:font typeface="Pythagoras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00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08" autoAdjust="0"/>
  </p:normalViewPr>
  <p:slideViewPr>
    <p:cSldViewPr>
      <p:cViewPr varScale="1">
        <p:scale>
          <a:sx n="61" d="100"/>
          <a:sy n="61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FCF63-BC96-4AED-8145-CAE0F979EC00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57B3-DBE4-46ED-99F1-B87C6AB19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44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2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Romans 3:21-31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21 </a:t>
            </a:r>
            <a:r>
              <a:rPr lang="en-US" dirty="0" smtClean="0"/>
              <a:t>But now the righteousness of God apart from the law is revealed, being witnessed by the Law and the Prophets, </a:t>
            </a:r>
            <a:br>
              <a:rPr lang="en-US" dirty="0" smtClean="0"/>
            </a:br>
            <a:r>
              <a:rPr lang="en-US" baseline="30000" dirty="0" smtClean="0"/>
              <a:t>22 </a:t>
            </a:r>
            <a:r>
              <a:rPr lang="en-US" dirty="0" smtClean="0"/>
              <a:t>even the righteousness of God, through faith in Jesus Christ, to all and on all who believe. For there is no difference; </a:t>
            </a:r>
            <a:br>
              <a:rPr lang="en-US" dirty="0" smtClean="0"/>
            </a:br>
            <a:r>
              <a:rPr lang="en-US" baseline="30000" dirty="0" smtClean="0"/>
              <a:t>23 </a:t>
            </a:r>
            <a:r>
              <a:rPr lang="en-US" dirty="0" smtClean="0"/>
              <a:t>for all have sinned and fall short of the glory of God, </a:t>
            </a:r>
            <a:br>
              <a:rPr lang="en-US" dirty="0" smtClean="0"/>
            </a:br>
            <a:r>
              <a:rPr lang="en-US" baseline="30000" dirty="0" smtClean="0"/>
              <a:t>24 </a:t>
            </a:r>
            <a:r>
              <a:rPr lang="en-US" dirty="0" smtClean="0"/>
              <a:t>being justified freely by His grace through the redemption that is in Christ Jesus, </a:t>
            </a:r>
            <a:br>
              <a:rPr lang="en-US" dirty="0" smtClean="0"/>
            </a:br>
            <a:r>
              <a:rPr lang="en-US" baseline="30000" dirty="0" smtClean="0"/>
              <a:t>25 </a:t>
            </a:r>
            <a:r>
              <a:rPr lang="en-US" dirty="0" smtClean="0"/>
              <a:t>whom God set forth </a:t>
            </a:r>
            <a:r>
              <a:rPr lang="en-US" i="1" dirty="0" smtClean="0"/>
              <a:t>as</a:t>
            </a:r>
            <a:r>
              <a:rPr lang="en-US" dirty="0" smtClean="0"/>
              <a:t> a propitiation by His blood, through faith, to demonstrate His righteousness, because in His forbearance God had passed over the sins that were previously committed, </a:t>
            </a:r>
            <a:br>
              <a:rPr lang="en-US" dirty="0" smtClean="0"/>
            </a:br>
            <a:r>
              <a:rPr lang="en-US" baseline="30000" dirty="0" smtClean="0"/>
              <a:t>26 </a:t>
            </a:r>
            <a:r>
              <a:rPr lang="en-US" dirty="0" smtClean="0"/>
              <a:t>to demonstrate at the present time His righteousness, that He might be just and the justifier of the one who has faith in Jesus. </a:t>
            </a:r>
            <a:br>
              <a:rPr lang="en-US" dirty="0" smtClean="0"/>
            </a:br>
            <a:r>
              <a:rPr lang="en-US" baseline="30000" dirty="0" smtClean="0"/>
              <a:t>27 </a:t>
            </a:r>
            <a:r>
              <a:rPr lang="en-US" dirty="0" smtClean="0"/>
              <a:t>Where </a:t>
            </a:r>
            <a:r>
              <a:rPr lang="en-US" i="1" dirty="0" smtClean="0"/>
              <a:t>is</a:t>
            </a:r>
            <a:r>
              <a:rPr lang="en-US" dirty="0" smtClean="0"/>
              <a:t> boasting then? It is excluded. By what law? Of works? No, but by the law of faith. </a:t>
            </a:r>
            <a:br>
              <a:rPr lang="en-US" dirty="0" smtClean="0"/>
            </a:br>
            <a:r>
              <a:rPr lang="en-US" baseline="30000" dirty="0" smtClean="0"/>
              <a:t>28 </a:t>
            </a:r>
            <a:r>
              <a:rPr lang="en-US" dirty="0" smtClean="0"/>
              <a:t>Therefore we conclude that a man is justified by faith apart from the deeds of the law. </a:t>
            </a:r>
            <a:br>
              <a:rPr lang="en-US" dirty="0" smtClean="0"/>
            </a:br>
            <a:r>
              <a:rPr lang="en-US" baseline="30000" dirty="0" smtClean="0"/>
              <a:t>29 </a:t>
            </a:r>
            <a:r>
              <a:rPr lang="en-US" dirty="0" smtClean="0"/>
              <a:t>Or </a:t>
            </a:r>
            <a:r>
              <a:rPr lang="en-US" i="1" dirty="0" smtClean="0"/>
              <a:t>is He</a:t>
            </a:r>
            <a:r>
              <a:rPr lang="en-US" dirty="0" smtClean="0"/>
              <a:t> the God of the Jews only? </a:t>
            </a:r>
            <a:r>
              <a:rPr lang="en-US" i="1" dirty="0" smtClean="0"/>
              <a:t>Is He</a:t>
            </a:r>
            <a:r>
              <a:rPr lang="en-US" dirty="0" smtClean="0"/>
              <a:t> not also the God of the Gentiles? Yes, of the Gentiles also, </a:t>
            </a:r>
            <a:br>
              <a:rPr lang="en-US" dirty="0" smtClean="0"/>
            </a:br>
            <a:r>
              <a:rPr lang="en-US" baseline="30000" dirty="0" smtClean="0"/>
              <a:t>30 </a:t>
            </a:r>
            <a:r>
              <a:rPr lang="en-US" dirty="0" smtClean="0"/>
              <a:t>since </a:t>
            </a:r>
            <a:r>
              <a:rPr lang="en-US" i="1" dirty="0" smtClean="0"/>
              <a:t>there is</a:t>
            </a:r>
            <a:r>
              <a:rPr lang="en-US" dirty="0" smtClean="0"/>
              <a:t> one God who will justify the circumcised by faith and the uncircumcised through faith. </a:t>
            </a:r>
            <a:br>
              <a:rPr lang="en-US" dirty="0" smtClean="0"/>
            </a:br>
            <a:r>
              <a:rPr lang="en-US" baseline="30000" dirty="0" smtClean="0"/>
              <a:t>31 </a:t>
            </a:r>
            <a:r>
              <a:rPr lang="en-US" dirty="0" smtClean="0"/>
              <a:t>Do we then make void the law through faith? Certainly not! On the contrary, we establish the law.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A7284-24B4-4E9D-8086-160C875009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57B3-DBE4-46ED-99F1-B87C6AB19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50800" dist="25400" dir="1350000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9900-A033-4D3E-9694-C40AD2A7F171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534400" y="0"/>
            <a:ext cx="609600" cy="457200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8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514D-32AD-484A-8517-1DF0FDE567B6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EBE-1435-44A5-A419-F446275ECA92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9EAB34-FAB5-4C0E-83DE-29C1758BCC4A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59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C35E-1952-4568-BB75-01186E28911C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xmlns:mc="http://schemas.openxmlformats.org/markup-compatibility/2006" xmlns:a14="http://schemas.microsoft.com/office/drawing/2010/main" val="F9F9F9" mc:Ignorable="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xmlns:mc="http://schemas.openxmlformats.org/markup-compatibility/2006" xmlns:a14="http://schemas.microsoft.com/office/drawing/2010/main" val="E9E9E8" mc:Ignorable=""/>
            </a:solidFill>
            <a:prstDash val="solid"/>
          </a:ln>
          <a:effectLst>
            <a:outerShdw blurRad="31750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9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4E5-C087-4DDA-AA23-3944D369F7DE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969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049E-6C42-4A96-94FB-CA1741656877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xmlns:mc="http://schemas.openxmlformats.org/markup-compatibility/2006" xmlns:a14="http://schemas.microsoft.com/office/drawing/2010/main" val="000000" mc:Ignorable="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8562-27A1-4495-A951-74198BB394D4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422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5D8-97F6-4A74-BDE8-C3D275BAA92F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9A343D-AD7A-439E-9942-EC14245E9925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9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F92D-DF30-4E48-81EF-98CB3FEB0B48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C32C37-E4CF-40FE-9DC3-90CE76394FC5}" type="datetime1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2/16/2010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‹#›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48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xmlns:mc="http://schemas.openxmlformats.org/markup-compatibility/2006" xmlns:a14="http://schemas.microsoft.com/office/drawing/2010/main" val="F9F9F9" mc:Ignorable="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office/2010/en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godsimage.com/wp-content/uploads/2009/09/Romans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 Diagonal Corner Rectangle 2"/>
          <p:cNvSpPr/>
          <p:nvPr/>
        </p:nvSpPr>
        <p:spPr>
          <a:xfrm>
            <a:off x="1524000" y="4953000"/>
            <a:ext cx="7315200" cy="1676400"/>
          </a:xfrm>
          <a:prstGeom prst="round2DiagRect">
            <a:avLst>
              <a:gd name="adj1" fmla="val 40044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DF1DC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1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9300" y="40386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Romans </a:t>
            </a:r>
            <a:r>
              <a:rPr lang="en-US" sz="3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34000"/>
                    </a:prstClr>
                  </a:outerShdw>
                </a:effectLst>
              </a:rPr>
              <a:t>3:21-4:25</a:t>
            </a:r>
            <a:endParaRPr lang="en-US" sz="32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34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953000"/>
            <a:ext cx="6934200" cy="1600438"/>
          </a:xfrm>
          <a:prstGeom prst="rect">
            <a:avLst/>
          </a:prstGeom>
          <a:noFill/>
          <a:ln>
            <a:noFill/>
          </a:ln>
          <a:effectLst>
            <a:outerShdw blurRad="1778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9E6806" mc:Ignorable="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000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4000" dirty="0" smtClean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Righteousness of </a:t>
            </a:r>
            <a:r>
              <a:rPr lang="en-US" sz="4000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 </a:t>
            </a:r>
            <a:r>
              <a:rPr lang="en-US" sz="4000" dirty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</a:p>
          <a:p>
            <a:pPr algn="ctr"/>
            <a:r>
              <a:rPr lang="en-US" sz="4000" dirty="0" smtClean="0">
                <a:solidFill>
                  <a:srgbClr xmlns:mc="http://schemas.openxmlformats.org/markup-compatibility/2006" xmlns:a14="http://schemas.microsoft.com/office/drawing/2010/main" val="9E6806" mc:Ignorable="">
                    <a:lumMod val="20000"/>
                    <a:lumOff val="80000"/>
                  </a:srgbClr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Not By The Law - But In Christ 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9E6806" mc:Ignorable="">
                  <a:lumMod val="20000"/>
                  <a:lumOff val="80000"/>
                </a:srgbClr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</a:rPr>
              <a:t>Justification Found Through The Gospel, Not The Law of Moses – 3:21-8:39</a:t>
            </a:r>
            <a:endParaRPr lang="en-US" sz="20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5000" decel="2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10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352728"/>
            <a:ext cx="7543800" cy="553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38400" y="1752600"/>
            <a:ext cx="5791200" cy="358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Romans 1:16,17</a:t>
            </a:r>
          </a:p>
          <a:p>
            <a:pPr algn="ctr">
              <a:spcAft>
                <a:spcPts val="1200"/>
              </a:spcAft>
            </a:pPr>
            <a:r>
              <a:rPr lang="en-US" sz="26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16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For I am not ashamed of the gospel, for it is the power of God for salvation to everyone who believes, to the Jew first and also to the Greek.  </a:t>
            </a:r>
            <a:r>
              <a:rPr lang="en-US" sz="2600" baseline="300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17</a:t>
            </a:r>
            <a:r>
              <a:rPr lang="en-US" sz="2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</a:rPr>
              <a:t>For in it the righteousness of God is revealed from faith for faith, as it is written, "The righteous shall live by faith.“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63500">
                    <a:srgbClr xmlns:mc="http://schemas.openxmlformats.org/markup-compatibility/2006" xmlns:a14="http://schemas.microsoft.com/office/drawing/2010/main" val="9E6806" mc:Ignorable="">
                      <a:satMod val="175000"/>
                      <a:alpha val="40000"/>
                    </a:srgbClr>
                  </a:glow>
                  <a:outerShdw blurRad="1270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God’s Means of Making Men Righteous Is Not By The Law – But Through The Gospel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63500">
                  <a:srgbClr xmlns:mc="http://schemas.openxmlformats.org/markup-compatibility/2006" xmlns:a14="http://schemas.microsoft.com/office/drawing/2010/main" val="9E6806" mc:Ignorable="">
                    <a:satMod val="175000"/>
                    <a:alpha val="40000"/>
                  </a:srgbClr>
                </a:glow>
                <a:outerShdw blurRad="127000" dist="1270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11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>
            <a:solidFill>
              <a:srgbClr xmlns:mc="http://schemas.openxmlformats.org/markup-compatibility/2006" xmlns:a14="http://schemas.microsoft.com/office/drawing/2010/main" val="0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DF1DC" mc:Ignorable="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12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295400"/>
            <a:ext cx="5410200" cy="335476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7E6BC9" mc:Ignorable="">
              <a:lumMod val="20000"/>
              <a:lumOff val="80000"/>
            </a:srgbClr>
          </a:solidFill>
          <a:ln w="25400" cap="flat" cmpd="sng" algn="ctr">
            <a:solidFill>
              <a:srgbClr xmlns:mc="http://schemas.openxmlformats.org/markup-compatibility/2006" xmlns:a14="http://schemas.microsoft.com/office/drawing/2010/main" val="9CB084" mc:Ignorable=""/>
            </a:solidFill>
            <a:prstDash val="solid"/>
          </a:ln>
          <a:effectLst>
            <a:glow rad="63500">
              <a:srgbClr xmlns:mc="http://schemas.openxmlformats.org/markup-compatibility/2006" xmlns:a14="http://schemas.microsoft.com/office/drawing/2010/main" val="9CB084" mc:Ignorable="">
                <a:satMod val="175000"/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Charts by Don McClain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Prepared </a:t>
            </a: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February 13,14, 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Preached February 14, 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2010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West 65</a:t>
            </a:r>
            <a:r>
              <a:rPr lang="en-US" sz="2400" kern="0" baseline="3000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th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 Street church of Christ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Little Rock AR 72209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501-568-1062</a:t>
            </a:r>
          </a:p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  <a:effectLst>
                <a:outerShdw blurRad="127000" dist="114300" dir="8100000" algn="tr" rotWithShape="0">
                  <a:prstClr val="black">
                    <a:alpha val="40000"/>
                  </a:prstClr>
                </a:outerShdw>
              </a:effectLst>
              <a:latin typeface="Book Antiqua"/>
            </a:endParaRPr>
          </a:p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Prepared using PPT 2010 Beta</a:t>
            </a:r>
          </a:p>
          <a:p>
            <a:pPr algn="ctr">
              <a:defRPr/>
            </a:pP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Email – </a:t>
            </a:r>
            <a:r>
              <a:rPr lang="en-US" sz="2400" u="sng" kern="0" dirty="0">
                <a:solidFill>
                  <a:srgbClr xmlns:mc="http://schemas.openxmlformats.org/markup-compatibility/2006" xmlns:a14="http://schemas.microsoft.com/office/drawing/2010/main" val="0070C0" mc:Ignorable="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donmcclain@sbcglobal.net</a:t>
            </a:r>
            <a:r>
              <a:rPr lang="en-US" sz="2400" kern="0" dirty="0">
                <a:solidFill>
                  <a:sysClr val="windowText" lastClr="000000"/>
                </a:solidFill>
                <a:effectLst>
                  <a:outerShdw blurRad="127000" dist="114300" dir="8100000" algn="tr" rotWithShape="0">
                    <a:prstClr val="black">
                      <a:alpha val="40000"/>
                    </a:prstClr>
                  </a:outerShdw>
                </a:effectLst>
                <a:latin typeface="Book Antiqu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1" y="5080337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Note – Many of the transition effects used in this presentation are lost using PPT 2007 Viewer</a:t>
            </a:r>
          </a:p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To view transitions you can download Office 2010 Beta for free:</a:t>
            </a:r>
          </a:p>
          <a:p>
            <a:pPr algn="ctr"/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  <a:hlinkClick r:id="rId3"/>
              </a:rPr>
              <a:t>http://www.microsoft.com/office/2010/en/default.aspx</a:t>
            </a:r>
            <a:r>
              <a:rPr lang="en-US" sz="2000" dirty="0">
                <a:ln w="18415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207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971800" y="1295400"/>
            <a:ext cx="5791200" cy="51054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2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God’s Power To Save Man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7432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3124201" y="1371600"/>
            <a:ext cx="5638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of Christ is the ONLY hope for sinful man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(1:16,17; 3:21-23)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sinful condition of the whole world and its need for salvation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(1:18-3:20)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All are justified by faith apart from the law –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(3:21 - 7:25)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9E6806" mc:Ignorable="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In this study we will see the proposition stated and OT examples given – 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(3:21 - 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28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:25)</a:t>
            </a:r>
          </a:p>
        </p:txBody>
      </p:sp>
    </p:spTree>
    <p:extLst>
      <p:ext uri="{BB962C8B-B14F-4D97-AF65-F5344CB8AC3E}">
        <p14:creationId xmlns:p14="http://schemas.microsoft.com/office/powerpoint/2010/main" val="20205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3276600" y="2057400"/>
            <a:ext cx="5486400" cy="43434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3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286000"/>
            <a:ext cx="533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 righteousness of God apart from the law is revealed (21)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Found ONLY through faith in Christ &amp; is available to all (22)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All have sinned – therefore justification is by grace (23,24)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Made possible by the giving of God’s Son - Jesus (25-26)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Law of Faith excludes boasting (27-31)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The Proposition Stated - 3:21-31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3051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819400" y="2057400"/>
            <a:ext cx="5943600" cy="43434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4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057400"/>
            <a:ext cx="57912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</a:pP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innerD" pitchFamily="34" charset="0"/>
              </a:rPr>
              <a:t>Abraham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What is discovered by examining the justification of the physical forefather of the Jews - (4:1; John 8:39)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Abraham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was not justified by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boastful works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(4:2; Eph. 2:8.9)</a:t>
            </a:r>
          </a:p>
          <a:p>
            <a:pPr marL="457200" indent="-457200">
              <a:spcAft>
                <a:spcPts val="6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Abraham was not righteous because he deserved it – rather he “believed God” and was COUNTED as righteous 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–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(4:3; Gen. 15:6; Gal. 3:6; James 2:23)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96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819400" y="2057400"/>
            <a:ext cx="5943600" cy="43434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5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2297192"/>
            <a:ext cx="5791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clearly defines the type of works under consideration - (4:4; 3:27,28; 9:32; 11:6; Gal. 3:10-12)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“Works” is not referring to humble submission to God’s stated will – (4:5; 6:16-18; Mt. 7:21-23)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system by which men are justified depends on “forgiveness” not “merit”– (4:6-8; Ps. 32:1,2; Acts 2:38; Col 2:12-14)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59462"/>
      </p:ext>
    </p:extLst>
  </p:cSld>
  <p:clrMapOvr>
    <a:masterClrMapping/>
  </p:clrMapOvr>
  <p:transition xmlns:p14="http://schemas.microsoft.com/office/powerpoint/2010/main" spd="slow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1828800"/>
            <a:ext cx="5943600" cy="48006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6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905000"/>
            <a:ext cx="5791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Can Gentiles receive this blessedness? (4:9; 3:29,30; 9:24; 10:12,13; 15:8-19; Gal. 3:14,26-28)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Abraham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was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counted as righteous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before the giving of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circumcision – (4:10-12,15; Gen. 15:6; 17:10)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Promise of righteousness not through the Law but through faith – (4:13-18; Gal. 3:16-29)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We must have the same kind of faith as Abraham – (4:12-18; John 8:39,40)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1828800"/>
            <a:ext cx="5943600" cy="48006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7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905000"/>
            <a:ext cx="5791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</a:pPr>
            <a:r>
              <a:rPr lang="en-US" sz="3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Abraham’s Faith exemplified</a:t>
            </a:r>
            <a:endParaRPr lang="en-US" sz="24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Not weak – but strong – believing that with God the impossible is possible - (4:19,20)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Abraham </a:t>
            </a:r>
            <a:r>
              <a:rPr lang="en-US" sz="24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was </a:t>
            </a: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FULLY convinced that God was not only able to keep His promises – but that He would – (4:20-21; Gen. 18:14; Mat. 19:26; Luke 1:37; 2 Tim 1:12; Heb. 11:13)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4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Therefore it was accounted to Him for righteousness – (4:22)</a:t>
            </a:r>
            <a:endParaRPr lang="en-US" sz="24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89356"/>
            <a:ext cx="4190999" cy="546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Diagonal Corner Rectangle 6"/>
          <p:cNvSpPr/>
          <p:nvPr/>
        </p:nvSpPr>
        <p:spPr>
          <a:xfrm>
            <a:off x="2971800" y="1828800"/>
            <a:ext cx="5943600" cy="4800600"/>
          </a:xfrm>
          <a:prstGeom prst="round2DiagRect">
            <a:avLst/>
          </a:prstGeom>
          <a:gradFill flip="none" rotWithShape="1">
            <a:gsLst>
              <a:gs pos="12000">
                <a:schemeClr val="tx2">
                  <a:lumMod val="90000"/>
                </a:schemeClr>
              </a:gs>
              <a:gs pos="64999">
                <a:schemeClr val="bg2">
                  <a:lumMod val="40000"/>
                  <a:lumOff val="60000"/>
                </a:schemeClr>
              </a:gs>
              <a:gs pos="100000">
                <a:schemeClr val="tx1">
                  <a:lumMod val="7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xmlns:mc="http://schemas.openxmlformats.org/markup-compatibility/2006" xmlns:a14="http://schemas.microsoft.com/office/drawing/2010/main" val="FFDD6B" mc:Ignorable="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lang="en-US" smtClean="0">
                <a:solidFill>
                  <a:srgbClr xmlns:mc="http://schemas.openxmlformats.org/markup-compatibility/2006" xmlns:a14="http://schemas.microsoft.com/office/drawing/2010/main" val="FFF9E5" mc:Ignorable=""/>
                </a:solidFill>
              </a:rPr>
              <a:pPr/>
              <a:t>8</a:t>
            </a:fld>
            <a:endParaRPr lang="en-US">
              <a:solidFill>
                <a:srgbClr xmlns:mc="http://schemas.openxmlformats.org/markup-compatibility/2006" xmlns:a14="http://schemas.microsoft.com/office/drawing/2010/main" val="FFF9E5" mc:Ignorable="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905000"/>
            <a:ext cx="5791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</a:pPr>
            <a:r>
              <a:rPr lang="en-US" sz="32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Recorded For Us</a:t>
            </a:r>
            <a:endParaRPr lang="en-US" sz="2400" dirty="0" smtClean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5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Men are “counted righteous” today by the same principle – if we believe on God who raised the Lord Jesus Christ from the dead - (4:23,24; Rom. 10:9-17; Mk 16:16; Acts 2:22-38)</a:t>
            </a:r>
          </a:p>
          <a:p>
            <a:pPr marL="457200" indent="-457200">
              <a:spcAft>
                <a:spcPts val="1200"/>
              </a:spcAft>
              <a:buClr>
                <a:srgbClr xmlns:mc="http://schemas.openxmlformats.org/markup-compatibility/2006" xmlns:a14="http://schemas.microsoft.com/office/drawing/2010/main" val="F2BA00" mc:Ignorable="">
                  <a:lumMod val="75000"/>
                </a:srgbClr>
              </a:buClr>
              <a:buFont typeface="Wingdings 2" pitchFamily="18" charset="2"/>
              <a:buChar char="è"/>
            </a:pPr>
            <a:r>
              <a:rPr lang="en-US" sz="25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Jesus died because of our sins and was raised for our justification – (4:25; 3:25; 5:6-8; 8:3; Is. 53:5,6,10-12; 2 Cor. 5:21; Gal. 1:4; 3:13)</a:t>
            </a:r>
            <a:endParaRPr lang="en-US" sz="25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40386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152400" dist="152400" dir="2700000" algn="ctr" rotWithShape="0">
              <a:srgbClr xmlns:mc="http://schemas.openxmlformats.org/markup-compatibility/2006" xmlns:a14="http://schemas.microsoft.com/office/drawing/2010/main" val="000000" mc:Ignorable="">
                <a:alpha val="7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152400" y="4343400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152400" dist="152400" dir="2700000" algn="ctr" rotWithShape="0">
              <a:srgbClr xmlns:mc="http://schemas.openxmlformats.org/markup-compatibility/2006" xmlns:a14="http://schemas.microsoft.com/office/drawing/2010/main" val="000000" mc:Ignorable="">
                <a:alpha val="7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600200" y="6003925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152400" dist="152400" dir="2700000" algn="ctr" rotWithShape="0">
              <a:srgbClr xmlns:mc="http://schemas.openxmlformats.org/markup-compatibility/2006" xmlns:a14="http://schemas.microsoft.com/office/drawing/2010/main" val="000000" mc:Ignorable="">
                <a:alpha val="7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248400" y="6003925"/>
            <a:ext cx="2743200" cy="685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blurRad="152400" dist="152400" dir="2700000" algn="ctr" rotWithShape="0">
              <a:srgbClr xmlns:mc="http://schemas.openxmlformats.org/markup-compatibility/2006" xmlns:a14="http://schemas.microsoft.com/office/drawing/2010/main" val="000000" mc:Ignorable="">
                <a:alpha val="7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33400" y="5562600"/>
            <a:ext cx="807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33400" y="1771876"/>
            <a:ext cx="8077200" cy="24191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40000"/>
              </a:spcBef>
            </a:pP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Romans 4:12 (NKJV)  </a:t>
            </a:r>
          </a:p>
          <a:p>
            <a:pPr algn="ctr">
              <a:spcBef>
                <a:spcPct val="40000"/>
              </a:spcBef>
            </a:pP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   and the father of circumcision to those who not only are of the circumcision, but </a:t>
            </a:r>
            <a:r>
              <a:rPr lang="en-US" sz="2800" b="1" u="sng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who also walk in the steps of the faith</a:t>
            </a:r>
            <a:r>
              <a:rPr lang="en-US" sz="28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which our father Abraham had while still uncircumcised. 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219200" y="5029200"/>
            <a:ext cx="0" cy="5334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2895600" y="5546725"/>
            <a:ext cx="0" cy="5334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410200" y="5029200"/>
            <a:ext cx="0" cy="5334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7696200" y="5546725"/>
            <a:ext cx="0" cy="5334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79450" y="4321175"/>
            <a:ext cx="175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Genesis 12:4</a:t>
            </a:r>
          </a:p>
          <a:p>
            <a:pPr algn="ctr"/>
            <a:r>
              <a:rPr lang="en-US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Hebrews 11:8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057400" y="6003925"/>
            <a:ext cx="175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Genesis 13:4</a:t>
            </a:r>
          </a:p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Hebrews 11:9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321175" y="4321175"/>
            <a:ext cx="2079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Genesis 15:6</a:t>
            </a:r>
          </a:p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Romans 4:1-4,12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324600" y="6003925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Genesis 22:3,12,16,18</a:t>
            </a:r>
          </a:p>
          <a:p>
            <a:pPr algn="ctr"/>
            <a:r>
              <a:rPr lang="en-US" sz="200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/>
                  </a:outerShdw>
                </a:effectLst>
                <a:latin typeface="Humanst521 BT" pitchFamily="34" charset="0"/>
              </a:rPr>
              <a:t>James 2:21-25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9918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rgbClr xmlns:mc="http://schemas.openxmlformats.org/markup-compatibility/2006" xmlns:a14="http://schemas.microsoft.com/office/drawing/2010/main" val="F8BD52" mc:Ignorable="">
                      <a:lumMod val="75000"/>
                    </a:srgb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8BD52" mc:Ignorable="">
                    <a:lumMod val="40000"/>
                    <a:lumOff val="60000"/>
                  </a:srgbClr>
                </a:solidFill>
                <a:effectLst>
                  <a:glow rad="304800">
                    <a:srgbClr xmlns:mc="http://schemas.openxmlformats.org/markup-compatibility/2006" xmlns:a14="http://schemas.microsoft.com/office/drawing/2010/main" val="000000" mc:Ignorable="">
                      <a:alpha val="27000"/>
                    </a:srgbClr>
                  </a:glow>
                  <a:outerShdw blurRad="139700" dist="139700" dir="2700000" algn="tl" rotWithShape="0">
                    <a:prstClr val="black">
                      <a:alpha val="40000"/>
                    </a:prstClr>
                  </a:outerShdw>
                  <a:reflection blurRad="342900" stA="89000" endPos="26000" dir="5400000" sy="-100000" algn="bl" rotWithShape="0"/>
                </a:effectLst>
                <a:latin typeface="Bodoni MT Black" pitchFamily="18" charset="0"/>
              </a:rPr>
              <a:t>Old Testament Examples – 4:1-25</a:t>
            </a:r>
            <a:endParaRPr lang="en-US" sz="4000" b="1" spc="50" dirty="0">
              <a:ln w="12700" cmpd="sng">
                <a:solidFill>
                  <a:srgbClr xmlns:mc="http://schemas.openxmlformats.org/markup-compatibility/2006" xmlns:a14="http://schemas.microsoft.com/office/drawing/2010/main" val="F8BD52" mc:Ignorable="">
                    <a:lumMod val="75000"/>
                  </a:srgb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10/main" val="F8BD52" mc:Ignorable="">
                  <a:lumMod val="40000"/>
                  <a:lumOff val="60000"/>
                </a:srgbClr>
              </a:solidFill>
              <a:effectLst>
                <a:glow rad="304800">
                  <a:srgbClr xmlns:mc="http://schemas.openxmlformats.org/markup-compatibility/2006" xmlns:a14="http://schemas.microsoft.com/office/drawing/2010/main" val="000000" mc:Ignorable="">
                    <a:alpha val="27000"/>
                  </a:srgbClr>
                </a:glow>
                <a:outerShdw blurRad="139700" dist="139700" dir="2700000" algn="tl" rotWithShape="0">
                  <a:prstClr val="black">
                    <a:alpha val="40000"/>
                  </a:prstClr>
                </a:outerShdw>
                <a:reflection blurRad="342900" stA="89000" endPos="26000" dir="5400000" sy="-100000" algn="bl" rotWithShape="0"/>
              </a:effectLst>
              <a:latin typeface="Bodoni MT Black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i="1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– Romans </a:t>
            </a:r>
            <a:r>
              <a:rPr lang="en-US" i="1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3:21-4:25</a:t>
            </a:r>
            <a:endParaRPr lang="en-US" sz="3600" i="1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The Gospel </a:t>
            </a:r>
            <a:r>
              <a:rPr lang="en-US" sz="3600" dirty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– </a:t>
            </a:r>
            <a:r>
              <a:rPr lang="en-US" sz="3600" dirty="0" smtClean="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>
                  <a:outerShdw blurRad="1397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Berylium" pitchFamily="2" charset="0"/>
              </a:rPr>
              <a:t>God’s Righteousness Revealed</a:t>
            </a:r>
            <a:endParaRPr lang="en-US" sz="4000" dirty="0">
              <a:solidFill>
                <a:srgbClr xmlns:mc="http://schemas.openxmlformats.org/markup-compatibility/2006" xmlns:a14="http://schemas.microsoft.com/office/drawing/2010/main" val="000000" mc:Ignorable=""/>
              </a:solidFill>
              <a:effectLst>
                <a:outerShdw blurRad="139700" dist="101600" dir="2700000" algn="tl" rotWithShape="0">
                  <a:prstClr val="black">
                    <a:alpha val="40000"/>
                  </a:prstClr>
                </a:outerShdw>
              </a:effectLst>
              <a:latin typeface="Beryl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1" grpId="0" animBg="1"/>
      <p:bldP spid="50182" grpId="0" animBg="1"/>
      <p:bldP spid="50186" grpId="0" animBg="1"/>
      <p:bldP spid="50187" grpId="0" animBg="1"/>
      <p:bldP spid="50188" grpId="0" animBg="1"/>
      <p:bldP spid="50189" grpId="0" animBg="1"/>
      <p:bldP spid="50190" grpId="0"/>
      <p:bldP spid="50191" grpId="0"/>
      <p:bldP spid="50192" grpId="0"/>
      <p:bldP spid="501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rgbClr xmlns:mc="http://schemas.openxmlformats.org/markup-compatibility/2006" xmlns:a14="http://schemas.microsoft.com/office/drawing/2010/main" val="FFDD6B" mc:Ignorable=""/>
      </a:dk1>
      <a:lt1>
        <a:srgbClr xmlns:mc="http://schemas.openxmlformats.org/markup-compatibility/2006" xmlns:a14="http://schemas.microsoft.com/office/drawing/2010/main" val="FDF1DC" mc:Ignorable=""/>
      </a:lt1>
      <a:dk2>
        <a:srgbClr xmlns:mc="http://schemas.openxmlformats.org/markup-compatibility/2006" xmlns:a14="http://schemas.microsoft.com/office/drawing/2010/main" val="F2BA00" mc:Ignorable=""/>
      </a:dk2>
      <a:lt2>
        <a:srgbClr xmlns:mc="http://schemas.openxmlformats.org/markup-compatibility/2006" xmlns:a14="http://schemas.microsoft.com/office/drawing/2010/main" val="FFF9E5" mc:Ignorable=""/>
      </a:lt2>
      <a:accent1>
        <a:srgbClr xmlns:mc="http://schemas.openxmlformats.org/markup-compatibility/2006" xmlns:a14="http://schemas.microsoft.com/office/drawing/2010/main" val="9E6806" mc:Ignorable=""/>
      </a:accent1>
      <a:accent2>
        <a:srgbClr xmlns:mc="http://schemas.openxmlformats.org/markup-compatibility/2006" xmlns:a14="http://schemas.microsoft.com/office/drawing/2010/main" val="FF6F61" mc:Ignorable=""/>
      </a:accent2>
      <a:accent3>
        <a:srgbClr xmlns:mc="http://schemas.openxmlformats.org/markup-compatibility/2006" xmlns:a14="http://schemas.microsoft.com/office/drawing/2010/main" val="FF953E" mc:Ignorable=""/>
      </a:accent3>
      <a:accent4>
        <a:srgbClr xmlns:mc="http://schemas.openxmlformats.org/markup-compatibility/2006" xmlns:a14="http://schemas.microsoft.com/office/drawing/2010/main" val="F8BD52" mc:Ignorable=""/>
      </a:accent4>
      <a:accent5>
        <a:srgbClr xmlns:mc="http://schemas.openxmlformats.org/markup-compatibility/2006" xmlns:a14="http://schemas.microsoft.com/office/drawing/2010/main" val="46A6BD" mc:Ignorable=""/>
      </a:accent5>
      <a:accent6>
        <a:srgbClr xmlns:mc="http://schemas.openxmlformats.org/markup-compatibility/2006" xmlns:a14="http://schemas.microsoft.com/office/drawing/2010/main" val="5488BC" mc:Ignorable=""/>
      </a:accent6>
      <a:hlink>
        <a:srgbClr xmlns:mc="http://schemas.openxmlformats.org/markup-compatibility/2006" xmlns:a14="http://schemas.microsoft.com/office/drawing/2010/main" val="FA7D7A" mc:Ignorable=""/>
      </a:hlink>
      <a:folHlink>
        <a:srgbClr xmlns:mc="http://schemas.openxmlformats.org/markup-compatibility/2006" xmlns:a14="http://schemas.microsoft.com/office/drawing/2010/main" val="FFCF3E" mc:Ignorable="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888</Words>
  <Application>Microsoft Office PowerPoint</Application>
  <PresentationFormat>On-screen Show (4:3)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Berylium</vt:lpstr>
      <vt:lpstr>BinnerD</vt:lpstr>
      <vt:lpstr>Book Antiqua</vt:lpstr>
      <vt:lpstr>Constantia</vt:lpstr>
      <vt:lpstr>Bodoni MT Black</vt:lpstr>
      <vt:lpstr>Wingdings 2</vt:lpstr>
      <vt:lpstr>Calibri</vt:lpstr>
      <vt:lpstr>Times New Roman</vt:lpstr>
      <vt:lpstr>Berlin Sans FB Demi</vt:lpstr>
      <vt:lpstr>Humanst521 BT</vt:lpstr>
      <vt:lpstr>Pythagoras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 Don McClain</cp:lastModifiedBy>
  <cp:revision>43</cp:revision>
  <dcterms:created xsi:type="dcterms:W3CDTF">2010-02-12T14:51:39Z</dcterms:created>
  <dcterms:modified xsi:type="dcterms:W3CDTF">2010-02-16T17:32:36Z</dcterms:modified>
</cp:coreProperties>
</file>