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3" r:id="rId2"/>
    <p:sldId id="284" r:id="rId3"/>
    <p:sldId id="285" r:id="rId4"/>
    <p:sldId id="286" r:id="rId5"/>
    <p:sldId id="28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8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00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F0B1-723E-4854-8572-434E25D49645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BED1-245D-4783-8CD1-301155FA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43F8A-6166-42EE-883A-6145C6D423A3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AE2D46-83D6-4945-A3B5-2D86A6C53FE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52298-37BF-456E-BBA2-A56F279064D5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F7229-D475-4D08-BC2B-C04DDEF13C2C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77BB7-B27B-4FC5-A796-B3D2239BA151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921328-642F-4949-952B-7199866476B4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A49BA-79FA-468D-82F1-2BE27F237C8D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E645E5-F844-4A65-B490-0D9C727A235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F129EC-2021-420B-A24E-E9FECB46FEB1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87D0AC-4AFE-483D-8CA6-6625B89AF015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A0403-F276-4D73-9412-C49FD505D434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BE752C-AA44-4AC2-B128-FCAF17E59696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FDEED0-BCA8-4164-BF1D-58671FDC22DC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Toward Others? (9-16)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0E8688-F1D0-49BE-BF5E-504B7D6BF43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Toward Others? (9-16)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E15041-7429-4D27-A7EF-F51153F0B9FF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Toward Others? (9-16)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0F7573-1B5A-4236-AAA9-B684A30F8279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Toward Others? (9-16)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907A89-D4AC-45CE-A7C2-64AA72862C70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Toward Enemies? (17-21)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30338-C39B-4266-AB92-CEC038E84F5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824411-F463-4F5A-BB61-DFF6BBF1FD33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Romans 9:2-4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that I have great sorrow and continual grief in my heart. </a:t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For I could wish that I myself were accursed from Christ for my brethren, my countrymen according to the flesh, </a:t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who are Israelites, to whom </a:t>
            </a:r>
            <a:r>
              <a:rPr lang="en-US" i="1" dirty="0" smtClean="0"/>
              <a:t>pertain</a:t>
            </a:r>
            <a:r>
              <a:rPr lang="en-US" dirty="0" smtClean="0"/>
              <a:t> the adoption, the glory, the covenants, the giving of the law, the service </a:t>
            </a:r>
            <a:r>
              <a:rPr lang="en-US" i="1" dirty="0" smtClean="0"/>
              <a:t>of God,</a:t>
            </a:r>
            <a:r>
              <a:rPr lang="en-US" dirty="0" smtClean="0"/>
              <a:t> and the promises;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Romans 10:1-3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Brethren, my heart's desire and prayer to God for Israel is that they may be saved. </a:t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For I bear them witness that they have a zeal for God, but not according to knowledge. </a:t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For they being ignorant of God's righteousness, and seeking to establish their own righteousness, have not submitted to the righteousness of God.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Romans 11:1-2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I say then, has God cast away His people? Certainly not! For I also am an Israelite, of the seed of Abraham, </a:t>
            </a:r>
            <a:r>
              <a:rPr lang="en-US" i="1" dirty="0" smtClean="0"/>
              <a:t>of</a:t>
            </a:r>
            <a:r>
              <a:rPr lang="en-US" dirty="0" smtClean="0"/>
              <a:t> the tribe of Benjamin. </a:t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God has not cast away His people whom He foreknew. Or do you not know what the Scripture says of Elijah, how he pleads with God against Israel, saying,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B19AC-B19E-48BE-BACF-441BBAF58DF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CF186-52AA-4FBC-8CB3-64B5FA1FF02F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61D165-2406-4E84-B8A6-B83F695DA6F0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50800" dist="25400" dir="1350000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E9E9E8" mc:Ignorable=""/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9B8B34-3FAF-48E1-A259-0B9A49D5F7A0}" type="datetimeFigureOut">
              <a:rPr lang="en-US" smtClean="0"/>
              <a:t>6/21/2010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D0499B-07C5-4DCA-AA2B-B091B35C42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xmlns:mc="http://schemas.openxmlformats.org/markup-compatibility/2006" xmlns:a14="http://schemas.microsoft.com/office/drawing/2010/main" val="F9F9F9" mc:Ignorable="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godsimage.com/wp-content/uploads/2009/09/Romans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152401" y="4953000"/>
            <a:ext cx="8839200" cy="1676400"/>
          </a:xfrm>
          <a:prstGeom prst="round2DiagRect">
            <a:avLst>
              <a:gd name="adj1" fmla="val 40044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srgbClr xmlns:mc="http://schemas.openxmlformats.org/markup-compatibility/2006" xmlns:a14="http://schemas.microsoft.com/office/drawing/2010/main" val="FDF1DC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1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4038600"/>
            <a:ext cx="3238500" cy="58477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32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34000"/>
                    </a:prstClr>
                  </a:outerShdw>
                </a:effectLst>
              </a:rPr>
              <a:t>Romans </a:t>
            </a:r>
            <a:r>
              <a:rPr lang="en-US" sz="3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34000"/>
                    </a:prstClr>
                  </a:outerShdw>
                </a:effectLst>
              </a:rPr>
              <a:t>12:1-21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952762"/>
            <a:ext cx="7924800" cy="1538879"/>
          </a:xfrm>
          <a:prstGeom prst="rect">
            <a:avLst/>
          </a:prstGeom>
          <a:noFill/>
          <a:ln>
            <a:noFill/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5" tIns="45718" rIns="91435" bIns="45718" rtlCol="0">
            <a:spAutoFit/>
            <a:sp3d extrusionH="57150">
              <a:bevelT w="38100" h="38100" prst="angle"/>
            </a:sp3d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9E6806" mc:Ignorable="">
                  <a:lumMod val="20000"/>
                  <a:lumOff val="80000"/>
                </a:srgbClr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4000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4000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Demands Godly - Attitudes, Service &amp; Treatment of Others</a:t>
            </a:r>
            <a:endParaRPr lang="en-US" sz="3800" dirty="0">
              <a:solidFill>
                <a:srgbClr xmlns:mc="http://schemas.openxmlformats.org/markup-compatibility/2006" xmlns:a14="http://schemas.microsoft.com/office/drawing/2010/main" val="9E6806" mc:Ignorable="">
                  <a:lumMod val="20000"/>
                  <a:lumOff val="80000"/>
                </a:srgbClr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219201"/>
            <a:ext cx="8610600" cy="40011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sz="2000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Practical Christian Living Based On The Gospel– 12:1-15:13</a:t>
            </a:r>
            <a:endParaRPr lang="en-US" sz="20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" decel="2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0CEDA-65B5-4CAD-B32D-787B1B00D779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019800" y="3505200"/>
            <a:ext cx="2057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62000" y="5867400"/>
            <a:ext cx="8001000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Our Living For God Is The ONLY Reasonable Course – </a:t>
            </a:r>
            <a:r>
              <a:rPr lang="en-US" sz="240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(In relation to origin, design, purpose, &amp; judgment)</a:t>
            </a:r>
            <a:endParaRPr lang="en-US"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16394" name="AutoShape 10"/>
          <p:cNvCxnSpPr>
            <a:cxnSpLocks noChangeShapeType="1"/>
            <a:stCxn id="16393" idx="0"/>
            <a:endCxn id="16395" idx="2"/>
          </p:cNvCxnSpPr>
          <p:nvPr/>
        </p:nvCxnSpPr>
        <p:spPr bwMode="auto">
          <a:xfrm rot="5400000" flipH="1">
            <a:off x="2831306" y="3936207"/>
            <a:ext cx="1423987" cy="2438400"/>
          </a:xfrm>
          <a:prstGeom prst="curvedConnector3">
            <a:avLst>
              <a:gd name="adj1" fmla="val 48162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914400" y="3962400"/>
            <a:ext cx="2819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3" grpId="0" animBg="1"/>
      <p:bldP spid="163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D3B552-8B72-464D-87DF-4AE26C93ACF0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724400" y="3962400"/>
            <a:ext cx="3352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17" name="AutoShape 9"/>
          <p:cNvCxnSpPr>
            <a:cxnSpLocks noChangeShapeType="1"/>
            <a:stCxn id="17416" idx="2"/>
            <a:endCxn id="17415" idx="1"/>
          </p:cNvCxnSpPr>
          <p:nvPr/>
        </p:nvCxnSpPr>
        <p:spPr bwMode="auto">
          <a:xfrm rot="16200000" flipH="1">
            <a:off x="4046537" y="3551238"/>
            <a:ext cx="974725" cy="381000"/>
          </a:xfrm>
          <a:prstGeom prst="curvedConnector2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90600" y="4343400"/>
            <a:ext cx="7162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990600" y="4724400"/>
            <a:ext cx="1676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38200" y="2057400"/>
            <a:ext cx="7010400" cy="11969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We Are NOT To Allow The World To Form or Fashioned Our Thoughts &amp; Behavior! </a:t>
            </a:r>
            <a:r>
              <a:rPr lang="en-US" sz="240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(Values, morality, activities, dress, speech -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  <p:bldP spid="17419" grpId="0" animBg="1"/>
      <p:bldP spid="174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175E8-F386-4E1F-919E-ACF48FAF5BDE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7"/>
          <p:cNvSpPr>
            <a:spLocks noChangeArrowheads="1"/>
          </p:cNvSpPr>
          <p:nvPr/>
        </p:nvSpPr>
        <p:spPr bwMode="auto">
          <a:xfrm>
            <a:off x="4724400" y="3962400"/>
            <a:ext cx="3352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441" name="AutoShape 9"/>
          <p:cNvCxnSpPr>
            <a:cxnSpLocks noChangeShapeType="1"/>
            <a:stCxn id="18440" idx="0"/>
            <a:endCxn id="10251" idx="0"/>
          </p:cNvCxnSpPr>
          <p:nvPr/>
        </p:nvCxnSpPr>
        <p:spPr bwMode="auto">
          <a:xfrm rot="-5400000" flipH="1" flipV="1">
            <a:off x="3536156" y="3169444"/>
            <a:ext cx="2262188" cy="190500"/>
          </a:xfrm>
          <a:prstGeom prst="curvedConnector5">
            <a:avLst>
              <a:gd name="adj1" fmla="val -10106"/>
              <a:gd name="adj2" fmla="val -2020000"/>
              <a:gd name="adj3" fmla="val 83370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990600" y="4343400"/>
            <a:ext cx="7162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990600" y="4724400"/>
            <a:ext cx="1676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43000" y="2133600"/>
            <a:ext cx="7239000" cy="15621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Not To Be Amended Merely, But Entirely Renewed, (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Μετ</a:t>
            </a:r>
            <a:r>
              <a:rPr lang="en-US" sz="2400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αμορφουσθε</a:t>
            </a:r>
            <a:r>
              <a:rPr lang="en-US" sz="2400" b="1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) Metamorphosed, By Renewal of The Mind –                            (Ps. 19:7; 119:97-104; Pro. 23:7; James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1:21-27).</a:t>
            </a:r>
            <a:endParaRPr lang="en-US" sz="2400" b="1" dirty="0"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C3661D-2E44-4633-B847-CA6ACAC6350E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667000" y="4800600"/>
            <a:ext cx="5486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65" name="AutoShape 9"/>
          <p:cNvCxnSpPr>
            <a:cxnSpLocks noChangeShapeType="1"/>
            <a:stCxn id="19464" idx="0"/>
            <a:endCxn id="19463" idx="0"/>
          </p:cNvCxnSpPr>
          <p:nvPr/>
        </p:nvCxnSpPr>
        <p:spPr bwMode="auto">
          <a:xfrm rot="5400000" flipV="1">
            <a:off x="3726656" y="3169444"/>
            <a:ext cx="2719388" cy="647700"/>
          </a:xfrm>
          <a:prstGeom prst="curvedConnector5">
            <a:avLst>
              <a:gd name="adj1" fmla="val -8407"/>
              <a:gd name="adj2" fmla="val 594116"/>
              <a:gd name="adj3" fmla="val 71046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600200" y="5257800"/>
            <a:ext cx="59436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43000" y="2133600"/>
            <a:ext cx="7239000" cy="11969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– i.e. To Test By Putting God’s Word Into Practical Application– Thereby Demonstrating Its Worth, Effectiveness &amp; Completeness.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6" grpId="0" animBg="1"/>
      <p:bldP spid="194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728FFD-5779-41E4-A18A-4BE734187CEA}" type="slidenum">
              <a:rPr lang="en-US"/>
              <a:pPr eaLnBrk="1" hangingPunct="1"/>
              <a:t>14</a:t>
            </a:fld>
            <a:endParaRPr lang="en-US"/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905000" y="2514600"/>
            <a:ext cx="6019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14400" y="5873750"/>
            <a:ext cx="7467600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The Grace of God Instructs – (cf. Titus 2:11-14) &amp; These Instructions Apply To All Christians – (3)</a:t>
            </a:r>
          </a:p>
        </p:txBody>
      </p:sp>
      <p:cxnSp>
        <p:nvCxnSpPr>
          <p:cNvPr id="7179" name="AutoShape 11"/>
          <p:cNvCxnSpPr>
            <a:cxnSpLocks noChangeShapeType="1"/>
            <a:stCxn id="7178" idx="0"/>
            <a:endCxn id="7177" idx="0"/>
          </p:cNvCxnSpPr>
          <p:nvPr/>
        </p:nvCxnSpPr>
        <p:spPr bwMode="auto">
          <a:xfrm rot="-5400000">
            <a:off x="3128169" y="4087019"/>
            <a:ext cx="3306762" cy="266700"/>
          </a:xfrm>
          <a:prstGeom prst="curvedConnector5">
            <a:avLst>
              <a:gd name="adj1" fmla="val 42727"/>
              <a:gd name="adj2" fmla="val 1314287"/>
              <a:gd name="adj3" fmla="val 108495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219200" y="2895600"/>
            <a:ext cx="24384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90600" y="2133600"/>
            <a:ext cx="7162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12:3-8 (NKJV)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4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3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I say, through the grace given to me, to everyone who is among you, not to think </a:t>
            </a:r>
            <a:r>
              <a:rPr lang="en-US" sz="24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of himself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more highly than he ought to think, but to think soberly, as God has dealt to each one a measure of faith. </a:t>
            </a:r>
            <a:r>
              <a:rPr lang="en-US" sz="24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4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as we have many members in one body, but all the members do not have the same function, </a:t>
            </a:r>
            <a:r>
              <a:rPr lang="en-US" sz="24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5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so we, </a:t>
            </a:r>
            <a:r>
              <a:rPr lang="en-US" sz="24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being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many, are one body in Christ, and individually members of one another. </a:t>
            </a:r>
            <a:r>
              <a:rPr lang="en-US" sz="24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6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Having then gifts differing according to the grace that is given to us, </a:t>
            </a:r>
            <a:r>
              <a:rPr lang="en-US" sz="24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let us use them: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. .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Self” – (3-8)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B9015-C2D1-4B90-9DB8-20CDF5FA599E}" type="slidenum">
              <a:rPr lang="en-US"/>
              <a:pPr eaLnBrk="1" hangingPunct="1"/>
              <a:t>15</a:t>
            </a:fld>
            <a:endParaRPr lang="en-US"/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581400" y="2819400"/>
            <a:ext cx="4495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5800" y="5867400"/>
            <a:ext cx="7924800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We Must Be Humble - Seeing Ourselves As God Sees Us - Using Our Talents Within His Guidelines - (3)</a:t>
            </a:r>
          </a:p>
        </p:txBody>
      </p:sp>
      <p:cxnSp>
        <p:nvCxnSpPr>
          <p:cNvPr id="20489" name="AutoShape 9"/>
          <p:cNvCxnSpPr>
            <a:cxnSpLocks noChangeShapeType="1"/>
            <a:stCxn id="20488" idx="0"/>
            <a:endCxn id="20487" idx="0"/>
          </p:cNvCxnSpPr>
          <p:nvPr/>
        </p:nvCxnSpPr>
        <p:spPr bwMode="auto">
          <a:xfrm rot="-5400000">
            <a:off x="3740944" y="3779044"/>
            <a:ext cx="2995612" cy="1181100"/>
          </a:xfrm>
          <a:prstGeom prst="curvedConnector5">
            <a:avLst>
              <a:gd name="adj1" fmla="val 41972"/>
              <a:gd name="adj2" fmla="val 309676"/>
              <a:gd name="adj3" fmla="val 109380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143000" y="3200400"/>
            <a:ext cx="68580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219200" y="3581400"/>
            <a:ext cx="45720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90600" y="2133600"/>
            <a:ext cx="7162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4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12:3-8 (NKJV)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I say, through the grace given to me, to everyone who is among you, not to think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of himself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more highly than he ought to think, but to think soberly, as God has dealt to each one a measure of faith.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4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as we have many members in one body, but all the members do not have the same function,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5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so we,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being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many, are one body in Christ, and individually members of one another.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6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Having then gifts differing according to the grace that is given to us,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let us use them: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. .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Self” – (3-8)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490" grpId="0" animBg="1"/>
      <p:bldP spid="204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B95EC-CC8A-4DAF-AEB1-645BA3A25231}" type="slidenum">
              <a:rPr lang="en-US"/>
              <a:pPr eaLnBrk="1" hangingPunct="1"/>
              <a:t>16</a:t>
            </a:fld>
            <a:endParaRPr lang="en-US"/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5867400" y="3581400"/>
            <a:ext cx="2057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5867400"/>
            <a:ext cx="7772400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We Must Have An Intellectual Humility – Accepting Our Role Within The Body – (4,5)</a:t>
            </a:r>
          </a:p>
        </p:txBody>
      </p:sp>
      <p:cxnSp>
        <p:nvCxnSpPr>
          <p:cNvPr id="21513" name="AutoShape 9"/>
          <p:cNvCxnSpPr>
            <a:cxnSpLocks noChangeShapeType="1"/>
            <a:stCxn id="21512" idx="0"/>
            <a:endCxn id="21514" idx="1"/>
          </p:cNvCxnSpPr>
          <p:nvPr/>
        </p:nvCxnSpPr>
        <p:spPr bwMode="auto">
          <a:xfrm rot="5400000" flipH="1">
            <a:off x="1981200" y="3352800"/>
            <a:ext cx="1600200" cy="3429000"/>
          </a:xfrm>
          <a:prstGeom prst="curvedConnector4">
            <a:avLst>
              <a:gd name="adj1" fmla="val 42856"/>
              <a:gd name="adj2" fmla="val 106667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066800" y="4038600"/>
            <a:ext cx="69342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219200" y="4343400"/>
            <a:ext cx="67056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066800" y="4724400"/>
            <a:ext cx="69342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90600" y="2133600"/>
            <a:ext cx="7162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4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12:3-8 (NKJV)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I say, through the grace given to me, to everyone who is among you, not to think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of himself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more highly than he ought to think, but to think soberly, as God has dealt to each one a measure of faith.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4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as we have many members in one body, but all the members do not have the same function,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5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so we,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being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many, are one body in Christ, and individually members of one another.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6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Having then gifts differing according to the grace that is given to us,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let us use them: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. .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Self” – (3-8)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4" grpId="0" animBg="1"/>
      <p:bldP spid="21515" grpId="0" animBg="1"/>
      <p:bldP spid="21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21CDA3-85CE-4229-80CD-0F98CEA290EA}" type="slidenum">
              <a:rPr lang="en-US"/>
              <a:pPr eaLnBrk="1" hangingPunct="1"/>
              <a:t>17</a:t>
            </a:fld>
            <a:endParaRPr lang="en-US"/>
          </a:p>
        </p:txBody>
      </p:sp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362200" y="5029200"/>
            <a:ext cx="55626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537" name="AutoShape 9"/>
          <p:cNvCxnSpPr>
            <a:cxnSpLocks noChangeShapeType="1"/>
            <a:stCxn id="22536" idx="0"/>
            <a:endCxn id="22538" idx="1"/>
          </p:cNvCxnSpPr>
          <p:nvPr/>
        </p:nvCxnSpPr>
        <p:spPr bwMode="auto">
          <a:xfrm rot="-5400000" flipH="1" flipV="1">
            <a:off x="1600200" y="2743200"/>
            <a:ext cx="2971800" cy="2819400"/>
          </a:xfrm>
          <a:prstGeom prst="curvedConnector4">
            <a:avLst>
              <a:gd name="adj1" fmla="val -7694"/>
              <a:gd name="adj2" fmla="val 145944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676400" y="5410200"/>
            <a:ext cx="57150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990600" y="2133600"/>
            <a:ext cx="7162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4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12:3-8 (NKJV)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I say, through the grace given to me, to everyone who is among you, not to think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of himself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more highly than he ought to think, but to think soberly, as God has dealt to each one a measure of faith.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4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as we have many members in one body, but all the members do not have the same function,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5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so we,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being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many, are one body in Christ, and individually members of one another.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6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Having then gifts differing according to the grace that is given to us,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let us use them: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. . 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9600" y="2667000"/>
            <a:ext cx="7772400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We Must Use What We Have Been Given – Everyone’s Ability Is Needed - (6-8; Mat 25:14-30)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Self” – (3-8)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8" grpId="0" animBg="1"/>
      <p:bldP spid="225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8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 Diagonal Corner Rectangle 13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9C6E97-80A9-4C90-86C0-28F12433D8AC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8600" y="4191000"/>
            <a:ext cx="2895600" cy="23698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Pythagoras" pitchFamily="2" charset="0"/>
              </a:rPr>
              <a:t>Agape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– Genuine good-will toward mankind — 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Maiandra GD" pitchFamily="34" charset="0"/>
            </a:endParaRPr>
          </a:p>
          <a:p>
            <a:pPr algn="ctr"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James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2:15,16; 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latin typeface="Maiandra GD" pitchFamily="34" charset="0"/>
            </a:endParaRPr>
          </a:p>
          <a:p>
            <a:pPr algn="ctr"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Gal 6:9,10; </a:t>
            </a:r>
          </a:p>
          <a:p>
            <a:pPr algn="ctr"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1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Pet 1:22</a:t>
            </a:r>
          </a:p>
        </p:txBody>
      </p:sp>
      <p:cxnSp>
        <p:nvCxnSpPr>
          <p:cNvPr id="28683" name="AutoShape 11"/>
          <p:cNvCxnSpPr>
            <a:cxnSpLocks noChangeShapeType="1"/>
            <a:stCxn id="28682" idx="3"/>
            <a:endCxn id="28684" idx="1"/>
          </p:cNvCxnSpPr>
          <p:nvPr/>
        </p:nvCxnSpPr>
        <p:spPr bwMode="auto">
          <a:xfrm flipV="1">
            <a:off x="3124200" y="2362200"/>
            <a:ext cx="1219200" cy="301374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4343400" y="2133600"/>
            <a:ext cx="36576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9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Let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love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without hypocrisy. Abhor what is evil. Cling to what is good.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D76F9-7773-4C4E-8857-470BF0785A9D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3048000" cy="235426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Pythagoras" pitchFamily="2" charset="0"/>
              </a:rPr>
              <a:t>Philostorgos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– cherishing one's kindred — John 13:34,35; Gal 5:13; 1 Pet 1:22; 1 John 3:10-18</a:t>
            </a:r>
          </a:p>
        </p:txBody>
      </p:sp>
      <p:cxnSp>
        <p:nvCxnSpPr>
          <p:cNvPr id="32777" name="AutoShape 9"/>
          <p:cNvCxnSpPr>
            <a:cxnSpLocks noChangeShapeType="1"/>
            <a:stCxn id="32776" idx="3"/>
            <a:endCxn id="32778" idx="1"/>
          </p:cNvCxnSpPr>
          <p:nvPr/>
        </p:nvCxnSpPr>
        <p:spPr bwMode="auto">
          <a:xfrm flipV="1">
            <a:off x="3276600" y="3200400"/>
            <a:ext cx="1066800" cy="21685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4343400" y="2971800"/>
            <a:ext cx="25908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7"/>
          <p:cNvSpPr txBox="1">
            <a:spLocks noChangeArrowheads="1"/>
          </p:cNvSpPr>
          <p:nvPr/>
        </p:nvSpPr>
        <p:spPr bwMode="auto">
          <a:xfrm>
            <a:off x="3657600" y="2133600"/>
            <a:ext cx="5334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9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Let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love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without hypocrisy. Abhor what is evil. Cling to what is good.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10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kindly affectionate to one another with brotherly love, in honor giving preference to one another;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590802" y="920729"/>
            <a:ext cx="6400799" cy="5784871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274320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2590801" y="1274088"/>
            <a:ext cx="6400800" cy="53553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All men guilty before God and needs salvation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(1:18-3:20)</a:t>
            </a:r>
          </a:p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Men are justified by pardon, (grace), not merit, (works)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(3:21 - 4:25)</a:t>
            </a:r>
          </a:p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benefits of justification based on Christ’s death –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(5:1-25)</a:t>
            </a:r>
          </a:p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requires holiness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(6:1-23)</a:t>
            </a:r>
          </a:p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hopeless condition of one under the Law outside of Christ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(7:1-25)</a:t>
            </a:r>
          </a:p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frees from sin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(8:1-25)</a:t>
            </a:r>
          </a:p>
          <a:p>
            <a:pPr marL="457177" indent="-457177" defTabSz="91435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fulfills God’s purpose in justifying &amp; glorifying men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 – (8:25-39)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12:1-21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FA548F-8DAD-4EE4-A8E8-E6642FF3917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3048000" cy="198913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Pythagoras" pitchFamily="2" charset="0"/>
              </a:rPr>
              <a:t>Zeō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– "to be hot, to boil" (akin to "zeal"), - Acts 18:25; Heb 6:10,11; Titus 2:14  </a:t>
            </a:r>
          </a:p>
        </p:txBody>
      </p:sp>
      <p:cxnSp>
        <p:nvCxnSpPr>
          <p:cNvPr id="33801" name="AutoShape 9"/>
          <p:cNvCxnSpPr>
            <a:cxnSpLocks noChangeShapeType="1"/>
            <a:stCxn id="33800" idx="3"/>
            <a:endCxn id="33802" idx="1"/>
          </p:cNvCxnSpPr>
          <p:nvPr/>
        </p:nvCxnSpPr>
        <p:spPr bwMode="auto">
          <a:xfrm flipV="1">
            <a:off x="3276600" y="4800600"/>
            <a:ext cx="3886200" cy="3857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162800" y="4572000"/>
            <a:ext cx="14478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4114800" y="4953000"/>
            <a:ext cx="9906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7"/>
          <p:cNvSpPr txBox="1">
            <a:spLocks noChangeArrowheads="1"/>
          </p:cNvSpPr>
          <p:nvPr/>
        </p:nvSpPr>
        <p:spPr bwMode="auto">
          <a:xfrm>
            <a:off x="3657600" y="2133600"/>
            <a:ext cx="5334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9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Let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love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without hypocrisy. Abhor what is evil. Cling to what is good.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10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kindly affectionate to one another with brotherly love, in honor giving preference to one another;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11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not lagging in diligence, fervent in spirit, serving the Lord;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2" grpId="0" animBg="1"/>
      <p:bldP spid="338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2D5599-767D-4700-9E18-67052000BED7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3048000" cy="26574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How Faithful In Serving The Lord Will One Be Who Is NOT Joyful? Patient? Or Prayerful?  1 Peter  1:3-9; 4:12-19</a:t>
            </a:r>
          </a:p>
        </p:txBody>
      </p:sp>
      <p:cxnSp>
        <p:nvCxnSpPr>
          <p:cNvPr id="34825" name="AutoShape 9"/>
          <p:cNvCxnSpPr>
            <a:cxnSpLocks noChangeShapeType="1"/>
            <a:stCxn id="34824" idx="3"/>
            <a:endCxn id="34826" idx="1"/>
          </p:cNvCxnSpPr>
          <p:nvPr/>
        </p:nvCxnSpPr>
        <p:spPr bwMode="auto">
          <a:xfrm>
            <a:off x="3352800" y="5062538"/>
            <a:ext cx="609600" cy="84296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962400" y="5257800"/>
            <a:ext cx="4800600" cy="1295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7"/>
          <p:cNvSpPr txBox="1">
            <a:spLocks noChangeArrowheads="1"/>
          </p:cNvSpPr>
          <p:nvPr/>
        </p:nvSpPr>
        <p:spPr bwMode="auto">
          <a:xfrm>
            <a:off x="3657600" y="2133600"/>
            <a:ext cx="5334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9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Let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love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without hypocrisy. Abhor what is evil. Cling to what is good.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10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 kindly affectionate to one another with brotherly love, in honor giving preference to one another;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11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not lagging in diligence, fervent in spirit, serving the Lord;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12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rejoicing in hope, patient in tribulation, continuing steadfastly in prayer;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8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712D5E-1A4D-4883-9EE1-19B837850598}" type="slidenum">
              <a:rPr lang="en-US"/>
              <a:pPr eaLnBrk="1" hangingPunct="1"/>
              <a:t>22</a:t>
            </a:fld>
            <a:endParaRPr lang="en-US"/>
          </a:p>
        </p:txBody>
      </p:sp>
      <p:cxnSp>
        <p:nvCxnSpPr>
          <p:cNvPr id="29705" name="AutoShape 9"/>
          <p:cNvCxnSpPr>
            <a:cxnSpLocks noChangeShapeType="1"/>
            <a:stCxn id="29707" idx="0"/>
            <a:endCxn id="29706" idx="1"/>
          </p:cNvCxnSpPr>
          <p:nvPr/>
        </p:nvCxnSpPr>
        <p:spPr bwMode="auto">
          <a:xfrm rot="-5400000">
            <a:off x="2343150" y="2038350"/>
            <a:ext cx="914400" cy="1866900"/>
          </a:xfrm>
          <a:prstGeom prst="curvedConnector2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733800" y="2057400"/>
            <a:ext cx="4495800" cy="914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04800" y="3429000"/>
            <a:ext cx="3124200" cy="31511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Sharing with Christians in need - (Acts 2:44-45; 4:32, 34-37).  </a:t>
            </a:r>
          </a:p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Lit. “pursuing friendliness to strangers” – (Heb 13:2; 1 Pet 4:9)</a:t>
            </a:r>
          </a:p>
        </p:txBody>
      </p:sp>
      <p:sp>
        <p:nvSpPr>
          <p:cNvPr id="20493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distributing to the needs of the saints, given to hospitality.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23218F-7930-48BC-85BF-AB29E3049531}" type="slidenum">
              <a:rPr lang="en-US"/>
              <a:pPr eaLnBrk="1" hangingPunct="1"/>
              <a:t>23</a:t>
            </a:fld>
            <a:endParaRPr lang="en-US"/>
          </a:p>
        </p:txBody>
      </p:sp>
      <p:cxnSp>
        <p:nvCxnSpPr>
          <p:cNvPr id="35847" name="AutoShape 7"/>
          <p:cNvCxnSpPr>
            <a:cxnSpLocks noChangeShapeType="1"/>
            <a:stCxn id="35849" idx="0"/>
            <a:endCxn id="35848" idx="1"/>
          </p:cNvCxnSpPr>
          <p:nvPr/>
        </p:nvCxnSpPr>
        <p:spPr bwMode="auto">
          <a:xfrm rot="-5400000">
            <a:off x="2190750" y="2876550"/>
            <a:ext cx="1219200" cy="1866900"/>
          </a:xfrm>
          <a:prstGeom prst="curvedConnector2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733800" y="2971800"/>
            <a:ext cx="44958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" y="4419600"/>
            <a:ext cx="3124200" cy="18065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Like Jesus &amp; Stephen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       (Luke 23:34; Acts 7:59-60)</a:t>
            </a:r>
          </a:p>
        </p:txBody>
      </p:sp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3657600" y="2133600"/>
            <a:ext cx="53340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distributing to the needs of the saints, given to hospitality.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14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Bless those who persecute you; bless and do not curse.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F3AAE8-CF5A-4741-9960-C235FDD35F96}" type="slidenum">
              <a:rPr lang="en-US"/>
              <a:pPr eaLnBrk="1" hangingPunct="1"/>
              <a:t>24</a:t>
            </a:fld>
            <a:endParaRPr lang="en-US"/>
          </a:p>
        </p:txBody>
      </p:sp>
      <p:cxnSp>
        <p:nvCxnSpPr>
          <p:cNvPr id="37895" name="AutoShape 7"/>
          <p:cNvCxnSpPr>
            <a:cxnSpLocks noChangeShapeType="1"/>
            <a:stCxn id="37897" idx="0"/>
            <a:endCxn id="37896" idx="1"/>
          </p:cNvCxnSpPr>
          <p:nvPr/>
        </p:nvCxnSpPr>
        <p:spPr bwMode="auto">
          <a:xfrm rot="5400000" flipV="1">
            <a:off x="2546350" y="2965450"/>
            <a:ext cx="546100" cy="1981200"/>
          </a:xfrm>
          <a:prstGeom prst="curvedConnector4">
            <a:avLst>
              <a:gd name="adj1" fmla="val -41861"/>
              <a:gd name="adj2" fmla="val 90384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3810000" y="3733800"/>
            <a:ext cx="5029200" cy="9906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28600" y="3683000"/>
            <a:ext cx="3200400" cy="30226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1 Cor 12:26 (NKJV) </a:t>
            </a:r>
            <a:r>
              <a:rPr lang="en-US" sz="2400" b="1" baseline="30000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26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And if one member suffers, all the members suffer with </a:t>
            </a:r>
            <a:r>
              <a:rPr lang="en-US" sz="2400" b="1" i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it;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 or if one member is honored, all the members rejoice with </a:t>
            </a:r>
            <a:r>
              <a:rPr lang="en-US" sz="2400" b="1" i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it.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 </a:t>
            </a:r>
          </a:p>
        </p:txBody>
      </p:sp>
      <p:sp>
        <p:nvSpPr>
          <p:cNvPr id="22541" name="Text Box 10"/>
          <p:cNvSpPr txBox="1">
            <a:spLocks noChangeArrowheads="1"/>
          </p:cNvSpPr>
          <p:nvPr/>
        </p:nvSpPr>
        <p:spPr bwMode="auto">
          <a:xfrm>
            <a:off x="3657600" y="2133600"/>
            <a:ext cx="5334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distributing to the needs of the saints, given to hospitality.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14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Bless those who persecute you; bless and do not curse.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15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Rejoice with those who rejoice, and weep with those who weep.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 descr="0527_Church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3505200" y="1884640"/>
            <a:ext cx="5486400" cy="482096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35771-65CF-4424-AAD0-D76122D7FCCD}" type="slidenum">
              <a:rPr lang="en-US"/>
              <a:pPr eaLnBrk="1" hangingPunct="1"/>
              <a:t>25</a:t>
            </a:fld>
            <a:endParaRPr lang="en-US"/>
          </a:p>
        </p:txBody>
      </p:sp>
      <p:cxnSp>
        <p:nvCxnSpPr>
          <p:cNvPr id="39943" name="AutoShape 7"/>
          <p:cNvCxnSpPr>
            <a:cxnSpLocks noChangeShapeType="1"/>
            <a:stCxn id="39945" idx="0"/>
            <a:endCxn id="39944" idx="1"/>
          </p:cNvCxnSpPr>
          <p:nvPr/>
        </p:nvCxnSpPr>
        <p:spPr bwMode="auto">
          <a:xfrm rot="5400000" flipV="1">
            <a:off x="2305050" y="3409950"/>
            <a:ext cx="952500" cy="2057400"/>
          </a:xfrm>
          <a:prstGeom prst="curvedConnector4">
            <a:avLst>
              <a:gd name="adj1" fmla="val -24000"/>
              <a:gd name="adj2" fmla="val 87037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3810000" y="4648200"/>
            <a:ext cx="46482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28600" y="3962400"/>
            <a:ext cx="3048000" cy="26574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Being in harmony with other Christians requires same Standard &amp; humility - (Rom. 12:3; 15:5; Phil. 2:2; 1 Peter 3:8). </a:t>
            </a: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3657600" y="2133600"/>
            <a:ext cx="5334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13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distributing to the needs of the saints, given to hospitality.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14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Bless those who persecute you; bless and do not curse.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15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Rejoice with those who rejoice, and weep with those who weep. </a:t>
            </a:r>
          </a:p>
          <a:p>
            <a:pPr eaLnBrk="1" hangingPunct="1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16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Maiandra GD" pitchFamily="34" charset="0"/>
              </a:rPr>
              <a:t>Be of the same mind toward one another. Do not set your mind on high things, but associate with the humble. Do not be wise in your own opinion. 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4114800" y="5029200"/>
            <a:ext cx="1295400" cy="4572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Others” – (9-16)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 animBg="1"/>
      <p:bldP spid="399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EBF754-3B27-4DD3-8684-B11F639BC5C8}" type="slidenum">
              <a:rPr lang="en-US"/>
              <a:pPr eaLnBrk="1" hangingPunct="1"/>
              <a:t>26</a:t>
            </a:fld>
            <a:endParaRPr lang="en-US"/>
          </a:p>
        </p:txBody>
      </p:sp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38200" y="2057400"/>
            <a:ext cx="73914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4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Berlin Sans FB Demi" pitchFamily="34" charset="0"/>
              </a:rPr>
              <a:t>Romans 12:17-21 (NKJV) </a:t>
            </a:r>
          </a:p>
          <a:p>
            <a:pPr algn="ctr">
              <a:spcBef>
                <a:spcPct val="25000"/>
              </a:spcBef>
              <a:defRPr/>
            </a:pP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17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Repay no one evil for evil. Have regard for good things in the sight of all men.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18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If it is possible, as much as depends on you, live peaceably with all men. </a:t>
            </a:r>
            <a:b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19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Beloved, do not avenge yourselves, but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rather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give place to wrath; for it is written,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"Vengeance is Mine, I will repay,"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says the Lord.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20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Therefore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"If your enemy is hungry, feed him;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If he is thirsty, give him a drink;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For in so doing you will heap coals of fire on his head."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21 </a:t>
            </a:r>
            <a:r>
              <a:rPr lang="en-US"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Do not be overcome by evil, but overcome evil with good.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90600" y="5943600"/>
            <a:ext cx="7239000" cy="8318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xmlns:mc="http://schemas.openxmlformats.org/markup-compatibility/2006" xmlns:a14="http://schemas.microsoft.com/office/drawing/2010/main" val="FFFF00" mc:Ignorable="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Maiandra GD" pitchFamily="34" charset="0"/>
              </a:rPr>
              <a:t>Christians Are NOT To Be Vengeful! Christians Are To Do GOOD! – 1 Thes. 5:15</a:t>
            </a:r>
          </a:p>
        </p:txBody>
      </p:sp>
      <p:cxnSp>
        <p:nvCxnSpPr>
          <p:cNvPr id="9226" name="AutoShape 10"/>
          <p:cNvCxnSpPr>
            <a:cxnSpLocks noChangeShapeType="1"/>
            <a:stCxn id="9225" idx="1"/>
            <a:endCxn id="9227" idx="1"/>
          </p:cNvCxnSpPr>
          <p:nvPr/>
        </p:nvCxnSpPr>
        <p:spPr bwMode="auto">
          <a:xfrm rot="10800000" flipH="1">
            <a:off x="990600" y="2781300"/>
            <a:ext cx="1588" cy="3578225"/>
          </a:xfrm>
          <a:prstGeom prst="curvedConnector3">
            <a:avLst>
              <a:gd name="adj1" fmla="val -26800009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>
                <a:alpha val="3411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990600" y="2514600"/>
            <a:ext cx="35814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30318"/>
            <a:ext cx="9144000" cy="166198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Enemies” – (17-21)</a:t>
            </a:r>
          </a:p>
        </p:txBody>
      </p:sp>
    </p:spTree>
    <p:extLst>
      <p:ext uri="{BB962C8B-B14F-4D97-AF65-F5344CB8AC3E}">
        <p14:creationId xmlns:p14="http://schemas.microsoft.com/office/powerpoint/2010/main" val="26121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 Diagonal Corner Rectangle 9"/>
          <p:cNvSpPr/>
          <p:nvPr/>
        </p:nvSpPr>
        <p:spPr>
          <a:xfrm>
            <a:off x="3962400" y="1371600"/>
            <a:ext cx="5029200" cy="533400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83E1E-C849-4EA5-9317-D01D45AE9098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343400" y="1600200"/>
            <a:ext cx="4724400" cy="510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350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  <a:defRPr/>
            </a:pP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Toward God? </a:t>
            </a: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         (vs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1,2)</a:t>
            </a:r>
          </a:p>
          <a:p>
            <a:pPr marL="571500" indent="-571500">
              <a:spcBef>
                <a:spcPct val="350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  <a:defRPr/>
            </a:pP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Toward Self? </a:t>
            </a: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         (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vs. 3-8)</a:t>
            </a:r>
          </a:p>
          <a:p>
            <a:pPr marL="571500" indent="-571500">
              <a:spcBef>
                <a:spcPct val="350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  <a:defRPr/>
            </a:pP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Toward Others</a:t>
            </a: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? </a:t>
            </a: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     (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vs. 9-18)</a:t>
            </a:r>
          </a:p>
          <a:p>
            <a:pPr marL="571500" indent="-571500">
              <a:spcBef>
                <a:spcPct val="3500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  <a:defRPr/>
            </a:pP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Toward Enemies? </a:t>
            </a: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  (</a:t>
            </a: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vs. 19-21)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30318"/>
            <a:ext cx="9144000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169932"/>
            <a:ext cx="318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glow rad="101600">
                    <a:srgbClr xmlns:mc="http://schemas.openxmlformats.org/markup-compatibility/2006" xmlns:a14="http://schemas.microsoft.com/office/drawing/2010/main" val="000000" mc:Ignorable="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Matthew 5:3-16</a:t>
            </a:r>
            <a:endParaRPr lang="en-US" sz="3600" dirty="0">
              <a:effectLst>
                <a:glow rad="101600">
                  <a:srgbClr xmlns:mc="http://schemas.openxmlformats.org/markup-compatibility/2006" xmlns:a14="http://schemas.microsoft.com/office/drawing/2010/main" val="000000" mc:Ignorable="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1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28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59363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Just Shall Live By Faith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26921"/>
            <a:ext cx="6954982" cy="48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95600" y="23622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1:16-17 (NKJV)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 am not ashamed of the gospel of Christ, for it is the power of God to salvation for everyone who believes, for the Jew first and also for the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Greek. </a:t>
            </a:r>
            <a:r>
              <a:rPr lang="en-US" sz="2400" baseline="300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in it the righteousness of God is revealed from faith to faith; as it is written, </a:t>
            </a:r>
            <a:r>
              <a:rPr lang="en-US" sz="24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"The just shall live by faith."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12:1-21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231D5-CA01-4D96-8693-84E7D876776C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590802" y="920729"/>
            <a:ext cx="6400799" cy="5784871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3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274320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2590803" y="3048000"/>
            <a:ext cx="6400798" cy="36009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77" indent="-457177" defTabSz="91435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If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justification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comes by faith in Christ, and not through the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Law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or fleshly descent,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God’s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word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has failed 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(9:6)</a:t>
            </a:r>
          </a:p>
          <a:p>
            <a:pPr marL="457177" indent="-457177" defTabSz="91435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 is unjust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if He equally extends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mercy to the Gentiles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(9:14-16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457177" indent="-457177" defTabSz="91435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 shouldn’t blame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Jews for failing to come to faith in Christ,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they were God’s chosen people?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(9:19,20)</a:t>
            </a:r>
            <a:endParaRPr lang="en-US" sz="26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2032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1143000"/>
            <a:ext cx="6019800" cy="1754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3600" dirty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In Chapters 9-11, Paul Is Answering </a:t>
            </a:r>
            <a:r>
              <a:rPr lang="en-US" sz="3600" dirty="0" smtClean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Three </a:t>
            </a:r>
            <a:r>
              <a:rPr lang="en-US" sz="3600" dirty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False </a:t>
            </a:r>
            <a:r>
              <a:rPr lang="en-US" sz="3600" dirty="0" smtClean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Assumptions </a:t>
            </a:r>
            <a:r>
              <a:rPr lang="en-US" sz="3600" dirty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By The Jews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12:1-21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30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05961"/>
            <a:ext cx="81533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Note – Many of the transition effects used in this presentation are lost using PPT 2007 Viewer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To view transitions you can download Office 2010 Beta for free: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  <a:hlinkClick r:id=""/>
              </a:rPr>
              <a:t>http://www.microsoft.com/office/2010/en/default.aspx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378565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3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June </a:t>
            </a: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19,20, 2007</a:t>
            </a:r>
            <a:endParaRPr lang="en-US" kern="0" dirty="0"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/>
            </a:endParaRP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Preached </a:t>
            </a: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June 20, 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kern="0" baseline="3000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th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P.O. Box 190062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Little Rock AR 72219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 defTabSz="914353">
              <a:defRPr/>
            </a:pPr>
            <a:endParaRPr lang="en-US" kern="0" dirty="0"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/>
            </a:endParaRP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using PPT 2010 Beta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Email – </a:t>
            </a:r>
            <a:r>
              <a:rPr lang="en-US" u="sng" kern="0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donmcclain@sbcglobal.net</a:t>
            </a:r>
            <a:r>
              <a:rPr lang="en-US" u="sng" kern="0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More PPT &amp; Audio Sermons: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http://w65stchurchofchrist.org/donmaccla/2010SermonPage.html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0318"/>
            <a:ext cx="9144000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</p:txBody>
      </p:sp>
    </p:spTree>
    <p:extLst>
      <p:ext uri="{BB962C8B-B14F-4D97-AF65-F5344CB8AC3E}">
        <p14:creationId xmlns:p14="http://schemas.microsoft.com/office/powerpoint/2010/main" val="26367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590802" y="920729"/>
            <a:ext cx="6400799" cy="5784871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4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274320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2590803" y="3048000"/>
            <a:ext cx="6400798" cy="36009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77" indent="-457177" defTabSz="91435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“I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could wish that I myself were accursed from Christ for my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brethren, my countrymen . . .”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(9:2-4)</a:t>
            </a:r>
          </a:p>
          <a:p>
            <a:pPr marL="457177" indent="-457177" defTabSz="91435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“My 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heart's desire and prayer to God for Israel is that they may be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saved”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(10:1,2)</a:t>
            </a:r>
          </a:p>
          <a:p>
            <a:pPr marL="457177" indent="-457177" defTabSz="91435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“God has not cast away His people”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(11:1-10)</a:t>
            </a:r>
            <a:endParaRPr lang="en-US" sz="26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2032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1143000"/>
            <a:ext cx="60198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3600" dirty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In Chapters 9-11, Paul </a:t>
            </a:r>
            <a:r>
              <a:rPr lang="en-US" sz="3600" dirty="0" smtClean="0">
                <a:ln>
                  <a:solidFill>
                    <a:srgbClr xmlns:mc="http://schemas.openxmlformats.org/markup-compatibility/2006" xmlns:a14="http://schemas.microsoft.com/office/drawing/2010/main" val="FFF9E5" mc:Ignorable="">
                      <a:lumMod val="10000"/>
                    </a:srgbClr>
                  </a:solidFill>
                </a:ln>
                <a:solidFill>
                  <a:srgbClr xmlns:mc="http://schemas.openxmlformats.org/markup-compatibility/2006" xmlns:a14="http://schemas.microsoft.com/office/drawing/2010/main" val="FF953E" mc:Ignorable="">
                    <a:lumMod val="50000"/>
                  </a:srgbClr>
                </a:solidFill>
                <a:latin typeface="Pythagoras" pitchFamily="2" charset="0"/>
              </a:rPr>
              <a:t>Expresses His Concern For The Jews</a:t>
            </a:r>
            <a:endParaRPr lang="en-US" sz="3600" dirty="0">
              <a:ln>
                <a:solidFill>
                  <a:srgbClr xmlns:mc="http://schemas.openxmlformats.org/markup-compatibility/2006" xmlns:a14="http://schemas.microsoft.com/office/drawing/2010/main" val="FFF9E5" mc:Ignorable="">
                    <a:lumMod val="10000"/>
                  </a:srgbClr>
                </a:solidFill>
              </a:ln>
              <a:solidFill>
                <a:srgbClr xmlns:mc="http://schemas.openxmlformats.org/markup-compatibility/2006" xmlns:a14="http://schemas.microsoft.com/office/drawing/2010/main" val="FF953E" mc:Ignorable="">
                  <a:lumMod val="50000"/>
                </a:srgbClr>
              </a:solidFill>
              <a:latin typeface="Pythagora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12:1-21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5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59363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Just Shall Live By Faith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26921"/>
            <a:ext cx="6954982" cy="48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95600" y="23622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1:16-17 (NKJV)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 am not ashamed of the gospel of Christ, for it is the power of God to salvation for everyone who believes, for the Jew first and also for the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Greek. </a:t>
            </a:r>
            <a:r>
              <a:rPr lang="en-US" sz="2400" baseline="300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in it the righteousness of God is revealed from faith to faith; as it is written, </a:t>
            </a:r>
            <a:r>
              <a:rPr lang="en-US" sz="24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"The just shall live by faith."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12:1-21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nip Diagonal Corner Rectangle 2"/>
          <p:cNvSpPr/>
          <p:nvPr/>
        </p:nvSpPr>
        <p:spPr>
          <a:xfrm>
            <a:off x="2895600" y="1600200"/>
            <a:ext cx="6019800" cy="5029200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B4382-4BCD-4D72-AA59-354256296C6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0" y="2460625"/>
            <a:ext cx="5943600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65000"/>
              </a:spcBef>
              <a:buClr>
                <a:schemeClr val="accent1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 1: a complex mental state involving beliefs and feelings and values and dispositions to act in certain ways; </a:t>
            </a:r>
          </a:p>
          <a:p>
            <a:pPr marL="457200" indent="-457200">
              <a:spcBef>
                <a:spcPct val="65000"/>
              </a:spcBef>
              <a:buClr>
                <a:schemeClr val="accent1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2: position or arrangement of the body and its limbs; </a:t>
            </a:r>
          </a:p>
          <a:p>
            <a:pPr marL="457200" indent="-457200">
              <a:spcBef>
                <a:spcPct val="65000"/>
              </a:spcBef>
              <a:buClr>
                <a:schemeClr val="accent1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3: a theatrical pose created for effect; </a:t>
            </a:r>
          </a:p>
          <a:p>
            <a:pPr marL="457200" indent="-457200">
              <a:spcBef>
                <a:spcPct val="65000"/>
              </a:spcBef>
              <a:buClr>
                <a:schemeClr val="accent1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4: position of aircraft or spacecraft relative to a frame of reference (the horizon or direction of motion)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13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12:1-21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0583" y="1600200"/>
            <a:ext cx="275921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xmlns:mc="http://schemas.openxmlformats.org/markup-compatibility/2006" xmlns:a14="http://schemas.microsoft.com/office/drawing/2010/main" val="000000" mc:Ignorable="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Define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xmlns:mc="http://schemas.openxmlformats.org/markup-compatibility/2006" xmlns:a14="http://schemas.microsoft.com/office/drawing/2010/main" val="000000" mc:Ignorable="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38200"/>
            <a:ext cx="9144000" cy="70788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</p:txBody>
      </p:sp>
    </p:spTree>
    <p:extLst>
      <p:ext uri="{BB962C8B-B14F-4D97-AF65-F5344CB8AC3E}">
        <p14:creationId xmlns:p14="http://schemas.microsoft.com/office/powerpoint/2010/main" val="6277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xmlns:mc="http://schemas.openxmlformats.org/markup-compatibility/2006" xmlns:a14="http://schemas.microsoft.com/office/drawing/2010/main" val="FFD95E" mc:Ignorable="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xmlns:mc="http://schemas.openxmlformats.org/markup-compatibility/2006" xmlns:a14="http://schemas.microsoft.com/office/drawing/2010/main" val="FFD95E" mc:Ignorable="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xmlns:mc="http://schemas.openxmlformats.org/markup-compatibility/2006" xmlns:a14="http://schemas.microsoft.com/office/drawing/2010/main" val="FFD95E" mc:Ignorable="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F84ED-D419-45FB-A38A-D1F8AF0BD5AC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143000" y="2667000"/>
            <a:ext cx="21336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057400" y="5791200"/>
            <a:ext cx="3962400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Our Attitude Toward God Is Chosen – </a:t>
            </a:r>
            <a:endParaRPr lang="en-US" sz="2400" dirty="0"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cxnSp>
        <p:nvCxnSpPr>
          <p:cNvPr id="10257" name="AutoShape 17"/>
          <p:cNvCxnSpPr>
            <a:cxnSpLocks noChangeShapeType="1"/>
            <a:stCxn id="10256" idx="1"/>
            <a:endCxn id="10251" idx="1"/>
          </p:cNvCxnSpPr>
          <p:nvPr/>
        </p:nvCxnSpPr>
        <p:spPr bwMode="auto">
          <a:xfrm rot="10800000">
            <a:off x="1143000" y="2933700"/>
            <a:ext cx="914400" cy="3273425"/>
          </a:xfrm>
          <a:prstGeom prst="curvedConnector3">
            <a:avLst>
              <a:gd name="adj1" fmla="val 125000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08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15696-AE84-466D-B605-909E793A7C89}" type="slidenum">
              <a:rPr lang="en-US"/>
              <a:pPr eaLnBrk="1" hangingPunct="1"/>
              <a:t>8</a:t>
            </a:fld>
            <a:endParaRPr lang="en-US"/>
          </a:p>
        </p:txBody>
      </p: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733800" y="3124200"/>
            <a:ext cx="41148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066800" y="3505200"/>
            <a:ext cx="13716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05000" y="5867400"/>
            <a:ext cx="6111875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We Must Present Ourselves To God &amp; Live Daily For Him –</a:t>
            </a:r>
            <a:endParaRPr lang="en-US" b="1"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14349" name="AutoShape 13"/>
          <p:cNvCxnSpPr>
            <a:cxnSpLocks noChangeShapeType="1"/>
            <a:stCxn id="14348" idx="0"/>
            <a:endCxn id="14343" idx="1"/>
          </p:cNvCxnSpPr>
          <p:nvPr/>
        </p:nvCxnSpPr>
        <p:spPr bwMode="auto">
          <a:xfrm rot="5400000" flipH="1">
            <a:off x="3109119" y="4015581"/>
            <a:ext cx="2476500" cy="1227138"/>
          </a:xfrm>
          <a:prstGeom prst="curvedConnector4">
            <a:avLst>
              <a:gd name="adj1" fmla="val 44616"/>
              <a:gd name="adj2" fmla="val 118630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60D840-DD69-4EA6-BD66-0CD16C7E8A6B}" type="slidenum">
              <a:rPr lang="en-US"/>
              <a:pPr eaLnBrk="1" hangingPunct="1"/>
              <a:t>9</a:t>
            </a:fld>
            <a:endParaRPr lang="en-US"/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514600" y="3505200"/>
            <a:ext cx="3505200" cy="533400"/>
          </a:xfrm>
          <a:prstGeom prst="flowChartPunchedTape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14117"/>
            </a:srgbClr>
          </a:solidFill>
          <a:ln w="9525">
            <a:solidFill>
              <a:srgbClr xmlns:mc="http://schemas.openxmlformats.org/markup-compatibility/2006" xmlns:a14="http://schemas.microsoft.com/office/drawing/2010/main" val="FFFF00" mc:Ignorable="">
                <a:alpha val="74117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05000" y="5867400"/>
            <a:ext cx="6111875" cy="8318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buClr>
                <a:srgbClr xmlns:mc="http://schemas.openxmlformats.org/markup-compatibility/2006" xmlns:a14="http://schemas.microsoft.com/office/drawing/2010/main" val="990099" mc:Ignorable=""/>
              </a:buClr>
              <a:buFont typeface="Wingdings 2" pitchFamily="18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Only Unblemished Sacrifices Are Acceptable –</a:t>
            </a:r>
            <a:endParaRPr lang="en-US" b="1"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15370" name="AutoShape 10"/>
          <p:cNvCxnSpPr>
            <a:cxnSpLocks noChangeShapeType="1"/>
            <a:stCxn id="15369" idx="0"/>
            <a:endCxn id="15367" idx="1"/>
          </p:cNvCxnSpPr>
          <p:nvPr/>
        </p:nvCxnSpPr>
        <p:spPr bwMode="auto">
          <a:xfrm rot="5400000" flipH="1">
            <a:off x="2690019" y="3596481"/>
            <a:ext cx="2095500" cy="2446338"/>
          </a:xfrm>
          <a:prstGeom prst="curvedConnector4">
            <a:avLst>
              <a:gd name="adj1" fmla="val 43634"/>
              <a:gd name="adj2" fmla="val 109343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14400" y="22098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28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Romans 12:1-2 (NKJV)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/>
            </a:r>
            <a:b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</a:b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1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 beseech you therefore, brethren, by the mercies of God, that you present your bodies a living sacrifice, holy, acceptable to God,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which 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your reasonable service. </a:t>
            </a:r>
            <a:r>
              <a:rPr lang="en-US" sz="2800" baseline="30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2 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And do not be conformed to this world, but be transformed by the renewing of your mind, that you may prove what </a:t>
            </a:r>
            <a:r>
              <a:rPr lang="en-US" sz="2800" i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is</a:t>
            </a:r>
            <a:r>
              <a:rPr lang="en-US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Times New Roman" pitchFamily="18" charset="0"/>
              </a:rPr>
              <a:t> that good and acceptable and perfect will of God.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30318"/>
            <a:ext cx="9144000" cy="175432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Having The Right Attitude</a:t>
            </a:r>
          </a:p>
          <a:p>
            <a:pPr algn="ctr" defTabSz="914353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14300">
                    <a:srgbClr xmlns:mc="http://schemas.openxmlformats.org/markup-compatibility/2006" xmlns:a14="http://schemas.microsoft.com/office/drawing/2010/main" val="000000" mc:Ignorable="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Berlin Sans FB Demi" pitchFamily="34" charset="0"/>
              </a:rPr>
              <a:t>“Towards God” – (1,2)</a:t>
            </a:r>
            <a:endParaRPr lang="en-US" sz="5400" b="1" spc="50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114300">
                  <a:srgbClr xmlns:mc="http://schemas.openxmlformats.org/markup-compatibility/2006" xmlns:a14="http://schemas.microsoft.com/office/drawing/2010/main" val="000000" mc:Ignorable="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rgbClr xmlns:mc="http://schemas.openxmlformats.org/markup-compatibility/2006" xmlns:a14="http://schemas.microsoft.com/office/drawing/2010/main" val="FFDD6B" mc:Ignorable=""/>
      </a:dk1>
      <a:lt1>
        <a:srgbClr xmlns:mc="http://schemas.openxmlformats.org/markup-compatibility/2006" xmlns:a14="http://schemas.microsoft.com/office/drawing/2010/main" val="FDF1DC" mc:Ignorable=""/>
      </a:lt1>
      <a:dk2>
        <a:srgbClr xmlns:mc="http://schemas.openxmlformats.org/markup-compatibility/2006" xmlns:a14="http://schemas.microsoft.com/office/drawing/2010/main" val="F2BA00" mc:Ignorable=""/>
      </a:dk2>
      <a:lt2>
        <a:srgbClr xmlns:mc="http://schemas.openxmlformats.org/markup-compatibility/2006" xmlns:a14="http://schemas.microsoft.com/office/drawing/2010/main" val="FFF9E5" mc:Ignorable=""/>
      </a:lt2>
      <a:accent1>
        <a:srgbClr xmlns:mc="http://schemas.openxmlformats.org/markup-compatibility/2006" xmlns:a14="http://schemas.microsoft.com/office/drawing/2010/main" val="9E6806" mc:Ignorable=""/>
      </a:accent1>
      <a:accent2>
        <a:srgbClr xmlns:mc="http://schemas.openxmlformats.org/markup-compatibility/2006" xmlns:a14="http://schemas.microsoft.com/office/drawing/2010/main" val="FF6F61" mc:Ignorable=""/>
      </a:accent2>
      <a:accent3>
        <a:srgbClr xmlns:mc="http://schemas.openxmlformats.org/markup-compatibility/2006" xmlns:a14="http://schemas.microsoft.com/office/drawing/2010/main" val="FF953E" mc:Ignorable=""/>
      </a:accent3>
      <a:accent4>
        <a:srgbClr xmlns:mc="http://schemas.openxmlformats.org/markup-compatibility/2006" xmlns:a14="http://schemas.microsoft.com/office/drawing/2010/main" val="F8BD52" mc:Ignorable=""/>
      </a:accent4>
      <a:accent5>
        <a:srgbClr xmlns:mc="http://schemas.openxmlformats.org/markup-compatibility/2006" xmlns:a14="http://schemas.microsoft.com/office/drawing/2010/main" val="46A6BD" mc:Ignorable=""/>
      </a:accent5>
      <a:accent6>
        <a:srgbClr xmlns:mc="http://schemas.openxmlformats.org/markup-compatibility/2006" xmlns:a14="http://schemas.microsoft.com/office/drawing/2010/main" val="5488BC" mc:Ignorable=""/>
      </a:accent6>
      <a:hlink>
        <a:srgbClr xmlns:mc="http://schemas.openxmlformats.org/markup-compatibility/2006" xmlns:a14="http://schemas.microsoft.com/office/drawing/2010/main" val="FA7D7A" mc:Ignorable=""/>
      </a:hlink>
      <a:folHlink>
        <a:srgbClr xmlns:mc="http://schemas.openxmlformats.org/markup-compatibility/2006" xmlns:a14="http://schemas.microsoft.com/office/drawing/2010/main" val="FFCF3E" mc:Ignorable="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403</TotalTime>
  <Words>1733</Words>
  <Application>Microsoft Office PowerPoint</Application>
  <PresentationFormat>On-screen Show (4:3)</PresentationFormat>
  <Paragraphs>228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 Don McClain</cp:lastModifiedBy>
  <cp:revision>12</cp:revision>
  <dcterms:created xsi:type="dcterms:W3CDTF">2010-06-20T19:44:06Z</dcterms:created>
  <dcterms:modified xsi:type="dcterms:W3CDTF">2010-06-21T21:09:49Z</dcterms:modified>
</cp:coreProperties>
</file>