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0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5" r:id="rId16"/>
    <p:sldId id="272" r:id="rId17"/>
    <p:sldId id="273" r:id="rId18"/>
    <p:sldId id="274" r:id="rId19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9120289E-E1DB-4EDF-BA5A-5C163396AB13}" type="datetimeFigureOut">
              <a:rPr lang="en-US" smtClean="0"/>
              <a:t>9/19/2010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6C6965ED-1AE3-4486-8A77-FD422403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5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C0EA9971-D2D7-40F5-8228-A8BEB9819755}" type="datetimeFigureOut">
              <a:rPr lang="en-US" smtClean="0"/>
              <a:t>9/19/2010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BABD4160-49E7-4855-A5BB-53574CE83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4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ssbooks.com/book.asp?pub=0&amp;book=-101&amp;sec=3507407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4160-49E7-4855-A5BB-53574CE83F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8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</a:t>
            </a:r>
            <a:r>
              <a:rPr lang="en-US" baseline="0" dirty="0" smtClean="0"/>
              <a:t> about God’s business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4160-49E7-4855-A5BB-53574CE83F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8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</a:t>
            </a:r>
            <a:r>
              <a:rPr lang="en-US" baseline="0" dirty="0" smtClean="0"/>
              <a:t> about God’s business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4160-49E7-4855-A5BB-53574CE83F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8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Isaiah 48:22</a:t>
            </a:r>
            <a:r>
              <a:rPr lang="en-US" dirty="0"/>
              <a:t> — "</a:t>
            </a:r>
            <a:r>
              <a:rPr lang="en-US" i="1" dirty="0"/>
              <a:t>There is</a:t>
            </a:r>
            <a:r>
              <a:rPr lang="en-US" dirty="0"/>
              <a:t> no peace," says the LORD, "for the wicked."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4160-49E7-4855-A5BB-53574CE83F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8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9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chrēmatizō</a:t>
            </a:r>
            <a:endParaRPr lang="en-US" dirty="0" smtClean="0"/>
          </a:p>
          <a:p>
            <a:r>
              <a:rPr lang="en-US" b="1" dirty="0" smtClean="0"/>
              <a:t>Usage Notes:</a:t>
            </a:r>
            <a:r>
              <a:rPr lang="en-US" dirty="0" smtClean="0"/>
              <a:t> "to give Divine admonition, instruction, revelation,"</a:t>
            </a:r>
          </a:p>
          <a:p>
            <a:r>
              <a:rPr lang="en-US" dirty="0" smtClean="0"/>
              <a:t>— Vine's Expository Dictionary of Old and New Testament Words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4160-49E7-4855-A5BB-53574CE83F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chrēmatizō</a:t>
            </a:r>
            <a:endParaRPr lang="en-US" dirty="0" smtClean="0"/>
          </a:p>
          <a:p>
            <a:r>
              <a:rPr lang="en-US" b="1" dirty="0" smtClean="0"/>
              <a:t>Usage Notes:</a:t>
            </a:r>
            <a:r>
              <a:rPr lang="en-US" dirty="0" smtClean="0"/>
              <a:t> "to give Divine admonition, instruction, revelation,"</a:t>
            </a:r>
          </a:p>
          <a:p>
            <a:r>
              <a:rPr lang="en-US" dirty="0" smtClean="0"/>
              <a:t>— Vine's Expository Dictionary of Old and New Testament Words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4160-49E7-4855-A5BB-53574CE83F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chrēmatizō</a:t>
            </a:r>
            <a:endParaRPr lang="en-US" dirty="0" smtClean="0"/>
          </a:p>
          <a:p>
            <a:r>
              <a:rPr lang="en-US" b="1" dirty="0" smtClean="0"/>
              <a:t>Usage Notes:</a:t>
            </a:r>
            <a:r>
              <a:rPr lang="en-US" dirty="0" smtClean="0"/>
              <a:t> "to give Divine admonition, instruction, revelation,"</a:t>
            </a:r>
          </a:p>
          <a:p>
            <a:r>
              <a:rPr lang="en-US" dirty="0" smtClean="0"/>
              <a:t>— Vine's Expository Dictionary of Old and New Testament Words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4160-49E7-4855-A5BB-53574CE83F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chrēmatizō</a:t>
            </a:r>
            <a:endParaRPr lang="en-US" dirty="0" smtClean="0"/>
          </a:p>
          <a:p>
            <a:r>
              <a:rPr lang="en-US" b="1" dirty="0" smtClean="0"/>
              <a:t>Usage Notes:</a:t>
            </a:r>
            <a:r>
              <a:rPr lang="en-US" dirty="0" smtClean="0"/>
              <a:t> "to give Divine admonition, instruction, revelation,"</a:t>
            </a:r>
          </a:p>
          <a:p>
            <a:r>
              <a:rPr lang="en-US" dirty="0" smtClean="0"/>
              <a:t>— Vine's Expository Dictionary of Old and New Testament Words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4160-49E7-4855-A5BB-53574CE83F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chrēmatizō</a:t>
            </a:r>
            <a:endParaRPr lang="en-US" dirty="0" smtClean="0"/>
          </a:p>
          <a:p>
            <a:r>
              <a:rPr lang="en-US" b="1" dirty="0" smtClean="0"/>
              <a:t>Usage Notes:</a:t>
            </a:r>
            <a:r>
              <a:rPr lang="en-US" dirty="0" smtClean="0"/>
              <a:t> "to give Divine admonition, instruction, revelation,"</a:t>
            </a:r>
          </a:p>
          <a:p>
            <a:r>
              <a:rPr lang="en-US" dirty="0" smtClean="0"/>
              <a:t>— Vine's Expository Dictionary of Old and New Testament Words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4160-49E7-4855-A5BB-53574CE83F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</a:t>
            </a:r>
            <a:r>
              <a:rPr lang="en-US" baseline="0" dirty="0" smtClean="0"/>
              <a:t> about God’s business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4160-49E7-4855-A5BB-53574CE83F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</a:t>
            </a:r>
            <a:r>
              <a:rPr lang="en-US" baseline="0" dirty="0" smtClean="0"/>
              <a:t> about God’s business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4160-49E7-4855-A5BB-53574CE83F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8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</a:t>
            </a:r>
            <a:r>
              <a:rPr lang="en-US" baseline="0" dirty="0" smtClean="0"/>
              <a:t> about God’s business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4160-49E7-4855-A5BB-53574CE83F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7053-DEFA-4407-B531-5C5525985123}" type="datetimeFigureOut">
              <a:rPr lang="en-US" smtClean="0"/>
              <a:t>9/19/2010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91AA-E6AB-4470-AA2E-497F416270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7053-DEFA-4407-B531-5C5525985123}" type="datetimeFigureOut">
              <a:rPr lang="en-US" smtClean="0"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91AA-E6AB-4470-AA2E-497F4162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7053-DEFA-4407-B531-5C5525985123}" type="datetimeFigureOut">
              <a:rPr lang="en-US" smtClean="0"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91AA-E6AB-4470-AA2E-497F4162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7053-DEFA-4407-B531-5C5525985123}" type="datetimeFigureOut">
              <a:rPr lang="en-US" smtClean="0"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91AA-E6AB-4470-AA2E-497F4162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7053-DEFA-4407-B531-5C5525985123}" type="datetimeFigureOut">
              <a:rPr lang="en-US" smtClean="0"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5291AA-E6AB-4470-AA2E-497F4162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7053-DEFA-4407-B531-5C5525985123}" type="datetimeFigureOut">
              <a:rPr lang="en-US" smtClean="0"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91AA-E6AB-4470-AA2E-497F4162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7053-DEFA-4407-B531-5C5525985123}" type="datetimeFigureOut">
              <a:rPr lang="en-US" smtClean="0"/>
              <a:t>9/19/2010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91AA-E6AB-4470-AA2E-497F4162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7053-DEFA-4407-B531-5C5525985123}" type="datetimeFigureOut">
              <a:rPr lang="en-US" smtClean="0"/>
              <a:t>9/19/2010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91AA-E6AB-4470-AA2E-497F4162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7053-DEFA-4407-B531-5C5525985123}" type="datetimeFigureOut">
              <a:rPr lang="en-US" smtClean="0"/>
              <a:t>9/19/2010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91AA-E6AB-4470-AA2E-497F4162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7053-DEFA-4407-B531-5C5525985123}" type="datetimeFigureOut">
              <a:rPr lang="en-US" smtClean="0"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91AA-E6AB-4470-AA2E-497F4162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7053-DEFA-4407-B531-5C5525985123}" type="datetimeFigureOut">
              <a:rPr lang="en-US" smtClean="0"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91AA-E6AB-4470-AA2E-497F4162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D67053-DEFA-4407-B531-5C5525985123}" type="datetimeFigureOut">
              <a:rPr lang="en-US" smtClean="0"/>
              <a:t>9/19/2010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5291AA-E6AB-4470-AA2E-497F416270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downloads/details.aspx?familyid=048DC840-14E1-467D-8DCA-19D2A8FD7485&amp;displaylang=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" y="1047750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Does It Mean To Be A</a:t>
            </a:r>
            <a:endParaRPr lang="en-US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1905000"/>
            <a:ext cx="618951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Christian?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latin typeface="Benguiat Bk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069"/>
            <a:ext cx="4573587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295400"/>
            <a:ext cx="8534400" cy="6726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348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Are You A Christian?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20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What Does It Cost? Luke 14:28-32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enguiat Bk BT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848100" y="2362200"/>
            <a:ext cx="5067300" cy="4267200"/>
          </a:xfrm>
          <a:prstGeom prst="round2DiagRect">
            <a:avLst/>
          </a:prstGeom>
          <a:gradFill>
            <a:gsLst>
              <a:gs pos="20000">
                <a:schemeClr val="accent2">
                  <a:tint val="9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770" y="2514600"/>
            <a:ext cx="480063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Being a Christian cost us –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Mat. 13:44-46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Forsaking all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Luke 14:26-33; Mat 10:34-39; 16:24,25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Life of sacrifice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Rom 6:13-19; 12:1,2;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Phili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1:20;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Heb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13:15,16; 1 Pet. 2:5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Life of work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John 6:27; Gal. 5:6;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Phili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2:12</a:t>
            </a:r>
          </a:p>
        </p:txBody>
      </p:sp>
    </p:spTree>
    <p:extLst>
      <p:ext uri="{BB962C8B-B14F-4D97-AF65-F5344CB8AC3E}">
        <p14:creationId xmlns:p14="http://schemas.microsoft.com/office/powerpoint/2010/main" val="10115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069"/>
            <a:ext cx="4573587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295400"/>
            <a:ext cx="8534400" cy="6726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348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Are You A Christian?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20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What Does It Cost? Luke 14:28-32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enguiat Bk BT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848100" y="2362200"/>
            <a:ext cx="5067300" cy="4267200"/>
          </a:xfrm>
          <a:prstGeom prst="round2DiagRect">
            <a:avLst/>
          </a:prstGeom>
          <a:gradFill>
            <a:gsLst>
              <a:gs pos="20000">
                <a:schemeClr val="accent2">
                  <a:tint val="9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770" y="2514600"/>
            <a:ext cx="480063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Being a Christian cost us –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Mat. 13:44-46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Our pride –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Our selfish desires –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Many worldly “pleasures”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Life of ease –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Financially – 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Our energy - 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Our time - 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30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069"/>
            <a:ext cx="4573587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295400"/>
            <a:ext cx="8534400" cy="6726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348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Are You A Christian?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20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What Does It Pay? 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Matthew 16:24-27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enguiat Bk BT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848100" y="2362200"/>
            <a:ext cx="5067300" cy="4267200"/>
          </a:xfrm>
          <a:prstGeom prst="round2DiagRect">
            <a:avLst/>
          </a:prstGeom>
          <a:gradFill>
            <a:gsLst>
              <a:gs pos="20000">
                <a:schemeClr val="accent2">
                  <a:tint val="9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770" y="2514600"/>
            <a:ext cx="480063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Many think it doesn’t pay at all –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2 Pet 3:3,4; Ps. 53:1</a:t>
            </a:r>
          </a:p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Many do not think it pays enough – </a:t>
            </a: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Luke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14:16-24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They consider things that are “here and now” as being more valuable and important – </a:t>
            </a:r>
            <a:r>
              <a:rPr lang="en-US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 Tim 4:10;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Eccl. 1:14; Gal. 6:7-9; 1 John 2:15-17; 2 Pet. 3:10-13</a:t>
            </a:r>
          </a:p>
        </p:txBody>
      </p:sp>
    </p:spTree>
    <p:extLst>
      <p:ext uri="{BB962C8B-B14F-4D97-AF65-F5344CB8AC3E}">
        <p14:creationId xmlns:p14="http://schemas.microsoft.com/office/powerpoint/2010/main" val="9826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069"/>
            <a:ext cx="4573587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295400"/>
            <a:ext cx="8534400" cy="6726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348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Are You A Christian?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20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What Does It Pay? 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Matthew 16:24-27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enguiat Bk BT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848100" y="2362200"/>
            <a:ext cx="5067300" cy="4267200"/>
          </a:xfrm>
          <a:prstGeom prst="round2DiagRect">
            <a:avLst/>
          </a:prstGeom>
          <a:gradFill>
            <a:gsLst>
              <a:gs pos="20000">
                <a:schemeClr val="accent2">
                  <a:tint val="9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770" y="2514600"/>
            <a:ext cx="480063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Being in the family of God –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Mat. 12:46-50; Acts 2:42-47</a:t>
            </a:r>
          </a:p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Happiness, peace and joy in this life –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Mat. 5:3-13; Luke 11:28;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Eph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1:3-14; Psalm 29:11;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Phili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4:6,7; John 14:27; 16:33; Rom. 4:7; 14:17; Gal. 5:22,23</a:t>
            </a:r>
          </a:p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Hope of eternal life –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Rom 15:13; Titus 1:2</a:t>
            </a:r>
          </a:p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Heaven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–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Jn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14:1-6; 1 Pet 1:3-9</a:t>
            </a:r>
          </a:p>
        </p:txBody>
      </p:sp>
    </p:spTree>
    <p:extLst>
      <p:ext uri="{BB962C8B-B14F-4D97-AF65-F5344CB8AC3E}">
        <p14:creationId xmlns:p14="http://schemas.microsoft.com/office/powerpoint/2010/main" val="38912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" y="304800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 You A</a:t>
            </a:r>
            <a:endParaRPr lang="en-US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914400"/>
            <a:ext cx="618951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Christian?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latin typeface="Benguiat Bk BT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4899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48991" y="2362200"/>
            <a:ext cx="4214009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FF00"/>
              </a:buClr>
              <a:buFont typeface="Wingdings 2" pitchFamily="18" charset="2"/>
              <a:buChar char="è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guiat Bk BT" pitchFamily="18" charset="0"/>
              </a:rPr>
              <a:t>Have you heard the true gospel?</a:t>
            </a:r>
          </a:p>
          <a:p>
            <a:pPr marL="285750" indent="-285750">
              <a:spcAft>
                <a:spcPts val="600"/>
              </a:spcAft>
              <a:buClr>
                <a:srgbClr val="FFFF00"/>
              </a:buClr>
              <a:buFont typeface="Wingdings 2" pitchFamily="18" charset="2"/>
              <a:buChar char="è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guiat Bk BT" pitchFamily="18" charset="0"/>
              </a:rPr>
              <a:t>Do you believe that Jesus is the Christ?</a:t>
            </a:r>
          </a:p>
          <a:p>
            <a:pPr marL="285750" indent="-285750">
              <a:spcAft>
                <a:spcPts val="600"/>
              </a:spcAft>
              <a:buClr>
                <a:srgbClr val="FFFF00"/>
              </a:buClr>
              <a:buFont typeface="Wingdings 2" pitchFamily="18" charset="2"/>
              <a:buChar char="è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guiat Bk BT" pitchFamily="18" charset="0"/>
              </a:rPr>
              <a:t>Have you repented?</a:t>
            </a:r>
          </a:p>
          <a:p>
            <a:pPr marL="285750" indent="-285750">
              <a:spcAft>
                <a:spcPts val="600"/>
              </a:spcAft>
              <a:buClr>
                <a:srgbClr val="FFFF00"/>
              </a:buClr>
              <a:buFont typeface="Wingdings 2" pitchFamily="18" charset="2"/>
              <a:buChar char="è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guiat Bk BT" pitchFamily="18" charset="0"/>
              </a:rPr>
              <a:t>Have you confessed?</a:t>
            </a:r>
          </a:p>
          <a:p>
            <a:pPr marL="285750" indent="-285750">
              <a:spcAft>
                <a:spcPts val="600"/>
              </a:spcAft>
              <a:buClr>
                <a:srgbClr val="FFFF00"/>
              </a:buClr>
              <a:buFont typeface="Wingdings 2" pitchFamily="18" charset="2"/>
              <a:buChar char="è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guiat Bk BT" pitchFamily="18" charset="0"/>
              </a:rPr>
              <a:t>Have you been baptized into Christ?</a:t>
            </a:r>
          </a:p>
          <a:p>
            <a:pPr marL="285750" indent="-285750">
              <a:spcAft>
                <a:spcPts val="600"/>
              </a:spcAft>
              <a:buClr>
                <a:srgbClr val="FFFF00"/>
              </a:buClr>
              <a:buFont typeface="Wingdings 2" pitchFamily="18" charset="2"/>
              <a:buChar char="è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guiat Bk BT" pitchFamily="18" charset="0"/>
              </a:rPr>
              <a:t>Are you continuing in His doctrine?</a:t>
            </a:r>
          </a:p>
        </p:txBody>
      </p:sp>
    </p:spTree>
    <p:extLst>
      <p:ext uri="{BB962C8B-B14F-4D97-AF65-F5344CB8AC3E}">
        <p14:creationId xmlns:p14="http://schemas.microsoft.com/office/powerpoint/2010/main" val="282342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4899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0" y="2540675"/>
            <a:ext cx="472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Acts 26:28-29 (NKJV) 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28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Then Agrippa said to Paul, "You almost persuade me to become a Christian." 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29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Paul said, "I would to God that not only you, but also all who hear me today, might become both almost and altogether such as I am, except for these chains."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" y="304800"/>
            <a:ext cx="5032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 You Are </a:t>
            </a:r>
            <a:r>
              <a:rPr lang="en-US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nguiat Bk BT" pitchFamily="18" charset="0"/>
              </a:rPr>
              <a:t>NOT</a:t>
            </a:r>
            <a:r>
              <a:rPr lang="en-US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</a:t>
            </a:r>
            <a:endParaRPr lang="en-US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914400"/>
            <a:ext cx="618951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Christian?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latin typeface="Benguiat Bk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" y="304800"/>
            <a:ext cx="5032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 You Are </a:t>
            </a:r>
            <a:r>
              <a:rPr lang="en-US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nguiat Bk BT" pitchFamily="18" charset="0"/>
              </a:rPr>
              <a:t>NOT</a:t>
            </a:r>
            <a:r>
              <a:rPr lang="en-US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</a:t>
            </a:r>
            <a:endParaRPr lang="en-US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4899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48991" y="2754392"/>
            <a:ext cx="444260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FF00"/>
              </a:buClr>
              <a:buFont typeface="Wingdings 2" pitchFamily="18" charset="2"/>
              <a:buChar char="è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guiat Bk BT" pitchFamily="18" charset="0"/>
              </a:rPr>
              <a:t>Believe and obey the gospel NOW!!</a:t>
            </a:r>
          </a:p>
          <a:p>
            <a:pPr marL="285750" indent="-285750">
              <a:spcAft>
                <a:spcPts val="1200"/>
              </a:spcAft>
              <a:buClr>
                <a:srgbClr val="FFFF00"/>
              </a:buClr>
              <a:buFont typeface="Wingdings 2" pitchFamily="18" charset="2"/>
              <a:buChar char="è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guiat Bk BT" pitchFamily="18" charset="0"/>
              </a:rPr>
              <a:t>HEAVEN CAN BE YOUR ETERNAL HOME!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nguiat Bk BT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914400"/>
            <a:ext cx="618951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Christian?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latin typeface="Benguiat Bk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3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FFF9E5"/>
                </a:solidFill>
              </a:rPr>
              <a:pPr/>
              <a:t>18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305961"/>
            <a:ext cx="8153399" cy="13234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 defTabSz="914353"/>
            <a:r>
              <a:rPr lang="en-US" sz="2000" dirty="0">
                <a:solidFill>
                  <a:prstClr val="black"/>
                </a:solidFill>
              </a:rPr>
              <a:t>Note – Many of the transition effects used in this presentation are lost using PPT 2007 </a:t>
            </a:r>
            <a:r>
              <a:rPr lang="en-US" sz="2000" dirty="0" smtClean="0">
                <a:solidFill>
                  <a:prstClr val="black"/>
                </a:solidFill>
              </a:rPr>
              <a:t>Viewer</a:t>
            </a:r>
          </a:p>
          <a:p>
            <a:pPr algn="ctr" defTabSz="914353"/>
            <a:r>
              <a:rPr lang="en-US" sz="20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www.microsoft.com/downloads/details.aspx?familyid=048DC840-14E1-467D-8DCA-19D2A8FD7485&amp;displaylang=en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153400" cy="378565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53">
              <a:defRPr/>
            </a:pPr>
            <a:r>
              <a:rPr lang="en-US" sz="2400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Charts by Don McClain</a:t>
            </a:r>
          </a:p>
          <a:p>
            <a:pPr algn="ctr" defTabSz="914353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Prepared </a:t>
            </a:r>
            <a:r>
              <a:rPr lang="en-US" kern="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September 16-18, </a:t>
            </a:r>
            <a:r>
              <a:rPr lang="en-US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2010</a:t>
            </a:r>
          </a:p>
          <a:p>
            <a:pPr algn="ctr" defTabSz="914353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Preached </a:t>
            </a:r>
            <a:r>
              <a:rPr lang="en-US" kern="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September 19, </a:t>
            </a:r>
            <a:r>
              <a:rPr lang="en-US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2010</a:t>
            </a:r>
          </a:p>
          <a:p>
            <a:pPr algn="ctr" defTabSz="914353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West 65</a:t>
            </a:r>
            <a:r>
              <a:rPr lang="en-US" kern="0" baseline="30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th</a:t>
            </a:r>
            <a:r>
              <a:rPr lang="en-US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Street church of Christ</a:t>
            </a:r>
          </a:p>
          <a:p>
            <a:pPr algn="ctr" defTabSz="914353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P.O. Box 190062</a:t>
            </a:r>
          </a:p>
          <a:p>
            <a:pPr algn="ctr" defTabSz="914353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Little Rock AR 72219</a:t>
            </a:r>
          </a:p>
          <a:p>
            <a:pPr algn="ctr" defTabSz="914353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501-568-1062</a:t>
            </a:r>
          </a:p>
          <a:p>
            <a:pPr algn="ctr" defTabSz="914353">
              <a:defRPr/>
            </a:pPr>
            <a:endParaRPr lang="en-US" kern="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/>
            </a:endParaRPr>
          </a:p>
          <a:p>
            <a:pPr algn="ctr" defTabSz="914353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Prepared using PPT 2010 Beta</a:t>
            </a:r>
          </a:p>
          <a:p>
            <a:pPr algn="ctr" defTabSz="914353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Email – </a:t>
            </a:r>
            <a:r>
              <a:rPr lang="en-US" u="sng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  <a:hlinkClick r:id=""/>
              </a:rPr>
              <a:t>donmcclain@sbcglobal.net</a:t>
            </a:r>
            <a:r>
              <a:rPr lang="en-US" u="sng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  <a:r>
              <a:rPr lang="en-US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</a:p>
          <a:p>
            <a:pPr algn="ctr" defTabSz="914353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More PPT &amp; Audio Sermons:</a:t>
            </a:r>
          </a:p>
          <a:p>
            <a:pPr algn="ctr" defTabSz="914353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  <a:hlinkClick r:id=""/>
              </a:rPr>
              <a:t>http://w65stchurchofchrist.org/donmaccla/2010SermonPage.html</a:t>
            </a:r>
            <a:r>
              <a:rPr lang="en-US" kern="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82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Does It Mean To Be A Christian?</a:t>
            </a:r>
            <a:endParaRPr lang="en-US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1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069"/>
            <a:ext cx="4573587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348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Are You A Christian?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5987" y="2590800"/>
            <a:ext cx="41894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FFFF00"/>
              </a:buClr>
              <a:buFont typeface="Wingdings 2" pitchFamily="18" charset="2"/>
              <a:buChar char="è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guiat Bk BT" pitchFamily="18" charset="0"/>
              </a:rPr>
              <a:t>Good person?</a:t>
            </a:r>
          </a:p>
          <a:p>
            <a:pPr marL="285750" indent="-285750">
              <a:spcAft>
                <a:spcPts val="1800"/>
              </a:spcAft>
              <a:buClr>
                <a:srgbClr val="FFFF00"/>
              </a:buClr>
              <a:buFont typeface="Wingdings 2" pitchFamily="18" charset="2"/>
              <a:buChar char="è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guiat Bk BT" pitchFamily="18" charset="0"/>
              </a:rPr>
              <a:t>Profession?</a:t>
            </a:r>
          </a:p>
          <a:p>
            <a:pPr marL="285750" indent="-285750">
              <a:spcAft>
                <a:spcPts val="1800"/>
              </a:spcAft>
              <a:buClr>
                <a:srgbClr val="FFFF00"/>
              </a:buClr>
              <a:buFont typeface="Wingdings 2" pitchFamily="18" charset="2"/>
              <a:buChar char="è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guiat Bk BT" pitchFamily="18" charset="0"/>
              </a:rPr>
              <a:t>Experience?</a:t>
            </a:r>
          </a:p>
          <a:p>
            <a:pPr marL="285750" indent="-285750">
              <a:spcAft>
                <a:spcPts val="1800"/>
              </a:spcAft>
              <a:buClr>
                <a:srgbClr val="FFFF00"/>
              </a:buClr>
              <a:buFont typeface="Wingdings 2" pitchFamily="18" charset="2"/>
              <a:buChar char="è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guiat Bk BT" pitchFamily="18" charset="0"/>
              </a:rPr>
              <a:t>Sincerity?</a:t>
            </a:r>
          </a:p>
          <a:p>
            <a:pPr marL="285750" indent="-285750">
              <a:spcAft>
                <a:spcPts val="1800"/>
              </a:spcAft>
              <a:buClr>
                <a:srgbClr val="FFFF00"/>
              </a:buClr>
              <a:buFont typeface="Wingdings 2" pitchFamily="18" charset="2"/>
              <a:buChar char="è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nguiat Bk BT" pitchFamily="18" charset="0"/>
              </a:rPr>
              <a:t>Religious / goes to church?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8474" y="1219200"/>
            <a:ext cx="750705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" pitchFamily="2" charset="0"/>
              </a:rPr>
              <a:t>What Makes One A Christian?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437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7200" y="1295400"/>
            <a:ext cx="48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Acts 11:26 (NKJV) 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800" baseline="30000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26 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 when he had found him, he brought him to Antioch. So it was that for a whole year they assembled with the church and taught a great many people. And the disciples were first called Christians in Antioch. 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accent1">
                    <a:lumMod val="50000"/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1295400"/>
            <a:ext cx="48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Acts 11:26 (NKJV) 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800" baseline="30000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26 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 when he had found him, he brought him to Antioch. So it was that for a whole year they assembled with the church and taught a great many people. And the </a:t>
            </a:r>
            <a:r>
              <a:rPr lang="en-US" sz="2800" dirty="0" smtClean="0"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disciples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were first </a:t>
            </a:r>
            <a:r>
              <a:rPr lang="en-US" sz="2800" dirty="0" smtClean="0"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called Christians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in Antioch. 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accent1">
                    <a:lumMod val="50000"/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069"/>
            <a:ext cx="4573587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443716"/>
            <a:ext cx="8839200" cy="1138773"/>
          </a:xfrm>
          <a:prstGeom prst="rect">
            <a:avLst/>
          </a:prstGeom>
          <a:solidFill>
            <a:srgbClr val="FFFFFF">
              <a:alpha val="81961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DISCIPLES were CALLED Christians . . .</a:t>
            </a:r>
          </a:p>
          <a:p>
            <a:pPr algn="ctr"/>
            <a:r>
              <a:rPr lang="en-US" sz="2400" i="1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Chrēmatizō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"to give Divine admonition, instruction, revelation,"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— 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Vine's Expository Dictionary of Old and New Testament Words </a:t>
            </a:r>
            <a:endParaRPr lang="en-US" sz="2000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48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Are You A Christian?</a:t>
            </a:r>
          </a:p>
        </p:txBody>
      </p:sp>
    </p:spTree>
    <p:extLst>
      <p:ext uri="{BB962C8B-B14F-4D97-AF65-F5344CB8AC3E}">
        <p14:creationId xmlns:p14="http://schemas.microsoft.com/office/powerpoint/2010/main" val="31070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069"/>
            <a:ext cx="4573587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522893"/>
            <a:ext cx="8839200" cy="954107"/>
          </a:xfrm>
          <a:prstGeom prst="rect">
            <a:avLst/>
          </a:prstGeom>
          <a:solidFill>
            <a:srgbClr val="FFFFFF">
              <a:alpha val="81961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Christian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= Member of God’s household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Christian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= one who has obeyed the gospel</a:t>
            </a:r>
            <a:endParaRPr 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1211282"/>
            <a:ext cx="579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Peter 4:16-17 (NKJV) 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baseline="300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Yet if </a:t>
            </a:r>
            <a:r>
              <a:rPr lang="en-US" sz="2800" i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anyone suffers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as a Christian, let him not be ashamed, but let him glorify God in this matter.  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17 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 the time </a:t>
            </a:r>
            <a:r>
              <a:rPr lang="en-US" sz="2800" i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has come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for judgment to begin at the house of God; and if </a:t>
            </a:r>
            <a:r>
              <a:rPr lang="en-US" sz="2800" i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 begins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with us first, what will </a:t>
            </a:r>
            <a:r>
              <a:rPr lang="en-US" sz="2800" i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end of those who do not obey the gospel of God? </a:t>
            </a:r>
            <a:endParaRPr lang="en-US" sz="2800" dirty="0">
              <a:solidFill>
                <a:schemeClr val="bg1"/>
              </a:solidFill>
              <a:effectLst>
                <a:glow rad="63500">
                  <a:schemeClr val="tx2">
                    <a:lumMod val="90000"/>
                    <a:lumOff val="10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48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Are You A Christian?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1219200"/>
            <a:ext cx="579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Peter 4:16-17 (NKJV) 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baseline="300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Yet if </a:t>
            </a:r>
            <a:r>
              <a:rPr lang="en-US" sz="2800" i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anyone suffers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as a </a:t>
            </a:r>
            <a:r>
              <a:rPr lang="en-US" sz="2800" dirty="0" smtClean="0">
                <a:solidFill>
                  <a:srgbClr val="FFFF00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Christian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let him not be ashamed, but let him glorify God in this matter.  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17 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 the time </a:t>
            </a:r>
            <a:r>
              <a:rPr lang="en-US" sz="2800" i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has come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for judgment to begin at </a:t>
            </a:r>
            <a:r>
              <a:rPr lang="en-US" sz="2800" dirty="0" smtClean="0">
                <a:solidFill>
                  <a:srgbClr val="FFFF00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house of God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; and if </a:t>
            </a:r>
            <a:r>
              <a:rPr lang="en-US" sz="2800" i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 begins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with us first, what will </a:t>
            </a:r>
            <a:r>
              <a:rPr lang="en-US" sz="2800" i="1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end of those who do not </a:t>
            </a:r>
            <a:r>
              <a:rPr lang="en-US" sz="2800" dirty="0" smtClean="0">
                <a:solidFill>
                  <a:srgbClr val="FFFF00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obey the gospel</a:t>
            </a:r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tx2">
                      <a:lumMod val="90000"/>
                      <a:lumOff val="1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of God? </a:t>
            </a:r>
            <a:endParaRPr lang="en-US" sz="2800" dirty="0">
              <a:solidFill>
                <a:schemeClr val="bg1"/>
              </a:solidFill>
              <a:effectLst>
                <a:glow rad="63500">
                  <a:schemeClr val="tx2">
                    <a:lumMod val="90000"/>
                    <a:lumOff val="10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7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069"/>
            <a:ext cx="4573587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522893"/>
            <a:ext cx="8839200" cy="954107"/>
          </a:xfrm>
          <a:prstGeom prst="rect">
            <a:avLst/>
          </a:prstGeom>
          <a:solidFill>
            <a:srgbClr val="FFFFFF">
              <a:alpha val="81961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Christian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= One can choose to become a Christian or decline the Lord’s invitation, (Mat 11:28-30; Jer. 6:16).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4800" y="1752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Acts 26:28 (NKJV) </a:t>
            </a:r>
            <a:r>
              <a:rPr lang="en-US" sz="3200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baseline="30000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28 </a:t>
            </a:r>
            <a:r>
              <a:rPr lang="en-US" sz="3200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Then Agrippa said to Paul, "You almost persuade me </a:t>
            </a:r>
            <a:r>
              <a:rPr lang="en-US" sz="3200" dirty="0" smtClean="0">
                <a:solidFill>
                  <a:srgbClr val="FFFF00"/>
                </a:solidFill>
                <a:effectLst>
                  <a:glow rad="63500">
                    <a:schemeClr val="accent1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become a Christian</a:t>
            </a:r>
            <a:r>
              <a:rPr lang="en-US" sz="3200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." </a:t>
            </a:r>
            <a:endParaRPr lang="en-US" sz="3200" dirty="0">
              <a:solidFill>
                <a:schemeClr val="bg1"/>
              </a:solidFill>
              <a:effectLst>
                <a:glow rad="63500">
                  <a:schemeClr val="accent1">
                    <a:lumMod val="50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48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Are You A Christian?</a:t>
            </a:r>
          </a:p>
        </p:txBody>
      </p:sp>
    </p:spTree>
    <p:extLst>
      <p:ext uri="{BB962C8B-B14F-4D97-AF65-F5344CB8AC3E}">
        <p14:creationId xmlns:p14="http://schemas.microsoft.com/office/powerpoint/2010/main" val="409848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069"/>
            <a:ext cx="4573587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295400"/>
            <a:ext cx="7239000" cy="6726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348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Are You A Christian?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202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A Christian Is Described As: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enguiat Bk BT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848100" y="2362200"/>
            <a:ext cx="5067300" cy="4267200"/>
          </a:xfrm>
          <a:prstGeom prst="round2DiagRect">
            <a:avLst/>
          </a:prstGeom>
          <a:gradFill>
            <a:gsLst>
              <a:gs pos="20000">
                <a:schemeClr val="accent2">
                  <a:tint val="9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770" y="2514600"/>
            <a:ext cx="45720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 believer in Christ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John 20:30,31; Acts 16:31-34</a:t>
            </a:r>
          </a:p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 child of God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John 1:11-13; 8:42-47; Gal. 3:26,27</a:t>
            </a:r>
          </a:p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 friend of God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John 15:14,15; Eph. 2:16; James 4:4</a:t>
            </a:r>
          </a:p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 saint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1 Cor. 1:2; 2 Cor. 6:14-7:1; Col. 1:2;  2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1:10 </a:t>
            </a:r>
          </a:p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 pilgrim &amp; stranger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1 Pet 2:11; cf.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Heb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11:13-16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90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069"/>
            <a:ext cx="4573587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295400"/>
            <a:ext cx="7239000" cy="6726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348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Are You A Christian?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3848100" y="2362200"/>
            <a:ext cx="5067300" cy="4267200"/>
          </a:xfrm>
          <a:prstGeom prst="round2DiagRect">
            <a:avLst/>
          </a:prstGeom>
          <a:gradFill>
            <a:gsLst>
              <a:gs pos="20000">
                <a:schemeClr val="accent2">
                  <a:tint val="9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770" y="2514600"/>
            <a:ext cx="480063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 FOLLOWER of Jesus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Mat 16:24; Luke 9:23-27; 1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Cor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11:1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Devoted, loves God &amp; is sacrificial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Mat 10:32-39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Obedient &amp; serves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Mat 7:21-23; Luke 6:46; 13:25-27; John 14:21-24; Acts 2:38; 1 Cor. 14:37; Col. 3:24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Worships &amp; praises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John 4:22-24;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Heb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10:24,25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3202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A Christian Is Described As: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enguiat Bk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069"/>
            <a:ext cx="4573587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295400"/>
            <a:ext cx="7239000" cy="6726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348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Are You A Christian?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3848100" y="2362200"/>
            <a:ext cx="5067300" cy="4267200"/>
          </a:xfrm>
          <a:prstGeom prst="round2DiagRect">
            <a:avLst/>
          </a:prstGeom>
          <a:gradFill>
            <a:gsLst>
              <a:gs pos="20000">
                <a:schemeClr val="accent2">
                  <a:tint val="9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770" y="2514600"/>
            <a:ext cx="48006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 FOLLOWER of Jesus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Mat 16:24; Luke 9:23-27; 1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Cor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11:1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About God’s business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Luke 2:49; Mat 25:14-31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Suffers &amp; reviles not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1 Pet 2:21-23; Rom. 12:17-21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Loving &amp; compassionate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Mat 9:36; 18:27-33;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Eph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5:2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 2" pitchFamily="18" charset="2"/>
              <a:buChar char="÷"/>
            </a:pPr>
            <a:r>
              <a:rPr lang="en-US" sz="2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Forgiving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Luke 23:34; Mat. 6:14-16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3202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A Christian Is Described As: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enguiat Bk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069"/>
            <a:ext cx="4573587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295400"/>
            <a:ext cx="8534400" cy="6726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348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Are You A Christian?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202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nguiat Bk BT" pitchFamily="18" charset="0"/>
              </a:rPr>
              <a:t>What Does It Cost? Luke 14:28-32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enguiat Bk BT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848100" y="2362200"/>
            <a:ext cx="5067300" cy="4267200"/>
          </a:xfrm>
          <a:prstGeom prst="round2DiagRect">
            <a:avLst/>
          </a:prstGeom>
          <a:gradFill>
            <a:gsLst>
              <a:gs pos="20000">
                <a:schemeClr val="accent2">
                  <a:tint val="9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770" y="2514600"/>
            <a:ext cx="48006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Cost Jesus leaving heaven –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John 1:14; </a:t>
            </a:r>
            <a:r>
              <a:rPr lang="en-US" sz="28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Phili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2:5-8; Heb. 2:14,15</a:t>
            </a:r>
          </a:p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Cost Jesus His life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Mat 20:28; </a:t>
            </a:r>
            <a:r>
              <a:rPr lang="en-US" sz="28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Heb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2:9,10; Mat. 26:28</a:t>
            </a:r>
          </a:p>
          <a:p>
            <a:pPr marL="342900" indent="-34290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Cost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God </a:t>
            </a:r>
            <a:r>
              <a:rPr lang="en-US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His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Son </a:t>
            </a:r>
            <a:r>
              <a:rPr lang="en-US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John 3:16; Rom. 5:8-10; 8:32</a:t>
            </a:r>
          </a:p>
        </p:txBody>
      </p:sp>
    </p:spTree>
    <p:extLst>
      <p:ext uri="{BB962C8B-B14F-4D97-AF65-F5344CB8AC3E}">
        <p14:creationId xmlns:p14="http://schemas.microsoft.com/office/powerpoint/2010/main" val="72073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8036</TotalTime>
  <Words>1003</Words>
  <Application>Microsoft Office PowerPoint</Application>
  <PresentationFormat>On-screen Show (4:3)</PresentationFormat>
  <Paragraphs>140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 McClain</cp:lastModifiedBy>
  <cp:revision>62</cp:revision>
  <cp:lastPrinted>2010-09-19T13:53:25Z</cp:lastPrinted>
  <dcterms:created xsi:type="dcterms:W3CDTF">2010-09-15T03:55:13Z</dcterms:created>
  <dcterms:modified xsi:type="dcterms:W3CDTF">2010-09-21T19:05:58Z</dcterms:modified>
</cp:coreProperties>
</file>