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6" r:id="rId3"/>
    <p:sldId id="266" r:id="rId4"/>
    <p:sldId id="256" r:id="rId5"/>
    <p:sldId id="289" r:id="rId6"/>
    <p:sldId id="267" r:id="rId7"/>
    <p:sldId id="268" r:id="rId8"/>
    <p:sldId id="269" r:id="rId9"/>
    <p:sldId id="270" r:id="rId10"/>
    <p:sldId id="271" r:id="rId11"/>
    <p:sldId id="272" r:id="rId12"/>
    <p:sldId id="273" r:id="rId13"/>
    <p:sldId id="277" r:id="rId14"/>
    <p:sldId id="278" r:id="rId15"/>
    <p:sldId id="276" r:id="rId16"/>
    <p:sldId id="279" r:id="rId17"/>
    <p:sldId id="280" r:id="rId18"/>
    <p:sldId id="281" r:id="rId19"/>
    <p:sldId id="282" r:id="rId20"/>
    <p:sldId id="283" r:id="rId21"/>
    <p:sldId id="284" r:id="rId22"/>
    <p:sldId id="275" r:id="rId23"/>
    <p:sldId id="285" r:id="rId24"/>
    <p:sldId id="258"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33CCCC" mc:Ignorable=""/>
    <a:srgbClr xmlns:mc="http://schemas.openxmlformats.org/markup-compatibility/2006" xmlns:a14="http://schemas.microsoft.com/office/drawing/2010/main" val="CACCE0" mc:Ignorable=""/>
    <a:srgbClr xmlns:mc="http://schemas.openxmlformats.org/markup-compatibility/2006" xmlns:a14="http://schemas.microsoft.com/office/drawing/2010/main" val="1776A1" mc:Ignorable=""/>
    <a:srgbClr xmlns:mc="http://schemas.openxmlformats.org/markup-compatibility/2006" xmlns:a14="http://schemas.microsoft.com/office/drawing/2010/main" val="009999" mc:Ignorable=""/>
    <a:srgbClr xmlns:mc="http://schemas.openxmlformats.org/markup-compatibility/2006" xmlns:a14="http://schemas.microsoft.com/office/drawing/2010/main" val="00B8B4" mc:Ignorable=""/>
    <a:srgbClr xmlns:mc="http://schemas.openxmlformats.org/markup-compatibility/2006" xmlns:a14="http://schemas.microsoft.com/office/drawing/2010/main" val="024244"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DC5A5-B274-4250-9081-46527379E451}" type="datetimeFigureOut">
              <a:rPr lang="en-US" smtClean="0"/>
              <a:t>3/8/2010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F2E7F-2D8F-4737-AAE3-45674D8DFD54}" type="slidenum">
              <a:rPr lang="en-US" smtClean="0"/>
              <a:t>‹#›</a:t>
            </a:fld>
            <a:endParaRPr lang="en-US"/>
          </a:p>
        </p:txBody>
      </p:sp>
    </p:spTree>
    <p:extLst>
      <p:ext uri="{BB962C8B-B14F-4D97-AF65-F5344CB8AC3E}">
        <p14:creationId xmlns:p14="http://schemas.microsoft.com/office/powerpoint/2010/main" val="244741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npcb.org/esv/search/?go=Go&amp;q=Deuteronomy+30:19" TargetMode="External"/><Relationship Id="rId7" Type="http://schemas.openxmlformats.org/officeDocument/2006/relationships/hyperlink" Target="http://www.gnpcb.org/esv/search/?go=Go&amp;q=Deuteronomy+30:15-2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gnpcb.org/esv/search/?go=Go&amp;q=Deuteronomy+30:11-14" TargetMode="External"/><Relationship Id="rId5" Type="http://schemas.openxmlformats.org/officeDocument/2006/relationships/hyperlink" Target="http://www.gnpcb.org/esv/search/?go=Go&amp;q=Deuteronomy+5:1" TargetMode="External"/><Relationship Id="rId4" Type="http://schemas.openxmlformats.org/officeDocument/2006/relationships/hyperlink" Target="http://www.gnpcb.org/esv/search/?go=Go&amp;q=Numbers+14:29-3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1</a:t>
            </a:fld>
            <a:endParaRPr lang="en-US"/>
          </a:p>
        </p:txBody>
      </p:sp>
    </p:spTree>
    <p:extLst>
      <p:ext uri="{BB962C8B-B14F-4D97-AF65-F5344CB8AC3E}">
        <p14:creationId xmlns:p14="http://schemas.microsoft.com/office/powerpoint/2010/main" val="303520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10</a:t>
            </a:fld>
            <a:endParaRPr lang="en-US"/>
          </a:p>
        </p:txBody>
      </p:sp>
    </p:spTree>
    <p:extLst>
      <p:ext uri="{BB962C8B-B14F-4D97-AF65-F5344CB8AC3E}">
        <p14:creationId xmlns:p14="http://schemas.microsoft.com/office/powerpoint/2010/main" val="169891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11</a:t>
            </a:fld>
            <a:endParaRPr lang="en-US"/>
          </a:p>
        </p:txBody>
      </p:sp>
    </p:spTree>
    <p:extLst>
      <p:ext uri="{BB962C8B-B14F-4D97-AF65-F5344CB8AC3E}">
        <p14:creationId xmlns:p14="http://schemas.microsoft.com/office/powerpoint/2010/main" val="101930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Ephesians 4:4-6 (NKJV) </a:t>
            </a:r>
            <a:r>
              <a:rPr lang="en-US" dirty="0" smtClean="0"/>
              <a:t/>
            </a:r>
            <a:br>
              <a:rPr lang="en-US" dirty="0" smtClean="0"/>
            </a:br>
            <a:r>
              <a:rPr lang="en-US" baseline="30000" dirty="0" smtClean="0"/>
              <a:t>4 </a:t>
            </a:r>
            <a:r>
              <a:rPr lang="en-US" i="1" dirty="0" smtClean="0"/>
              <a:t>There is</a:t>
            </a:r>
            <a:r>
              <a:rPr lang="en-US" dirty="0" smtClean="0"/>
              <a:t> one body and one Spirit, just as you were called in one hope of your calling; </a:t>
            </a:r>
            <a:br>
              <a:rPr lang="en-US" dirty="0" smtClean="0"/>
            </a:br>
            <a:r>
              <a:rPr lang="en-US" baseline="30000" dirty="0" smtClean="0"/>
              <a:t>5 </a:t>
            </a:r>
            <a:r>
              <a:rPr lang="en-US" dirty="0" smtClean="0"/>
              <a:t>one Lord, one faith, one baptism; </a:t>
            </a:r>
            <a:br>
              <a:rPr lang="en-US" dirty="0" smtClean="0"/>
            </a:br>
            <a:r>
              <a:rPr lang="en-US" baseline="30000" dirty="0" smtClean="0"/>
              <a:t>6 </a:t>
            </a:r>
            <a:r>
              <a:rPr lang="en-US" dirty="0" smtClean="0"/>
              <a:t>one God and Father of all, who </a:t>
            </a:r>
            <a:r>
              <a:rPr lang="en-US" i="1" dirty="0" smtClean="0"/>
              <a:t>is</a:t>
            </a:r>
            <a:r>
              <a:rPr lang="en-US" dirty="0" smtClean="0"/>
              <a:t> above all, and through all, and in you all.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12</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13</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14</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15</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16</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17</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18</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19</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2</a:t>
            </a:fld>
            <a:endParaRPr lang="en-US"/>
          </a:p>
        </p:txBody>
      </p:sp>
    </p:spTree>
    <p:extLst>
      <p:ext uri="{BB962C8B-B14F-4D97-AF65-F5344CB8AC3E}">
        <p14:creationId xmlns:p14="http://schemas.microsoft.com/office/powerpoint/2010/main" val="1336858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20</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Matthew 5:3-10 (NKJV) </a:t>
            </a:r>
            <a:r>
              <a:rPr lang="en-US" dirty="0" smtClean="0"/>
              <a:t/>
            </a:r>
            <a:br>
              <a:rPr lang="en-US" dirty="0" smtClean="0"/>
            </a:br>
            <a:r>
              <a:rPr lang="en-US" baseline="30000" dirty="0" smtClean="0"/>
              <a:t>3 </a:t>
            </a:r>
            <a:r>
              <a:rPr lang="en-US" dirty="0" smtClean="0"/>
              <a:t>"Blessed </a:t>
            </a:r>
            <a:r>
              <a:rPr lang="en-US" i="1" dirty="0" smtClean="0"/>
              <a:t>are</a:t>
            </a:r>
            <a:r>
              <a:rPr lang="en-US" dirty="0" smtClean="0"/>
              <a:t> the poor in spirit, For theirs is the kingdom of heaven. </a:t>
            </a:r>
            <a:br>
              <a:rPr lang="en-US" dirty="0" smtClean="0"/>
            </a:br>
            <a:r>
              <a:rPr lang="en-US" baseline="30000" dirty="0" smtClean="0"/>
              <a:t>4 </a:t>
            </a:r>
            <a:r>
              <a:rPr lang="en-US" dirty="0" smtClean="0"/>
              <a:t>Blessed </a:t>
            </a:r>
            <a:r>
              <a:rPr lang="en-US" i="1" dirty="0" smtClean="0"/>
              <a:t>are</a:t>
            </a:r>
            <a:r>
              <a:rPr lang="en-US" dirty="0" smtClean="0"/>
              <a:t> those who mourn, For they shall be comforted. </a:t>
            </a:r>
            <a:br>
              <a:rPr lang="en-US" dirty="0" smtClean="0"/>
            </a:br>
            <a:r>
              <a:rPr lang="en-US" baseline="30000" dirty="0" smtClean="0"/>
              <a:t>5 </a:t>
            </a:r>
            <a:r>
              <a:rPr lang="en-US" dirty="0" smtClean="0"/>
              <a:t>Blessed </a:t>
            </a:r>
            <a:r>
              <a:rPr lang="en-US" i="1" dirty="0" smtClean="0"/>
              <a:t>are</a:t>
            </a:r>
            <a:r>
              <a:rPr lang="en-US" dirty="0" smtClean="0"/>
              <a:t> the meek, For they shall inherit the earth. </a:t>
            </a:r>
            <a:br>
              <a:rPr lang="en-US" dirty="0" smtClean="0"/>
            </a:br>
            <a:r>
              <a:rPr lang="en-US" baseline="30000" dirty="0" smtClean="0"/>
              <a:t>6 </a:t>
            </a:r>
            <a:r>
              <a:rPr lang="en-US" dirty="0" smtClean="0"/>
              <a:t>Blessed </a:t>
            </a:r>
            <a:r>
              <a:rPr lang="en-US" i="1" dirty="0" smtClean="0"/>
              <a:t>are</a:t>
            </a:r>
            <a:r>
              <a:rPr lang="en-US" dirty="0" smtClean="0"/>
              <a:t> those who hunger and thirst for righteousness, For they shall be filled. </a:t>
            </a:r>
            <a:br>
              <a:rPr lang="en-US" dirty="0" smtClean="0"/>
            </a:br>
            <a:r>
              <a:rPr lang="en-US" baseline="30000" dirty="0" smtClean="0"/>
              <a:t>7 </a:t>
            </a:r>
            <a:r>
              <a:rPr lang="en-US" dirty="0" smtClean="0"/>
              <a:t>Blessed </a:t>
            </a:r>
            <a:r>
              <a:rPr lang="en-US" i="1" dirty="0" smtClean="0"/>
              <a:t>are</a:t>
            </a:r>
            <a:r>
              <a:rPr lang="en-US" dirty="0" smtClean="0"/>
              <a:t> the merciful, For they shall obtain mercy. </a:t>
            </a:r>
            <a:br>
              <a:rPr lang="en-US" dirty="0" smtClean="0"/>
            </a:br>
            <a:r>
              <a:rPr lang="en-US" baseline="30000" dirty="0" smtClean="0"/>
              <a:t>8 </a:t>
            </a:r>
            <a:r>
              <a:rPr lang="en-US" dirty="0" smtClean="0"/>
              <a:t>Blessed </a:t>
            </a:r>
            <a:r>
              <a:rPr lang="en-US" i="1" dirty="0" smtClean="0"/>
              <a:t>are</a:t>
            </a:r>
            <a:r>
              <a:rPr lang="en-US" dirty="0" smtClean="0"/>
              <a:t> the pure in heart, For they shall see God. </a:t>
            </a:r>
            <a:br>
              <a:rPr lang="en-US" dirty="0" smtClean="0"/>
            </a:br>
            <a:r>
              <a:rPr lang="en-US" baseline="30000" dirty="0" smtClean="0"/>
              <a:t>9 </a:t>
            </a:r>
            <a:r>
              <a:rPr lang="en-US" dirty="0" smtClean="0"/>
              <a:t>Blessed </a:t>
            </a:r>
            <a:r>
              <a:rPr lang="en-US" i="1" dirty="0" smtClean="0"/>
              <a:t>are</a:t>
            </a:r>
            <a:r>
              <a:rPr lang="en-US" dirty="0" smtClean="0"/>
              <a:t> the peacemakers, For they shall be called sons of God. </a:t>
            </a:r>
            <a:br>
              <a:rPr lang="en-US" dirty="0" smtClean="0"/>
            </a:br>
            <a:r>
              <a:rPr lang="en-US" baseline="30000" dirty="0" smtClean="0"/>
              <a:t>10 </a:t>
            </a:r>
            <a:r>
              <a:rPr lang="en-US" dirty="0" smtClean="0"/>
              <a:t>Blessed are those who are persecuted for righteousness' sake, For theirs is the kingdom of heaven.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21</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Ephesians 4:4-6 (NKJV) </a:t>
            </a:r>
            <a:r>
              <a:rPr lang="en-US" dirty="0" smtClean="0"/>
              <a:t/>
            </a:r>
            <a:br>
              <a:rPr lang="en-US" dirty="0" smtClean="0"/>
            </a:br>
            <a:r>
              <a:rPr lang="en-US" baseline="30000" dirty="0" smtClean="0"/>
              <a:t>4 </a:t>
            </a:r>
            <a:r>
              <a:rPr lang="en-US" i="1" dirty="0" smtClean="0"/>
              <a:t>There is</a:t>
            </a:r>
            <a:r>
              <a:rPr lang="en-US" dirty="0" smtClean="0"/>
              <a:t> one body and one Spirit, just as you were called in one hope of your calling; </a:t>
            </a:r>
            <a:br>
              <a:rPr lang="en-US" dirty="0" smtClean="0"/>
            </a:br>
            <a:r>
              <a:rPr lang="en-US" baseline="30000" dirty="0" smtClean="0"/>
              <a:t>5 </a:t>
            </a:r>
            <a:r>
              <a:rPr lang="en-US" dirty="0" smtClean="0"/>
              <a:t>one Lord, one faith, one baptism; </a:t>
            </a:r>
            <a:br>
              <a:rPr lang="en-US" dirty="0" smtClean="0"/>
            </a:br>
            <a:r>
              <a:rPr lang="en-US" baseline="30000" dirty="0" smtClean="0"/>
              <a:t>6 </a:t>
            </a:r>
            <a:r>
              <a:rPr lang="en-US" dirty="0" smtClean="0"/>
              <a:t>one God and Father of all, who </a:t>
            </a:r>
            <a:r>
              <a:rPr lang="en-US" i="1" dirty="0" smtClean="0"/>
              <a:t>is</a:t>
            </a:r>
            <a:r>
              <a:rPr lang="en-US" dirty="0" smtClean="0"/>
              <a:t> above all, and through all, and in you all.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22</a:t>
            </a:fld>
            <a:endParaRPr lang="en-US"/>
          </a:p>
        </p:txBody>
      </p:sp>
    </p:spTree>
    <p:extLst>
      <p:ext uri="{BB962C8B-B14F-4D97-AF65-F5344CB8AC3E}">
        <p14:creationId xmlns:p14="http://schemas.microsoft.com/office/powerpoint/2010/main" val="318973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24</a:t>
            </a:fld>
            <a:endParaRPr lang="en-US"/>
          </a:p>
        </p:txBody>
      </p:sp>
    </p:spTree>
    <p:extLst>
      <p:ext uri="{BB962C8B-B14F-4D97-AF65-F5344CB8AC3E}">
        <p14:creationId xmlns:p14="http://schemas.microsoft.com/office/powerpoint/2010/main" val="170283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3</a:t>
            </a:fld>
            <a:endParaRPr lang="en-US"/>
          </a:p>
        </p:txBody>
      </p:sp>
    </p:spTree>
    <p:extLst>
      <p:ext uri="{BB962C8B-B14F-4D97-AF65-F5344CB8AC3E}">
        <p14:creationId xmlns:p14="http://schemas.microsoft.com/office/powerpoint/2010/main" val="220837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4</a:t>
            </a:fld>
            <a:endParaRPr lang="en-US"/>
          </a:p>
        </p:txBody>
      </p:sp>
    </p:spTree>
    <p:extLst>
      <p:ext uri="{BB962C8B-B14F-4D97-AF65-F5344CB8AC3E}">
        <p14:creationId xmlns:p14="http://schemas.microsoft.com/office/powerpoint/2010/main" val="311232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5</a:t>
            </a:fld>
            <a:endParaRPr lang="en-US"/>
          </a:p>
        </p:txBody>
      </p:sp>
    </p:spTree>
    <p:extLst>
      <p:ext uri="{BB962C8B-B14F-4D97-AF65-F5344CB8AC3E}">
        <p14:creationId xmlns:p14="http://schemas.microsoft.com/office/powerpoint/2010/main" val="311232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6</a:t>
            </a:fld>
            <a:endParaRPr lang="en-US"/>
          </a:p>
        </p:txBody>
      </p:sp>
    </p:spTree>
    <p:extLst>
      <p:ext uri="{BB962C8B-B14F-4D97-AF65-F5344CB8AC3E}">
        <p14:creationId xmlns:p14="http://schemas.microsoft.com/office/powerpoint/2010/main" val="376220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7</a:t>
            </a:fld>
            <a:endParaRPr lang="en-US"/>
          </a:p>
        </p:txBody>
      </p:sp>
    </p:spTree>
    <p:extLst>
      <p:ext uri="{BB962C8B-B14F-4D97-AF65-F5344CB8AC3E}">
        <p14:creationId xmlns:p14="http://schemas.microsoft.com/office/powerpoint/2010/main" val="248613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Read: </a:t>
            </a:r>
            <a:r>
              <a:rPr lang="en-US" sz="1200" b="1" u="none" strike="noStrike" kern="1200" dirty="0" smtClean="0">
                <a:solidFill>
                  <a:schemeClr val="tx1"/>
                </a:solidFill>
                <a:effectLst/>
                <a:latin typeface="+mn-lt"/>
                <a:ea typeface="+mn-ea"/>
                <a:cs typeface="+mn-cs"/>
                <a:hlinkClick r:id="rId3" tooltip="English Standard Version Bible"/>
              </a:rPr>
              <a:t>Deuteronomy 30:19, 20</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About the Text:</a:t>
            </a:r>
          </a:p>
          <a:p>
            <a:r>
              <a:rPr lang="en-US" sz="1200" b="1" kern="1200" dirty="0" smtClean="0">
                <a:solidFill>
                  <a:schemeClr val="tx1"/>
                </a:solidFill>
                <a:effectLst/>
                <a:latin typeface="+mn-lt"/>
                <a:ea typeface="+mn-ea"/>
                <a:cs typeface="+mn-cs"/>
              </a:rPr>
              <a:t>1) For forty years the Israelites have been wandering in the wilderness.</a:t>
            </a:r>
          </a:p>
          <a:p>
            <a:r>
              <a:rPr lang="en-US" sz="1200" b="1" kern="1200" dirty="0" smtClean="0">
                <a:solidFill>
                  <a:schemeClr val="tx1"/>
                </a:solidFill>
                <a:effectLst/>
                <a:latin typeface="+mn-lt"/>
                <a:ea typeface="+mn-ea"/>
                <a:cs typeface="+mn-cs"/>
              </a:rPr>
              <a:t>2) For their disobedience, God decreed that every one above the age of twenty with the exception of Joshua and Caleb would die in the wilderness (</a:t>
            </a:r>
            <a:r>
              <a:rPr lang="en-US" sz="1200" b="1" u="none" strike="noStrike" kern="1200" dirty="0" smtClean="0">
                <a:solidFill>
                  <a:schemeClr val="tx1"/>
                </a:solidFill>
                <a:effectLst/>
                <a:latin typeface="+mn-lt"/>
                <a:ea typeface="+mn-ea"/>
                <a:cs typeface="+mn-cs"/>
                <a:hlinkClick r:id="rId4" tooltip="English Standard Version Bible"/>
              </a:rPr>
              <a:t>Numbers 14:29-38</a:t>
            </a:r>
            <a:r>
              <a:rPr lang="en-US" sz="1200" b="1"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3) Now, that generation had passed away. There was a new generation standing before Moses.</a:t>
            </a:r>
          </a:p>
          <a:p>
            <a:r>
              <a:rPr lang="en-US" sz="1200" b="1" kern="1200" dirty="0" smtClean="0">
                <a:solidFill>
                  <a:schemeClr val="tx1"/>
                </a:solidFill>
                <a:effectLst/>
                <a:latin typeface="+mn-lt"/>
                <a:ea typeface="+mn-ea"/>
                <a:cs typeface="+mn-cs"/>
              </a:rPr>
              <a:t>4) And his last act as their spiritual leader was to rehearse to them all the things of the law.</a:t>
            </a:r>
          </a:p>
          <a:p>
            <a:r>
              <a:rPr lang="en-US" sz="1200" b="1" kern="1200" dirty="0" smtClean="0">
                <a:solidFill>
                  <a:schemeClr val="tx1"/>
                </a:solidFill>
                <a:effectLst/>
                <a:latin typeface="+mn-lt"/>
                <a:ea typeface="+mn-ea"/>
                <a:cs typeface="+mn-cs"/>
              </a:rPr>
              <a:t>5) The book of Deuteronomy is the book in which Moses does this (</a:t>
            </a:r>
            <a:r>
              <a:rPr lang="en-US" sz="1200" b="1" u="none" strike="noStrike" kern="1200" dirty="0" smtClean="0">
                <a:solidFill>
                  <a:schemeClr val="tx1"/>
                </a:solidFill>
                <a:effectLst/>
                <a:latin typeface="+mn-lt"/>
                <a:ea typeface="+mn-ea"/>
                <a:cs typeface="+mn-cs"/>
                <a:hlinkClick r:id="rId5" tooltip="English Standard Version Bible"/>
              </a:rPr>
              <a:t>Deuteronomy 5:1</a:t>
            </a:r>
            <a:r>
              <a:rPr lang="en-US" sz="1200" b="1"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6) In chapter 30, Moses exhorts the Israelites to obey Jehovah.</a:t>
            </a:r>
          </a:p>
          <a:p>
            <a:r>
              <a:rPr lang="en-US" sz="1200" b="1" kern="1200" dirty="0" smtClean="0">
                <a:solidFill>
                  <a:schemeClr val="tx1"/>
                </a:solidFill>
                <a:effectLst/>
                <a:latin typeface="+mn-lt"/>
                <a:ea typeface="+mn-ea"/>
                <a:cs typeface="+mn-cs"/>
              </a:rPr>
              <a:t>7) He tells them that God’s commands are not hard to keep (</a:t>
            </a:r>
            <a:r>
              <a:rPr lang="en-US" sz="1200" b="1" u="none" strike="noStrike" kern="1200" dirty="0" smtClean="0">
                <a:solidFill>
                  <a:schemeClr val="tx1"/>
                </a:solidFill>
                <a:effectLst/>
                <a:latin typeface="+mn-lt"/>
                <a:ea typeface="+mn-ea"/>
                <a:cs typeface="+mn-cs"/>
                <a:hlinkClick r:id="rId6" tooltip="English Standard Version Bible"/>
              </a:rPr>
              <a:t>Deuteronomy 30:11-14</a:t>
            </a:r>
            <a:r>
              <a:rPr lang="en-US" sz="1200" b="1"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8) He then lays before them the decision (read </a:t>
            </a:r>
            <a:r>
              <a:rPr lang="en-US" sz="1200" b="1" u="none" strike="noStrike" kern="1200" dirty="0" smtClean="0">
                <a:solidFill>
                  <a:schemeClr val="tx1"/>
                </a:solidFill>
                <a:effectLst/>
                <a:latin typeface="+mn-lt"/>
                <a:ea typeface="+mn-ea"/>
                <a:cs typeface="+mn-cs"/>
                <a:hlinkClick r:id="rId7" tooltip="English Standard Version Bible"/>
              </a:rPr>
              <a:t>Deuteronomy 30:15-20</a:t>
            </a:r>
            <a:r>
              <a:rPr lang="en-US" sz="1200" b="1"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FEF2E7F-2D8F-4737-AAE3-45674D8DFD54}" type="slidenum">
              <a:rPr lang="en-US" smtClean="0"/>
              <a:t>8</a:t>
            </a:fld>
            <a:endParaRPr lang="en-US"/>
          </a:p>
        </p:txBody>
      </p:sp>
    </p:spTree>
    <p:extLst>
      <p:ext uri="{BB962C8B-B14F-4D97-AF65-F5344CB8AC3E}">
        <p14:creationId xmlns:p14="http://schemas.microsoft.com/office/powerpoint/2010/main" val="72840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F2E7F-2D8F-4737-AAE3-45674D8DFD54}" type="slidenum">
              <a:rPr lang="en-US" smtClean="0"/>
              <a:t>9</a:t>
            </a:fld>
            <a:endParaRPr lang="en-US"/>
          </a:p>
        </p:txBody>
      </p:sp>
    </p:spTree>
    <p:extLst>
      <p:ext uri="{BB962C8B-B14F-4D97-AF65-F5344CB8AC3E}">
        <p14:creationId xmlns:p14="http://schemas.microsoft.com/office/powerpoint/2010/main" val="2605643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6705BA2-5614-4828-A83E-C2DB00C7C02A}" type="datetimeFigureOut">
              <a:rPr lang="en-US" smtClean="0"/>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A06C-F848-4B99-A22C-D30B9DCCFA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705BA2-5614-4828-A83E-C2DB00C7C02A}" type="datetimeFigureOut">
              <a:rPr lang="en-US" smtClean="0"/>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705BA2-5614-4828-A83E-C2DB00C7C02A}" type="datetimeFigureOut">
              <a:rPr lang="en-US" smtClean="0"/>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6705BA2-5614-4828-A83E-C2DB00C7C02A}" type="datetimeFigureOut">
              <a:rPr lang="en-US" smtClean="0"/>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05BA2-5614-4828-A83E-C2DB00C7C02A}" type="datetimeFigureOut">
              <a:rPr lang="en-US" smtClean="0"/>
              <a:t>3/8/2010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EA06C-F848-4B99-A22C-D30B9DCCFA44}" type="slidenum">
              <a:rPr lang="en-US" smtClean="0"/>
              <a:t>‹#›</a:t>
            </a:fld>
            <a:endParaRPr lang="en-US"/>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6705BA2-5614-4828-A83E-C2DB00C7C02A}" type="datetimeFigureOut">
              <a:rPr lang="en-US" smtClean="0"/>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6705BA2-5614-4828-A83E-C2DB00C7C02A}" type="datetimeFigureOut">
              <a:rPr lang="en-US" smtClean="0"/>
              <a:t>3/8/2010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705BA2-5614-4828-A83E-C2DB00C7C02A}" type="datetimeFigureOut">
              <a:rPr lang="en-US" smtClean="0"/>
              <a:t>3/8/2010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05BA2-5614-4828-A83E-C2DB00C7C02A}" type="datetimeFigureOut">
              <a:rPr lang="en-US" smtClean="0"/>
              <a:t>3/8/2010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EA06C-F848-4B99-A22C-D30B9DCCFA44}" type="slidenum">
              <a:rPr lang="en-US" smtClean="0"/>
              <a:t>‹#›</a:t>
            </a:fld>
            <a:endParaRPr lang="en-US"/>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705BA2-5614-4828-A83E-C2DB00C7C02A}" type="datetimeFigureOut">
              <a:rPr lang="en-US" smtClean="0"/>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B6705BA2-5614-4828-A83E-C2DB00C7C02A}" type="datetimeFigureOut">
              <a:rPr lang="en-US" smtClean="0"/>
              <a:t>3/8/2010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EA06C-F848-4B99-A22C-D30B9DCCFA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B6705BA2-5614-4828-A83E-C2DB00C7C02A}" type="datetimeFigureOut">
              <a:rPr lang="en-US" smtClean="0"/>
              <a:t>3/8/2010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B5EEA06C-F848-4B99-A22C-D30B9DCCFA44}" type="slidenum">
              <a:rPr lang="en-US" smtClean="0"/>
              <a:t>‹#›</a:t>
            </a:fld>
            <a:endParaRPr lang="en-US"/>
          </a:p>
        </p:txBody>
      </p:sp>
      <p:pic>
        <p:nvPicPr>
          <p:cNvPr id="8" name="Picture 7" descr="dandelion.png"/>
          <p:cNvPicPr>
            <a:picLocks noChangeAspect="1"/>
          </p:cNvPicPr>
          <p:nvPr/>
        </p:nvPicPr>
        <p:blipFill>
          <a:blip r:embed="rId13"/>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office/2010/en/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152400"/>
            <a:ext cx="8534400" cy="1981200"/>
          </a:xfrm>
          <a:prstGeom prst="rect">
            <a:avLst/>
          </a:prstGeom>
        </p:spPr>
        <p:txBody>
          <a:bodyPr wrap="square">
            <a:prstTxWarp prst="textInflateTop">
              <a:avLst>
                <a:gd name="adj" fmla="val 1769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chemeClr val="bg1"/>
                  </a:solidFill>
                </a:ln>
                <a:solidFill>
                  <a:srgbClr xmlns:mc="http://schemas.openxmlformats.org/markup-compatibility/2006" xmlns:a14="http://schemas.microsoft.com/office/drawing/2010/main" val="009999" mc:Ignorable=""/>
                </a:solidFill>
                <a:effectLst>
                  <a:glow rad="63500">
                    <a:schemeClr val="accent1">
                      <a:satMod val="175000"/>
                      <a:alpha val="40000"/>
                    </a:schemeClr>
                  </a:glow>
                  <a:outerShdw blurRad="127000" dist="152400" dir="2700000" algn="tl" rotWithShape="0">
                    <a:prstClr val="black">
                      <a:alpha val="40000"/>
                    </a:prstClr>
                  </a:outerShdw>
                </a:effectLst>
                <a:latin typeface="Berlin Sans FB" pitchFamily="34" charset="0"/>
              </a:rPr>
              <a:t>Decisions </a:t>
            </a:r>
          </a:p>
        </p:txBody>
      </p:sp>
      <p:sp>
        <p:nvSpPr>
          <p:cNvPr id="4" name="TextBox 3"/>
          <p:cNvSpPr txBox="1"/>
          <p:nvPr/>
        </p:nvSpPr>
        <p:spPr>
          <a:xfrm>
            <a:off x="381000" y="2592050"/>
            <a:ext cx="5105400" cy="144655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8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Determine </a:t>
            </a:r>
            <a:endParaRPr lang="en-US" sz="88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Rectangle 2"/>
          <p:cNvSpPr/>
          <p:nvPr/>
        </p:nvSpPr>
        <p:spPr>
          <a:xfrm>
            <a:off x="644236" y="3657600"/>
            <a:ext cx="5604164" cy="2215991"/>
          </a:xfrm>
          <a:prstGeom prst="rect">
            <a:avLst/>
          </a:prstGeom>
        </p:spPr>
        <p:txBody>
          <a:bodyPr wrap="square">
            <a:spAutoFit/>
            <a:scene3d>
              <a:camera prst="orthographicFront"/>
              <a:lightRig rig="threePt" dir="t"/>
            </a:scene3d>
            <a:sp3d extrusionH="57150">
              <a:bevelT w="38100" h="38100"/>
            </a:sp3d>
          </a:bodyPr>
          <a:lstStyle/>
          <a:p>
            <a:r>
              <a:rPr lang="en-US" sz="138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rPr>
              <a:t>Destiny</a:t>
            </a:r>
            <a:endParaRPr lang="en-US" sz="3600" b="1" dirty="0">
              <a:ln w="12700">
                <a:solidFill>
                  <a:schemeClr val="tx2">
                    <a:satMod val="155000"/>
                  </a:schemeClr>
                </a:solidFill>
                <a:prstDash val="solid"/>
              </a:ln>
              <a:solidFill>
                <a:schemeClr val="bg2">
                  <a:tint val="85000"/>
                  <a:satMod val="155000"/>
                </a:schemeClr>
              </a:solidFill>
              <a:effectLst>
                <a:outerShdw blurRad="50800" dist="38100" dir="2700000" algn="tl" rotWithShape="0">
                  <a:prstClr val="black">
                    <a:alpha val="40000"/>
                  </a:prstClr>
                </a:outerShdw>
                <a:reflection blurRad="6350" stA="55000" endA="300" endPos="45500" dir="5400000" sy="-100000" algn="bl" rotWithShape="0"/>
              </a:effectLst>
              <a:latin typeface="Blue Highway Linocut" pitchFamily="2" charset="0"/>
            </a:endParaRPr>
          </a:p>
        </p:txBody>
      </p:sp>
    </p:spTree>
    <p:extLst>
      <p:ext uri="{BB962C8B-B14F-4D97-AF65-F5344CB8AC3E}">
        <p14:creationId xmlns:p14="http://schemas.microsoft.com/office/powerpoint/2010/main" val="2684534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4" name="Rectangle 3"/>
          <p:cNvSpPr/>
          <p:nvPr/>
        </p:nvSpPr>
        <p:spPr>
          <a:xfrm>
            <a:off x="1143000" y="1530489"/>
            <a:ext cx="6781800" cy="3477875"/>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Berlin Sans FB" pitchFamily="34" charset="0"/>
              </a:rPr>
              <a:t>Deuteronomy 30:15-20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800" baseline="30000" dirty="0" smtClean="0">
                <a:effectLst>
                  <a:outerShdw blurRad="60007" dist="310007" dir="7680000" sy="30000" kx="1300200" algn="ctr" rotWithShape="0">
                    <a:prstClr val="black">
                      <a:alpha val="32000"/>
                    </a:prstClr>
                  </a:outerShdw>
                </a:effectLst>
              </a:rPr>
              <a:t>20 </a:t>
            </a:r>
            <a:r>
              <a:rPr lang="en-US" sz="2800" dirty="0">
                <a:effectLst>
                  <a:outerShdw blurRad="60007" dist="310007" dir="7680000" sy="30000" kx="1300200" algn="ctr" rotWithShape="0">
                    <a:prstClr val="black">
                      <a:alpha val="32000"/>
                    </a:prstClr>
                  </a:outerShdw>
                </a:effectLst>
              </a:rPr>
              <a:t>that you may love the LORD your God, that you may obey His voice, and that you may cling to Him, for He </a:t>
            </a:r>
            <a:r>
              <a:rPr lang="en-US" sz="2800" i="1" dirty="0">
                <a:effectLst>
                  <a:outerShdw blurRad="60007" dist="310007" dir="7680000" sy="30000" kx="1300200" algn="ctr" rotWithShape="0">
                    <a:prstClr val="black">
                      <a:alpha val="32000"/>
                    </a:prstClr>
                  </a:outerShdw>
                </a:effectLst>
              </a:rPr>
              <a:t>is</a:t>
            </a:r>
            <a:r>
              <a:rPr lang="en-US" sz="2800" dirty="0">
                <a:effectLst>
                  <a:outerShdw blurRad="60007" dist="310007" dir="7680000" sy="30000" kx="1300200" algn="ctr" rotWithShape="0">
                    <a:prstClr val="black">
                      <a:alpha val="32000"/>
                    </a:prstClr>
                  </a:outerShdw>
                </a:effectLst>
              </a:rPr>
              <a:t> your life and the length of your days; and that you may dwell in the land which the LORD swore to your fathers, to Abraham, Isaac, and Jacob, to give them." </a:t>
            </a:r>
            <a:endParaRPr lang="en-US" sz="2500"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59839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5" name="Rectangle 4"/>
          <p:cNvSpPr/>
          <p:nvPr/>
        </p:nvSpPr>
        <p:spPr>
          <a:xfrm>
            <a:off x="1143000" y="1844457"/>
            <a:ext cx="6705600" cy="3108543"/>
          </a:xfrm>
          <a:prstGeom prst="rect">
            <a:avLst/>
          </a:prstGeom>
        </p:spPr>
        <p:txBody>
          <a:bodyPr wrap="square">
            <a:spAutoFit/>
          </a:bodyPr>
          <a:lstStyle/>
          <a:p>
            <a:pPr algn="ctr"/>
            <a:r>
              <a:rPr lang="en-US" sz="2800" b="1" dirty="0">
                <a:effectLst>
                  <a:outerShdw blurRad="60007" dist="310007" dir="7680000" sy="30000" kx="1300200" algn="ctr" rotWithShape="0">
                    <a:prstClr val="black">
                      <a:alpha val="32000"/>
                    </a:prstClr>
                  </a:outerShdw>
                </a:effectLst>
                <a:latin typeface="Berlin Sans FB" pitchFamily="34" charset="0"/>
              </a:rPr>
              <a:t>Matthew 7:13-14 (NKJV) </a:t>
            </a:r>
            <a:r>
              <a:rPr lang="en-US" sz="2800" dirty="0">
                <a:effectLst>
                  <a:outerShdw blurRad="60007" dist="310007" dir="7680000" sy="30000" kx="1300200" algn="ctr" rotWithShape="0">
                    <a:prstClr val="black">
                      <a:alpha val="32000"/>
                    </a:prstClr>
                  </a:outerShdw>
                </a:effectLst>
              </a:rPr>
              <a:t/>
            </a:r>
            <a:br>
              <a:rPr lang="en-US" sz="2800" dirty="0">
                <a:effectLst>
                  <a:outerShdw blurRad="60007" dist="310007" dir="7680000" sy="30000" kx="1300200" algn="ctr" rotWithShape="0">
                    <a:prstClr val="black">
                      <a:alpha val="32000"/>
                    </a:prstClr>
                  </a:outerShdw>
                </a:effectLst>
              </a:rPr>
            </a:br>
            <a:r>
              <a:rPr lang="en-US" sz="2800" baseline="30000" dirty="0">
                <a:effectLst>
                  <a:outerShdw blurRad="60007" dist="310007" dir="7680000" sy="30000" kx="1300200" algn="ctr" rotWithShape="0">
                    <a:prstClr val="black">
                      <a:alpha val="32000"/>
                    </a:prstClr>
                  </a:outerShdw>
                </a:effectLst>
              </a:rPr>
              <a:t>13 </a:t>
            </a:r>
            <a:r>
              <a:rPr lang="en-US" sz="2800" dirty="0">
                <a:effectLst>
                  <a:outerShdw blurRad="60007" dist="310007" dir="7680000" sy="30000" kx="1300200" algn="ctr" rotWithShape="0">
                    <a:prstClr val="black">
                      <a:alpha val="32000"/>
                    </a:prstClr>
                  </a:outerShdw>
                </a:effectLst>
              </a:rPr>
              <a:t>"</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Enter by the narrow gate; for wide </a:t>
            </a:r>
            <a:r>
              <a:rPr lang="en-US" sz="2800" i="1"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is</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 the gate and broad </a:t>
            </a:r>
            <a:r>
              <a:rPr lang="en-US" sz="2800" i="1"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is</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 the way that leads to destruction, and there are many who go in by it</a:t>
            </a:r>
            <a:r>
              <a:rPr lang="en-US" sz="2800" dirty="0">
                <a:effectLst>
                  <a:outerShdw blurRad="60007" dist="310007" dir="7680000" sy="30000" kx="1300200" algn="ctr" rotWithShape="0">
                    <a:prstClr val="black">
                      <a:alpha val="32000"/>
                    </a:prstClr>
                  </a:outerShdw>
                </a:effectLst>
              </a:rPr>
              <a:t>. </a:t>
            </a:r>
            <a:r>
              <a:rPr lang="en-US" sz="2800" baseline="30000" dirty="0" smtClean="0">
                <a:effectLst>
                  <a:outerShdw blurRad="60007" dist="310007" dir="7680000" sy="30000" kx="1300200" algn="ctr" rotWithShape="0">
                    <a:prstClr val="black">
                      <a:alpha val="32000"/>
                    </a:prstClr>
                  </a:outerShdw>
                </a:effectLst>
              </a:rPr>
              <a:t>14 </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Because narrow </a:t>
            </a:r>
            <a:r>
              <a:rPr lang="en-US" sz="2800" i="1"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is</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 the gate and difficult </a:t>
            </a:r>
            <a:r>
              <a:rPr lang="en-US" sz="2800" i="1"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is</a:t>
            </a:r>
            <a:r>
              <a:rPr lang="en-US" sz="2800" dirty="0">
                <a:solidFill>
                  <a:srgbClr xmlns:mc="http://schemas.openxmlformats.org/markup-compatibility/2006" xmlns:a14="http://schemas.microsoft.com/office/drawing/2010/main" val="FF0000" mc:Ignorable=""/>
                </a:solidFill>
                <a:effectLst>
                  <a:outerShdw blurRad="60007" dist="310007" dir="7680000" sy="30000" kx="1300200" algn="ctr" rotWithShape="0">
                    <a:prstClr val="black">
                      <a:alpha val="32000"/>
                    </a:prstClr>
                  </a:outerShdw>
                </a:effectLst>
              </a:rPr>
              <a:t> the way which leads to life, and there are few who find it</a:t>
            </a:r>
            <a:r>
              <a:rPr lang="en-US" sz="2800" dirty="0">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138029279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4" descr="http://www.lehmanbrown.com/images/which%20wa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81745"/>
            <a:ext cx="3124200" cy="3785652"/>
          </a:xfrm>
          <a:prstGeom prst="roundRect">
            <a:avLst>
              <a:gd name="adj" fmla="val 9099"/>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p:spPr>
      </p:pic>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The Right Way OR </a:t>
            </a:r>
            <a:r>
              <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The Wrong </a:t>
            </a: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Way</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152400" y="2881745"/>
            <a:ext cx="3124200" cy="3785652"/>
          </a:xfrm>
          <a:prstGeom prst="rect">
            <a:avLst/>
          </a:prstGeom>
          <a:solidFill>
            <a:srgbClr xmlns:mc="http://schemas.openxmlformats.org/markup-compatibility/2006" xmlns:a14="http://schemas.microsoft.com/office/drawing/2010/main" val="CACCE0" mc:Ignorable=""/>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Clr>
                <a:srgbClr xmlns:mc="http://schemas.openxmlformats.org/markup-compatibility/2006" xmlns:a14="http://schemas.microsoft.com/office/drawing/2010/main" val="009999" mc:Ignorable=""/>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way to life </a:t>
            </a:r>
            <a:r>
              <a:rPr lang="en-US" sz="2400" dirty="0" smtClean="0">
                <a:effectLst>
                  <a:outerShdw blurRad="60007" dist="310007" dir="7680000" sy="30000" kx="1300200" algn="ctr" rotWithShape="0">
                    <a:prstClr val="black">
                      <a:alpha val="32000"/>
                    </a:prstClr>
                  </a:outerShdw>
                </a:effectLst>
              </a:rPr>
              <a:t>- John 14:6; 8:32</a:t>
            </a:r>
            <a:endParaRPr lang="en-US" sz="2400" dirty="0">
              <a:effectLst>
                <a:outerShdw blurRad="60007" dist="310007" dir="7680000" sy="30000" kx="1300200" algn="ctr" rotWithShape="0">
                  <a:prstClr val="black">
                    <a:alpha val="32000"/>
                  </a:prstClr>
                </a:outerShdw>
              </a:effectLst>
            </a:endParaRPr>
          </a:p>
          <a:p>
            <a:pPr marL="285750" indent="-285750">
              <a:buClr>
                <a:srgbClr xmlns:mc="http://schemas.openxmlformats.org/markup-compatibility/2006" xmlns:a14="http://schemas.microsoft.com/office/drawing/2010/main" val="009999" mc:Ignorable=""/>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The Gospel </a:t>
            </a:r>
            <a:r>
              <a:rPr lang="en-US" sz="2400" dirty="0">
                <a:effectLst>
                  <a:outerShdw blurRad="60007" dist="310007" dir="7680000" sy="30000" kx="1300200" algn="ctr" rotWithShape="0">
                    <a:prstClr val="black">
                      <a:alpha val="32000"/>
                    </a:prstClr>
                  </a:outerShdw>
                </a:effectLst>
              </a:rPr>
              <a:t>– </a:t>
            </a:r>
            <a:r>
              <a:rPr lang="en-US" sz="2400" dirty="0" smtClean="0">
                <a:effectLst>
                  <a:outerShdw blurRad="60007" dist="310007" dir="7680000" sy="30000" kx="1300200" algn="ctr" rotWithShape="0">
                    <a:prstClr val="black">
                      <a:alpha val="32000"/>
                    </a:prstClr>
                  </a:outerShdw>
                </a:effectLst>
              </a:rPr>
              <a:t>       Gal</a:t>
            </a:r>
            <a:r>
              <a:rPr lang="en-US" sz="2400" dirty="0">
                <a:effectLst>
                  <a:outerShdw blurRad="60007" dist="310007" dir="7680000" sy="30000" kx="1300200" algn="ctr" rotWithShape="0">
                    <a:prstClr val="black">
                      <a:alpha val="32000"/>
                    </a:prstClr>
                  </a:outerShdw>
                </a:effectLst>
              </a:rPr>
              <a:t>. </a:t>
            </a:r>
            <a:r>
              <a:rPr lang="en-US" sz="2400" dirty="0" smtClean="0">
                <a:effectLst>
                  <a:outerShdw blurRad="60007" dist="310007" dir="7680000" sy="30000" kx="1300200" algn="ctr" rotWithShape="0">
                    <a:prstClr val="black">
                      <a:alpha val="32000"/>
                    </a:prstClr>
                  </a:outerShdw>
                </a:effectLst>
              </a:rPr>
              <a:t>1:6-9; Rom 1:16</a:t>
            </a:r>
            <a:endParaRPr lang="en-US" sz="2400" dirty="0">
              <a:effectLst>
                <a:outerShdw blurRad="60007" dist="310007" dir="7680000" sy="30000" kx="1300200" algn="ctr" rotWithShape="0">
                  <a:prstClr val="black">
                    <a:alpha val="32000"/>
                  </a:prstClr>
                </a:outerShdw>
              </a:effectLst>
            </a:endParaRPr>
          </a:p>
          <a:p>
            <a:pPr marL="285750" indent="-285750">
              <a:buClr>
                <a:srgbClr xmlns:mc="http://schemas.openxmlformats.org/markup-compatibility/2006" xmlns:a14="http://schemas.microsoft.com/office/drawing/2010/main" val="009999" mc:Ignorable=""/>
              </a:buClr>
              <a:buFont typeface="Wingdings 2" pitchFamily="18" charset="2"/>
              <a:buChar char="è"/>
            </a:pPr>
            <a:r>
              <a:rPr lang="en-US" sz="2400" dirty="0">
                <a:effectLst>
                  <a:outerShdw blurRad="60007" dist="310007" dir="7680000" sy="30000" kx="1300200" algn="ctr" rotWithShape="0">
                    <a:prstClr val="black">
                      <a:alpha val="32000"/>
                    </a:prstClr>
                  </a:outerShdw>
                </a:effectLst>
                <a:latin typeface="Berlin Sans FB Demi" pitchFamily="34" charset="0"/>
              </a:rPr>
              <a:t>True Doctrine </a:t>
            </a:r>
            <a:r>
              <a:rPr lang="en-US" sz="2400" dirty="0">
                <a:effectLst>
                  <a:outerShdw blurRad="60007" dist="310007" dir="7680000" sy="30000" kx="1300200" algn="ctr" rotWithShape="0">
                    <a:prstClr val="black">
                      <a:alpha val="32000"/>
                    </a:prstClr>
                  </a:outerShdw>
                </a:effectLst>
              </a:rPr>
              <a:t>– </a:t>
            </a:r>
            <a:r>
              <a:rPr lang="en-US" sz="2400" dirty="0" smtClean="0">
                <a:effectLst>
                  <a:outerShdw blurRad="60007" dist="310007" dir="7680000" sy="30000" kx="1300200" algn="ctr" rotWithShape="0">
                    <a:prstClr val="black">
                      <a:alpha val="32000"/>
                    </a:prstClr>
                  </a:outerShdw>
                </a:effectLst>
              </a:rPr>
              <a:t>       2 </a:t>
            </a:r>
            <a:r>
              <a:rPr lang="en-US" sz="2400" dirty="0">
                <a:effectLst>
                  <a:outerShdw blurRad="60007" dist="310007" dir="7680000" sy="30000" kx="1300200" algn="ctr" rotWithShape="0">
                    <a:prstClr val="black">
                      <a:alpha val="32000"/>
                    </a:prstClr>
                  </a:outerShdw>
                </a:effectLst>
              </a:rPr>
              <a:t>John </a:t>
            </a:r>
            <a:r>
              <a:rPr lang="en-US" sz="2400" dirty="0" smtClean="0">
                <a:effectLst>
                  <a:outerShdw blurRad="60007" dist="310007" dir="7680000" sy="30000" kx="1300200" algn="ctr" rotWithShape="0">
                    <a:prstClr val="black">
                      <a:alpha val="32000"/>
                    </a:prstClr>
                  </a:outerShdw>
                </a:effectLst>
              </a:rPr>
              <a:t>9; Acts 2:42</a:t>
            </a:r>
            <a:endParaRPr lang="en-US" sz="2400" dirty="0">
              <a:effectLst>
                <a:outerShdw blurRad="60007" dist="310007" dir="7680000" sy="30000" kx="1300200" algn="ctr" rotWithShape="0">
                  <a:prstClr val="black">
                    <a:alpha val="32000"/>
                  </a:prstClr>
                </a:outerShdw>
              </a:effectLst>
            </a:endParaRPr>
          </a:p>
          <a:p>
            <a:pPr marL="285750" indent="-285750">
              <a:buClr>
                <a:srgbClr xmlns:mc="http://schemas.openxmlformats.org/markup-compatibility/2006" xmlns:a14="http://schemas.microsoft.com/office/drawing/2010/main" val="009999" mc:Ignorable=""/>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one body </a:t>
            </a:r>
            <a:r>
              <a:rPr lang="en-US" sz="2400" dirty="0" smtClean="0">
                <a:effectLst>
                  <a:outerShdw blurRad="60007" dist="310007" dir="7680000" sy="30000" kx="1300200" algn="ctr" rotWithShape="0">
                    <a:prstClr val="black">
                      <a:alpha val="32000"/>
                    </a:prstClr>
                  </a:outerShdw>
                </a:effectLst>
              </a:rPr>
              <a:t>–   Acts 2:47; Eph. 4:5</a:t>
            </a:r>
          </a:p>
          <a:p>
            <a:pPr marL="285750" indent="-285750">
              <a:buClr>
                <a:srgbClr xmlns:mc="http://schemas.openxmlformats.org/markup-compatibility/2006" xmlns:a14="http://schemas.microsoft.com/office/drawing/2010/main" val="009999" mc:Ignorable=""/>
              </a:buClr>
              <a:buFont typeface="Wingdings 2" pitchFamily="18" charset="2"/>
              <a:buChar char="è"/>
            </a:pPr>
            <a:r>
              <a:rPr lang="en-US" sz="2400" dirty="0" smtClean="0">
                <a:effectLst>
                  <a:outerShdw blurRad="60007" dist="310007" dir="7680000" sy="30000" kx="1300200" algn="ctr" rotWithShape="0">
                    <a:prstClr val="black">
                      <a:alpha val="32000"/>
                    </a:prstClr>
                  </a:outerShdw>
                </a:effectLst>
                <a:latin typeface="Berlin Sans FB Demi" pitchFamily="34" charset="0"/>
              </a:rPr>
              <a:t>The Standard </a:t>
            </a:r>
            <a:r>
              <a:rPr lang="en-US" sz="2400" dirty="0" smtClean="0">
                <a:effectLst>
                  <a:outerShdw blurRad="60007" dist="310007" dir="7680000" sy="30000" kx="1300200" algn="ctr" rotWithShape="0">
                    <a:prstClr val="black">
                      <a:alpha val="32000"/>
                    </a:prstClr>
                  </a:outerShdw>
                </a:effectLst>
              </a:rPr>
              <a:t>–        2 Tim. 3:16; 4:2</a:t>
            </a: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Ways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9" name="TextBox 8"/>
          <p:cNvSpPr txBox="1"/>
          <p:nvPr/>
        </p:nvSpPr>
        <p:spPr>
          <a:xfrm>
            <a:off x="5791200" y="2881745"/>
            <a:ext cx="3234520" cy="3785652"/>
          </a:xfrm>
          <a:prstGeom prst="rect">
            <a:avLst/>
          </a:prstGeom>
          <a:solidFill>
            <a:schemeClr val="accent1">
              <a:lumMod val="75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85750" indent="-285750">
              <a:buClr>
                <a:schemeClr val="accent1">
                  <a:lumMod val="40000"/>
                  <a:lumOff val="60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Any other way </a:t>
            </a:r>
            <a:r>
              <a:rPr lang="en-US" sz="2400" dirty="0" smtClean="0">
                <a:solidFill>
                  <a:schemeClr val="bg1"/>
                </a:solidFill>
                <a:effectLst>
                  <a:outerShdw blurRad="60007" dist="310007" dir="7680000" sy="30000" kx="1300200" algn="ctr" rotWithShape="0">
                    <a:prstClr val="black">
                      <a:alpha val="32000"/>
                    </a:prstClr>
                  </a:outerShdw>
                </a:effectLst>
              </a:rPr>
              <a:t>-         Acts 4:12</a:t>
            </a:r>
          </a:p>
          <a:p>
            <a:pPr marL="285750" indent="-285750">
              <a:buClr>
                <a:schemeClr val="accent1">
                  <a:lumMod val="40000"/>
                  <a:lumOff val="60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Any other gospel</a:t>
            </a:r>
            <a:r>
              <a:rPr lang="en-US" sz="2400" dirty="0" smtClean="0">
                <a:solidFill>
                  <a:schemeClr val="bg1"/>
                </a:solidFill>
                <a:effectLst>
                  <a:outerShdw blurRad="60007" dist="310007" dir="7680000" sy="30000" kx="1300200" algn="ctr" rotWithShape="0">
                    <a:prstClr val="black">
                      <a:alpha val="32000"/>
                    </a:prstClr>
                  </a:outerShdw>
                </a:effectLst>
              </a:rPr>
              <a:t> –     Gal. 1:6-9</a:t>
            </a:r>
          </a:p>
          <a:p>
            <a:pPr marL="285750" indent="-285750">
              <a:buClr>
                <a:schemeClr val="accent1">
                  <a:lumMod val="40000"/>
                  <a:lumOff val="60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Any other doctrine </a:t>
            </a:r>
            <a:r>
              <a:rPr lang="en-US" sz="2400" dirty="0">
                <a:solidFill>
                  <a:schemeClr val="bg1"/>
                </a:solidFill>
                <a:effectLst>
                  <a:outerShdw blurRad="60007" dist="310007" dir="7680000" sy="30000" kx="1300200" algn="ctr" rotWithShape="0">
                    <a:prstClr val="black">
                      <a:alpha val="32000"/>
                    </a:prstClr>
                  </a:outerShdw>
                </a:effectLst>
              </a:rPr>
              <a:t>– </a:t>
            </a:r>
            <a:r>
              <a:rPr lang="en-US" sz="2400" dirty="0" smtClean="0">
                <a:solidFill>
                  <a:schemeClr val="bg1"/>
                </a:solidFill>
                <a:effectLst>
                  <a:outerShdw blurRad="60007" dist="310007" dir="7680000" sy="30000" kx="1300200" algn="ctr" rotWithShape="0">
                    <a:prstClr val="black">
                      <a:alpha val="32000"/>
                    </a:prstClr>
                  </a:outerShdw>
                </a:effectLst>
              </a:rPr>
              <a:t>   Mat. 15:7-9</a:t>
            </a:r>
            <a:endParaRPr lang="en-US" sz="2400" dirty="0">
              <a:solidFill>
                <a:schemeClr val="bg1"/>
              </a:solidFill>
              <a:effectLst>
                <a:outerShdw blurRad="60007" dist="310007" dir="7680000" sy="30000" kx="1300200" algn="ctr" rotWithShape="0">
                  <a:prstClr val="black">
                    <a:alpha val="32000"/>
                  </a:prstClr>
                </a:outerShdw>
              </a:effectLst>
            </a:endParaRPr>
          </a:p>
          <a:p>
            <a:pPr marL="285750" indent="-285750">
              <a:buClr>
                <a:schemeClr val="accent1">
                  <a:lumMod val="40000"/>
                  <a:lumOff val="60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Any other body </a:t>
            </a:r>
            <a:r>
              <a:rPr lang="en-US" sz="2400" dirty="0" smtClean="0">
                <a:solidFill>
                  <a:schemeClr val="bg1"/>
                </a:solidFill>
                <a:effectLst>
                  <a:outerShdw blurRad="60007" dist="310007" dir="7680000" sy="30000" kx="1300200" algn="ctr" rotWithShape="0">
                    <a:prstClr val="black">
                      <a:alpha val="32000"/>
                    </a:prstClr>
                  </a:outerShdw>
                </a:effectLst>
              </a:rPr>
              <a:t>–                   1 Cor. 1:10-12</a:t>
            </a:r>
          </a:p>
          <a:p>
            <a:pPr marL="285750" indent="-285750">
              <a:buClr>
                <a:schemeClr val="accent1">
                  <a:lumMod val="40000"/>
                  <a:lumOff val="60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Any other Standard </a:t>
            </a:r>
            <a:r>
              <a:rPr lang="en-US" sz="2400" dirty="0" smtClean="0">
                <a:solidFill>
                  <a:schemeClr val="bg1"/>
                </a:solidFill>
                <a:effectLst>
                  <a:outerShdw blurRad="60007" dist="310007" dir="7680000" sy="30000" kx="1300200" algn="ctr" rotWithShape="0">
                    <a:prstClr val="black">
                      <a:alpha val="32000"/>
                    </a:prstClr>
                  </a:outerShdw>
                </a:effectLst>
              </a:rPr>
              <a:t>–   </a:t>
            </a:r>
            <a:r>
              <a:rPr lang="en-US" sz="2400" dirty="0" err="1" smtClean="0">
                <a:solidFill>
                  <a:schemeClr val="bg1"/>
                </a:solidFill>
                <a:effectLst>
                  <a:outerShdw blurRad="60007" dist="310007" dir="7680000" sy="30000" kx="1300200" algn="ctr" rotWithShape="0">
                    <a:prstClr val="black">
                      <a:alpha val="32000"/>
                    </a:prstClr>
                  </a:outerShdw>
                </a:effectLst>
              </a:rPr>
              <a:t>Heb</a:t>
            </a:r>
            <a:r>
              <a:rPr lang="en-US" sz="2400" dirty="0" smtClean="0">
                <a:solidFill>
                  <a:schemeClr val="bg1"/>
                </a:solidFill>
                <a:effectLst>
                  <a:outerShdw blurRad="60007" dist="310007" dir="7680000" sy="30000" kx="1300200" algn="ctr" rotWithShape="0">
                    <a:prstClr val="black">
                      <a:alpha val="32000"/>
                    </a:prstClr>
                  </a:outerShdw>
                </a:effectLst>
              </a:rPr>
              <a:t> 13:9</a:t>
            </a:r>
          </a:p>
        </p:txBody>
      </p:sp>
    </p:spTree>
    <p:extLst>
      <p:ext uri="{BB962C8B-B14F-4D97-AF65-F5344CB8AC3E}">
        <p14:creationId xmlns:p14="http://schemas.microsoft.com/office/powerpoint/2010/main" val="4351924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400" y="2514600"/>
            <a:ext cx="8839200" cy="4154984"/>
          </a:xfrm>
          <a:prstGeom prst="round2DiagRect">
            <a:avLst/>
          </a:prstGeom>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TextBox 2"/>
          <p:cNvSpPr txBox="1"/>
          <p:nvPr/>
        </p:nvSpPr>
        <p:spPr>
          <a:xfrm>
            <a:off x="152400" y="2514600"/>
            <a:ext cx="8839200" cy="4154984"/>
          </a:xfrm>
          <a:prstGeom prst="rect">
            <a:avLst/>
          </a:prstGeom>
          <a:noFill/>
        </p:spPr>
        <p:txBody>
          <a:bodyPr wrap="square" rtlCol="0">
            <a:spAutoFit/>
          </a:bodyPr>
          <a:lstStyle/>
          <a:p>
            <a:pPr algn="ctr"/>
            <a:r>
              <a:rPr lang="en-US" sz="2400" b="1" dirty="0">
                <a:effectLst>
                  <a:outerShdw blurRad="60007" dist="310007" dir="7680000" sy="30000" kx="1300200" algn="ctr" rotWithShape="0">
                    <a:prstClr val="black">
                      <a:alpha val="32000"/>
                    </a:prstClr>
                  </a:outerShdw>
                </a:effectLst>
              </a:rPr>
              <a:t>Matthew 5:3-10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3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the </a:t>
            </a:r>
            <a:r>
              <a:rPr lang="en-US" sz="2400" b="1" u="sng" dirty="0">
                <a:effectLst>
                  <a:outerShdw blurRad="60007" dist="310007" dir="7680000" sy="30000" kx="1300200" algn="ctr" rotWithShape="0">
                    <a:prstClr val="black">
                      <a:alpha val="32000"/>
                    </a:prstClr>
                  </a:outerShdw>
                </a:effectLst>
              </a:rPr>
              <a:t>poor in spirit</a:t>
            </a:r>
            <a:r>
              <a:rPr lang="en-US" sz="2400" dirty="0">
                <a:effectLst>
                  <a:outerShdw blurRad="60007" dist="310007" dir="7680000" sy="30000" kx="1300200" algn="ctr" rotWithShape="0">
                    <a:prstClr val="black">
                      <a:alpha val="32000"/>
                    </a:prstClr>
                  </a:outerShdw>
                </a:effectLst>
              </a:rPr>
              <a:t>, For theirs is the kingdom of heaven.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4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a:t>
            </a:r>
            <a:r>
              <a:rPr lang="en-US" sz="2400" b="1" u="sng" dirty="0">
                <a:effectLst>
                  <a:outerShdw blurRad="60007" dist="310007" dir="7680000" sy="30000" kx="1300200" algn="ctr" rotWithShape="0">
                    <a:prstClr val="black">
                      <a:alpha val="32000"/>
                    </a:prstClr>
                  </a:outerShdw>
                </a:effectLst>
              </a:rPr>
              <a:t>those who mourn</a:t>
            </a:r>
            <a:r>
              <a:rPr lang="en-US" sz="2400" dirty="0">
                <a:effectLst>
                  <a:outerShdw blurRad="60007" dist="310007" dir="7680000" sy="30000" kx="1300200" algn="ctr" rotWithShape="0">
                    <a:prstClr val="black">
                      <a:alpha val="32000"/>
                    </a:prstClr>
                  </a:outerShdw>
                </a:effectLst>
              </a:rPr>
              <a:t>, For they shall be comforted.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5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a:t>
            </a:r>
            <a:r>
              <a:rPr lang="en-US" sz="2400" b="1" u="sng" dirty="0">
                <a:effectLst>
                  <a:outerShdw blurRad="60007" dist="310007" dir="7680000" sy="30000" kx="1300200" algn="ctr" rotWithShape="0">
                    <a:prstClr val="black">
                      <a:alpha val="32000"/>
                    </a:prstClr>
                  </a:outerShdw>
                </a:effectLst>
              </a:rPr>
              <a:t>the meek</a:t>
            </a:r>
            <a:r>
              <a:rPr lang="en-US" sz="2400" dirty="0">
                <a:effectLst>
                  <a:outerShdw blurRad="60007" dist="310007" dir="7680000" sy="30000" kx="1300200" algn="ctr" rotWithShape="0">
                    <a:prstClr val="black">
                      <a:alpha val="32000"/>
                    </a:prstClr>
                  </a:outerShdw>
                </a:effectLst>
              </a:rPr>
              <a:t>, For they shall inherit the earth.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6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a:t>
            </a:r>
            <a:r>
              <a:rPr lang="en-US" sz="2400" b="1" u="sng" dirty="0">
                <a:effectLst>
                  <a:outerShdw blurRad="60007" dist="310007" dir="7680000" sy="30000" kx="1300200" algn="ctr" rotWithShape="0">
                    <a:prstClr val="black">
                      <a:alpha val="32000"/>
                    </a:prstClr>
                  </a:outerShdw>
                </a:effectLst>
              </a:rPr>
              <a:t>those who hunger and thirst for righteousness</a:t>
            </a:r>
            <a:r>
              <a:rPr lang="en-US" sz="2400" dirty="0">
                <a:effectLst>
                  <a:outerShdw blurRad="60007" dist="310007" dir="7680000" sy="30000" kx="1300200" algn="ctr" rotWithShape="0">
                    <a:prstClr val="black">
                      <a:alpha val="32000"/>
                    </a:prstClr>
                  </a:outerShdw>
                </a:effectLst>
              </a:rPr>
              <a:t>, For they shall be filled.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7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a:t>
            </a:r>
            <a:r>
              <a:rPr lang="en-US" sz="2400" b="1" u="sng" dirty="0">
                <a:effectLst>
                  <a:outerShdw blurRad="60007" dist="310007" dir="7680000" sy="30000" kx="1300200" algn="ctr" rotWithShape="0">
                    <a:prstClr val="black">
                      <a:alpha val="32000"/>
                    </a:prstClr>
                  </a:outerShdw>
                </a:effectLst>
              </a:rPr>
              <a:t>the merciful</a:t>
            </a:r>
            <a:r>
              <a:rPr lang="en-US" sz="2400" dirty="0">
                <a:effectLst>
                  <a:outerShdw blurRad="60007" dist="310007" dir="7680000" sy="30000" kx="1300200" algn="ctr" rotWithShape="0">
                    <a:prstClr val="black">
                      <a:alpha val="32000"/>
                    </a:prstClr>
                  </a:outerShdw>
                </a:effectLst>
              </a:rPr>
              <a:t>, For they shall obtain mercy.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8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the </a:t>
            </a:r>
            <a:r>
              <a:rPr lang="en-US" sz="2400" b="1" u="sng" dirty="0">
                <a:effectLst>
                  <a:outerShdw blurRad="60007" dist="310007" dir="7680000" sy="30000" kx="1300200" algn="ctr" rotWithShape="0">
                    <a:prstClr val="black">
                      <a:alpha val="32000"/>
                    </a:prstClr>
                  </a:outerShdw>
                </a:effectLst>
              </a:rPr>
              <a:t>pure in heart</a:t>
            </a:r>
            <a:r>
              <a:rPr lang="en-US" sz="2400" dirty="0">
                <a:effectLst>
                  <a:outerShdw blurRad="60007" dist="310007" dir="7680000" sy="30000" kx="1300200" algn="ctr" rotWithShape="0">
                    <a:prstClr val="black">
                      <a:alpha val="32000"/>
                    </a:prstClr>
                  </a:outerShdw>
                </a:effectLst>
              </a:rPr>
              <a:t>, For they shall see God.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9 </a:t>
            </a:r>
            <a:r>
              <a:rPr lang="en-US" sz="2400" dirty="0">
                <a:effectLst>
                  <a:outerShdw blurRad="60007" dist="310007" dir="7680000" sy="30000" kx="1300200" algn="ctr" rotWithShape="0">
                    <a:prstClr val="black">
                      <a:alpha val="32000"/>
                    </a:prstClr>
                  </a:outerShdw>
                </a:effectLst>
              </a:rPr>
              <a:t>Blessed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the </a:t>
            </a:r>
            <a:r>
              <a:rPr lang="en-US" sz="2400" b="1" u="sng" dirty="0">
                <a:effectLst>
                  <a:outerShdw blurRad="60007" dist="310007" dir="7680000" sy="30000" kx="1300200" algn="ctr" rotWithShape="0">
                    <a:prstClr val="black">
                      <a:alpha val="32000"/>
                    </a:prstClr>
                  </a:outerShdw>
                </a:effectLst>
              </a:rPr>
              <a:t>peacemakers</a:t>
            </a:r>
            <a:r>
              <a:rPr lang="en-US" sz="2400" dirty="0">
                <a:effectLst>
                  <a:outerShdw blurRad="60007" dist="310007" dir="7680000" sy="30000" kx="1300200" algn="ctr" rotWithShape="0">
                    <a:prstClr val="black">
                      <a:alpha val="32000"/>
                    </a:prstClr>
                  </a:outerShdw>
                </a:effectLst>
              </a:rPr>
              <a:t>, For they shall be called sons of God.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10 </a:t>
            </a:r>
            <a:r>
              <a:rPr lang="en-US" sz="2400" dirty="0">
                <a:effectLst>
                  <a:outerShdw blurRad="60007" dist="310007" dir="7680000" sy="30000" kx="1300200" algn="ctr" rotWithShape="0">
                    <a:prstClr val="black">
                      <a:alpha val="32000"/>
                    </a:prstClr>
                  </a:outerShdw>
                </a:effectLst>
              </a:rPr>
              <a:t>Blessed are those </a:t>
            </a:r>
            <a:r>
              <a:rPr lang="en-US" sz="2400" b="1" u="sng" dirty="0">
                <a:effectLst>
                  <a:outerShdw blurRad="60007" dist="310007" dir="7680000" sy="30000" kx="1300200" algn="ctr" rotWithShape="0">
                    <a:prstClr val="black">
                      <a:alpha val="32000"/>
                    </a:prstClr>
                  </a:outerShdw>
                </a:effectLst>
              </a:rPr>
              <a:t>who are persecuted </a:t>
            </a:r>
            <a:r>
              <a:rPr lang="en-US" sz="2400" dirty="0">
                <a:effectLst>
                  <a:outerShdw blurRad="60007" dist="310007" dir="7680000" sy="30000" kx="1300200" algn="ctr" rotWithShape="0">
                    <a:prstClr val="black">
                      <a:alpha val="32000"/>
                    </a:prstClr>
                  </a:outerShdw>
                </a:effectLst>
              </a:rPr>
              <a:t>for righteousness' sake, For theirs is the kingdom of heaven. </a:t>
            </a:r>
          </a:p>
        </p:txBody>
      </p:sp>
    </p:spTree>
    <p:extLst>
      <p:ext uri="{BB962C8B-B14F-4D97-AF65-F5344CB8AC3E}">
        <p14:creationId xmlns:p14="http://schemas.microsoft.com/office/powerpoint/2010/main" val="193915624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523220"/>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Humble </a:t>
            </a:r>
            <a:r>
              <a:rPr lang="en-US" sz="2800" dirty="0" smtClean="0">
                <a:effectLst>
                  <a:outerShdw blurRad="60007" dist="310007" dir="7680000" sy="30000" kx="1300200" algn="ctr" rotWithShape="0">
                    <a:prstClr val="black">
                      <a:alpha val="32000"/>
                    </a:prstClr>
                  </a:outerShdw>
                </a:effectLst>
                <a:latin typeface="Berlin Sans FB Demi" pitchFamily="34" charset="0"/>
              </a:rPr>
              <a:t>–</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Rectangle 2"/>
          <p:cNvSpPr/>
          <p:nvPr/>
        </p:nvSpPr>
        <p:spPr>
          <a:xfrm>
            <a:off x="4419600" y="2743200"/>
            <a:ext cx="4038600" cy="3139321"/>
          </a:xfrm>
          <a:prstGeom prst="rect">
            <a:avLst/>
          </a:prstGeom>
        </p:spPr>
        <p:txBody>
          <a:bodyPr wrap="square">
            <a:spAutoFit/>
          </a:bodyPr>
          <a:lstStyle/>
          <a:p>
            <a:pPr algn="ctr"/>
            <a:r>
              <a:rPr lang="en-US" sz="2200" b="1" dirty="0">
                <a:effectLst>
                  <a:outerShdw blurRad="60007" dist="310007" dir="7680000" sy="30000" kx="1300200" algn="ctr" rotWithShape="0">
                    <a:prstClr val="black">
                      <a:alpha val="32000"/>
                    </a:prstClr>
                  </a:outerShdw>
                </a:effectLst>
              </a:rPr>
              <a:t>Philippians 2:3-4 (NKJV) </a:t>
            </a:r>
            <a:r>
              <a:rPr lang="en-US" sz="2200" dirty="0">
                <a:effectLst>
                  <a:outerShdw blurRad="60007" dist="310007" dir="7680000" sy="30000" kx="1300200" algn="ctr" rotWithShape="0">
                    <a:prstClr val="black">
                      <a:alpha val="32000"/>
                    </a:prstClr>
                  </a:outerShdw>
                </a:effectLst>
              </a:rPr>
              <a:t/>
            </a:r>
            <a:br>
              <a:rPr lang="en-US" sz="2200" dirty="0">
                <a:effectLst>
                  <a:outerShdw blurRad="60007" dist="310007" dir="7680000" sy="30000" kx="1300200" algn="ctr" rotWithShape="0">
                    <a:prstClr val="black">
                      <a:alpha val="32000"/>
                    </a:prstClr>
                  </a:outerShdw>
                </a:effectLst>
              </a:rPr>
            </a:br>
            <a:r>
              <a:rPr lang="en-US" sz="2200" baseline="30000" dirty="0">
                <a:effectLst>
                  <a:outerShdw blurRad="60007" dist="310007" dir="7680000" sy="30000" kx="1300200" algn="ctr" rotWithShape="0">
                    <a:prstClr val="black">
                      <a:alpha val="32000"/>
                    </a:prstClr>
                  </a:outerShdw>
                </a:effectLst>
              </a:rPr>
              <a:t>3 </a:t>
            </a:r>
            <a:r>
              <a:rPr lang="en-US" sz="2200" i="1" dirty="0">
                <a:effectLst>
                  <a:outerShdw blurRad="60007" dist="310007" dir="7680000" sy="30000" kx="1300200" algn="ctr" rotWithShape="0">
                    <a:prstClr val="black">
                      <a:alpha val="32000"/>
                    </a:prstClr>
                  </a:outerShdw>
                </a:effectLst>
              </a:rPr>
              <a:t>Let</a:t>
            </a:r>
            <a:r>
              <a:rPr lang="en-US" sz="2200" dirty="0">
                <a:effectLst>
                  <a:outerShdw blurRad="60007" dist="310007" dir="7680000" sy="30000" kx="1300200" algn="ctr" rotWithShape="0">
                    <a:prstClr val="black">
                      <a:alpha val="32000"/>
                    </a:prstClr>
                  </a:outerShdw>
                </a:effectLst>
              </a:rPr>
              <a:t> nothing </a:t>
            </a:r>
            <a:r>
              <a:rPr lang="en-US" sz="2200" i="1" dirty="0">
                <a:effectLst>
                  <a:outerShdw blurRad="60007" dist="310007" dir="7680000" sy="30000" kx="1300200" algn="ctr" rotWithShape="0">
                    <a:prstClr val="black">
                      <a:alpha val="32000"/>
                    </a:prstClr>
                  </a:outerShdw>
                </a:effectLst>
              </a:rPr>
              <a:t>be done</a:t>
            </a:r>
            <a:r>
              <a:rPr lang="en-US" sz="2200" dirty="0">
                <a:effectLst>
                  <a:outerShdw blurRad="60007" dist="310007" dir="7680000" sy="30000" kx="1300200" algn="ctr" rotWithShape="0">
                    <a:prstClr val="black">
                      <a:alpha val="32000"/>
                    </a:prstClr>
                  </a:outerShdw>
                </a:effectLst>
              </a:rPr>
              <a:t> through selfish ambition or conceit, but in lowliness of mind let each esteem others better than himself. </a:t>
            </a:r>
            <a:r>
              <a:rPr lang="en-US" sz="2200" baseline="30000" dirty="0" smtClean="0">
                <a:effectLst>
                  <a:outerShdw blurRad="60007" dist="310007" dir="7680000" sy="30000" kx="1300200" algn="ctr" rotWithShape="0">
                    <a:prstClr val="black">
                      <a:alpha val="32000"/>
                    </a:prstClr>
                  </a:outerShdw>
                </a:effectLst>
              </a:rPr>
              <a:t>4 </a:t>
            </a:r>
            <a:r>
              <a:rPr lang="en-US" sz="2200" dirty="0">
                <a:effectLst>
                  <a:outerShdw blurRad="60007" dist="310007" dir="7680000" sy="30000" kx="1300200" algn="ctr" rotWithShape="0">
                    <a:prstClr val="black">
                      <a:alpha val="32000"/>
                    </a:prstClr>
                  </a:outerShdw>
                </a:effectLst>
              </a:rPr>
              <a:t>Let each of you look out not only for his own interests, but also for the interests of others. </a:t>
            </a:r>
          </a:p>
        </p:txBody>
      </p:sp>
    </p:spTree>
    <p:extLst>
      <p:ext uri="{BB962C8B-B14F-4D97-AF65-F5344CB8AC3E}">
        <p14:creationId xmlns:p14="http://schemas.microsoft.com/office/powerpoint/2010/main" val="3826085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1031051"/>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Penitent </a:t>
            </a:r>
            <a:r>
              <a:rPr lang="en-US" sz="2800" dirty="0" smtClean="0">
                <a:effectLst>
                  <a:outerShdw blurRad="60007" dist="310007" dir="7680000" sy="30000" kx="1300200" algn="ctr" rotWithShape="0">
                    <a:prstClr val="black">
                      <a:alpha val="32000"/>
                    </a:prstClr>
                  </a:outerShdw>
                </a:effectLst>
                <a:latin typeface="Berlin Sans FB Demi" pitchFamily="34" charset="0"/>
              </a:rPr>
              <a:t>-</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12" name="Rectangle 11"/>
          <p:cNvSpPr/>
          <p:nvPr/>
        </p:nvSpPr>
        <p:spPr>
          <a:xfrm>
            <a:off x="4572000" y="3101876"/>
            <a:ext cx="3810000" cy="230832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2 Corinthians 7:10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10 </a:t>
            </a:r>
            <a:r>
              <a:rPr lang="en-US" sz="2400" dirty="0">
                <a:effectLst>
                  <a:outerShdw blurRad="60007" dist="310007" dir="7680000" sy="30000" kx="1300200" algn="ctr" rotWithShape="0">
                    <a:prstClr val="black">
                      <a:alpha val="32000"/>
                    </a:prstClr>
                  </a:outerShdw>
                </a:effectLst>
              </a:rPr>
              <a:t>For godly sorrow produces repentance </a:t>
            </a:r>
            <a:r>
              <a:rPr lang="en-US" sz="2400" i="1" dirty="0">
                <a:effectLst>
                  <a:outerShdw blurRad="60007" dist="310007" dir="7680000" sy="30000" kx="1300200" algn="ctr" rotWithShape="0">
                    <a:prstClr val="black">
                      <a:alpha val="32000"/>
                    </a:prstClr>
                  </a:outerShdw>
                </a:effectLst>
              </a:rPr>
              <a:t>leading</a:t>
            </a:r>
            <a:r>
              <a:rPr lang="en-US" sz="2400" dirty="0">
                <a:effectLst>
                  <a:outerShdw blurRad="60007" dist="310007" dir="7680000" sy="30000" kx="1300200" algn="ctr" rotWithShape="0">
                    <a:prstClr val="black">
                      <a:alpha val="32000"/>
                    </a:prstClr>
                  </a:outerShdw>
                </a:effectLst>
              </a:rPr>
              <a:t> to salvation, not to be regretted; but the sorrow of the world produces death. </a:t>
            </a:r>
          </a:p>
        </p:txBody>
      </p:sp>
    </p:spTree>
    <p:extLst>
      <p:ext uri="{BB962C8B-B14F-4D97-AF65-F5344CB8AC3E}">
        <p14:creationId xmlns:p14="http://schemas.microsoft.com/office/powerpoint/2010/main" val="29305652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1538883"/>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Submissive </a:t>
            </a:r>
            <a:r>
              <a:rPr lang="en-US" sz="2800" dirty="0" smtClean="0">
                <a:effectLst>
                  <a:outerShdw blurRad="60007" dist="310007" dir="7680000" sy="30000" kx="1300200" algn="ctr" rotWithShape="0">
                    <a:prstClr val="black">
                      <a:alpha val="32000"/>
                    </a:prstClr>
                  </a:outerShdw>
                </a:effectLst>
                <a:latin typeface="Berlin Sans FB Demi" pitchFamily="34" charset="0"/>
              </a:rPr>
              <a:t>–</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Rectangle 2"/>
          <p:cNvSpPr/>
          <p:nvPr/>
        </p:nvSpPr>
        <p:spPr>
          <a:xfrm>
            <a:off x="4419599" y="2743200"/>
            <a:ext cx="4031673" cy="3046988"/>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James 4:7-8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7 </a:t>
            </a:r>
            <a:r>
              <a:rPr lang="en-US" sz="2400" dirty="0">
                <a:effectLst>
                  <a:outerShdw blurRad="60007" dist="310007" dir="7680000" sy="30000" kx="1300200" algn="ctr" rotWithShape="0">
                    <a:prstClr val="black">
                      <a:alpha val="32000"/>
                    </a:prstClr>
                  </a:outerShdw>
                </a:effectLst>
              </a:rPr>
              <a:t>Therefore submit to God. Resist the devil and he will flee from you. </a:t>
            </a:r>
            <a:r>
              <a:rPr lang="en-US" sz="2400" baseline="30000" dirty="0" smtClean="0">
                <a:effectLst>
                  <a:outerShdw blurRad="60007" dist="310007" dir="7680000" sy="30000" kx="1300200" algn="ctr" rotWithShape="0">
                    <a:prstClr val="black">
                      <a:alpha val="32000"/>
                    </a:prstClr>
                  </a:outerShdw>
                </a:effectLst>
              </a:rPr>
              <a:t>8 </a:t>
            </a:r>
            <a:r>
              <a:rPr lang="en-US" sz="2400" dirty="0">
                <a:effectLst>
                  <a:outerShdw blurRad="60007" dist="310007" dir="7680000" sy="30000" kx="1300200" algn="ctr" rotWithShape="0">
                    <a:prstClr val="black">
                      <a:alpha val="32000"/>
                    </a:prstClr>
                  </a:outerShdw>
                </a:effectLst>
              </a:rPr>
              <a:t>Draw near to God and He will draw near to you. Cleanse </a:t>
            </a:r>
            <a:r>
              <a:rPr lang="en-US" sz="2400" i="1" dirty="0">
                <a:effectLst>
                  <a:outerShdw blurRad="60007" dist="310007" dir="7680000" sy="30000" kx="1300200" algn="ctr" rotWithShape="0">
                    <a:prstClr val="black">
                      <a:alpha val="32000"/>
                    </a:prstClr>
                  </a:outerShdw>
                </a:effectLst>
              </a:rPr>
              <a:t>your</a:t>
            </a:r>
            <a:r>
              <a:rPr lang="en-US" sz="2400" dirty="0">
                <a:effectLst>
                  <a:outerShdw blurRad="60007" dist="310007" dir="7680000" sy="30000" kx="1300200" algn="ctr" rotWithShape="0">
                    <a:prstClr val="black">
                      <a:alpha val="32000"/>
                    </a:prstClr>
                  </a:outerShdw>
                </a:effectLst>
              </a:rPr>
              <a:t> hands, </a:t>
            </a:r>
            <a:r>
              <a:rPr lang="en-US" sz="2400" i="1" dirty="0">
                <a:effectLst>
                  <a:outerShdw blurRad="60007" dist="310007" dir="7680000" sy="30000" kx="1300200" algn="ctr" rotWithShape="0">
                    <a:prstClr val="black">
                      <a:alpha val="32000"/>
                    </a:prstClr>
                  </a:outerShdw>
                </a:effectLst>
              </a:rPr>
              <a:t>you</a:t>
            </a:r>
            <a:r>
              <a:rPr lang="en-US" sz="2400" dirty="0">
                <a:effectLst>
                  <a:outerShdw blurRad="60007" dist="310007" dir="7680000" sy="30000" kx="1300200" algn="ctr" rotWithShape="0">
                    <a:prstClr val="black">
                      <a:alpha val="32000"/>
                    </a:prstClr>
                  </a:outerShdw>
                </a:effectLst>
              </a:rPr>
              <a:t> sinners; and purify </a:t>
            </a:r>
            <a:r>
              <a:rPr lang="en-US" sz="2400" i="1" dirty="0">
                <a:effectLst>
                  <a:outerShdw blurRad="60007" dist="310007" dir="7680000" sy="30000" kx="1300200" algn="ctr" rotWithShape="0">
                    <a:prstClr val="black">
                      <a:alpha val="32000"/>
                    </a:prstClr>
                  </a:outerShdw>
                </a:effectLst>
              </a:rPr>
              <a:t>your</a:t>
            </a:r>
            <a:r>
              <a:rPr lang="en-US" sz="2400" dirty="0">
                <a:effectLst>
                  <a:outerShdw blurRad="60007" dist="310007" dir="7680000" sy="30000" kx="1300200" algn="ctr" rotWithShape="0">
                    <a:prstClr val="black">
                      <a:alpha val="32000"/>
                    </a:prstClr>
                  </a:outerShdw>
                </a:effectLst>
              </a:rPr>
              <a:t> hearts, </a:t>
            </a:r>
            <a:r>
              <a:rPr lang="en-US" sz="2400" i="1" dirty="0">
                <a:effectLst>
                  <a:outerShdw blurRad="60007" dist="310007" dir="7680000" sy="30000" kx="1300200" algn="ctr" rotWithShape="0">
                    <a:prstClr val="black">
                      <a:alpha val="32000"/>
                    </a:prstClr>
                  </a:outerShdw>
                </a:effectLst>
              </a:rPr>
              <a:t>you</a:t>
            </a:r>
            <a:r>
              <a:rPr lang="en-US" sz="2400" dirty="0">
                <a:effectLst>
                  <a:outerShdw blurRad="60007" dist="310007" dir="7680000" sy="30000" kx="1300200" algn="ctr" rotWithShape="0">
                    <a:prstClr val="black">
                      <a:alpha val="32000"/>
                    </a:prstClr>
                  </a:outerShdw>
                </a:effectLst>
              </a:rPr>
              <a:t> double-minded. </a:t>
            </a:r>
          </a:p>
        </p:txBody>
      </p:sp>
    </p:spTree>
    <p:extLst>
      <p:ext uri="{BB962C8B-B14F-4D97-AF65-F5344CB8AC3E}">
        <p14:creationId xmlns:p14="http://schemas.microsoft.com/office/powerpoint/2010/main" val="42130394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2046714"/>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Submissive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Seekers of Truth </a:t>
            </a:r>
            <a:r>
              <a:rPr lang="en-US" sz="2800" dirty="0" smtClean="0">
                <a:effectLst>
                  <a:outerShdw blurRad="60007" dist="310007" dir="7680000" sy="30000" kx="1300200" algn="ctr" rotWithShape="0">
                    <a:prstClr val="black">
                      <a:alpha val="32000"/>
                    </a:prstClr>
                  </a:outerShdw>
                </a:effectLst>
                <a:latin typeface="Berlin Sans FB Demi" pitchFamily="34" charset="0"/>
              </a:rPr>
              <a:t>–</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7" name="Rectangle 6"/>
          <p:cNvSpPr/>
          <p:nvPr/>
        </p:nvSpPr>
        <p:spPr>
          <a:xfrm>
            <a:off x="4419600" y="2743200"/>
            <a:ext cx="4038600" cy="3046988"/>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Psalms 63:1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 </a:t>
            </a:r>
            <a:r>
              <a:rPr lang="en-US" sz="2400" dirty="0">
                <a:effectLst>
                  <a:outerShdw blurRad="60007" dist="310007" dir="7680000" sy="30000" kx="1300200" algn="ctr" rotWithShape="0">
                    <a:prstClr val="black">
                      <a:alpha val="32000"/>
                    </a:prstClr>
                  </a:outerShdw>
                </a:effectLst>
              </a:rPr>
              <a:t>A Psalm of David when he was in the wilderness of Judah. O God, You </a:t>
            </a:r>
            <a:r>
              <a:rPr lang="en-US" sz="2400" i="1" dirty="0">
                <a:effectLst>
                  <a:outerShdw blurRad="60007" dist="310007" dir="7680000" sy="30000" kx="1300200" algn="ctr" rotWithShape="0">
                    <a:prstClr val="black">
                      <a:alpha val="32000"/>
                    </a:prstClr>
                  </a:outerShdw>
                </a:effectLst>
              </a:rPr>
              <a:t>are</a:t>
            </a:r>
            <a:r>
              <a:rPr lang="en-US" sz="2400" dirty="0">
                <a:effectLst>
                  <a:outerShdw blurRad="60007" dist="310007" dir="7680000" sy="30000" kx="1300200" algn="ctr" rotWithShape="0">
                    <a:prstClr val="black">
                      <a:alpha val="32000"/>
                    </a:prstClr>
                  </a:outerShdw>
                </a:effectLst>
              </a:rPr>
              <a:t> my God; Early will I seek You; My soul thirsts for You; My flesh longs for You In a dry and thirsty land Where there is no water. </a:t>
            </a:r>
          </a:p>
        </p:txBody>
      </p:sp>
    </p:spTree>
    <p:extLst>
      <p:ext uri="{BB962C8B-B14F-4D97-AF65-F5344CB8AC3E}">
        <p14:creationId xmlns:p14="http://schemas.microsoft.com/office/powerpoint/2010/main" val="8094319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2554545"/>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Submissive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Seekers of Truth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Loving – </a:t>
            </a: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Rectangle 2"/>
          <p:cNvSpPr/>
          <p:nvPr/>
        </p:nvSpPr>
        <p:spPr>
          <a:xfrm>
            <a:off x="4495800" y="2667000"/>
            <a:ext cx="3962400" cy="3139321"/>
          </a:xfrm>
          <a:prstGeom prst="rect">
            <a:avLst/>
          </a:prstGeom>
        </p:spPr>
        <p:txBody>
          <a:bodyPr wrap="square">
            <a:spAutoFit/>
          </a:bodyPr>
          <a:lstStyle/>
          <a:p>
            <a:pPr algn="ctr"/>
            <a:r>
              <a:rPr lang="en-US" b="1" dirty="0">
                <a:effectLst>
                  <a:outerShdw blurRad="60007" dist="310007" dir="7680000" sy="30000" kx="1300200" algn="ctr" rotWithShape="0">
                    <a:prstClr val="black">
                      <a:alpha val="32000"/>
                    </a:prstClr>
                  </a:outerShdw>
                </a:effectLst>
              </a:rPr>
              <a:t>Colossians 3:12-14 (NKJV) </a:t>
            </a:r>
            <a:r>
              <a:rPr lang="en-US" dirty="0">
                <a:effectLst>
                  <a:outerShdw blurRad="60007" dist="310007" dir="7680000" sy="30000" kx="1300200" algn="ctr" rotWithShape="0">
                    <a:prstClr val="black">
                      <a:alpha val="32000"/>
                    </a:prstClr>
                  </a:outerShdw>
                </a:effectLst>
              </a:rPr>
              <a:t/>
            </a:r>
            <a:br>
              <a:rPr lang="en-US" dirty="0">
                <a:effectLst>
                  <a:outerShdw blurRad="60007" dist="310007" dir="7680000" sy="30000" kx="1300200" algn="ctr" rotWithShape="0">
                    <a:prstClr val="black">
                      <a:alpha val="32000"/>
                    </a:prstClr>
                  </a:outerShdw>
                </a:effectLst>
              </a:rPr>
            </a:br>
            <a:r>
              <a:rPr lang="en-US" baseline="30000" dirty="0">
                <a:effectLst>
                  <a:outerShdw blurRad="60007" dist="310007" dir="7680000" sy="30000" kx="1300200" algn="ctr" rotWithShape="0">
                    <a:prstClr val="black">
                      <a:alpha val="32000"/>
                    </a:prstClr>
                  </a:outerShdw>
                </a:effectLst>
              </a:rPr>
              <a:t>12 </a:t>
            </a:r>
            <a:r>
              <a:rPr lang="en-US" dirty="0">
                <a:effectLst>
                  <a:outerShdw blurRad="60007" dist="310007" dir="7680000" sy="30000" kx="1300200" algn="ctr" rotWithShape="0">
                    <a:prstClr val="black">
                      <a:alpha val="32000"/>
                    </a:prstClr>
                  </a:outerShdw>
                </a:effectLst>
              </a:rPr>
              <a:t>Therefore, as </a:t>
            </a:r>
            <a:r>
              <a:rPr lang="en-US" i="1" dirty="0">
                <a:effectLst>
                  <a:outerShdw blurRad="60007" dist="310007" dir="7680000" sy="30000" kx="1300200" algn="ctr" rotWithShape="0">
                    <a:prstClr val="black">
                      <a:alpha val="32000"/>
                    </a:prstClr>
                  </a:outerShdw>
                </a:effectLst>
              </a:rPr>
              <a:t>the</a:t>
            </a:r>
            <a:r>
              <a:rPr lang="en-US" dirty="0">
                <a:effectLst>
                  <a:outerShdw blurRad="60007" dist="310007" dir="7680000" sy="30000" kx="1300200" algn="ctr" rotWithShape="0">
                    <a:prstClr val="black">
                      <a:alpha val="32000"/>
                    </a:prstClr>
                  </a:outerShdw>
                </a:effectLst>
              </a:rPr>
              <a:t> elect of God, holy and beloved, put on tender mercies, kindness, humility, meekness, longsuffering; </a:t>
            </a:r>
            <a:r>
              <a:rPr lang="en-US" baseline="30000" dirty="0" smtClean="0">
                <a:effectLst>
                  <a:outerShdw blurRad="60007" dist="310007" dir="7680000" sy="30000" kx="1300200" algn="ctr" rotWithShape="0">
                    <a:prstClr val="black">
                      <a:alpha val="32000"/>
                    </a:prstClr>
                  </a:outerShdw>
                </a:effectLst>
              </a:rPr>
              <a:t>13 </a:t>
            </a:r>
            <a:r>
              <a:rPr lang="en-US" dirty="0">
                <a:effectLst>
                  <a:outerShdw blurRad="60007" dist="310007" dir="7680000" sy="30000" kx="1300200" algn="ctr" rotWithShape="0">
                    <a:prstClr val="black">
                      <a:alpha val="32000"/>
                    </a:prstClr>
                  </a:outerShdw>
                </a:effectLst>
              </a:rPr>
              <a:t>bearing with one another, and forgiving one another, if anyone has a complaint against another; even as Christ forgave you, so you also </a:t>
            </a:r>
            <a:r>
              <a:rPr lang="en-US" i="1" dirty="0">
                <a:effectLst>
                  <a:outerShdw blurRad="60007" dist="310007" dir="7680000" sy="30000" kx="1300200" algn="ctr" rotWithShape="0">
                    <a:prstClr val="black">
                      <a:alpha val="32000"/>
                    </a:prstClr>
                  </a:outerShdw>
                </a:effectLst>
              </a:rPr>
              <a:t>must do.</a:t>
            </a:r>
            <a:r>
              <a:rPr lang="en-US" dirty="0">
                <a:effectLst>
                  <a:outerShdw blurRad="60007" dist="310007" dir="7680000" sy="30000" kx="1300200" algn="ctr" rotWithShape="0">
                    <a:prstClr val="black">
                      <a:alpha val="32000"/>
                    </a:prstClr>
                  </a:outerShdw>
                </a:effectLst>
              </a:rPr>
              <a:t> </a:t>
            </a:r>
            <a:r>
              <a:rPr lang="en-US" baseline="30000" dirty="0" smtClean="0">
                <a:effectLst>
                  <a:outerShdw blurRad="60007" dist="310007" dir="7680000" sy="30000" kx="1300200" algn="ctr" rotWithShape="0">
                    <a:prstClr val="black">
                      <a:alpha val="32000"/>
                    </a:prstClr>
                  </a:outerShdw>
                </a:effectLst>
              </a:rPr>
              <a:t>14 </a:t>
            </a:r>
            <a:r>
              <a:rPr lang="en-US" dirty="0">
                <a:effectLst>
                  <a:outerShdw blurRad="60007" dist="310007" dir="7680000" sy="30000" kx="1300200" algn="ctr" rotWithShape="0">
                    <a:prstClr val="black">
                      <a:alpha val="32000"/>
                    </a:prstClr>
                  </a:outerShdw>
                </a:effectLst>
              </a:rPr>
              <a:t>But above all these things put on love, which is the bond of perfection. </a:t>
            </a:r>
          </a:p>
        </p:txBody>
      </p:sp>
    </p:spTree>
    <p:extLst>
      <p:ext uri="{BB962C8B-B14F-4D97-AF65-F5344CB8AC3E}">
        <p14:creationId xmlns:p14="http://schemas.microsoft.com/office/powerpoint/2010/main" val="34443880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3062377"/>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Submissive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Seekers of Truth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Loving –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Sincere </a:t>
            </a:r>
            <a:r>
              <a:rPr lang="en-US" sz="2800" dirty="0" smtClean="0">
                <a:effectLst>
                  <a:outerShdw blurRad="60007" dist="310007" dir="7680000" sy="30000" kx="1300200" algn="ctr" rotWithShape="0">
                    <a:prstClr val="black">
                      <a:alpha val="32000"/>
                    </a:prstClr>
                  </a:outerShdw>
                </a:effectLst>
                <a:latin typeface="Berlin Sans FB Demi" pitchFamily="34" charset="0"/>
              </a:rPr>
              <a:t>–</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7" name="Rectangle 6"/>
          <p:cNvSpPr/>
          <p:nvPr/>
        </p:nvSpPr>
        <p:spPr>
          <a:xfrm>
            <a:off x="4495800" y="3025676"/>
            <a:ext cx="3886200" cy="230832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rPr>
              <a:t>James 4:8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8 </a:t>
            </a:r>
            <a:r>
              <a:rPr lang="en-US" sz="2400" dirty="0">
                <a:effectLst>
                  <a:outerShdw blurRad="60007" dist="310007" dir="7680000" sy="30000" kx="1300200" algn="ctr" rotWithShape="0">
                    <a:prstClr val="black">
                      <a:alpha val="32000"/>
                    </a:prstClr>
                  </a:outerShdw>
                </a:effectLst>
              </a:rPr>
              <a:t>Draw near to God and He will draw near to you. Cleanse </a:t>
            </a:r>
            <a:r>
              <a:rPr lang="en-US" sz="2400" i="1" dirty="0">
                <a:effectLst>
                  <a:outerShdw blurRad="60007" dist="310007" dir="7680000" sy="30000" kx="1300200" algn="ctr" rotWithShape="0">
                    <a:prstClr val="black">
                      <a:alpha val="32000"/>
                    </a:prstClr>
                  </a:outerShdw>
                </a:effectLst>
              </a:rPr>
              <a:t>your</a:t>
            </a:r>
            <a:r>
              <a:rPr lang="en-US" sz="2400" dirty="0">
                <a:effectLst>
                  <a:outerShdw blurRad="60007" dist="310007" dir="7680000" sy="30000" kx="1300200" algn="ctr" rotWithShape="0">
                    <a:prstClr val="black">
                      <a:alpha val="32000"/>
                    </a:prstClr>
                  </a:outerShdw>
                </a:effectLst>
              </a:rPr>
              <a:t> hands, </a:t>
            </a:r>
            <a:r>
              <a:rPr lang="en-US" sz="2400" i="1" dirty="0">
                <a:effectLst>
                  <a:outerShdw blurRad="60007" dist="310007" dir="7680000" sy="30000" kx="1300200" algn="ctr" rotWithShape="0">
                    <a:prstClr val="black">
                      <a:alpha val="32000"/>
                    </a:prstClr>
                  </a:outerShdw>
                </a:effectLst>
              </a:rPr>
              <a:t>you</a:t>
            </a:r>
            <a:r>
              <a:rPr lang="en-US" sz="2400" dirty="0">
                <a:effectLst>
                  <a:outerShdw blurRad="60007" dist="310007" dir="7680000" sy="30000" kx="1300200" algn="ctr" rotWithShape="0">
                    <a:prstClr val="black">
                      <a:alpha val="32000"/>
                    </a:prstClr>
                  </a:outerShdw>
                </a:effectLst>
              </a:rPr>
              <a:t> sinners; and purify </a:t>
            </a:r>
            <a:r>
              <a:rPr lang="en-US" sz="2400" i="1" dirty="0">
                <a:effectLst>
                  <a:outerShdw blurRad="60007" dist="310007" dir="7680000" sy="30000" kx="1300200" algn="ctr" rotWithShape="0">
                    <a:prstClr val="black">
                      <a:alpha val="32000"/>
                    </a:prstClr>
                  </a:outerShdw>
                </a:effectLst>
              </a:rPr>
              <a:t>your</a:t>
            </a:r>
            <a:r>
              <a:rPr lang="en-US" sz="2400" dirty="0">
                <a:effectLst>
                  <a:outerShdw blurRad="60007" dist="310007" dir="7680000" sy="30000" kx="1300200" algn="ctr" rotWithShape="0">
                    <a:prstClr val="black">
                      <a:alpha val="32000"/>
                    </a:prstClr>
                  </a:outerShdw>
                </a:effectLst>
              </a:rPr>
              <a:t> hearts, </a:t>
            </a:r>
            <a:r>
              <a:rPr lang="en-US" sz="2400" i="1" dirty="0">
                <a:effectLst>
                  <a:outerShdw blurRad="60007" dist="310007" dir="7680000" sy="30000" kx="1300200" algn="ctr" rotWithShape="0">
                    <a:prstClr val="black">
                      <a:alpha val="32000"/>
                    </a:prstClr>
                  </a:outerShdw>
                </a:effectLst>
              </a:rPr>
              <a:t>you</a:t>
            </a:r>
            <a:r>
              <a:rPr lang="en-US" sz="2400" dirty="0">
                <a:effectLst>
                  <a:outerShdw blurRad="60007" dist="310007" dir="7680000" sy="30000" kx="1300200" algn="ctr" rotWithShape="0">
                    <a:prstClr val="black">
                      <a:alpha val="32000"/>
                    </a:prstClr>
                  </a:outerShdw>
                </a:effectLst>
              </a:rPr>
              <a:t> double-minded. </a:t>
            </a:r>
          </a:p>
        </p:txBody>
      </p:sp>
    </p:spTree>
    <p:extLst>
      <p:ext uri="{BB962C8B-B14F-4D97-AF65-F5344CB8AC3E}">
        <p14:creationId xmlns:p14="http://schemas.microsoft.com/office/powerpoint/2010/main" val="14088108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bcimmokalee.org/clientimages/26212/graphics/heaven_or_h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855"/>
            <a:ext cx="9162473" cy="6871855"/>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3" name="Rectangle 2"/>
          <p:cNvSpPr/>
          <p:nvPr/>
        </p:nvSpPr>
        <p:spPr>
          <a:xfrm>
            <a:off x="2362200" y="1219200"/>
            <a:ext cx="6019800" cy="4401205"/>
          </a:xfrm>
          <a:prstGeom prst="rect">
            <a:avLst/>
          </a:prstGeom>
        </p:spPr>
        <p:txBody>
          <a:bodyPr wrap="square">
            <a:spAutoFit/>
          </a:bodyPr>
          <a:lstStyle/>
          <a:p>
            <a:pPr algn="ctr"/>
            <a:r>
              <a:rPr lang="en-US" sz="4000" dirty="0" smtClean="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There </a:t>
            </a:r>
            <a: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is a choice you have to make,</a:t>
            </a:r>
            <a:b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In everything you do.</a:t>
            </a:r>
            <a:b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And you must always keep in mind,</a:t>
            </a:r>
            <a:b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br>
            <a:r>
              <a:rPr lang="en-US" sz="4000" dirty="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The choice you make makes you</a:t>
            </a:r>
            <a:r>
              <a:rPr lang="en-US" sz="4000" dirty="0" smtClean="0">
                <a:ln w="18415" cmpd="sng">
                  <a:solidFill>
                    <a:sysClr val="windowText" lastClr="000000"/>
                  </a:solidFill>
                  <a:prstDash val="solid"/>
                </a:ln>
                <a:solidFill>
                  <a:srgbClr xmlns:mc="http://schemas.openxmlformats.org/markup-compatibility/2006" xmlns:a14="http://schemas.microsoft.com/office/drawing/2010/main" val="FFFFFF" mc:Ignorable=""/>
                </a:solidFill>
                <a:effectLst>
                  <a:glow rad="63500">
                    <a:schemeClr val="tx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Pythagoras" pitchFamily="2" charset="0"/>
              </a:rPr>
              <a:t>.</a:t>
            </a:r>
          </a:p>
        </p:txBody>
      </p:sp>
      <p:sp>
        <p:nvSpPr>
          <p:cNvPr id="4" name="TextBox 3"/>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5" name="Rectangle 4"/>
          <p:cNvSpPr/>
          <p:nvPr/>
        </p:nvSpPr>
        <p:spPr>
          <a:xfrm>
            <a:off x="4390317" y="5867400"/>
            <a:ext cx="4144083" cy="400110"/>
          </a:xfrm>
          <a:prstGeom prst="rect">
            <a:avLst/>
          </a:prstGeom>
        </p:spPr>
        <p:txBody>
          <a:bodyPr wrap="none">
            <a:spAutoFit/>
          </a:bodyPr>
          <a:lstStyle/>
          <a:p>
            <a:r>
              <a:rPr lang="en-US" sz="2000" dirty="0">
                <a:effectLst>
                  <a:glow rad="101600">
                    <a:srgbClr xmlns:mc="http://schemas.openxmlformats.org/markup-compatibility/2006" xmlns:a14="http://schemas.microsoft.com/office/drawing/2010/main" val="FFC000" mc:Ignorable="">
                      <a:alpha val="60000"/>
                    </a:srgbClr>
                  </a:glow>
                </a:effectLst>
              </a:rPr>
              <a:t> In the little booklet, Bits and </a:t>
            </a:r>
            <a:r>
              <a:rPr lang="en-US" sz="2000" dirty="0" smtClean="0">
                <a:effectLst>
                  <a:glow rad="101600">
                    <a:srgbClr xmlns:mc="http://schemas.openxmlformats.org/markup-compatibility/2006" xmlns:a14="http://schemas.microsoft.com/office/drawing/2010/main" val="FFC000" mc:Ignorable="">
                      <a:alpha val="60000"/>
                    </a:srgbClr>
                  </a:glow>
                </a:effectLst>
              </a:rPr>
              <a:t>Pieces,</a:t>
            </a:r>
            <a:endParaRPr lang="en-US" sz="2000" dirty="0">
              <a:effectLst>
                <a:glow rad="101600">
                  <a:srgbClr xmlns:mc="http://schemas.openxmlformats.org/markup-compatibility/2006" xmlns:a14="http://schemas.microsoft.com/office/drawing/2010/main" val="FFC000" mc:Ignorable="">
                    <a:alpha val="60000"/>
                  </a:srgbClr>
                </a:glow>
              </a:effectLst>
            </a:endParaRPr>
          </a:p>
        </p:txBody>
      </p:sp>
    </p:spTree>
    <p:extLst>
      <p:ext uri="{BB962C8B-B14F-4D97-AF65-F5344CB8AC3E}">
        <p14:creationId xmlns:p14="http://schemas.microsoft.com/office/powerpoint/2010/main" val="3302855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3570208"/>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Submissive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Seekers of Truth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Loving –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Sincere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effectLst>
                  <a:outerShdw blurRad="60007" dist="310007" dir="7680000" sy="30000" kx="1300200" algn="ctr" rotWithShape="0">
                    <a:prstClr val="black">
                      <a:alpha val="32000"/>
                    </a:prstClr>
                  </a:outerShdw>
                </a:effectLst>
                <a:latin typeface="Berlin Sans FB Demi" pitchFamily="34" charset="0"/>
              </a:rPr>
              <a:t>Peaceable – </a:t>
            </a: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3" name="Rectangle 2"/>
          <p:cNvSpPr/>
          <p:nvPr/>
        </p:nvSpPr>
        <p:spPr>
          <a:xfrm>
            <a:off x="4419600" y="2667000"/>
            <a:ext cx="3983182" cy="3139321"/>
          </a:xfrm>
          <a:prstGeom prst="rect">
            <a:avLst/>
          </a:prstGeom>
        </p:spPr>
        <p:txBody>
          <a:bodyPr wrap="square">
            <a:spAutoFit/>
          </a:bodyPr>
          <a:lstStyle/>
          <a:p>
            <a:pPr algn="ctr"/>
            <a:r>
              <a:rPr lang="en-US" sz="2200" b="1" dirty="0">
                <a:effectLst>
                  <a:outerShdw blurRad="60007" dist="310007" dir="7680000" sy="30000" kx="1300200" algn="ctr" rotWithShape="0">
                    <a:prstClr val="black">
                      <a:alpha val="32000"/>
                    </a:prstClr>
                  </a:outerShdw>
                </a:effectLst>
              </a:rPr>
              <a:t>James 3:17-18 (NKJV) </a:t>
            </a:r>
            <a:r>
              <a:rPr lang="en-US" sz="2200" dirty="0">
                <a:effectLst>
                  <a:outerShdw blurRad="60007" dist="310007" dir="7680000" sy="30000" kx="1300200" algn="ctr" rotWithShape="0">
                    <a:prstClr val="black">
                      <a:alpha val="32000"/>
                    </a:prstClr>
                  </a:outerShdw>
                </a:effectLst>
              </a:rPr>
              <a:t/>
            </a:r>
            <a:br>
              <a:rPr lang="en-US" sz="2200" dirty="0">
                <a:effectLst>
                  <a:outerShdw blurRad="60007" dist="310007" dir="7680000" sy="30000" kx="1300200" algn="ctr" rotWithShape="0">
                    <a:prstClr val="black">
                      <a:alpha val="32000"/>
                    </a:prstClr>
                  </a:outerShdw>
                </a:effectLst>
              </a:rPr>
            </a:br>
            <a:r>
              <a:rPr lang="en-US" sz="2200" baseline="30000" dirty="0">
                <a:effectLst>
                  <a:outerShdw blurRad="60007" dist="310007" dir="7680000" sy="30000" kx="1300200" algn="ctr" rotWithShape="0">
                    <a:prstClr val="black">
                      <a:alpha val="32000"/>
                    </a:prstClr>
                  </a:outerShdw>
                </a:effectLst>
              </a:rPr>
              <a:t>17 </a:t>
            </a:r>
            <a:r>
              <a:rPr lang="en-US" sz="2200" dirty="0">
                <a:effectLst>
                  <a:outerShdw blurRad="60007" dist="310007" dir="7680000" sy="30000" kx="1300200" algn="ctr" rotWithShape="0">
                    <a:prstClr val="black">
                      <a:alpha val="32000"/>
                    </a:prstClr>
                  </a:outerShdw>
                </a:effectLst>
              </a:rPr>
              <a:t>But the wisdom that is from above is first pure, then peaceable, gentle, willing to yield, full of mercy and good fruits, without partiality and without hypocrisy. </a:t>
            </a:r>
            <a:r>
              <a:rPr lang="en-US" sz="2200" baseline="30000" dirty="0" smtClean="0">
                <a:effectLst>
                  <a:outerShdw blurRad="60007" dist="310007" dir="7680000" sy="30000" kx="1300200" algn="ctr" rotWithShape="0">
                    <a:prstClr val="black">
                      <a:alpha val="32000"/>
                    </a:prstClr>
                  </a:outerShdw>
                </a:effectLst>
              </a:rPr>
              <a:t>18 </a:t>
            </a:r>
            <a:r>
              <a:rPr lang="en-US" sz="2200" dirty="0">
                <a:effectLst>
                  <a:outerShdw blurRad="60007" dist="310007" dir="7680000" sy="30000" kx="1300200" algn="ctr" rotWithShape="0">
                    <a:prstClr val="black">
                      <a:alpha val="32000"/>
                    </a:prstClr>
                  </a:outerShdw>
                </a:effectLst>
              </a:rPr>
              <a:t>Now the fruit of righteousness is sown in peace by those who make peace. </a:t>
            </a:r>
          </a:p>
        </p:txBody>
      </p:sp>
    </p:spTree>
    <p:extLst>
      <p:ext uri="{BB962C8B-B14F-4D97-AF65-F5344CB8AC3E}">
        <p14:creationId xmlns:p14="http://schemas.microsoft.com/office/powerpoint/2010/main" val="2096826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a:stretch>
            <a:fillRect/>
          </a:stretch>
        </p:blipFill>
        <p:spPr bwMode="auto">
          <a:xfrm>
            <a:off x="3810000" y="2438400"/>
            <a:ext cx="5334000" cy="4450079"/>
          </a:xfrm>
          <a:prstGeom prst="rect">
            <a:avLst/>
          </a:prstGeom>
          <a:noFill/>
          <a:ln w="9525">
            <a:noFill/>
            <a:miter lim="800000"/>
            <a:headEnd/>
            <a:tailEnd/>
          </a:ln>
          <a:effectLst/>
        </p:spPr>
      </p:pic>
      <p:sp>
        <p:nvSpPr>
          <p:cNvPr id="6" name="Round Diagonal Corner Rectangle 5"/>
          <p:cNvSpPr/>
          <p:nvPr/>
        </p:nvSpPr>
        <p:spPr>
          <a:xfrm>
            <a:off x="152400" y="2574667"/>
            <a:ext cx="3733800" cy="4130933"/>
          </a:xfrm>
          <a:prstGeom prst="round2DiagRect">
            <a:avLst/>
          </a:prstGeom>
          <a:solidFill>
            <a:schemeClr val="accent6">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Godly Attitude OR Ungodly Attitude</a:t>
            </a:r>
            <a:endParaRPr lang="en-US" sz="54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5" name="TextBox 4"/>
          <p:cNvSpPr txBox="1"/>
          <p:nvPr/>
        </p:nvSpPr>
        <p:spPr>
          <a:xfrm>
            <a:off x="381000" y="2627561"/>
            <a:ext cx="3429000" cy="4078039"/>
          </a:xfrm>
          <a:prstGeom prst="rect">
            <a:avLst/>
          </a:prstGeom>
          <a:no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Humble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Penitent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Submissive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Seekers of Truth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Loving –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smtClean="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Sincere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smtClean="0">
                <a:solidFill>
                  <a:schemeClr val="bg1">
                    <a:lumMod val="75000"/>
                  </a:schemeClr>
                </a:solidFill>
                <a:effectLst>
                  <a:outerShdw blurRad="60007" dist="310007" dir="7680000" sy="30000" kx="1300200" algn="ctr" rotWithShape="0">
                    <a:prstClr val="black">
                      <a:alpha val="32000"/>
                    </a:prstClr>
                  </a:outerShdw>
                </a:effectLst>
                <a:latin typeface="Berlin Sans FB Demi" pitchFamily="34" charset="0"/>
              </a:rPr>
              <a:t>Peaceable – </a:t>
            </a:r>
          </a:p>
          <a:p>
            <a:pPr marL="285750" indent="-285750">
              <a:spcAft>
                <a:spcPts val="600"/>
              </a:spcAft>
              <a:buClr>
                <a:srgbClr xmlns:mc="http://schemas.openxmlformats.org/markup-compatibility/2006" xmlns:a14="http://schemas.microsoft.com/office/drawing/2010/main" val="009999" mc:Ignorable=""/>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Patience -</a:t>
            </a:r>
            <a:endParaRPr lang="en-US" sz="2800" dirty="0">
              <a:effectLst>
                <a:outerShdw blurRad="60007" dist="310007" dir="7680000" sy="30000" kx="1300200" algn="ctr" rotWithShape="0">
                  <a:prstClr val="black">
                    <a:alpha val="32000"/>
                  </a:prstClr>
                </a:outerShdw>
              </a:effectLst>
              <a:latin typeface="Berlin Sans FB Demi" pitchFamily="34"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Attitudes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7" name="Rectangle 6"/>
          <p:cNvSpPr/>
          <p:nvPr/>
        </p:nvSpPr>
        <p:spPr>
          <a:xfrm>
            <a:off x="4419599" y="2743200"/>
            <a:ext cx="4031673" cy="2862322"/>
          </a:xfrm>
          <a:prstGeom prst="rect">
            <a:avLst/>
          </a:prstGeom>
        </p:spPr>
        <p:txBody>
          <a:bodyPr wrap="square">
            <a:spAutoFit/>
          </a:bodyPr>
          <a:lstStyle/>
          <a:p>
            <a:pPr algn="ctr"/>
            <a:r>
              <a:rPr lang="en-US" sz="2000" b="1" dirty="0">
                <a:effectLst>
                  <a:outerShdw blurRad="60007" dist="310007" dir="7680000" sy="30000" kx="1300200" algn="ctr" rotWithShape="0">
                    <a:prstClr val="black">
                      <a:alpha val="32000"/>
                    </a:prstClr>
                  </a:outerShdw>
                </a:effectLst>
              </a:rPr>
              <a:t>Colossians 1:10-11 (NKJV) </a:t>
            </a:r>
            <a:r>
              <a:rPr lang="en-US" sz="2000" dirty="0">
                <a:effectLst>
                  <a:outerShdw blurRad="60007" dist="310007" dir="7680000" sy="30000" kx="1300200" algn="ctr" rotWithShape="0">
                    <a:prstClr val="black">
                      <a:alpha val="32000"/>
                    </a:prstClr>
                  </a:outerShdw>
                </a:effectLst>
              </a:rPr>
              <a:t/>
            </a:r>
            <a:br>
              <a:rPr lang="en-US" sz="2000" dirty="0">
                <a:effectLst>
                  <a:outerShdw blurRad="60007" dist="310007" dir="7680000" sy="30000" kx="1300200" algn="ctr" rotWithShape="0">
                    <a:prstClr val="black">
                      <a:alpha val="32000"/>
                    </a:prstClr>
                  </a:outerShdw>
                </a:effectLst>
              </a:rPr>
            </a:br>
            <a:r>
              <a:rPr lang="en-US" sz="2000" baseline="30000" dirty="0">
                <a:effectLst>
                  <a:outerShdw blurRad="60007" dist="310007" dir="7680000" sy="30000" kx="1300200" algn="ctr" rotWithShape="0">
                    <a:prstClr val="black">
                      <a:alpha val="32000"/>
                    </a:prstClr>
                  </a:outerShdw>
                </a:effectLst>
              </a:rPr>
              <a:t>10 </a:t>
            </a:r>
            <a:r>
              <a:rPr lang="en-US" sz="2000" dirty="0">
                <a:effectLst>
                  <a:outerShdw blurRad="60007" dist="310007" dir="7680000" sy="30000" kx="1300200" algn="ctr" rotWithShape="0">
                    <a:prstClr val="black">
                      <a:alpha val="32000"/>
                    </a:prstClr>
                  </a:outerShdw>
                </a:effectLst>
              </a:rPr>
              <a:t>that you may walk worthy of the Lord, fully pleasing </a:t>
            </a:r>
            <a:r>
              <a:rPr lang="en-US" sz="2000" i="1" dirty="0">
                <a:effectLst>
                  <a:outerShdw blurRad="60007" dist="310007" dir="7680000" sy="30000" kx="1300200" algn="ctr" rotWithShape="0">
                    <a:prstClr val="black">
                      <a:alpha val="32000"/>
                    </a:prstClr>
                  </a:outerShdw>
                </a:effectLst>
              </a:rPr>
              <a:t>Him,</a:t>
            </a:r>
            <a:r>
              <a:rPr lang="en-US" sz="2000" dirty="0">
                <a:effectLst>
                  <a:outerShdw blurRad="60007" dist="310007" dir="7680000" sy="30000" kx="1300200" algn="ctr" rotWithShape="0">
                    <a:prstClr val="black">
                      <a:alpha val="32000"/>
                    </a:prstClr>
                  </a:outerShdw>
                </a:effectLst>
              </a:rPr>
              <a:t> being fruitful in every good work and increasing in the knowledge of God; </a:t>
            </a:r>
            <a:br>
              <a:rPr lang="en-US" sz="2000" dirty="0">
                <a:effectLst>
                  <a:outerShdw blurRad="60007" dist="310007" dir="7680000" sy="30000" kx="1300200" algn="ctr" rotWithShape="0">
                    <a:prstClr val="black">
                      <a:alpha val="32000"/>
                    </a:prstClr>
                  </a:outerShdw>
                </a:effectLst>
              </a:rPr>
            </a:br>
            <a:r>
              <a:rPr lang="en-US" sz="2000" baseline="30000" dirty="0">
                <a:effectLst>
                  <a:outerShdw blurRad="60007" dist="310007" dir="7680000" sy="30000" kx="1300200" algn="ctr" rotWithShape="0">
                    <a:prstClr val="black">
                      <a:alpha val="32000"/>
                    </a:prstClr>
                  </a:outerShdw>
                </a:effectLst>
              </a:rPr>
              <a:t>11 </a:t>
            </a:r>
            <a:r>
              <a:rPr lang="en-US" sz="2000" dirty="0">
                <a:effectLst>
                  <a:outerShdw blurRad="60007" dist="310007" dir="7680000" sy="30000" kx="1300200" algn="ctr" rotWithShape="0">
                    <a:prstClr val="black">
                      <a:alpha val="32000"/>
                    </a:prstClr>
                  </a:outerShdw>
                </a:effectLst>
              </a:rPr>
              <a:t>strengthened with all might, according to His glorious power, for all patience and longsuffering with joy; </a:t>
            </a:r>
          </a:p>
        </p:txBody>
      </p:sp>
    </p:spTree>
    <p:extLst>
      <p:ext uri="{BB962C8B-B14F-4D97-AF65-F5344CB8AC3E}">
        <p14:creationId xmlns:p14="http://schemas.microsoft.com/office/powerpoint/2010/main" val="20091233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2971800" y="2667000"/>
            <a:ext cx="5943600" cy="3886200"/>
          </a:xfrm>
          <a:prstGeom prst="round2DiagRect">
            <a:avLst/>
          </a:prstGeom>
          <a:solidFill>
            <a:schemeClr val="accent1">
              <a:lumMod val="20000"/>
              <a:lumOff val="80000"/>
            </a:schemeClr>
          </a:solidFill>
          <a:ln>
            <a:noFill/>
          </a:ln>
          <a:effectLst>
            <a:outerShdw blurRad="44450" dist="27940" dir="5400000" algn="ctr">
              <a:srgbClr xmlns:mc="http://schemas.openxmlformats.org/markup-compatibility/2006" xmlns:a14="http://schemas.microsoft.com/office/drawing/2010/main" val="000000" mc:Ignorable="">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0" y="1651337"/>
            <a:ext cx="9144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rPr>
              <a:t>Obedience OR Rebellion</a:t>
            </a:r>
            <a:endParaRPr lang="en-US" sz="6000" b="1" dirty="0">
              <a:ln w="11430"/>
              <a:solidFill>
                <a:srgbClr xmlns:mc="http://schemas.openxmlformats.org/markup-compatibility/2006" xmlns:a14="http://schemas.microsoft.com/office/drawing/2010/main" val="FFC000" mc:Ignorable=""/>
              </a:solidFill>
              <a:effectLst>
                <a:outerShdw blurRad="50800" dist="39000" dir="5460000" algn="tl">
                  <a:srgbClr xmlns:mc="http://schemas.openxmlformats.org/markup-compatibility/2006" xmlns:a14="http://schemas.microsoft.com/office/drawing/2010/main" val="000000" mc:Ignorable="">
                    <a:alpha val="38000"/>
                  </a:srgbClr>
                </a:outerShdw>
              </a:effectLst>
              <a:latin typeface="Blue Highway Linocut" pitchFamily="2" charset="0"/>
            </a:endParaRPr>
          </a:p>
        </p:txBody>
      </p:sp>
      <p:sp>
        <p:nvSpPr>
          <p:cNvPr id="8" name="TextBox 7"/>
          <p:cNvSpPr txBox="1"/>
          <p:nvPr/>
        </p:nvSpPr>
        <p:spPr>
          <a:xfrm>
            <a:off x="0" y="905470"/>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There Are But Two Responses</a:t>
            </a:r>
            <a:endParaRPr lang="en-US" sz="54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endParaRPr>
          </a:p>
        </p:txBody>
      </p:sp>
      <p:sp>
        <p:nvSpPr>
          <p:cNvPr id="7" name="TextBox 6"/>
          <p:cNvSpPr txBox="1"/>
          <p:nvPr/>
        </p:nvSpPr>
        <p:spPr>
          <a:xfrm>
            <a:off x="3048000" y="2861370"/>
            <a:ext cx="5715001" cy="3539430"/>
          </a:xfrm>
          <a:prstGeom prst="rect">
            <a:avLst/>
          </a:prstGeom>
          <a:noFill/>
        </p:spPr>
        <p:txBody>
          <a:bodyPr wrap="square" rtlCol="0">
            <a:spAutoFit/>
          </a:bodyPr>
          <a:lstStyle/>
          <a:p>
            <a:pPr marL="457200" indent="-457200">
              <a:buClr>
                <a:schemeClr val="bg2">
                  <a:lumMod val="2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Obedience to the gospel </a:t>
            </a:r>
            <a:r>
              <a:rPr lang="en-US" sz="2800" dirty="0" smtClean="0">
                <a:effectLst>
                  <a:outerShdw blurRad="60007" dist="310007" dir="7680000" sy="30000" kx="1300200" algn="ctr" rotWithShape="0">
                    <a:prstClr val="black">
                      <a:alpha val="32000"/>
                    </a:prstClr>
                  </a:outerShdw>
                </a:effectLst>
              </a:rPr>
              <a:t>– Rom. 10:16; 2 </a:t>
            </a:r>
            <a:r>
              <a:rPr lang="en-US" sz="2800" dirty="0" err="1" smtClean="0">
                <a:effectLst>
                  <a:outerShdw blurRad="60007" dist="310007" dir="7680000" sy="30000" kx="1300200" algn="ctr" rotWithShape="0">
                    <a:prstClr val="black">
                      <a:alpha val="32000"/>
                    </a:prstClr>
                  </a:outerShdw>
                </a:effectLst>
              </a:rPr>
              <a:t>Thes</a:t>
            </a:r>
            <a:r>
              <a:rPr lang="en-US" sz="2800" dirty="0" smtClean="0">
                <a:effectLst>
                  <a:outerShdw blurRad="60007" dist="310007" dir="7680000" sy="30000" kx="1300200" algn="ctr" rotWithShape="0">
                    <a:prstClr val="black">
                      <a:alpha val="32000"/>
                    </a:prstClr>
                  </a:outerShdw>
                </a:effectLst>
              </a:rPr>
              <a:t> 1:7-9; 1 Pet. 4:17</a:t>
            </a:r>
          </a:p>
          <a:p>
            <a:pPr marL="457200" indent="-457200">
              <a:buClr>
                <a:schemeClr val="bg2">
                  <a:lumMod val="2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Acting with Divine authority  </a:t>
            </a:r>
            <a:r>
              <a:rPr lang="en-US" sz="2800" dirty="0" smtClean="0">
                <a:effectLst>
                  <a:outerShdw blurRad="60007" dist="310007" dir="7680000" sy="30000" kx="1300200" algn="ctr" rotWithShape="0">
                    <a:prstClr val="black">
                      <a:alpha val="32000"/>
                    </a:prstClr>
                  </a:outerShdw>
                </a:effectLst>
              </a:rPr>
              <a:t>– Col. 3:17; Mat. 21:25; 1 Chron. 15:13</a:t>
            </a:r>
          </a:p>
          <a:p>
            <a:pPr marL="457200" indent="-457200">
              <a:buClr>
                <a:schemeClr val="bg2">
                  <a:lumMod val="25000"/>
                </a:schemeClr>
              </a:buClr>
              <a:buFont typeface="Wingdings 2" pitchFamily="18" charset="2"/>
              <a:buChar char="è"/>
            </a:pPr>
            <a:r>
              <a:rPr lang="en-US" sz="2800" dirty="0" smtClean="0">
                <a:effectLst>
                  <a:outerShdw blurRad="60007" dist="310007" dir="7680000" sy="30000" kx="1300200" algn="ctr" rotWithShape="0">
                    <a:prstClr val="black">
                      <a:alpha val="32000"/>
                    </a:prstClr>
                  </a:outerShdw>
                </a:effectLst>
                <a:latin typeface="Berlin Sans FB Demi" pitchFamily="34" charset="0"/>
              </a:rPr>
              <a:t>Putting The Lord first in our lives </a:t>
            </a:r>
            <a:r>
              <a:rPr lang="en-US" sz="2800" dirty="0" smtClean="0">
                <a:effectLst>
                  <a:outerShdw blurRad="60007" dist="310007" dir="7680000" sy="30000" kx="1300200" algn="ctr" rotWithShape="0">
                    <a:prstClr val="black">
                      <a:alpha val="32000"/>
                    </a:prstClr>
                  </a:outerShdw>
                </a:effectLst>
              </a:rPr>
              <a:t>– worshipping, giving; serving; working; - Mat. 6:33</a:t>
            </a:r>
            <a:endParaRPr lang="en-US" sz="2800" dirty="0">
              <a:effectLst>
                <a:outerShdw blurRad="60007" dist="310007" dir="7680000" sy="30000" kx="1300200" algn="ctr" rotWithShape="0">
                  <a:prstClr val="black">
                    <a:alpha val="32000"/>
                  </a:prstClr>
                </a:outerShdw>
              </a:effectLst>
            </a:endParaRPr>
          </a:p>
        </p:txBody>
      </p:sp>
      <p:pic>
        <p:nvPicPr>
          <p:cNvPr id="11" name="Picture 4" descr="http://www.lehmanbrown.com/images/which%20wa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84231"/>
            <a:ext cx="2743200" cy="36927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1591150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37685"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1600200"/>
            <a:ext cx="1810111" cy="461665"/>
          </a:xfrm>
          <a:prstGeom prst="rect">
            <a:avLst/>
          </a:prstGeom>
          <a:noFill/>
        </p:spPr>
        <p:txBody>
          <a:bodyPr wrap="none" rtlCol="0">
            <a:spAutoFit/>
          </a:bodyPr>
          <a:lstStyle/>
          <a:p>
            <a:r>
              <a:rPr lang="en-US" sz="2400" dirty="0" smtClean="0"/>
              <a:t>Life on Earth</a:t>
            </a:r>
            <a:endParaRPr lang="en-US" sz="2400" dirty="0"/>
          </a:p>
        </p:txBody>
      </p:sp>
      <p:sp>
        <p:nvSpPr>
          <p:cNvPr id="3" name="TextBox 2"/>
          <p:cNvSpPr txBox="1"/>
          <p:nvPr/>
        </p:nvSpPr>
        <p:spPr>
          <a:xfrm>
            <a:off x="3856969" y="1646366"/>
            <a:ext cx="1019831" cy="707886"/>
          </a:xfrm>
          <a:prstGeom prst="rect">
            <a:avLst/>
          </a:prstGeom>
          <a:noFill/>
        </p:spPr>
        <p:txBody>
          <a:bodyPr wrap="none" rtlCol="0">
            <a:spAutoFit/>
          </a:bodyPr>
          <a:lstStyle/>
          <a:p>
            <a:r>
              <a:rPr lang="en-US" sz="4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Hell</a:t>
            </a:r>
            <a:endParaRPr lang="en-US" sz="4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
        <p:nvSpPr>
          <p:cNvPr id="5" name="TextBox 4"/>
          <p:cNvSpPr txBox="1"/>
          <p:nvPr/>
        </p:nvSpPr>
        <p:spPr>
          <a:xfrm>
            <a:off x="6142969" y="1654314"/>
            <a:ext cx="1797287" cy="707886"/>
          </a:xfrm>
          <a:prstGeom prst="rect">
            <a:avLst/>
          </a:prstGeom>
          <a:noFill/>
        </p:spPr>
        <p:txBody>
          <a:bodyPr wrap="none" rtlCol="0">
            <a:spAutoFit/>
          </a:bodyPr>
          <a:lstStyle/>
          <a:p>
            <a:r>
              <a:rPr lang="en-US" sz="4000"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Heaven</a:t>
            </a:r>
            <a:endParaRPr lang="en-US" sz="4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endParaRPr>
          </a:p>
        </p:txBody>
      </p:sp>
      <p:sp>
        <p:nvSpPr>
          <p:cNvPr id="6" name="TextBox 5"/>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4" name="TextBox 3"/>
          <p:cNvSpPr txBox="1"/>
          <p:nvPr/>
        </p:nvSpPr>
        <p:spPr>
          <a:xfrm>
            <a:off x="483949" y="3962400"/>
            <a:ext cx="6348212" cy="187743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Aft>
                <a:spcPts val="1200"/>
              </a:spcAft>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10/main" val="000000" mc:Ignorable="">
                      <a:alpha val="65000"/>
                    </a:srgbClr>
                  </a:outerShdw>
                </a:effectLst>
                <a:latin typeface="Berlin Sans FB Demi" pitchFamily="34" charset="0"/>
              </a:rPr>
              <a:t>Which Way Will You Choose?</a:t>
            </a:r>
          </a:p>
          <a:p>
            <a:pPr algn="ctr">
              <a:spcAft>
                <a:spcPts val="1200"/>
              </a:spcAft>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10/main" val="000000" mc:Ignorable="">
                      <a:alpha val="65000"/>
                    </a:srgbClr>
                  </a:outerShdw>
                </a:effectLst>
                <a:latin typeface="Berlin Sans FB Demi" pitchFamily="34" charset="0"/>
              </a:rPr>
              <a:t>Which Attitude Will You Choose?</a:t>
            </a:r>
          </a:p>
          <a:p>
            <a:pPr algn="ctr">
              <a:spcAft>
                <a:spcPts val="1200"/>
              </a:spcAft>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10/main" val="000000" mc:Ignorable="">
                      <a:alpha val="65000"/>
                    </a:srgbClr>
                  </a:outerShdw>
                </a:effectLst>
                <a:latin typeface="Berlin Sans FB Demi" pitchFamily="34" charset="0"/>
              </a:rPr>
              <a:t>Which Actions Will You Choose?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xmlns:mc="http://schemas.openxmlformats.org/markup-compatibility/2006" xmlns:a14="http://schemas.microsoft.com/office/drawing/2010/main" val="000000" mc:Ignorable="">
                    <a:alpha val="65000"/>
                  </a:srgbClr>
                </a:outerShdw>
              </a:effectLst>
              <a:latin typeface="Berlin Sans FB Demi" pitchFamily="34" charset="0"/>
            </a:endParaRPr>
          </a:p>
        </p:txBody>
      </p:sp>
    </p:spTree>
    <p:extLst>
      <p:ext uri="{BB962C8B-B14F-4D97-AF65-F5344CB8AC3E}">
        <p14:creationId xmlns:p14="http://schemas.microsoft.com/office/powerpoint/2010/main" val="13066628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slamgreatreligion.files.wordpress.com/2009/07/hell_hea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4" name="TextBox 3"/>
          <p:cNvSpPr txBox="1"/>
          <p:nvPr/>
        </p:nvSpPr>
        <p:spPr>
          <a:xfrm>
            <a:off x="0" y="-6927"/>
            <a:ext cx="914400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5400" b="1" dirty="0" smtClean="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Amazone BT" pitchFamily="66" charset="0"/>
              </a:rPr>
              <a:t>You are free to choose – </a:t>
            </a:r>
          </a:p>
        </p:txBody>
      </p:sp>
      <p:sp>
        <p:nvSpPr>
          <p:cNvPr id="3" name="Rectangle 2"/>
          <p:cNvSpPr/>
          <p:nvPr/>
        </p:nvSpPr>
        <p:spPr>
          <a:xfrm>
            <a:off x="0" y="6088559"/>
            <a:ext cx="9144000" cy="769441"/>
          </a:xfrm>
          <a:prstGeom prst="rect">
            <a:avLst/>
          </a:prstGeom>
        </p:spPr>
        <p:txBody>
          <a:bodyPr wrap="square">
            <a:spAutoFit/>
          </a:bodyPr>
          <a:lstStyle/>
          <a:p>
            <a:pPr lvl="0" algn="ctr"/>
            <a:r>
              <a:rPr lang="en-US" sz="4400" b="1" dirty="0">
                <a:ln w="17780" cmpd="sng">
                  <a:solidFill>
                    <a:srgbClr xmlns:mc="http://schemas.openxmlformats.org/markup-compatibility/2006" xmlns:a14="http://schemas.microsoft.com/office/drawing/2010/main" val="FFFFFF" mc:Ignorable=""/>
                  </a:solidFill>
                  <a:prstDash val="solid"/>
                  <a:miter lim="800000"/>
                </a:ln>
                <a:solidFill>
                  <a:sysClr val="windowText" lastClr="000000"/>
                </a:solidFill>
                <a:effectLst>
                  <a:outerShdw blurRad="50800" algn="tl" rotWithShape="0">
                    <a:srgbClr xmlns:mc="http://schemas.openxmlformats.org/markup-compatibility/2006" xmlns:a14="http://schemas.microsoft.com/office/drawing/2010/main" val="000000" mc:Ignorable=""/>
                  </a:outerShdw>
                </a:effectLst>
                <a:latin typeface="Berlin Sans FB Demi" pitchFamily="34" charset="0"/>
              </a:rPr>
              <a:t>But you are not free not to choose!</a:t>
            </a:r>
          </a:p>
        </p:txBody>
      </p:sp>
    </p:spTree>
    <p:extLst>
      <p:ext uri="{BB962C8B-B14F-4D97-AF65-F5344CB8AC3E}">
        <p14:creationId xmlns:p14="http://schemas.microsoft.com/office/powerpoint/2010/main" val="4232932428"/>
      </p:ext>
    </p:extLst>
  </p:cSld>
  <p:clrMapOvr>
    <a:masterClrMapping/>
  </p:clrMapOvr>
  <mc:AlternateContent xmlns:mc="http://schemas.openxmlformats.org/markup-compatibility/2006" xmlns:p14="http://schemas.microsoft.com/office/powerpoint/2010/main">
    <mc:Choice Requires="p14">
      <p:transition spd="slow" p14:dur="1399">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7314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xmlns:mc="http://schemas.openxmlformats.org/markup-compatibility/2006" xmlns:a14="http://schemas.microsoft.com/office/drawing/2010/main" val="FFF9E5" mc:Ignorable=""/>
                </a:solidFill>
              </a:rPr>
              <a:pPr/>
              <a:t>26</a:t>
            </a:fld>
            <a:endParaRPr lang="en-US">
              <a:solidFill>
                <a:srgbClr xmlns:mc="http://schemas.openxmlformats.org/markup-compatibility/2006" xmlns:a14="http://schemas.microsoft.com/office/drawing/2010/main" val="FFF9E5" mc:Ignorable=""/>
              </a:solidFill>
            </a:endParaRPr>
          </a:p>
        </p:txBody>
      </p:sp>
      <p:sp>
        <p:nvSpPr>
          <p:cNvPr id="4" name="TextBox 3"/>
          <p:cNvSpPr txBox="1"/>
          <p:nvPr/>
        </p:nvSpPr>
        <p:spPr>
          <a:xfrm>
            <a:off x="1905000" y="1295400"/>
            <a:ext cx="5410200" cy="3354765"/>
          </a:xfrm>
          <a:prstGeom prst="rect">
            <a:avLst/>
          </a:prstGeom>
          <a:solidFill>
            <a:srgbClr xmlns:mc="http://schemas.openxmlformats.org/markup-compatibility/2006" xmlns:a14="http://schemas.microsoft.com/office/drawing/2010/main" val="7E6BC9" mc:Ignorable="">
              <a:lumMod val="20000"/>
              <a:lumOff val="80000"/>
            </a:srgbClr>
          </a:solidFill>
          <a:ln w="25400" cap="flat" cmpd="sng" algn="ctr">
            <a:solidFill>
              <a:srgbClr xmlns:mc="http://schemas.openxmlformats.org/markup-compatibility/2006" xmlns:a14="http://schemas.microsoft.com/office/drawing/2010/main" val="9CB084" mc:Ignorable=""/>
            </a:solidFill>
            <a:prstDash val="solid"/>
          </a:ln>
          <a:effectLst>
            <a:glow rad="63500">
              <a:srgbClr xmlns:mc="http://schemas.openxmlformats.org/markup-compatibility/2006" xmlns:a14="http://schemas.microsoft.com/office/drawing/2010/main" val="9CB084" mc:Ignorable="">
                <a:satMod val="175000"/>
                <a:alpha val="40000"/>
              </a:srgbClr>
            </a:glow>
            <a:outerShdw blurRad="50800" dist="38100" dir="8100000" algn="tr"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rtlCol="0">
            <a:spAutoFit/>
          </a:bodyPr>
          <a:lstStyle/>
          <a:p>
            <a:pPr algn="ctr">
              <a:defRPr/>
            </a:pPr>
            <a:r>
              <a:rPr lang="en-US" sz="3200" kern="0" dirty="0">
                <a:solidFill>
                  <a:sysClr val="windowText" lastClr="000000"/>
                </a:solidFill>
                <a:effectLst>
                  <a:outerShdw blurRad="127000" dist="114300" dir="8100000" algn="tr" rotWithShape="0">
                    <a:prstClr val="black">
                      <a:alpha val="40000"/>
                    </a:prstClr>
                  </a:outerShdw>
                </a:effectLst>
                <a:latin typeface="Berlin Sans FB Demi" pitchFamily="34" charset="0"/>
              </a:rPr>
              <a:t>Charts by Don McClain</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Prepared </a:t>
            </a: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March 5,6,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2010</a:t>
            </a:r>
          </a:p>
          <a:p>
            <a:pPr algn="ctr">
              <a:defRPr/>
            </a:pPr>
            <a:r>
              <a:rPr lang="en-US" sz="2400" kern="0" dirty="0" smtClean="0">
                <a:solidFill>
                  <a:sysClr val="windowText" lastClr="000000"/>
                </a:solidFill>
                <a:effectLst>
                  <a:outerShdw blurRad="127000" dist="114300" dir="8100000" algn="tr" rotWithShape="0">
                    <a:prstClr val="black">
                      <a:alpha val="40000"/>
                    </a:prstClr>
                  </a:outerShdw>
                </a:effectLst>
                <a:latin typeface="Book Antiqua"/>
              </a:rPr>
              <a:t>Preached March 7, </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2010</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West 65</a:t>
            </a:r>
            <a:r>
              <a:rPr lang="en-US" sz="2400" kern="0" baseline="30000" dirty="0">
                <a:solidFill>
                  <a:sysClr val="windowText" lastClr="000000"/>
                </a:solidFill>
                <a:effectLst>
                  <a:outerShdw blurRad="127000" dist="114300" dir="8100000" algn="tr" rotWithShape="0">
                    <a:prstClr val="black">
                      <a:alpha val="40000"/>
                    </a:prstClr>
                  </a:outerShdw>
                </a:effectLst>
                <a:latin typeface="Book Antiqua"/>
              </a:rPr>
              <a:t>th</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Street church of Christ</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Little Rock AR 72209</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501-568-1062</a:t>
            </a:r>
          </a:p>
          <a:p>
            <a:pPr algn="ctr">
              <a:defRPr/>
            </a:pPr>
            <a:endParaRPr lang="en-US" kern="0" dirty="0">
              <a:solidFill>
                <a:sysClr val="windowText" lastClr="000000"/>
              </a:solidFill>
              <a:effectLst>
                <a:outerShdw blurRad="127000" dist="114300" dir="8100000" algn="tr" rotWithShape="0">
                  <a:prstClr val="black">
                    <a:alpha val="40000"/>
                  </a:prstClr>
                </a:outerShdw>
              </a:effectLst>
              <a:latin typeface="Book Antiqua"/>
            </a:endParaRPr>
          </a:p>
          <a:p>
            <a:pPr algn="ctr">
              <a:defRPr/>
            </a:pPr>
            <a:r>
              <a:rPr lang="en-US" kern="0" dirty="0">
                <a:solidFill>
                  <a:sysClr val="windowText" lastClr="000000"/>
                </a:solidFill>
                <a:effectLst>
                  <a:outerShdw blurRad="127000" dist="114300" dir="8100000" algn="tr" rotWithShape="0">
                    <a:prstClr val="black">
                      <a:alpha val="40000"/>
                    </a:prstClr>
                  </a:outerShdw>
                </a:effectLst>
                <a:latin typeface="Book Antiqua"/>
              </a:rPr>
              <a:t>Prepared using PPT 2010 Beta</a:t>
            </a:r>
          </a:p>
          <a:p>
            <a:pPr algn="ctr">
              <a:defRPr/>
            </a:pPr>
            <a:r>
              <a:rPr lang="en-US" sz="2400" kern="0" dirty="0">
                <a:solidFill>
                  <a:sysClr val="windowText" lastClr="000000"/>
                </a:solidFill>
                <a:effectLst>
                  <a:outerShdw blurRad="127000" dist="114300" dir="8100000" algn="tr" rotWithShape="0">
                    <a:prstClr val="black">
                      <a:alpha val="40000"/>
                    </a:prstClr>
                  </a:outerShdw>
                </a:effectLst>
                <a:latin typeface="Book Antiqua"/>
              </a:rPr>
              <a:t>Email – </a:t>
            </a:r>
            <a:r>
              <a:rPr lang="en-US" sz="2400" u="sng" kern="0" dirty="0">
                <a:solidFill>
                  <a:srgbClr xmlns:mc="http://schemas.openxmlformats.org/markup-compatibility/2006" xmlns:a14="http://schemas.microsoft.com/office/drawing/2010/main" val="0070C0" mc:Ignorable=""/>
                </a:solidFill>
                <a:effectLst>
                  <a:outerShdw blurRad="127000" dist="114300" dir="8100000" algn="tr" rotWithShape="0">
                    <a:prstClr val="black">
                      <a:alpha val="40000"/>
                    </a:prstClr>
                  </a:outerShdw>
                </a:effectLst>
                <a:latin typeface="Book Antiqua"/>
              </a:rPr>
              <a:t>donmcclain@sbcglobal.net</a:t>
            </a:r>
            <a:r>
              <a:rPr lang="en-US" sz="2400" kern="0" dirty="0">
                <a:solidFill>
                  <a:sysClr val="windowText" lastClr="000000"/>
                </a:solidFill>
                <a:effectLst>
                  <a:outerShdw blurRad="127000" dist="114300" dir="8100000" algn="tr" rotWithShape="0">
                    <a:prstClr val="black">
                      <a:alpha val="40000"/>
                    </a:prstClr>
                  </a:outerShdw>
                </a:effectLst>
                <a:latin typeface="Book Antiqua"/>
              </a:rPr>
              <a:t> </a:t>
            </a:r>
          </a:p>
        </p:txBody>
      </p:sp>
      <p:sp>
        <p:nvSpPr>
          <p:cNvPr id="5" name="TextBox 4"/>
          <p:cNvSpPr txBox="1"/>
          <p:nvPr/>
        </p:nvSpPr>
        <p:spPr>
          <a:xfrm>
            <a:off x="914401" y="5080337"/>
            <a:ext cx="7239000" cy="1323439"/>
          </a:xfrm>
          <a:prstGeom prst="rect">
            <a:avLst/>
          </a:prstGeom>
          <a:noFill/>
        </p:spPr>
        <p:txBody>
          <a:bodyPr wrap="square" rtlCol="0">
            <a:spAutoFit/>
          </a:bodyPr>
          <a:lstStyle/>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Note – Many of the transition effects used in this presentation are lost using PPT 2007 Viewer</a:t>
            </a:r>
          </a:p>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To view transitions you can download Office 2010 Beta for free:</a:t>
            </a:r>
          </a:p>
          <a:p>
            <a:pPr algn="ct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hlinkClick r:id="rId3"/>
              </a:rPr>
              <a:t>http://www.microsoft.com/office/2010/en/default.aspx</a:t>
            </a:r>
            <a:r>
              <a:rPr lang="en-US" sz="2000"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rPr>
              <a:t> </a:t>
            </a:r>
          </a:p>
        </p:txBody>
      </p:sp>
    </p:spTree>
    <p:extLst>
      <p:ext uri="{BB962C8B-B14F-4D97-AF65-F5344CB8AC3E}">
        <p14:creationId xmlns:p14="http://schemas.microsoft.com/office/powerpoint/2010/main" val="161102989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4419601" y="1219200"/>
            <a:ext cx="4419600" cy="5410200"/>
          </a:xfrm>
          <a:prstGeom prst="round2DiagRect">
            <a:avLst/>
          </a:prstGeom>
          <a:solidFill>
            <a:srgbClr xmlns:mc="http://schemas.openxmlformats.org/markup-compatibility/2006" xmlns:a14="http://schemas.microsoft.com/office/drawing/2010/main" val="024244" mc:Ignorable=""/>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4572001" y="1295400"/>
            <a:ext cx="4114799" cy="5047536"/>
          </a:xfrm>
          <a:prstGeom prst="rect">
            <a:avLst/>
          </a:prstGeom>
          <a:noFill/>
        </p:spPr>
        <p:txBody>
          <a:bodyPr wrap="square" rtlCol="0">
            <a:spAutoFit/>
          </a:bodyPr>
          <a:lstStyle/>
          <a:p>
            <a:pPr algn="ctr">
              <a:spcAft>
                <a:spcPts val="1200"/>
              </a:spcAft>
            </a:pPr>
            <a:r>
              <a:rPr lang="en-US" sz="40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Our lives are made of choices –</a:t>
            </a:r>
          </a:p>
          <a:p>
            <a:pPr algn="ctr">
              <a:spcAft>
                <a:spcPts val="1200"/>
              </a:spcAft>
            </a:pPr>
            <a:r>
              <a:rPr lang="en-US" sz="40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Some have little to no bearing on our destiny – </a:t>
            </a:r>
            <a:r>
              <a:rPr lang="en-US" sz="28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(color of suit / dress, color of shoes, which restaurant for lunch, Mac or PC, Verizon or AT&amp;T, etc. . . .)</a:t>
            </a:r>
            <a:endParaRPr lang="en-US" sz="4000" b="1" dirty="0" smtClean="0">
              <a:solidFill>
                <a:schemeClr val="accent4">
                  <a:lumMod val="20000"/>
                  <a:lumOff val="80000"/>
                </a:schemeClr>
              </a:solidFill>
              <a:effectLst>
                <a:outerShdw blurRad="50800" dist="38100" dir="2700000" algn="tl" rotWithShape="0">
                  <a:prstClr val="black">
                    <a:alpha val="40000"/>
                  </a:prstClr>
                </a:outerShdw>
              </a:effectLst>
              <a:latin typeface="+mj-lt"/>
            </a:endParaRPr>
          </a:p>
        </p:txBody>
      </p:sp>
      <p:sp>
        <p:nvSpPr>
          <p:cNvPr id="7" name="TextBox 6"/>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 y="1676401"/>
            <a:ext cx="439189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6557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4419601" y="1219200"/>
            <a:ext cx="4419600" cy="5410200"/>
          </a:xfrm>
          <a:prstGeom prst="round2DiagRect">
            <a:avLst/>
          </a:prstGeom>
          <a:solidFill>
            <a:srgbClr xmlns:mc="http://schemas.openxmlformats.org/markup-compatibility/2006" xmlns:a14="http://schemas.microsoft.com/office/drawing/2010/main" val="024244" mc:Ignorable=""/>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4572001" y="1295400"/>
            <a:ext cx="4114799" cy="5324535"/>
          </a:xfrm>
          <a:prstGeom prst="rect">
            <a:avLst/>
          </a:prstGeom>
          <a:noFill/>
        </p:spPr>
        <p:txBody>
          <a:bodyPr wrap="square" rtlCol="0">
            <a:spAutoFit/>
          </a:bodyPr>
          <a:lstStyle/>
          <a:p>
            <a:pPr algn="ctr">
              <a:spcAft>
                <a:spcPts val="1200"/>
              </a:spcAft>
            </a:pPr>
            <a:r>
              <a:rPr lang="en-US" sz="32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Many choices have far reaching and eternal consequences . . .</a:t>
            </a:r>
          </a:p>
          <a:p>
            <a:pPr algn="ctr">
              <a:spcAft>
                <a:spcPts val="1200"/>
              </a:spcAft>
            </a:pPr>
            <a:r>
              <a:rPr lang="en-US" sz="32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We are free to choose – but we are not free not to choose . . .</a:t>
            </a:r>
          </a:p>
          <a:p>
            <a:pPr algn="ctr">
              <a:spcAft>
                <a:spcPts val="1200"/>
              </a:spcAft>
            </a:pPr>
            <a:r>
              <a:rPr lang="en-US" sz="32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We are not free to choose the consequences of our choices . . .</a:t>
            </a:r>
          </a:p>
        </p:txBody>
      </p:sp>
      <p:pic>
        <p:nvPicPr>
          <p:cNvPr id="4098" name="Picture 2" descr="http://robertpooley.typepad.com/my_weblog/images/2007/08/22/gods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419601" cy="5105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6" name="TextBox 5"/>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Tree>
    <p:extLst>
      <p:ext uri="{BB962C8B-B14F-4D97-AF65-F5344CB8AC3E}">
        <p14:creationId xmlns:p14="http://schemas.microsoft.com/office/powerpoint/2010/main" val="34501133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4419601" y="1219200"/>
            <a:ext cx="4419600" cy="5410200"/>
          </a:xfrm>
          <a:prstGeom prst="round2DiagRect">
            <a:avLst/>
          </a:prstGeom>
          <a:solidFill>
            <a:srgbClr xmlns:mc="http://schemas.openxmlformats.org/markup-compatibility/2006" xmlns:a14="http://schemas.microsoft.com/office/drawing/2010/main" val="024244" mc:Ignorable=""/>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4495801" y="3429000"/>
            <a:ext cx="4267199" cy="3016210"/>
          </a:xfrm>
          <a:prstGeom prst="rect">
            <a:avLst/>
          </a:prstGeom>
          <a:noFill/>
        </p:spPr>
        <p:txBody>
          <a:bodyPr wrap="square" rtlCol="0">
            <a:spAutoFit/>
          </a:bodyPr>
          <a:lstStyle/>
          <a:p>
            <a:pPr algn="ctr">
              <a:spcAft>
                <a:spcPts val="1200"/>
              </a:spcAft>
            </a:pPr>
            <a:r>
              <a:rPr lang="en-US" sz="40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Temporal </a:t>
            </a:r>
            <a:r>
              <a:rPr lang="en-US" sz="4000" b="1" dirty="0">
                <a:solidFill>
                  <a:schemeClr val="accent4">
                    <a:lumMod val="20000"/>
                    <a:lumOff val="80000"/>
                  </a:schemeClr>
                </a:solidFill>
                <a:effectLst>
                  <a:outerShdw blurRad="50800" dist="38100" dir="2700000" algn="tl" rotWithShape="0">
                    <a:prstClr val="black">
                      <a:alpha val="40000"/>
                    </a:prstClr>
                  </a:outerShdw>
                </a:effectLst>
                <a:latin typeface="+mj-lt"/>
              </a:rPr>
              <a:t>Things -</a:t>
            </a:r>
          </a:p>
          <a:p>
            <a:pPr algn="ctr">
              <a:spcAft>
                <a:spcPts val="1200"/>
              </a:spcAft>
            </a:pPr>
            <a:r>
              <a:rPr lang="en-US" sz="4000" b="1" dirty="0">
                <a:solidFill>
                  <a:schemeClr val="accent4">
                    <a:lumMod val="20000"/>
                    <a:lumOff val="80000"/>
                  </a:schemeClr>
                </a:solidFill>
                <a:effectLst>
                  <a:outerShdw blurRad="50800" dist="38100" dir="2700000" algn="tl" rotWithShape="0">
                    <a:prstClr val="black">
                      <a:alpha val="40000"/>
                    </a:prstClr>
                  </a:outerShdw>
                </a:effectLst>
                <a:latin typeface="+mj-lt"/>
              </a:rPr>
              <a:t> Human Wisdom -</a:t>
            </a:r>
          </a:p>
          <a:p>
            <a:pPr algn="ctr">
              <a:spcAft>
                <a:spcPts val="1200"/>
              </a:spcAft>
            </a:pPr>
            <a:r>
              <a:rPr lang="en-US" sz="4000" b="1" dirty="0">
                <a:solidFill>
                  <a:schemeClr val="accent4">
                    <a:lumMod val="20000"/>
                    <a:lumOff val="80000"/>
                  </a:schemeClr>
                </a:solidFill>
                <a:effectLst>
                  <a:outerShdw blurRad="50800" dist="38100" dir="2700000" algn="tl" rotWithShape="0">
                    <a:prstClr val="black">
                      <a:alpha val="40000"/>
                    </a:prstClr>
                  </a:outerShdw>
                </a:effectLst>
                <a:latin typeface="+mj-lt"/>
              </a:rPr>
              <a:t> Tradition -</a:t>
            </a:r>
          </a:p>
          <a:p>
            <a:pPr algn="ctr">
              <a:spcAft>
                <a:spcPts val="1200"/>
              </a:spcAft>
            </a:pPr>
            <a:r>
              <a:rPr lang="en-US" sz="4000" b="1" dirty="0">
                <a:solidFill>
                  <a:schemeClr val="accent4">
                    <a:lumMod val="20000"/>
                    <a:lumOff val="80000"/>
                  </a:schemeClr>
                </a:solidFill>
                <a:effectLst>
                  <a:outerShdw blurRad="50800" dist="38100" dir="2700000" algn="tl" rotWithShape="0">
                    <a:prstClr val="black">
                      <a:alpha val="40000"/>
                    </a:prstClr>
                  </a:outerShdw>
                </a:effectLst>
                <a:latin typeface="+mj-lt"/>
              </a:rPr>
              <a:t> Feelings </a:t>
            </a:r>
            <a:r>
              <a:rPr lang="en-US" sz="4000" b="1" dirty="0" smtClean="0">
                <a:solidFill>
                  <a:schemeClr val="accent4">
                    <a:lumMod val="20000"/>
                    <a:lumOff val="80000"/>
                  </a:schemeClr>
                </a:solidFill>
                <a:effectLst>
                  <a:outerShdw blurRad="50800" dist="38100" dir="2700000" algn="tl" rotWithShape="0">
                    <a:prstClr val="black">
                      <a:alpha val="40000"/>
                    </a:prstClr>
                  </a:outerShdw>
                </a:effectLst>
                <a:latin typeface="+mj-lt"/>
              </a:rPr>
              <a:t>-</a:t>
            </a:r>
            <a:endParaRPr lang="en-US" sz="4000" b="1" dirty="0">
              <a:solidFill>
                <a:schemeClr val="accent4">
                  <a:lumMod val="20000"/>
                  <a:lumOff val="80000"/>
                </a:schemeClr>
              </a:solidFill>
              <a:effectLst>
                <a:outerShdw blurRad="50800" dist="38100" dir="2700000" algn="tl" rotWithShape="0">
                  <a:prstClr val="black">
                    <a:alpha val="40000"/>
                  </a:prstClr>
                </a:outerShdw>
              </a:effectLst>
              <a:latin typeface="+mj-lt"/>
            </a:endParaRPr>
          </a:p>
        </p:txBody>
      </p:sp>
      <p:pic>
        <p:nvPicPr>
          <p:cNvPr id="4098" name="Picture 2" descr="http://robertpooley.typepad.com/my_weblog/images/2007/08/22/gods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419601" cy="5105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6" name="TextBox 5"/>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sp>
        <p:nvSpPr>
          <p:cNvPr id="2" name="Rectangle 1"/>
          <p:cNvSpPr/>
          <p:nvPr/>
        </p:nvSpPr>
        <p:spPr>
          <a:xfrm>
            <a:off x="4571999" y="1447800"/>
            <a:ext cx="4267201" cy="1754326"/>
          </a:xfrm>
          <a:prstGeom prst="rect">
            <a:avLst/>
          </a:prstGeom>
        </p:spPr>
        <p:txBody>
          <a:bodyPr wrap="square">
            <a:spAutoFit/>
          </a:bodyPr>
          <a:lstStyle/>
          <a:p>
            <a:pPr algn="ctr">
              <a:spcAft>
                <a:spcPts val="1200"/>
              </a:spcAft>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latin typeface="Pythagoras" pitchFamily="2" charset="0"/>
              </a:rPr>
              <a:t>Things that Should NOT Govern Our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latin typeface="Pythagoras" pitchFamily="2" charset="0"/>
              </a:rPr>
              <a:t>Decision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latin typeface="Pythagoras" pitchFamily="2" charset="0"/>
              </a:rPr>
              <a:t>Making –</a:t>
            </a:r>
          </a:p>
        </p:txBody>
      </p:sp>
    </p:spTree>
    <p:extLst>
      <p:ext uri="{BB962C8B-B14F-4D97-AF65-F5344CB8AC3E}">
        <p14:creationId xmlns:p14="http://schemas.microsoft.com/office/powerpoint/2010/main" val="29911223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4" name="Rectangle 3"/>
          <p:cNvSpPr/>
          <p:nvPr/>
        </p:nvSpPr>
        <p:spPr>
          <a:xfrm>
            <a:off x="1143000" y="1371600"/>
            <a:ext cx="6705600" cy="3970318"/>
          </a:xfrm>
          <a:prstGeom prst="rect">
            <a:avLst/>
          </a:prstGeom>
        </p:spPr>
        <p:txBody>
          <a:bodyPr wrap="square">
            <a:spAutoFit/>
          </a:bodyPr>
          <a:lstStyle/>
          <a:p>
            <a:pPr algn="ctr"/>
            <a:r>
              <a:rPr lang="en-US" sz="3600" b="1" dirty="0">
                <a:effectLst>
                  <a:outerShdw blurRad="60007" dist="310007" dir="7680000" sy="30000" kx="1300200" algn="ctr" rotWithShape="0">
                    <a:prstClr val="black">
                      <a:alpha val="32000"/>
                    </a:prstClr>
                  </a:outerShdw>
                </a:effectLst>
                <a:latin typeface="Berlin Sans FB" pitchFamily="34" charset="0"/>
              </a:rPr>
              <a:t>1 Kings 18:21 (NKJV) </a:t>
            </a:r>
            <a:r>
              <a:rPr lang="en-US" sz="3600" dirty="0">
                <a:effectLst>
                  <a:outerShdw blurRad="60007" dist="310007" dir="7680000" sy="30000" kx="1300200" algn="ctr" rotWithShape="0">
                    <a:prstClr val="black">
                      <a:alpha val="32000"/>
                    </a:prstClr>
                  </a:outerShdw>
                </a:effectLst>
                <a:latin typeface="Berlin Sans FB" pitchFamily="34" charset="0"/>
              </a:rPr>
              <a:t/>
            </a:r>
            <a:br>
              <a:rPr lang="en-US" sz="3600" dirty="0">
                <a:effectLst>
                  <a:outerShdw blurRad="60007" dist="310007" dir="7680000" sy="30000" kx="1300200" algn="ctr" rotWithShape="0">
                    <a:prstClr val="black">
                      <a:alpha val="32000"/>
                    </a:prstClr>
                  </a:outerShdw>
                </a:effectLst>
                <a:latin typeface="Berlin Sans FB" pitchFamily="34" charset="0"/>
              </a:rPr>
            </a:br>
            <a:r>
              <a:rPr lang="en-US" sz="3600" baseline="30000" dirty="0">
                <a:effectLst>
                  <a:outerShdw blurRad="60007" dist="310007" dir="7680000" sy="30000" kx="1300200" algn="ctr" rotWithShape="0">
                    <a:prstClr val="black">
                      <a:alpha val="32000"/>
                    </a:prstClr>
                  </a:outerShdw>
                </a:effectLst>
              </a:rPr>
              <a:t>21 </a:t>
            </a:r>
            <a:r>
              <a:rPr lang="en-US" sz="3600" dirty="0">
                <a:effectLst>
                  <a:outerShdw blurRad="60007" dist="310007" dir="7680000" sy="30000" kx="1300200" algn="ctr" rotWithShape="0">
                    <a:prstClr val="black">
                      <a:alpha val="32000"/>
                    </a:prstClr>
                  </a:outerShdw>
                </a:effectLst>
              </a:rPr>
              <a:t>And Elijah came to all the people, and said, "How long will you falter between two opinions? If the LORD </a:t>
            </a:r>
            <a:r>
              <a:rPr lang="en-US" sz="3600" i="1" dirty="0">
                <a:effectLst>
                  <a:outerShdw blurRad="60007" dist="310007" dir="7680000" sy="30000" kx="1300200" algn="ctr" rotWithShape="0">
                    <a:prstClr val="black">
                      <a:alpha val="32000"/>
                    </a:prstClr>
                  </a:outerShdw>
                </a:effectLst>
              </a:rPr>
              <a:t>is</a:t>
            </a:r>
            <a:r>
              <a:rPr lang="en-US" sz="3600" dirty="0">
                <a:effectLst>
                  <a:outerShdw blurRad="60007" dist="310007" dir="7680000" sy="30000" kx="1300200" algn="ctr" rotWithShape="0">
                    <a:prstClr val="black">
                      <a:alpha val="32000"/>
                    </a:prstClr>
                  </a:outerShdw>
                </a:effectLst>
              </a:rPr>
              <a:t> God, follow Him; but if Baal, follow him." But the people answered him not a word. </a:t>
            </a:r>
          </a:p>
        </p:txBody>
      </p:sp>
    </p:spTree>
    <p:extLst>
      <p:ext uri="{BB962C8B-B14F-4D97-AF65-F5344CB8AC3E}">
        <p14:creationId xmlns:p14="http://schemas.microsoft.com/office/powerpoint/2010/main" val="469080277"/>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5" name="Rectangle 4"/>
          <p:cNvSpPr/>
          <p:nvPr/>
        </p:nvSpPr>
        <p:spPr>
          <a:xfrm>
            <a:off x="1066800" y="1371600"/>
            <a:ext cx="6934200" cy="4154984"/>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Berlin Sans FB" pitchFamily="34" charset="0"/>
              </a:rPr>
              <a:t>Joshua 24:14-15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14 </a:t>
            </a:r>
            <a:r>
              <a:rPr lang="en-US" sz="2400" dirty="0">
                <a:effectLst>
                  <a:outerShdw blurRad="60007" dist="310007" dir="7680000" sy="30000" kx="1300200" algn="ctr" rotWithShape="0">
                    <a:prstClr val="black">
                      <a:alpha val="32000"/>
                    </a:prstClr>
                  </a:outerShdw>
                </a:effectLst>
              </a:rPr>
              <a:t>"Now therefore, fear the LORD, serve Him in sincerity and in truth, and put away the gods which your fathers served on the other side of the River and in Egypt. Serve the LORD! </a:t>
            </a:r>
            <a:r>
              <a:rPr lang="en-US" sz="2400" baseline="30000" dirty="0" smtClean="0">
                <a:effectLst>
                  <a:outerShdw blurRad="60007" dist="310007" dir="7680000" sy="30000" kx="1300200" algn="ctr" rotWithShape="0">
                    <a:prstClr val="black">
                      <a:alpha val="32000"/>
                    </a:prstClr>
                  </a:outerShdw>
                </a:effectLst>
              </a:rPr>
              <a:t>15 </a:t>
            </a:r>
            <a:r>
              <a:rPr lang="en-US" sz="2400" dirty="0">
                <a:effectLst>
                  <a:outerShdw blurRad="60007" dist="310007" dir="7680000" sy="30000" kx="1300200" algn="ctr" rotWithShape="0">
                    <a:prstClr val="black">
                      <a:alpha val="32000"/>
                    </a:prstClr>
                  </a:outerShdw>
                </a:effectLst>
              </a:rPr>
              <a:t>And if it seems evil to you to serve the LORD, choose for yourselves this day whom you will serve, whether the gods which your fathers served that </a:t>
            </a:r>
            <a:r>
              <a:rPr lang="en-US" sz="2400" i="1" dirty="0">
                <a:effectLst>
                  <a:outerShdw blurRad="60007" dist="310007" dir="7680000" sy="30000" kx="1300200" algn="ctr" rotWithShape="0">
                    <a:prstClr val="black">
                      <a:alpha val="32000"/>
                    </a:prstClr>
                  </a:outerShdw>
                </a:effectLst>
              </a:rPr>
              <a:t>were</a:t>
            </a:r>
            <a:r>
              <a:rPr lang="en-US" sz="2400" dirty="0">
                <a:effectLst>
                  <a:outerShdw blurRad="60007" dist="310007" dir="7680000" sy="30000" kx="1300200" algn="ctr" rotWithShape="0">
                    <a:prstClr val="black">
                      <a:alpha val="32000"/>
                    </a:prstClr>
                  </a:outerShdw>
                </a:effectLst>
              </a:rPr>
              <a:t> on the other side of the River, or the gods of the Amorites, in whose land you dwell. But as for me and my house, we will serve the LORD." </a:t>
            </a:r>
          </a:p>
        </p:txBody>
      </p:sp>
    </p:spTree>
    <p:extLst>
      <p:ext uri="{BB962C8B-B14F-4D97-AF65-F5344CB8AC3E}">
        <p14:creationId xmlns:p14="http://schemas.microsoft.com/office/powerpoint/2010/main" val="1405884403"/>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4" name="Rectangle 3"/>
          <p:cNvSpPr/>
          <p:nvPr/>
        </p:nvSpPr>
        <p:spPr>
          <a:xfrm>
            <a:off x="1143000" y="1530489"/>
            <a:ext cx="6781800" cy="3785652"/>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Berlin Sans FB" pitchFamily="34" charset="0"/>
              </a:rPr>
              <a:t>Deuteronomy 30:15-20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400" baseline="30000" dirty="0">
                <a:effectLst>
                  <a:outerShdw blurRad="60007" dist="310007" dir="7680000" sy="30000" kx="1300200" algn="ctr" rotWithShape="0">
                    <a:prstClr val="black">
                      <a:alpha val="32000"/>
                    </a:prstClr>
                  </a:outerShdw>
                </a:effectLst>
              </a:rPr>
              <a:t>15 </a:t>
            </a:r>
            <a:r>
              <a:rPr lang="en-US" sz="2400" dirty="0">
                <a:effectLst>
                  <a:outerShdw blurRad="60007" dist="310007" dir="7680000" sy="30000" kx="1300200" algn="ctr" rotWithShape="0">
                    <a:prstClr val="black">
                      <a:alpha val="32000"/>
                    </a:prstClr>
                  </a:outerShdw>
                </a:effectLst>
              </a:rPr>
              <a:t>"See, I have set before you today life and good, death and evil, </a:t>
            </a:r>
            <a:r>
              <a:rPr lang="en-US" sz="2400" baseline="30000" dirty="0" smtClean="0">
                <a:effectLst>
                  <a:outerShdw blurRad="60007" dist="310007" dir="7680000" sy="30000" kx="1300200" algn="ctr" rotWithShape="0">
                    <a:prstClr val="black">
                      <a:alpha val="32000"/>
                    </a:prstClr>
                  </a:outerShdw>
                </a:effectLst>
              </a:rPr>
              <a:t>16 </a:t>
            </a:r>
            <a:r>
              <a:rPr lang="en-US" sz="2400" dirty="0">
                <a:effectLst>
                  <a:outerShdw blurRad="60007" dist="310007" dir="7680000" sy="30000" kx="1300200" algn="ctr" rotWithShape="0">
                    <a:prstClr val="black">
                      <a:alpha val="32000"/>
                    </a:prstClr>
                  </a:outerShdw>
                </a:effectLst>
              </a:rPr>
              <a:t>in that I command you today to love the LORD your God, to walk in His ways, and to keep His commandments, His statutes, and His judgments, that you may live and multiply; and the LORD your God will bless you in the land which you go to possess. </a:t>
            </a:r>
            <a:r>
              <a:rPr lang="en-US" sz="2400" baseline="30000" dirty="0" smtClean="0">
                <a:effectLst>
                  <a:outerShdw blurRad="60007" dist="310007" dir="7680000" sy="30000" kx="1300200" algn="ctr" rotWithShape="0">
                    <a:prstClr val="black">
                      <a:alpha val="32000"/>
                    </a:prstClr>
                  </a:outerShdw>
                </a:effectLst>
              </a:rPr>
              <a:t>17 </a:t>
            </a:r>
            <a:r>
              <a:rPr lang="en-US" sz="2400" dirty="0">
                <a:effectLst>
                  <a:outerShdw blurRad="60007" dist="310007" dir="7680000" sy="30000" kx="1300200" algn="ctr" rotWithShape="0">
                    <a:prstClr val="black">
                      <a:alpha val="32000"/>
                    </a:prstClr>
                  </a:outerShdw>
                </a:effectLst>
              </a:rPr>
              <a:t>But if your heart turns away so that you do not hear, and are drawn away, and worship other gods and serve them, </a:t>
            </a:r>
          </a:p>
        </p:txBody>
      </p:sp>
    </p:spTree>
    <p:extLst>
      <p:ext uri="{BB962C8B-B14F-4D97-AF65-F5344CB8AC3E}">
        <p14:creationId xmlns:p14="http://schemas.microsoft.com/office/powerpoint/2010/main" val="678945926"/>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4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rPr>
              <a:t>Decisions Determine Destiny</a:t>
            </a:r>
            <a:endParaRPr lang="en-US" sz="4800" b="1" dirty="0">
              <a:ln w="11430">
                <a:noFill/>
              </a:ln>
              <a:gradFill flip="none" rotWithShape="1">
                <a:gsLst>
                  <a:gs pos="0">
                    <a:schemeClr val="bg2">
                      <a:lumMod val="90000"/>
                    </a:schemeClr>
                  </a:gs>
                  <a:gs pos="61000">
                    <a:srgbClr xmlns:mc="http://schemas.openxmlformats.org/markup-compatibility/2006" xmlns:a14="http://schemas.microsoft.com/office/drawing/2010/main" val="00B8B4" mc:Ignorable=""/>
                  </a:gs>
                  <a:gs pos="81000">
                    <a:schemeClr val="bg2">
                      <a:lumMod val="25000"/>
                    </a:schemeClr>
                  </a:gs>
                  <a:gs pos="100000">
                    <a:srgbClr xmlns:mc="http://schemas.openxmlformats.org/markup-compatibility/2006" xmlns:a14="http://schemas.microsoft.com/office/drawing/2010/main" val="009999" mc:Ignorable=""/>
                  </a:gs>
                </a:gsLst>
                <a:lin ang="5400000" scaled="1"/>
                <a:tileRect/>
              </a:gradFill>
              <a:effectLst>
                <a:glow rad="63500">
                  <a:schemeClr val="accent1">
                    <a:satMod val="175000"/>
                    <a:alpha val="40000"/>
                  </a:schemeClr>
                </a:glow>
                <a:outerShdw blurRad="139700" dist="127000" dir="2700000" algn="tl" rotWithShape="0">
                  <a:prstClr val="black">
                    <a:alpha val="40000"/>
                  </a:prstClr>
                </a:outerShdw>
                <a:reflection blurRad="6350" stA="55000" endA="300" endPos="45500" dir="5400000" sy="-100000" algn="bl" rotWithShape="0"/>
              </a:effectLst>
              <a:latin typeface="Berlin Sans FB"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0" y="990600"/>
            <a:ext cx="9144000" cy="5897879"/>
          </a:xfrm>
          <a:prstGeom prst="rect">
            <a:avLst/>
          </a:prstGeom>
          <a:noFill/>
          <a:ln w="9525">
            <a:noFill/>
            <a:miter lim="800000"/>
            <a:headEnd/>
            <a:tailEnd/>
          </a:ln>
          <a:effectLst/>
        </p:spPr>
      </p:pic>
      <p:sp>
        <p:nvSpPr>
          <p:cNvPr id="4" name="Rectangle 3"/>
          <p:cNvSpPr/>
          <p:nvPr/>
        </p:nvSpPr>
        <p:spPr>
          <a:xfrm>
            <a:off x="1143000" y="1530489"/>
            <a:ext cx="6781800" cy="3662541"/>
          </a:xfrm>
          <a:prstGeom prst="rect">
            <a:avLst/>
          </a:prstGeom>
        </p:spPr>
        <p:txBody>
          <a:bodyPr wrap="square">
            <a:spAutoFit/>
          </a:bodyPr>
          <a:lstStyle/>
          <a:p>
            <a:pPr algn="ctr"/>
            <a:r>
              <a:rPr lang="en-US" sz="2400" b="1" dirty="0">
                <a:effectLst>
                  <a:outerShdw blurRad="60007" dist="310007" dir="7680000" sy="30000" kx="1300200" algn="ctr" rotWithShape="0">
                    <a:prstClr val="black">
                      <a:alpha val="32000"/>
                    </a:prstClr>
                  </a:outerShdw>
                </a:effectLst>
                <a:latin typeface="Berlin Sans FB" pitchFamily="34" charset="0"/>
              </a:rPr>
              <a:t>Deuteronomy 30:15-20 (NKJV) </a:t>
            </a:r>
            <a:r>
              <a:rPr lang="en-US" sz="2400" dirty="0">
                <a:effectLst>
                  <a:outerShdw blurRad="60007" dist="310007" dir="7680000" sy="30000" kx="1300200" algn="ctr" rotWithShape="0">
                    <a:prstClr val="black">
                      <a:alpha val="32000"/>
                    </a:prstClr>
                  </a:outerShdw>
                </a:effectLst>
              </a:rPr>
              <a:t/>
            </a:r>
            <a:br>
              <a:rPr lang="en-US" sz="2400" dirty="0">
                <a:effectLst>
                  <a:outerShdw blurRad="60007" dist="310007" dir="7680000" sy="30000" kx="1300200" algn="ctr" rotWithShape="0">
                    <a:prstClr val="black">
                      <a:alpha val="32000"/>
                    </a:prstClr>
                  </a:outerShdw>
                </a:effectLst>
              </a:rPr>
            </a:br>
            <a:r>
              <a:rPr lang="en-US" sz="2600" baseline="30000" dirty="0" smtClean="0">
                <a:effectLst>
                  <a:outerShdw blurRad="60007" dist="310007" dir="7680000" sy="30000" kx="1300200" algn="ctr" rotWithShape="0">
                    <a:prstClr val="black">
                      <a:alpha val="32000"/>
                    </a:prstClr>
                  </a:outerShdw>
                </a:effectLst>
              </a:rPr>
              <a:t>18 </a:t>
            </a:r>
            <a:r>
              <a:rPr lang="en-US" sz="2600" dirty="0">
                <a:effectLst>
                  <a:outerShdw blurRad="60007" dist="310007" dir="7680000" sy="30000" kx="1300200" algn="ctr" rotWithShape="0">
                    <a:prstClr val="black">
                      <a:alpha val="32000"/>
                    </a:prstClr>
                  </a:outerShdw>
                </a:effectLst>
              </a:rPr>
              <a:t>I announce to you today that you shall surely perish; you shall not prolong </a:t>
            </a:r>
            <a:r>
              <a:rPr lang="en-US" sz="2600" i="1" dirty="0">
                <a:effectLst>
                  <a:outerShdw blurRad="60007" dist="310007" dir="7680000" sy="30000" kx="1300200" algn="ctr" rotWithShape="0">
                    <a:prstClr val="black">
                      <a:alpha val="32000"/>
                    </a:prstClr>
                  </a:outerShdw>
                </a:effectLst>
              </a:rPr>
              <a:t>your</a:t>
            </a:r>
            <a:r>
              <a:rPr lang="en-US" sz="2600" dirty="0">
                <a:effectLst>
                  <a:outerShdw blurRad="60007" dist="310007" dir="7680000" sy="30000" kx="1300200" algn="ctr" rotWithShape="0">
                    <a:prstClr val="black">
                      <a:alpha val="32000"/>
                    </a:prstClr>
                  </a:outerShdw>
                </a:effectLst>
              </a:rPr>
              <a:t> days in the land which you cross over the Jordan to go in and possess. </a:t>
            </a:r>
            <a:r>
              <a:rPr lang="en-US" sz="2600" baseline="30000" dirty="0" smtClean="0">
                <a:effectLst>
                  <a:outerShdw blurRad="60007" dist="310007" dir="7680000" sy="30000" kx="1300200" algn="ctr" rotWithShape="0">
                    <a:prstClr val="black">
                      <a:alpha val="32000"/>
                    </a:prstClr>
                  </a:outerShdw>
                </a:effectLst>
              </a:rPr>
              <a:t>19 </a:t>
            </a:r>
            <a:r>
              <a:rPr lang="en-US" sz="2600" dirty="0">
                <a:effectLst>
                  <a:outerShdw blurRad="60007" dist="310007" dir="7680000" sy="30000" kx="1300200" algn="ctr" rotWithShape="0">
                    <a:prstClr val="black">
                      <a:alpha val="32000"/>
                    </a:prstClr>
                  </a:outerShdw>
                </a:effectLst>
              </a:rPr>
              <a:t>I call heaven and earth as witnesses today against you, </a:t>
            </a:r>
            <a:r>
              <a:rPr lang="en-US" sz="2600" i="1" dirty="0">
                <a:effectLst>
                  <a:outerShdw blurRad="60007" dist="310007" dir="7680000" sy="30000" kx="1300200" algn="ctr" rotWithShape="0">
                    <a:prstClr val="black">
                      <a:alpha val="32000"/>
                    </a:prstClr>
                  </a:outerShdw>
                </a:effectLst>
              </a:rPr>
              <a:t>that</a:t>
            </a:r>
            <a:r>
              <a:rPr lang="en-US" sz="2600" dirty="0">
                <a:effectLst>
                  <a:outerShdw blurRad="60007" dist="310007" dir="7680000" sy="30000" kx="1300200" algn="ctr" rotWithShape="0">
                    <a:prstClr val="black">
                      <a:alpha val="32000"/>
                    </a:prstClr>
                  </a:outerShdw>
                </a:effectLst>
              </a:rPr>
              <a:t> I have set before you life and death, blessing and cursing; therefore choose life, that both you and your descendants may live</a:t>
            </a:r>
            <a:r>
              <a:rPr lang="en-US" sz="2500" dirty="0">
                <a:effectLst>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30737124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Concourse">
      <a:dk1>
        <a:sysClr val="windowText" lastClr="000000"/>
      </a:dk1>
      <a:lt1>
        <a:sysClr val="window" lastClr="FFFFFF"/>
      </a:lt1>
      <a:dk2>
        <a:srgbClr xmlns:mc="http://schemas.openxmlformats.org/markup-compatibility/2006" xmlns:a14="http://schemas.microsoft.com/office/drawing/2010/main" val="464646" mc:Ignorable=""/>
      </a:dk2>
      <a:lt2>
        <a:srgbClr xmlns:mc="http://schemas.openxmlformats.org/markup-compatibility/2006" xmlns:a14="http://schemas.microsoft.com/office/drawing/2010/main" val="DEF5FA" mc:Ignorable=""/>
      </a:lt2>
      <a:accent1>
        <a:srgbClr xmlns:mc="http://schemas.openxmlformats.org/markup-compatibility/2006" xmlns:a14="http://schemas.microsoft.com/office/drawing/2010/main" val="2DA2BF" mc:Ignorable=""/>
      </a:accent1>
      <a:accent2>
        <a:srgbClr xmlns:mc="http://schemas.openxmlformats.org/markup-compatibility/2006" xmlns:a14="http://schemas.microsoft.com/office/drawing/2010/main" val="DA1F28" mc:Ignorable=""/>
      </a:accent2>
      <a:accent3>
        <a:srgbClr xmlns:mc="http://schemas.openxmlformats.org/markup-compatibility/2006" xmlns:a14="http://schemas.microsoft.com/office/drawing/2010/main" val="EB641B" mc:Ignorable=""/>
      </a:accent3>
      <a:accent4>
        <a:srgbClr xmlns:mc="http://schemas.openxmlformats.org/markup-compatibility/2006" xmlns:a14="http://schemas.microsoft.com/office/drawing/2010/main" val="39639D" mc:Ignorable=""/>
      </a:accent4>
      <a:accent5>
        <a:srgbClr xmlns:mc="http://schemas.openxmlformats.org/markup-compatibility/2006" xmlns:a14="http://schemas.microsoft.com/office/drawing/2010/main" val="474B78" mc:Ignorable=""/>
      </a:accent5>
      <a:accent6>
        <a:srgbClr xmlns:mc="http://schemas.openxmlformats.org/markup-compatibility/2006" xmlns:a14="http://schemas.microsoft.com/office/drawing/2010/main" val="7D3C4A" mc:Ignorable=""/>
      </a:accent6>
      <a:hlink>
        <a:srgbClr xmlns:mc="http://schemas.openxmlformats.org/markup-compatibility/2006" xmlns:a14="http://schemas.microsoft.com/office/drawing/2010/main" val="FF8119" mc:Ignorable=""/>
      </a:hlink>
      <a:folHlink>
        <a:srgbClr xmlns:mc="http://schemas.openxmlformats.org/markup-compatibility/2006" xmlns:a14="http://schemas.microsoft.com/office/drawing/2010/main" val="44B9E8" mc:Ignorable=""/>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63500" dist="25400" dir="5400000" rotWithShape="0">
              <a:srgbClr xmlns:mc="http://schemas.openxmlformats.org/markup-compatibility/2006" xmlns:a14="http://schemas.microsoft.com/office/drawing/2010/main" val="FFFFFF" mc:Ignorable="">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xmlns:mc="http://schemas.openxmlformats.org/markup-compatibility/2006" xmlns:a14="http://schemas.microsoft.com/office/drawing/2010/main" val="D8D8D8" mc:Ignorable=""/>
            </a:gs>
            <a:gs pos="100000">
              <a:schemeClr val="phClr">
                <a:lumMod val="25000"/>
              </a:schemeClr>
            </a:gs>
          </a:gsLst>
          <a:path path="circle">
            <a:fillToRect t="-80000" r="80000" b="180000"/>
          </a:path>
        </a:gradFill>
        <a:gradFill rotWithShape="1">
          <a:gsLst>
            <a:gs pos="0">
              <a:schemeClr val="accent5"/>
            </a:gs>
            <a:gs pos="52000">
              <a:srgbClr xmlns:mc="http://schemas.openxmlformats.org/markup-compatibility/2006" xmlns:a14="http://schemas.microsoft.com/office/drawing/2010/main" val="D8D8D8" mc:Ignorable=""/>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3193</TotalTime>
  <Words>948</Words>
  <Application>Microsoft Office PowerPoint</Application>
  <PresentationFormat>On-screen Show (4:3)</PresentationFormat>
  <Paragraphs>189</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 Don McClain</cp:lastModifiedBy>
  <cp:revision>53</cp:revision>
  <dcterms:created xsi:type="dcterms:W3CDTF">2010-03-03T23:23:18Z</dcterms:created>
  <dcterms:modified xsi:type="dcterms:W3CDTF">2010-03-08T21:00:49Z</dcterms:modified>
</cp:coreProperties>
</file>