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2"/>
  </p:notesMasterIdLst>
  <p:sldIdLst>
    <p:sldId id="296" r:id="rId2"/>
    <p:sldId id="301" r:id="rId3"/>
    <p:sldId id="302" r:id="rId4"/>
    <p:sldId id="333" r:id="rId5"/>
    <p:sldId id="335" r:id="rId6"/>
    <p:sldId id="332" r:id="rId7"/>
    <p:sldId id="334" r:id="rId8"/>
    <p:sldId id="336" r:id="rId9"/>
    <p:sldId id="338" r:id="rId10"/>
    <p:sldId id="337" r:id="rId11"/>
    <p:sldId id="340" r:id="rId12"/>
    <p:sldId id="341" r:id="rId13"/>
    <p:sldId id="339" r:id="rId14"/>
    <p:sldId id="343" r:id="rId15"/>
    <p:sldId id="344" r:id="rId16"/>
    <p:sldId id="342" r:id="rId17"/>
    <p:sldId id="346" r:id="rId18"/>
    <p:sldId id="345" r:id="rId19"/>
    <p:sldId id="297" r:id="rId20"/>
    <p:sldId id="34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xmlns:mc="http://schemas.openxmlformats.org/markup-compatibility/2006" xmlns:a14="http://schemas.microsoft.com/office/drawing/2010/main" val="FF0000" mc:Ignorable="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xmlns:mc="http://schemas.openxmlformats.org/markup-compatibility/2006" xmlns:a14="http://schemas.microsoft.com/office/drawing/2010/main" val="CC6600" mc:Ignorable=""/>
    <a:srgbClr xmlns:mc="http://schemas.openxmlformats.org/markup-compatibility/2006" xmlns:a14="http://schemas.microsoft.com/office/drawing/2010/main" val="CCFFCC" mc:Ignorable=""/>
    <a:srgbClr xmlns:mc="http://schemas.openxmlformats.org/markup-compatibility/2006" xmlns:a14="http://schemas.microsoft.com/office/drawing/2010/main" val="0066FF" mc:Ignorable=""/>
    <a:srgbClr xmlns:mc="http://schemas.openxmlformats.org/markup-compatibility/2006" xmlns:a14="http://schemas.microsoft.com/office/drawing/2010/main" val="FFFF99" mc:Ignorable=""/>
    <a:srgbClr xmlns:mc="http://schemas.openxmlformats.org/markup-compatibility/2006" xmlns:a14="http://schemas.microsoft.com/office/drawing/2010/main" val="EAEAEA" mc:Ignorable=""/>
    <a:srgbClr xmlns:mc="http://schemas.openxmlformats.org/markup-compatibility/2006" xmlns:a14="http://schemas.microsoft.com/office/drawing/2010/main" val="C0C0C0" mc:Ignorable=""/>
    <a:srgbClr xmlns:mc="http://schemas.openxmlformats.org/markup-compatibility/2006" xmlns:a14="http://schemas.microsoft.com/office/drawing/2010/main" val="B2B2B2" mc:Ignorable=""/>
    <a:srgbClr xmlns:mc="http://schemas.openxmlformats.org/markup-compatibility/2006" xmlns:a14="http://schemas.microsoft.com/office/drawing/2010/main" val="0000FF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42E5BBA-7D72-4406-B3A1-AF751719CE53}" type="datetimeFigureOut">
              <a:rPr lang="en-US"/>
              <a:pPr>
                <a:defRPr/>
              </a:pPr>
              <a:t>1/21/2010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AC80256-5A19-482A-839C-17D855BD6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00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8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7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6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7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21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0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9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80256-5A19-482A-839C-17D855BD62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xmlns:mc="http://schemas.openxmlformats.org/markup-compatibility/2006" xmlns:a14="http://schemas.microsoft.com/office/drawing/2010/main" val="000000" mc:Ignorable="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687D0-F415-4CC6-AB19-8E71B6F9555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51F56-5003-4FF0-A8BC-128668BD10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11295-F2AF-4B0C-B794-279D5383CB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BCB8C-D84E-4C72-859B-94287D052F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xmlns:mc="http://schemas.openxmlformats.org/markup-compatibility/2006" xmlns:a14="http://schemas.microsoft.com/office/drawing/2010/main" val="000000" mc:Ignorable="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31B9CAB3-AB96-43ED-A462-69D4C34A66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B4C27-5AFE-4614-BB22-8F3D77D661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293B0-1A76-4786-A8E9-377325E30A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ADA20-918C-46DE-9CE9-D75D8E790F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125"/>
          </a:xfrm>
        </p:spPr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C20E8-5566-409A-A9D7-559C23780C1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xmlns:mc="http://schemas.openxmlformats.org/markup-compatibility/2006" xmlns:a14="http://schemas.microsoft.com/office/drawing/2010/main" val="FFFFFF" mc:Ignorable=""/>
            </a:solidFill>
            <a:prstDash val="solid"/>
            <a:miter lim="800000"/>
          </a:ln>
          <a:effectLst>
            <a:outerShdw blurRad="190500" dist="228600" dir="2700000" sy="90000">
              <a:srgbClr xmlns:mc="http://schemas.openxmlformats.org/markup-compatibility/2006" xmlns:a14="http://schemas.microsoft.com/office/drawing/2010/main" val="000000" mc:Ignorable="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673F8-5CB1-4B94-B9C5-19E39D433B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" y="0"/>
            <a:ext cx="9137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2000" y="0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400">
                <a:solidFill>
                  <a:schemeClr val="bg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4CE39157-5F6A-47AE-8767-20DFB63CC8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570242" cy="430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81600" y="1589306"/>
            <a:ext cx="3810000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63550" indent="-463550">
              <a:spcAft>
                <a:spcPts val="1200"/>
              </a:spcAft>
            </a:pPr>
            <a:r>
              <a:rPr lang="en-US" sz="3600" b="1" dirty="0" smtClean="0">
                <a:ln w="11430"/>
                <a:solidFill>
                  <a:schemeClr val="bg2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Feel </a:t>
            </a:r>
            <a:r>
              <a:rPr lang="en-US" sz="3600" b="1" dirty="0">
                <a:ln w="11430"/>
                <a:solidFill>
                  <a:schemeClr val="bg2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 need to grow - </a:t>
            </a:r>
          </a:p>
          <a:p>
            <a:pPr marL="463550" indent="-463550">
              <a:spcAft>
                <a:spcPts val="1200"/>
              </a:spcAft>
            </a:pPr>
            <a:r>
              <a:rPr lang="en-US" sz="3600" b="1" dirty="0" smtClean="0">
                <a:ln w="11430"/>
                <a:solidFill>
                  <a:schemeClr val="bg2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Have </a:t>
            </a:r>
            <a:r>
              <a:rPr lang="en-US" sz="3600" b="1" dirty="0">
                <a:ln w="11430"/>
                <a:solidFill>
                  <a:schemeClr val="bg2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 desire to grow –</a:t>
            </a:r>
          </a:p>
          <a:p>
            <a:pPr marL="463550" indent="-463550">
              <a:spcAft>
                <a:spcPts val="1200"/>
              </a:spcAft>
            </a:pPr>
            <a:r>
              <a:rPr lang="en-US" sz="3600" b="1" dirty="0" smtClean="0">
                <a:ln w="11430"/>
                <a:solidFill>
                  <a:schemeClr val="bg2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Acknowledge </a:t>
            </a:r>
            <a:r>
              <a:rPr lang="en-US" sz="3600" b="1" dirty="0">
                <a:ln w="11430"/>
                <a:solidFill>
                  <a:schemeClr val="bg2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 need for assistance to </a:t>
            </a:r>
            <a:r>
              <a:rPr lang="en-US" sz="3600" b="1" dirty="0" smtClean="0">
                <a:ln w="11430"/>
                <a:solidFill>
                  <a:schemeClr val="bg2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grow</a:t>
            </a:r>
            <a:endParaRPr lang="en-US" sz="3600" b="1" dirty="0">
              <a:ln w="11430"/>
              <a:solidFill>
                <a:schemeClr val="bg2"/>
              </a:solidFill>
              <a:effectLst>
                <a:outerShdw blurRad="139700" dist="1270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8342" y="1219200"/>
            <a:ext cx="1529458" cy="5431936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000" dirty="0" smtClean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innerD" pitchFamily="34" charset="0"/>
                <a:cs typeface="Times New Roman" pitchFamily="18" charset="0"/>
              </a:rPr>
              <a:t>MOST</a:t>
            </a:r>
            <a:endParaRPr lang="en-US" sz="8000" dirty="0">
              <a:ln w="18415" cmpd="sng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39700" dist="127000" dir="2700000" algn="tl" rotWithShape="0">
                  <a:prstClr val="black">
                    <a:alpha val="40000"/>
                  </a:prstClr>
                </a:outerShdw>
              </a:effectLst>
              <a:latin typeface="BinnerD" pitchFamily="34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761228"/>
      </p:ext>
    </p:extLst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549"/>
            <a:ext cx="2514600" cy="562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 Diagonal Corner Rectangle 6"/>
          <p:cNvSpPr/>
          <p:nvPr/>
        </p:nvSpPr>
        <p:spPr>
          <a:xfrm>
            <a:off x="3810000" y="1981200"/>
            <a:ext cx="5138855" cy="46482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2172593"/>
            <a:ext cx="483405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Fervent Prayer -</a:t>
            </a:r>
            <a:endParaRPr lang="en-US" sz="2800" dirty="0" smtClean="0"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09638" indent="-457200" defTabSz="804863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Power in prayer -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1 Pet.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3:12; James 1:5; 5:16)</a:t>
            </a:r>
            <a:endParaRPr lang="en-US" dirty="0">
              <a:solidFill>
                <a:prstClr val="black"/>
              </a:solidFill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09638" indent="-457200" defTabSz="804863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Need for habitual prayer - 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(Psa. 55:16-17; Dan. 6:10; Luke 18:1; 1 Thess. 5:17)</a:t>
            </a:r>
          </a:p>
          <a:p>
            <a:pPr marL="909638" indent="-457200" defTabSz="804863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Must be coupled with faith -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(James 1:6; Mark 11:22-24)</a:t>
            </a:r>
          </a:p>
          <a:p>
            <a:pPr marL="909638" indent="-457200" defTabSz="804863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According to God’s will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(1 John 5:14)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1" y="1290935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The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Path To Spiritual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Growth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18659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47925"/>
            <a:ext cx="4343400" cy="3714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 Diagonal Corner Rectangle 6"/>
          <p:cNvSpPr/>
          <p:nvPr/>
        </p:nvSpPr>
        <p:spPr>
          <a:xfrm>
            <a:off x="3810000" y="1981200"/>
            <a:ext cx="5138855" cy="46482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2057400"/>
            <a:ext cx="4834055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2800" dirty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God-Centered Worship -</a:t>
            </a:r>
            <a:endParaRPr lang="en-US" sz="2800" dirty="0"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09638" indent="-457200" defTabSz="804863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Deliberately God-focused -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(Worship is about 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God and for God,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affects content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, mood, organization, and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elements)</a:t>
            </a:r>
            <a:endParaRPr lang="en-US" dirty="0">
              <a:solidFill>
                <a:prstClr val="black"/>
              </a:solidFill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09638" indent="-457200" defTabSz="804863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Worship takes effort - 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Easy to let minds wonder – be distracted – requires focus</a:t>
            </a:r>
          </a:p>
          <a:p>
            <a:pPr marL="909638" indent="-457200" defTabSz="804863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Requires preparation 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true worship is not accidental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1" y="1290935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The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Path To Spiritual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Growth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5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810000" y="1981200"/>
            <a:ext cx="5138855" cy="46482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2057400"/>
            <a:ext cx="483405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God-Centered Worship -</a:t>
            </a:r>
            <a:endParaRPr lang="en-US" sz="2800" dirty="0" smtClean="0"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09638" indent="-457200" defTabSz="804863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Must </a:t>
            </a:r>
            <a:r>
              <a:rPr lang="en-US" b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be with reverence - 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(Lev. 10:3; </a:t>
            </a:r>
            <a:r>
              <a:rPr lang="en-US" dirty="0" err="1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Heb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 12:28,29)</a:t>
            </a:r>
            <a:endParaRPr lang="en-US" b="1" dirty="0">
              <a:solidFill>
                <a:prstClr val="black"/>
              </a:solidFill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09638" indent="-457200" defTabSz="804863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Must be from the heart and according to truth - 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(John 4:21-24; Col. 3:16,17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909638" indent="-457200" defTabSz="804863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What we are doing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(singing, praying, hearing, thinking, examining) – 1 Cor. 14:40</a:t>
            </a:r>
          </a:p>
          <a:p>
            <a:pPr marL="909638" indent="-457200" defTabSz="804863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Meaning </a:t>
            </a:r>
            <a:r>
              <a:rPr lang="en-US" b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of the Lord’s supper 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(body, blood, death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dirty="0">
              <a:solidFill>
                <a:prstClr val="black"/>
              </a:solidFill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1" y="1290935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The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Path To Spiritual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Growth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4038600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7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810000" y="1981200"/>
            <a:ext cx="5138855" cy="46482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2057400"/>
            <a:ext cx="48340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Service Prompted By Love</a:t>
            </a:r>
            <a:endParaRPr lang="en-US" sz="2800" dirty="0" smtClean="0"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09638" indent="-457200" defTabSz="804863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Obey God –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 (Mat. 22:36-40; </a:t>
            </a:r>
            <a:r>
              <a:rPr lang="en-US" dirty="0" err="1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Jn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 14:15,21,24; 1 </a:t>
            </a:r>
            <a:r>
              <a:rPr lang="en-US" dirty="0" err="1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Jn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 5:3)</a:t>
            </a:r>
            <a:endParaRPr lang="en-US" dirty="0">
              <a:solidFill>
                <a:prstClr val="black"/>
              </a:solidFill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09638" indent="-457200" defTabSz="804863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By love serve one another - 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(Gal.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5:13; Mat. 22:39; Gal. 6:2; 1 Cor. 13:4-7; James 4:17; 2:15-17) </a:t>
            </a:r>
          </a:p>
          <a:p>
            <a:pPr marL="1141413" indent="-457200" defTabSz="804863">
              <a:spcAft>
                <a:spcPts val="0"/>
              </a:spcAft>
              <a:buClr>
                <a:srgbClr xmlns:mc="http://schemas.openxmlformats.org/markup-compatibility/2006" xmlns:a14="http://schemas.microsoft.com/office/drawing/2010/main" val="0000FF" mc:Ignorable=""/>
              </a:buClr>
              <a:buFont typeface="Wingdings" pitchFamily="2" charset="2"/>
              <a:buChar char="ü"/>
            </a:pPr>
            <a:r>
              <a:rPr lang="en-US" i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Weep </a:t>
            </a:r>
            <a:r>
              <a:rPr lang="en-US" i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&amp; rejoice (</a:t>
            </a:r>
            <a:r>
              <a:rPr lang="en-US" i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Rom 12:15</a:t>
            </a:r>
            <a:r>
              <a:rPr lang="en-US" i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1141413" indent="-457200" defTabSz="804863">
              <a:spcAft>
                <a:spcPts val="0"/>
              </a:spcAft>
              <a:buClr>
                <a:srgbClr xmlns:mc="http://schemas.openxmlformats.org/markup-compatibility/2006" xmlns:a14="http://schemas.microsoft.com/office/drawing/2010/main" val="0000FF" mc:Ignorable=""/>
              </a:buClr>
              <a:buFont typeface="Wingdings" pitchFamily="2" charset="2"/>
              <a:buChar char="ü"/>
            </a:pPr>
            <a:r>
              <a:rPr lang="en-US" i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Restore (Gal. 6:1)</a:t>
            </a:r>
          </a:p>
          <a:p>
            <a:pPr marL="1141413" indent="-457200" defTabSz="804863">
              <a:spcAft>
                <a:spcPts val="0"/>
              </a:spcAft>
              <a:buClr>
                <a:srgbClr xmlns:mc="http://schemas.openxmlformats.org/markup-compatibility/2006" xmlns:a14="http://schemas.microsoft.com/office/drawing/2010/main" val="0000FF" mc:Ignorable=""/>
              </a:buClr>
              <a:buFont typeface="Wingdings" pitchFamily="2" charset="2"/>
              <a:buChar char="ü"/>
            </a:pPr>
            <a:r>
              <a:rPr lang="en-US" i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Encourage (Heb. 10:24</a:t>
            </a:r>
            <a:r>
              <a:rPr lang="en-US" i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  <a:p>
            <a:pPr marL="1141413" indent="-457200" defTabSz="804863">
              <a:spcAft>
                <a:spcPts val="0"/>
              </a:spcAft>
              <a:buClr>
                <a:srgbClr xmlns:mc="http://schemas.openxmlformats.org/markup-compatibility/2006" xmlns:a14="http://schemas.microsoft.com/office/drawing/2010/main" val="0000FF" mc:Ignorable=""/>
              </a:buClr>
              <a:buFont typeface="Wingdings" pitchFamily="2" charset="2"/>
              <a:buChar char="ü"/>
            </a:pPr>
            <a:r>
              <a:rPr lang="en-US" i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Participate (Eph. 5:16)</a:t>
            </a:r>
            <a:endParaRPr lang="en-US" dirty="0" smtClean="0">
              <a:solidFill>
                <a:prstClr val="black"/>
              </a:solidFill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1" y="1290935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The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Path To Spiritual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Growth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803178" cy="537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2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810000" y="1981200"/>
            <a:ext cx="5138855" cy="42672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8945" y="2172593"/>
            <a:ext cx="491025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Submit to those over you in the Lord  </a:t>
            </a: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Heb. 13:17; </a:t>
            </a:r>
            <a:r>
              <a:rPr lang="en-US" dirty="0" err="1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Eph</a:t>
            </a: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 4:11-16; </a:t>
            </a:r>
            <a:r>
              <a:rPr lang="en-US" dirty="0"/>
              <a:t>1 </a:t>
            </a:r>
            <a:r>
              <a:rPr lang="en-US" dirty="0" err="1"/>
              <a:t>Thes</a:t>
            </a:r>
            <a:r>
              <a:rPr lang="en-US" dirty="0"/>
              <a:t> </a:t>
            </a:r>
            <a:r>
              <a:rPr lang="en-US" dirty="0" smtClean="0"/>
              <a:t>5:12,13; </a:t>
            </a:r>
            <a:endParaRPr lang="en-US" sz="2800" dirty="0" smtClean="0"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09638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dirty="0" smtClean="0"/>
              <a:t>Apostles &amp; prophets – i.e., respect their writings – (Eph. 4:11; Acts 2:42)</a:t>
            </a:r>
          </a:p>
          <a:p>
            <a:pPr marL="909638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dirty="0"/>
              <a:t>E</a:t>
            </a:r>
            <a:r>
              <a:rPr lang="en-US" dirty="0" smtClean="0"/>
              <a:t>vangelists</a:t>
            </a:r>
            <a:r>
              <a:rPr lang="en-US" dirty="0"/>
              <a:t>, </a:t>
            </a:r>
            <a:r>
              <a:rPr lang="en-US" dirty="0" smtClean="0"/>
              <a:t>pastors </a:t>
            </a:r>
            <a:r>
              <a:rPr lang="en-US" dirty="0"/>
              <a:t>and teachers, </a:t>
            </a:r>
            <a:r>
              <a:rPr lang="en-US" dirty="0" smtClean="0"/>
              <a:t>- (2 Tim. 4:2; Acts 20:28; 1 </a:t>
            </a:r>
            <a:r>
              <a:rPr lang="en-US" dirty="0" err="1" smtClean="0"/>
              <a:t>Thes</a:t>
            </a:r>
            <a:r>
              <a:rPr lang="en-US" dirty="0" smtClean="0"/>
              <a:t> 5:12,13</a:t>
            </a:r>
            <a:endParaRPr lang="en-US" dirty="0">
              <a:solidFill>
                <a:prstClr val="black"/>
              </a:solidFill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7847"/>
            <a:ext cx="2819400" cy="4129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95401" y="1290935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The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Path To Spiritual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Growth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1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7847"/>
            <a:ext cx="2819400" cy="4129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 Diagonal Corner Rectangle 6"/>
          <p:cNvSpPr/>
          <p:nvPr/>
        </p:nvSpPr>
        <p:spPr>
          <a:xfrm>
            <a:off x="1143000" y="1981200"/>
            <a:ext cx="7805855" cy="42672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1" y="1290935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The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Results of Spiritual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Growth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2" y="2172593"/>
            <a:ext cx="75438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Can resist falling – 2 Pet. 1:5-10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Can stand strong in the Lord </a:t>
            </a: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Eph. 6:10-18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Able to discern good from evil </a:t>
            </a: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en-US" dirty="0" err="1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Heb</a:t>
            </a: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 5:14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Can help others overcome sin </a:t>
            </a: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Mat. 7:1-5; Gal. 6:1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Able to lead others to Christ </a:t>
            </a: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Acts 8:4; Heb. 5:12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Able to help others grow </a:t>
            </a: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2 Tim. 2:2; Rom. 15:1,2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Able to bear fruit </a:t>
            </a: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Gal. 5:22,23; John 15:1-10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cs typeface="Times New Roman" pitchFamily="18" charset="0"/>
              </a:rPr>
              <a:t>Victorious over death – HEAVEN </a:t>
            </a:r>
            <a:r>
              <a:rPr lang="en-US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Rev. 2:10</a:t>
            </a:r>
          </a:p>
        </p:txBody>
      </p:sp>
    </p:spTree>
    <p:extLst>
      <p:ext uri="{BB962C8B-B14F-4D97-AF65-F5344CB8AC3E}">
        <p14:creationId xmlns:p14="http://schemas.microsoft.com/office/powerpoint/2010/main" val="8313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648201" y="1981200"/>
            <a:ext cx="4300654" cy="38862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570242" cy="430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2207835"/>
            <a:ext cx="418170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3200" dirty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Spiritual growth is a divine requirement for every believer</a:t>
            </a:r>
            <a:r>
              <a:rPr lang="en-US" sz="32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3200" dirty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The Word of God is the divine provision for spiritual growth.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endParaRPr lang="en-US" sz="3200" dirty="0"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8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048000" y="1524000"/>
            <a:ext cx="5900855" cy="47244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1" y="1828801"/>
            <a:ext cx="5562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3200" dirty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Simple</a:t>
            </a:r>
            <a:r>
              <a:rPr lang="en-US" sz="3200" dirty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en-US" sz="32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Not elaborate or complex - </a:t>
            </a:r>
            <a:endParaRPr lang="en-US" sz="3200" dirty="0"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32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Nothing new </a:t>
            </a:r>
            <a:r>
              <a:rPr lang="en-US" sz="32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nothing amazing or mystical - mostly things we already know.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32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Difficult</a:t>
            </a:r>
            <a:r>
              <a:rPr lang="en-US" sz="32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 – No shortcuts - Takes time, great effort and patience.</a:t>
            </a:r>
            <a:endParaRPr lang="en-US" sz="3200" dirty="0"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7847"/>
            <a:ext cx="2819400" cy="4129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9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0" y="1524000"/>
            <a:ext cx="5900855" cy="47244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752601"/>
            <a:ext cx="55533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32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We never stay the same </a:t>
            </a:r>
            <a:r>
              <a:rPr lang="en-US" sz="32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we will either grow spiritually – or we will spiritually die!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32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Are you IN CHRIST? – </a:t>
            </a:r>
            <a:r>
              <a:rPr lang="en-US" sz="32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Have you by faith repented – confessed – been baptized?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32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Are you growing in Christ?</a:t>
            </a:r>
            <a:endParaRPr lang="en-US" sz="3200" dirty="0"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7847"/>
            <a:ext cx="2819400" cy="4129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9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1" y="1290935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The Need For Spiritual Growth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7847"/>
            <a:ext cx="2819400" cy="4129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2073563"/>
            <a:ext cx="57150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We are told to 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1 Pet. 2:2; 2 Pet. 3:18; 1 </a:t>
            </a:r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Thes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. 4:1</a:t>
            </a:r>
          </a:p>
          <a:p>
            <a:pPr marL="463550" indent="-4635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parable of the soils 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Mat. 13: 3-17; 18-23</a:t>
            </a:r>
          </a:p>
          <a:p>
            <a:pPr marL="463550" indent="-4635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need to be teachers 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to be skilled in the word – to be able to discern between good and evil – Heb. 5:12-14</a:t>
            </a:r>
          </a:p>
          <a:p>
            <a:pPr marL="463550" indent="-4635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That we may be pleasing to God 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Col. 1:9-12</a:t>
            </a:r>
            <a:endParaRPr lang="en-US" sz="2800" dirty="0">
              <a:ln w="18415" cmpd="sng">
                <a:noFill/>
                <a:prstDash val="solid"/>
              </a:ln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1270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0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1295400"/>
            <a:ext cx="5410200" cy="335476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7E6BC9" mc:Ignorable="">
              <a:lumMod val="20000"/>
              <a:lumOff val="80000"/>
            </a:srgbClr>
          </a:solidFill>
          <a:ln w="25400" cap="flat" cmpd="sng" algn="ctr">
            <a:solidFill>
              <a:srgbClr xmlns:mc="http://schemas.openxmlformats.org/markup-compatibility/2006" xmlns:a14="http://schemas.microsoft.com/office/drawing/2010/main" val="9CB084" mc:Ignorable=""/>
            </a:solidFill>
            <a:prstDash val="solid"/>
          </a:ln>
          <a:effectLst>
            <a:glow rad="63500">
              <a:srgbClr xmlns:mc="http://schemas.openxmlformats.org/markup-compatibility/2006" xmlns:a14="http://schemas.microsoft.com/office/drawing/2010/main" val="9CB084" mc:Ignorable="">
                <a:satMod val="175000"/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lin Sans FB Demi" pitchFamily="34" charset="0"/>
                <a:ea typeface="+mn-ea"/>
                <a:cs typeface="+mn-cs"/>
              </a:rPr>
              <a:t>Charts by Don McClain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Prepared January 13,14, 2010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Preached January 17, 2010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West 65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th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 Street church of Christ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Little Rock AR 72209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501-568-1062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127000" dist="1143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127000" dist="1143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Email –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  <a:hlinkClick r:id=""/>
              </a:rPr>
              <a:t>donmcclain@sbcglobal.net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8561969"/>
      </p:ext>
    </p:extLst>
  </p:cSld>
  <p:clrMapOvr>
    <a:masterClrMapping/>
  </p:clrMapOvr>
  <p:transition xmlns:p14="http://schemas.microsoft.com/office/powerpoint/2010/main" spd="slow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810000" y="1981200"/>
            <a:ext cx="5138855" cy="42672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8945" y="2172593"/>
            <a:ext cx="491025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2800" dirty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Simple</a:t>
            </a:r>
            <a:r>
              <a:rPr lang="en-US" sz="2800" dirty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Not elaborate or complex - </a:t>
            </a:r>
            <a:endParaRPr lang="en-US" sz="2800" dirty="0"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Nothing new </a:t>
            </a: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nothing amazing or mystical - mostly things we already know.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Difficult</a:t>
            </a: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 – No shortcuts - Takes time, great effort and patience.</a:t>
            </a:r>
            <a:endParaRPr lang="en-US" sz="2800" dirty="0"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7847"/>
            <a:ext cx="2819400" cy="4129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95401" y="1290935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The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Path To Spiritual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Growth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7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810000" y="1981200"/>
            <a:ext cx="5138855" cy="42672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8945" y="2172593"/>
            <a:ext cx="491025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Commitment</a:t>
            </a: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endParaRPr lang="en-US" sz="2800" dirty="0" smtClean="0"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09638" indent="-457200"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v"/>
            </a:pP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Can’t be double minded - 1 Kings 18:21; </a:t>
            </a:r>
            <a:r>
              <a:rPr lang="en-US" sz="2800" dirty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Acts </a:t>
            </a: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11:23</a:t>
            </a:r>
          </a:p>
          <a:p>
            <a:pPr marL="909638" indent="-457200"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v"/>
            </a:pP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Must choose with purpose - Jos. 24:15; Mat. 6:33</a:t>
            </a:r>
            <a:endParaRPr lang="en-US" sz="2800" dirty="0"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09638" indent="-457200"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v"/>
            </a:pP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Must approach with diligence – Heb. 6:11; 2 Pet. 1:5,10</a:t>
            </a:r>
            <a:endParaRPr lang="en-US" sz="2800" dirty="0"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7847"/>
            <a:ext cx="2819400" cy="4129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95401" y="1290935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The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Path To Spiritual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Growth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4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810000" y="1981200"/>
            <a:ext cx="5138855" cy="42672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8945" y="2172593"/>
            <a:ext cx="491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Bible Study </a:t>
            </a: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7847"/>
            <a:ext cx="2819400" cy="4129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95401" y="1290935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The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Path To Spiritual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Growth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8945" y="2896612"/>
            <a:ext cx="49102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Psalms 1:2-3 (NKJV) </a:t>
            </a:r>
            <a:r>
              <a:rPr lang="en-US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baseline="30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 </a:t>
            </a:r>
            <a:r>
              <a:rPr lang="en-US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But his delight </a:t>
            </a:r>
            <a:r>
              <a:rPr lang="en-US" i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is</a:t>
            </a:r>
            <a:r>
              <a:rPr lang="en-US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in the law of the Lord, And in His law he meditates day and night. </a:t>
            </a:r>
            <a:r>
              <a:rPr lang="en-US" baseline="30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 </a:t>
            </a:r>
            <a:r>
              <a:rPr lang="en-US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He shall be like a tree Planted by the rivers of water, That brings forth its fruit in its season, Whose leaf also shall not wither; And whatever he does shall prosper.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810000" y="1981200"/>
            <a:ext cx="5138855" cy="42672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8945" y="2172593"/>
            <a:ext cx="4910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Bible Study </a:t>
            </a: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</a:p>
          <a:p>
            <a:pPr marL="909638" lvl="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The only source of saving faith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Rom. 10:17</a:t>
            </a:r>
          </a:p>
          <a:p>
            <a:pPr marL="909638" lvl="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The only source of spiritual growth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Acts 20:30; 1 Cor. 14:1-5; 1 Pet. 2:2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1" y="1290935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The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Path To Spiritual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Growth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7847"/>
            <a:ext cx="2819400" cy="4129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6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810000" y="1981200"/>
            <a:ext cx="5138855" cy="42672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8945" y="2172593"/>
            <a:ext cx="4910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Bible Study </a:t>
            </a: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</a:p>
          <a:p>
            <a:pPr marL="677863" indent="-457200" defTabSz="7366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Requires regular &amp; consistent study 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 Psa. 1:2; 119:97; Acts 17:11; 1 Tim. 4:13; </a:t>
            </a:r>
          </a:p>
          <a:p>
            <a:pPr marL="677863" indent="-457200" defTabSz="7366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Must </a:t>
            </a:r>
            <a:r>
              <a:rPr lang="en-US" b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possess proper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attitude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Acts 17:11; Mat 5:6; Psa.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119:16, 72,127,162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; 2 Tim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2:15</a:t>
            </a:r>
            <a:endParaRPr lang="en-US" dirty="0">
              <a:solidFill>
                <a:prstClr val="black"/>
              </a:solidFill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677863" indent="-457200" defTabSz="7366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Must apply what </a:t>
            </a:r>
            <a:r>
              <a:rPr lang="en-US" b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we learn 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- Jam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1:21-25; Mat 7:24-27</a:t>
            </a:r>
            <a:endParaRPr lang="en-US" dirty="0">
              <a:solidFill>
                <a:prstClr val="black"/>
              </a:solidFill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7847"/>
            <a:ext cx="2819400" cy="4129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95401" y="1290935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The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Path To Spiritual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Growth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88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810000" y="1981200"/>
            <a:ext cx="5138855" cy="42672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8945" y="2172593"/>
            <a:ext cx="49102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Bible Study Accomplishes </a:t>
            </a: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</a:p>
          <a:p>
            <a:pPr marL="909638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Greater </a:t>
            </a:r>
            <a:r>
              <a:rPr lang="en-US" b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knowledge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1 Pet. 3:16-18; 2 Tim. 3:16-17)</a:t>
            </a:r>
          </a:p>
          <a:p>
            <a:pPr marL="909638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Gives </a:t>
            </a:r>
            <a:r>
              <a:rPr lang="en-US" b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Wisdom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(Psalm 19:7; 2 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Tim. 3:15)</a:t>
            </a:r>
          </a:p>
          <a:p>
            <a:pPr marL="909638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Discouragement from </a:t>
            </a:r>
            <a:r>
              <a:rPr lang="en-US" b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sin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Psa.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119:11; Prov. 2:10,11)</a:t>
            </a:r>
            <a:endParaRPr lang="en-US" dirty="0">
              <a:solidFill>
                <a:prstClr val="black"/>
              </a:solidFill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09638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C43D1F" mc:Ignorable="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Equips </a:t>
            </a:r>
            <a:r>
              <a:rPr lang="en-US" b="1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us for service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en-US" dirty="0" smtClean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(Eph. 4:11-16; 2 </a:t>
            </a:r>
            <a:r>
              <a:rPr lang="en-US" dirty="0">
                <a:solidFill>
                  <a:prstClr val="black"/>
                </a:solidFill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Tim. 3:17)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7847"/>
            <a:ext cx="2819400" cy="4129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95401" y="1290935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The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Path To Spiritual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Growth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41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549"/>
            <a:ext cx="2514600" cy="562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 Diagonal Corner Rectangle 6"/>
          <p:cNvSpPr/>
          <p:nvPr/>
        </p:nvSpPr>
        <p:spPr>
          <a:xfrm>
            <a:off x="3810000" y="1981200"/>
            <a:ext cx="5138855" cy="4648200"/>
          </a:xfrm>
          <a:prstGeom prst="round2DiagRect">
            <a:avLst/>
          </a:prstGeom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152400" dist="152400" dir="2700000" algn="tl" rotWithShape="0">
                    <a:prstClr val="black">
                      <a:alpha val="40000"/>
                    </a:prstClr>
                  </a:outerShdw>
                </a:effectLst>
              </a:rPr>
              <a:t>Growing As A Christian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152400" dist="152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2172593"/>
            <a:ext cx="483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663300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177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Fervent Prayer -</a:t>
            </a:r>
            <a:endParaRPr lang="en-US" sz="2800" dirty="0" smtClean="0"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1" y="1290935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The 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Path To Spiritual 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ylium" pitchFamily="2" charset="0"/>
              </a:rPr>
              <a:t>Growth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9596-3024-4AD2-A930-E2F75324E2E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4114800" y="2892147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cs typeface="Times New Roman" pitchFamily="18" charset="0"/>
              </a:rPr>
              <a:t>Supplication </a:t>
            </a:r>
          </a:p>
          <a:p>
            <a:pPr algn="ctr"/>
            <a:r>
              <a:rPr lang="en-US" dirty="0" smtClean="0"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dirty="0"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Request – averting of evil</a:t>
            </a:r>
            <a:r>
              <a:rPr lang="en-US" dirty="0" smtClean="0"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dirty="0">
              <a:effectLst>
                <a:outerShdw blurRad="1270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spcBef>
                <a:spcPts val="1200"/>
              </a:spcBef>
            </a:pPr>
            <a:r>
              <a:rPr lang="en-US" dirty="0" smtClean="0"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cs typeface="Times New Roman" pitchFamily="18" charset="0"/>
              </a:rPr>
              <a:t>Prayers</a:t>
            </a:r>
            <a:endParaRPr lang="en-US" dirty="0">
              <a:effectLst>
                <a:outerShdw blurRad="127000" dist="127000" dir="2700000" algn="tl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  <a:cs typeface="Times New Roman" pitchFamily="18" charset="0"/>
            </a:endParaRPr>
          </a:p>
          <a:p>
            <a:pPr algn="ctr"/>
            <a:r>
              <a:rPr lang="en-US" dirty="0"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(Request – obtaining of good</a:t>
            </a:r>
            <a:r>
              <a:rPr lang="en-US" dirty="0" smtClean="0"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dirty="0">
              <a:effectLst>
                <a:outerShdw blurRad="1270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spcBef>
                <a:spcPts val="1200"/>
              </a:spcBef>
            </a:pPr>
            <a:r>
              <a:rPr lang="en-US" dirty="0" smtClean="0"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cs typeface="Times New Roman" pitchFamily="18" charset="0"/>
              </a:rPr>
              <a:t>Intercession</a:t>
            </a:r>
            <a:endParaRPr lang="en-US" dirty="0">
              <a:effectLst>
                <a:outerShdw blurRad="127000" dist="127000" dir="2700000" algn="tl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  <a:cs typeface="Times New Roman" pitchFamily="18" charset="0"/>
            </a:endParaRPr>
          </a:p>
          <a:p>
            <a:pPr algn="ctr"/>
            <a:r>
              <a:rPr lang="en-US" dirty="0"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(For others</a:t>
            </a:r>
            <a:r>
              <a:rPr lang="en-US" dirty="0" smtClean="0"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dirty="0">
              <a:effectLst>
                <a:outerShdw blurRad="127000" dist="1270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spcBef>
                <a:spcPts val="1200"/>
              </a:spcBef>
            </a:pPr>
            <a:r>
              <a:rPr lang="en-US" dirty="0" smtClean="0"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cs typeface="Times New Roman" pitchFamily="18" charset="0"/>
              </a:rPr>
              <a:t>Thanks</a:t>
            </a:r>
            <a:endParaRPr lang="en-US" dirty="0">
              <a:effectLst>
                <a:outerShdw blurRad="127000" dist="127000" dir="2700000" algn="tl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  <a:cs typeface="Times New Roman" pitchFamily="18" charset="0"/>
            </a:endParaRPr>
          </a:p>
          <a:p>
            <a:pPr algn="ctr"/>
            <a:r>
              <a:rPr lang="en-US" dirty="0">
                <a:effectLst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(Gratitude for blessings</a:t>
            </a:r>
          </a:p>
        </p:txBody>
      </p:sp>
    </p:spTree>
    <p:extLst>
      <p:ext uri="{BB962C8B-B14F-4D97-AF65-F5344CB8AC3E}">
        <p14:creationId xmlns:p14="http://schemas.microsoft.com/office/powerpoint/2010/main" val="21285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arnival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2A2D6C" mc:Ignorable=""/>
      </a:dk2>
      <a:lt2>
        <a:srgbClr xmlns:mc="http://schemas.openxmlformats.org/markup-compatibility/2006" xmlns:a14="http://schemas.microsoft.com/office/drawing/2010/main" val="FCED90" mc:Ignorable=""/>
      </a:lt2>
      <a:accent1>
        <a:srgbClr xmlns:mc="http://schemas.openxmlformats.org/markup-compatibility/2006" xmlns:a14="http://schemas.microsoft.com/office/drawing/2010/main" val="E0B602" mc:Ignorable=""/>
      </a:accent1>
      <a:accent2>
        <a:srgbClr xmlns:mc="http://schemas.openxmlformats.org/markup-compatibility/2006" xmlns:a14="http://schemas.microsoft.com/office/drawing/2010/main" val="C77D00" mc:Ignorable=""/>
      </a:accent2>
      <a:accent3>
        <a:srgbClr xmlns:mc="http://schemas.openxmlformats.org/markup-compatibility/2006" xmlns:a14="http://schemas.microsoft.com/office/drawing/2010/main" val="C43D1F" mc:Ignorable=""/>
      </a:accent3>
      <a:accent4>
        <a:srgbClr xmlns:mc="http://schemas.openxmlformats.org/markup-compatibility/2006" xmlns:a14="http://schemas.microsoft.com/office/drawing/2010/main" val="B42469" mc:Ignorable=""/>
      </a:accent4>
      <a:accent5>
        <a:srgbClr xmlns:mc="http://schemas.openxmlformats.org/markup-compatibility/2006" xmlns:a14="http://schemas.microsoft.com/office/drawing/2010/main" val="7B309B" mc:Ignorable=""/>
      </a:accent5>
      <a:accent6>
        <a:srgbClr xmlns:mc="http://schemas.openxmlformats.org/markup-compatibility/2006" xmlns:a14="http://schemas.microsoft.com/office/drawing/2010/main" val="4560AD" mc:Ignorable=""/>
      </a:accent6>
      <a:hlink>
        <a:srgbClr xmlns:mc="http://schemas.openxmlformats.org/markup-compatibility/2006" xmlns:a14="http://schemas.microsoft.com/office/drawing/2010/main" val="118FBF" mc:Ignorable=""/>
      </a:hlink>
      <a:folHlink>
        <a:srgbClr xmlns:mc="http://schemas.openxmlformats.org/markup-compatibility/2006" xmlns:a14="http://schemas.microsoft.com/office/drawing/2010/main" val="0CA15F" mc:Ignorable="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xmlns:mc="http://schemas.openxmlformats.org/markup-compatibility/2006" xmlns:a14="http://schemas.microsoft.com/office/drawing/2010/main" val="000000" mc:Ignorable="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xmlns:mc="http://schemas.openxmlformats.org/markup-compatibility/2006" xmlns:a14="http://schemas.microsoft.com/office/drawing/2010/main" val="000000" mc:Ignorable="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4543</TotalTime>
  <Words>1043</Words>
  <Application>Microsoft Office PowerPoint</Application>
  <PresentationFormat>On-screen Show (4:3)</PresentationFormat>
  <Paragraphs>159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 Bethel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 V. Rader</dc:creator>
  <cp:lastModifiedBy> </cp:lastModifiedBy>
  <cp:revision>56</cp:revision>
  <dcterms:created xsi:type="dcterms:W3CDTF">2003-12-11T22:42:39Z</dcterms:created>
  <dcterms:modified xsi:type="dcterms:W3CDTF">2010-01-21T20:06:33Z</dcterms:modified>
</cp:coreProperties>
</file>