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62" r:id="rId2"/>
    <p:sldId id="260" r:id="rId3"/>
    <p:sldId id="263" r:id="rId4"/>
    <p:sldId id="264" r:id="rId5"/>
    <p:sldId id="265" r:id="rId6"/>
    <p:sldId id="278" r:id="rId7"/>
    <p:sldId id="266" r:id="rId8"/>
    <p:sldId id="267" r:id="rId9"/>
    <p:sldId id="268" r:id="rId10"/>
    <p:sldId id="269" r:id="rId11"/>
    <p:sldId id="270" r:id="rId12"/>
    <p:sldId id="271" r:id="rId13"/>
    <p:sldId id="273" r:id="rId14"/>
    <p:sldId id="274" r:id="rId15"/>
    <p:sldId id="275" r:id="rId16"/>
    <p:sldId id="276"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10" autoAdjust="0"/>
  </p:normalViewPr>
  <p:slideViewPr>
    <p:cSldViewPr>
      <p:cViewPr varScale="1">
        <p:scale>
          <a:sx n="56" d="100"/>
          <a:sy n="56" d="100"/>
        </p:scale>
        <p:origin x="-2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C1444-400B-490D-A600-086D15904CAC}" type="datetimeFigureOut">
              <a:rPr lang="en-US" smtClean="0"/>
              <a:t>12/25/2010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C7BF1-6A07-4D3D-9B7D-4D257DE1EC34}" type="slidenum">
              <a:rPr lang="en-US" smtClean="0"/>
              <a:t>‹#›</a:t>
            </a:fld>
            <a:endParaRPr lang="en-US"/>
          </a:p>
        </p:txBody>
      </p:sp>
    </p:spTree>
    <p:extLst>
      <p:ext uri="{BB962C8B-B14F-4D97-AF65-F5344CB8AC3E}">
        <p14:creationId xmlns:p14="http://schemas.microsoft.com/office/powerpoint/2010/main" val="392512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bibletools.org/index.cfm/fuseaction/Bible.show/sVerseID/5272/eVerseID/5272" TargetMode="External"/><Relationship Id="rId3" Type="http://schemas.openxmlformats.org/officeDocument/2006/relationships/hyperlink" Target="http://www.cgg.org/index.cfm/fuseaction/Audio.details/ID/202/Faith-Part-1.htm" TargetMode="External"/><Relationship Id="rId7" Type="http://schemas.openxmlformats.org/officeDocument/2006/relationships/hyperlink" Target="http://www.bibletools.org/index.cfm/fuseaction/Bible.show/sVerseID/3273/eVerseID/3273"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bibletools.org/index.cfm/fuseaction/Bible.show/sVerseID/6845/eVerseID/6857" TargetMode="External"/><Relationship Id="rId11" Type="http://schemas.openxmlformats.org/officeDocument/2006/relationships/hyperlink" Target="http://www.cgg.org/index.cfm/fuseaction/Library.sr/CT/PERSONAL/k/266/The-Fruit-of-Spirit-Patience.htm" TargetMode="External"/><Relationship Id="rId5" Type="http://schemas.openxmlformats.org/officeDocument/2006/relationships/hyperlink" Target="http://www.cgg.org/index.cfm/fuseaction/Library.sr/CT/PW/k/1191/All-About-Edom-Part-One.htm" TargetMode="External"/><Relationship Id="rId10" Type="http://schemas.openxmlformats.org/officeDocument/2006/relationships/hyperlink" Target="http://www.bibletools.org/index.cfm/fuseaction/Bible.show/sVerseID/6870/eVerseID/6870" TargetMode="External"/><Relationship Id="rId4" Type="http://schemas.openxmlformats.org/officeDocument/2006/relationships/hyperlink" Target="http://www.cgg.org/index.cfm/fuseaction/Audio.details/ID/2226/Moses-Servant-God.htm" TargetMode="External"/><Relationship Id="rId9" Type="http://schemas.openxmlformats.org/officeDocument/2006/relationships/hyperlink" Target="http://www.bibletools.org/index.cfm/fuseaction/Bible.show/sVerseID/3321/eVerseID/3324"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bibletools.org/index.cfm/fuseaction/Bible.show/sVerseID/5272/eVerseID/5272" TargetMode="External"/><Relationship Id="rId3" Type="http://schemas.openxmlformats.org/officeDocument/2006/relationships/hyperlink" Target="http://www.cgg.org/index.cfm/fuseaction/Audio.details/ID/202/Faith-Part-1.htm" TargetMode="External"/><Relationship Id="rId7" Type="http://schemas.openxmlformats.org/officeDocument/2006/relationships/hyperlink" Target="http://www.bibletools.org/index.cfm/fuseaction/Bible.show/sVerseID/3273/eVerseID/3273"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bibletools.org/index.cfm/fuseaction/Bible.show/sVerseID/6845/eVerseID/6857" TargetMode="External"/><Relationship Id="rId11" Type="http://schemas.openxmlformats.org/officeDocument/2006/relationships/hyperlink" Target="http://www.cgg.org/index.cfm/fuseaction/Library.sr/CT/PERSONAL/k/266/The-Fruit-of-Spirit-Patience.htm" TargetMode="External"/><Relationship Id="rId5" Type="http://schemas.openxmlformats.org/officeDocument/2006/relationships/hyperlink" Target="http://www.cgg.org/index.cfm/fuseaction/Library.sr/CT/PW/k/1191/All-About-Edom-Part-One.htm" TargetMode="External"/><Relationship Id="rId10" Type="http://schemas.openxmlformats.org/officeDocument/2006/relationships/hyperlink" Target="http://www.bibletools.org/index.cfm/fuseaction/Bible.show/sVerseID/6870/eVerseID/6870" TargetMode="External"/><Relationship Id="rId4" Type="http://schemas.openxmlformats.org/officeDocument/2006/relationships/hyperlink" Target="http://www.cgg.org/index.cfm/fuseaction/Audio.details/ID/2226/Moses-Servant-God.htm" TargetMode="External"/><Relationship Id="rId9" Type="http://schemas.openxmlformats.org/officeDocument/2006/relationships/hyperlink" Target="http://www.bibletools.org/index.cfm/fuseaction/Bible.show/sVerseID/3321/eVerseID/3324"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bibletools.org/index.cfm/fuseaction/Bible.show/sVerseID/5272/eVerseID/5272" TargetMode="External"/><Relationship Id="rId3" Type="http://schemas.openxmlformats.org/officeDocument/2006/relationships/hyperlink" Target="http://www.cgg.org/index.cfm/fuseaction/Audio.details/ID/202/Faith-Part-1.htm" TargetMode="External"/><Relationship Id="rId7" Type="http://schemas.openxmlformats.org/officeDocument/2006/relationships/hyperlink" Target="http://www.bibletools.org/index.cfm/fuseaction/Bible.show/sVerseID/3273/eVerseID/3273"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bibletools.org/index.cfm/fuseaction/Bible.show/sVerseID/6845/eVerseID/6857" TargetMode="External"/><Relationship Id="rId11" Type="http://schemas.openxmlformats.org/officeDocument/2006/relationships/hyperlink" Target="http://www.cgg.org/index.cfm/fuseaction/Library.sr/CT/PERSONAL/k/266/The-Fruit-of-Spirit-Patience.htm" TargetMode="External"/><Relationship Id="rId5" Type="http://schemas.openxmlformats.org/officeDocument/2006/relationships/hyperlink" Target="http://www.cgg.org/index.cfm/fuseaction/Library.sr/CT/PW/k/1191/All-About-Edom-Part-One.htm" TargetMode="External"/><Relationship Id="rId10" Type="http://schemas.openxmlformats.org/officeDocument/2006/relationships/hyperlink" Target="http://www.bibletools.org/index.cfm/fuseaction/Bible.show/sVerseID/6870/eVerseID/6870" TargetMode="External"/><Relationship Id="rId4" Type="http://schemas.openxmlformats.org/officeDocument/2006/relationships/hyperlink" Target="http://www.cgg.org/index.cfm/fuseaction/Audio.details/ID/2226/Moses-Servant-God.htm" TargetMode="External"/><Relationship Id="rId9" Type="http://schemas.openxmlformats.org/officeDocument/2006/relationships/hyperlink" Target="http://www.bibletools.org/index.cfm/fuseaction/Bible.show/sVerseID/3321/eVerseID/332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Jephthah's</a:t>
            </a:r>
            <a:r>
              <a:rPr lang="en-US" sz="1200" b="1" kern="1200" dirty="0" smtClean="0">
                <a:solidFill>
                  <a:schemeClr val="tx1"/>
                </a:solidFill>
                <a:effectLst/>
                <a:latin typeface="+mn-lt"/>
                <a:ea typeface="+mn-ea"/>
                <a:cs typeface="+mn-cs"/>
              </a:rPr>
              <a:t> Character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unfortunate that he made the vow at all. However, unlike Gideon and others, God never appeared or spoke to him. In fact, God dealt with him much as he does with us—through law, experience and personal circumstance. Apparently, he needed the vow to bolster his </a:t>
            </a:r>
            <a:r>
              <a:rPr lang="en-US" sz="1200" u="sng" kern="1200" dirty="0" smtClean="0">
                <a:solidFill>
                  <a:schemeClr val="tx1"/>
                </a:solidFill>
                <a:effectLst/>
                <a:latin typeface="+mn-lt"/>
                <a:ea typeface="+mn-ea"/>
                <a:cs typeface="+mn-cs"/>
                <a:hlinkClick r:id="rId3"/>
              </a:rPr>
              <a:t>faith</a:t>
            </a:r>
            <a:r>
              <a:rPr lang="en-US" sz="1200" kern="1200" dirty="0" smtClean="0">
                <a:solidFill>
                  <a:schemeClr val="tx1"/>
                </a:solidFill>
                <a:effectLst/>
                <a:latin typeface="+mn-lt"/>
                <a:ea typeface="+mn-ea"/>
                <a:cs typeface="+mn-cs"/>
              </a:rPr>
              <a:t>, to secure God's favor however he could, though obviously God was with him (verse 29).</a:t>
            </a:r>
          </a:p>
          <a:p>
            <a:r>
              <a:rPr lang="en-US" sz="1200" kern="1200" dirty="0" smtClean="0">
                <a:solidFill>
                  <a:schemeClr val="tx1"/>
                </a:solidFill>
                <a:effectLst/>
                <a:latin typeface="+mn-lt"/>
                <a:ea typeface="+mn-ea"/>
                <a:cs typeface="+mn-cs"/>
              </a:rPr>
              <a:t>But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knew the law. He knew that God requires parley before battle to give the opponent a chance to surrender or retreat. He knew that vows are sacred promises to be kept (Numbers 30). He also knew the history of Israel's approach to the Promised Land and </a:t>
            </a:r>
            <a:r>
              <a:rPr lang="en-US" sz="1200" u="sng" kern="1200" dirty="0" smtClean="0">
                <a:solidFill>
                  <a:schemeClr val="tx1"/>
                </a:solidFill>
                <a:effectLst/>
                <a:latin typeface="+mn-lt"/>
                <a:ea typeface="+mn-ea"/>
                <a:cs typeface="+mn-cs"/>
                <a:hlinkClick r:id="rId4"/>
              </a:rPr>
              <a:t>Moses</a:t>
            </a:r>
            <a:r>
              <a:rPr lang="en-US" sz="1200" kern="1200" dirty="0" smtClean="0">
                <a:solidFill>
                  <a:schemeClr val="tx1"/>
                </a:solidFill>
                <a:effectLst/>
                <a:latin typeface="+mn-lt"/>
                <a:ea typeface="+mn-ea"/>
                <a:cs typeface="+mn-cs"/>
              </a:rPr>
              <a:t>' negotiations with the kings of </a:t>
            </a:r>
            <a:r>
              <a:rPr lang="en-US" sz="1200" u="sng" kern="1200" dirty="0" smtClean="0">
                <a:solidFill>
                  <a:schemeClr val="tx1"/>
                </a:solidFill>
                <a:effectLst/>
                <a:latin typeface="+mn-lt"/>
                <a:ea typeface="+mn-ea"/>
                <a:cs typeface="+mn-cs"/>
                <a:hlinkClick r:id="rId5"/>
              </a:rPr>
              <a:t>Edom</a:t>
            </a:r>
            <a:r>
              <a:rPr lang="en-US" sz="1200" kern="1200" dirty="0" smtClean="0">
                <a:solidFill>
                  <a:schemeClr val="tx1"/>
                </a:solidFill>
                <a:effectLst/>
                <a:latin typeface="+mn-lt"/>
                <a:ea typeface="+mn-ea"/>
                <a:cs typeface="+mn-cs"/>
              </a:rPr>
              <a:t>, Moab and the Amorites well enough to make a legal point in his own negotiations (</a:t>
            </a:r>
            <a:r>
              <a:rPr lang="en-US" sz="1200" u="sng" kern="1200" dirty="0" smtClean="0">
                <a:solidFill>
                  <a:schemeClr val="tx1"/>
                </a:solidFill>
                <a:effectLst/>
                <a:latin typeface="+mn-lt"/>
                <a:ea typeface="+mn-ea"/>
                <a:cs typeface="+mn-cs"/>
                <a:hlinkClick r:id="rId6"/>
              </a:rPr>
              <a:t>Judges 11:15-27</a:t>
            </a:r>
            <a:r>
              <a:rPr lang="en-US" sz="1200" kern="1200" dirty="0" smtClean="0">
                <a:solidFill>
                  <a:schemeClr val="tx1"/>
                </a:solidFill>
                <a:effectLst/>
                <a:latin typeface="+mn-lt"/>
                <a:ea typeface="+mn-ea"/>
                <a:cs typeface="+mn-cs"/>
              </a:rPr>
              <a:t>). Obviously,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knew that human sacrifice is a detestable and hated act to God (</a:t>
            </a:r>
            <a:r>
              <a:rPr lang="en-US" sz="1200" u="sng" kern="1200" dirty="0" smtClean="0">
                <a:solidFill>
                  <a:schemeClr val="tx1"/>
                </a:solidFill>
                <a:effectLst/>
                <a:latin typeface="+mn-lt"/>
                <a:ea typeface="+mn-ea"/>
                <a:cs typeface="+mn-cs"/>
                <a:hlinkClick r:id="rId7"/>
              </a:rPr>
              <a:t>Leviticus 18:21</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a:rPr>
              <a:t>Deuteronomy 12:31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Not only did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know it was wrong, the people of Gilead would also have abhorred the practice and were commanded to kill one who did it (</a:t>
            </a:r>
            <a:r>
              <a:rPr lang="en-US" sz="1200" u="sng" kern="1200" dirty="0" smtClean="0">
                <a:solidFill>
                  <a:schemeClr val="tx1"/>
                </a:solidFill>
                <a:effectLst/>
                <a:latin typeface="+mn-lt"/>
                <a:ea typeface="+mn-ea"/>
                <a:cs typeface="+mn-cs"/>
                <a:hlinkClick r:id="rId9"/>
              </a:rPr>
              <a:t>Leviticus 20:2-5</a:t>
            </a:r>
            <a:r>
              <a:rPr lang="en-US" sz="1200" kern="1200" dirty="0" smtClean="0">
                <a:solidFill>
                  <a:schemeClr val="tx1"/>
                </a:solidFill>
                <a:effectLst/>
                <a:latin typeface="+mn-lt"/>
                <a:ea typeface="+mn-ea"/>
                <a:cs typeface="+mn-cs"/>
              </a:rPr>
              <a:t>)! They—especially the priests—would never have been a party to it, nor would the maidens have commemorated it (the Hebrew word translated "lament" in </a:t>
            </a:r>
            <a:r>
              <a:rPr lang="en-US" sz="1200" u="sng" kern="1200" dirty="0" smtClean="0">
                <a:solidFill>
                  <a:schemeClr val="tx1"/>
                </a:solidFill>
                <a:effectLst/>
                <a:latin typeface="+mn-lt"/>
                <a:ea typeface="+mn-ea"/>
                <a:cs typeface="+mn-cs"/>
                <a:hlinkClick r:id="rId10"/>
              </a:rPr>
              <a:t>Judges 11:40</a:t>
            </a:r>
            <a:r>
              <a:rPr lang="en-US" sz="1200" kern="1200" dirty="0" smtClean="0">
                <a:solidFill>
                  <a:schemeClr val="tx1"/>
                </a:solidFill>
                <a:effectLst/>
                <a:latin typeface="+mn-lt"/>
                <a:ea typeface="+mn-ea"/>
                <a:cs typeface="+mn-cs"/>
              </a:rPr>
              <a:t> is actually "praise," "commemorate" or "rehearse").</a:t>
            </a:r>
          </a:p>
          <a:p>
            <a:r>
              <a:rPr lang="en-US" sz="1200" kern="1200" dirty="0" smtClean="0">
                <a:solidFill>
                  <a:schemeClr val="tx1"/>
                </a:solidFill>
                <a:effectLst/>
                <a:latin typeface="+mn-lt"/>
                <a:ea typeface="+mn-ea"/>
                <a:cs typeface="+mn-cs"/>
              </a:rPr>
              <a:t>Nor was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an impetuous or rash person. His vow was spoken, not on the eve of battle, but on the march to it. Rather than leaping at the chance to command Gilead's army, he </a:t>
            </a:r>
            <a:r>
              <a:rPr lang="en-US" sz="1200" u="sng" kern="1200" dirty="0" smtClean="0">
                <a:solidFill>
                  <a:schemeClr val="tx1"/>
                </a:solidFill>
                <a:effectLst/>
                <a:latin typeface="+mn-lt"/>
                <a:ea typeface="+mn-ea"/>
                <a:cs typeface="+mn-cs"/>
                <a:hlinkClick r:id="rId11"/>
              </a:rPr>
              <a:t>patiently</a:t>
            </a:r>
            <a:r>
              <a:rPr lang="en-US" sz="1200" kern="1200" dirty="0" smtClean="0">
                <a:solidFill>
                  <a:schemeClr val="tx1"/>
                </a:solidFill>
                <a:effectLst/>
                <a:latin typeface="+mn-lt"/>
                <a:ea typeface="+mn-ea"/>
                <a:cs typeface="+mn-cs"/>
              </a:rPr>
              <a:t> negotiated for a more powerful position. He did not rush into battle with Ammon, but recruited and trained an army, negotiating with the enemy all the while. If he remained in character, his vow must have been well considered.</a:t>
            </a:r>
          </a:p>
          <a:p>
            <a:r>
              <a:rPr lang="en-US" sz="1200" kern="1200" dirty="0" smtClean="0">
                <a:solidFill>
                  <a:schemeClr val="tx1"/>
                </a:solidFill>
                <a:effectLst/>
                <a:latin typeface="+mn-lt"/>
                <a:ea typeface="+mn-ea"/>
                <a:cs typeface="+mn-cs"/>
              </a:rPr>
              <a:t>The vow itself has been misunderstood too. His vow is in two parts: whatever comes out of the house "shall surely be the L</a:t>
            </a:r>
            <a:r>
              <a:rPr lang="en-US" sz="1200" kern="1200" cap="small" dirty="0" smtClean="0">
                <a:solidFill>
                  <a:schemeClr val="tx1"/>
                </a:solidFill>
                <a:effectLst/>
                <a:latin typeface="+mn-lt"/>
                <a:ea typeface="+mn-ea"/>
                <a:cs typeface="+mn-cs"/>
              </a:rPr>
              <a:t>ORD</a:t>
            </a:r>
            <a:r>
              <a:rPr lang="en-US" sz="1200" kern="1200" dirty="0" smtClean="0">
                <a:solidFill>
                  <a:schemeClr val="tx1"/>
                </a:solidFill>
                <a:effectLst/>
                <a:latin typeface="+mn-lt"/>
                <a:ea typeface="+mn-ea"/>
                <a:cs typeface="+mn-cs"/>
              </a:rPr>
              <a:t>'S </a:t>
            </a:r>
            <a:r>
              <a:rPr lang="en-US" sz="1200" b="1"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I will offer it up as a burnt offering." </a:t>
            </a:r>
            <a:r>
              <a:rPr lang="en-US" sz="1200" kern="1200" dirty="0" err="1" smtClean="0">
                <a:solidFill>
                  <a:schemeClr val="tx1"/>
                </a:solidFill>
                <a:effectLst/>
                <a:latin typeface="+mn-lt"/>
                <a:ea typeface="+mn-ea"/>
                <a:cs typeface="+mn-cs"/>
              </a:rPr>
              <a:t>Bullinger</a:t>
            </a:r>
            <a:r>
              <a:rPr lang="en-US" sz="1200" kern="1200" dirty="0" smtClean="0">
                <a:solidFill>
                  <a:schemeClr val="tx1"/>
                </a:solidFill>
                <a:effectLst/>
                <a:latin typeface="+mn-lt"/>
                <a:ea typeface="+mn-ea"/>
                <a:cs typeface="+mn-cs"/>
              </a:rPr>
              <a:t> in the </a:t>
            </a:r>
            <a:r>
              <a:rPr lang="en-US" sz="1200" i="1" kern="1200" dirty="0" smtClean="0">
                <a:solidFill>
                  <a:schemeClr val="tx1"/>
                </a:solidFill>
                <a:effectLst/>
                <a:latin typeface="+mn-lt"/>
                <a:ea typeface="+mn-ea"/>
                <a:cs typeface="+mn-cs"/>
              </a:rPr>
              <a:t>Companion Bible</a:t>
            </a:r>
            <a:r>
              <a:rPr lang="en-US" sz="1200" kern="1200" dirty="0" smtClean="0">
                <a:solidFill>
                  <a:schemeClr val="tx1"/>
                </a:solidFill>
                <a:effectLst/>
                <a:latin typeface="+mn-lt"/>
                <a:ea typeface="+mn-ea"/>
                <a:cs typeface="+mn-cs"/>
              </a:rPr>
              <a:t> says: "The Hebrew </a:t>
            </a:r>
            <a:r>
              <a:rPr lang="en-US" sz="1200" i="1" kern="1200" dirty="0" err="1" smtClean="0">
                <a:solidFill>
                  <a:schemeClr val="tx1"/>
                </a:solidFill>
                <a:effectLst/>
                <a:latin typeface="+mn-lt"/>
                <a:ea typeface="+mn-ea"/>
                <a:cs typeface="+mn-cs"/>
              </a:rPr>
              <a:t>Vav</a:t>
            </a:r>
            <a:r>
              <a:rPr lang="en-US" sz="1200" kern="1200" dirty="0" smtClean="0">
                <a:solidFill>
                  <a:schemeClr val="tx1"/>
                </a:solidFill>
                <a:effectLst/>
                <a:latin typeface="+mn-lt"/>
                <a:ea typeface="+mn-ea"/>
                <a:cs typeface="+mn-cs"/>
              </a:rPr>
              <a:t> [translated ‘and' in the KJV/NKJV] is a connective particle, and is rendered in many different ways. It is also used as a disjunctive, and is often rendered ‘or' (or with a negative ‘nor')." So </a:t>
            </a:r>
            <a:r>
              <a:rPr lang="en-US" sz="1200" kern="1200" dirty="0" err="1" smtClean="0">
                <a:solidFill>
                  <a:schemeClr val="tx1"/>
                </a:solidFill>
                <a:effectLst/>
                <a:latin typeface="+mn-lt"/>
                <a:ea typeface="+mn-ea"/>
                <a:cs typeface="+mn-cs"/>
              </a:rPr>
              <a:t>Bullinger</a:t>
            </a:r>
            <a:r>
              <a:rPr lang="en-US" sz="1200" kern="1200" dirty="0" smtClean="0">
                <a:solidFill>
                  <a:schemeClr val="tx1"/>
                </a:solidFill>
                <a:effectLst/>
                <a:latin typeface="+mn-lt"/>
                <a:ea typeface="+mn-ea"/>
                <a:cs typeface="+mn-cs"/>
              </a:rPr>
              <a:t> concludes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vowed to dedicate to God whoever came out to meet him, </a:t>
            </a:r>
            <a:r>
              <a:rPr lang="en-US" sz="1200" b="1" i="1" kern="1200" dirty="0" smtClean="0">
                <a:solidFill>
                  <a:schemeClr val="tx1"/>
                </a:solidFill>
                <a:effectLst/>
                <a:latin typeface="+mn-lt"/>
                <a:ea typeface="+mn-ea"/>
                <a:cs typeface="+mn-cs"/>
              </a:rPr>
              <a:t>or</a:t>
            </a:r>
            <a:r>
              <a:rPr lang="en-US" sz="1200" kern="1200" dirty="0" smtClean="0">
                <a:solidFill>
                  <a:schemeClr val="tx1"/>
                </a:solidFill>
                <a:effectLst/>
                <a:latin typeface="+mn-lt"/>
                <a:ea typeface="+mn-ea"/>
                <a:cs typeface="+mn-cs"/>
              </a:rPr>
              <a:t> if it was an animal, to offer it as a burnt offering.</a:t>
            </a:r>
          </a:p>
          <a:p>
            <a:r>
              <a:rPr lang="en-US" sz="1200" kern="1200" dirty="0" smtClean="0">
                <a:solidFill>
                  <a:schemeClr val="tx1"/>
                </a:solidFill>
                <a:effectLst/>
                <a:latin typeface="+mn-lt"/>
                <a:ea typeface="+mn-ea"/>
                <a:cs typeface="+mn-cs"/>
              </a:rPr>
              <a:t>This agrees with </a:t>
            </a:r>
            <a:r>
              <a:rPr lang="en-US" sz="1200" kern="1200" dirty="0" err="1" smtClean="0">
                <a:solidFill>
                  <a:schemeClr val="tx1"/>
                </a:solidFill>
                <a:effectLst/>
                <a:latin typeface="+mn-lt"/>
                <a:ea typeface="+mn-ea"/>
                <a:cs typeface="+mn-cs"/>
              </a:rPr>
              <a:t>Jephthah's</a:t>
            </a:r>
            <a:r>
              <a:rPr lang="en-US" sz="1200" kern="1200" dirty="0" smtClean="0">
                <a:solidFill>
                  <a:schemeClr val="tx1"/>
                </a:solidFill>
                <a:effectLst/>
                <a:latin typeface="+mn-lt"/>
                <a:ea typeface="+mn-ea"/>
                <a:cs typeface="+mn-cs"/>
              </a:rPr>
              <a:t> character. He considered the scenario, decided a human being or an animal could fulfill it, and provided for both circumstances. Another factor is the term "burnt offering" (Hebrew </a:t>
            </a:r>
            <a:r>
              <a:rPr lang="en-US" sz="1200" i="1" kern="1200" dirty="0" err="1" smtClean="0">
                <a:solidFill>
                  <a:schemeClr val="tx1"/>
                </a:solidFill>
                <a:effectLst/>
                <a:latin typeface="+mn-lt"/>
                <a:ea typeface="+mn-ea"/>
                <a:cs typeface="+mn-cs"/>
              </a:rPr>
              <a:t>olah</a:t>
            </a:r>
            <a:r>
              <a:rPr lang="en-US" sz="1200" kern="1200" dirty="0" smtClean="0">
                <a:solidFill>
                  <a:schemeClr val="tx1"/>
                </a:solidFill>
                <a:effectLst/>
                <a:latin typeface="+mn-lt"/>
                <a:ea typeface="+mn-ea"/>
                <a:cs typeface="+mn-cs"/>
              </a:rPr>
              <a:t>), which has no connotation of fire or burning. It literally means "that which goes up," and implies total consumption (as one "consumed in his work") or complete surrender. Thus, even without changing the conjunction, the wording of the vow can technically mean that she was completely devoted to God.</a:t>
            </a:r>
          </a:p>
          <a:p>
            <a:endParaRPr lang="en-US" dirty="0"/>
          </a:p>
        </p:txBody>
      </p:sp>
      <p:sp>
        <p:nvSpPr>
          <p:cNvPr id="4" name="Slide Number Placeholder 3"/>
          <p:cNvSpPr>
            <a:spLocks noGrp="1"/>
          </p:cNvSpPr>
          <p:nvPr>
            <p:ph type="sldNum" sz="quarter" idx="10"/>
          </p:nvPr>
        </p:nvSpPr>
        <p:spPr/>
        <p:txBody>
          <a:bodyPr/>
          <a:lstStyle/>
          <a:p>
            <a:fld id="{95CC7BF1-6A07-4D3D-9B7D-4D257DE1EC34}" type="slidenum">
              <a:rPr lang="en-US" smtClean="0"/>
              <a:t>2</a:t>
            </a:fld>
            <a:endParaRPr lang="en-US"/>
          </a:p>
        </p:txBody>
      </p:sp>
    </p:spTree>
    <p:extLst>
      <p:ext uri="{BB962C8B-B14F-4D97-AF65-F5344CB8AC3E}">
        <p14:creationId xmlns:p14="http://schemas.microsoft.com/office/powerpoint/2010/main" val="443733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Auberlen's</a:t>
            </a:r>
            <a:r>
              <a:rPr lang="en-US" dirty="0" smtClean="0"/>
              <a:t> remarks upon this subject are very good. “The history of </a:t>
            </a:r>
            <a:r>
              <a:rPr lang="en-US" dirty="0" err="1" smtClean="0"/>
              <a:t>Jephthah's</a:t>
            </a:r>
            <a:r>
              <a:rPr lang="en-US" dirty="0" smtClean="0"/>
              <a:t> daughter,” he says, “would hardly have been thought worth preserving in the Scriptures if the maiden had been really offered in sacrifice; for, in that case, the event would have been reduced, at the best, into a mere family history, without any theocratic significance, though in truth it would rather have been an anti-theocratic abomination, according to Deu_12:31 (cf. Jdg_18:9; Lev_18:21; Lev_20:1-5). </a:t>
            </a:r>
            <a:r>
              <a:rPr lang="en-US" dirty="0" err="1" smtClean="0"/>
              <a:t>Jephthah's</a:t>
            </a:r>
            <a:r>
              <a:rPr lang="en-US" dirty="0" smtClean="0"/>
              <a:t> action would in that case have stood upon the same platform as the incest of Lot (Gen_19:30.), and would owe its adoption into the canon simply to genealogical considerations, or others of a similar kind. But the very opposite is the case here; and if, from the conclusion of the whole narrative in Jdg_11:39-40, the object of it is supposed to be simply to explain the origin of the feast that was held in </a:t>
            </a:r>
            <a:r>
              <a:rPr lang="en-US" dirty="0" err="1" smtClean="0"/>
              <a:t>honour</a:t>
            </a:r>
            <a:r>
              <a:rPr lang="en-US" dirty="0" smtClean="0"/>
              <a:t> of </a:t>
            </a:r>
            <a:r>
              <a:rPr lang="en-US" dirty="0" err="1" smtClean="0"/>
              <a:t>Jephthah's</a:t>
            </a:r>
            <a:r>
              <a:rPr lang="en-US" dirty="0" smtClean="0"/>
              <a:t> daughter, even this would tell against the ordinary view. In the eye of the law the whole thing would still remain an abomination, and the canonical Scriptures would not stoop to relate and beautify an institution so directly opposed to the law.”) </a:t>
            </a:r>
          </a:p>
          <a:p>
            <a:endParaRPr lang="en-US" dirty="0"/>
          </a:p>
        </p:txBody>
      </p:sp>
      <p:sp>
        <p:nvSpPr>
          <p:cNvPr id="4" name="Slide Number Placeholder 3"/>
          <p:cNvSpPr>
            <a:spLocks noGrp="1"/>
          </p:cNvSpPr>
          <p:nvPr>
            <p:ph type="sldNum" sz="quarter" idx="10"/>
          </p:nvPr>
        </p:nvSpPr>
        <p:spPr/>
        <p:txBody>
          <a:bodyPr/>
          <a:lstStyle/>
          <a:p>
            <a:fld id="{95CC7BF1-6A07-4D3D-9B7D-4D257DE1EC34}" type="slidenum">
              <a:rPr lang="en-US" smtClean="0"/>
              <a:t>11</a:t>
            </a:fld>
            <a:endParaRPr lang="en-US"/>
          </a:p>
        </p:txBody>
      </p:sp>
    </p:spTree>
    <p:extLst>
      <p:ext uri="{BB962C8B-B14F-4D97-AF65-F5344CB8AC3E}">
        <p14:creationId xmlns:p14="http://schemas.microsoft.com/office/powerpoint/2010/main" val="443733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Auberlen's</a:t>
            </a:r>
            <a:r>
              <a:rPr lang="en-US" dirty="0" smtClean="0"/>
              <a:t> remarks upon this subject are very good. “The history of </a:t>
            </a:r>
            <a:r>
              <a:rPr lang="en-US" dirty="0" err="1" smtClean="0"/>
              <a:t>Jephthah's</a:t>
            </a:r>
            <a:r>
              <a:rPr lang="en-US" dirty="0" smtClean="0"/>
              <a:t> daughter,” he says, “would hardly have been thought worth preserving in the Scriptures if the maiden had been really offered in sacrifice; for, in that case, the event would have been reduced, at the best, into a mere family history, without any theocratic significance, though in truth it would rather have been an anti-theocratic abomination, according to Deu_12:31 (cf. Jdg_18:9; Lev_18:21; Lev_20:1-5). </a:t>
            </a:r>
            <a:r>
              <a:rPr lang="en-US" dirty="0" err="1" smtClean="0"/>
              <a:t>Jephthah's</a:t>
            </a:r>
            <a:r>
              <a:rPr lang="en-US" dirty="0" smtClean="0"/>
              <a:t> action would in that case have stood upon the same platform as the incest of Lot (Gen_19:30.), and would owe its adoption into the canon simply to genealogical considerations, or others of a similar kind. But the very opposite is the case here; and if, from the conclusion of the whole narrative in Jdg_11:39-40, the object of it is supposed to be simply to explain the origin of the feast that was held in </a:t>
            </a:r>
            <a:r>
              <a:rPr lang="en-US" dirty="0" err="1" smtClean="0"/>
              <a:t>honour</a:t>
            </a:r>
            <a:r>
              <a:rPr lang="en-US" dirty="0" smtClean="0"/>
              <a:t> of </a:t>
            </a:r>
            <a:r>
              <a:rPr lang="en-US" dirty="0" err="1" smtClean="0"/>
              <a:t>Jephthah's</a:t>
            </a:r>
            <a:r>
              <a:rPr lang="en-US" dirty="0" smtClean="0"/>
              <a:t> daughter, even this would tell against the ordinary view. In the eye of the law the whole thing would still remain an abomination, and the canonical Scriptures would not stoop to relate and beautify an institution so directly opposed to the law.”) </a:t>
            </a:r>
          </a:p>
          <a:p>
            <a:endParaRPr lang="en-US" dirty="0"/>
          </a:p>
        </p:txBody>
      </p:sp>
      <p:sp>
        <p:nvSpPr>
          <p:cNvPr id="4" name="Slide Number Placeholder 3"/>
          <p:cNvSpPr>
            <a:spLocks noGrp="1"/>
          </p:cNvSpPr>
          <p:nvPr>
            <p:ph type="sldNum" sz="quarter" idx="10"/>
          </p:nvPr>
        </p:nvSpPr>
        <p:spPr/>
        <p:txBody>
          <a:bodyPr/>
          <a:lstStyle/>
          <a:p>
            <a:fld id="{95CC7BF1-6A07-4D3D-9B7D-4D257DE1EC34}" type="slidenum">
              <a:rPr lang="en-US" smtClean="0"/>
              <a:t>12</a:t>
            </a:fld>
            <a:endParaRPr lang="en-US"/>
          </a:p>
        </p:txBody>
      </p:sp>
    </p:spTree>
    <p:extLst>
      <p:ext uri="{BB962C8B-B14F-4D97-AF65-F5344CB8AC3E}">
        <p14:creationId xmlns:p14="http://schemas.microsoft.com/office/powerpoint/2010/main" val="443733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Jephthah's</a:t>
            </a:r>
            <a:r>
              <a:rPr lang="en-US" sz="1200" b="1" kern="1200" dirty="0" smtClean="0">
                <a:solidFill>
                  <a:schemeClr val="tx1"/>
                </a:solidFill>
                <a:effectLst/>
                <a:latin typeface="+mn-lt"/>
                <a:ea typeface="+mn-ea"/>
                <a:cs typeface="+mn-cs"/>
              </a:rPr>
              <a:t> Character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unfortunate that he made the vow at all. However, unlike Gideon and others, God never appeared or spoke to him. In fact, God dealt with him much as he does with us—through law, experience and personal circumstance. Apparently, he needed the vow to bolster his </a:t>
            </a:r>
            <a:r>
              <a:rPr lang="en-US" sz="1200" u="sng" kern="1200" dirty="0" smtClean="0">
                <a:solidFill>
                  <a:schemeClr val="tx1"/>
                </a:solidFill>
                <a:effectLst/>
                <a:latin typeface="+mn-lt"/>
                <a:ea typeface="+mn-ea"/>
                <a:cs typeface="+mn-cs"/>
                <a:hlinkClick r:id="rId3"/>
              </a:rPr>
              <a:t>faith</a:t>
            </a:r>
            <a:r>
              <a:rPr lang="en-US" sz="1200" kern="1200" dirty="0" smtClean="0">
                <a:solidFill>
                  <a:schemeClr val="tx1"/>
                </a:solidFill>
                <a:effectLst/>
                <a:latin typeface="+mn-lt"/>
                <a:ea typeface="+mn-ea"/>
                <a:cs typeface="+mn-cs"/>
              </a:rPr>
              <a:t>, to secure God's favor however he could, though obviously God was with him (verse 29).</a:t>
            </a:r>
          </a:p>
          <a:p>
            <a:r>
              <a:rPr lang="en-US" sz="1200" kern="1200" dirty="0" smtClean="0">
                <a:solidFill>
                  <a:schemeClr val="tx1"/>
                </a:solidFill>
                <a:effectLst/>
                <a:latin typeface="+mn-lt"/>
                <a:ea typeface="+mn-ea"/>
                <a:cs typeface="+mn-cs"/>
              </a:rPr>
              <a:t>But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knew the law. He knew that God requires parley before battle to give the opponent a chance to surrender or retreat. He knew that vows are sacred promises to be kept (Numbers 30). He also knew the history of Israel's approach to the Promised Land and </a:t>
            </a:r>
            <a:r>
              <a:rPr lang="en-US" sz="1200" u="sng" kern="1200" dirty="0" smtClean="0">
                <a:solidFill>
                  <a:schemeClr val="tx1"/>
                </a:solidFill>
                <a:effectLst/>
                <a:latin typeface="+mn-lt"/>
                <a:ea typeface="+mn-ea"/>
                <a:cs typeface="+mn-cs"/>
                <a:hlinkClick r:id="rId4"/>
              </a:rPr>
              <a:t>Moses</a:t>
            </a:r>
            <a:r>
              <a:rPr lang="en-US" sz="1200" kern="1200" dirty="0" smtClean="0">
                <a:solidFill>
                  <a:schemeClr val="tx1"/>
                </a:solidFill>
                <a:effectLst/>
                <a:latin typeface="+mn-lt"/>
                <a:ea typeface="+mn-ea"/>
                <a:cs typeface="+mn-cs"/>
              </a:rPr>
              <a:t>' negotiations with the kings of </a:t>
            </a:r>
            <a:r>
              <a:rPr lang="en-US" sz="1200" u="sng" kern="1200" dirty="0" smtClean="0">
                <a:solidFill>
                  <a:schemeClr val="tx1"/>
                </a:solidFill>
                <a:effectLst/>
                <a:latin typeface="+mn-lt"/>
                <a:ea typeface="+mn-ea"/>
                <a:cs typeface="+mn-cs"/>
                <a:hlinkClick r:id="rId5"/>
              </a:rPr>
              <a:t>Edom</a:t>
            </a:r>
            <a:r>
              <a:rPr lang="en-US" sz="1200" kern="1200" dirty="0" smtClean="0">
                <a:solidFill>
                  <a:schemeClr val="tx1"/>
                </a:solidFill>
                <a:effectLst/>
                <a:latin typeface="+mn-lt"/>
                <a:ea typeface="+mn-ea"/>
                <a:cs typeface="+mn-cs"/>
              </a:rPr>
              <a:t>, Moab and the Amorites well enough to make a legal point in his own negotiations (</a:t>
            </a:r>
            <a:r>
              <a:rPr lang="en-US" sz="1200" u="sng" kern="1200" dirty="0" smtClean="0">
                <a:solidFill>
                  <a:schemeClr val="tx1"/>
                </a:solidFill>
                <a:effectLst/>
                <a:latin typeface="+mn-lt"/>
                <a:ea typeface="+mn-ea"/>
                <a:cs typeface="+mn-cs"/>
                <a:hlinkClick r:id="rId6"/>
              </a:rPr>
              <a:t>Judges 11:15-27</a:t>
            </a:r>
            <a:r>
              <a:rPr lang="en-US" sz="1200" kern="1200" dirty="0" smtClean="0">
                <a:solidFill>
                  <a:schemeClr val="tx1"/>
                </a:solidFill>
                <a:effectLst/>
                <a:latin typeface="+mn-lt"/>
                <a:ea typeface="+mn-ea"/>
                <a:cs typeface="+mn-cs"/>
              </a:rPr>
              <a:t>). Obviously,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knew that human sacrifice is a detestable and hated act to God (</a:t>
            </a:r>
            <a:r>
              <a:rPr lang="en-US" sz="1200" u="sng" kern="1200" dirty="0" smtClean="0">
                <a:solidFill>
                  <a:schemeClr val="tx1"/>
                </a:solidFill>
                <a:effectLst/>
                <a:latin typeface="+mn-lt"/>
                <a:ea typeface="+mn-ea"/>
                <a:cs typeface="+mn-cs"/>
                <a:hlinkClick r:id="rId7"/>
              </a:rPr>
              <a:t>Leviticus 18:21</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a:rPr>
              <a:t>Deuteronomy 12:31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Not only did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know it was wrong, the people of Gilead would also have abhorred the practice and were commanded to kill one who did it (</a:t>
            </a:r>
            <a:r>
              <a:rPr lang="en-US" sz="1200" u="sng" kern="1200" dirty="0" smtClean="0">
                <a:solidFill>
                  <a:schemeClr val="tx1"/>
                </a:solidFill>
                <a:effectLst/>
                <a:latin typeface="+mn-lt"/>
                <a:ea typeface="+mn-ea"/>
                <a:cs typeface="+mn-cs"/>
                <a:hlinkClick r:id="rId9"/>
              </a:rPr>
              <a:t>Leviticus 20:2-5</a:t>
            </a:r>
            <a:r>
              <a:rPr lang="en-US" sz="1200" kern="1200" dirty="0" smtClean="0">
                <a:solidFill>
                  <a:schemeClr val="tx1"/>
                </a:solidFill>
                <a:effectLst/>
                <a:latin typeface="+mn-lt"/>
                <a:ea typeface="+mn-ea"/>
                <a:cs typeface="+mn-cs"/>
              </a:rPr>
              <a:t>)! They—especially the priests—would never have been a party to it, nor would the maidens have commemorated it (the Hebrew word translated "lament" in </a:t>
            </a:r>
            <a:r>
              <a:rPr lang="en-US" sz="1200" u="sng" kern="1200" dirty="0" smtClean="0">
                <a:solidFill>
                  <a:schemeClr val="tx1"/>
                </a:solidFill>
                <a:effectLst/>
                <a:latin typeface="+mn-lt"/>
                <a:ea typeface="+mn-ea"/>
                <a:cs typeface="+mn-cs"/>
                <a:hlinkClick r:id="rId10"/>
              </a:rPr>
              <a:t>Judges 11:40</a:t>
            </a:r>
            <a:r>
              <a:rPr lang="en-US" sz="1200" kern="1200" dirty="0" smtClean="0">
                <a:solidFill>
                  <a:schemeClr val="tx1"/>
                </a:solidFill>
                <a:effectLst/>
                <a:latin typeface="+mn-lt"/>
                <a:ea typeface="+mn-ea"/>
                <a:cs typeface="+mn-cs"/>
              </a:rPr>
              <a:t> is actually "praise," "commemorate" or "rehearse").</a:t>
            </a:r>
          </a:p>
          <a:p>
            <a:r>
              <a:rPr lang="en-US" sz="1200" kern="1200" dirty="0" smtClean="0">
                <a:solidFill>
                  <a:schemeClr val="tx1"/>
                </a:solidFill>
                <a:effectLst/>
                <a:latin typeface="+mn-lt"/>
                <a:ea typeface="+mn-ea"/>
                <a:cs typeface="+mn-cs"/>
              </a:rPr>
              <a:t>Nor was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an impetuous or rash person. His vow was spoken, not on the eve of battle, but on the march to it. Rather than leaping at the chance to command Gilead's army, he </a:t>
            </a:r>
            <a:r>
              <a:rPr lang="en-US" sz="1200" u="sng" kern="1200" dirty="0" smtClean="0">
                <a:solidFill>
                  <a:schemeClr val="tx1"/>
                </a:solidFill>
                <a:effectLst/>
                <a:latin typeface="+mn-lt"/>
                <a:ea typeface="+mn-ea"/>
                <a:cs typeface="+mn-cs"/>
                <a:hlinkClick r:id="rId11"/>
              </a:rPr>
              <a:t>patiently</a:t>
            </a:r>
            <a:r>
              <a:rPr lang="en-US" sz="1200" kern="1200" dirty="0" smtClean="0">
                <a:solidFill>
                  <a:schemeClr val="tx1"/>
                </a:solidFill>
                <a:effectLst/>
                <a:latin typeface="+mn-lt"/>
                <a:ea typeface="+mn-ea"/>
                <a:cs typeface="+mn-cs"/>
              </a:rPr>
              <a:t> negotiated for a more powerful position. He did not rush into battle with Ammon, but recruited and trained an army, negotiating with the enemy all the while. If he remained in character, his vow must have been well considered.</a:t>
            </a:r>
          </a:p>
          <a:p>
            <a:r>
              <a:rPr lang="en-US" sz="1200" kern="1200" dirty="0" smtClean="0">
                <a:solidFill>
                  <a:schemeClr val="tx1"/>
                </a:solidFill>
                <a:effectLst/>
                <a:latin typeface="+mn-lt"/>
                <a:ea typeface="+mn-ea"/>
                <a:cs typeface="+mn-cs"/>
              </a:rPr>
              <a:t>The vow itself has been misunderstood too. His vow is in two parts: whatever comes out of the house "shall surely be the L</a:t>
            </a:r>
            <a:r>
              <a:rPr lang="en-US" sz="1200" kern="1200" cap="small" dirty="0" smtClean="0">
                <a:solidFill>
                  <a:schemeClr val="tx1"/>
                </a:solidFill>
                <a:effectLst/>
                <a:latin typeface="+mn-lt"/>
                <a:ea typeface="+mn-ea"/>
                <a:cs typeface="+mn-cs"/>
              </a:rPr>
              <a:t>ORD</a:t>
            </a:r>
            <a:r>
              <a:rPr lang="en-US" sz="1200" kern="1200" dirty="0" smtClean="0">
                <a:solidFill>
                  <a:schemeClr val="tx1"/>
                </a:solidFill>
                <a:effectLst/>
                <a:latin typeface="+mn-lt"/>
                <a:ea typeface="+mn-ea"/>
                <a:cs typeface="+mn-cs"/>
              </a:rPr>
              <a:t>'S </a:t>
            </a:r>
            <a:r>
              <a:rPr lang="en-US" sz="1200" b="1"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I will offer it up as a burnt offering." </a:t>
            </a:r>
            <a:r>
              <a:rPr lang="en-US" sz="1200" kern="1200" dirty="0" err="1" smtClean="0">
                <a:solidFill>
                  <a:schemeClr val="tx1"/>
                </a:solidFill>
                <a:effectLst/>
                <a:latin typeface="+mn-lt"/>
                <a:ea typeface="+mn-ea"/>
                <a:cs typeface="+mn-cs"/>
              </a:rPr>
              <a:t>Bullinger</a:t>
            </a:r>
            <a:r>
              <a:rPr lang="en-US" sz="1200" kern="1200" dirty="0" smtClean="0">
                <a:solidFill>
                  <a:schemeClr val="tx1"/>
                </a:solidFill>
                <a:effectLst/>
                <a:latin typeface="+mn-lt"/>
                <a:ea typeface="+mn-ea"/>
                <a:cs typeface="+mn-cs"/>
              </a:rPr>
              <a:t> in the </a:t>
            </a:r>
            <a:r>
              <a:rPr lang="en-US" sz="1200" i="1" kern="1200" dirty="0" smtClean="0">
                <a:solidFill>
                  <a:schemeClr val="tx1"/>
                </a:solidFill>
                <a:effectLst/>
                <a:latin typeface="+mn-lt"/>
                <a:ea typeface="+mn-ea"/>
                <a:cs typeface="+mn-cs"/>
              </a:rPr>
              <a:t>Companion Bible</a:t>
            </a:r>
            <a:r>
              <a:rPr lang="en-US" sz="1200" kern="1200" dirty="0" smtClean="0">
                <a:solidFill>
                  <a:schemeClr val="tx1"/>
                </a:solidFill>
                <a:effectLst/>
                <a:latin typeface="+mn-lt"/>
                <a:ea typeface="+mn-ea"/>
                <a:cs typeface="+mn-cs"/>
              </a:rPr>
              <a:t> says: "The Hebrew </a:t>
            </a:r>
            <a:r>
              <a:rPr lang="en-US" sz="1200" i="1" kern="1200" dirty="0" err="1" smtClean="0">
                <a:solidFill>
                  <a:schemeClr val="tx1"/>
                </a:solidFill>
                <a:effectLst/>
                <a:latin typeface="+mn-lt"/>
                <a:ea typeface="+mn-ea"/>
                <a:cs typeface="+mn-cs"/>
              </a:rPr>
              <a:t>Vav</a:t>
            </a:r>
            <a:r>
              <a:rPr lang="en-US" sz="1200" kern="1200" dirty="0" smtClean="0">
                <a:solidFill>
                  <a:schemeClr val="tx1"/>
                </a:solidFill>
                <a:effectLst/>
                <a:latin typeface="+mn-lt"/>
                <a:ea typeface="+mn-ea"/>
                <a:cs typeface="+mn-cs"/>
              </a:rPr>
              <a:t> [translated ‘and' in the KJV/NKJV] is a connective particle, and is rendered in many different ways. It is also used as a disjunctive, and is often rendered ‘or' (or with a negative ‘nor')." So </a:t>
            </a:r>
            <a:r>
              <a:rPr lang="en-US" sz="1200" kern="1200" dirty="0" err="1" smtClean="0">
                <a:solidFill>
                  <a:schemeClr val="tx1"/>
                </a:solidFill>
                <a:effectLst/>
                <a:latin typeface="+mn-lt"/>
                <a:ea typeface="+mn-ea"/>
                <a:cs typeface="+mn-cs"/>
              </a:rPr>
              <a:t>Bullinger</a:t>
            </a:r>
            <a:r>
              <a:rPr lang="en-US" sz="1200" kern="1200" dirty="0" smtClean="0">
                <a:solidFill>
                  <a:schemeClr val="tx1"/>
                </a:solidFill>
                <a:effectLst/>
                <a:latin typeface="+mn-lt"/>
                <a:ea typeface="+mn-ea"/>
                <a:cs typeface="+mn-cs"/>
              </a:rPr>
              <a:t> concludes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vowed to dedicate to God whoever came out to meet him, </a:t>
            </a:r>
            <a:r>
              <a:rPr lang="en-US" sz="1200" b="1" i="1" kern="1200" dirty="0" smtClean="0">
                <a:solidFill>
                  <a:schemeClr val="tx1"/>
                </a:solidFill>
                <a:effectLst/>
                <a:latin typeface="+mn-lt"/>
                <a:ea typeface="+mn-ea"/>
                <a:cs typeface="+mn-cs"/>
              </a:rPr>
              <a:t>or</a:t>
            </a:r>
            <a:r>
              <a:rPr lang="en-US" sz="1200" kern="1200" dirty="0" smtClean="0">
                <a:solidFill>
                  <a:schemeClr val="tx1"/>
                </a:solidFill>
                <a:effectLst/>
                <a:latin typeface="+mn-lt"/>
                <a:ea typeface="+mn-ea"/>
                <a:cs typeface="+mn-cs"/>
              </a:rPr>
              <a:t> if it was an animal, to offer it as a burnt offering.</a:t>
            </a:r>
          </a:p>
          <a:p>
            <a:r>
              <a:rPr lang="en-US" sz="1200" kern="1200" dirty="0" smtClean="0">
                <a:solidFill>
                  <a:schemeClr val="tx1"/>
                </a:solidFill>
                <a:effectLst/>
                <a:latin typeface="+mn-lt"/>
                <a:ea typeface="+mn-ea"/>
                <a:cs typeface="+mn-cs"/>
              </a:rPr>
              <a:t>This agrees with </a:t>
            </a:r>
            <a:r>
              <a:rPr lang="en-US" sz="1200" kern="1200" dirty="0" err="1" smtClean="0">
                <a:solidFill>
                  <a:schemeClr val="tx1"/>
                </a:solidFill>
                <a:effectLst/>
                <a:latin typeface="+mn-lt"/>
                <a:ea typeface="+mn-ea"/>
                <a:cs typeface="+mn-cs"/>
              </a:rPr>
              <a:t>Jephthah's</a:t>
            </a:r>
            <a:r>
              <a:rPr lang="en-US" sz="1200" kern="1200" dirty="0" smtClean="0">
                <a:solidFill>
                  <a:schemeClr val="tx1"/>
                </a:solidFill>
                <a:effectLst/>
                <a:latin typeface="+mn-lt"/>
                <a:ea typeface="+mn-ea"/>
                <a:cs typeface="+mn-cs"/>
              </a:rPr>
              <a:t> character. He considered the scenario, decided a human being or an animal could fulfill it, and provided for both circumstances. Another factor is the term "burnt offering" (Hebrew </a:t>
            </a:r>
            <a:r>
              <a:rPr lang="en-US" sz="1200" i="1" kern="1200" dirty="0" err="1" smtClean="0">
                <a:solidFill>
                  <a:schemeClr val="tx1"/>
                </a:solidFill>
                <a:effectLst/>
                <a:latin typeface="+mn-lt"/>
                <a:ea typeface="+mn-ea"/>
                <a:cs typeface="+mn-cs"/>
              </a:rPr>
              <a:t>olah</a:t>
            </a:r>
            <a:r>
              <a:rPr lang="en-US" sz="1200" kern="1200" dirty="0" smtClean="0">
                <a:solidFill>
                  <a:schemeClr val="tx1"/>
                </a:solidFill>
                <a:effectLst/>
                <a:latin typeface="+mn-lt"/>
                <a:ea typeface="+mn-ea"/>
                <a:cs typeface="+mn-cs"/>
              </a:rPr>
              <a:t>), which has no connotation of fire or burning. It literally means "that which goes up," and implies total consumption (as one "consumed in his work") or complete surrender. </a:t>
            </a:r>
            <a:r>
              <a:rPr lang="en-US" sz="1200" kern="1200" smtClean="0">
                <a:solidFill>
                  <a:schemeClr val="tx1"/>
                </a:solidFill>
                <a:effectLst/>
                <a:latin typeface="+mn-lt"/>
                <a:ea typeface="+mn-ea"/>
                <a:cs typeface="+mn-cs"/>
              </a:rPr>
              <a:t>Thus, even without changing the conjunction, the wording of the vow can technically mean that she was completely devoted to God.</a:t>
            </a:r>
          </a:p>
          <a:p>
            <a:endParaRPr lang="en-US"/>
          </a:p>
        </p:txBody>
      </p:sp>
      <p:sp>
        <p:nvSpPr>
          <p:cNvPr id="4" name="Slide Number Placeholder 3"/>
          <p:cNvSpPr>
            <a:spLocks noGrp="1"/>
          </p:cNvSpPr>
          <p:nvPr>
            <p:ph type="sldNum" sz="quarter" idx="10"/>
          </p:nvPr>
        </p:nvSpPr>
        <p:spPr/>
        <p:txBody>
          <a:bodyPr/>
          <a:lstStyle/>
          <a:p>
            <a:fld id="{95CC7BF1-6A07-4D3D-9B7D-4D257DE1EC34}" type="slidenum">
              <a:rPr lang="en-US" smtClean="0"/>
              <a:t>3</a:t>
            </a:fld>
            <a:endParaRPr lang="en-US"/>
          </a:p>
        </p:txBody>
      </p:sp>
    </p:spTree>
    <p:extLst>
      <p:ext uri="{BB962C8B-B14F-4D97-AF65-F5344CB8AC3E}">
        <p14:creationId xmlns:p14="http://schemas.microsoft.com/office/powerpoint/2010/main" val="44373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Jephthah's</a:t>
            </a:r>
            <a:r>
              <a:rPr lang="en-US" sz="1200" b="1" kern="1200" dirty="0" smtClean="0">
                <a:solidFill>
                  <a:schemeClr val="tx1"/>
                </a:solidFill>
                <a:effectLst/>
                <a:latin typeface="+mn-lt"/>
                <a:ea typeface="+mn-ea"/>
                <a:cs typeface="+mn-cs"/>
              </a:rPr>
              <a:t> Character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unfortunate that he made the vow at all. However, unlike Gideon and others, God never appeared or spoke to him. In fact, God dealt with him much as he does with us—through law, experience and personal circumstance. Apparently, he needed the vow to bolster his </a:t>
            </a:r>
            <a:r>
              <a:rPr lang="en-US" sz="1200" u="sng" kern="1200" dirty="0" smtClean="0">
                <a:solidFill>
                  <a:schemeClr val="tx1"/>
                </a:solidFill>
                <a:effectLst/>
                <a:latin typeface="+mn-lt"/>
                <a:ea typeface="+mn-ea"/>
                <a:cs typeface="+mn-cs"/>
                <a:hlinkClick r:id="rId3"/>
              </a:rPr>
              <a:t>faith</a:t>
            </a:r>
            <a:r>
              <a:rPr lang="en-US" sz="1200" kern="1200" dirty="0" smtClean="0">
                <a:solidFill>
                  <a:schemeClr val="tx1"/>
                </a:solidFill>
                <a:effectLst/>
                <a:latin typeface="+mn-lt"/>
                <a:ea typeface="+mn-ea"/>
                <a:cs typeface="+mn-cs"/>
              </a:rPr>
              <a:t>, to secure God's favor however he could, though obviously God was with him (verse 29).</a:t>
            </a:r>
          </a:p>
          <a:p>
            <a:r>
              <a:rPr lang="en-US" sz="1200" kern="1200" dirty="0" smtClean="0">
                <a:solidFill>
                  <a:schemeClr val="tx1"/>
                </a:solidFill>
                <a:effectLst/>
                <a:latin typeface="+mn-lt"/>
                <a:ea typeface="+mn-ea"/>
                <a:cs typeface="+mn-cs"/>
              </a:rPr>
              <a:t>But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knew the law. He knew that God requires parley before battle to give the opponent a chance to surrender or retreat. He knew that vows are sacred promises to be kept (Numbers 30). He also knew the history of Israel's approach to the Promised Land and </a:t>
            </a:r>
            <a:r>
              <a:rPr lang="en-US" sz="1200" u="sng" kern="1200" dirty="0" smtClean="0">
                <a:solidFill>
                  <a:schemeClr val="tx1"/>
                </a:solidFill>
                <a:effectLst/>
                <a:latin typeface="+mn-lt"/>
                <a:ea typeface="+mn-ea"/>
                <a:cs typeface="+mn-cs"/>
                <a:hlinkClick r:id="rId4"/>
              </a:rPr>
              <a:t>Moses</a:t>
            </a:r>
            <a:r>
              <a:rPr lang="en-US" sz="1200" kern="1200" dirty="0" smtClean="0">
                <a:solidFill>
                  <a:schemeClr val="tx1"/>
                </a:solidFill>
                <a:effectLst/>
                <a:latin typeface="+mn-lt"/>
                <a:ea typeface="+mn-ea"/>
                <a:cs typeface="+mn-cs"/>
              </a:rPr>
              <a:t>' negotiations with the kings of </a:t>
            </a:r>
            <a:r>
              <a:rPr lang="en-US" sz="1200" u="sng" kern="1200" dirty="0" smtClean="0">
                <a:solidFill>
                  <a:schemeClr val="tx1"/>
                </a:solidFill>
                <a:effectLst/>
                <a:latin typeface="+mn-lt"/>
                <a:ea typeface="+mn-ea"/>
                <a:cs typeface="+mn-cs"/>
                <a:hlinkClick r:id="rId5"/>
              </a:rPr>
              <a:t>Edom</a:t>
            </a:r>
            <a:r>
              <a:rPr lang="en-US" sz="1200" kern="1200" dirty="0" smtClean="0">
                <a:solidFill>
                  <a:schemeClr val="tx1"/>
                </a:solidFill>
                <a:effectLst/>
                <a:latin typeface="+mn-lt"/>
                <a:ea typeface="+mn-ea"/>
                <a:cs typeface="+mn-cs"/>
              </a:rPr>
              <a:t>, Moab and the Amorites well enough to make a legal point in his own negotiations (</a:t>
            </a:r>
            <a:r>
              <a:rPr lang="en-US" sz="1200" u="sng" kern="1200" dirty="0" smtClean="0">
                <a:solidFill>
                  <a:schemeClr val="tx1"/>
                </a:solidFill>
                <a:effectLst/>
                <a:latin typeface="+mn-lt"/>
                <a:ea typeface="+mn-ea"/>
                <a:cs typeface="+mn-cs"/>
                <a:hlinkClick r:id="rId6"/>
              </a:rPr>
              <a:t>Judges 11:15-27</a:t>
            </a:r>
            <a:r>
              <a:rPr lang="en-US" sz="1200" kern="1200" dirty="0" smtClean="0">
                <a:solidFill>
                  <a:schemeClr val="tx1"/>
                </a:solidFill>
                <a:effectLst/>
                <a:latin typeface="+mn-lt"/>
                <a:ea typeface="+mn-ea"/>
                <a:cs typeface="+mn-cs"/>
              </a:rPr>
              <a:t>). Obviously,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knew that human sacrifice is a detestable and hated act to God (</a:t>
            </a:r>
            <a:r>
              <a:rPr lang="en-US" sz="1200" u="sng" kern="1200" dirty="0" smtClean="0">
                <a:solidFill>
                  <a:schemeClr val="tx1"/>
                </a:solidFill>
                <a:effectLst/>
                <a:latin typeface="+mn-lt"/>
                <a:ea typeface="+mn-ea"/>
                <a:cs typeface="+mn-cs"/>
                <a:hlinkClick r:id="rId7"/>
              </a:rPr>
              <a:t>Leviticus 18:21</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a:rPr>
              <a:t>Deuteronomy 12:31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Not only did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know it was wrong, the people of Gilead would also have abhorred the practice and were commanded to kill one who did it (</a:t>
            </a:r>
            <a:r>
              <a:rPr lang="en-US" sz="1200" u="sng" kern="1200" dirty="0" smtClean="0">
                <a:solidFill>
                  <a:schemeClr val="tx1"/>
                </a:solidFill>
                <a:effectLst/>
                <a:latin typeface="+mn-lt"/>
                <a:ea typeface="+mn-ea"/>
                <a:cs typeface="+mn-cs"/>
                <a:hlinkClick r:id="rId9"/>
              </a:rPr>
              <a:t>Leviticus 20:2-5</a:t>
            </a:r>
            <a:r>
              <a:rPr lang="en-US" sz="1200" kern="1200" dirty="0" smtClean="0">
                <a:solidFill>
                  <a:schemeClr val="tx1"/>
                </a:solidFill>
                <a:effectLst/>
                <a:latin typeface="+mn-lt"/>
                <a:ea typeface="+mn-ea"/>
                <a:cs typeface="+mn-cs"/>
              </a:rPr>
              <a:t>)! They—especially the priests—would never have been a party to it, nor would the maidens have commemorated it (the Hebrew word translated "lament" in </a:t>
            </a:r>
            <a:r>
              <a:rPr lang="en-US" sz="1200" u="sng" kern="1200" dirty="0" smtClean="0">
                <a:solidFill>
                  <a:schemeClr val="tx1"/>
                </a:solidFill>
                <a:effectLst/>
                <a:latin typeface="+mn-lt"/>
                <a:ea typeface="+mn-ea"/>
                <a:cs typeface="+mn-cs"/>
                <a:hlinkClick r:id="rId10"/>
              </a:rPr>
              <a:t>Judges 11:40</a:t>
            </a:r>
            <a:r>
              <a:rPr lang="en-US" sz="1200" kern="1200" dirty="0" smtClean="0">
                <a:solidFill>
                  <a:schemeClr val="tx1"/>
                </a:solidFill>
                <a:effectLst/>
                <a:latin typeface="+mn-lt"/>
                <a:ea typeface="+mn-ea"/>
                <a:cs typeface="+mn-cs"/>
              </a:rPr>
              <a:t> is actually "praise," "commemorate" or "rehearse").</a:t>
            </a:r>
          </a:p>
          <a:p>
            <a:r>
              <a:rPr lang="en-US" sz="1200" kern="1200" dirty="0" smtClean="0">
                <a:solidFill>
                  <a:schemeClr val="tx1"/>
                </a:solidFill>
                <a:effectLst/>
                <a:latin typeface="+mn-lt"/>
                <a:ea typeface="+mn-ea"/>
                <a:cs typeface="+mn-cs"/>
              </a:rPr>
              <a:t>Nor was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an impetuous or rash person. His vow was spoken, not on the eve of battle, but on the march to it. Rather than leaping at the chance to command Gilead's army, he </a:t>
            </a:r>
            <a:r>
              <a:rPr lang="en-US" sz="1200" u="sng" kern="1200" dirty="0" smtClean="0">
                <a:solidFill>
                  <a:schemeClr val="tx1"/>
                </a:solidFill>
                <a:effectLst/>
                <a:latin typeface="+mn-lt"/>
                <a:ea typeface="+mn-ea"/>
                <a:cs typeface="+mn-cs"/>
                <a:hlinkClick r:id="rId11"/>
              </a:rPr>
              <a:t>patiently</a:t>
            </a:r>
            <a:r>
              <a:rPr lang="en-US" sz="1200" kern="1200" dirty="0" smtClean="0">
                <a:solidFill>
                  <a:schemeClr val="tx1"/>
                </a:solidFill>
                <a:effectLst/>
                <a:latin typeface="+mn-lt"/>
                <a:ea typeface="+mn-ea"/>
                <a:cs typeface="+mn-cs"/>
              </a:rPr>
              <a:t> negotiated for a more powerful position. He did not rush into battle with Ammon, but recruited and trained an army, negotiating with the enemy all the while. If he remained in character, his vow must have been well considered.</a:t>
            </a:r>
          </a:p>
          <a:p>
            <a:r>
              <a:rPr lang="en-US" sz="1200" kern="1200" dirty="0" smtClean="0">
                <a:solidFill>
                  <a:schemeClr val="tx1"/>
                </a:solidFill>
                <a:effectLst/>
                <a:latin typeface="+mn-lt"/>
                <a:ea typeface="+mn-ea"/>
                <a:cs typeface="+mn-cs"/>
              </a:rPr>
              <a:t>The vow itself has been misunderstood too. His vow is in two parts: whatever comes out of the house "shall surely be the L</a:t>
            </a:r>
            <a:r>
              <a:rPr lang="en-US" sz="1200" kern="1200" cap="small" dirty="0" smtClean="0">
                <a:solidFill>
                  <a:schemeClr val="tx1"/>
                </a:solidFill>
                <a:effectLst/>
                <a:latin typeface="+mn-lt"/>
                <a:ea typeface="+mn-ea"/>
                <a:cs typeface="+mn-cs"/>
              </a:rPr>
              <a:t>ORD</a:t>
            </a:r>
            <a:r>
              <a:rPr lang="en-US" sz="1200" kern="1200" dirty="0" smtClean="0">
                <a:solidFill>
                  <a:schemeClr val="tx1"/>
                </a:solidFill>
                <a:effectLst/>
                <a:latin typeface="+mn-lt"/>
                <a:ea typeface="+mn-ea"/>
                <a:cs typeface="+mn-cs"/>
              </a:rPr>
              <a:t>'S </a:t>
            </a:r>
            <a:r>
              <a:rPr lang="en-US" sz="1200" b="1"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I will offer it up as a burnt offering." </a:t>
            </a:r>
            <a:r>
              <a:rPr lang="en-US" sz="1200" kern="1200" dirty="0" err="1" smtClean="0">
                <a:solidFill>
                  <a:schemeClr val="tx1"/>
                </a:solidFill>
                <a:effectLst/>
                <a:latin typeface="+mn-lt"/>
                <a:ea typeface="+mn-ea"/>
                <a:cs typeface="+mn-cs"/>
              </a:rPr>
              <a:t>Bullinger</a:t>
            </a:r>
            <a:r>
              <a:rPr lang="en-US" sz="1200" kern="1200" dirty="0" smtClean="0">
                <a:solidFill>
                  <a:schemeClr val="tx1"/>
                </a:solidFill>
                <a:effectLst/>
                <a:latin typeface="+mn-lt"/>
                <a:ea typeface="+mn-ea"/>
                <a:cs typeface="+mn-cs"/>
              </a:rPr>
              <a:t> in the </a:t>
            </a:r>
            <a:r>
              <a:rPr lang="en-US" sz="1200" i="1" kern="1200" dirty="0" smtClean="0">
                <a:solidFill>
                  <a:schemeClr val="tx1"/>
                </a:solidFill>
                <a:effectLst/>
                <a:latin typeface="+mn-lt"/>
                <a:ea typeface="+mn-ea"/>
                <a:cs typeface="+mn-cs"/>
              </a:rPr>
              <a:t>Companion Bible</a:t>
            </a:r>
            <a:r>
              <a:rPr lang="en-US" sz="1200" kern="1200" dirty="0" smtClean="0">
                <a:solidFill>
                  <a:schemeClr val="tx1"/>
                </a:solidFill>
                <a:effectLst/>
                <a:latin typeface="+mn-lt"/>
                <a:ea typeface="+mn-ea"/>
                <a:cs typeface="+mn-cs"/>
              </a:rPr>
              <a:t> says: "The Hebrew </a:t>
            </a:r>
            <a:r>
              <a:rPr lang="en-US" sz="1200" i="1" kern="1200" dirty="0" err="1" smtClean="0">
                <a:solidFill>
                  <a:schemeClr val="tx1"/>
                </a:solidFill>
                <a:effectLst/>
                <a:latin typeface="+mn-lt"/>
                <a:ea typeface="+mn-ea"/>
                <a:cs typeface="+mn-cs"/>
              </a:rPr>
              <a:t>Vav</a:t>
            </a:r>
            <a:r>
              <a:rPr lang="en-US" sz="1200" kern="1200" dirty="0" smtClean="0">
                <a:solidFill>
                  <a:schemeClr val="tx1"/>
                </a:solidFill>
                <a:effectLst/>
                <a:latin typeface="+mn-lt"/>
                <a:ea typeface="+mn-ea"/>
                <a:cs typeface="+mn-cs"/>
              </a:rPr>
              <a:t> [translated ‘and' in the KJV/NKJV] is a connective particle, and is rendered in many different ways. It is also used as a disjunctive, and is often rendered ‘or' (or with a negative ‘nor')." So </a:t>
            </a:r>
            <a:r>
              <a:rPr lang="en-US" sz="1200" kern="1200" dirty="0" err="1" smtClean="0">
                <a:solidFill>
                  <a:schemeClr val="tx1"/>
                </a:solidFill>
                <a:effectLst/>
                <a:latin typeface="+mn-lt"/>
                <a:ea typeface="+mn-ea"/>
                <a:cs typeface="+mn-cs"/>
              </a:rPr>
              <a:t>Bullinger</a:t>
            </a:r>
            <a:r>
              <a:rPr lang="en-US" sz="1200" kern="1200" dirty="0" smtClean="0">
                <a:solidFill>
                  <a:schemeClr val="tx1"/>
                </a:solidFill>
                <a:effectLst/>
                <a:latin typeface="+mn-lt"/>
                <a:ea typeface="+mn-ea"/>
                <a:cs typeface="+mn-cs"/>
              </a:rPr>
              <a:t> concludes </a:t>
            </a:r>
            <a:r>
              <a:rPr lang="en-US" sz="1200" kern="1200" dirty="0" err="1" smtClean="0">
                <a:solidFill>
                  <a:schemeClr val="tx1"/>
                </a:solidFill>
                <a:effectLst/>
                <a:latin typeface="+mn-lt"/>
                <a:ea typeface="+mn-ea"/>
                <a:cs typeface="+mn-cs"/>
              </a:rPr>
              <a:t>Jephthah</a:t>
            </a:r>
            <a:r>
              <a:rPr lang="en-US" sz="1200" kern="1200" dirty="0" smtClean="0">
                <a:solidFill>
                  <a:schemeClr val="tx1"/>
                </a:solidFill>
                <a:effectLst/>
                <a:latin typeface="+mn-lt"/>
                <a:ea typeface="+mn-ea"/>
                <a:cs typeface="+mn-cs"/>
              </a:rPr>
              <a:t> vowed to dedicate to God whoever came out to meet him, </a:t>
            </a:r>
            <a:r>
              <a:rPr lang="en-US" sz="1200" b="1" i="1" kern="1200" dirty="0" smtClean="0">
                <a:solidFill>
                  <a:schemeClr val="tx1"/>
                </a:solidFill>
                <a:effectLst/>
                <a:latin typeface="+mn-lt"/>
                <a:ea typeface="+mn-ea"/>
                <a:cs typeface="+mn-cs"/>
              </a:rPr>
              <a:t>or</a:t>
            </a:r>
            <a:r>
              <a:rPr lang="en-US" sz="1200" kern="1200" dirty="0" smtClean="0">
                <a:solidFill>
                  <a:schemeClr val="tx1"/>
                </a:solidFill>
                <a:effectLst/>
                <a:latin typeface="+mn-lt"/>
                <a:ea typeface="+mn-ea"/>
                <a:cs typeface="+mn-cs"/>
              </a:rPr>
              <a:t> if it was an animal, to offer it as a burnt offering.</a:t>
            </a:r>
          </a:p>
          <a:p>
            <a:r>
              <a:rPr lang="en-US" sz="1200" kern="1200" dirty="0" smtClean="0">
                <a:solidFill>
                  <a:schemeClr val="tx1"/>
                </a:solidFill>
                <a:effectLst/>
                <a:latin typeface="+mn-lt"/>
                <a:ea typeface="+mn-ea"/>
                <a:cs typeface="+mn-cs"/>
              </a:rPr>
              <a:t>This agrees with </a:t>
            </a:r>
            <a:r>
              <a:rPr lang="en-US" sz="1200" kern="1200" dirty="0" err="1" smtClean="0">
                <a:solidFill>
                  <a:schemeClr val="tx1"/>
                </a:solidFill>
                <a:effectLst/>
                <a:latin typeface="+mn-lt"/>
                <a:ea typeface="+mn-ea"/>
                <a:cs typeface="+mn-cs"/>
              </a:rPr>
              <a:t>Jephthah's</a:t>
            </a:r>
            <a:r>
              <a:rPr lang="en-US" sz="1200" kern="1200" dirty="0" smtClean="0">
                <a:solidFill>
                  <a:schemeClr val="tx1"/>
                </a:solidFill>
                <a:effectLst/>
                <a:latin typeface="+mn-lt"/>
                <a:ea typeface="+mn-ea"/>
                <a:cs typeface="+mn-cs"/>
              </a:rPr>
              <a:t> character. He considered the scenario, decided a human being or an animal could fulfill it, and provided for both circumstances. Another factor is the term "burnt offering" (Hebrew </a:t>
            </a:r>
            <a:r>
              <a:rPr lang="en-US" sz="1200" i="1" kern="1200" dirty="0" err="1" smtClean="0">
                <a:solidFill>
                  <a:schemeClr val="tx1"/>
                </a:solidFill>
                <a:effectLst/>
                <a:latin typeface="+mn-lt"/>
                <a:ea typeface="+mn-ea"/>
                <a:cs typeface="+mn-cs"/>
              </a:rPr>
              <a:t>olah</a:t>
            </a:r>
            <a:r>
              <a:rPr lang="en-US" sz="1200" kern="1200" dirty="0" smtClean="0">
                <a:solidFill>
                  <a:schemeClr val="tx1"/>
                </a:solidFill>
                <a:effectLst/>
                <a:latin typeface="+mn-lt"/>
                <a:ea typeface="+mn-ea"/>
                <a:cs typeface="+mn-cs"/>
              </a:rPr>
              <a:t>), which has no connotation of fire or burning. It literally means "that which goes up," and implies total consumption (as one "consumed in his work") or complete surrender. </a:t>
            </a:r>
            <a:r>
              <a:rPr lang="en-US" sz="1200" kern="1200" smtClean="0">
                <a:solidFill>
                  <a:schemeClr val="tx1"/>
                </a:solidFill>
                <a:effectLst/>
                <a:latin typeface="+mn-lt"/>
                <a:ea typeface="+mn-ea"/>
                <a:cs typeface="+mn-cs"/>
              </a:rPr>
              <a:t>Thus, even without changing the conjunction, the wording of the vow can technically mean that she was completely devoted to God.</a:t>
            </a:r>
          </a:p>
          <a:p>
            <a:endParaRPr lang="en-US"/>
          </a:p>
        </p:txBody>
      </p:sp>
      <p:sp>
        <p:nvSpPr>
          <p:cNvPr id="4" name="Slide Number Placeholder 3"/>
          <p:cNvSpPr>
            <a:spLocks noGrp="1"/>
          </p:cNvSpPr>
          <p:nvPr>
            <p:ph type="sldNum" sz="quarter" idx="10"/>
          </p:nvPr>
        </p:nvSpPr>
        <p:spPr/>
        <p:txBody>
          <a:bodyPr/>
          <a:lstStyle/>
          <a:p>
            <a:fld id="{95CC7BF1-6A07-4D3D-9B7D-4D257DE1EC34}" type="slidenum">
              <a:rPr lang="en-US" smtClean="0"/>
              <a:t>4</a:t>
            </a:fld>
            <a:endParaRPr lang="en-US"/>
          </a:p>
        </p:txBody>
      </p:sp>
    </p:spTree>
    <p:extLst>
      <p:ext uri="{BB962C8B-B14F-4D97-AF65-F5344CB8AC3E}">
        <p14:creationId xmlns:p14="http://schemas.microsoft.com/office/powerpoint/2010/main" val="44373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Judges 11:31 (YLT) </a:t>
            </a:r>
            <a:r>
              <a:rPr lang="en-US" dirty="0" smtClean="0"/>
              <a:t/>
            </a:r>
            <a:br>
              <a:rPr lang="en-US" dirty="0" smtClean="0"/>
            </a:br>
            <a:r>
              <a:rPr lang="en-US" baseline="30000" dirty="0" smtClean="0"/>
              <a:t>31 </a:t>
            </a:r>
            <a:r>
              <a:rPr lang="en-US" dirty="0" smtClean="0"/>
              <a:t>then it hath been, that which at all cometh out from the doors of my house to meet me in my turning back in peace from the </a:t>
            </a:r>
            <a:r>
              <a:rPr lang="en-US" dirty="0" err="1" smtClean="0"/>
              <a:t>Bene</a:t>
            </a:r>
            <a:r>
              <a:rPr lang="en-US" dirty="0" smtClean="0"/>
              <a:t>-Ammon--it hath been to Jehovah, or I have offered up for it--a burnt-offering.'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5CC7BF1-6A07-4D3D-9B7D-4D257DE1EC34}" type="slidenum">
              <a:rPr lang="en-US" smtClean="0"/>
              <a:t>5</a:t>
            </a:fld>
            <a:endParaRPr lang="en-US"/>
          </a:p>
        </p:txBody>
      </p:sp>
    </p:spTree>
    <p:extLst>
      <p:ext uri="{BB962C8B-B14F-4D97-AF65-F5344CB8AC3E}">
        <p14:creationId xmlns:p14="http://schemas.microsoft.com/office/powerpoint/2010/main" val="44373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Auberlen's</a:t>
            </a:r>
            <a:r>
              <a:rPr lang="en-US" dirty="0" smtClean="0"/>
              <a:t> remarks upon this subject are very good. “The history of </a:t>
            </a:r>
            <a:r>
              <a:rPr lang="en-US" dirty="0" err="1" smtClean="0"/>
              <a:t>Jephthah's</a:t>
            </a:r>
            <a:r>
              <a:rPr lang="en-US" dirty="0" smtClean="0"/>
              <a:t> daughter,” he says, “would hardly have been thought worth preserving in the Scriptures if the maiden had been really offered in sacrifice; for, in that case, the event would have been reduced, at the best, into a mere family history, without any theocratic significance, though in truth it would rather have been an anti-theocratic abomination, according to Deu_12:31 (cf. Jdg_18:9; Lev_18:21; Lev_20:1-5). </a:t>
            </a:r>
            <a:r>
              <a:rPr lang="en-US" dirty="0" err="1" smtClean="0"/>
              <a:t>Jephthah's</a:t>
            </a:r>
            <a:r>
              <a:rPr lang="en-US" dirty="0" smtClean="0"/>
              <a:t> action would in that case have stood upon the same platform as the incest of Lot (Gen_19:30.), and would owe its adoption into the canon simply to genealogical considerations, or others of a similar kind. But the very opposite is the case here; and if, from the conclusion of the whole narrative in Jdg_11:39-40, the object of it is supposed to be simply to explain the origin of the feast that was held in </a:t>
            </a:r>
            <a:r>
              <a:rPr lang="en-US" dirty="0" err="1" smtClean="0"/>
              <a:t>honour</a:t>
            </a:r>
            <a:r>
              <a:rPr lang="en-US" dirty="0" smtClean="0"/>
              <a:t> of </a:t>
            </a:r>
            <a:r>
              <a:rPr lang="en-US" dirty="0" err="1" smtClean="0"/>
              <a:t>Jephthah's</a:t>
            </a:r>
            <a:r>
              <a:rPr lang="en-US" dirty="0" smtClean="0"/>
              <a:t> daughter, even this would tell against the ordinary view. In the eye of the law the whole thing would still remain an abomination, and the canonical Scriptures would not stoop to relate and beautify an institution so directly opposed to the law.”) </a:t>
            </a:r>
          </a:p>
          <a:p>
            <a:endParaRPr lang="en-US" dirty="0"/>
          </a:p>
        </p:txBody>
      </p:sp>
      <p:sp>
        <p:nvSpPr>
          <p:cNvPr id="4" name="Slide Number Placeholder 3"/>
          <p:cNvSpPr>
            <a:spLocks noGrp="1"/>
          </p:cNvSpPr>
          <p:nvPr>
            <p:ph type="sldNum" sz="quarter" idx="10"/>
          </p:nvPr>
        </p:nvSpPr>
        <p:spPr/>
        <p:txBody>
          <a:bodyPr/>
          <a:lstStyle/>
          <a:p>
            <a:fld id="{95CC7BF1-6A07-4D3D-9B7D-4D257DE1EC34}" type="slidenum">
              <a:rPr lang="en-US" smtClean="0"/>
              <a:t>6</a:t>
            </a:fld>
            <a:endParaRPr lang="en-US"/>
          </a:p>
        </p:txBody>
      </p:sp>
    </p:spTree>
    <p:extLst>
      <p:ext uri="{BB962C8B-B14F-4D97-AF65-F5344CB8AC3E}">
        <p14:creationId xmlns:p14="http://schemas.microsoft.com/office/powerpoint/2010/main" val="44373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Judges 11:31 (YLT) </a:t>
            </a:r>
            <a:r>
              <a:rPr lang="en-US" dirty="0" smtClean="0"/>
              <a:t/>
            </a:r>
            <a:br>
              <a:rPr lang="en-US" dirty="0" smtClean="0"/>
            </a:br>
            <a:r>
              <a:rPr lang="en-US" baseline="30000" dirty="0" smtClean="0"/>
              <a:t>31 </a:t>
            </a:r>
            <a:r>
              <a:rPr lang="en-US" dirty="0" smtClean="0"/>
              <a:t>then it hath been, that which at all cometh out from the doors of my house to meet me in my turning back in peace from the </a:t>
            </a:r>
            <a:r>
              <a:rPr lang="en-US" dirty="0" err="1" smtClean="0"/>
              <a:t>Bene</a:t>
            </a:r>
            <a:r>
              <a:rPr lang="en-US" dirty="0" smtClean="0"/>
              <a:t>-Ammon--it hath been to Jehovah, or I have offered up for it--a burnt-offering.'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5CC7BF1-6A07-4D3D-9B7D-4D257DE1EC34}" type="slidenum">
              <a:rPr lang="en-US" smtClean="0"/>
              <a:t>7</a:t>
            </a:fld>
            <a:endParaRPr lang="en-US"/>
          </a:p>
        </p:txBody>
      </p:sp>
    </p:spTree>
    <p:extLst>
      <p:ext uri="{BB962C8B-B14F-4D97-AF65-F5344CB8AC3E}">
        <p14:creationId xmlns:p14="http://schemas.microsoft.com/office/powerpoint/2010/main" val="44373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Judges 11:31 (YLT) </a:t>
            </a:r>
            <a:r>
              <a:rPr lang="en-US" dirty="0" smtClean="0"/>
              <a:t/>
            </a:r>
            <a:br>
              <a:rPr lang="en-US" dirty="0" smtClean="0"/>
            </a:br>
            <a:r>
              <a:rPr lang="en-US" baseline="30000" dirty="0" smtClean="0"/>
              <a:t>31 </a:t>
            </a:r>
            <a:r>
              <a:rPr lang="en-US" dirty="0" smtClean="0"/>
              <a:t>then it hath been, that which at all cometh out from the doors of my house to meet me in my turning back in peace from the </a:t>
            </a:r>
            <a:r>
              <a:rPr lang="en-US" dirty="0" err="1" smtClean="0"/>
              <a:t>Bene</a:t>
            </a:r>
            <a:r>
              <a:rPr lang="en-US" dirty="0" smtClean="0"/>
              <a:t>-Ammon--it hath been to Jehovah, or I have offered up for it--a burnt-offering.'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5CC7BF1-6A07-4D3D-9B7D-4D257DE1EC34}" type="slidenum">
              <a:rPr lang="en-US" smtClean="0"/>
              <a:t>8</a:t>
            </a:fld>
            <a:endParaRPr lang="en-US"/>
          </a:p>
        </p:txBody>
      </p:sp>
    </p:spTree>
    <p:extLst>
      <p:ext uri="{BB962C8B-B14F-4D97-AF65-F5344CB8AC3E}">
        <p14:creationId xmlns:p14="http://schemas.microsoft.com/office/powerpoint/2010/main" val="44373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Judges 11:31 (YLT) </a:t>
            </a:r>
            <a:r>
              <a:rPr lang="en-US" dirty="0" smtClean="0"/>
              <a:t/>
            </a:r>
            <a:br>
              <a:rPr lang="en-US" dirty="0" smtClean="0"/>
            </a:br>
            <a:r>
              <a:rPr lang="en-US" baseline="30000" dirty="0" smtClean="0"/>
              <a:t>31 </a:t>
            </a:r>
            <a:r>
              <a:rPr lang="en-US" dirty="0" smtClean="0"/>
              <a:t>then it hath been, that which at all cometh out from the doors of my house to meet me in my turning back in peace from the </a:t>
            </a:r>
            <a:r>
              <a:rPr lang="en-US" dirty="0" err="1" smtClean="0"/>
              <a:t>Bene</a:t>
            </a:r>
            <a:r>
              <a:rPr lang="en-US" dirty="0" smtClean="0"/>
              <a:t>-Ammon--it hath been to Jehovah, or I have offered up for it--a burnt-offering.'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5CC7BF1-6A07-4D3D-9B7D-4D257DE1EC34}" type="slidenum">
              <a:rPr lang="en-US" smtClean="0"/>
              <a:t>9</a:t>
            </a:fld>
            <a:endParaRPr lang="en-US"/>
          </a:p>
        </p:txBody>
      </p:sp>
    </p:spTree>
    <p:extLst>
      <p:ext uri="{BB962C8B-B14F-4D97-AF65-F5344CB8AC3E}">
        <p14:creationId xmlns:p14="http://schemas.microsoft.com/office/powerpoint/2010/main" val="44373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Judges 11:36-40 (NKJV) </a:t>
            </a:r>
            <a:r>
              <a:rPr lang="en-US" dirty="0" smtClean="0"/>
              <a:t/>
            </a:r>
            <a:br>
              <a:rPr lang="en-US" dirty="0" smtClean="0"/>
            </a:br>
            <a:r>
              <a:rPr lang="en-US" baseline="30000" dirty="0" smtClean="0"/>
              <a:t>36 </a:t>
            </a:r>
            <a:r>
              <a:rPr lang="en-US" dirty="0" smtClean="0"/>
              <a:t>So she said to him, "My father, </a:t>
            </a:r>
            <a:r>
              <a:rPr lang="en-US" i="1" dirty="0" smtClean="0"/>
              <a:t>if</a:t>
            </a:r>
            <a:r>
              <a:rPr lang="en-US" dirty="0" smtClean="0"/>
              <a:t> you have given your word to the LORD, do to me according to what has gone out of your mouth, because the LORD has avenged you of your enemies, the people of Ammon." </a:t>
            </a:r>
            <a:br>
              <a:rPr lang="en-US" dirty="0" smtClean="0"/>
            </a:br>
            <a:r>
              <a:rPr lang="en-US" baseline="30000" dirty="0" smtClean="0"/>
              <a:t>37 </a:t>
            </a:r>
            <a:r>
              <a:rPr lang="en-US" dirty="0" smtClean="0"/>
              <a:t>Then she said to her father, "Let this thing be done for me: let me alone for two months, that I may go and wander on the mountains and bewail my virginity, my friends and I." </a:t>
            </a:r>
            <a:br>
              <a:rPr lang="en-US" dirty="0" smtClean="0"/>
            </a:br>
            <a:r>
              <a:rPr lang="en-US" baseline="30000" dirty="0" smtClean="0"/>
              <a:t>38 </a:t>
            </a:r>
            <a:r>
              <a:rPr lang="en-US" dirty="0" smtClean="0"/>
              <a:t>So he said, "Go." And he sent her away </a:t>
            </a:r>
            <a:r>
              <a:rPr lang="en-US" i="1" dirty="0" smtClean="0"/>
              <a:t>for</a:t>
            </a:r>
            <a:r>
              <a:rPr lang="en-US" dirty="0" smtClean="0"/>
              <a:t> two months; and she went with her friends, and bewailed her virginity on the mountains. </a:t>
            </a:r>
            <a:br>
              <a:rPr lang="en-US" dirty="0" smtClean="0"/>
            </a:br>
            <a:r>
              <a:rPr lang="en-US" baseline="30000" dirty="0" smtClean="0"/>
              <a:t>39 </a:t>
            </a:r>
            <a:r>
              <a:rPr lang="en-US" dirty="0" smtClean="0"/>
              <a:t>And it was so at the end of two months that she returned to her father, and he carried out his vow with her which he had vowed. She knew no man. And it became a custom in Israel </a:t>
            </a:r>
            <a:br>
              <a:rPr lang="en-US" dirty="0" smtClean="0"/>
            </a:br>
            <a:r>
              <a:rPr lang="en-US" baseline="30000" dirty="0" smtClean="0"/>
              <a:t>40 </a:t>
            </a:r>
            <a:r>
              <a:rPr lang="en-US" i="1" dirty="0" smtClean="0"/>
              <a:t>that</a:t>
            </a:r>
            <a:r>
              <a:rPr lang="en-US" dirty="0" smtClean="0"/>
              <a:t> the daughters of Israel went four days each year to lament the daughter of </a:t>
            </a:r>
            <a:r>
              <a:rPr lang="en-US" dirty="0" err="1" smtClean="0"/>
              <a:t>Jephthah</a:t>
            </a:r>
            <a:r>
              <a:rPr lang="en-US" dirty="0" smtClean="0"/>
              <a:t> the </a:t>
            </a:r>
            <a:r>
              <a:rPr lang="en-US" dirty="0" err="1" smtClean="0"/>
              <a:t>Gileadite</a:t>
            </a:r>
            <a:r>
              <a:rPr lang="en-US" dirty="0" smtClean="0"/>
              <a:t>. </a:t>
            </a:r>
            <a:endParaRPr lang="en-US" dirty="0"/>
          </a:p>
        </p:txBody>
      </p:sp>
      <p:sp>
        <p:nvSpPr>
          <p:cNvPr id="4" name="Slide Number Placeholder 3"/>
          <p:cNvSpPr>
            <a:spLocks noGrp="1"/>
          </p:cNvSpPr>
          <p:nvPr>
            <p:ph type="sldNum" sz="quarter" idx="10"/>
          </p:nvPr>
        </p:nvSpPr>
        <p:spPr/>
        <p:txBody>
          <a:bodyPr/>
          <a:lstStyle/>
          <a:p>
            <a:fld id="{95CC7BF1-6A07-4D3D-9B7D-4D257DE1EC34}" type="slidenum">
              <a:rPr lang="en-US" smtClean="0"/>
              <a:t>10</a:t>
            </a:fld>
            <a:endParaRPr lang="en-US"/>
          </a:p>
        </p:txBody>
      </p:sp>
    </p:spTree>
    <p:extLst>
      <p:ext uri="{BB962C8B-B14F-4D97-AF65-F5344CB8AC3E}">
        <p14:creationId xmlns:p14="http://schemas.microsoft.com/office/powerpoint/2010/main" val="44373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5DC2A79-7F59-41F5-A644-68E680E2649A}" type="datetime1">
              <a:rPr lang="en-US" smtClean="0"/>
              <a:t>12/25/2010</a:t>
            </a:fld>
            <a:endParaRPr lang="en-US"/>
          </a:p>
        </p:txBody>
      </p:sp>
      <p:sp>
        <p:nvSpPr>
          <p:cNvPr id="16" name="Slide Number Placeholder 15"/>
          <p:cNvSpPr>
            <a:spLocks noGrp="1"/>
          </p:cNvSpPr>
          <p:nvPr>
            <p:ph type="sldNum" sz="quarter" idx="11"/>
          </p:nvPr>
        </p:nvSpPr>
        <p:spPr/>
        <p:txBody>
          <a:bodyPr/>
          <a:lstStyle/>
          <a:p>
            <a:fld id="{AB0EEA27-51D5-4158-B61F-CF467A9F42B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9B06FF-D637-4704-B025-57BE077A7705}" type="datetime1">
              <a:rPr lang="en-US" smtClean="0"/>
              <a:t>12/25/2010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EEA27-51D5-4158-B61F-CF467A9F42B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70A6EF-93CE-4561-87FB-A8EA9FEB28D4}" type="datetime1">
              <a:rPr lang="en-US" smtClean="0"/>
              <a:t>12/25/2010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EEA27-51D5-4158-B61F-CF467A9F42B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770D2C6-5570-4EF4-9CAB-0288CC44C730}" type="datetime1">
              <a:rPr lang="en-US" smtClean="0"/>
              <a:t>12/25/2010</a:t>
            </a:fld>
            <a:endParaRPr lang="en-US"/>
          </a:p>
        </p:txBody>
      </p:sp>
      <p:sp>
        <p:nvSpPr>
          <p:cNvPr id="15" name="Slide Number Placeholder 14"/>
          <p:cNvSpPr>
            <a:spLocks noGrp="1"/>
          </p:cNvSpPr>
          <p:nvPr>
            <p:ph type="sldNum" sz="quarter" idx="15"/>
          </p:nvPr>
        </p:nvSpPr>
        <p:spPr/>
        <p:txBody>
          <a:bodyPr/>
          <a:lstStyle>
            <a:lvl1pPr algn="ctr">
              <a:defRPr/>
            </a:lvl1pPr>
          </a:lstStyle>
          <a:p>
            <a:fld id="{AB0EEA27-51D5-4158-B61F-CF467A9F42B5}"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CCC17E-328D-4DA9-8657-4E60897AB646}" type="datetime1">
              <a:rPr lang="en-US" smtClean="0"/>
              <a:t>12/25/2010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EEA27-51D5-4158-B61F-CF467A9F42B5}"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9B08C95-6361-49F7-A801-F97409C854A1}" type="datetime1">
              <a:rPr lang="en-US" smtClean="0"/>
              <a:t>12/25/2010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EEA27-51D5-4158-B61F-CF467A9F42B5}"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B0EEA27-51D5-4158-B61F-CF467A9F42B5}"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707F96-52E7-4F29-8DC2-E8EF5F2F4898}" type="datetime1">
              <a:rPr lang="en-US" smtClean="0"/>
              <a:t>12/25/2010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4E06075-099F-43E2-B332-37967D8AD4C1}" type="datetime1">
              <a:rPr lang="en-US" smtClean="0"/>
              <a:t>12/25/2010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0EEA27-51D5-4158-B61F-CF467A9F42B5}"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9462D-F15C-4FEE-8F24-CA389FD4948A}" type="datetime1">
              <a:rPr lang="en-US" smtClean="0"/>
              <a:t>12/25/2010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458200" y="0"/>
            <a:ext cx="685800" cy="466531"/>
          </a:xfrm>
        </p:spPr>
        <p:txBody>
          <a:bodyPr/>
          <a:lstStyle>
            <a:lvl1pPr>
              <a:defRPr sz="1800">
                <a:solidFill>
                  <a:schemeClr val="tx2">
                    <a:lumMod val="40000"/>
                    <a:lumOff val="60000"/>
                  </a:schemeClr>
                </a:solidFill>
                <a:effectLst>
                  <a:outerShdw blurRad="50800" dist="38100" dir="2700000" algn="tl" rotWithShape="0">
                    <a:prstClr val="black">
                      <a:alpha val="40000"/>
                    </a:prstClr>
                  </a:outerShdw>
                </a:effectLst>
              </a:defRPr>
            </a:lvl1pPr>
          </a:lstStyle>
          <a:p>
            <a:fld id="{AB0EEA27-51D5-4158-B61F-CF467A9F42B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9B36A58-438E-48C9-BAF6-C718B161CCB5}" type="datetime1">
              <a:rPr lang="en-US" smtClean="0"/>
              <a:t>12/25/2010</a:t>
            </a:fld>
            <a:endParaRPr lang="en-US"/>
          </a:p>
        </p:txBody>
      </p:sp>
      <p:sp>
        <p:nvSpPr>
          <p:cNvPr id="9" name="Slide Number Placeholder 8"/>
          <p:cNvSpPr>
            <a:spLocks noGrp="1"/>
          </p:cNvSpPr>
          <p:nvPr>
            <p:ph type="sldNum" sz="quarter" idx="15"/>
          </p:nvPr>
        </p:nvSpPr>
        <p:spPr/>
        <p:txBody>
          <a:bodyPr/>
          <a:lstStyle/>
          <a:p>
            <a:fld id="{AB0EEA27-51D5-4158-B61F-CF467A9F42B5}"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EE3D4E1-0978-4470-B538-7682DB8D375F}" type="datetime1">
              <a:rPr lang="en-US" smtClean="0"/>
              <a:t>12/25/2010</a:t>
            </a:fld>
            <a:endParaRPr lang="en-US"/>
          </a:p>
        </p:txBody>
      </p:sp>
      <p:sp>
        <p:nvSpPr>
          <p:cNvPr id="9" name="Slide Number Placeholder 8"/>
          <p:cNvSpPr>
            <a:spLocks noGrp="1"/>
          </p:cNvSpPr>
          <p:nvPr>
            <p:ph type="sldNum" sz="quarter" idx="11"/>
          </p:nvPr>
        </p:nvSpPr>
        <p:spPr/>
        <p:txBody>
          <a:bodyPr/>
          <a:lstStyle/>
          <a:p>
            <a:fld id="{AB0EEA27-51D5-4158-B61F-CF467A9F42B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47EA77B-366E-498C-BA99-C4CE09095456}" type="datetime1">
              <a:rPr lang="en-US" smtClean="0"/>
              <a:t>12/25/2010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B0EEA27-51D5-4158-B61F-CF467A9F42B5}"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pic>
        <p:nvPicPr>
          <p:cNvPr id="8" name="Picture 2"/>
          <p:cNvPicPr>
            <a:picLocks noChangeAspect="1" noChangeArrowheads="1"/>
          </p:cNvPicPr>
          <p:nvPr userDrawn="1"/>
        </p:nvPicPr>
        <p:blipFill>
          <a:blip r:embed="rId13">
            <a:extLst>
              <a:ext uri="{BEBA8EAE-BF5A-486C-A8C5-ECC9F3942E4B}">
                <a14:imgProps xmlns:a14="http://schemas.microsoft.com/office/drawing/2010/main">
                  <a14:imgLayer r:embed="rId1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microsoft.com/downloads/en/details.aspx?displaylang=en&amp;FamilyID=cb9bf144-1076-4615-9951-294eeb832823"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800"/>
            <a:ext cx="3048000" cy="480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359107" y="540603"/>
            <a:ext cx="4127293"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bg2"/>
                </a:solidFill>
                <a:effectLst>
                  <a:glow rad="63500">
                    <a:schemeClr val="accent2">
                      <a:satMod val="175000"/>
                      <a:alpha val="40000"/>
                    </a:schemeClr>
                  </a:glow>
                  <a:outerShdw blurRad="50800" dist="39000" dir="5460000" algn="tl">
                    <a:srgbClr val="000000">
                      <a:alpha val="38000"/>
                    </a:srgbClr>
                  </a:outerShdw>
                </a:effectLst>
                <a:ea typeface="Harrogate" pitchFamily="2" charset="0"/>
              </a:rPr>
              <a:t>Lessons From</a:t>
            </a:r>
            <a:endParaRPr lang="en-US" sz="4800" b="1" dirty="0">
              <a:ln w="11430"/>
              <a:solidFill>
                <a:schemeClr val="bg2"/>
              </a:solidFill>
              <a:effectLst>
                <a:glow rad="63500">
                  <a:schemeClr val="accent2">
                    <a:satMod val="175000"/>
                    <a:alpha val="40000"/>
                  </a:schemeClr>
                </a:glow>
                <a:outerShdw blurRad="50800" dist="39000" dir="5460000" algn="tl">
                  <a:srgbClr val="000000">
                    <a:alpha val="38000"/>
                  </a:srgbClr>
                </a:outerShdw>
              </a:effectLst>
              <a:ea typeface="Harrogate" pitchFamily="2" charset="0"/>
            </a:endParaRPr>
          </a:p>
        </p:txBody>
      </p:sp>
      <p:sp>
        <p:nvSpPr>
          <p:cNvPr id="7" name="TextBox 6"/>
          <p:cNvSpPr txBox="1"/>
          <p:nvPr/>
        </p:nvSpPr>
        <p:spPr>
          <a:xfrm>
            <a:off x="4250653" y="5562600"/>
            <a:ext cx="4452694" cy="923330"/>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5400" b="1" dirty="0" smtClean="0">
                <a:ln w="50800"/>
                <a:solidFill>
                  <a:srgbClr val="FFCC66"/>
                </a:solidFill>
                <a:effectLst>
                  <a:glow rad="101600">
                    <a:schemeClr val="accent2">
                      <a:satMod val="175000"/>
                      <a:alpha val="40000"/>
                    </a:schemeClr>
                  </a:glow>
                  <a:reflection blurRad="6350" stA="55000" endA="300" endPos="45500" dir="5400000" sy="-100000" algn="bl" rotWithShape="0"/>
                </a:effectLst>
              </a:rPr>
              <a:t>Judges 11:1-40</a:t>
            </a:r>
            <a:endParaRPr lang="en-US" sz="5400" b="1" dirty="0">
              <a:ln w="50800"/>
              <a:solidFill>
                <a:srgbClr val="FFCC66"/>
              </a:solidFill>
              <a:effectLst>
                <a:glow rad="101600">
                  <a:schemeClr val="accent2">
                    <a:satMod val="175000"/>
                    <a:alpha val="40000"/>
                  </a:schemeClr>
                </a:glow>
                <a:reflection blurRad="6350" stA="55000" endA="300" endPos="45500" dir="5400000" sy="-100000" algn="bl" rotWithShape="0"/>
              </a:effectLst>
            </a:endParaRPr>
          </a:p>
        </p:txBody>
      </p:sp>
      <p:sp>
        <p:nvSpPr>
          <p:cNvPr id="4" name="Slide Number Placeholder 3"/>
          <p:cNvSpPr>
            <a:spLocks noGrp="1"/>
          </p:cNvSpPr>
          <p:nvPr>
            <p:ph type="sldNum" sz="quarter" idx="12"/>
          </p:nvPr>
        </p:nvSpPr>
        <p:spPr/>
        <p:txBody>
          <a:bodyPr/>
          <a:lstStyle/>
          <a:p>
            <a:fld id="{AB0EEA27-51D5-4158-B61F-CF467A9F42B5}" type="slidenum">
              <a:rPr lang="en-US" smtClean="0"/>
              <a:pPr/>
              <a:t>1</a:t>
            </a:fld>
            <a:endParaRPr lang="en-US"/>
          </a:p>
        </p:txBody>
      </p:sp>
      <p:sp>
        <p:nvSpPr>
          <p:cNvPr id="9" name="Rectangle 8"/>
          <p:cNvSpPr/>
          <p:nvPr/>
        </p:nvSpPr>
        <p:spPr>
          <a:xfrm>
            <a:off x="3276600" y="1658302"/>
            <a:ext cx="5715000" cy="344709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err="1" smtClean="0">
                <a:ln w="11430"/>
                <a:solidFill>
                  <a:schemeClr val="tx2"/>
                </a:solidFill>
                <a:effectLst>
                  <a:glow rad="101600">
                    <a:schemeClr val="accent2">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Jephthah’s</a:t>
            </a:r>
            <a:r>
              <a:rPr lang="en-US" sz="8000" b="1" dirty="0" smtClean="0">
                <a:ln w="11430"/>
                <a:solidFill>
                  <a:schemeClr val="tx2"/>
                </a:solidFill>
                <a:effectLst>
                  <a:glow rad="101600">
                    <a:schemeClr val="accent2">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 </a:t>
            </a:r>
            <a:r>
              <a:rPr lang="en-US" sz="13800" b="1" dirty="0" smtClean="0">
                <a:ln w="11430"/>
                <a:solidFill>
                  <a:schemeClr val="tx2"/>
                </a:solidFill>
                <a:effectLst>
                  <a:glow rad="101600">
                    <a:schemeClr val="accent2">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Vow</a:t>
            </a:r>
            <a:endParaRPr lang="en-US" sz="13800" b="1" dirty="0">
              <a:ln w="11430"/>
              <a:solidFill>
                <a:schemeClr val="tx2"/>
              </a:solidFill>
              <a:effectLst>
                <a:glow rad="101600">
                  <a:schemeClr val="accent2">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404708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667000" y="1328410"/>
            <a:ext cx="6172200" cy="5300990"/>
          </a:xfrm>
          <a:prstGeom prst="round2DiagRect">
            <a:avLst/>
          </a:prstGeom>
          <a:solidFill>
            <a:schemeClr val="tx2">
              <a:lumMod val="40000"/>
              <a:lumOff val="60000"/>
            </a:schemeClr>
          </a:solidFill>
          <a:ln>
            <a:noFill/>
          </a:ln>
          <a:effectLst>
            <a:outerShdw blurRad="165100" dist="1397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152400" y="914400"/>
            <a:ext cx="4114800" cy="675620"/>
          </a:xfrm>
          <a:prstGeom prst="snip2DiagRect">
            <a:avLst>
              <a:gd name="adj1" fmla="val 0"/>
              <a:gd name="adj2" fmla="val 31470"/>
            </a:avLst>
          </a:prstGeom>
          <a:solidFill>
            <a:srgbClr val="800000"/>
          </a:solidFill>
          <a:ln>
            <a:solidFill>
              <a:schemeClr val="tx2"/>
            </a:solidFill>
          </a:ln>
          <a:effectLst>
            <a:outerShdw blurRad="1397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
        <p:nvSpPr>
          <p:cNvPr id="4" name="TextBox 3"/>
          <p:cNvSpPr txBox="1"/>
          <p:nvPr/>
        </p:nvSpPr>
        <p:spPr>
          <a:xfrm>
            <a:off x="289714" y="990600"/>
            <a:ext cx="3825086"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Nature of His Vow?</a:t>
            </a:r>
            <a:endParaRPr lang="en-US" sz="3200" b="1" dirty="0">
              <a:ln w="11430"/>
              <a:solidFill>
                <a:schemeClr val="bg2"/>
              </a:solidFill>
              <a:effectLst>
                <a:outerShdw blurRad="50800" dist="39000" dir="5460000" algn="tl">
                  <a:srgbClr val="000000">
                    <a:alpha val="38000"/>
                  </a:srgbClr>
                </a:outerShdw>
              </a:effectLst>
              <a:latin typeface="Pythagoras" pitchFamily="2"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0"/>
            <a:ext cx="2590800" cy="32160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43200" y="1676400"/>
            <a:ext cx="5943600" cy="4985980"/>
          </a:xfrm>
          <a:prstGeom prst="rect">
            <a:avLst/>
          </a:prstGeom>
          <a:noFill/>
        </p:spPr>
        <p:txBody>
          <a:bodyPr wrap="square" rtlCol="0">
            <a:spAutoFit/>
          </a:bodyPr>
          <a:lstStyle/>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There is no condemnation or negative assertion made of </a:t>
            </a:r>
            <a:r>
              <a:rPr lang="en-US" sz="2400" dirty="0" err="1" smtClean="0">
                <a:effectLst>
                  <a:outerShdw blurRad="60007" dist="310007" dir="7680000" sy="30000" kx="1300200" algn="ctr" rotWithShape="0">
                    <a:prstClr val="black">
                      <a:alpha val="32000"/>
                    </a:prstClr>
                  </a:outerShdw>
                </a:effectLst>
                <a:latin typeface="Berlin Sans FB Demi" pitchFamily="34" charset="0"/>
              </a:rPr>
              <a:t>Jepthah’s</a:t>
            </a:r>
            <a:r>
              <a:rPr lang="en-US" sz="2400" dirty="0" smtClean="0">
                <a:effectLst>
                  <a:outerShdw blurRad="60007" dist="310007" dir="7680000" sy="30000" kx="1300200" algn="ctr" rotWithShape="0">
                    <a:prstClr val="black">
                      <a:alpha val="32000"/>
                    </a:prstClr>
                  </a:outerShdw>
                </a:effectLst>
                <a:latin typeface="Berlin Sans FB Demi" pitchFamily="34" charset="0"/>
              </a:rPr>
              <a:t> vow –</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The nation remembered this act as noble </a:t>
            </a:r>
            <a:r>
              <a:rPr lang="en-US" sz="2400" dirty="0" smtClean="0">
                <a:effectLst>
                  <a:outerShdw blurRad="60007" dist="310007" dir="7680000" sy="30000" kx="1300200" algn="ctr" rotWithShape="0">
                    <a:prstClr val="black">
                      <a:alpha val="32000"/>
                    </a:prstClr>
                  </a:outerShdw>
                </a:effectLst>
              </a:rPr>
              <a:t>– (11:40)</a:t>
            </a:r>
          </a:p>
          <a:p>
            <a:pPr marL="285750" indent="-285750">
              <a:spcAft>
                <a:spcPts val="600"/>
              </a:spcAft>
              <a:buClr>
                <a:schemeClr val="bg2">
                  <a:lumMod val="50000"/>
                </a:schemeClr>
              </a:buClr>
              <a:buFont typeface="Wingdings 2" pitchFamily="18" charset="2"/>
              <a:buChar char="è"/>
            </a:pPr>
            <a:r>
              <a:rPr lang="en-US" sz="2400" dirty="0" err="1" smtClean="0">
                <a:effectLst>
                  <a:outerShdw blurRad="60007" dist="310007" dir="7680000" sy="30000" kx="1300200" algn="ctr" rotWithShape="0">
                    <a:prstClr val="black">
                      <a:alpha val="32000"/>
                    </a:prstClr>
                  </a:outerShdw>
                </a:effectLst>
                <a:latin typeface="Berlin Sans FB Demi" pitchFamily="34" charset="0"/>
              </a:rPr>
              <a:t>Jephthah</a:t>
            </a:r>
            <a:r>
              <a:rPr lang="en-US" sz="2400" dirty="0" smtClean="0">
                <a:effectLst>
                  <a:outerShdw blurRad="60007" dist="310007" dir="7680000" sy="30000" kx="1300200" algn="ctr" rotWithShape="0">
                    <a:prstClr val="black">
                      <a:alpha val="32000"/>
                    </a:prstClr>
                  </a:outerShdw>
                </a:effectLst>
                <a:latin typeface="Berlin Sans FB Demi" pitchFamily="34" charset="0"/>
              </a:rPr>
              <a:t> stands as a name of honor in the scriptures </a:t>
            </a:r>
            <a:r>
              <a:rPr lang="en-US" sz="2400" dirty="0" smtClean="0">
                <a:effectLst>
                  <a:outerShdw blurRad="60007" dist="310007" dir="7680000" sy="30000" kx="1300200" algn="ctr" rotWithShape="0">
                    <a:prstClr val="black">
                      <a:alpha val="32000"/>
                    </a:prstClr>
                  </a:outerShdw>
                </a:effectLst>
              </a:rPr>
              <a:t>– (1 Sam. 12:11; Heb. 11:32)</a:t>
            </a:r>
          </a:p>
          <a:p>
            <a:pPr marL="285750" indent="-285750">
              <a:spcAft>
                <a:spcPts val="600"/>
              </a:spcAft>
              <a:buClr>
                <a:schemeClr val="bg2">
                  <a:lumMod val="50000"/>
                </a:schemeClr>
              </a:buClr>
              <a:buFont typeface="Wingdings 2" pitchFamily="18" charset="2"/>
              <a:buChar char="è"/>
            </a:pPr>
            <a:r>
              <a:rPr lang="en-US" sz="2400" dirty="0" err="1" smtClean="0">
                <a:effectLst>
                  <a:outerShdw blurRad="60007" dist="310007" dir="7680000" sy="30000" kx="1300200" algn="ctr" rotWithShape="0">
                    <a:prstClr val="black">
                      <a:alpha val="32000"/>
                    </a:prstClr>
                  </a:outerShdw>
                </a:effectLst>
                <a:latin typeface="Berlin Sans FB Demi" pitchFamily="34" charset="0"/>
              </a:rPr>
              <a:t>Jephthah</a:t>
            </a:r>
            <a:r>
              <a:rPr lang="en-US" sz="2400" dirty="0" smtClean="0">
                <a:effectLst>
                  <a:outerShdw blurRad="60007" dist="310007" dir="7680000" sy="30000" kx="1300200" algn="ctr" rotWithShape="0">
                    <a:prstClr val="black">
                      <a:alpha val="32000"/>
                    </a:prstClr>
                  </a:outerShdw>
                </a:effectLst>
                <a:latin typeface="Berlin Sans FB Demi" pitchFamily="34" charset="0"/>
              </a:rPr>
              <a:t> fulfilled his vow by giving his daughter to perpetual service in the Temple </a:t>
            </a:r>
            <a:r>
              <a:rPr lang="en-US" sz="2400" dirty="0" smtClean="0">
                <a:effectLst>
                  <a:outerShdw blurRad="60007" dist="310007" dir="7680000" sy="30000" kx="1300200" algn="ctr" rotWithShape="0">
                    <a:prstClr val="black">
                      <a:alpha val="32000"/>
                    </a:prstClr>
                  </a:outerShdw>
                </a:effectLst>
              </a:rPr>
              <a:t>– (11:36-40)</a:t>
            </a:r>
          </a:p>
          <a:p>
            <a:pPr marL="620713" lvl="1" indent="-342900">
              <a:spcAft>
                <a:spcPts val="600"/>
              </a:spcAft>
              <a:buClr>
                <a:srgbClr val="C00000"/>
              </a:buClr>
              <a:buFont typeface="Wingdings" pitchFamily="2" charset="2"/>
              <a:buChar char="v"/>
            </a:pPr>
            <a:r>
              <a:rPr lang="en-US" sz="2400" i="1" dirty="0" smtClean="0">
                <a:solidFill>
                  <a:srgbClr val="000000"/>
                </a:solidFill>
              </a:rPr>
              <a:t>Bewail </a:t>
            </a:r>
            <a:r>
              <a:rPr lang="en-US" sz="2400" i="1" dirty="0">
                <a:solidFill>
                  <a:srgbClr val="000000"/>
                </a:solidFill>
              </a:rPr>
              <a:t>my </a:t>
            </a:r>
            <a:r>
              <a:rPr lang="en-US" sz="2400" i="1" dirty="0" smtClean="0">
                <a:solidFill>
                  <a:srgbClr val="000000"/>
                </a:solidFill>
              </a:rPr>
              <a:t>virginity</a:t>
            </a:r>
            <a:r>
              <a:rPr lang="en-US" sz="2400" i="1" dirty="0">
                <a:solidFill>
                  <a:srgbClr val="000000"/>
                </a:solidFill>
              </a:rPr>
              <a:t> </a:t>
            </a:r>
            <a:r>
              <a:rPr lang="en-US" sz="2400" i="1" dirty="0" smtClean="0">
                <a:solidFill>
                  <a:srgbClr val="000000"/>
                </a:solidFill>
              </a:rPr>
              <a:t>with friends - (37) </a:t>
            </a:r>
          </a:p>
          <a:p>
            <a:pPr marL="620713" lvl="1" indent="-342900">
              <a:spcAft>
                <a:spcPts val="600"/>
              </a:spcAft>
              <a:buClr>
                <a:srgbClr val="C00000"/>
              </a:buClr>
              <a:buFont typeface="Wingdings" pitchFamily="2" charset="2"/>
              <a:buChar char="v"/>
            </a:pPr>
            <a:r>
              <a:rPr lang="en-US" sz="2400" i="1" dirty="0" smtClean="0">
                <a:solidFill>
                  <a:srgbClr val="000000"/>
                </a:solidFill>
              </a:rPr>
              <a:t>Bewailed </a:t>
            </a:r>
            <a:r>
              <a:rPr lang="en-US" sz="2400" i="1" dirty="0">
                <a:solidFill>
                  <a:srgbClr val="000000"/>
                </a:solidFill>
              </a:rPr>
              <a:t>her virginity on </a:t>
            </a:r>
            <a:r>
              <a:rPr lang="en-US" sz="2400" i="1" dirty="0" err="1" smtClean="0">
                <a:solidFill>
                  <a:srgbClr val="000000"/>
                </a:solidFill>
              </a:rPr>
              <a:t>mtns</a:t>
            </a:r>
            <a:r>
              <a:rPr lang="en-US" sz="2400" i="1" dirty="0" smtClean="0">
                <a:solidFill>
                  <a:srgbClr val="000000"/>
                </a:solidFill>
              </a:rPr>
              <a:t> – (38)</a:t>
            </a:r>
          </a:p>
          <a:p>
            <a:pPr marL="620713" lvl="1" indent="-342900">
              <a:spcAft>
                <a:spcPts val="600"/>
              </a:spcAft>
              <a:buClr>
                <a:srgbClr val="C00000"/>
              </a:buClr>
              <a:buFont typeface="Wingdings" pitchFamily="2" charset="2"/>
              <a:buChar char="v"/>
            </a:pPr>
            <a:r>
              <a:rPr lang="en-US" sz="2400" i="1" dirty="0">
                <a:solidFill>
                  <a:srgbClr val="000000"/>
                </a:solidFill>
                <a:effectLst>
                  <a:outerShdw blurRad="60007" dist="310007" dir="7680000" sy="30000" kx="1300200" algn="ctr" rotWithShape="0">
                    <a:prstClr val="black">
                      <a:alpha val="32000"/>
                    </a:prstClr>
                  </a:outerShdw>
                </a:effectLst>
              </a:rPr>
              <a:t>She knew no </a:t>
            </a:r>
            <a:r>
              <a:rPr lang="en-US" sz="2400" i="1" dirty="0" smtClean="0">
                <a:solidFill>
                  <a:srgbClr val="000000"/>
                </a:solidFill>
                <a:effectLst>
                  <a:outerShdw blurRad="60007" dist="310007" dir="7680000" sy="30000" kx="1300200" algn="ctr" rotWithShape="0">
                    <a:prstClr val="black">
                      <a:alpha val="32000"/>
                    </a:prstClr>
                  </a:outerShdw>
                </a:effectLst>
              </a:rPr>
              <a:t>man – (39)</a:t>
            </a:r>
            <a:endParaRPr lang="en-US" sz="2400" dirty="0" smtClean="0">
              <a:effectLst>
                <a:outerShdw blurRad="60007" dist="310007" dir="7680000" sy="30000" kx="1300200" algn="ctr" rotWithShape="0">
                  <a:prstClr val="black">
                    <a:alpha val="32000"/>
                  </a:prstClr>
                </a:outerShdw>
              </a:effectLst>
              <a:latin typeface="Berlin Sans FB Demi" pitchFamily="34" charset="0"/>
            </a:endParaRPr>
          </a:p>
        </p:txBody>
      </p:sp>
      <p:sp>
        <p:nvSpPr>
          <p:cNvPr id="7" name="Slide Number Placeholder 6"/>
          <p:cNvSpPr>
            <a:spLocks noGrp="1"/>
          </p:cNvSpPr>
          <p:nvPr>
            <p:ph type="sldNum" sz="quarter" idx="12"/>
          </p:nvPr>
        </p:nvSpPr>
        <p:spPr/>
        <p:txBody>
          <a:bodyPr/>
          <a:lstStyle/>
          <a:p>
            <a:fld id="{AB0EEA27-51D5-4158-B61F-CF467A9F42B5}" type="slidenum">
              <a:rPr lang="en-US" smtClean="0"/>
              <a:pPr/>
              <a:t>10</a:t>
            </a:fld>
            <a:endParaRPr lang="en-US"/>
          </a:p>
        </p:txBody>
      </p:sp>
    </p:spTree>
    <p:extLst>
      <p:ext uri="{BB962C8B-B14F-4D97-AF65-F5344CB8AC3E}">
        <p14:creationId xmlns:p14="http://schemas.microsoft.com/office/powerpoint/2010/main" val="425530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89714" y="1328410"/>
            <a:ext cx="8549486" cy="5300990"/>
          </a:xfrm>
          <a:prstGeom prst="round2DiagRect">
            <a:avLst/>
          </a:prstGeom>
          <a:solidFill>
            <a:schemeClr val="tx2">
              <a:lumMod val="40000"/>
              <a:lumOff val="60000"/>
            </a:schemeClr>
          </a:solidFill>
          <a:ln>
            <a:noFill/>
          </a:ln>
          <a:effectLst>
            <a:outerShdw blurRad="165100" dist="1397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152400" y="914400"/>
            <a:ext cx="4114800" cy="675620"/>
          </a:xfrm>
          <a:prstGeom prst="snip2DiagRect">
            <a:avLst>
              <a:gd name="adj1" fmla="val 0"/>
              <a:gd name="adj2" fmla="val 31470"/>
            </a:avLst>
          </a:prstGeom>
          <a:solidFill>
            <a:srgbClr val="800000"/>
          </a:solidFill>
          <a:ln>
            <a:solidFill>
              <a:schemeClr val="tx2"/>
            </a:solidFill>
          </a:ln>
          <a:effectLst>
            <a:outerShdw blurRad="1397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
        <p:nvSpPr>
          <p:cNvPr id="4" name="TextBox 3"/>
          <p:cNvSpPr txBox="1"/>
          <p:nvPr/>
        </p:nvSpPr>
        <p:spPr>
          <a:xfrm>
            <a:off x="289714" y="990600"/>
            <a:ext cx="3825086"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Nature of His Vow?</a:t>
            </a:r>
            <a:endParaRPr lang="en-US" sz="3200" b="1" dirty="0">
              <a:ln w="11430"/>
              <a:solidFill>
                <a:schemeClr val="bg2"/>
              </a:solidFill>
              <a:effectLst>
                <a:outerShdw blurRad="50800" dist="39000" dir="5460000" algn="tl">
                  <a:srgbClr val="000000">
                    <a:alpha val="38000"/>
                  </a:srgbClr>
                </a:outerShdw>
              </a:effectLst>
              <a:latin typeface="Pythagoras" pitchFamily="2" charset="0"/>
            </a:endParaRPr>
          </a:p>
        </p:txBody>
      </p:sp>
      <p:sp>
        <p:nvSpPr>
          <p:cNvPr id="7" name="Slide Number Placeholder 6"/>
          <p:cNvSpPr>
            <a:spLocks noGrp="1"/>
          </p:cNvSpPr>
          <p:nvPr>
            <p:ph type="sldNum" sz="quarter" idx="12"/>
          </p:nvPr>
        </p:nvSpPr>
        <p:spPr/>
        <p:txBody>
          <a:bodyPr/>
          <a:lstStyle/>
          <a:p>
            <a:fld id="{AB0EEA27-51D5-4158-B61F-CF467A9F42B5}" type="slidenum">
              <a:rPr lang="en-US" smtClean="0"/>
              <a:pPr/>
              <a:t>11</a:t>
            </a:fld>
            <a:endParaRPr lang="en-US"/>
          </a:p>
        </p:txBody>
      </p:sp>
      <p:sp>
        <p:nvSpPr>
          <p:cNvPr id="8" name="Rectangle 7"/>
          <p:cNvSpPr/>
          <p:nvPr/>
        </p:nvSpPr>
        <p:spPr>
          <a:xfrm>
            <a:off x="381000" y="1752600"/>
            <a:ext cx="8382000" cy="4524315"/>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a:t>
            </a:r>
            <a:r>
              <a:rPr lang="en-US" sz="2400" b="1" dirty="0" err="1" smtClean="0">
                <a:effectLst>
                  <a:outerShdw blurRad="60007" dist="310007" dir="7680000" sy="30000" kx="1300200" algn="ctr" rotWithShape="0">
                    <a:prstClr val="black">
                      <a:alpha val="32000"/>
                    </a:prstClr>
                  </a:outerShdw>
                </a:effectLst>
              </a:rPr>
              <a:t>Auberlen's</a:t>
            </a:r>
            <a:r>
              <a:rPr lang="en-US" sz="2400" b="1" dirty="0" smtClean="0">
                <a:effectLst>
                  <a:outerShdw blurRad="60007" dist="310007" dir="7680000" sy="30000" kx="1300200" algn="ctr" rotWithShape="0">
                    <a:prstClr val="black">
                      <a:alpha val="32000"/>
                    </a:prstClr>
                  </a:outerShdw>
                </a:effectLst>
              </a:rPr>
              <a:t> remarks upon this subject are very good. </a:t>
            </a:r>
            <a:r>
              <a:rPr lang="en-US" sz="2400" dirty="0" smtClean="0">
                <a:effectLst>
                  <a:outerShdw blurRad="60007" dist="310007" dir="7680000" sy="30000" kx="1300200" algn="ctr" rotWithShape="0">
                    <a:prstClr val="black">
                      <a:alpha val="32000"/>
                    </a:prstClr>
                  </a:outerShdw>
                </a:effectLst>
              </a:rPr>
              <a:t>“The history of </a:t>
            </a:r>
            <a:r>
              <a:rPr lang="en-US" sz="2400" dirty="0" err="1" smtClean="0">
                <a:effectLst>
                  <a:outerShdw blurRad="60007" dist="310007" dir="7680000" sy="30000" kx="1300200" algn="ctr" rotWithShape="0">
                    <a:prstClr val="black">
                      <a:alpha val="32000"/>
                    </a:prstClr>
                  </a:outerShdw>
                </a:effectLst>
              </a:rPr>
              <a:t>Jephthah's</a:t>
            </a:r>
            <a:r>
              <a:rPr lang="en-US" sz="2400" dirty="0" smtClean="0">
                <a:effectLst>
                  <a:outerShdw blurRad="60007" dist="310007" dir="7680000" sy="30000" kx="1300200" algn="ctr" rotWithShape="0">
                    <a:prstClr val="black">
                      <a:alpha val="32000"/>
                    </a:prstClr>
                  </a:outerShdw>
                </a:effectLst>
              </a:rPr>
              <a:t> daughter, . . . “would hardly have been thought worth preserving in the Scriptures if the maiden had been really offered in sacrifice; for, in that case, the event would have been reduced, at the best, into a mere family history, without any theocratic significance, though in truth it would rather have been an anti-theocratic abomination, according to Deu_12:31 (cf. Jdg_18:9; Lev_18:21; Lev_20:1-5). </a:t>
            </a:r>
            <a:r>
              <a:rPr lang="en-US" sz="2400" dirty="0" err="1" smtClean="0">
                <a:effectLst>
                  <a:outerShdw blurRad="60007" dist="310007" dir="7680000" sy="30000" kx="1300200" algn="ctr" rotWithShape="0">
                    <a:prstClr val="black">
                      <a:alpha val="32000"/>
                    </a:prstClr>
                  </a:outerShdw>
                </a:effectLst>
              </a:rPr>
              <a:t>Jephthah's</a:t>
            </a:r>
            <a:r>
              <a:rPr lang="en-US" sz="2400" dirty="0" smtClean="0">
                <a:effectLst>
                  <a:outerShdw blurRad="60007" dist="310007" dir="7680000" sy="30000" kx="1300200" algn="ctr" rotWithShape="0">
                    <a:prstClr val="black">
                      <a:alpha val="32000"/>
                    </a:prstClr>
                  </a:outerShdw>
                </a:effectLst>
              </a:rPr>
              <a:t> action would in that case have stood upon the same platform as the incest of Lot (Gen_19:30.), and would owe its adoption into the canon simply to genealogical considerations, or others of a similar kind. </a:t>
            </a:r>
            <a:endParaRPr lang="en-US" sz="24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2312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89714" y="1328410"/>
            <a:ext cx="8549486" cy="5300990"/>
          </a:xfrm>
          <a:prstGeom prst="round2DiagRect">
            <a:avLst/>
          </a:prstGeom>
          <a:solidFill>
            <a:schemeClr val="tx2">
              <a:lumMod val="40000"/>
              <a:lumOff val="60000"/>
            </a:schemeClr>
          </a:solidFill>
          <a:ln>
            <a:noFill/>
          </a:ln>
          <a:effectLst>
            <a:outerShdw blurRad="165100" dist="1397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152400" y="914400"/>
            <a:ext cx="4114800" cy="675620"/>
          </a:xfrm>
          <a:prstGeom prst="snip2DiagRect">
            <a:avLst>
              <a:gd name="adj1" fmla="val 0"/>
              <a:gd name="adj2" fmla="val 31470"/>
            </a:avLst>
          </a:prstGeom>
          <a:solidFill>
            <a:srgbClr val="800000"/>
          </a:solidFill>
          <a:ln>
            <a:solidFill>
              <a:schemeClr val="tx2"/>
            </a:solidFill>
          </a:ln>
          <a:effectLst>
            <a:outerShdw blurRad="1397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
        <p:nvSpPr>
          <p:cNvPr id="4" name="TextBox 3"/>
          <p:cNvSpPr txBox="1"/>
          <p:nvPr/>
        </p:nvSpPr>
        <p:spPr>
          <a:xfrm>
            <a:off x="289714" y="990600"/>
            <a:ext cx="3825086"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Nature of His Vow?</a:t>
            </a:r>
            <a:endParaRPr lang="en-US" sz="3200" b="1" dirty="0">
              <a:ln w="11430"/>
              <a:solidFill>
                <a:schemeClr val="bg2"/>
              </a:solidFill>
              <a:effectLst>
                <a:outerShdw blurRad="50800" dist="39000" dir="5460000" algn="tl">
                  <a:srgbClr val="000000">
                    <a:alpha val="38000"/>
                  </a:srgbClr>
                </a:outerShdw>
              </a:effectLst>
              <a:latin typeface="Pythagoras" pitchFamily="2" charset="0"/>
            </a:endParaRPr>
          </a:p>
        </p:txBody>
      </p:sp>
      <p:sp>
        <p:nvSpPr>
          <p:cNvPr id="7" name="Slide Number Placeholder 6"/>
          <p:cNvSpPr>
            <a:spLocks noGrp="1"/>
          </p:cNvSpPr>
          <p:nvPr>
            <p:ph type="sldNum" sz="quarter" idx="12"/>
          </p:nvPr>
        </p:nvSpPr>
        <p:spPr/>
        <p:txBody>
          <a:bodyPr/>
          <a:lstStyle/>
          <a:p>
            <a:fld id="{AB0EEA27-51D5-4158-B61F-CF467A9F42B5}" type="slidenum">
              <a:rPr lang="en-US" smtClean="0"/>
              <a:pPr/>
              <a:t>12</a:t>
            </a:fld>
            <a:endParaRPr lang="en-US"/>
          </a:p>
        </p:txBody>
      </p:sp>
      <p:sp>
        <p:nvSpPr>
          <p:cNvPr id="8" name="Rectangle 7"/>
          <p:cNvSpPr/>
          <p:nvPr/>
        </p:nvSpPr>
        <p:spPr>
          <a:xfrm>
            <a:off x="381000" y="1752600"/>
            <a:ext cx="8382000" cy="4862870"/>
          </a:xfrm>
          <a:prstGeom prst="rect">
            <a:avLst/>
          </a:prstGeom>
        </p:spPr>
        <p:txBody>
          <a:bodyPr wrap="square">
            <a:spAutoFit/>
          </a:bodyPr>
          <a:lstStyle/>
          <a:p>
            <a:pPr algn="ctr">
              <a:spcAft>
                <a:spcPts val="600"/>
              </a:spcAft>
            </a:pPr>
            <a:r>
              <a:rPr lang="en-US" sz="2800" dirty="0" smtClean="0">
                <a:effectLst>
                  <a:outerShdw blurRad="60007" dist="310007" dir="7680000" sy="30000" kx="1300200" algn="ctr" rotWithShape="0">
                    <a:prstClr val="black">
                      <a:alpha val="32000"/>
                    </a:prstClr>
                  </a:outerShdw>
                </a:effectLst>
              </a:rPr>
              <a:t>“But the very opposite is the case here; and if, from the conclusion of the whole narrative in Jdg_11:39-40, the object of it is supposed to be simply to explain the origin of the feast that was held in </a:t>
            </a:r>
            <a:r>
              <a:rPr lang="en-US" sz="2800" dirty="0" err="1" smtClean="0">
                <a:effectLst>
                  <a:outerShdw blurRad="60007" dist="310007" dir="7680000" sy="30000" kx="1300200" algn="ctr" rotWithShape="0">
                    <a:prstClr val="black">
                      <a:alpha val="32000"/>
                    </a:prstClr>
                  </a:outerShdw>
                </a:effectLst>
              </a:rPr>
              <a:t>honour</a:t>
            </a:r>
            <a:r>
              <a:rPr lang="en-US" sz="2800" dirty="0" smtClean="0">
                <a:effectLst>
                  <a:outerShdw blurRad="60007" dist="310007" dir="7680000" sy="30000" kx="1300200" algn="ctr" rotWithShape="0">
                    <a:prstClr val="black">
                      <a:alpha val="32000"/>
                    </a:prstClr>
                  </a:outerShdw>
                </a:effectLst>
              </a:rPr>
              <a:t> of </a:t>
            </a:r>
            <a:r>
              <a:rPr lang="en-US" sz="2800" dirty="0" err="1" smtClean="0">
                <a:effectLst>
                  <a:outerShdw blurRad="60007" dist="310007" dir="7680000" sy="30000" kx="1300200" algn="ctr" rotWithShape="0">
                    <a:prstClr val="black">
                      <a:alpha val="32000"/>
                    </a:prstClr>
                  </a:outerShdw>
                </a:effectLst>
              </a:rPr>
              <a:t>Jephthah's</a:t>
            </a:r>
            <a:r>
              <a:rPr lang="en-US" sz="2800" dirty="0" smtClean="0">
                <a:effectLst>
                  <a:outerShdw blurRad="60007" dist="310007" dir="7680000" sy="30000" kx="1300200" algn="ctr" rotWithShape="0">
                    <a:prstClr val="black">
                      <a:alpha val="32000"/>
                    </a:prstClr>
                  </a:outerShdw>
                </a:effectLst>
              </a:rPr>
              <a:t> daughter, even this would tell against the ordinary view. In the eye of the law the whole thing would still remain an abomination, and the canonical Scriptures would not stoop to relate and beautify an institution so directly opposed to the law.”) </a:t>
            </a:r>
          </a:p>
          <a:p>
            <a:pPr algn="ctr">
              <a:spcAft>
                <a:spcPts val="600"/>
              </a:spcAft>
            </a:pPr>
            <a:r>
              <a:rPr lang="en-US" sz="2400" b="1" dirty="0" smtClean="0">
                <a:effectLst>
                  <a:outerShdw blurRad="60007" dist="310007" dir="7680000" sy="30000" kx="1300200" algn="ctr" rotWithShape="0">
                    <a:prstClr val="black">
                      <a:alpha val="32000"/>
                    </a:prstClr>
                  </a:outerShdw>
                </a:effectLst>
              </a:rPr>
              <a:t>From: </a:t>
            </a:r>
            <a:r>
              <a:rPr lang="en-US" sz="2400" dirty="0" err="1" smtClean="0">
                <a:effectLst>
                  <a:outerShdw blurRad="60007" dist="310007" dir="7680000" sy="30000" kx="1300200" algn="ctr" rotWithShape="0">
                    <a:prstClr val="black">
                      <a:alpha val="32000"/>
                    </a:prstClr>
                  </a:outerShdw>
                </a:effectLst>
              </a:rPr>
              <a:t>Keil</a:t>
            </a:r>
            <a:r>
              <a:rPr lang="en-US" sz="2400" dirty="0" smtClean="0">
                <a:effectLst>
                  <a:outerShdw blurRad="60007" dist="310007" dir="7680000" sy="30000" kx="1300200" algn="ctr" rotWithShape="0">
                    <a:prstClr val="black">
                      <a:alpha val="32000"/>
                    </a:prstClr>
                  </a:outerShdw>
                </a:effectLst>
              </a:rPr>
              <a:t> </a:t>
            </a:r>
            <a:r>
              <a:rPr lang="en-US" sz="2400" dirty="0">
                <a:effectLst>
                  <a:outerShdw blurRad="60007" dist="310007" dir="7680000" sy="30000" kx="1300200" algn="ctr" rotWithShape="0">
                    <a:prstClr val="black">
                      <a:alpha val="32000"/>
                    </a:prstClr>
                  </a:outerShdw>
                </a:effectLst>
              </a:rPr>
              <a:t>&amp; </a:t>
            </a:r>
            <a:r>
              <a:rPr lang="en-US" sz="2400" dirty="0" err="1">
                <a:effectLst>
                  <a:outerShdw blurRad="60007" dist="310007" dir="7680000" sy="30000" kx="1300200" algn="ctr" rotWithShape="0">
                    <a:prstClr val="black">
                      <a:alpha val="32000"/>
                    </a:prstClr>
                  </a:outerShdw>
                </a:effectLst>
              </a:rPr>
              <a:t>Delitzsch</a:t>
            </a:r>
            <a:r>
              <a:rPr lang="en-US" sz="2400" dirty="0">
                <a:effectLst>
                  <a:outerShdw blurRad="60007" dist="310007" dir="7680000" sy="30000" kx="1300200" algn="ctr" rotWithShape="0">
                    <a:prstClr val="black">
                      <a:alpha val="32000"/>
                    </a:prstClr>
                  </a:outerShdw>
                </a:effectLst>
              </a:rPr>
              <a:t> Commentary on the Old </a:t>
            </a:r>
            <a:r>
              <a:rPr lang="en-US" sz="2400" dirty="0" smtClean="0">
                <a:effectLst>
                  <a:outerShdw blurRad="60007" dist="310007" dir="7680000" sy="30000" kx="1300200" algn="ctr" rotWithShape="0">
                    <a:prstClr val="black">
                      <a:alpha val="32000"/>
                    </a:prstClr>
                  </a:outerShdw>
                </a:effectLst>
              </a:rPr>
              <a:t>Testament - </a:t>
            </a:r>
            <a:endParaRPr lang="en-US" sz="2400" dirty="0">
              <a:effectLst>
                <a:outerShdw blurRad="60007" dist="310007" dir="7680000" sy="30000" kx="1300200" algn="ctr" rotWithShape="0">
                  <a:prstClr val="black">
                    <a:alpha val="32000"/>
                  </a:prstClr>
                </a:outerShdw>
              </a:effectLst>
            </a:endParaRPr>
          </a:p>
          <a:p>
            <a:pPr algn="ctr">
              <a:spcAft>
                <a:spcPts val="600"/>
              </a:spcAft>
            </a:pPr>
            <a:r>
              <a:rPr lang="de-DE" sz="2400" dirty="0">
                <a:effectLst>
                  <a:outerShdw blurRad="60007" dist="310007" dir="7680000" sy="30000" kx="1300200" algn="ctr" rotWithShape="0">
                    <a:prstClr val="black">
                      <a:alpha val="32000"/>
                    </a:prstClr>
                  </a:outerShdw>
                </a:effectLst>
              </a:rPr>
              <a:t>Johann (C.F.) Keil (1807-1888) &amp; Franz Delitzsch (1813-1890)</a:t>
            </a:r>
            <a:endParaRPr lang="en-US" sz="24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43958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352800" y="1404610"/>
            <a:ext cx="5562600" cy="5300990"/>
          </a:xfrm>
          <a:prstGeom prst="round2DiagRect">
            <a:avLst/>
          </a:prstGeom>
          <a:solidFill>
            <a:schemeClr val="tx2">
              <a:lumMod val="40000"/>
              <a:lumOff val="60000"/>
            </a:schemeClr>
          </a:solidFill>
          <a:ln>
            <a:noFill/>
          </a:ln>
          <a:effectLst>
            <a:outerShdw blurRad="165100" dist="1397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B0EEA27-51D5-4158-B61F-CF467A9F42B5}" type="slidenum">
              <a:rPr lang="en-US" smtClean="0"/>
              <a:pPr/>
              <a:t>13</a:t>
            </a:fld>
            <a:endParaRPr lang="en-US"/>
          </a:p>
        </p:txBody>
      </p:sp>
      <p:sp>
        <p:nvSpPr>
          <p:cNvPr id="3" name="Rectangle 2"/>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
        <p:nvSpPr>
          <p:cNvPr id="4" name="Snip Diagonal Corner Rectangle 3"/>
          <p:cNvSpPr/>
          <p:nvPr/>
        </p:nvSpPr>
        <p:spPr>
          <a:xfrm>
            <a:off x="152400" y="914400"/>
            <a:ext cx="5562600" cy="675620"/>
          </a:xfrm>
          <a:prstGeom prst="snip2DiagRect">
            <a:avLst>
              <a:gd name="adj1" fmla="val 0"/>
              <a:gd name="adj2" fmla="val 31470"/>
            </a:avLst>
          </a:prstGeom>
          <a:solidFill>
            <a:srgbClr val="800000"/>
          </a:solidFill>
          <a:ln>
            <a:solidFill>
              <a:schemeClr val="tx2"/>
            </a:solidFill>
          </a:ln>
          <a:effectLst>
            <a:outerShdw blurRad="1397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714" y="990600"/>
            <a:ext cx="5291833"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Making Some Applications</a:t>
            </a:r>
            <a:endParaRPr lang="en-US" sz="3200" b="1" dirty="0">
              <a:ln w="11430"/>
              <a:solidFill>
                <a:schemeClr val="bg2"/>
              </a:solidFill>
              <a:effectLst>
                <a:outerShdw blurRad="50800" dist="39000" dir="5460000" algn="tl">
                  <a:srgbClr val="000000">
                    <a:alpha val="38000"/>
                  </a:srgbClr>
                </a:outerShdw>
              </a:effectLst>
              <a:latin typeface="Pythagoras" pitchFamily="2"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2946273" cy="4639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505200" y="1600200"/>
            <a:ext cx="5096208" cy="5124480"/>
          </a:xfrm>
          <a:prstGeom prst="rect">
            <a:avLst/>
          </a:prstGeom>
          <a:noFill/>
        </p:spPr>
        <p:txBody>
          <a:bodyPr wrap="square" rtlCol="0">
            <a:spAutoFit/>
          </a:bodyPr>
          <a:lstStyle/>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God can use anyone who will trust in Him – </a:t>
            </a:r>
            <a:r>
              <a:rPr lang="en-US" sz="2400" dirty="0" smtClean="0">
                <a:effectLst>
                  <a:outerShdw blurRad="60007" dist="310007" dir="7680000" sy="30000" kx="1300200" algn="ctr" rotWithShape="0">
                    <a:prstClr val="black">
                      <a:alpha val="32000"/>
                    </a:prstClr>
                  </a:outerShdw>
                </a:effectLst>
              </a:rPr>
              <a:t>(11:1-11; </a:t>
            </a:r>
            <a:r>
              <a:rPr lang="en-US" sz="2400" dirty="0" err="1" smtClean="0">
                <a:effectLst>
                  <a:outerShdw blurRad="60007" dist="310007" dir="7680000" sy="30000" kx="1300200" algn="ctr" rotWithShape="0">
                    <a:prstClr val="black">
                      <a:alpha val="32000"/>
                    </a:prstClr>
                  </a:outerShdw>
                </a:effectLst>
              </a:rPr>
              <a:t>Exo</a:t>
            </a:r>
            <a:r>
              <a:rPr lang="en-US" sz="2400" dirty="0" smtClean="0">
                <a:effectLst>
                  <a:outerShdw blurRad="60007" dist="310007" dir="7680000" sy="30000" kx="1300200" algn="ctr" rotWithShape="0">
                    <a:prstClr val="black">
                      <a:alpha val="32000"/>
                    </a:prstClr>
                  </a:outerShdw>
                </a:effectLst>
              </a:rPr>
              <a:t>. 3:11; Judges; Acts 4:13; 1 Cor. 1:26)</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We need to learn to trust and depend upon God – </a:t>
            </a:r>
            <a:r>
              <a:rPr lang="en-US" sz="2400" dirty="0" smtClean="0">
                <a:effectLst>
                  <a:outerShdw blurRad="60007" dist="310007" dir="7680000" sy="30000" kx="1300200" algn="ctr" rotWithShape="0">
                    <a:prstClr val="black">
                      <a:alpha val="32000"/>
                    </a:prstClr>
                  </a:outerShdw>
                </a:effectLst>
              </a:rPr>
              <a:t>(11:12-33; Mat. 6:19-34; Rom. 8:28-39)</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We must take our commitments to the Lord seriously – We must count the cost – </a:t>
            </a:r>
            <a:r>
              <a:rPr lang="en-US" sz="2400" dirty="0" smtClean="0">
                <a:effectLst>
                  <a:outerShdw blurRad="60007" dist="310007" dir="7680000" sy="30000" kx="1300200" algn="ctr" rotWithShape="0">
                    <a:prstClr val="black">
                      <a:alpha val="32000"/>
                    </a:prstClr>
                  </a:outerShdw>
                </a:effectLst>
              </a:rPr>
              <a:t>(11:30-39; Luke 14:25-33; Eccl. 5:2-5; Mat. 5:33,37)</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Our commitment to the Lord requires sacrifice and faithfulness – </a:t>
            </a:r>
            <a:r>
              <a:rPr lang="en-US" sz="2400" dirty="0" smtClean="0">
                <a:effectLst>
                  <a:outerShdw blurRad="60007" dist="310007" dir="7680000" sy="30000" kx="1300200" algn="ctr" rotWithShape="0">
                    <a:prstClr val="black">
                      <a:alpha val="32000"/>
                    </a:prstClr>
                  </a:outerShdw>
                </a:effectLst>
              </a:rPr>
              <a:t>(11:30-39; Rom. 12:1-3; Phil. 2:1-5)</a:t>
            </a:r>
          </a:p>
        </p:txBody>
      </p:sp>
    </p:spTree>
    <p:extLst>
      <p:ext uri="{BB962C8B-B14F-4D97-AF65-F5344CB8AC3E}">
        <p14:creationId xmlns:p14="http://schemas.microsoft.com/office/powerpoint/2010/main" val="16414940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3352800" y="1404610"/>
            <a:ext cx="5562600" cy="5300990"/>
          </a:xfrm>
          <a:prstGeom prst="round2DiagRect">
            <a:avLst/>
          </a:prstGeom>
          <a:solidFill>
            <a:schemeClr val="tx2">
              <a:lumMod val="40000"/>
              <a:lumOff val="60000"/>
            </a:schemeClr>
          </a:solidFill>
          <a:ln>
            <a:noFill/>
          </a:ln>
          <a:effectLst>
            <a:outerShdw blurRad="165100" dist="1397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B0EEA27-51D5-4158-B61F-CF467A9F42B5}" type="slidenum">
              <a:rPr lang="en-US" smtClean="0"/>
              <a:pPr/>
              <a:t>14</a:t>
            </a:fld>
            <a:endParaRPr lang="en-US"/>
          </a:p>
        </p:txBody>
      </p:sp>
      <p:sp>
        <p:nvSpPr>
          <p:cNvPr id="3" name="Rectangle 2"/>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
        <p:nvSpPr>
          <p:cNvPr id="4" name="Snip Diagonal Corner Rectangle 3"/>
          <p:cNvSpPr/>
          <p:nvPr/>
        </p:nvSpPr>
        <p:spPr>
          <a:xfrm>
            <a:off x="152400" y="914400"/>
            <a:ext cx="5562600" cy="675620"/>
          </a:xfrm>
          <a:prstGeom prst="snip2DiagRect">
            <a:avLst>
              <a:gd name="adj1" fmla="val 0"/>
              <a:gd name="adj2" fmla="val 31470"/>
            </a:avLst>
          </a:prstGeom>
          <a:solidFill>
            <a:srgbClr val="800000"/>
          </a:solidFill>
          <a:ln>
            <a:solidFill>
              <a:schemeClr val="tx2"/>
            </a:solidFill>
          </a:ln>
          <a:effectLst>
            <a:outerShdw blurRad="1397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714" y="990600"/>
            <a:ext cx="5291833"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Making Some Applications</a:t>
            </a:r>
            <a:endParaRPr lang="en-US" sz="3200" b="1" dirty="0">
              <a:ln w="11430"/>
              <a:solidFill>
                <a:schemeClr val="bg2"/>
              </a:solidFill>
              <a:effectLst>
                <a:outerShdw blurRad="50800" dist="39000" dir="5460000" algn="tl">
                  <a:srgbClr val="000000">
                    <a:alpha val="38000"/>
                  </a:srgbClr>
                </a:outerShdw>
              </a:effectLst>
              <a:latin typeface="Pythagoras" pitchFamily="2"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2946273" cy="4639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505200" y="1676400"/>
            <a:ext cx="5096208" cy="4755148"/>
          </a:xfrm>
          <a:prstGeom prst="rect">
            <a:avLst/>
          </a:prstGeom>
          <a:noFill/>
        </p:spPr>
        <p:txBody>
          <a:bodyPr wrap="square" rtlCol="0">
            <a:spAutoFit/>
          </a:bodyPr>
          <a:lstStyle/>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Faithfulness to the Lord must come before family – </a:t>
            </a:r>
            <a:r>
              <a:rPr lang="en-US" sz="2400" dirty="0" smtClean="0">
                <a:effectLst>
                  <a:outerShdw blurRad="60007" dist="310007" dir="7680000" sy="30000" kx="1300200" algn="ctr" rotWithShape="0">
                    <a:prstClr val="black">
                      <a:alpha val="32000"/>
                    </a:prstClr>
                  </a:outerShdw>
                </a:effectLst>
              </a:rPr>
              <a:t>(11:35; Mark 12:28,29; Mat. 10:34-39)</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Children - put the Lord first and submit to your parents, and encourage them to be faithful – </a:t>
            </a:r>
            <a:r>
              <a:rPr lang="en-US" sz="2400" dirty="0" smtClean="0">
                <a:effectLst>
                  <a:outerShdw blurRad="60007" dist="310007" dir="7680000" sy="30000" kx="1300200" algn="ctr" rotWithShape="0">
                    <a:prstClr val="black">
                      <a:alpha val="32000"/>
                    </a:prstClr>
                  </a:outerShdw>
                </a:effectLst>
              </a:rPr>
              <a:t>(11:36-39; Eph. 6:1-3; Col. 3:20)</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We need to weep with those who weep – </a:t>
            </a:r>
            <a:r>
              <a:rPr lang="en-US" sz="2400" dirty="0" smtClean="0">
                <a:effectLst>
                  <a:outerShdw blurRad="60007" dist="310007" dir="7680000" sy="30000" kx="1300200" algn="ctr" rotWithShape="0">
                    <a:prstClr val="black">
                      <a:alpha val="32000"/>
                    </a:prstClr>
                  </a:outerShdw>
                </a:effectLst>
              </a:rPr>
              <a:t>(11:38; Rom. 12:15)</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We need to remember those who have sacrificed so much for us – </a:t>
            </a:r>
            <a:r>
              <a:rPr lang="en-US" sz="2400" dirty="0" smtClean="0">
                <a:effectLst>
                  <a:outerShdw blurRad="60007" dist="310007" dir="7680000" sy="30000" kx="1300200" algn="ctr" rotWithShape="0">
                    <a:prstClr val="black">
                      <a:alpha val="32000"/>
                    </a:prstClr>
                  </a:outerShdw>
                </a:effectLst>
              </a:rPr>
              <a:t>(11:39,40; 1 Cor. 11:24,25; </a:t>
            </a:r>
            <a:r>
              <a:rPr lang="en-US" sz="2400" dirty="0" err="1" smtClean="0">
                <a:effectLst>
                  <a:outerShdw blurRad="60007" dist="310007" dir="7680000" sy="30000" kx="1300200" algn="ctr" rotWithShape="0">
                    <a:prstClr val="black">
                      <a:alpha val="32000"/>
                    </a:prstClr>
                  </a:outerShdw>
                </a:effectLst>
              </a:rPr>
              <a:t>Heb</a:t>
            </a:r>
            <a:r>
              <a:rPr lang="en-US" sz="2400" dirty="0" smtClean="0">
                <a:effectLst>
                  <a:outerShdw blurRad="60007" dist="310007" dir="7680000" sy="30000" kx="1300200" algn="ctr" rotWithShape="0">
                    <a:prstClr val="black">
                      <a:alpha val="32000"/>
                    </a:prstClr>
                  </a:outerShdw>
                </a:effectLst>
              </a:rPr>
              <a:t> 12:1)</a:t>
            </a:r>
          </a:p>
        </p:txBody>
      </p:sp>
    </p:spTree>
    <p:extLst>
      <p:ext uri="{BB962C8B-B14F-4D97-AF65-F5344CB8AC3E}">
        <p14:creationId xmlns:p14="http://schemas.microsoft.com/office/powerpoint/2010/main" val="384468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3352800" y="1404610"/>
            <a:ext cx="5562600" cy="5300990"/>
          </a:xfrm>
          <a:prstGeom prst="round2DiagRect">
            <a:avLst/>
          </a:prstGeom>
          <a:solidFill>
            <a:schemeClr val="tx2">
              <a:lumMod val="40000"/>
              <a:lumOff val="60000"/>
            </a:schemeClr>
          </a:solidFill>
          <a:ln>
            <a:noFill/>
          </a:ln>
          <a:effectLst>
            <a:outerShdw blurRad="165100" dist="1397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B0EEA27-51D5-4158-B61F-CF467A9F42B5}" type="slidenum">
              <a:rPr lang="en-US" smtClean="0"/>
              <a:pPr/>
              <a:t>15</a:t>
            </a:fld>
            <a:endParaRPr lang="en-US"/>
          </a:p>
        </p:txBody>
      </p:sp>
      <p:sp>
        <p:nvSpPr>
          <p:cNvPr id="3" name="Rectangle 2"/>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
        <p:nvSpPr>
          <p:cNvPr id="4" name="Snip Diagonal Corner Rectangle 3"/>
          <p:cNvSpPr/>
          <p:nvPr/>
        </p:nvSpPr>
        <p:spPr>
          <a:xfrm>
            <a:off x="152400" y="914400"/>
            <a:ext cx="2667000" cy="675620"/>
          </a:xfrm>
          <a:prstGeom prst="snip2DiagRect">
            <a:avLst>
              <a:gd name="adj1" fmla="val 0"/>
              <a:gd name="adj2" fmla="val 31470"/>
            </a:avLst>
          </a:prstGeom>
          <a:solidFill>
            <a:srgbClr val="800000"/>
          </a:solidFill>
          <a:ln>
            <a:solidFill>
              <a:schemeClr val="tx2"/>
            </a:solidFill>
          </a:ln>
          <a:effectLst>
            <a:outerShdw blurRad="1397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714" y="990600"/>
            <a:ext cx="2308645"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Conclusion</a:t>
            </a:r>
            <a:endParaRPr lang="en-US" sz="3200" b="1" dirty="0">
              <a:ln w="11430"/>
              <a:solidFill>
                <a:schemeClr val="bg2"/>
              </a:solidFill>
              <a:effectLst>
                <a:outerShdw blurRad="50800" dist="39000" dir="5460000" algn="tl">
                  <a:srgbClr val="000000">
                    <a:alpha val="38000"/>
                  </a:srgbClr>
                </a:outerShdw>
              </a:effectLst>
              <a:latin typeface="Pythagoras" pitchFamily="2"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2946273" cy="4639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666792" y="1676400"/>
            <a:ext cx="5096208" cy="4708981"/>
          </a:xfrm>
          <a:prstGeom prst="rect">
            <a:avLst/>
          </a:prstGeom>
          <a:noFill/>
        </p:spPr>
        <p:txBody>
          <a:bodyPr wrap="square" rtlCol="0">
            <a:spAutoFit/>
          </a:bodyPr>
          <a:lstStyle/>
          <a:p>
            <a:pPr marL="285750" indent="-285750">
              <a:spcAft>
                <a:spcPts val="1200"/>
              </a:spcAft>
              <a:buClr>
                <a:schemeClr val="bg2">
                  <a:lumMod val="50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Dominican Small Caps" pitchFamily="2" charset="0"/>
              </a:rPr>
              <a:t>How great is your commitment to the Lord?</a:t>
            </a:r>
          </a:p>
          <a:p>
            <a:pPr marL="285750" indent="-285750">
              <a:spcAft>
                <a:spcPts val="1200"/>
              </a:spcAft>
              <a:buClr>
                <a:schemeClr val="bg2">
                  <a:lumMod val="50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Dominican Small Caps" pitchFamily="2" charset="0"/>
              </a:rPr>
              <a:t>Discipleship in Christ begins and ends with sacrifice. </a:t>
            </a:r>
          </a:p>
          <a:p>
            <a:pPr marL="285750" indent="-285750">
              <a:spcAft>
                <a:spcPts val="1200"/>
              </a:spcAft>
              <a:buClr>
                <a:schemeClr val="bg2">
                  <a:lumMod val="50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Dominican Small Caps" pitchFamily="2" charset="0"/>
              </a:rPr>
              <a:t>Vow today to consecrate your life to God, commit yourself to His commandments</a:t>
            </a:r>
          </a:p>
        </p:txBody>
      </p:sp>
    </p:spTree>
    <p:extLst>
      <p:ext uri="{BB962C8B-B14F-4D97-AF65-F5344CB8AC3E}">
        <p14:creationId xmlns:p14="http://schemas.microsoft.com/office/powerpoint/2010/main" val="8051504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0EEA27-51D5-4158-B61F-CF467A9F42B5}" type="slidenum">
              <a:rPr lang="en-US" smtClean="0"/>
              <a:pPr/>
              <a:t>16</a:t>
            </a:fld>
            <a:endParaRPr lang="en-US"/>
          </a:p>
        </p:txBody>
      </p:sp>
      <p:sp>
        <p:nvSpPr>
          <p:cNvPr id="3" name="Rectangle 2"/>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36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17</a:t>
            </a:fld>
            <a:endParaRPr lang="en-US">
              <a:solidFill>
                <a:srgbClr val="FFF9E5"/>
              </a:solidFill>
            </a:endParaRPr>
          </a:p>
        </p:txBody>
      </p:sp>
      <p:sp>
        <p:nvSpPr>
          <p:cNvPr id="3" name="TextBox 2"/>
          <p:cNvSpPr txBox="1"/>
          <p:nvPr/>
        </p:nvSpPr>
        <p:spPr>
          <a:xfrm>
            <a:off x="152401" y="1395948"/>
            <a:ext cx="8763000" cy="3416320"/>
          </a:xfrm>
          <a:prstGeom prst="rect">
            <a:avLst/>
          </a:prstGeom>
          <a:solidFill>
            <a:schemeClr val="bg2">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914353">
              <a:defRPr/>
            </a:pPr>
            <a:r>
              <a:rPr lang="en-US" sz="2400" kern="0" dirty="0">
                <a:solidFill>
                  <a:schemeClr val="tx1"/>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latin typeface="Book Antiqua"/>
              </a:rPr>
              <a:t>Prepared </a:t>
            </a:r>
            <a:r>
              <a:rPr lang="en-US" kern="0" dirty="0" smtClean="0">
                <a:solidFill>
                  <a:schemeClr val="tx1"/>
                </a:solidFill>
                <a:effectLst>
                  <a:outerShdw blurRad="60007" dist="310007" dir="7680000" sy="30000" kx="1300200" algn="ctr" rotWithShape="0">
                    <a:prstClr val="black">
                      <a:alpha val="32000"/>
                    </a:prstClr>
                  </a:outerShdw>
                </a:effectLst>
                <a:latin typeface="Book Antiqua"/>
              </a:rPr>
              <a:t>December 21-24,  </a:t>
            </a:r>
            <a:r>
              <a:rPr lang="en-US" kern="0" dirty="0">
                <a:solidFill>
                  <a:schemeClr val="tx1"/>
                </a:solidFill>
                <a:effectLst>
                  <a:outerShdw blurRad="60007" dist="310007" dir="7680000" sy="30000" kx="1300200" algn="ctr" rotWithShape="0">
                    <a:prstClr val="black">
                      <a:alpha val="32000"/>
                    </a:prstClr>
                  </a:outerShdw>
                </a:effectLst>
                <a:latin typeface="Book Antiqua"/>
              </a:rPr>
              <a:t>2010</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latin typeface="Book Antiqua"/>
              </a:rPr>
              <a:t>Preached </a:t>
            </a:r>
            <a:r>
              <a:rPr lang="en-US" kern="0" dirty="0" smtClean="0">
                <a:solidFill>
                  <a:schemeClr val="tx1"/>
                </a:solidFill>
                <a:effectLst>
                  <a:outerShdw blurRad="60007" dist="310007" dir="7680000" sy="30000" kx="1300200" algn="ctr" rotWithShape="0">
                    <a:prstClr val="black">
                      <a:alpha val="32000"/>
                    </a:prstClr>
                  </a:outerShdw>
                </a:effectLst>
                <a:latin typeface="Book Antiqua"/>
              </a:rPr>
              <a:t>December 26, </a:t>
            </a:r>
            <a:r>
              <a:rPr lang="en-US" kern="0" dirty="0">
                <a:solidFill>
                  <a:schemeClr val="tx1"/>
                </a:solidFill>
                <a:effectLst>
                  <a:outerShdw blurRad="60007" dist="310007" dir="7680000" sy="30000" kx="1300200" algn="ctr" rotWithShape="0">
                    <a:prstClr val="black">
                      <a:alpha val="32000"/>
                    </a:prstClr>
                  </a:outerShdw>
                </a:effectLst>
                <a:latin typeface="Book Antiqua"/>
              </a:rPr>
              <a:t>2010</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schemeClr val="tx1"/>
                </a:solidFill>
                <a:effectLst>
                  <a:outerShdw blurRad="60007" dist="310007" dir="7680000" sy="30000" kx="1300200" algn="ctr" rotWithShape="0">
                    <a:prstClr val="black">
                      <a:alpha val="32000"/>
                    </a:prstClr>
                  </a:outerShdw>
                </a:effectLst>
                <a:latin typeface="Book Antiqua"/>
              </a:rPr>
              <a:t>th</a:t>
            </a:r>
            <a:r>
              <a:rPr lang="en-US" sz="2000" kern="0" dirty="0">
                <a:solidFill>
                  <a:schemeClr val="tx1"/>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501-568-1062</a:t>
            </a:r>
          </a:p>
          <a:p>
            <a:pPr algn="ctr" defTabSz="914353">
              <a:defRPr/>
            </a:pPr>
            <a:r>
              <a:rPr lang="en-US" sz="1800" kern="0" dirty="0" smtClean="0">
                <a:solidFill>
                  <a:schemeClr val="tx1"/>
                </a:solidFill>
                <a:effectLst>
                  <a:outerShdw blurRad="60007" dist="310007" dir="7680000" sy="30000" kx="1300200" algn="ctr" rotWithShape="0">
                    <a:prstClr val="black">
                      <a:alpha val="32000"/>
                    </a:prstClr>
                  </a:outerShdw>
                </a:effectLst>
                <a:latin typeface="Book Antiqua"/>
              </a:rPr>
              <a:t>Prepared </a:t>
            </a:r>
            <a:r>
              <a:rPr lang="en-US" sz="1800" kern="0" dirty="0">
                <a:solidFill>
                  <a:schemeClr val="tx1"/>
                </a:solidFill>
                <a:effectLst>
                  <a:outerShdw blurRad="60007" dist="310007" dir="7680000" sy="30000" kx="1300200" algn="ctr" rotWithShape="0">
                    <a:prstClr val="black">
                      <a:alpha val="32000"/>
                    </a:prstClr>
                  </a:outerShdw>
                </a:effectLst>
                <a:latin typeface="Book Antiqua"/>
              </a:rPr>
              <a:t>using PPT 2010 </a:t>
            </a:r>
            <a:r>
              <a:rPr lang="en-US" sz="1800" kern="0" dirty="0" smtClean="0">
                <a:solidFill>
                  <a:schemeClr val="tx1"/>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kern="0" dirty="0" smtClean="0">
                <a:solidFill>
                  <a:schemeClr val="tx1"/>
                </a:solidFill>
                <a:effectLst>
                  <a:outerShdw blurRad="60007" dist="310007" dir="7680000" sy="30000" kx="1300200" algn="ctr" rotWithShape="0">
                    <a:prstClr val="black">
                      <a:alpha val="32000"/>
                    </a:prstClr>
                  </a:outerShdw>
                </a:effectLst>
                <a:latin typeface="Book Antiqua"/>
              </a:rPr>
              <a:t>Email </a:t>
            </a:r>
            <a:r>
              <a:rPr lang="en-US" kern="0" dirty="0">
                <a:solidFill>
                  <a:schemeClr val="tx1"/>
                </a:solidFill>
                <a:effectLst>
                  <a:outerShdw blurRad="60007" dist="310007" dir="7680000" sy="30000" kx="1300200" algn="ctr" rotWithShape="0">
                    <a:prstClr val="black">
                      <a:alpha val="32000"/>
                    </a:prstClr>
                  </a:outerShdw>
                </a:effectLst>
                <a:latin typeface="Book Antiqua"/>
              </a:rPr>
              <a:t>– </a:t>
            </a:r>
            <a:r>
              <a:rPr lang="en-US" u="sng" kern="0" dirty="0">
                <a:solidFill>
                  <a:schemeClr val="tx1"/>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schemeClr val="tx1"/>
                </a:solidFill>
                <a:effectLst>
                  <a:outerShdw blurRad="60007" dist="310007" dir="7680000" sy="30000" kx="1300200" algn="ctr" rotWithShape="0">
                    <a:prstClr val="black">
                      <a:alpha val="32000"/>
                    </a:prstClr>
                  </a:outerShdw>
                </a:effectLst>
                <a:latin typeface="Book Antiqua"/>
              </a:rPr>
              <a:t> </a:t>
            </a:r>
            <a:r>
              <a:rPr lang="en-US" kern="0" dirty="0">
                <a:solidFill>
                  <a:schemeClr val="tx1"/>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hlinkClick r:id=""/>
              </a:rPr>
              <a:t>http://w65stchurchofchrist.org/donmaccla/2010SermonPage.html</a:t>
            </a:r>
            <a:r>
              <a:rPr lang="en-US" sz="2000" kern="0" dirty="0">
                <a:solidFill>
                  <a:schemeClr val="tx1"/>
                </a:solidFill>
                <a:effectLst>
                  <a:outerShdw blurRad="60007" dist="310007" dir="7680000" sy="30000" kx="1300200" algn="ctr" rotWithShape="0">
                    <a:prstClr val="black">
                      <a:alpha val="32000"/>
                    </a:prstClr>
                  </a:outerShdw>
                </a:effectLst>
                <a:latin typeface="Book Antiqua"/>
              </a:rPr>
              <a:t> </a:t>
            </a:r>
            <a:endParaRPr lang="en-US" sz="2000" dirty="0">
              <a:solidFill>
                <a:schemeClr val="tx1"/>
              </a:solidFill>
            </a:endParaRPr>
          </a:p>
        </p:txBody>
      </p:sp>
      <p:sp>
        <p:nvSpPr>
          <p:cNvPr id="9" name="TextBox 8"/>
          <p:cNvSpPr txBox="1"/>
          <p:nvPr/>
        </p:nvSpPr>
        <p:spPr>
          <a:xfrm>
            <a:off x="152401" y="5029200"/>
            <a:ext cx="8763000" cy="1631212"/>
          </a:xfrm>
          <a:prstGeom prst="rect">
            <a:avLst/>
          </a:prstGeom>
          <a:solidFill>
            <a:schemeClr val="tx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lIns="91435" tIns="45718" rIns="91435" bIns="45718" rtlCol="0">
            <a:spAutoFit/>
          </a:bodyPr>
          <a:lstStyle/>
          <a:p>
            <a:pPr algn="ctr" defTabSz="914353"/>
            <a:r>
              <a:rPr lang="en-US" sz="2000" dirty="0">
                <a:solidFill>
                  <a:schemeClr val="bg1"/>
                </a:solidFill>
              </a:rPr>
              <a:t>Note – Many of the transition effects used in this presentation are lost using PPT 2007 Viewer</a:t>
            </a:r>
          </a:p>
          <a:p>
            <a:pPr algn="ctr" defTabSz="914353"/>
            <a:r>
              <a:rPr lang="en-US" sz="2000" dirty="0">
                <a:solidFill>
                  <a:schemeClr val="bg1"/>
                </a:solidFill>
              </a:rPr>
              <a:t>To view transitions you can download </a:t>
            </a:r>
            <a:r>
              <a:rPr lang="en-US" sz="2000" dirty="0" smtClean="0">
                <a:solidFill>
                  <a:schemeClr val="bg1"/>
                </a:solidFill>
              </a:rPr>
              <a:t>PPT </a:t>
            </a:r>
            <a:r>
              <a:rPr lang="en-US" sz="2000" dirty="0">
                <a:solidFill>
                  <a:schemeClr val="bg1"/>
                </a:solidFill>
              </a:rPr>
              <a:t>2010 </a:t>
            </a:r>
            <a:r>
              <a:rPr lang="en-US" sz="2000" dirty="0" smtClean="0">
                <a:solidFill>
                  <a:schemeClr val="bg1"/>
                </a:solidFill>
              </a:rPr>
              <a:t>viewer:</a:t>
            </a:r>
            <a:endParaRPr lang="en-US" sz="2000" dirty="0">
              <a:solidFill>
                <a:schemeClr val="bg1"/>
              </a:solidFill>
            </a:endParaRPr>
          </a:p>
          <a:p>
            <a:pPr algn="ctr" defTabSz="914353"/>
            <a:r>
              <a:rPr lang="en-US" sz="2000" dirty="0">
                <a:solidFill>
                  <a:schemeClr val="bg1"/>
                </a:solidFill>
                <a:hlinkClick r:id="rId3"/>
              </a:rPr>
              <a:t>http://</a:t>
            </a:r>
            <a:r>
              <a:rPr lang="en-US" sz="2000" dirty="0" smtClean="0">
                <a:solidFill>
                  <a:schemeClr val="bg1"/>
                </a:solidFill>
                <a:hlinkClick r:id="rId3"/>
              </a:rPr>
              <a:t>www.microsoft.com/downloads/en/details.aspx?displaylang=en&amp;FamilyID=cb9bf144-1076-4615-9951-294eeb832823</a:t>
            </a:r>
            <a:r>
              <a:rPr lang="en-US" sz="2000" dirty="0" smtClean="0">
                <a:solidFill>
                  <a:schemeClr val="bg1"/>
                </a:solidFill>
              </a:rPr>
              <a:t>  </a:t>
            </a:r>
            <a:endParaRPr lang="en-US" sz="2000" dirty="0">
              <a:solidFill>
                <a:schemeClr val="bg1"/>
              </a:solidFill>
            </a:endParaRPr>
          </a:p>
        </p:txBody>
      </p:sp>
      <p:sp>
        <p:nvSpPr>
          <p:cNvPr id="7" name="Rectangle 6"/>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Tree>
    <p:extLst>
      <p:ext uri="{BB962C8B-B14F-4D97-AF65-F5344CB8AC3E}">
        <p14:creationId xmlns:p14="http://schemas.microsoft.com/office/powerpoint/2010/main" val="271578717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436" y="838200"/>
            <a:ext cx="6757052" cy="5797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
        <p:nvSpPr>
          <p:cNvPr id="6" name="TextBox 5"/>
          <p:cNvSpPr txBox="1"/>
          <p:nvPr/>
        </p:nvSpPr>
        <p:spPr>
          <a:xfrm>
            <a:off x="6248400" y="4319587"/>
            <a:ext cx="2819400" cy="2462213"/>
          </a:xfrm>
          <a:prstGeom prst="rect">
            <a:avLst/>
          </a:prstGeom>
          <a:solidFill>
            <a:schemeClr val="bg2">
              <a:lumMod val="20000"/>
              <a:lumOff val="80000"/>
            </a:schemeClr>
          </a:solidFill>
          <a:ln w="28575">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2200" dirty="0" smtClean="0">
                <a:effectLst>
                  <a:outerShdw blurRad="60007" dist="310007" dir="7680000" sy="30000" kx="1300200" algn="ctr" rotWithShape="0">
                    <a:prstClr val="black">
                      <a:alpha val="32000"/>
                    </a:prstClr>
                  </a:outerShdw>
                </a:effectLst>
                <a:latin typeface="Dominican Small Caps" pitchFamily="2" charset="0"/>
              </a:rPr>
              <a:t>A judge </a:t>
            </a:r>
            <a:r>
              <a:rPr lang="en-US" sz="2200" dirty="0">
                <a:effectLst>
                  <a:outerShdw blurRad="60007" dist="310007" dir="7680000" sy="30000" kx="1300200" algn="ctr" rotWithShape="0">
                    <a:prstClr val="black">
                      <a:alpha val="32000"/>
                    </a:prstClr>
                  </a:outerShdw>
                </a:effectLst>
                <a:latin typeface="Dominican Small Caps" pitchFamily="2" charset="0"/>
              </a:rPr>
              <a:t>in Israel </a:t>
            </a:r>
            <a:endParaRPr lang="en-US" sz="2200" dirty="0" smtClean="0">
              <a:effectLst>
                <a:outerShdw blurRad="60007" dist="310007" dir="7680000" sy="30000" kx="1300200" algn="ctr" rotWithShape="0">
                  <a:prstClr val="black">
                    <a:alpha val="32000"/>
                  </a:prstClr>
                </a:outerShdw>
              </a:effectLst>
              <a:latin typeface="Dominican Small Caps" pitchFamily="2" charset="0"/>
            </a:endParaRPr>
          </a:p>
          <a:p>
            <a:pPr algn="ctr"/>
            <a:r>
              <a:rPr lang="en-US" sz="2200" dirty="0" smtClean="0">
                <a:effectLst>
                  <a:outerShdw blurRad="60007" dist="310007" dir="7680000" sy="30000" kx="1300200" algn="ctr" rotWithShape="0">
                    <a:prstClr val="black">
                      <a:alpha val="32000"/>
                    </a:prstClr>
                  </a:outerShdw>
                </a:effectLst>
              </a:rPr>
              <a:t>Tribe of Manasseh</a:t>
            </a:r>
          </a:p>
          <a:p>
            <a:pPr algn="ctr"/>
            <a:r>
              <a:rPr lang="en-US" sz="2200" dirty="0" smtClean="0">
                <a:effectLst>
                  <a:outerShdw blurRad="60007" dist="310007" dir="7680000" sy="30000" kx="1300200" algn="ctr" rotWithShape="0">
                    <a:prstClr val="black">
                      <a:alpha val="32000"/>
                    </a:prstClr>
                  </a:outerShdw>
                </a:effectLst>
              </a:rPr>
              <a:t>A </a:t>
            </a:r>
            <a:r>
              <a:rPr lang="en-US" sz="2200" dirty="0" err="1">
                <a:effectLst>
                  <a:outerShdw blurRad="60007" dist="310007" dir="7680000" sy="30000" kx="1300200" algn="ctr" rotWithShape="0">
                    <a:prstClr val="black">
                      <a:alpha val="32000"/>
                    </a:prstClr>
                  </a:outerShdw>
                </a:effectLst>
              </a:rPr>
              <a:t>Gileadite</a:t>
            </a:r>
            <a:r>
              <a:rPr lang="en-US" sz="2200" dirty="0">
                <a:effectLst>
                  <a:outerShdw blurRad="60007" dist="310007" dir="7680000" sy="30000" kx="1300200" algn="ctr" rotWithShape="0">
                    <a:prstClr val="black">
                      <a:alpha val="32000"/>
                    </a:prstClr>
                  </a:outerShdw>
                </a:effectLst>
              </a:rPr>
              <a:t> </a:t>
            </a:r>
            <a:endParaRPr lang="en-US" sz="2200" dirty="0" smtClean="0">
              <a:effectLst>
                <a:outerShdw blurRad="60007" dist="310007" dir="7680000" sy="30000" kx="1300200" algn="ctr" rotWithShape="0">
                  <a:prstClr val="black">
                    <a:alpha val="32000"/>
                  </a:prstClr>
                </a:outerShdw>
              </a:effectLst>
            </a:endParaRPr>
          </a:p>
          <a:p>
            <a:pPr algn="ctr"/>
            <a:r>
              <a:rPr lang="en-US" sz="2200" dirty="0" smtClean="0">
                <a:effectLst>
                  <a:outerShdw blurRad="60007" dist="310007" dir="7680000" sy="30000" kx="1300200" algn="ctr" rotWithShape="0">
                    <a:prstClr val="black">
                      <a:alpha val="32000"/>
                    </a:prstClr>
                  </a:outerShdw>
                </a:effectLst>
              </a:rPr>
              <a:t>Father – Gilead</a:t>
            </a:r>
          </a:p>
          <a:p>
            <a:pPr algn="ctr"/>
            <a:r>
              <a:rPr lang="en-US" sz="2200" dirty="0" smtClean="0">
                <a:effectLst>
                  <a:outerShdw blurRad="60007" dist="310007" dir="7680000" sy="30000" kx="1300200" algn="ctr" rotWithShape="0">
                    <a:prstClr val="black">
                      <a:alpha val="32000"/>
                    </a:prstClr>
                  </a:outerShdw>
                </a:effectLst>
              </a:rPr>
              <a:t>Mother a</a:t>
            </a:r>
            <a:r>
              <a:rPr lang="en-US" sz="2200" dirty="0" smtClean="0">
                <a:effectLst>
                  <a:outerShdw blurRad="60007" dist="310007" dir="7680000" sy="30000" kx="1300200" algn="ctr" rotWithShape="0">
                    <a:prstClr val="black">
                      <a:alpha val="32000"/>
                    </a:prstClr>
                  </a:outerShdw>
                </a:effectLst>
              </a:rPr>
              <a:t> </a:t>
            </a:r>
            <a:r>
              <a:rPr lang="en-US" sz="2200" dirty="0">
                <a:effectLst>
                  <a:outerShdw blurRad="60007" dist="310007" dir="7680000" sy="30000" kx="1300200" algn="ctr" rotWithShape="0">
                    <a:prstClr val="black">
                      <a:alpha val="32000"/>
                    </a:prstClr>
                  </a:outerShdw>
                </a:effectLst>
              </a:rPr>
              <a:t>prostitute </a:t>
            </a:r>
            <a:endParaRPr lang="en-US" sz="2200" dirty="0" smtClean="0">
              <a:effectLst>
                <a:outerShdw blurRad="60007" dist="310007" dir="7680000" sy="30000" kx="1300200" algn="ctr" rotWithShape="0">
                  <a:prstClr val="black">
                    <a:alpha val="32000"/>
                  </a:prstClr>
                </a:outerShdw>
              </a:effectLst>
            </a:endParaRPr>
          </a:p>
          <a:p>
            <a:pPr algn="ctr"/>
            <a:r>
              <a:rPr lang="en-US" sz="2200" dirty="0" smtClean="0">
                <a:effectLst>
                  <a:outerShdw blurRad="60007" dist="310007" dir="7680000" sy="30000" kx="1300200" algn="ctr" rotWithShape="0">
                    <a:prstClr val="black">
                      <a:alpha val="32000"/>
                    </a:prstClr>
                  </a:outerShdw>
                </a:effectLst>
              </a:rPr>
              <a:t>R</a:t>
            </a:r>
            <a:r>
              <a:rPr lang="en-US" sz="2200" dirty="0" smtClean="0">
                <a:effectLst>
                  <a:outerShdw blurRad="60007" dist="310007" dir="7680000" sy="30000" kx="1300200" algn="ctr" rotWithShape="0">
                    <a:prstClr val="black">
                      <a:alpha val="32000"/>
                    </a:prstClr>
                  </a:outerShdw>
                </a:effectLst>
              </a:rPr>
              <a:t>ejected &amp; cast out </a:t>
            </a:r>
          </a:p>
          <a:p>
            <a:pPr algn="ctr"/>
            <a:r>
              <a:rPr lang="en-US" sz="2200" dirty="0" smtClean="0">
                <a:effectLst>
                  <a:outerShdw blurRad="60007" dist="310007" dir="7680000" sy="30000" kx="1300200" algn="ctr" rotWithShape="0">
                    <a:prstClr val="black">
                      <a:alpha val="32000"/>
                    </a:prstClr>
                  </a:outerShdw>
                </a:effectLst>
              </a:rPr>
              <a:t>(</a:t>
            </a:r>
            <a:r>
              <a:rPr lang="en-US" sz="2200" dirty="0" smtClean="0">
                <a:effectLst>
                  <a:outerShdw blurRad="60007" dist="310007" dir="7680000" sy="30000" kx="1300200" algn="ctr" rotWithShape="0">
                    <a:prstClr val="black">
                      <a:alpha val="32000"/>
                    </a:prstClr>
                  </a:outerShdw>
                </a:effectLst>
              </a:rPr>
              <a:t>Judges 11:1-3).</a:t>
            </a:r>
            <a:endParaRPr lang="en-US" sz="2200" dirty="0">
              <a:effectLst>
                <a:outerShdw blurRad="60007" dist="310007" dir="7680000" sy="30000" kx="1300200" algn="ctr" rotWithShape="0">
                  <a:prstClr val="black">
                    <a:alpha val="32000"/>
                  </a:prstClr>
                </a:outerShdw>
              </a:effectLst>
            </a:endParaRPr>
          </a:p>
        </p:txBody>
      </p:sp>
      <p:sp>
        <p:nvSpPr>
          <p:cNvPr id="11" name="Snip Diagonal Corner Rectangle 10"/>
          <p:cNvSpPr/>
          <p:nvPr/>
        </p:nvSpPr>
        <p:spPr>
          <a:xfrm>
            <a:off x="152400" y="914400"/>
            <a:ext cx="4114800" cy="675620"/>
          </a:xfrm>
          <a:prstGeom prst="snip2DiagRect">
            <a:avLst>
              <a:gd name="adj1" fmla="val 0"/>
              <a:gd name="adj2" fmla="val 31470"/>
            </a:avLst>
          </a:prstGeom>
          <a:solidFill>
            <a:srgbClr val="800000"/>
          </a:solidFill>
          <a:ln>
            <a:solidFill>
              <a:schemeClr val="tx2"/>
            </a:solidFill>
          </a:ln>
          <a:effectLst>
            <a:outerShdw blurRad="1397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 y="990600"/>
            <a:ext cx="4081567"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Who Was </a:t>
            </a:r>
            <a:r>
              <a:rPr lang="en-US" sz="3200" b="1" dirty="0" err="1" smtClean="0">
                <a:ln w="11430"/>
                <a:solidFill>
                  <a:schemeClr val="bg2"/>
                </a:solidFill>
                <a:effectLst>
                  <a:outerShdw blurRad="50800" dist="39000" dir="5460000" algn="tl">
                    <a:srgbClr val="000000">
                      <a:alpha val="38000"/>
                    </a:srgbClr>
                  </a:outerShdw>
                </a:effectLst>
                <a:latin typeface="Pythagoras" pitchFamily="2" charset="0"/>
              </a:rPr>
              <a:t>Jephthah</a:t>
            </a:r>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a:t>
            </a:r>
            <a:endParaRPr lang="en-US" sz="3200" b="1" dirty="0">
              <a:ln w="11430"/>
              <a:solidFill>
                <a:schemeClr val="bg2"/>
              </a:solidFill>
              <a:effectLst>
                <a:outerShdw blurRad="50800" dist="39000" dir="5460000" algn="tl">
                  <a:srgbClr val="000000">
                    <a:alpha val="38000"/>
                  </a:srgbClr>
                </a:outerShdw>
              </a:effectLst>
              <a:latin typeface="Pythagoras" pitchFamily="2" charset="0"/>
            </a:endParaRPr>
          </a:p>
        </p:txBody>
      </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286000"/>
            <a:ext cx="2590800" cy="32160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AB0EEA27-51D5-4158-B61F-CF467A9F42B5}" type="slidenum">
              <a:rPr lang="en-US" smtClean="0"/>
              <a:pPr/>
              <a:t>2</a:t>
            </a:fld>
            <a:endParaRPr lang="en-US"/>
          </a:p>
        </p:txBody>
      </p:sp>
    </p:spTree>
    <p:extLst>
      <p:ext uri="{BB962C8B-B14F-4D97-AF65-F5344CB8AC3E}">
        <p14:creationId xmlns:p14="http://schemas.microsoft.com/office/powerpoint/2010/main" val="22151496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decel="50000" fill="hold">
                                          <p:stCondLst>
                                            <p:cond delay="0"/>
                                          </p:stCondLst>
                                        </p:cTn>
                                        <p:tgtEl>
                                          <p:spTgt spid="6">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bg/>
                                          </p:spTgt>
                                        </p:tgtEl>
                                        <p:attrNameLst>
                                          <p:attrName>ppt_w</p:attrName>
                                        </p:attrNameLst>
                                      </p:cBhvr>
                                      <p:tavLst>
                                        <p:tav tm="0">
                                          <p:val>
                                            <p:strVal val="#ppt_w*.05"/>
                                          </p:val>
                                        </p:tav>
                                        <p:tav tm="100000">
                                          <p:val>
                                            <p:strVal val="#ppt_w"/>
                                          </p:val>
                                        </p:tav>
                                      </p:tavLst>
                                    </p:anim>
                                    <p:anim calcmode="lin" valueType="num">
                                      <p:cBhvr>
                                        <p:cTn id="10" dur="1000" fill="hold"/>
                                        <p:tgtEl>
                                          <p:spTgt spid="6">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bg/>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xEl>
                                              <p:pRg st="0" end="0"/>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p:cTn id="27" dur="500" decel="50000" fill="hold">
                                          <p:stCondLst>
                                            <p:cond delay="0"/>
                                          </p:stCondLst>
                                        </p:cTn>
                                        <p:tgtEl>
                                          <p:spTgt spid="6">
                                            <p:txEl>
                                              <p:pRg st="6" end="6"/>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xEl>
                                              <p:pRg st="6" end="6"/>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xEl>
                                              <p:pRg st="6" end="6"/>
                                            </p:txEl>
                                          </p:spTgt>
                                        </p:tgtEl>
                                        <p:attrNameLst>
                                          <p:attrName>ppt_w</p:attrName>
                                        </p:attrNameLst>
                                      </p:cBhvr>
                                      <p:tavLst>
                                        <p:tav tm="0">
                                          <p:val>
                                            <p:strVal val="#ppt_w*.05"/>
                                          </p:val>
                                        </p:tav>
                                        <p:tav tm="100000">
                                          <p:val>
                                            <p:strVal val="#ppt_w"/>
                                          </p:val>
                                        </p:tav>
                                      </p:tavLst>
                                    </p:anim>
                                    <p:anim calcmode="lin" valueType="num">
                                      <p:cBhvr>
                                        <p:cTn id="30" dur="1000" fill="hold"/>
                                        <p:tgtEl>
                                          <p:spTgt spid="6">
                                            <p:txEl>
                                              <p:pRg st="6" end="6"/>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xEl>
                                              <p:pRg st="6" end="6"/>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xEl>
                                              <p:pRg st="6" end="6"/>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xEl>
                                              <p:pRg st="6" end="6"/>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p:cTn id="39" dur="5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42"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p:cTn id="51"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54"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6">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p:cTn id="63" dur="50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66" dur="1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6">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6">
                                            <p:txEl>
                                              <p:pRg st="4" end="4"/>
                                            </p:txEl>
                                          </p:spTgt>
                                        </p:tgtEl>
                                        <p:attrNameLst>
                                          <p:attrName>style.visibility</p:attrName>
                                        </p:attrNameLst>
                                      </p:cBhvr>
                                      <p:to>
                                        <p:strVal val="visible"/>
                                      </p:to>
                                    </p:set>
                                    <p:anim calcmode="lin" valueType="num">
                                      <p:cBhvr>
                                        <p:cTn id="75" dur="500" decel="50000" fill="hold">
                                          <p:stCondLst>
                                            <p:cond delay="0"/>
                                          </p:stCondLst>
                                        </p:cTn>
                                        <p:tgtEl>
                                          <p:spTgt spid="6">
                                            <p:txEl>
                                              <p:pRg st="4" end="4"/>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6">
                                            <p:txEl>
                                              <p:pRg st="4" end="4"/>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6">
                                            <p:txEl>
                                              <p:pRg st="4" end="4"/>
                                            </p:txEl>
                                          </p:spTgt>
                                        </p:tgtEl>
                                        <p:attrNameLst>
                                          <p:attrName>ppt_w</p:attrName>
                                        </p:attrNameLst>
                                      </p:cBhvr>
                                      <p:tavLst>
                                        <p:tav tm="0">
                                          <p:val>
                                            <p:strVal val="#ppt_w*.05"/>
                                          </p:val>
                                        </p:tav>
                                        <p:tav tm="100000">
                                          <p:val>
                                            <p:strVal val="#ppt_w"/>
                                          </p:val>
                                        </p:tav>
                                      </p:tavLst>
                                    </p:anim>
                                    <p:anim calcmode="lin" valueType="num">
                                      <p:cBhvr>
                                        <p:cTn id="78" dur="10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6">
                                            <p:txEl>
                                              <p:pRg st="4" end="4"/>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6">
                                            <p:txEl>
                                              <p:pRg st="4" end="4"/>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6">
                                            <p:txEl>
                                              <p:pRg st="4" end="4"/>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6">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anim calcmode="lin" valueType="num">
                                      <p:cBhvr>
                                        <p:cTn id="87" dur="500" decel="50000" fill="hold">
                                          <p:stCondLst>
                                            <p:cond delay="0"/>
                                          </p:stCondLst>
                                        </p:cTn>
                                        <p:tgtEl>
                                          <p:spTgt spid="6">
                                            <p:txEl>
                                              <p:pRg st="5" end="5"/>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6">
                                            <p:txEl>
                                              <p:pRg st="5" end="5"/>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6">
                                            <p:txEl>
                                              <p:pRg st="5" end="5"/>
                                            </p:txEl>
                                          </p:spTgt>
                                        </p:tgtEl>
                                        <p:attrNameLst>
                                          <p:attrName>ppt_w</p:attrName>
                                        </p:attrNameLst>
                                      </p:cBhvr>
                                      <p:tavLst>
                                        <p:tav tm="0">
                                          <p:val>
                                            <p:strVal val="#ppt_w*.05"/>
                                          </p:val>
                                        </p:tav>
                                        <p:tav tm="100000">
                                          <p:val>
                                            <p:strVal val="#ppt_w"/>
                                          </p:val>
                                        </p:tav>
                                      </p:tavLst>
                                    </p:anim>
                                    <p:anim calcmode="lin" valueType="num">
                                      <p:cBhvr>
                                        <p:cTn id="90" dur="1000" fill="hold"/>
                                        <p:tgtEl>
                                          <p:spTgt spid="6">
                                            <p:txEl>
                                              <p:pRg st="5" end="5"/>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6">
                                            <p:txEl>
                                              <p:pRg st="5" end="5"/>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6">
                                            <p:txEl>
                                              <p:pRg st="5" end="5"/>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6">
                                            <p:txEl>
                                              <p:pRg st="5" end="5"/>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667000" y="1328410"/>
            <a:ext cx="6172200" cy="5300990"/>
          </a:xfrm>
          <a:prstGeom prst="round2DiagRect">
            <a:avLst/>
          </a:prstGeom>
          <a:solidFill>
            <a:schemeClr val="tx2">
              <a:lumMod val="40000"/>
              <a:lumOff val="60000"/>
            </a:schemeClr>
          </a:solidFill>
          <a:ln>
            <a:noFill/>
          </a:ln>
          <a:effectLst>
            <a:outerShdw blurRad="165100" dist="1397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152400" y="914400"/>
            <a:ext cx="4114800" cy="675620"/>
          </a:xfrm>
          <a:prstGeom prst="snip2DiagRect">
            <a:avLst>
              <a:gd name="adj1" fmla="val 0"/>
              <a:gd name="adj2" fmla="val 31470"/>
            </a:avLst>
          </a:prstGeom>
          <a:solidFill>
            <a:srgbClr val="800000"/>
          </a:solidFill>
          <a:ln>
            <a:solidFill>
              <a:schemeClr val="tx2"/>
            </a:solidFill>
          </a:ln>
          <a:effectLst>
            <a:outerShdw blurRad="1397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
        <p:nvSpPr>
          <p:cNvPr id="4" name="TextBox 3"/>
          <p:cNvSpPr txBox="1"/>
          <p:nvPr/>
        </p:nvSpPr>
        <p:spPr>
          <a:xfrm>
            <a:off x="152400" y="990600"/>
            <a:ext cx="4081567"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Who Was </a:t>
            </a:r>
            <a:r>
              <a:rPr lang="en-US" sz="3200" b="1" dirty="0" err="1" smtClean="0">
                <a:ln w="11430"/>
                <a:solidFill>
                  <a:schemeClr val="bg2"/>
                </a:solidFill>
                <a:effectLst>
                  <a:outerShdw blurRad="50800" dist="39000" dir="5460000" algn="tl">
                    <a:srgbClr val="000000">
                      <a:alpha val="38000"/>
                    </a:srgbClr>
                  </a:outerShdw>
                </a:effectLst>
                <a:latin typeface="Pythagoras" pitchFamily="2" charset="0"/>
              </a:rPr>
              <a:t>Jephthah</a:t>
            </a:r>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a:t>
            </a:r>
            <a:endParaRPr lang="en-US" sz="3200" b="1" dirty="0">
              <a:ln w="11430"/>
              <a:solidFill>
                <a:schemeClr val="bg2"/>
              </a:solidFill>
              <a:effectLst>
                <a:outerShdw blurRad="50800" dist="39000" dir="5460000" algn="tl">
                  <a:srgbClr val="000000">
                    <a:alpha val="38000"/>
                  </a:srgbClr>
                </a:outerShdw>
              </a:effectLst>
              <a:latin typeface="Pythagoras" pitchFamily="2"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0"/>
            <a:ext cx="2590800" cy="32160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43200" y="1676400"/>
            <a:ext cx="5943600" cy="4909036"/>
          </a:xfrm>
          <a:prstGeom prst="rect">
            <a:avLst/>
          </a:prstGeom>
          <a:noFill/>
        </p:spPr>
        <p:txBody>
          <a:bodyPr wrap="square" rtlCol="0">
            <a:spAutoFit/>
          </a:bodyPr>
          <a:lstStyle/>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A mighty man of valor – vss. 1,6</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Called by the elders of Gilead to be their commander – vss. 5-11</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Acknowledged God’s power to deliver &amp; rule – vss. 9,11</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Offered treaty to Ammon according to the Law – vss. 12-14; cf. </a:t>
            </a:r>
            <a:r>
              <a:rPr lang="en-US" sz="2400" dirty="0" err="1" smtClean="0">
                <a:effectLst>
                  <a:outerShdw blurRad="60007" dist="310007" dir="7680000" sy="30000" kx="1300200" algn="ctr" rotWithShape="0">
                    <a:prstClr val="black">
                      <a:alpha val="32000"/>
                    </a:prstClr>
                  </a:outerShdw>
                </a:effectLst>
              </a:rPr>
              <a:t>Deut</a:t>
            </a:r>
            <a:r>
              <a:rPr lang="en-US" sz="2400" dirty="0" smtClean="0">
                <a:effectLst>
                  <a:outerShdw blurRad="60007" dist="310007" dir="7680000" sy="30000" kx="1300200" algn="ctr" rotWithShape="0">
                    <a:prstClr val="black">
                      <a:alpha val="32000"/>
                    </a:prstClr>
                  </a:outerShdw>
                </a:effectLst>
              </a:rPr>
              <a:t> 20:10-12</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Very familiar with God delivering Israel from Egypt and bringing them into the land of promise – vss. 15-28</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A man acknowledged by God to deliver Israel, zealous for God and Israel – vs. 29</a:t>
            </a:r>
          </a:p>
        </p:txBody>
      </p:sp>
      <p:sp>
        <p:nvSpPr>
          <p:cNvPr id="7" name="Slide Number Placeholder 6"/>
          <p:cNvSpPr>
            <a:spLocks noGrp="1"/>
          </p:cNvSpPr>
          <p:nvPr>
            <p:ph type="sldNum" sz="quarter" idx="12"/>
          </p:nvPr>
        </p:nvSpPr>
        <p:spPr/>
        <p:txBody>
          <a:bodyPr/>
          <a:lstStyle/>
          <a:p>
            <a:fld id="{AB0EEA27-51D5-4158-B61F-CF467A9F42B5}" type="slidenum">
              <a:rPr lang="en-US" smtClean="0"/>
              <a:pPr/>
              <a:t>3</a:t>
            </a:fld>
            <a:endParaRPr lang="en-US"/>
          </a:p>
        </p:txBody>
      </p:sp>
    </p:spTree>
    <p:extLst>
      <p:ext uri="{BB962C8B-B14F-4D97-AF65-F5344CB8AC3E}">
        <p14:creationId xmlns:p14="http://schemas.microsoft.com/office/powerpoint/2010/main" val="4176068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667000" y="1328410"/>
            <a:ext cx="6172200" cy="5300990"/>
          </a:xfrm>
          <a:prstGeom prst="round2DiagRect">
            <a:avLst/>
          </a:prstGeom>
          <a:solidFill>
            <a:schemeClr val="tx2">
              <a:lumMod val="40000"/>
              <a:lumOff val="60000"/>
            </a:schemeClr>
          </a:solidFill>
          <a:ln>
            <a:noFill/>
          </a:ln>
          <a:effectLst>
            <a:outerShdw blurRad="165100" dist="1397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152400" y="914400"/>
            <a:ext cx="4114800" cy="675620"/>
          </a:xfrm>
          <a:prstGeom prst="snip2DiagRect">
            <a:avLst>
              <a:gd name="adj1" fmla="val 0"/>
              <a:gd name="adj2" fmla="val 31470"/>
            </a:avLst>
          </a:prstGeom>
          <a:solidFill>
            <a:srgbClr val="800000"/>
          </a:solidFill>
          <a:ln>
            <a:solidFill>
              <a:schemeClr val="tx2"/>
            </a:solidFill>
          </a:ln>
          <a:effectLst>
            <a:outerShdw blurRad="1397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
        <p:nvSpPr>
          <p:cNvPr id="4" name="TextBox 3"/>
          <p:cNvSpPr txBox="1"/>
          <p:nvPr/>
        </p:nvSpPr>
        <p:spPr>
          <a:xfrm>
            <a:off x="289714" y="990600"/>
            <a:ext cx="3825086"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Nature of His Vow?</a:t>
            </a:r>
            <a:endParaRPr lang="en-US" sz="3200" b="1" dirty="0">
              <a:ln w="11430"/>
              <a:solidFill>
                <a:schemeClr val="bg2"/>
              </a:solidFill>
              <a:effectLst>
                <a:outerShdw blurRad="50800" dist="39000" dir="5460000" algn="tl">
                  <a:srgbClr val="000000">
                    <a:alpha val="38000"/>
                  </a:srgbClr>
                </a:outerShdw>
              </a:effectLst>
              <a:latin typeface="Pythagoras" pitchFamily="2"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0"/>
            <a:ext cx="2590800" cy="32160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95600" y="1859339"/>
            <a:ext cx="5791200" cy="4401205"/>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Judges 11:30-31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2800" baseline="30000" dirty="0" smtClean="0">
                <a:effectLst>
                  <a:outerShdw blurRad="60007" dist="310007" dir="7680000" sy="30000" kx="1300200" algn="ctr" rotWithShape="0">
                    <a:prstClr val="black">
                      <a:alpha val="32000"/>
                    </a:prstClr>
                  </a:outerShdw>
                </a:effectLst>
              </a:rPr>
              <a:t>30 </a:t>
            </a:r>
            <a:r>
              <a:rPr lang="en-US" sz="2800" dirty="0" smtClean="0">
                <a:effectLst>
                  <a:outerShdw blurRad="60007" dist="310007" dir="7680000" sy="30000" kx="1300200" algn="ctr" rotWithShape="0">
                    <a:prstClr val="black">
                      <a:alpha val="32000"/>
                    </a:prstClr>
                  </a:outerShdw>
                </a:effectLst>
              </a:rPr>
              <a:t>And </a:t>
            </a:r>
            <a:r>
              <a:rPr lang="en-US" sz="2800" dirty="0" err="1" smtClean="0">
                <a:effectLst>
                  <a:outerShdw blurRad="60007" dist="310007" dir="7680000" sy="30000" kx="1300200" algn="ctr" rotWithShape="0">
                    <a:prstClr val="black">
                      <a:alpha val="32000"/>
                    </a:prstClr>
                  </a:outerShdw>
                </a:effectLst>
              </a:rPr>
              <a:t>Jephthah</a:t>
            </a:r>
            <a:r>
              <a:rPr lang="en-US" sz="2800" dirty="0" smtClean="0">
                <a:effectLst>
                  <a:outerShdw blurRad="60007" dist="310007" dir="7680000" sy="30000" kx="1300200" algn="ctr" rotWithShape="0">
                    <a:prstClr val="black">
                      <a:alpha val="32000"/>
                    </a:prstClr>
                  </a:outerShdw>
                </a:effectLst>
              </a:rPr>
              <a:t> made a vow to the LORD, and said, "If You will indeed deliver the people of Ammon into my hands,  </a:t>
            </a:r>
            <a:r>
              <a:rPr lang="en-US" sz="2800" baseline="30000" dirty="0" smtClean="0">
                <a:effectLst>
                  <a:outerShdw blurRad="60007" dist="310007" dir="7680000" sy="30000" kx="1300200" algn="ctr" rotWithShape="0">
                    <a:prstClr val="black">
                      <a:alpha val="32000"/>
                    </a:prstClr>
                  </a:outerShdw>
                </a:effectLst>
              </a:rPr>
              <a:t>31 </a:t>
            </a:r>
            <a:r>
              <a:rPr lang="en-US" sz="2800" dirty="0" smtClean="0">
                <a:effectLst>
                  <a:outerShdw blurRad="60007" dist="310007" dir="7680000" sy="30000" kx="1300200" algn="ctr" rotWithShape="0">
                    <a:prstClr val="black">
                      <a:alpha val="32000"/>
                    </a:prstClr>
                  </a:outerShdw>
                </a:effectLst>
              </a:rPr>
              <a:t>then it will be that whatever comes out of the doors of my house to meet me, when I return in peace from the people of Ammon, shall surely be the LORD'S, and I will offer it up as a burnt offering." </a:t>
            </a:r>
            <a:endParaRPr lang="en-US" sz="2800" dirty="0">
              <a:effectLst>
                <a:outerShdw blurRad="60007" dist="310007" dir="7680000" sy="30000" kx="1300200" algn="ctr" rotWithShape="0">
                  <a:prstClr val="black">
                    <a:alpha val="32000"/>
                  </a:prstClr>
                </a:outerShdw>
              </a:effectLst>
            </a:endParaRPr>
          </a:p>
        </p:txBody>
      </p:sp>
      <p:sp>
        <p:nvSpPr>
          <p:cNvPr id="8" name="Slide Number Placeholder 7"/>
          <p:cNvSpPr>
            <a:spLocks noGrp="1"/>
          </p:cNvSpPr>
          <p:nvPr>
            <p:ph type="sldNum" sz="quarter" idx="12"/>
          </p:nvPr>
        </p:nvSpPr>
        <p:spPr/>
        <p:txBody>
          <a:bodyPr/>
          <a:lstStyle/>
          <a:p>
            <a:fld id="{AB0EEA27-51D5-4158-B61F-CF467A9F42B5}" type="slidenum">
              <a:rPr lang="en-US" smtClean="0"/>
              <a:pPr/>
              <a:t>4</a:t>
            </a:fld>
            <a:endParaRPr lang="en-US"/>
          </a:p>
        </p:txBody>
      </p:sp>
    </p:spTree>
    <p:extLst>
      <p:ext uri="{BB962C8B-B14F-4D97-AF65-F5344CB8AC3E}">
        <p14:creationId xmlns:p14="http://schemas.microsoft.com/office/powerpoint/2010/main" val="272606059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667000" y="1328410"/>
            <a:ext cx="6172200" cy="5300990"/>
          </a:xfrm>
          <a:prstGeom prst="round2DiagRect">
            <a:avLst/>
          </a:prstGeom>
          <a:solidFill>
            <a:schemeClr val="tx2">
              <a:lumMod val="40000"/>
              <a:lumOff val="60000"/>
            </a:schemeClr>
          </a:solidFill>
          <a:ln>
            <a:noFill/>
          </a:ln>
          <a:effectLst>
            <a:outerShdw blurRad="165100" dist="1397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152400" y="914400"/>
            <a:ext cx="4114800" cy="675620"/>
          </a:xfrm>
          <a:prstGeom prst="snip2DiagRect">
            <a:avLst>
              <a:gd name="adj1" fmla="val 0"/>
              <a:gd name="adj2" fmla="val 31470"/>
            </a:avLst>
          </a:prstGeom>
          <a:solidFill>
            <a:srgbClr val="800000"/>
          </a:solidFill>
          <a:ln>
            <a:solidFill>
              <a:schemeClr val="tx2"/>
            </a:solidFill>
          </a:ln>
          <a:effectLst>
            <a:outerShdw blurRad="1397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
        <p:nvSpPr>
          <p:cNvPr id="4" name="TextBox 3"/>
          <p:cNvSpPr txBox="1"/>
          <p:nvPr/>
        </p:nvSpPr>
        <p:spPr>
          <a:xfrm>
            <a:off x="289714" y="990600"/>
            <a:ext cx="3825086"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Nature of His Vow?</a:t>
            </a:r>
            <a:endParaRPr lang="en-US" sz="3200" b="1" dirty="0">
              <a:ln w="11430"/>
              <a:solidFill>
                <a:schemeClr val="bg2"/>
              </a:solidFill>
              <a:effectLst>
                <a:outerShdw blurRad="50800" dist="39000" dir="5460000" algn="tl">
                  <a:srgbClr val="000000">
                    <a:alpha val="38000"/>
                  </a:srgbClr>
                </a:outerShdw>
              </a:effectLst>
              <a:latin typeface="Pythagoras" pitchFamily="2"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0"/>
            <a:ext cx="2590800" cy="32160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43200" y="1676400"/>
            <a:ext cx="5943600" cy="4832092"/>
          </a:xfrm>
          <a:prstGeom prst="rect">
            <a:avLst/>
          </a:prstGeom>
          <a:noFill/>
        </p:spPr>
        <p:txBody>
          <a:bodyPr wrap="square" rtlCol="0">
            <a:spAutoFit/>
          </a:bodyPr>
          <a:lstStyle/>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Was not as rash as many think </a:t>
            </a:r>
            <a:r>
              <a:rPr lang="en-US" sz="2400" dirty="0" smtClean="0">
                <a:effectLst>
                  <a:outerShdw blurRad="60007" dist="310007" dir="7680000" sy="30000" kx="1300200" algn="ctr" rotWithShape="0">
                    <a:prstClr val="black">
                      <a:alpha val="32000"/>
                    </a:prstClr>
                  </a:outerShdw>
                </a:effectLst>
              </a:rPr>
              <a:t>– expresses his dependence upon God for the victory as well as his earnest desire for the deliverance of his people – vss. 29-32  </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Man or animal? - </a:t>
            </a:r>
            <a:r>
              <a:rPr lang="en-US" sz="2400" dirty="0" err="1" smtClean="0">
                <a:effectLst>
                  <a:outerShdw blurRad="60007" dist="310007" dir="7680000" sy="30000" kx="1300200" algn="ctr" rotWithShape="0">
                    <a:prstClr val="black">
                      <a:alpha val="32000"/>
                    </a:prstClr>
                  </a:outerShdw>
                </a:effectLst>
              </a:rPr>
              <a:t>Jephthah</a:t>
            </a:r>
            <a:r>
              <a:rPr lang="en-US" sz="2400" dirty="0" smtClean="0">
                <a:effectLst>
                  <a:outerShdw blurRad="60007" dist="310007" dir="7680000" sy="30000" kx="1300200" algn="ctr" rotWithShape="0">
                    <a:prstClr val="black">
                      <a:alpha val="32000"/>
                    </a:prstClr>
                  </a:outerShdw>
                </a:effectLst>
              </a:rPr>
              <a:t> expected a person to meet him, - “</a:t>
            </a:r>
            <a:r>
              <a:rPr lang="en-US" sz="2400" b="1" dirty="0" smtClean="0">
                <a:effectLst>
                  <a:outerShdw blurRad="60007" dist="310007" dir="7680000" sy="30000" kx="1300200" algn="ctr" rotWithShape="0">
                    <a:prstClr val="black">
                      <a:alpha val="32000"/>
                    </a:prstClr>
                  </a:outerShdw>
                </a:effectLst>
              </a:rPr>
              <a:t>out of the doors of my house</a:t>
            </a:r>
            <a:r>
              <a:rPr lang="en-US" sz="2400" dirty="0" smtClean="0">
                <a:effectLst>
                  <a:outerShdw blurRad="60007" dist="310007" dir="7680000" sy="30000" kx="1300200" algn="ctr" rotWithShape="0">
                    <a:prstClr val="black">
                      <a:alpha val="32000"/>
                    </a:prstClr>
                  </a:outerShdw>
                </a:effectLst>
              </a:rPr>
              <a:t>” – vs. 31 </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Possible interpretations </a:t>
            </a:r>
            <a:r>
              <a:rPr lang="en-US" sz="2400" dirty="0" smtClean="0">
                <a:effectLst>
                  <a:outerShdw blurRad="60007" dist="310007" dir="7680000" sy="30000" kx="1300200" algn="ctr" rotWithShape="0">
                    <a:prstClr val="black">
                      <a:alpha val="32000"/>
                    </a:prstClr>
                  </a:outerShdw>
                </a:effectLst>
              </a:rPr>
              <a:t>– </a:t>
            </a:r>
          </a:p>
          <a:p>
            <a:pPr marL="800100" lvl="1" indent="-342900">
              <a:spcAft>
                <a:spcPts val="600"/>
              </a:spcAft>
              <a:buClr>
                <a:srgbClr val="C000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a:t>
            </a:r>
            <a:r>
              <a:rPr lang="en-US" sz="2400" dirty="0" smtClean="0"/>
              <a:t>or I have offered up for it--a burnt-offering</a:t>
            </a:r>
            <a:r>
              <a:rPr lang="en-US" sz="2400" dirty="0" smtClean="0">
                <a:effectLst>
                  <a:outerShdw blurRad="60007" dist="310007" dir="7680000" sy="30000" kx="1300200" algn="ctr" rotWithShape="0">
                    <a:prstClr val="black">
                      <a:alpha val="32000"/>
                    </a:prstClr>
                  </a:outerShdw>
                </a:effectLst>
              </a:rPr>
              <a:t>” – [YLT]</a:t>
            </a:r>
          </a:p>
          <a:p>
            <a:pPr marL="800100" lvl="1" indent="-342900">
              <a:spcAft>
                <a:spcPts val="600"/>
              </a:spcAft>
              <a:buClr>
                <a:srgbClr val="C000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“I will offer it up as a burnt offering” [NKJV] – i.e. </a:t>
            </a:r>
            <a:r>
              <a:rPr lang="en-US" sz="2400" i="1" dirty="0" smtClean="0">
                <a:effectLst>
                  <a:outerShdw blurRad="60007" dist="310007" dir="7680000" sy="30000" kx="1300200" algn="ctr" rotWithShape="0">
                    <a:prstClr val="black">
                      <a:alpha val="32000"/>
                    </a:prstClr>
                  </a:outerShdw>
                </a:effectLst>
              </a:rPr>
              <a:t>“like a burnt offering”</a:t>
            </a:r>
          </a:p>
        </p:txBody>
      </p:sp>
      <p:sp>
        <p:nvSpPr>
          <p:cNvPr id="7" name="Slide Number Placeholder 6"/>
          <p:cNvSpPr>
            <a:spLocks noGrp="1"/>
          </p:cNvSpPr>
          <p:nvPr>
            <p:ph type="sldNum" sz="quarter" idx="12"/>
          </p:nvPr>
        </p:nvSpPr>
        <p:spPr/>
        <p:txBody>
          <a:bodyPr/>
          <a:lstStyle/>
          <a:p>
            <a:fld id="{AB0EEA27-51D5-4158-B61F-CF467A9F42B5}" type="slidenum">
              <a:rPr lang="en-US" smtClean="0"/>
              <a:pPr/>
              <a:t>5</a:t>
            </a:fld>
            <a:endParaRPr lang="en-US"/>
          </a:p>
        </p:txBody>
      </p:sp>
    </p:spTree>
    <p:extLst>
      <p:ext uri="{BB962C8B-B14F-4D97-AF65-F5344CB8AC3E}">
        <p14:creationId xmlns:p14="http://schemas.microsoft.com/office/powerpoint/2010/main" val="40497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89714" y="1328410"/>
            <a:ext cx="8549486" cy="5300990"/>
          </a:xfrm>
          <a:prstGeom prst="round2DiagRect">
            <a:avLst/>
          </a:prstGeom>
          <a:solidFill>
            <a:schemeClr val="tx2">
              <a:lumMod val="40000"/>
              <a:lumOff val="60000"/>
            </a:schemeClr>
          </a:solidFill>
          <a:ln>
            <a:noFill/>
          </a:ln>
          <a:effectLst>
            <a:outerShdw blurRad="165100" dist="1397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152400" y="914400"/>
            <a:ext cx="4114800" cy="675620"/>
          </a:xfrm>
          <a:prstGeom prst="snip2DiagRect">
            <a:avLst>
              <a:gd name="adj1" fmla="val 0"/>
              <a:gd name="adj2" fmla="val 31470"/>
            </a:avLst>
          </a:prstGeom>
          <a:solidFill>
            <a:srgbClr val="800000"/>
          </a:solidFill>
          <a:ln>
            <a:solidFill>
              <a:schemeClr val="tx2"/>
            </a:solidFill>
          </a:ln>
          <a:effectLst>
            <a:outerShdw blurRad="1397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
        <p:nvSpPr>
          <p:cNvPr id="4" name="TextBox 3"/>
          <p:cNvSpPr txBox="1"/>
          <p:nvPr/>
        </p:nvSpPr>
        <p:spPr>
          <a:xfrm>
            <a:off x="289714" y="990600"/>
            <a:ext cx="3825086"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Nature of His Vow?</a:t>
            </a:r>
            <a:endParaRPr lang="en-US" sz="3200" b="1" dirty="0">
              <a:ln w="11430"/>
              <a:solidFill>
                <a:schemeClr val="bg2"/>
              </a:solidFill>
              <a:effectLst>
                <a:outerShdw blurRad="50800" dist="39000" dir="5460000" algn="tl">
                  <a:srgbClr val="000000">
                    <a:alpha val="38000"/>
                  </a:srgbClr>
                </a:outerShdw>
              </a:effectLst>
              <a:latin typeface="Pythagoras" pitchFamily="2" charset="0"/>
            </a:endParaRPr>
          </a:p>
        </p:txBody>
      </p:sp>
      <p:sp>
        <p:nvSpPr>
          <p:cNvPr id="7" name="Slide Number Placeholder 6"/>
          <p:cNvSpPr>
            <a:spLocks noGrp="1"/>
          </p:cNvSpPr>
          <p:nvPr>
            <p:ph type="sldNum" sz="quarter" idx="12"/>
          </p:nvPr>
        </p:nvSpPr>
        <p:spPr/>
        <p:txBody>
          <a:bodyPr/>
          <a:lstStyle/>
          <a:p>
            <a:fld id="{AB0EEA27-51D5-4158-B61F-CF467A9F42B5}" type="slidenum">
              <a:rPr lang="en-US" smtClean="0"/>
              <a:pPr/>
              <a:t>6</a:t>
            </a:fld>
            <a:endParaRPr lang="en-US"/>
          </a:p>
        </p:txBody>
      </p:sp>
      <p:sp>
        <p:nvSpPr>
          <p:cNvPr id="8" name="Rectangle 7"/>
          <p:cNvSpPr/>
          <p:nvPr/>
        </p:nvSpPr>
        <p:spPr>
          <a:xfrm>
            <a:off x="381000" y="1828800"/>
            <a:ext cx="8382000" cy="4739759"/>
          </a:xfrm>
          <a:prstGeom prst="rect">
            <a:avLst/>
          </a:prstGeom>
        </p:spPr>
        <p:txBody>
          <a:bodyPr wrap="square">
            <a:spAutoFit/>
          </a:bodyPr>
          <a:lstStyle/>
          <a:p>
            <a:pPr algn="ctr">
              <a:spcAft>
                <a:spcPts val="600"/>
              </a:spcAft>
            </a:pPr>
            <a:r>
              <a:rPr lang="en-US" sz="2700" dirty="0" smtClean="0">
                <a:effectLst>
                  <a:outerShdw blurRad="60007" dist="310007" dir="7680000" sy="30000" kx="1300200" algn="ctr" rotWithShape="0">
                    <a:prstClr val="black">
                      <a:alpha val="32000"/>
                    </a:prstClr>
                  </a:outerShdw>
                </a:effectLst>
              </a:rPr>
              <a:t>“The word </a:t>
            </a:r>
            <a:r>
              <a:rPr lang="he-IL" sz="2700" dirty="0" smtClean="0">
                <a:solidFill>
                  <a:srgbClr val="0000FF"/>
                </a:solidFill>
                <a:effectLst>
                  <a:outerShdw blurRad="60007" dist="310007" dir="7680000" sy="30000" kx="1300200" algn="ctr" rotWithShape="0">
                    <a:prstClr val="black">
                      <a:alpha val="32000"/>
                    </a:prstClr>
                  </a:outerShdw>
                </a:effectLst>
              </a:rPr>
              <a:t>עֹולָה</a:t>
            </a:r>
            <a:r>
              <a:rPr lang="en-US" sz="2700" dirty="0" smtClean="0">
                <a:solidFill>
                  <a:prstClr val="black"/>
                </a:solidFill>
                <a:effectLst>
                  <a:outerShdw blurRad="60007" dist="310007" dir="7680000" sy="30000" kx="1300200" algn="ctr" rotWithShape="0">
                    <a:prstClr val="black">
                      <a:alpha val="32000"/>
                    </a:prstClr>
                  </a:outerShdw>
                </a:effectLst>
              </a:rPr>
              <a:t> does not involve the idea of burning, like our word burnt-offering, but simply that of going up upon the altar, or of complete surrender to the Lord. </a:t>
            </a:r>
            <a:r>
              <a:rPr lang="he-IL" sz="2700" dirty="0" smtClean="0">
                <a:solidFill>
                  <a:srgbClr val="0000FF"/>
                </a:solidFill>
                <a:effectLst>
                  <a:outerShdw blurRad="60007" dist="310007" dir="7680000" sy="30000" kx="1300200" algn="ctr" rotWithShape="0">
                    <a:prstClr val="black">
                      <a:alpha val="32000"/>
                    </a:prstClr>
                  </a:outerShdw>
                </a:effectLst>
              </a:rPr>
              <a:t>עֹולָה</a:t>
            </a:r>
            <a:r>
              <a:rPr lang="en-US" sz="2700" dirty="0" smtClean="0">
                <a:solidFill>
                  <a:prstClr val="black"/>
                </a:solidFill>
                <a:effectLst>
                  <a:outerShdw blurRad="60007" dist="310007" dir="7680000" sy="30000" kx="1300200" algn="ctr" rotWithShape="0">
                    <a:prstClr val="black">
                      <a:alpha val="32000"/>
                    </a:prstClr>
                  </a:outerShdw>
                </a:effectLst>
              </a:rPr>
              <a:t> is a whole offering, as distinguished from the other sacrifices, of which only a part was given up to the Lord. When a virgin, therefore, was set apart as a spiritual </a:t>
            </a:r>
            <a:r>
              <a:rPr lang="he-IL" sz="2700" dirty="0" smtClean="0">
                <a:solidFill>
                  <a:srgbClr val="0000FF"/>
                </a:solidFill>
                <a:effectLst>
                  <a:outerShdw blurRad="60007" dist="310007" dir="7680000" sy="30000" kx="1300200" algn="ctr" rotWithShape="0">
                    <a:prstClr val="black">
                      <a:alpha val="32000"/>
                    </a:prstClr>
                  </a:outerShdw>
                </a:effectLst>
              </a:rPr>
              <a:t>עֹולָה</a:t>
            </a:r>
            <a:r>
              <a:rPr lang="en-US" sz="2700" dirty="0" smtClean="0">
                <a:solidFill>
                  <a:prstClr val="black"/>
                </a:solidFill>
                <a:effectLst>
                  <a:outerShdw blurRad="60007" dist="310007" dir="7680000" sy="30000" kx="1300200" algn="ctr" rotWithShape="0">
                    <a:prstClr val="black">
                      <a:alpha val="32000"/>
                    </a:prstClr>
                  </a:outerShdw>
                </a:effectLst>
              </a:rPr>
              <a:t>, it followed, as a matter of course, that henceforth she belonged entirely to the Lord: that is to say, was to remain a virgin for the remainder of her days.”</a:t>
            </a:r>
            <a:r>
              <a:rPr lang="en-US" sz="2800" dirty="0" smtClean="0">
                <a:solidFill>
                  <a:prstClr val="black"/>
                </a:solidFill>
                <a:effectLst>
                  <a:outerShdw blurRad="60007" dist="310007" dir="7680000" sy="30000" kx="1300200" algn="ctr" rotWithShape="0">
                    <a:prstClr val="black">
                      <a:alpha val="32000"/>
                    </a:prstClr>
                  </a:outerShdw>
                </a:effectLst>
              </a:rPr>
              <a:t> </a:t>
            </a:r>
          </a:p>
          <a:p>
            <a:pPr algn="ctr">
              <a:spcAft>
                <a:spcPts val="600"/>
              </a:spcAft>
            </a:pPr>
            <a:r>
              <a:rPr lang="en-US" sz="2400" b="1" dirty="0" err="1" smtClean="0">
                <a:effectLst>
                  <a:outerShdw blurRad="60007" dist="310007" dir="7680000" sy="30000" kx="1300200" algn="ctr" rotWithShape="0">
                    <a:prstClr val="black">
                      <a:alpha val="32000"/>
                    </a:prstClr>
                  </a:outerShdw>
                </a:effectLst>
              </a:rPr>
              <a:t>Keil</a:t>
            </a:r>
            <a:r>
              <a:rPr lang="en-US" sz="2400" b="1" dirty="0" smtClean="0">
                <a:effectLst>
                  <a:outerShdw blurRad="60007" dist="310007" dir="7680000" sy="30000" kx="1300200" algn="ctr" rotWithShape="0">
                    <a:prstClr val="black">
                      <a:alpha val="32000"/>
                    </a:prstClr>
                  </a:outerShdw>
                </a:effectLst>
              </a:rPr>
              <a:t> &amp; </a:t>
            </a:r>
            <a:r>
              <a:rPr lang="en-US" sz="2400" b="1" dirty="0" err="1" smtClean="0">
                <a:effectLst>
                  <a:outerShdw blurRad="60007" dist="310007" dir="7680000" sy="30000" kx="1300200" algn="ctr" rotWithShape="0">
                    <a:prstClr val="black">
                      <a:alpha val="32000"/>
                    </a:prstClr>
                  </a:outerShdw>
                </a:effectLst>
              </a:rPr>
              <a:t>Delitzsch</a:t>
            </a:r>
            <a:r>
              <a:rPr lang="en-US" sz="2400" b="1" dirty="0" smtClean="0">
                <a:effectLst>
                  <a:outerShdw blurRad="60007" dist="310007" dir="7680000" sy="30000" kx="1300200" algn="ctr" rotWithShape="0">
                    <a:prstClr val="black">
                      <a:alpha val="32000"/>
                    </a:prstClr>
                  </a:outerShdw>
                </a:effectLst>
              </a:rPr>
              <a:t> Commentary on the Old Testament </a:t>
            </a:r>
            <a:r>
              <a:rPr lang="en-US" sz="2400" dirty="0" smtClean="0">
                <a:effectLst>
                  <a:outerShdw blurRad="60007" dist="310007" dir="7680000" sy="30000" kx="1300200" algn="ctr" rotWithShape="0">
                    <a:prstClr val="black">
                      <a:alpha val="32000"/>
                    </a:prstClr>
                  </a:outerShdw>
                </a:effectLst>
              </a:rPr>
              <a:t>- </a:t>
            </a:r>
          </a:p>
          <a:p>
            <a:pPr algn="ctr">
              <a:spcAft>
                <a:spcPts val="600"/>
              </a:spcAft>
            </a:pPr>
            <a:r>
              <a:rPr lang="de-DE" sz="2400" i="1" dirty="0" smtClean="0">
                <a:effectLst>
                  <a:outerShdw blurRad="60007" dist="310007" dir="7680000" sy="30000" kx="1300200" algn="ctr" rotWithShape="0">
                    <a:prstClr val="black">
                      <a:alpha val="32000"/>
                    </a:prstClr>
                  </a:outerShdw>
                </a:effectLst>
              </a:rPr>
              <a:t>Johann </a:t>
            </a:r>
            <a:r>
              <a:rPr lang="de-DE" sz="2400" i="1" dirty="0">
                <a:effectLst>
                  <a:outerShdw blurRad="60007" dist="310007" dir="7680000" sy="30000" kx="1300200" algn="ctr" rotWithShape="0">
                    <a:prstClr val="black">
                      <a:alpha val="32000"/>
                    </a:prstClr>
                  </a:outerShdw>
                </a:effectLst>
              </a:rPr>
              <a:t>(C.F.) Keil (1807-1888) &amp; Franz Delitzsch (1813-1890)</a:t>
            </a:r>
            <a:endParaRPr lang="en-US" sz="2400" i="1"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02855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667000" y="1328410"/>
            <a:ext cx="6172200" cy="5300990"/>
          </a:xfrm>
          <a:prstGeom prst="round2DiagRect">
            <a:avLst/>
          </a:prstGeom>
          <a:solidFill>
            <a:schemeClr val="tx2">
              <a:lumMod val="40000"/>
              <a:lumOff val="60000"/>
            </a:schemeClr>
          </a:solidFill>
          <a:ln>
            <a:noFill/>
          </a:ln>
          <a:effectLst>
            <a:outerShdw blurRad="165100" dist="1397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152400" y="914400"/>
            <a:ext cx="4114800" cy="675620"/>
          </a:xfrm>
          <a:prstGeom prst="snip2DiagRect">
            <a:avLst>
              <a:gd name="adj1" fmla="val 0"/>
              <a:gd name="adj2" fmla="val 31470"/>
            </a:avLst>
          </a:prstGeom>
          <a:solidFill>
            <a:srgbClr val="800000"/>
          </a:solidFill>
          <a:ln>
            <a:solidFill>
              <a:schemeClr val="tx2"/>
            </a:solidFill>
          </a:ln>
          <a:effectLst>
            <a:outerShdw blurRad="1397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
        <p:nvSpPr>
          <p:cNvPr id="4" name="TextBox 3"/>
          <p:cNvSpPr txBox="1"/>
          <p:nvPr/>
        </p:nvSpPr>
        <p:spPr>
          <a:xfrm>
            <a:off x="289714" y="990600"/>
            <a:ext cx="3825086"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Nature of His Vow?</a:t>
            </a:r>
            <a:endParaRPr lang="en-US" sz="3200" b="1" dirty="0">
              <a:ln w="11430"/>
              <a:solidFill>
                <a:schemeClr val="bg2"/>
              </a:solidFill>
              <a:effectLst>
                <a:outerShdw blurRad="50800" dist="39000" dir="5460000" algn="tl">
                  <a:srgbClr val="000000">
                    <a:alpha val="38000"/>
                  </a:srgbClr>
                </a:outerShdw>
              </a:effectLst>
              <a:latin typeface="Pythagoras" pitchFamily="2"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0"/>
            <a:ext cx="2590800" cy="32160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43200" y="1676400"/>
            <a:ext cx="5943600" cy="4832092"/>
          </a:xfrm>
          <a:prstGeom prst="rect">
            <a:avLst/>
          </a:prstGeom>
          <a:noFill/>
        </p:spPr>
        <p:txBody>
          <a:bodyPr wrap="square" rtlCol="0">
            <a:spAutoFit/>
          </a:bodyPr>
          <a:lstStyle/>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God granted His petition </a:t>
            </a:r>
            <a:r>
              <a:rPr lang="en-US" sz="2400" dirty="0" smtClean="0">
                <a:effectLst>
                  <a:outerShdw blurRad="60007" dist="310007" dir="7680000" sy="30000" kx="1300200" algn="ctr" rotWithShape="0">
                    <a:prstClr val="black">
                      <a:alpha val="32000"/>
                    </a:prstClr>
                  </a:outerShdw>
                </a:effectLst>
              </a:rPr>
              <a:t>– vss. 32,33  </a:t>
            </a:r>
          </a:p>
          <a:p>
            <a:pPr marL="285750" indent="-285750">
              <a:spcAft>
                <a:spcPts val="600"/>
              </a:spcAft>
              <a:buClr>
                <a:schemeClr val="bg2">
                  <a:lumMod val="50000"/>
                </a:schemeClr>
              </a:buClr>
              <a:buFont typeface="Wingdings 2" pitchFamily="18" charset="2"/>
              <a:buChar char="è"/>
            </a:pPr>
            <a:r>
              <a:rPr lang="en-US" sz="2400" dirty="0" err="1" smtClean="0">
                <a:effectLst>
                  <a:outerShdw blurRad="60007" dist="310007" dir="7680000" sy="30000" kx="1300200" algn="ctr" rotWithShape="0">
                    <a:prstClr val="black">
                      <a:alpha val="32000"/>
                    </a:prstClr>
                  </a:outerShdw>
                </a:effectLst>
                <a:latin typeface="Berlin Sans FB Demi" pitchFamily="34" charset="0"/>
              </a:rPr>
              <a:t>Jephthah’s</a:t>
            </a:r>
            <a:r>
              <a:rPr lang="en-US" sz="2400" dirty="0" smtClean="0">
                <a:effectLst>
                  <a:outerShdw blurRad="60007" dist="310007" dir="7680000" sy="30000" kx="1300200" algn="ctr" rotWithShape="0">
                    <a:prstClr val="black">
                      <a:alpha val="32000"/>
                    </a:prstClr>
                  </a:outerShdw>
                </a:effectLst>
                <a:latin typeface="Berlin Sans FB Demi" pitchFamily="34" charset="0"/>
              </a:rPr>
              <a:t> only child is the first to greet him – </a:t>
            </a:r>
            <a:r>
              <a:rPr lang="en-US" sz="2400" dirty="0" smtClean="0">
                <a:effectLst>
                  <a:outerShdw blurRad="60007" dist="310007" dir="7680000" sy="30000" kx="1300200" algn="ctr" rotWithShape="0">
                    <a:prstClr val="black">
                      <a:alpha val="32000"/>
                    </a:prstClr>
                  </a:outerShdw>
                </a:effectLst>
              </a:rPr>
              <a:t>(</a:t>
            </a:r>
            <a:r>
              <a:rPr lang="en-US" sz="2400" i="1" dirty="0" smtClean="0">
                <a:effectLst>
                  <a:outerShdw blurRad="60007" dist="310007" dir="7680000" sy="30000" kx="1300200" algn="ctr" rotWithShape="0">
                    <a:prstClr val="black">
                      <a:alpha val="32000"/>
                    </a:prstClr>
                  </a:outerShdw>
                </a:effectLst>
              </a:rPr>
              <a:t>emphasized in the text</a:t>
            </a:r>
            <a:r>
              <a:rPr lang="en-US" sz="2400" dirty="0" smtClean="0">
                <a:effectLst>
                  <a:outerShdw blurRad="60007" dist="310007" dir="7680000" sy="30000" kx="1300200" algn="ctr" rotWithShape="0">
                    <a:prstClr val="black">
                      <a:alpha val="32000"/>
                    </a:prstClr>
                  </a:outerShdw>
                </a:effectLst>
              </a:rPr>
              <a:t>) – vs. 34</a:t>
            </a:r>
          </a:p>
          <a:p>
            <a:pPr marL="285750" indent="-285750">
              <a:spcAft>
                <a:spcPts val="600"/>
              </a:spcAft>
              <a:buClr>
                <a:schemeClr val="bg2">
                  <a:lumMod val="50000"/>
                </a:schemeClr>
              </a:buClr>
              <a:buFont typeface="Wingdings 2" pitchFamily="18" charset="2"/>
              <a:buChar char="è"/>
            </a:pPr>
            <a:r>
              <a:rPr lang="en-US" sz="2400" dirty="0" err="1" smtClean="0">
                <a:effectLst>
                  <a:outerShdw blurRad="60007" dist="310007" dir="7680000" sy="30000" kx="1300200" algn="ctr" rotWithShape="0">
                    <a:prstClr val="black">
                      <a:alpha val="32000"/>
                    </a:prstClr>
                  </a:outerShdw>
                </a:effectLst>
                <a:latin typeface="Berlin Sans FB Demi" pitchFamily="34" charset="0"/>
              </a:rPr>
              <a:t>Jephthah</a:t>
            </a:r>
            <a:r>
              <a:rPr lang="en-US" sz="2400" dirty="0" smtClean="0">
                <a:effectLst>
                  <a:outerShdw blurRad="60007" dist="310007" dir="7680000" sy="30000" kx="1300200" algn="ctr" rotWithShape="0">
                    <a:prstClr val="black">
                      <a:alpha val="32000"/>
                    </a:prstClr>
                  </a:outerShdw>
                </a:effectLst>
                <a:latin typeface="Berlin Sans FB Demi" pitchFamily="34" charset="0"/>
              </a:rPr>
              <a:t> grieves  </a:t>
            </a:r>
            <a:r>
              <a:rPr lang="en-US" sz="2400" dirty="0" smtClean="0">
                <a:effectLst>
                  <a:outerShdw blurRad="60007" dist="310007" dir="7680000" sy="30000" kx="1300200" algn="ctr" rotWithShape="0">
                    <a:prstClr val="black">
                      <a:alpha val="32000"/>
                    </a:prstClr>
                  </a:outerShdw>
                </a:effectLst>
              </a:rPr>
              <a:t>– (</a:t>
            </a:r>
            <a:r>
              <a:rPr lang="en-US" sz="2400" i="1" dirty="0" smtClean="0">
                <a:effectLst>
                  <a:outerShdw blurRad="60007" dist="310007" dir="7680000" sy="30000" kx="1300200" algn="ctr" rotWithShape="0">
                    <a:prstClr val="black">
                      <a:alpha val="32000"/>
                    </a:prstClr>
                  </a:outerShdw>
                </a:effectLst>
              </a:rPr>
              <a:t>He expresses great sorrow &amp; faithfulness to his vow</a:t>
            </a:r>
            <a:r>
              <a:rPr lang="en-US" sz="2400" dirty="0" smtClean="0">
                <a:effectLst>
                  <a:outerShdw blurRad="60007" dist="310007" dir="7680000" sy="30000" kx="1300200" algn="ctr" rotWithShape="0">
                    <a:prstClr val="black">
                      <a:alpha val="32000"/>
                    </a:prstClr>
                  </a:outerShdw>
                </a:effectLst>
              </a:rPr>
              <a:t>) – vs. 35</a:t>
            </a:r>
          </a:p>
          <a:p>
            <a:pPr marL="800100" lvl="1" indent="-342900">
              <a:spcAft>
                <a:spcPts val="600"/>
              </a:spcAft>
              <a:buClr>
                <a:srgbClr val="C000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Many suggest that he was grieving because he knew he had to kill her.</a:t>
            </a:r>
          </a:p>
          <a:p>
            <a:pPr marL="800100" lvl="1" indent="-342900">
              <a:spcAft>
                <a:spcPts val="600"/>
              </a:spcAft>
              <a:buClr>
                <a:srgbClr val="C000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Others suggest that he grieved due to his posterity being cut off, and her hope of motherhood was dashed in that she was wholly given to the Lord which required perpetual virginity.</a:t>
            </a:r>
            <a:endParaRPr lang="en-US" sz="2400" i="1" dirty="0" smtClean="0">
              <a:effectLst>
                <a:outerShdw blurRad="60007" dist="310007" dir="7680000" sy="30000" kx="1300200" algn="ctr" rotWithShape="0">
                  <a:prstClr val="black">
                    <a:alpha val="32000"/>
                  </a:prstClr>
                </a:outerShdw>
              </a:effectLst>
            </a:endParaRPr>
          </a:p>
        </p:txBody>
      </p:sp>
      <p:sp>
        <p:nvSpPr>
          <p:cNvPr id="7" name="Slide Number Placeholder 6"/>
          <p:cNvSpPr>
            <a:spLocks noGrp="1"/>
          </p:cNvSpPr>
          <p:nvPr>
            <p:ph type="sldNum" sz="quarter" idx="12"/>
          </p:nvPr>
        </p:nvSpPr>
        <p:spPr/>
        <p:txBody>
          <a:bodyPr/>
          <a:lstStyle/>
          <a:p>
            <a:fld id="{AB0EEA27-51D5-4158-B61F-CF467A9F42B5}" type="slidenum">
              <a:rPr lang="en-US" smtClean="0"/>
              <a:pPr/>
              <a:t>7</a:t>
            </a:fld>
            <a:endParaRPr lang="en-US"/>
          </a:p>
        </p:txBody>
      </p:sp>
    </p:spTree>
    <p:extLst>
      <p:ext uri="{BB962C8B-B14F-4D97-AF65-F5344CB8AC3E}">
        <p14:creationId xmlns:p14="http://schemas.microsoft.com/office/powerpoint/2010/main" val="393270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667000" y="1328410"/>
            <a:ext cx="6172200" cy="5300990"/>
          </a:xfrm>
          <a:prstGeom prst="round2DiagRect">
            <a:avLst/>
          </a:prstGeom>
          <a:solidFill>
            <a:schemeClr val="tx2">
              <a:lumMod val="40000"/>
              <a:lumOff val="60000"/>
            </a:schemeClr>
          </a:solidFill>
          <a:ln>
            <a:noFill/>
          </a:ln>
          <a:effectLst>
            <a:outerShdw blurRad="165100" dist="1397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152400" y="914400"/>
            <a:ext cx="4114800" cy="675620"/>
          </a:xfrm>
          <a:prstGeom prst="snip2DiagRect">
            <a:avLst>
              <a:gd name="adj1" fmla="val 0"/>
              <a:gd name="adj2" fmla="val 31470"/>
            </a:avLst>
          </a:prstGeom>
          <a:solidFill>
            <a:srgbClr val="800000"/>
          </a:solidFill>
          <a:ln>
            <a:solidFill>
              <a:schemeClr val="tx2"/>
            </a:solidFill>
          </a:ln>
          <a:effectLst>
            <a:outerShdw blurRad="1397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
        <p:nvSpPr>
          <p:cNvPr id="4" name="TextBox 3"/>
          <p:cNvSpPr txBox="1"/>
          <p:nvPr/>
        </p:nvSpPr>
        <p:spPr>
          <a:xfrm>
            <a:off x="289714" y="990600"/>
            <a:ext cx="3825086"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Nature of His Vow?</a:t>
            </a:r>
            <a:endParaRPr lang="en-US" sz="3200" b="1" dirty="0">
              <a:ln w="11430"/>
              <a:solidFill>
                <a:schemeClr val="bg2"/>
              </a:solidFill>
              <a:effectLst>
                <a:outerShdw blurRad="50800" dist="39000" dir="5460000" algn="tl">
                  <a:srgbClr val="000000">
                    <a:alpha val="38000"/>
                  </a:srgbClr>
                </a:outerShdw>
              </a:effectLst>
              <a:latin typeface="Pythagoras" pitchFamily="2"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0"/>
            <a:ext cx="2590800" cy="32160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43200" y="1752630"/>
            <a:ext cx="5943600" cy="4755148"/>
          </a:xfrm>
          <a:prstGeom prst="rect">
            <a:avLst/>
          </a:prstGeom>
          <a:noFill/>
        </p:spPr>
        <p:txBody>
          <a:bodyPr wrap="square" rtlCol="0">
            <a:spAutoFit/>
          </a:bodyPr>
          <a:lstStyle/>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His daughter’s reaction </a:t>
            </a:r>
            <a:r>
              <a:rPr lang="en-US" sz="2400" dirty="0" smtClean="0">
                <a:effectLst>
                  <a:outerShdw blurRad="60007" dist="310007" dir="7680000" sy="30000" kx="1300200" algn="ctr" rotWithShape="0">
                    <a:prstClr val="black">
                      <a:alpha val="32000"/>
                    </a:prstClr>
                  </a:outerShdw>
                </a:effectLst>
              </a:rPr>
              <a:t>– she too expresses faith and devotion to God</a:t>
            </a:r>
            <a:r>
              <a:rPr lang="en-US" sz="2400" i="1" dirty="0" smtClean="0">
                <a:effectLst>
                  <a:outerShdw blurRad="60007" dist="310007" dir="7680000" sy="30000" kx="1300200" algn="ctr" rotWithShape="0">
                    <a:prstClr val="black">
                      <a:alpha val="32000"/>
                    </a:prstClr>
                  </a:outerShdw>
                </a:effectLst>
              </a:rPr>
              <a:t> – (the victory was from God &amp; encourages her father to keep his vow in view of what God had done in respect to it</a:t>
            </a:r>
            <a:r>
              <a:rPr lang="en-US" sz="2400" dirty="0" smtClean="0">
                <a:effectLst>
                  <a:outerShdw blurRad="60007" dist="310007" dir="7680000" sy="30000" kx="1300200" algn="ctr" rotWithShape="0">
                    <a:prstClr val="black">
                      <a:alpha val="32000"/>
                    </a:prstClr>
                  </a:outerShdw>
                </a:effectLst>
              </a:rPr>
              <a:t>) - vss. 36,37  </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His daughter’s request – </a:t>
            </a:r>
            <a:r>
              <a:rPr lang="en-US" sz="2400" dirty="0" smtClean="0">
                <a:effectLst>
                  <a:outerShdw blurRad="60007" dist="310007" dir="7680000" sy="30000" kx="1300200" algn="ctr" rotWithShape="0">
                    <a:prstClr val="black">
                      <a:alpha val="32000"/>
                    </a:prstClr>
                  </a:outerShdw>
                </a:effectLst>
              </a:rPr>
              <a:t>(</a:t>
            </a:r>
            <a:r>
              <a:rPr lang="en-US" sz="2400" i="1" dirty="0" smtClean="0">
                <a:effectLst>
                  <a:outerShdw blurRad="60007" dist="310007" dir="7680000" sy="30000" kx="1300200" algn="ctr" rotWithShape="0">
                    <a:prstClr val="black">
                      <a:alpha val="32000"/>
                    </a:prstClr>
                  </a:outerShdw>
                </a:effectLst>
              </a:rPr>
              <a:t>to bewail her virginity in private</a:t>
            </a:r>
            <a:r>
              <a:rPr lang="en-US" sz="2400" dirty="0" smtClean="0">
                <a:effectLst>
                  <a:outerShdw blurRad="60007" dist="310007" dir="7680000" sy="30000" kx="1300200" algn="ctr" rotWithShape="0">
                    <a:prstClr val="black">
                      <a:alpha val="32000"/>
                    </a:prstClr>
                  </a:outerShdw>
                </a:effectLst>
              </a:rPr>
              <a:t>) – vs. 38</a:t>
            </a:r>
          </a:p>
          <a:p>
            <a:pPr marL="285750" indent="-285750">
              <a:spcAft>
                <a:spcPts val="600"/>
              </a:spcAft>
              <a:buClr>
                <a:schemeClr val="bg2">
                  <a:lumMod val="50000"/>
                </a:schemeClr>
              </a:buClr>
              <a:buFont typeface="Wingdings 2" pitchFamily="18" charset="2"/>
              <a:buChar char="è"/>
            </a:pPr>
            <a:r>
              <a:rPr lang="en-US" sz="2400" dirty="0" err="1" smtClean="0">
                <a:effectLst>
                  <a:outerShdw blurRad="60007" dist="310007" dir="7680000" sy="30000" kx="1300200" algn="ctr" rotWithShape="0">
                    <a:prstClr val="black">
                      <a:alpha val="32000"/>
                    </a:prstClr>
                  </a:outerShdw>
                </a:effectLst>
                <a:latin typeface="Berlin Sans FB Demi" pitchFamily="34" charset="0"/>
              </a:rPr>
              <a:t>Jephthah</a:t>
            </a:r>
            <a:r>
              <a:rPr lang="en-US" sz="2400" dirty="0" smtClean="0">
                <a:effectLst>
                  <a:outerShdw blurRad="60007" dist="310007" dir="7680000" sy="30000" kx="1300200" algn="ctr" rotWithShape="0">
                    <a:prstClr val="black">
                      <a:alpha val="32000"/>
                    </a:prstClr>
                  </a:outerShdw>
                </a:effectLst>
                <a:latin typeface="Berlin Sans FB Demi" pitchFamily="34" charset="0"/>
              </a:rPr>
              <a:t> keeps his vow </a:t>
            </a:r>
            <a:r>
              <a:rPr lang="en-US" sz="2400" dirty="0" smtClean="0">
                <a:effectLst>
                  <a:outerShdw blurRad="60007" dist="310007" dir="7680000" sy="30000" kx="1300200" algn="ctr" rotWithShape="0">
                    <a:prstClr val="black">
                      <a:alpha val="32000"/>
                    </a:prstClr>
                  </a:outerShdw>
                </a:effectLst>
              </a:rPr>
              <a:t>– He did what he  promised - (</a:t>
            </a:r>
            <a:r>
              <a:rPr lang="en-US" sz="2400" i="1" dirty="0" smtClean="0">
                <a:effectLst>
                  <a:outerShdw blurRad="60007" dist="310007" dir="7680000" sy="30000" kx="1300200" algn="ctr" rotWithShape="0">
                    <a:prstClr val="black">
                      <a:alpha val="32000"/>
                    </a:prstClr>
                  </a:outerShdw>
                </a:effectLst>
              </a:rPr>
              <a:t>she knew no man</a:t>
            </a:r>
            <a:r>
              <a:rPr lang="en-US" sz="2400" dirty="0" smtClean="0">
                <a:effectLst>
                  <a:outerShdw blurRad="60007" dist="310007" dir="7680000" sy="30000" kx="1300200" algn="ctr" rotWithShape="0">
                    <a:prstClr val="black">
                      <a:alpha val="32000"/>
                    </a:prstClr>
                  </a:outerShdw>
                </a:effectLst>
              </a:rPr>
              <a:t>) – vs. 39</a:t>
            </a:r>
          </a:p>
          <a:p>
            <a:pPr marL="285750" indent="-285750">
              <a:spcAft>
                <a:spcPts val="600"/>
              </a:spcAft>
              <a:buClr>
                <a:schemeClr val="bg2">
                  <a:lumMod val="50000"/>
                </a:schemeClr>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S</a:t>
            </a:r>
            <a:r>
              <a:rPr lang="en-US" sz="2400" dirty="0" smtClean="0">
                <a:effectLst>
                  <a:outerShdw blurRad="60007" dist="310007" dir="7680000" sy="30000" kx="1300200" algn="ctr" rotWithShape="0">
                    <a:prstClr val="black">
                      <a:alpha val="32000"/>
                    </a:prstClr>
                  </a:outerShdw>
                </a:effectLst>
                <a:latin typeface="Berlin Sans FB Demi" pitchFamily="34" charset="0"/>
              </a:rPr>
              <a:t>he was praised by the daughters of Israel</a:t>
            </a:r>
            <a:r>
              <a:rPr lang="en-US" sz="2400" i="1" dirty="0" smtClean="0">
                <a:effectLst>
                  <a:outerShdw blurRad="60007" dist="310007" dir="7680000" sy="30000" kx="1300200" algn="ctr" rotWithShape="0">
                    <a:prstClr val="black">
                      <a:alpha val="32000"/>
                    </a:prstClr>
                  </a:outerShdw>
                </a:effectLst>
              </a:rPr>
              <a:t> – (expressing  a perpetual honor by the nation upon her) – </a:t>
            </a:r>
            <a:r>
              <a:rPr lang="en-US" sz="2400" dirty="0" smtClean="0">
                <a:effectLst>
                  <a:outerShdw blurRad="60007" dist="310007" dir="7680000" sy="30000" kx="1300200" algn="ctr" rotWithShape="0">
                    <a:prstClr val="black">
                      <a:alpha val="32000"/>
                    </a:prstClr>
                  </a:outerShdw>
                </a:effectLst>
              </a:rPr>
              <a:t>vs. 40</a:t>
            </a:r>
          </a:p>
        </p:txBody>
      </p:sp>
      <p:sp>
        <p:nvSpPr>
          <p:cNvPr id="7" name="Slide Number Placeholder 6"/>
          <p:cNvSpPr>
            <a:spLocks noGrp="1"/>
          </p:cNvSpPr>
          <p:nvPr>
            <p:ph type="sldNum" sz="quarter" idx="12"/>
          </p:nvPr>
        </p:nvSpPr>
        <p:spPr/>
        <p:txBody>
          <a:bodyPr/>
          <a:lstStyle/>
          <a:p>
            <a:fld id="{AB0EEA27-51D5-4158-B61F-CF467A9F42B5}" type="slidenum">
              <a:rPr lang="en-US" smtClean="0"/>
              <a:pPr/>
              <a:t>8</a:t>
            </a:fld>
            <a:endParaRPr lang="en-US"/>
          </a:p>
        </p:txBody>
      </p:sp>
    </p:spTree>
    <p:extLst>
      <p:ext uri="{BB962C8B-B14F-4D97-AF65-F5344CB8AC3E}">
        <p14:creationId xmlns:p14="http://schemas.microsoft.com/office/powerpoint/2010/main" val="165448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667000" y="1328410"/>
            <a:ext cx="6172200" cy="5300990"/>
          </a:xfrm>
          <a:prstGeom prst="round2DiagRect">
            <a:avLst/>
          </a:prstGeom>
          <a:solidFill>
            <a:schemeClr val="tx2">
              <a:lumMod val="40000"/>
              <a:lumOff val="60000"/>
            </a:schemeClr>
          </a:solidFill>
          <a:ln>
            <a:noFill/>
          </a:ln>
          <a:effectLst>
            <a:outerShdw blurRad="165100" dist="1397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152400" y="914400"/>
            <a:ext cx="4114800" cy="675620"/>
          </a:xfrm>
          <a:prstGeom prst="snip2DiagRect">
            <a:avLst>
              <a:gd name="adj1" fmla="val 0"/>
              <a:gd name="adj2" fmla="val 31470"/>
            </a:avLst>
          </a:prstGeom>
          <a:solidFill>
            <a:srgbClr val="800000"/>
          </a:solidFill>
          <a:ln>
            <a:solidFill>
              <a:schemeClr val="tx2"/>
            </a:solidFill>
          </a:ln>
          <a:effectLst>
            <a:outerShdw blurRad="1397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76200"/>
            <a:ext cx="7028784" cy="646331"/>
          </a:xfrm>
          <a:prstGeom prst="rect">
            <a:avLst/>
          </a:prstGeom>
          <a:noFill/>
          <a:ln>
            <a:noFill/>
          </a:ln>
          <a:effectLst>
            <a:outerShdw blurRad="317500" dist="1778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Lessons From </a:t>
            </a:r>
            <a:r>
              <a:rPr lang="en-US" sz="3600" b="1" dirty="0" err="1"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Jephthah’s</a:t>
            </a:r>
            <a:r>
              <a:rPr lang="en-US" sz="3600" b="1" dirty="0" smtClean="0">
                <a:ln w="11430"/>
                <a:solidFill>
                  <a:schemeClr val="bg2"/>
                </a:solidFill>
                <a:effectLst>
                  <a:glow rad="63500">
                    <a:schemeClr val="tx2">
                      <a:lumMod val="20000"/>
                      <a:lumOff val="80000"/>
                      <a:alpha val="40000"/>
                    </a:schemeClr>
                  </a:glow>
                  <a:outerShdw blurRad="50800" dist="39000" dir="5460000" algn="tl">
                    <a:srgbClr val="000000">
                      <a:alpha val="38000"/>
                    </a:srgbClr>
                  </a:outerShdw>
                </a:effectLst>
                <a:latin typeface="Dominican Small Caps" pitchFamily="2" charset="0"/>
              </a:rPr>
              <a:t> Vow</a:t>
            </a:r>
          </a:p>
        </p:txBody>
      </p:sp>
      <p:sp>
        <p:nvSpPr>
          <p:cNvPr id="4" name="TextBox 3"/>
          <p:cNvSpPr txBox="1"/>
          <p:nvPr/>
        </p:nvSpPr>
        <p:spPr>
          <a:xfrm>
            <a:off x="289714" y="990600"/>
            <a:ext cx="3825086"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bg2"/>
                </a:solidFill>
                <a:effectLst>
                  <a:outerShdw blurRad="50800" dist="39000" dir="5460000" algn="tl">
                    <a:srgbClr val="000000">
                      <a:alpha val="38000"/>
                    </a:srgbClr>
                  </a:outerShdw>
                </a:effectLst>
                <a:latin typeface="Pythagoras" pitchFamily="2" charset="0"/>
              </a:rPr>
              <a:t>Nature of His Vow?</a:t>
            </a:r>
            <a:endParaRPr lang="en-US" sz="3200" b="1" dirty="0">
              <a:ln w="11430"/>
              <a:solidFill>
                <a:schemeClr val="bg2"/>
              </a:solidFill>
              <a:effectLst>
                <a:outerShdw blurRad="50800" dist="39000" dir="5460000" algn="tl">
                  <a:srgbClr val="000000">
                    <a:alpha val="38000"/>
                  </a:srgbClr>
                </a:outerShdw>
              </a:effectLst>
              <a:latin typeface="Pythagoras" pitchFamily="2"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0"/>
            <a:ext cx="2590800" cy="32160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43200" y="1676400"/>
            <a:ext cx="5943600" cy="4985980"/>
          </a:xfrm>
          <a:prstGeom prst="rect">
            <a:avLst/>
          </a:prstGeom>
          <a:noFill/>
        </p:spPr>
        <p:txBody>
          <a:bodyPr wrap="square" rtlCol="0">
            <a:spAutoFit/>
          </a:bodyPr>
          <a:lstStyle/>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He knew the law </a:t>
            </a:r>
            <a:r>
              <a:rPr lang="en-US" sz="2400" dirty="0" smtClean="0">
                <a:effectLst>
                  <a:outerShdw blurRad="60007" dist="310007" dir="7680000" sy="30000" kx="1300200" algn="ctr" rotWithShape="0">
                    <a:prstClr val="black">
                      <a:alpha val="32000"/>
                    </a:prstClr>
                  </a:outerShdw>
                </a:effectLst>
              </a:rPr>
              <a:t>– God forbade human sacrifice – (Lev 18:21; Deut. 12:31; 20:2-5)</a:t>
            </a: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Human sacrifice was an abomination in the sight of God </a:t>
            </a:r>
            <a:r>
              <a:rPr lang="en-US" sz="2400" dirty="0" smtClean="0">
                <a:effectLst>
                  <a:outerShdw blurRad="60007" dist="310007" dir="7680000" sy="30000" kx="1300200" algn="ctr" rotWithShape="0">
                    <a:prstClr val="black">
                      <a:alpha val="32000"/>
                    </a:prstClr>
                  </a:outerShdw>
                </a:effectLst>
              </a:rPr>
              <a:t>– (Jer. 7:31) - </a:t>
            </a:r>
          </a:p>
          <a:p>
            <a:pPr marL="620713" lvl="1" indent="-342900">
              <a:spcAft>
                <a:spcPts val="600"/>
              </a:spcAft>
              <a:buClr>
                <a:srgbClr val="C00000"/>
              </a:buClr>
              <a:buFont typeface="Wingdings" pitchFamily="2" charset="2"/>
              <a:buChar char="v"/>
            </a:pPr>
            <a:r>
              <a:rPr lang="en-US" sz="2400" i="1" dirty="0" smtClean="0"/>
              <a:t>Jehoshaphat &amp; </a:t>
            </a:r>
            <a:r>
              <a:rPr lang="en-US" sz="2400" i="1" dirty="0" err="1" smtClean="0"/>
              <a:t>Jehoram</a:t>
            </a:r>
            <a:r>
              <a:rPr lang="en-US" sz="2400" i="1" dirty="0" smtClean="0"/>
              <a:t> withdrew from war when the king of the Moabites sacrificed his son as a burnt-offering upon the wall (2Ki 3:26-27)</a:t>
            </a:r>
            <a:endParaRPr lang="en-US" sz="2400" i="1" dirty="0" smtClean="0">
              <a:effectLst>
                <a:outerShdw blurRad="60007" dist="310007" dir="7680000" sy="30000" kx="1300200" algn="ctr" rotWithShape="0">
                  <a:prstClr val="black">
                    <a:alpha val="32000"/>
                  </a:prstClr>
                </a:outerShdw>
              </a:effectLst>
            </a:endParaRPr>
          </a:p>
          <a:p>
            <a:pPr marL="285750" indent="-285750">
              <a:spcAft>
                <a:spcPts val="600"/>
              </a:spcAft>
              <a:buClr>
                <a:schemeClr val="bg2">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He depended upon God’s help –</a:t>
            </a:r>
          </a:p>
          <a:p>
            <a:pPr marL="620713" lvl="1" indent="-342900">
              <a:spcAft>
                <a:spcPts val="600"/>
              </a:spcAft>
              <a:buClr>
                <a:srgbClr val="C00000"/>
              </a:buClr>
              <a:buFont typeface="Wingdings" pitchFamily="2" charset="2"/>
              <a:buChar char="v"/>
            </a:pPr>
            <a:r>
              <a:rPr lang="en-US" sz="2400" i="1" dirty="0" smtClean="0">
                <a:solidFill>
                  <a:srgbClr val="000000"/>
                </a:solidFill>
              </a:rPr>
              <a:t>Called upon the Lord as a witness - (10) </a:t>
            </a:r>
          </a:p>
          <a:p>
            <a:pPr marL="620713" lvl="1" indent="-342900">
              <a:spcAft>
                <a:spcPts val="600"/>
              </a:spcAft>
              <a:buClr>
                <a:srgbClr val="C00000"/>
              </a:buClr>
              <a:buFont typeface="Wingdings" pitchFamily="2" charset="2"/>
              <a:buChar char="v"/>
            </a:pPr>
            <a:r>
              <a:rPr lang="en-US" sz="2400" i="1" dirty="0" smtClean="0">
                <a:solidFill>
                  <a:srgbClr val="000000"/>
                </a:solidFill>
              </a:rPr>
              <a:t>Spirit of the Lord was upon him – (29)</a:t>
            </a:r>
          </a:p>
          <a:p>
            <a:pPr marL="620713" lvl="1" indent="-342900">
              <a:spcAft>
                <a:spcPts val="600"/>
              </a:spcAft>
              <a:buClr>
                <a:srgbClr val="C00000"/>
              </a:buClr>
              <a:buFont typeface="Wingdings" pitchFamily="2" charset="2"/>
              <a:buChar char="v"/>
            </a:pPr>
            <a:r>
              <a:rPr lang="en-US" sz="2400" i="1" dirty="0" smtClean="0">
                <a:solidFill>
                  <a:srgbClr val="000000"/>
                </a:solidFill>
                <a:effectLst>
                  <a:outerShdw blurRad="60007" dist="310007" dir="7680000" sy="30000" kx="1300200" algn="ctr" rotWithShape="0">
                    <a:prstClr val="black">
                      <a:alpha val="32000"/>
                    </a:prstClr>
                  </a:outerShdw>
                </a:effectLst>
              </a:rPr>
              <a:t>Continued as judge – (12:1-7)</a:t>
            </a:r>
            <a:endParaRPr lang="en-US" sz="2400" dirty="0" smtClean="0">
              <a:effectLst>
                <a:outerShdw blurRad="60007" dist="310007" dir="7680000" sy="30000" kx="1300200" algn="ctr" rotWithShape="0">
                  <a:prstClr val="black">
                    <a:alpha val="32000"/>
                  </a:prstClr>
                </a:outerShdw>
              </a:effectLst>
              <a:latin typeface="Berlin Sans FB Demi" pitchFamily="34" charset="0"/>
            </a:endParaRPr>
          </a:p>
        </p:txBody>
      </p:sp>
      <p:sp>
        <p:nvSpPr>
          <p:cNvPr id="7" name="Slide Number Placeholder 6"/>
          <p:cNvSpPr>
            <a:spLocks noGrp="1"/>
          </p:cNvSpPr>
          <p:nvPr>
            <p:ph type="sldNum" sz="quarter" idx="12"/>
          </p:nvPr>
        </p:nvSpPr>
        <p:spPr/>
        <p:txBody>
          <a:bodyPr/>
          <a:lstStyle/>
          <a:p>
            <a:fld id="{AB0EEA27-51D5-4158-B61F-CF467A9F42B5}" type="slidenum">
              <a:rPr lang="en-US" smtClean="0"/>
              <a:pPr/>
              <a:t>9</a:t>
            </a:fld>
            <a:endParaRPr lang="en-US"/>
          </a:p>
        </p:txBody>
      </p:sp>
    </p:spTree>
    <p:extLst>
      <p:ext uri="{BB962C8B-B14F-4D97-AF65-F5344CB8AC3E}">
        <p14:creationId xmlns:p14="http://schemas.microsoft.com/office/powerpoint/2010/main" val="35999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Brown Custom">
      <a:dk1>
        <a:srgbClr val="000000"/>
      </a:dk1>
      <a:lt1>
        <a:srgbClr val="000000"/>
      </a:lt1>
      <a:dk2>
        <a:srgbClr val="F6C46C"/>
      </a:dk2>
      <a:lt2>
        <a:srgbClr val="FFE693"/>
      </a:lt2>
      <a:accent1>
        <a:srgbClr val="9E6806"/>
      </a:accent1>
      <a:accent2>
        <a:srgbClr val="000000"/>
      </a:accent2>
      <a:accent3>
        <a:srgbClr val="DF930C"/>
      </a:accent3>
      <a:accent4>
        <a:srgbClr val="F8BD52"/>
      </a:accent4>
      <a:accent5>
        <a:srgbClr val="FFE693"/>
      </a:accent5>
      <a:accent6>
        <a:srgbClr val="F6C46C"/>
      </a:accent6>
      <a:hlink>
        <a:srgbClr val="003760"/>
      </a:hlink>
      <a:folHlink>
        <a:srgbClr val="FFCF3E"/>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4911</TotalTime>
  <Words>3819</Words>
  <Application>Microsoft Office PowerPoint</Application>
  <PresentationFormat>On-screen Show (4:3)</PresentationFormat>
  <Paragraphs>164</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cp:lastModifiedBy>
  <cp:revision>53</cp:revision>
  <dcterms:created xsi:type="dcterms:W3CDTF">2010-12-22T20:58:28Z</dcterms:created>
  <dcterms:modified xsi:type="dcterms:W3CDTF">2010-12-26T22:53:36Z</dcterms:modified>
</cp:coreProperties>
</file>