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ink/ink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6" r:id="rId3"/>
    <p:sldId id="266" r:id="rId4"/>
    <p:sldId id="282" r:id="rId5"/>
    <p:sldId id="260" r:id="rId6"/>
    <p:sldId id="257" r:id="rId7"/>
    <p:sldId id="270" r:id="rId8"/>
    <p:sldId id="269" r:id="rId9"/>
    <p:sldId id="271" r:id="rId10"/>
    <p:sldId id="275" r:id="rId11"/>
    <p:sldId id="276" r:id="rId12"/>
    <p:sldId id="277" r:id="rId13"/>
    <p:sldId id="274" r:id="rId14"/>
    <p:sldId id="273" r:id="rId15"/>
    <p:sldId id="278" r:id="rId16"/>
    <p:sldId id="279" r:id="rId17"/>
    <p:sldId id="280" r:id="rId18"/>
    <p:sldId id="261" r:id="rId19"/>
    <p:sldId id="259"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FBD4B3" mc:Ignorable=""/>
    <a:srgbClr xmlns:mc="http://schemas.openxmlformats.org/markup-compatibility/2006" xmlns:a14="http://schemas.microsoft.com/office/drawing/2010/main" val="FFCF9B" mc:Ignorable=""/>
    <a:srgbClr xmlns:mc="http://schemas.openxmlformats.org/markup-compatibility/2006" xmlns:a14="http://schemas.microsoft.com/office/drawing/2010/main" val="FF9900" mc:Ignorable=""/>
    <a:srgbClr xmlns:mc="http://schemas.openxmlformats.org/markup-compatibility/2006" xmlns:a14="http://schemas.microsoft.com/office/drawing/2010/main" val="F7923F" mc:Ignorable=""/>
    <a:srgbClr xmlns:mc="http://schemas.openxmlformats.org/markup-compatibility/2006" xmlns:a14="http://schemas.microsoft.com/office/drawing/2010/main" val="F3BE89" mc:Ignorable=""/>
    <a:srgbClr xmlns:mc="http://schemas.openxmlformats.org/markup-compatibility/2006" xmlns:a14="http://schemas.microsoft.com/office/drawing/2010/main" val="FF9933"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22.0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14430 8882,'48'0,"23"0,0 0,49 0,22 0,1 0,72 0,-49 0,-47 0,0 24,-47-24,-24 24,-1-24,1 0,-1 0,-23 0,0 0,0 0,-24 0,47 0,-47 0,24 0,24 0,-24 0,-1 0,-23 23,24-23,-24 24,0-24,0 0,48 24,23-24,48 0,48 0,47 0,-47 0,0 0,-48 0,-71 0,-25 0,1 0,0 0,0 0,0 0,-24 0,47 0,-47 0,24 0,24 0,-25 0,1 0,0 0,0 0,0 0,-1 0,1 0,-24 0,24 0,-24 0,48 0,71-24,48 0,47 1,0-1,0 24,-71 0,-47 0,-25 0,0 0,-23 0,0 0,-1 0,-23 0,0 0,0 0,23 0,-23 0,24 0,-24 0,-1 0,25 0,0 0,-48 0,47 0,-47 0,0 0,0 24,-23 23,-49-23,72-24,24 0,24 0,47 0,-24 0,48 0,48-24,-72 24,24 0,-47 0,-48 0,23 0,1 0,-24 0,-1 0,1 0,24 0,-48 0,47 0,-23 0,-24 0,24 0,0 0,0 0,-24 0,71 0,48-24,72 1,-1-1,-23 24,-48 0,-48 0,-23 0,-24 0,0 0,-24 0,23 0,-23 0,24 0,0-24,24 24,-1 0,1 0,0 0,-25 0,25 0,-48 0,24 0,0 0,-1 0,-23 0,24 0,0 0,-24 0,24 0,-24 0,24 0,-24 0,23 0,1 0,-24 0,0 0,24 0,-24 0,24 0,0 0,-24 0,24 0,-24 0,23 0,-23 0,24 0,0 0,-24 0,24 0,-24 0,24 0,-24 0,23 0,1 0,-24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26.7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10334 9906,'0'0,"24"0,48-24,23 0,-24 1,24 23,-47 0,0 0,23 0,-23 0,-24 0,-1 0,25 0,-24 23,0-23,-24 0,23 24,1-24,0 0,0 0,0 0,0 0,-1 0,1 0,0 0,0 0,23 0,-23 0,0 0,24 0,-1 0,-47 0,24 0,0 0,0 0,-24 0,23 0,1 0,-24 24,24-24,-24 0,48 0,-24 0,-1 0,25 24,0-24,-25 24,1-24,-24 0,24 0,24 0,23 0,-23 0,-24 0,47 0,-71 0,24 0,0 0,-1 0,-23 0,24 0,24 0,-24 0,-1 0,25 0,-48 0,24 0,0 0,-24 0,24 0,-24 0,23 0,-23 0,24 0,0 0,0 0,-24 0,24 0,-1 0,-23-24,0 24,24 0,-24 0,24 0,0-24,-24 24,24 0,0 0,-1 0,-23 0,24 0,-24 0,24 0,-24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32.2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13311 11049,'0'0,"24"0,47-24,-23 24,23-24,1 24,-1-23,0 23,-23 0,47 0,-23 0,-25 0,-23 0,0 0,24 0,-25 0,25 0,-24 0,47 0,-23 0,-24 0,0 0,23 0,-23 0,0 0,23 0,-47 0,24 0,-24 0,48 0,-48 0,47 0,25 0,23 0,24 0,96-24,-49 0,-47 24,0-24,-23 24,-49 0,25 0,-1 0,1 0,-25 0,1 0,-24 0,23 0,-23 0,0 0,23 0,1 0,-24 0,0 0,23 0,-47 0,24 0,-24 0,24 0,0 0,0 0,-24 0,0 24,0-24,0 0,47 0,1 0,23 0,1 0,23 0,-24 0,1 0,-1 0,-47 0,0 0,-24 0,24 0,-24 0,24 0,-1 0,1 0,0 0,0 0,0 0,-24 0,23 0,1 0,-24 0,24 0,-24 0,24 0,0 0,0 0,-24 0,47 0,-47 0,24 0,0 0,0 0,-24 0,23 0,-23 0,24 0,-24 0,24 0,0 0,-24 0,0-24,24 24,-24 0,0 0,23 0,1 0,-24 0,24 0,-24 0,24 0,-24 0,24 0,-1 0,-23 0,24 0,-24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36.6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20931 10882,'47'0,"1"0,24 0,-25 0,25 0,-25 0,1 0,23 0,-47 0,0 0,0 0,-24 0,23 0,1 0,-24 0,24 0,-24 0,24 0,0 0,-24 0,24 0,-24 0,23 0,-23 0,24 0,0 0,0 0,-24 0,24 0,-1 0,-23 0,24 0,-24 24,24-24,0 0,-24 0,24 0,-24 0,24 0,-24 24,23-24,1 0,-24 24,24-24,-24 0,24 0,0 0,-24 0,23 0,-23 0,24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44.3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10477 11930,'48'-24,"71"0,0 1,24-1,47 24,-23-24,0 24,-48 0,-72 0,25 0,-48 0,23 0,25 0,-49 0,1 0,24 0,-48 0,24 0,-24 0,24 0,-24 0,23 0,1 0,-24 0,24 0,-24 0,0 24,0-24,0 24,24-1,0 1,-1-24,49 0,-1 0,48 24,72-24,-24 24,-25-24,-94 24,0-24,-1 0,-23 0,0 0,23 0,-47 0,48 0,0 0,-24 0,-1 0,25 0,-48 0,24 0,0 0,-1 0,-23 0,24 0,24 0,23 0,1 0,23 0,-24 0,-23 0,23 0,-47 0,0 0,24 0,-24 0,23 0,1 0,-1 0,25 0,-24 0,-25 0,25 0,-24 0,-24 0,24 0,-1 0,-23 0,24 0,0 0,0 0,-24 0,24 0,-48 0,71 0,-23 0,0 0,0 0,-24 0,24 0,-1 0,1 0,-24 0,24 0,0 0,0 0,-24 0,24 0,-1 0,-23 0,24 0,-24 0,24 0,-24 0,48 0,-1 0,25 0,47 0,47-24,73 0,23 0,-72 24,-47 0,-72 0,-23 0,-24 0,-24 0,47 0,1 0,0 0,-1 0,1 0,-24 0,23 0,-47 0,48 0,-48 0,24 0,0 0,-1 0,-23 0,24 0,-24 24,48-24,-1 0,25 0,23 0,72 0,23 0,-23 0,-72 0,-23 0,-25 0,1 0,-48 0,48 0,-25 0,1 0,0 0,24 0,-25 0,1 0,0 0,0 0,-48 0,119-24,72-23,0 23,71 0,-48 24,-23 0,-72 0,-47 0,-1 0,1 0,0 0,-1 0,1 0,0 24,23-24,-71 0,24 0,-24 0,24 0,0 0,23 0,-23 0,0 0,23 24,1-24,-24 23,0-23,23 0,-47 0,48 0,-48 0,24 0,-1 0,1 0,0 0,-24 0,24 0,0 0,-24 0,24 0,-24 24,23-24,1 0,0 24,-24-24,48 24,-48-24,0 0,47 0,-47 24</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52.3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12977 13002,'0'0,"0"0,24 0,48 0,-1 0,24 0,24 0,-23 0,23 0,-24 0,-47 0,23 0,-23 0,-1 0,-23 0,24 0,-1 0,1 0,0 0,23 0,-47 0,24 0,23 0,-47 0,0 0,-24 0,23 0,-23 0,24 0,-24 0,24 0,0-24,-24 24,24 0,-24 0,47 0,1 0,71 0,48-48,71 24,-48 1,-23 23,-72 0,-23 0,-1 0,-23 0,23 0,-23 0,-1 0,1 0,0 0,-1 0,-23 0,0 0,47 0,-71 0,24 0,-24 0,0 23,48-23,-24 0,47 0,48 0,48-23,-24-25,23 48,-23 0,-24 0,-23 0,-25 0,0 0,-47 0,0 0,24 0,-25 0,1 0,24 0,-24 0,-1 0,1 0,0 0,0 0,-24 0,48 0,-25 0,-23 0,24 0,0 0,-24 24,0-24,24 24,23-1,25-23,47 0,48 0,71 24,-24 0,-47 0,-96 0,-23-24,-24 0,-1 0,-23 0,24 0,0 0,-24 0,24 0,-24 0,47 0,-47 0,24 0,0 0,-24 0,24 0,0 0,-24 0,24 0,-24 0,47 0,48-24,25 0,46-24,72 25,-95 23,-24 0,-47 0,-1 0,1 23,-25-23,1 0,-1 0,25 24,-48-24,-1 0,1 0,-24 0,24 0,0 0,-24 0,24 24,-24-24,0 0,47 0,25 0,-1 0,1-48,-1 25,-23 23,-1 0,-23 0,0 0,-24-24,24 24,0 0,-1 0,1 0,-24 0,48 0,-48 0,24 0,-1 0,1 0,-24 0,24 0,-24 0,48 0,-48 0,24 0,-24 0,23 0,-23 0,24 0,0 0,-24 0,24 0,-24 0,0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26.7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10334 9906,'0'0,"24"0,48-24,23 0,-24 1,24 23,-47 0,0 0,23 0,-23 0,-24 0,-1 0,25 0,-24 23,0-23,-24 0,23 24,1-24,0 0,0 0,0 0,0 0,-1 0,1 0,0 0,0 0,23 0,-23 0,0 0,24 0,-1 0,-47 0,24 0,0 0,0 0,-24 0,23 0,1 0,-24 24,24-24,-24 0,48 0,-24 0,-1 0,25 24,0-24,-25 24,1-24,-24 0,24 0,24 0,23 0,-23 0,-24 0,47 0,-71 0,24 0,0 0,-1 0,-23 0,24 0,24 0,-24 0,-1 0,25 0,-48 0,24 0,0 0,-24 0,24 0,-24 0,23 0,-23 0,24 0,0 0,0 0,-24 0,24 0,-1 0,-23-24,0 24,24 0,-24 0,24 0,0-24,-24 24,24 0,0 0,-1 0,-23 0,24 0,-24 0,24 0,-24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32.2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13311 11049,'0'0,"24"0,47-24,-23 24,23-24,1 24,-1-23,0 23,-23 0,47 0,-23 0,-25 0,-23 0,0 0,24 0,-25 0,25 0,-24 0,47 0,-23 0,-24 0,0 0,23 0,-23 0,0 0,23 0,-47 0,24 0,-24 0,48 0,-48 0,47 0,25 0,23 0,24 0,96-24,-49 0,-47 24,0-24,-23 24,-49 0,25 0,-1 0,1 0,-25 0,1 0,-24 0,23 0,-23 0,0 0,23 0,1 0,-24 0,0 0,23 0,-47 0,24 0,-24 0,24 0,0 0,0 0,-24 0,0 24,0-24,0 0,47 0,1 0,23 0,1 0,23 0,-24 0,1 0,-1 0,-47 0,0 0,-24 0,24 0,-24 0,24 0,-1 0,1 0,0 0,0 0,0 0,-24 0,23 0,1 0,-24 0,24 0,-24 0,24 0,0 0,0 0,-24 0,47 0,-47 0,24 0,0 0,0 0,-24 0,23 0,-23 0,24 0,-24 0,24 0,0 0,-24 0,0-24,24 24,-24 0,0 0,23 0,1 0,-24 0,24 0,-24 0,24 0,-24 0,24 0,-1 0,-23 0,24 0,-24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36.6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20931 10882,'47'0,"1"0,24 0,-25 0,25 0,-25 0,1 0,23 0,-47 0,0 0,0 0,-24 0,23 0,1 0,-24 0,24 0,-24 0,24 0,0 0,-24 0,24 0,-24 0,23 0,-23 0,24 0,0 0,0 0,-24 0,24 0,-1 0,-23 0,24 0,-24 24,24-24,0 0,-24 0,24 0,-24 0,24 0,-24 24,23-24,1 0,-24 24,24-24,-24 0,24 0,0 0,-24 0,23 0,-23 0,24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44.3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10477 11930,'48'-24,"71"0,0 1,24-1,47 24,-23-24,0 24,-48 0,-72 0,25 0,-48 0,23 0,25 0,-49 0,1 0,24 0,-48 0,24 0,-24 0,24 0,-24 0,23 0,1 0,-24 0,24 0,-24 0,0 24,0-24,0 24,24-1,0 1,-1-24,49 0,-1 0,48 24,72-24,-24 24,-25-24,-94 24,0-24,-1 0,-23 0,0 0,23 0,-47 0,48 0,0 0,-24 0,-1 0,25 0,-48 0,24 0,0 0,-1 0,-23 0,24 0,24 0,23 0,1 0,23 0,-24 0,-23 0,23 0,-47 0,0 0,24 0,-24 0,23 0,1 0,-1 0,25 0,-24 0,-25 0,25 0,-24 0,-24 0,24 0,-1 0,-23 0,24 0,0 0,0 0,-24 0,24 0,-48 0,71 0,-23 0,0 0,0 0,-24 0,24 0,-1 0,1 0,-24 0,24 0,0 0,0 0,-24 0,24 0,-1 0,-23 0,24 0,-24 0,24 0,-24 0,48 0,-1 0,25 0,47 0,47-24,73 0,23 0,-72 24,-47 0,-72 0,-23 0,-24 0,-24 0,47 0,1 0,0 0,-1 0,1 0,-24 0,23 0,-47 0,48 0,-48 0,24 0,0 0,-1 0,-23 0,24 0,-24 24,48-24,-1 0,25 0,23 0,72 0,23 0,-23 0,-72 0,-23 0,-25 0,1 0,-48 0,48 0,-25 0,1 0,0 0,24 0,-25 0,1 0,0 0,0 0,-48 0,119-24,72-23,0 23,71 0,-48 24,-23 0,-72 0,-47 0,-1 0,1 0,0 0,-1 0,1 0,0 24,23-24,-71 0,24 0,-24 0,24 0,0 0,23 0,-23 0,0 0,23 24,1-24,-24 23,0-23,23 0,-47 0,48 0,-48 0,24 0,-1 0,1 0,0 0,-24 0,24 0,0 0,-24 0,24 0,-24 24,23-24,1 0,0 24,-24-24,48 24,-48-24,0 0,47 0,-47 24</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52.3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12977 13002,'0'0,"0"0,24 0,48 0,-1 0,24 0,24 0,-23 0,23 0,-24 0,-47 0,23 0,-23 0,-1 0,-23 0,24 0,-1 0,1 0,0 0,23 0,-47 0,24 0,23 0,-47 0,0 0,-24 0,23 0,-23 0,24 0,-24 0,24 0,0-24,-24 24,24 0,-24 0,47 0,1 0,71 0,48-48,71 24,-48 1,-23 23,-72 0,-23 0,-1 0,-23 0,23 0,-23 0,-1 0,1 0,0 0,-1 0,-23 0,0 0,47 0,-71 0,24 0,-24 0,0 23,48-23,-24 0,47 0,48 0,48-23,-24-25,23 48,-23 0,-24 0,-23 0,-25 0,0 0,-47 0,0 0,24 0,-25 0,1 0,24 0,-24 0,-1 0,1 0,0 0,0 0,-24 0,48 0,-25 0,-23 0,24 0,0 0,-24 24,0-24,24 24,23-1,25-23,47 0,48 0,71 24,-24 0,-47 0,-96 0,-23-24,-24 0,-1 0,-23 0,24 0,0 0,-24 0,24 0,-24 0,47 0,-47 0,24 0,0 0,-24 0,24 0,0 0,-24 0,24 0,-24 0,47 0,48-24,25 0,46-24,72 25,-95 23,-24 0,-47 0,-1 0,1 23,-25-23,1 0,-1 0,25 24,-48-24,-1 0,1 0,-24 0,24 0,0 0,-24 0,24 24,-24-24,0 0,47 0,25 0,-1 0,1-48,-1 25,-23 23,-1 0,-23 0,0 0,-24-24,24 24,0 0,-1 0,1 0,-24 0,48 0,-48 0,24 0,-1 0,1 0,-24 0,24 0,-24 0,48 0,-48 0,24 0,-24 0,23 0,-23 0,24 0,0 0,-24 0,24 0,-24 0,0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2:29.8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20645 8406,'0'0,"48"0,-25-24,25 24,0-24,47 0,-24 24,-23 0,24 0,-25 0,1 0,-1 0,-47 0,24 0,0 0,-24 0,24 0,-24 0,24 0,-24 0,23 0,1 0,0 0,0 0,0 0,-1 0,1 24,0-24,-24 0,24 0,0 0,-24 0,24 0,-24 0,23 0,-23 0,0 24,24-24,0 0,-24 0,48 0,23 0,1 0,-1 0,0 0,25 0,-73 0,-23 24,24-24,0 0,-24 0,24 24,0-24,-1 0,-23 0,24 0,-24 0,24 0,0 0,-24 0,24 0,-24 0,47 0,-47 0,24 0,-24 0,24 23,-24-23,24 0,0 0,-24 0,23 0,-23 0,0 0,24 0,0 0,-24 0,24 24,-24-24,24 0,-24 0,24 0,-24 0,23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2:36.3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10334 9501,'24'0,"0"0,0 0,23 0,-23 0,48 0,-1 0,24 0,0 0,1 0,23 0,-72 0,1 0,0 0,-1 0,1 0,-24 24,0-24,47 24,-47 0,0-24,-1 23,1-23,0 0,-24 0,24 0,71 0,72 0,47-47,-23 23,-49 24,-22 0,-1 0,-72 0,25 0,-25 0,1 0,0 0,-1 0,-23 0,0 0,23 0,-47 0,48 0,0 0,-1 0,1 0,-24 0,23 0,-47 0,0 0,24 0,0 0,47 0,49-24,22 24,25 0,-48 0,24 0,-72 0,-23 0,0 0,-24 0,-24 0,47 0,-23 0,0 0,23 0,-23 0,0 0,0 0,-24 0,47 0,-47 0,24 0,-24 0,24 0,0 0,-24 0,47 0,-23 0,48 0,-25 0,25 0,-48 0,23 0,-23 0,0 0,-24 0,24 0,-24 0,24 0,-1 0,-23 0,24 0,0 0,0 0,-24 0,0 0,24 0,-24 0,23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4-23T16:31:22.0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14430 8882,'48'0,"23"0,0 0,49 0,22 0,1 0,72 0,-49 0,-47 0,0 24,-47-24,-24 24,-1-24,1 0,-1 0,-23 0,0 0,0 0,-24 0,47 0,-47 0,24 0,24 0,-24 0,-1 0,-23 23,24-23,-24 24,0-24,0 0,48 24,23-24,48 0,48 0,47 0,-47 0,0 0,-48 0,-71 0,-25 0,1 0,0 0,0 0,0 0,-24 0,47 0,-47 0,24 0,24 0,-25 0,1 0,0 0,0 0,0 0,-1 0,1 0,-24 0,24 0,-24 0,48 0,71-24,48 0,47 1,0-1,0 24,-71 0,-47 0,-25 0,0 0,-23 0,0 0,-1 0,-23 0,0 0,0 0,23 0,-23 0,24 0,-24 0,-1 0,25 0,0 0,-48 0,47 0,-47 0,0 0,0 24,-23 23,-49-23,72-24,24 0,24 0,47 0,-24 0,48 0,48-24,-72 24,24 0,-47 0,-48 0,23 0,1 0,-24 0,-1 0,1 0,24 0,-48 0,47 0,-23 0,-24 0,24 0,0 0,0 0,-24 0,71 0,48-24,72 1,-1-1,-23 24,-48 0,-48 0,-23 0,-24 0,0 0,-24 0,23 0,-23 0,24 0,0-24,24 24,-1 0,1 0,0 0,-25 0,25 0,-48 0,24 0,0 0,-1 0,-23 0,24 0,0 0,-24 0,24 0,-24 0,24 0,-24 0,23 0,1 0,-24 0,0 0,24 0,-24 0,24 0,0 0,-24 0,24 0,-24 0,23 0,-23 0,24 0,0 0,-24 0,24 0,-24 0,24 0,-24 0,23 0,1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00089-1BD8-4D38-95EF-D32D630368EA}" type="datetimeFigureOut">
              <a:rPr lang="en-US" smtClean="0"/>
              <a:t>4/26/2010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0F1E8-9996-4FC8-BFA4-30E6924BE7F6}" type="slidenum">
              <a:rPr lang="en-US" smtClean="0"/>
              <a:t>‹#›</a:t>
            </a:fld>
            <a:endParaRPr lang="en-US"/>
          </a:p>
        </p:txBody>
      </p:sp>
    </p:spTree>
    <p:extLst>
      <p:ext uri="{BB962C8B-B14F-4D97-AF65-F5344CB8AC3E}">
        <p14:creationId xmlns:p14="http://schemas.microsoft.com/office/powerpoint/2010/main" val="204842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crossbooks.com/verse.asp?ref=Heb+13:22" TargetMode="External"/><Relationship Id="rId13" Type="http://schemas.openxmlformats.org/officeDocument/2006/relationships/hyperlink" Target="http://www.crossbooks.com/verse.asp?ref=1Ti+1:3" TargetMode="External"/><Relationship Id="rId3" Type="http://schemas.openxmlformats.org/officeDocument/2006/relationships/hyperlink" Target="http://www.crossbooks.com/book.asp?strongs=G3870" TargetMode="External"/><Relationship Id="rId7" Type="http://schemas.openxmlformats.org/officeDocument/2006/relationships/hyperlink" Target="http://www.crossbooks.com/verse.asp?ref=Heb+13:19" TargetMode="External"/><Relationship Id="rId12" Type="http://schemas.openxmlformats.org/officeDocument/2006/relationships/hyperlink" Target="http://www.crossbooks.com/verse.asp?ref=2Co+12:18"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crossbooks.com/verse.asp?ref=1Th+4:10" TargetMode="External"/><Relationship Id="rId11" Type="http://schemas.openxmlformats.org/officeDocument/2006/relationships/hyperlink" Target="http://www.crossbooks.com/verse.asp?ref=2Co+8:6" TargetMode="External"/><Relationship Id="rId5" Type="http://schemas.openxmlformats.org/officeDocument/2006/relationships/hyperlink" Target="http://www.crossbooks.com/verse.asp?ref=Php+4:2" TargetMode="External"/><Relationship Id="rId10" Type="http://schemas.openxmlformats.org/officeDocument/2006/relationships/hyperlink" Target="http://www.crossbooks.com/verse.asp?ref=1Th+5:11" TargetMode="External"/><Relationship Id="rId4" Type="http://schemas.openxmlformats.org/officeDocument/2006/relationships/hyperlink" Target="http://www.crossbooks.com/book.asp?pub=0&amp;book=68&amp;sec=00016977#beseech" TargetMode="External"/><Relationship Id="rId9" Type="http://schemas.openxmlformats.org/officeDocument/2006/relationships/hyperlink" Target="http://www.crossbooks.com/verse.asp?ref=1Ti+5: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a:t>
            </a:fld>
            <a:endParaRPr lang="en-US"/>
          </a:p>
        </p:txBody>
      </p:sp>
    </p:spTree>
    <p:extLst>
      <p:ext uri="{BB962C8B-B14F-4D97-AF65-F5344CB8AC3E}">
        <p14:creationId xmlns:p14="http://schemas.microsoft.com/office/powerpoint/2010/main" val="122449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10</a:t>
            </a:fld>
            <a:endParaRPr lang="en-US"/>
          </a:p>
        </p:txBody>
      </p:sp>
    </p:spTree>
    <p:extLst>
      <p:ext uri="{BB962C8B-B14F-4D97-AF65-F5344CB8AC3E}">
        <p14:creationId xmlns:p14="http://schemas.microsoft.com/office/powerpoint/2010/main" val="360013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11</a:t>
            </a:fld>
            <a:endParaRPr lang="en-US"/>
          </a:p>
        </p:txBody>
      </p:sp>
    </p:spTree>
    <p:extLst>
      <p:ext uri="{BB962C8B-B14F-4D97-AF65-F5344CB8AC3E}">
        <p14:creationId xmlns:p14="http://schemas.microsoft.com/office/powerpoint/2010/main" val="360013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12</a:t>
            </a:fld>
            <a:endParaRPr lang="en-US"/>
          </a:p>
        </p:txBody>
      </p:sp>
    </p:spTree>
    <p:extLst>
      <p:ext uri="{BB962C8B-B14F-4D97-AF65-F5344CB8AC3E}">
        <p14:creationId xmlns:p14="http://schemas.microsoft.com/office/powerpoint/2010/main" val="360013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13</a:t>
            </a:fld>
            <a:endParaRPr lang="en-US"/>
          </a:p>
        </p:txBody>
      </p:sp>
    </p:spTree>
    <p:extLst>
      <p:ext uri="{BB962C8B-B14F-4D97-AF65-F5344CB8AC3E}">
        <p14:creationId xmlns:p14="http://schemas.microsoft.com/office/powerpoint/2010/main" val="665081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Exhort</a:t>
            </a:r>
          </a:p>
          <a:p>
            <a:r>
              <a:rPr lang="en-US" b="1" dirty="0" smtClean="0"/>
              <a:t>Usage Number:</a:t>
            </a:r>
            <a:r>
              <a:rPr lang="en-US" dirty="0" smtClean="0"/>
              <a:t> A-1</a:t>
            </a:r>
          </a:p>
          <a:p>
            <a:r>
              <a:rPr lang="en-US" b="1" dirty="0" smtClean="0"/>
              <a:t>Part Of Speech:</a:t>
            </a:r>
            <a:r>
              <a:rPr lang="en-US" dirty="0" smtClean="0"/>
              <a:t> Verb</a:t>
            </a:r>
          </a:p>
          <a:p>
            <a:r>
              <a:rPr lang="en-US" b="1" dirty="0" smtClean="0"/>
              <a:t>Strong's Number:</a:t>
            </a:r>
            <a:r>
              <a:rPr lang="en-US" dirty="0" smtClean="0"/>
              <a:t> </a:t>
            </a:r>
            <a:r>
              <a:rPr lang="en-US" sz="1200" u="none" strike="noStrike" kern="1200" dirty="0" smtClean="0">
                <a:solidFill>
                  <a:schemeClr val="tx1"/>
                </a:solidFill>
                <a:effectLst/>
                <a:latin typeface="+mn-lt"/>
                <a:ea typeface="+mn-ea"/>
                <a:cs typeface="+mn-cs"/>
                <a:hlinkClick r:id="rId3"/>
              </a:rPr>
              <a:t>&lt;G3870&gt;</a:t>
            </a:r>
            <a:endParaRPr lang="en-US" dirty="0" smtClean="0"/>
          </a:p>
          <a:p>
            <a:r>
              <a:rPr lang="en-US" b="1" dirty="0" smtClean="0"/>
              <a:t>Original Word: </a:t>
            </a:r>
            <a:r>
              <a:rPr lang="en-US" sz="1200" b="1" i="0" kern="1200" dirty="0" smtClean="0">
                <a:solidFill>
                  <a:schemeClr val="tx1"/>
                </a:solidFill>
                <a:effectLst/>
                <a:latin typeface="+mn-lt"/>
                <a:ea typeface="+mn-ea"/>
                <a:cs typeface="+mn-cs"/>
              </a:rPr>
              <a:t>παρακα</a:t>
            </a:r>
            <a:r>
              <a:rPr lang="en-US" sz="1200" b="1" i="0" kern="1200" dirty="0" err="1" smtClean="0">
                <a:solidFill>
                  <a:schemeClr val="tx1"/>
                </a:solidFill>
                <a:effectLst/>
                <a:latin typeface="+mn-lt"/>
                <a:ea typeface="+mn-ea"/>
                <a:cs typeface="+mn-cs"/>
              </a:rPr>
              <a:t>λέω</a:t>
            </a:r>
            <a:r>
              <a:rPr lang="en-US" dirty="0" smtClean="0"/>
              <a:t>, </a:t>
            </a:r>
            <a:r>
              <a:rPr lang="en-US" sz="1200" i="1" kern="1200" dirty="0" err="1" smtClean="0">
                <a:solidFill>
                  <a:schemeClr val="tx1"/>
                </a:solidFill>
                <a:effectLst/>
                <a:latin typeface="+mn-lt"/>
                <a:ea typeface="+mn-ea"/>
                <a:cs typeface="+mn-cs"/>
              </a:rPr>
              <a:t>parakaleō</a:t>
            </a:r>
            <a:endParaRPr lang="en-US" dirty="0" smtClean="0"/>
          </a:p>
          <a:p>
            <a:r>
              <a:rPr lang="en-US" b="1" dirty="0" smtClean="0"/>
              <a:t>Usage Notes:</a:t>
            </a:r>
            <a:r>
              <a:rPr lang="en-US" dirty="0" smtClean="0"/>
              <a:t> primarily, "to call to a person" (</a:t>
            </a:r>
            <a:r>
              <a:rPr lang="en-US" sz="1200" i="1" kern="1200" dirty="0" err="1" smtClean="0">
                <a:solidFill>
                  <a:schemeClr val="tx1"/>
                </a:solidFill>
                <a:effectLst/>
                <a:latin typeface="+mn-lt"/>
                <a:ea typeface="+mn-ea"/>
                <a:cs typeface="+mn-cs"/>
              </a:rPr>
              <a:t>para</a:t>
            </a:r>
            <a:r>
              <a:rPr lang="en-US" dirty="0" smtClean="0"/>
              <a:t>, "to the side," </a:t>
            </a:r>
            <a:r>
              <a:rPr lang="en-US" sz="1200" i="1" kern="1200" dirty="0" err="1" smtClean="0">
                <a:solidFill>
                  <a:schemeClr val="tx1"/>
                </a:solidFill>
                <a:effectLst/>
                <a:latin typeface="+mn-lt"/>
                <a:ea typeface="+mn-ea"/>
                <a:cs typeface="+mn-cs"/>
              </a:rPr>
              <a:t>kaleō</a:t>
            </a:r>
            <a:r>
              <a:rPr lang="en-US" dirty="0" smtClean="0"/>
              <a:t>, "to call"), denotes (a) "to call on, entreat;" see </a:t>
            </a:r>
            <a:r>
              <a:rPr lang="en-US" dirty="0" smtClean="0">
                <a:hlinkClick r:id="rId4"/>
              </a:rPr>
              <a:t>BESEECH</a:t>
            </a:r>
            <a:r>
              <a:rPr lang="en-US" dirty="0" smtClean="0"/>
              <a:t>; (b) "to admonish, exhort, to urge" one to pursue some course of conduct (always prospective, looking to the future, in contrast to the meaning to comfort, which is retrospective, having to do with trial experienced), translated "exhort" in the RV of </a:t>
            </a:r>
            <a:r>
              <a:rPr lang="en-US" dirty="0" smtClean="0">
                <a:hlinkClick r:id="rId5"/>
              </a:rPr>
              <a:t>Phil. 4:2</a:t>
            </a:r>
            <a:r>
              <a:rPr lang="en-US" dirty="0" smtClean="0"/>
              <a:t>; </a:t>
            </a:r>
            <a:r>
              <a:rPr lang="en-US" dirty="0" smtClean="0">
                <a:hlinkClick r:id="rId6"/>
              </a:rPr>
              <a:t>1 Thess. 4:10</a:t>
            </a:r>
            <a:r>
              <a:rPr lang="en-US" dirty="0" smtClean="0"/>
              <a:t>; </a:t>
            </a:r>
            <a:r>
              <a:rPr lang="en-US" dirty="0" smtClean="0">
                <a:hlinkClick r:id="rId7"/>
              </a:rPr>
              <a:t>Heb. 13:19</a:t>
            </a:r>
            <a:r>
              <a:rPr lang="en-US" dirty="0" smtClean="0"/>
              <a:t>, </a:t>
            </a:r>
            <a:r>
              <a:rPr lang="en-US" dirty="0" smtClean="0">
                <a:hlinkClick r:id="rId8"/>
              </a:rPr>
              <a:t>22</a:t>
            </a:r>
            <a:r>
              <a:rPr lang="en-US" dirty="0" smtClean="0"/>
              <a:t>, for AV, "beseech;" in </a:t>
            </a:r>
            <a:r>
              <a:rPr lang="en-US" dirty="0" smtClean="0">
                <a:hlinkClick r:id="rId9"/>
              </a:rPr>
              <a:t>1 Tim. 5:1</a:t>
            </a:r>
            <a:r>
              <a:rPr lang="en-US" dirty="0" smtClean="0"/>
              <a:t>, for AV, "</a:t>
            </a:r>
            <a:r>
              <a:rPr lang="en-US" dirty="0" err="1" smtClean="0"/>
              <a:t>intreat</a:t>
            </a:r>
            <a:r>
              <a:rPr lang="en-US" dirty="0" smtClean="0"/>
              <a:t>;" in </a:t>
            </a:r>
            <a:r>
              <a:rPr lang="en-US" dirty="0" smtClean="0">
                <a:hlinkClick r:id="rId10"/>
              </a:rPr>
              <a:t>1 Thess. 5:11</a:t>
            </a:r>
            <a:r>
              <a:rPr lang="en-US" dirty="0" smtClean="0"/>
              <a:t>, for AV, "comfort;" "exhorted" in </a:t>
            </a:r>
            <a:r>
              <a:rPr lang="en-US" dirty="0" smtClean="0">
                <a:hlinkClick r:id="rId11"/>
              </a:rPr>
              <a:t>2 Cor. 8:6</a:t>
            </a:r>
            <a:r>
              <a:rPr lang="en-US" dirty="0" smtClean="0"/>
              <a:t>; </a:t>
            </a:r>
            <a:r>
              <a:rPr lang="en-US" dirty="0" smtClean="0">
                <a:hlinkClick r:id="rId12"/>
              </a:rPr>
              <a:t>2 Cor. 12:18</a:t>
            </a:r>
            <a:r>
              <a:rPr lang="en-US" dirty="0" smtClean="0"/>
              <a:t>, for AV, "desired;" in </a:t>
            </a:r>
            <a:r>
              <a:rPr lang="en-US" dirty="0" smtClean="0">
                <a:hlinkClick r:id="rId13"/>
              </a:rPr>
              <a:t>1 Tim. 1:3</a:t>
            </a:r>
            <a:r>
              <a:rPr lang="en-US" dirty="0" smtClean="0"/>
              <a:t>, for AV, "besought." See </a:t>
            </a:r>
            <a:r>
              <a:rPr lang="en-US" dirty="0" smtClean="0">
                <a:hlinkClick r:id="rId4"/>
              </a:rPr>
              <a:t>BESEECH</a:t>
            </a:r>
            <a:r>
              <a:rPr lang="en-US" dirty="0" smtClean="0"/>
              <a:t>.</a:t>
            </a:r>
          </a:p>
          <a:p>
            <a:r>
              <a:rPr lang="en-US" dirty="0" smtClean="0"/>
              <a:t>— Vine's Expository Dictionary of Old and New Testament Words </a:t>
            </a:r>
          </a:p>
          <a:p>
            <a:endParaRPr lang="en-US" dirty="0"/>
          </a:p>
        </p:txBody>
      </p:sp>
      <p:sp>
        <p:nvSpPr>
          <p:cNvPr id="4" name="Slide Number Placeholder 3"/>
          <p:cNvSpPr>
            <a:spLocks noGrp="1"/>
          </p:cNvSpPr>
          <p:nvPr>
            <p:ph type="sldNum" sz="quarter" idx="10"/>
          </p:nvPr>
        </p:nvSpPr>
        <p:spPr/>
        <p:txBody>
          <a:bodyPr/>
          <a:lstStyle/>
          <a:p>
            <a:fld id="{3430F1E8-9996-4FC8-BFA4-30E6924BE7F6}" type="slidenum">
              <a:rPr lang="en-US" smtClean="0"/>
              <a:t>14</a:t>
            </a:fld>
            <a:endParaRPr lang="en-US"/>
          </a:p>
        </p:txBody>
      </p:sp>
    </p:spTree>
    <p:extLst>
      <p:ext uri="{BB962C8B-B14F-4D97-AF65-F5344CB8AC3E}">
        <p14:creationId xmlns:p14="http://schemas.microsoft.com/office/powerpoint/2010/main" val="66508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15</a:t>
            </a:fld>
            <a:endParaRPr lang="en-US"/>
          </a:p>
        </p:txBody>
      </p:sp>
    </p:spTree>
    <p:extLst>
      <p:ext uri="{BB962C8B-B14F-4D97-AF65-F5344CB8AC3E}">
        <p14:creationId xmlns:p14="http://schemas.microsoft.com/office/powerpoint/2010/main" val="360013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16</a:t>
            </a:fld>
            <a:endParaRPr lang="en-US"/>
          </a:p>
        </p:txBody>
      </p:sp>
    </p:spTree>
    <p:extLst>
      <p:ext uri="{BB962C8B-B14F-4D97-AF65-F5344CB8AC3E}">
        <p14:creationId xmlns:p14="http://schemas.microsoft.com/office/powerpoint/2010/main" val="3474889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17</a:t>
            </a:fld>
            <a:endParaRPr lang="en-US"/>
          </a:p>
        </p:txBody>
      </p:sp>
    </p:spTree>
    <p:extLst>
      <p:ext uri="{BB962C8B-B14F-4D97-AF65-F5344CB8AC3E}">
        <p14:creationId xmlns:p14="http://schemas.microsoft.com/office/powerpoint/2010/main" val="360013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18</a:t>
            </a:fld>
            <a:endParaRPr lang="en-US"/>
          </a:p>
        </p:txBody>
      </p:sp>
    </p:spTree>
    <p:extLst>
      <p:ext uri="{BB962C8B-B14F-4D97-AF65-F5344CB8AC3E}">
        <p14:creationId xmlns:p14="http://schemas.microsoft.com/office/powerpoint/2010/main" val="2639855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19</a:t>
            </a:fld>
            <a:endParaRPr lang="en-US"/>
          </a:p>
        </p:txBody>
      </p:sp>
    </p:spTree>
    <p:extLst>
      <p:ext uri="{BB962C8B-B14F-4D97-AF65-F5344CB8AC3E}">
        <p14:creationId xmlns:p14="http://schemas.microsoft.com/office/powerpoint/2010/main" val="180302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2</a:t>
            </a:fld>
            <a:endParaRPr lang="en-US"/>
          </a:p>
        </p:txBody>
      </p:sp>
    </p:spTree>
    <p:extLst>
      <p:ext uri="{BB962C8B-B14F-4D97-AF65-F5344CB8AC3E}">
        <p14:creationId xmlns:p14="http://schemas.microsoft.com/office/powerpoint/2010/main" val="315318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3</a:t>
            </a:fld>
            <a:endParaRPr lang="en-US"/>
          </a:p>
        </p:txBody>
      </p:sp>
    </p:spTree>
    <p:extLst>
      <p:ext uri="{BB962C8B-B14F-4D97-AF65-F5344CB8AC3E}">
        <p14:creationId xmlns:p14="http://schemas.microsoft.com/office/powerpoint/2010/main" val="315318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4</a:t>
            </a:fld>
            <a:endParaRPr lang="en-US"/>
          </a:p>
        </p:txBody>
      </p:sp>
    </p:spTree>
    <p:extLst>
      <p:ext uri="{BB962C8B-B14F-4D97-AF65-F5344CB8AC3E}">
        <p14:creationId xmlns:p14="http://schemas.microsoft.com/office/powerpoint/2010/main" val="360013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5</a:t>
            </a:fld>
            <a:endParaRPr lang="en-US"/>
          </a:p>
        </p:txBody>
      </p:sp>
    </p:spTree>
    <p:extLst>
      <p:ext uri="{BB962C8B-B14F-4D97-AF65-F5344CB8AC3E}">
        <p14:creationId xmlns:p14="http://schemas.microsoft.com/office/powerpoint/2010/main" val="360013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6</a:t>
            </a:fld>
            <a:endParaRPr lang="en-US"/>
          </a:p>
        </p:txBody>
      </p:sp>
    </p:spTree>
    <p:extLst>
      <p:ext uri="{BB962C8B-B14F-4D97-AF65-F5344CB8AC3E}">
        <p14:creationId xmlns:p14="http://schemas.microsoft.com/office/powerpoint/2010/main" val="66508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7</a:t>
            </a:fld>
            <a:endParaRPr lang="en-US"/>
          </a:p>
        </p:txBody>
      </p:sp>
    </p:spTree>
    <p:extLst>
      <p:ext uri="{BB962C8B-B14F-4D97-AF65-F5344CB8AC3E}">
        <p14:creationId xmlns:p14="http://schemas.microsoft.com/office/powerpoint/2010/main" val="66508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8</a:t>
            </a:fld>
            <a:endParaRPr lang="en-US"/>
          </a:p>
        </p:txBody>
      </p:sp>
    </p:spTree>
    <p:extLst>
      <p:ext uri="{BB962C8B-B14F-4D97-AF65-F5344CB8AC3E}">
        <p14:creationId xmlns:p14="http://schemas.microsoft.com/office/powerpoint/2010/main" val="66508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0F1E8-9996-4FC8-BFA4-30E6924BE7F6}" type="slidenum">
              <a:rPr lang="en-US" smtClean="0"/>
              <a:t>9</a:t>
            </a:fld>
            <a:endParaRPr lang="en-US"/>
          </a:p>
        </p:txBody>
      </p:sp>
    </p:spTree>
    <p:extLst>
      <p:ext uri="{BB962C8B-B14F-4D97-AF65-F5344CB8AC3E}">
        <p14:creationId xmlns:p14="http://schemas.microsoft.com/office/powerpoint/2010/main" val="66508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C66F6-E174-4BB5-A7EF-32BED6489A1D}" type="datetime1">
              <a:rPr lang="en-US" smtClean="0"/>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427072623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E76C7-433E-4C93-89F1-45ADA0B759ED}" type="datetime1">
              <a:rPr lang="en-US" smtClean="0"/>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47023488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0F065-3C06-4E66-A899-8F1FE8093A58}" type="datetime1">
              <a:rPr lang="en-US" smtClean="0"/>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4196832825"/>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64810-8477-4EC3-9A50-B271146155D5}" type="datetime1">
              <a:rPr lang="en-US" smtClean="0"/>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250378646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1AAB9-C0F3-4FB2-8060-F85AEE5D86C5}" type="datetime1">
              <a:rPr lang="en-US" smtClean="0"/>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173996751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D97F8-3887-480F-B986-6CB85765EFF9}" type="datetime1">
              <a:rPr lang="en-US" smtClean="0"/>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1241152956"/>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A4B942-3BF6-4064-9E9B-C5744ED4940A}" type="datetime1">
              <a:rPr lang="en-US" smtClean="0"/>
              <a:t>4/26/2010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76833816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380E0-3706-4526-8F9C-E911AACE6BC9}" type="datetime1">
              <a:rPr lang="en-US" smtClean="0"/>
              <a:t>4/26/2010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1147471433"/>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4A216-95C2-4427-988E-9DF624E9BEF8}" type="datetime1">
              <a:rPr lang="en-US" smtClean="0"/>
              <a:t>4/26/2010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519192790"/>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88F82-1716-4479-A01C-0BD3AC3FDAA3}" type="datetime1">
              <a:rPr lang="en-US" smtClean="0"/>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414029074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2056D-E52B-4526-8B83-931C6A9C358A}" type="datetime1">
              <a:rPr lang="en-US" smtClean="0"/>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8E9B8-E524-4E29-9EBC-6B9719A4F1D9}" type="slidenum">
              <a:rPr lang="en-US" smtClean="0"/>
              <a:t>‹#›</a:t>
            </a:fld>
            <a:endParaRPr lang="en-US"/>
          </a:p>
        </p:txBody>
      </p:sp>
    </p:spTree>
    <p:extLst>
      <p:ext uri="{BB962C8B-B14F-4D97-AF65-F5344CB8AC3E}">
        <p14:creationId xmlns:p14="http://schemas.microsoft.com/office/powerpoint/2010/main" val="4249758213"/>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9D6D2-4FAB-45A1-A3E1-9DB9044AF11A}" type="datetime1">
              <a:rPr lang="en-US" smtClean="0"/>
              <a:t>4/26/2010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470900" y="6492875"/>
            <a:ext cx="673100" cy="365125"/>
          </a:xfrm>
          <a:prstGeom prst="rect">
            <a:avLst/>
          </a:prstGeom>
        </p:spPr>
        <p:txBody>
          <a:bodyPr vert="horz" lIns="91440" tIns="45720" rIns="91440" bIns="45720" rtlCol="0" anchor="ctr"/>
          <a:lstStyle>
            <a:lvl1pPr algn="r">
              <a:defRPr sz="1200">
                <a:solidFill>
                  <a:schemeClr val="bg2"/>
                </a:solidFill>
              </a:defRPr>
            </a:lvl1pPr>
          </a:lstStyle>
          <a:p>
            <a:fld id="{8A98E9B8-E524-4E29-9EBC-6B9719A4F1D9}" type="slidenum">
              <a:rPr lang="en-US" smtClean="0"/>
              <a:pPr/>
              <a:t>‹#›</a:t>
            </a:fld>
            <a:endParaRPr lang="en-US"/>
          </a:p>
        </p:txBody>
      </p:sp>
    </p:spTree>
    <p:extLst>
      <p:ext uri="{BB962C8B-B14F-4D97-AF65-F5344CB8AC3E}">
        <p14:creationId xmlns:p14="http://schemas.microsoft.com/office/powerpoint/2010/main" val="98240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4.png"/><Relationship Id="rId7" Type="http://schemas.openxmlformats.org/officeDocument/2006/relationships/customXml" Target="../ink/ink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customXml" Target="../ink/ink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customXml" Target="../ink/ink13.xml"/><Relationship Id="rId3" Type="http://schemas.openxmlformats.org/officeDocument/2006/relationships/image" Target="../media/image4.png"/><Relationship Id="rId7" Type="http://schemas.openxmlformats.org/officeDocument/2006/relationships/customXml" Target="../ink/ink10.xml"/><Relationship Id="rId12" Type="http://schemas.openxmlformats.org/officeDocument/2006/relationships/image" Target="../media/image9.emf"/><Relationship Id="rId2" Type="http://schemas.openxmlformats.org/officeDocument/2006/relationships/notesSlide" Target="../notesSlides/notesSlide17.xml"/><Relationship Id="rId16"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6.emf"/><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8.emf"/><Relationship Id="rId4" Type="http://schemas.openxmlformats.org/officeDocument/2006/relationships/image" Target="../media/image5.png"/><Relationship Id="rId9" Type="http://schemas.openxmlformats.org/officeDocument/2006/relationships/customXml" Target="../ink/ink11.xml"/><Relationship Id="rId1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customXml" Target="../ink/ink5.xml"/><Relationship Id="rId3" Type="http://schemas.openxmlformats.org/officeDocument/2006/relationships/image" Target="../media/image4.png"/><Relationship Id="rId7" Type="http://schemas.openxmlformats.org/officeDocument/2006/relationships/customXml" Target="../ink/ink2.xml"/><Relationship Id="rId12" Type="http://schemas.openxmlformats.org/officeDocument/2006/relationships/image" Target="../media/image9.emf"/><Relationship Id="rId2" Type="http://schemas.openxmlformats.org/officeDocument/2006/relationships/notesSlide" Target="../notesSlides/notesSlide4.xml"/><Relationship Id="rId16"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6.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8.emf"/><Relationship Id="rId4" Type="http://schemas.openxmlformats.org/officeDocument/2006/relationships/image" Target="../media/image5.png"/><Relationship Id="rId9" Type="http://schemas.openxmlformats.org/officeDocument/2006/relationships/customXml" Target="../ink/ink3.xml"/><Relationship Id="rId1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13855"/>
            <a:ext cx="9157856" cy="684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7000" y="76200"/>
            <a:ext cx="6462252" cy="37856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8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3" name="TextBox 2"/>
          <p:cNvSpPr txBox="1"/>
          <p:nvPr/>
        </p:nvSpPr>
        <p:spPr>
          <a:xfrm>
            <a:off x="4010201" y="3692236"/>
            <a:ext cx="3775850" cy="2800767"/>
          </a:xfrm>
          <a:prstGeom prst="rect">
            <a:avLst/>
          </a:prstGeom>
          <a:noFill/>
        </p:spPr>
        <p:txBody>
          <a:bodyPr wrap="square" rtlCol="0">
            <a:spAutoFit/>
          </a:bodyPr>
          <a:lstStyle/>
          <a:p>
            <a:pPr algn="ctr"/>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101600" dist="152400" dir="2700000" algn="tl" rotWithShape="0">
                    <a:prstClr val="black">
                      <a:alpha val="62000"/>
                    </a:prstClr>
                  </a:outerShdw>
                </a:effectLst>
                <a:latin typeface="Blue Highway Linocut" pitchFamily="2" charset="0"/>
              </a:rPr>
              <a:t>Psalm 145:18</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101600" dist="152400" dir="2700000" algn="tl" rotWithShape="0">
                    <a:prstClr val="black">
                      <a:alpha val="62000"/>
                    </a:prstClr>
                  </a:outerShdw>
                </a:effectLst>
                <a:latin typeface="Blue Highway Linocut" pitchFamily="2" charset="0"/>
              </a:rPr>
              <a:t>Psalm </a:t>
            </a:r>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101600" dist="152400" dir="2700000" algn="tl" rotWithShape="0">
                    <a:prstClr val="black">
                      <a:alpha val="62000"/>
                    </a:prstClr>
                  </a:outerShdw>
                </a:effectLst>
                <a:latin typeface="Blue Highway Linocut" pitchFamily="2" charset="0"/>
              </a:rPr>
              <a:t>73:28</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101600" dist="152400" dir="2700000" algn="tl" rotWithShape="0">
                    <a:prstClr val="black">
                      <a:alpha val="62000"/>
                    </a:prstClr>
                  </a:outerShdw>
                </a:effectLst>
                <a:latin typeface="Blue Highway Linocut" pitchFamily="2" charset="0"/>
              </a:rPr>
              <a:t>Hebrews 10:19-25</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101600" dist="152400" dir="2700000" algn="tl" rotWithShape="0">
                    <a:prstClr val="black">
                      <a:alpha val="62000"/>
                    </a:prstClr>
                  </a:outerShdw>
                </a:effectLst>
                <a:latin typeface="Blue Highway Linocut" pitchFamily="2" charset="0"/>
              </a:rPr>
              <a:t>James 4:7-10</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101600" dist="152400" dir="2700000" algn="tl" rotWithShape="0">
                  <a:prstClr val="black">
                    <a:alpha val="62000"/>
                  </a:prstClr>
                </a:outerShdw>
              </a:effectLst>
              <a:latin typeface="Blue Highway Linocut" pitchFamily="2" charset="0"/>
            </a:endParaRPr>
          </a:p>
        </p:txBody>
      </p:sp>
      <p:sp>
        <p:nvSpPr>
          <p:cNvPr id="4" name="Slide Number Placeholder 3"/>
          <p:cNvSpPr>
            <a:spLocks noGrp="1"/>
          </p:cNvSpPr>
          <p:nvPr>
            <p:ph type="sldNum" sz="quarter" idx="12"/>
          </p:nvPr>
        </p:nvSpPr>
        <p:spPr/>
        <p:txBody>
          <a:bodyPr/>
          <a:lstStyle/>
          <a:p>
            <a:fld id="{8A98E9B8-E524-4E29-9EBC-6B9719A4F1D9}" type="slidenum">
              <a:rPr lang="en-US" smtClean="0"/>
              <a:t>1</a:t>
            </a:fld>
            <a:endParaRPr lang="en-US"/>
          </a:p>
        </p:txBody>
      </p:sp>
    </p:spTree>
    <p:extLst>
      <p:ext uri="{BB962C8B-B14F-4D97-AF65-F5344CB8AC3E}">
        <p14:creationId xmlns:p14="http://schemas.microsoft.com/office/powerpoint/2010/main" val="37684752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14" y="1447800"/>
            <a:ext cx="331488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noChangeArrowheads="1"/>
          </p:cNvPicPr>
          <p:nvPr/>
        </p:nvPicPr>
        <p:blipFill>
          <a:blip r:embed="rId4" cstate="print"/>
          <a:srcRect/>
          <a:stretch>
            <a:fillRect/>
          </a:stretch>
        </p:blipFill>
        <p:spPr bwMode="auto">
          <a:xfrm>
            <a:off x="2819400" y="1676400"/>
            <a:ext cx="6324600" cy="5212079"/>
          </a:xfrm>
          <a:prstGeom prst="rect">
            <a:avLst/>
          </a:prstGeom>
          <a:noFill/>
          <a:ln w="9525">
            <a:noFill/>
            <a:miter lim="800000"/>
            <a:headEnd/>
            <a:tailEnd/>
          </a:ln>
          <a:effectLst/>
        </p:spPr>
      </p:pic>
      <p:sp>
        <p:nvSpPr>
          <p:cNvPr id="4" name="Rectangle 3"/>
          <p:cNvSpPr/>
          <p:nvPr/>
        </p:nvSpPr>
        <p:spPr>
          <a:xfrm>
            <a:off x="3581400" y="2057400"/>
            <a:ext cx="4724400" cy="3046988"/>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Hebrews 10:19-25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19 </a:t>
            </a:r>
            <a:r>
              <a:rPr lang="en-US" sz="2400" dirty="0">
                <a:effectLst>
                  <a:outerShdw blurRad="60007" dist="310007" dir="7680000" sy="30000" kx="1300200" algn="ctr" rotWithShape="0">
                    <a:prstClr val="black">
                      <a:alpha val="32000"/>
                    </a:prstClr>
                  </a:outerShdw>
                </a:effectLst>
              </a:rPr>
              <a:t>Therefore, brethren, having boldness to enter the Holiest by the blood of Jesus, </a:t>
            </a:r>
            <a:r>
              <a:rPr lang="en-US" sz="2400" baseline="30000" dirty="0" smtClean="0">
                <a:effectLst>
                  <a:outerShdw blurRad="60007" dist="310007" dir="7680000" sy="30000" kx="1300200" algn="ctr" rotWithShape="0">
                    <a:prstClr val="black">
                      <a:alpha val="32000"/>
                    </a:prstClr>
                  </a:outerShdw>
                </a:effectLst>
              </a:rPr>
              <a:t>20 </a:t>
            </a:r>
            <a:r>
              <a:rPr lang="en-US" sz="2400" dirty="0">
                <a:effectLst>
                  <a:outerShdw blurRad="60007" dist="310007" dir="7680000" sy="30000" kx="1300200" algn="ctr" rotWithShape="0">
                    <a:prstClr val="black">
                      <a:alpha val="32000"/>
                    </a:prstClr>
                  </a:outerShdw>
                </a:effectLst>
              </a:rPr>
              <a:t>by a new and living way which He consecrated for us, through the veil, that is, His flesh,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21 </a:t>
            </a:r>
            <a:r>
              <a:rPr lang="en-US" sz="2400" dirty="0">
                <a:effectLst>
                  <a:outerShdw blurRad="60007" dist="310007" dir="7680000" sy="30000" kx="1300200" algn="ctr" rotWithShape="0">
                    <a:prstClr val="black">
                      <a:alpha val="32000"/>
                    </a:prstClr>
                  </a:outerShdw>
                </a:effectLst>
              </a:rPr>
              <a:t>and </a:t>
            </a:r>
            <a:r>
              <a:rPr lang="en-US" sz="2400" i="1" dirty="0">
                <a:effectLst>
                  <a:outerShdw blurRad="60007" dist="310007" dir="7680000" sy="30000" kx="1300200" algn="ctr" rotWithShape="0">
                    <a:prstClr val="black">
                      <a:alpha val="32000"/>
                    </a:prstClr>
                  </a:outerShdw>
                </a:effectLst>
              </a:rPr>
              <a:t>having</a:t>
            </a:r>
            <a:r>
              <a:rPr lang="en-US" sz="2400" dirty="0">
                <a:effectLst>
                  <a:outerShdw blurRad="60007" dist="310007" dir="7680000" sy="30000" kx="1300200" algn="ctr" rotWithShape="0">
                    <a:prstClr val="black">
                      <a:alpha val="32000"/>
                    </a:prstClr>
                  </a:outerShdw>
                </a:effectLst>
              </a:rPr>
              <a:t> a High Priest over the house of God, </a:t>
            </a:r>
          </a:p>
        </p:txBody>
      </p:sp>
      <p:sp>
        <p:nvSpPr>
          <p:cNvPr id="6" name="TextBox 5"/>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Slide Number Placeholder 4"/>
          <p:cNvSpPr>
            <a:spLocks noGrp="1"/>
          </p:cNvSpPr>
          <p:nvPr>
            <p:ph type="sldNum" sz="quarter" idx="12"/>
          </p:nvPr>
        </p:nvSpPr>
        <p:spPr/>
        <p:txBody>
          <a:bodyPr/>
          <a:lstStyle/>
          <a:p>
            <a:fld id="{8A98E9B8-E524-4E29-9EBC-6B9719A4F1D9}" type="slidenum">
              <a:rPr lang="en-US" smtClean="0"/>
              <a:t>10</a:t>
            </a:fld>
            <a:endParaRPr lang="en-US"/>
          </a:p>
        </p:txBody>
      </p: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7432200" y="3000240"/>
              <a:ext cx="720360" cy="51840"/>
            </p14:xfrm>
          </p:contentPart>
        </mc:Choice>
        <mc:Fallback xmlns="">
          <p:pic>
            <p:nvPicPr>
              <p:cNvPr id="7" name="Ink 6"/>
              <p:cNvPicPr/>
              <p:nvPr/>
            </p:nvPicPr>
            <p:blipFill>
              <a:blip r:embed="rId6"/>
              <a:stretch>
                <a:fillRect/>
              </a:stretch>
            </p:blipFill>
            <p:spPr>
              <a:xfrm>
                <a:off x="7432200" y="3000240"/>
                <a:ext cx="720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3720240" y="3420360"/>
              <a:ext cx="1731960" cy="34560"/>
            </p14:xfrm>
          </p:contentPart>
        </mc:Choice>
        <mc:Fallback xmlns="">
          <p:pic>
            <p:nvPicPr>
              <p:cNvPr id="8" name="Ink 7"/>
              <p:cNvPicPr/>
              <p:nvPr/>
            </p:nvPicPr>
            <p:blipFill>
              <a:blip r:embed="rId8"/>
              <a:stretch>
                <a:fillRect/>
              </a:stretch>
            </p:blipFill>
            <p:spPr>
              <a:xfrm>
                <a:off x="3720240" y="3420360"/>
                <a:ext cx="1731960" cy="34560"/>
              </a:xfrm>
              <a:prstGeom prst="rect">
                <a:avLst/>
              </a:prstGeom>
            </p:spPr>
          </p:pic>
        </mc:Fallback>
      </mc:AlternateContent>
      <p:sp>
        <p:nvSpPr>
          <p:cNvPr id="9" name="TextBox 8"/>
          <p:cNvSpPr txBox="1"/>
          <p:nvPr/>
        </p:nvSpPr>
        <p:spPr>
          <a:xfrm>
            <a:off x="0" y="609600"/>
            <a:ext cx="9144000" cy="1015663"/>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How Do We DRAW Near To God</a:t>
            </a:r>
            <a:endParaRPr lang="en-US" sz="60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spTree>
    <p:extLst>
      <p:ext uri="{BB962C8B-B14F-4D97-AF65-F5344CB8AC3E}">
        <p14:creationId xmlns:p14="http://schemas.microsoft.com/office/powerpoint/2010/main" val="14831594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14" y="1447800"/>
            <a:ext cx="331488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noChangeArrowheads="1"/>
          </p:cNvPicPr>
          <p:nvPr/>
        </p:nvPicPr>
        <p:blipFill>
          <a:blip r:embed="rId4" cstate="print"/>
          <a:srcRect/>
          <a:stretch>
            <a:fillRect/>
          </a:stretch>
        </p:blipFill>
        <p:spPr bwMode="auto">
          <a:xfrm>
            <a:off x="2819400" y="1676400"/>
            <a:ext cx="6324600" cy="5212079"/>
          </a:xfrm>
          <a:prstGeom prst="rect">
            <a:avLst/>
          </a:prstGeom>
          <a:noFill/>
          <a:ln w="9525">
            <a:noFill/>
            <a:miter lim="800000"/>
            <a:headEnd/>
            <a:tailEnd/>
          </a:ln>
          <a:effectLst/>
        </p:spPr>
      </p:pic>
      <p:sp>
        <p:nvSpPr>
          <p:cNvPr id="4" name="Rectangle 3"/>
          <p:cNvSpPr/>
          <p:nvPr/>
        </p:nvSpPr>
        <p:spPr>
          <a:xfrm>
            <a:off x="3581400" y="2057400"/>
            <a:ext cx="4724400" cy="3416320"/>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Hebrews 10:19-25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22 </a:t>
            </a:r>
            <a:r>
              <a:rPr lang="en-US" sz="2400" u="sng" dirty="0">
                <a:effectLst>
                  <a:outerShdw blurRad="60007" dist="310007" dir="7680000" sy="30000" kx="1300200" algn="ctr" rotWithShape="0">
                    <a:prstClr val="black">
                      <a:alpha val="32000"/>
                    </a:prstClr>
                  </a:outerShdw>
                </a:effectLst>
              </a:rPr>
              <a:t>let us draw near</a:t>
            </a:r>
            <a:r>
              <a:rPr lang="en-US" sz="2400" dirty="0">
                <a:effectLst>
                  <a:outerShdw blurRad="60007" dist="310007" dir="7680000" sy="30000" kx="1300200" algn="ctr" rotWithShape="0">
                    <a:prstClr val="black">
                      <a:alpha val="32000"/>
                    </a:prstClr>
                  </a:outerShdw>
                </a:effectLst>
              </a:rPr>
              <a:t> with a true heart in full assurance of faith, having our hearts sprinkled from an evil conscience and our bodies washed with pure water. </a:t>
            </a:r>
            <a:r>
              <a:rPr lang="en-US" sz="2400" baseline="30000" dirty="0" smtClean="0">
                <a:effectLst>
                  <a:outerShdw blurRad="60007" dist="310007" dir="7680000" sy="30000" kx="1300200" algn="ctr" rotWithShape="0">
                    <a:prstClr val="black">
                      <a:alpha val="32000"/>
                    </a:prstClr>
                  </a:outerShdw>
                </a:effectLst>
              </a:rPr>
              <a:t>23 </a:t>
            </a:r>
            <a:r>
              <a:rPr lang="en-US" sz="2400" dirty="0">
                <a:effectLst>
                  <a:outerShdw blurRad="60007" dist="310007" dir="7680000" sy="30000" kx="1300200" algn="ctr" rotWithShape="0">
                    <a:prstClr val="black">
                      <a:alpha val="32000"/>
                    </a:prstClr>
                  </a:outerShdw>
                </a:effectLst>
              </a:rPr>
              <a:t>Let us hold fast the confession of </a:t>
            </a:r>
            <a:r>
              <a:rPr lang="en-US" sz="2400" i="1" dirty="0">
                <a:effectLst>
                  <a:outerShdw blurRad="60007" dist="310007" dir="7680000" sy="30000" kx="1300200" algn="ctr" rotWithShape="0">
                    <a:prstClr val="black">
                      <a:alpha val="32000"/>
                    </a:prstClr>
                  </a:outerShdw>
                </a:effectLst>
              </a:rPr>
              <a:t>our</a:t>
            </a:r>
            <a:r>
              <a:rPr lang="en-US" sz="2400" dirty="0">
                <a:effectLst>
                  <a:outerShdw blurRad="60007" dist="310007" dir="7680000" sy="30000" kx="1300200" algn="ctr" rotWithShape="0">
                    <a:prstClr val="black">
                      <a:alpha val="32000"/>
                    </a:prstClr>
                  </a:outerShdw>
                </a:effectLst>
              </a:rPr>
              <a:t> hope without wavering, for He who promised </a:t>
            </a:r>
            <a:r>
              <a:rPr lang="en-US" sz="2400" i="1" dirty="0">
                <a:effectLst>
                  <a:outerShdw blurRad="60007" dist="310007" dir="7680000" sy="30000" kx="1300200" algn="ctr" rotWithShape="0">
                    <a:prstClr val="black">
                      <a:alpha val="32000"/>
                    </a:prstClr>
                  </a:outerShdw>
                </a:effectLst>
              </a:rPr>
              <a:t>is</a:t>
            </a:r>
            <a:r>
              <a:rPr lang="en-US" sz="2400" dirty="0">
                <a:effectLst>
                  <a:outerShdw blurRad="60007" dist="310007" dir="7680000" sy="30000" kx="1300200" algn="ctr" rotWithShape="0">
                    <a:prstClr val="black">
                      <a:alpha val="32000"/>
                    </a:prstClr>
                  </a:outerShdw>
                </a:effectLst>
              </a:rPr>
              <a:t> faithful. </a:t>
            </a:r>
          </a:p>
        </p:txBody>
      </p:sp>
      <p:sp>
        <p:nvSpPr>
          <p:cNvPr id="6" name="TextBox 5"/>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Slide Number Placeholder 4"/>
          <p:cNvSpPr>
            <a:spLocks noGrp="1"/>
          </p:cNvSpPr>
          <p:nvPr>
            <p:ph type="sldNum" sz="quarter" idx="12"/>
          </p:nvPr>
        </p:nvSpPr>
        <p:spPr/>
        <p:txBody>
          <a:bodyPr/>
          <a:lstStyle/>
          <a:p>
            <a:fld id="{8A98E9B8-E524-4E29-9EBC-6B9719A4F1D9}" type="slidenum">
              <a:rPr lang="en-US" smtClean="0"/>
              <a:t>11</a:t>
            </a:fld>
            <a:endParaRPr lang="en-US"/>
          </a:p>
        </p:txBody>
      </p:sp>
      <p:sp>
        <p:nvSpPr>
          <p:cNvPr id="7" name="TextBox 6"/>
          <p:cNvSpPr txBox="1"/>
          <p:nvPr/>
        </p:nvSpPr>
        <p:spPr>
          <a:xfrm>
            <a:off x="0" y="609600"/>
            <a:ext cx="9144000" cy="1015663"/>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How Do We DRAW Near To God</a:t>
            </a:r>
            <a:endParaRPr lang="en-US" sz="60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spTree>
    <p:extLst>
      <p:ext uri="{BB962C8B-B14F-4D97-AF65-F5344CB8AC3E}">
        <p14:creationId xmlns:p14="http://schemas.microsoft.com/office/powerpoint/2010/main" val="391739266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14" y="1447800"/>
            <a:ext cx="331488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noChangeArrowheads="1"/>
          </p:cNvPicPr>
          <p:nvPr/>
        </p:nvPicPr>
        <p:blipFill>
          <a:blip r:embed="rId4" cstate="print"/>
          <a:srcRect/>
          <a:stretch>
            <a:fillRect/>
          </a:stretch>
        </p:blipFill>
        <p:spPr bwMode="auto">
          <a:xfrm>
            <a:off x="2819400" y="1676400"/>
            <a:ext cx="6324600" cy="5212079"/>
          </a:xfrm>
          <a:prstGeom prst="rect">
            <a:avLst/>
          </a:prstGeom>
          <a:noFill/>
          <a:ln w="9525">
            <a:noFill/>
            <a:miter lim="800000"/>
            <a:headEnd/>
            <a:tailEnd/>
          </a:ln>
          <a:effectLst/>
        </p:spPr>
      </p:pic>
      <p:sp>
        <p:nvSpPr>
          <p:cNvPr id="4" name="Rectangle 3"/>
          <p:cNvSpPr/>
          <p:nvPr/>
        </p:nvSpPr>
        <p:spPr>
          <a:xfrm>
            <a:off x="3581400" y="2057400"/>
            <a:ext cx="4724400" cy="3416320"/>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Hebrews 10:19-25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24 </a:t>
            </a:r>
            <a:r>
              <a:rPr lang="en-US" sz="2400" dirty="0">
                <a:effectLst>
                  <a:outerShdw blurRad="60007" dist="310007" dir="7680000" sy="30000" kx="1300200" algn="ctr" rotWithShape="0">
                    <a:prstClr val="black">
                      <a:alpha val="32000"/>
                    </a:prstClr>
                  </a:outerShdw>
                </a:effectLst>
              </a:rPr>
              <a:t>And let us consider one another in order to stir up love and good works, </a:t>
            </a:r>
            <a:r>
              <a:rPr lang="en-US" sz="2400" baseline="30000" dirty="0" smtClean="0">
                <a:effectLst>
                  <a:outerShdw blurRad="60007" dist="310007" dir="7680000" sy="30000" kx="1300200" algn="ctr" rotWithShape="0">
                    <a:prstClr val="black">
                      <a:alpha val="32000"/>
                    </a:prstClr>
                  </a:outerShdw>
                </a:effectLst>
              </a:rPr>
              <a:t>25 </a:t>
            </a:r>
            <a:r>
              <a:rPr lang="en-US" sz="2400" dirty="0">
                <a:effectLst>
                  <a:outerShdw blurRad="60007" dist="310007" dir="7680000" sy="30000" kx="1300200" algn="ctr" rotWithShape="0">
                    <a:prstClr val="black">
                      <a:alpha val="32000"/>
                    </a:prstClr>
                  </a:outerShdw>
                </a:effectLst>
              </a:rPr>
              <a:t>not forsaking the assembling of ourselves together, as </a:t>
            </a:r>
            <a:r>
              <a:rPr lang="en-US" sz="2400" i="1" dirty="0">
                <a:effectLst>
                  <a:outerShdw blurRad="60007" dist="310007" dir="7680000" sy="30000" kx="1300200" algn="ctr" rotWithShape="0">
                    <a:prstClr val="black">
                      <a:alpha val="32000"/>
                    </a:prstClr>
                  </a:outerShdw>
                </a:effectLst>
              </a:rPr>
              <a:t>is</a:t>
            </a:r>
            <a:r>
              <a:rPr lang="en-US" sz="2400" dirty="0">
                <a:effectLst>
                  <a:outerShdw blurRad="60007" dist="310007" dir="7680000" sy="30000" kx="1300200" algn="ctr" rotWithShape="0">
                    <a:prstClr val="black">
                      <a:alpha val="32000"/>
                    </a:prstClr>
                  </a:outerShdw>
                </a:effectLst>
              </a:rPr>
              <a:t> the manner of some, but exhorting </a:t>
            </a:r>
            <a:r>
              <a:rPr lang="en-US" sz="2400" i="1" dirty="0">
                <a:effectLst>
                  <a:outerShdw blurRad="60007" dist="310007" dir="7680000" sy="30000" kx="1300200" algn="ctr" rotWithShape="0">
                    <a:prstClr val="black">
                      <a:alpha val="32000"/>
                    </a:prstClr>
                  </a:outerShdw>
                </a:effectLst>
              </a:rPr>
              <a:t>one another,</a:t>
            </a:r>
            <a:r>
              <a:rPr lang="en-US" sz="2400" dirty="0">
                <a:effectLst>
                  <a:outerShdw blurRad="60007" dist="310007" dir="7680000" sy="30000" kx="1300200" algn="ctr" rotWithShape="0">
                    <a:prstClr val="black">
                      <a:alpha val="32000"/>
                    </a:prstClr>
                  </a:outerShdw>
                </a:effectLst>
              </a:rPr>
              <a:t> and so much the more as you see the Day approaching. </a:t>
            </a:r>
          </a:p>
        </p:txBody>
      </p:sp>
      <p:sp>
        <p:nvSpPr>
          <p:cNvPr id="6" name="TextBox 5"/>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Slide Number Placeholder 4"/>
          <p:cNvSpPr>
            <a:spLocks noGrp="1"/>
          </p:cNvSpPr>
          <p:nvPr>
            <p:ph type="sldNum" sz="quarter" idx="12"/>
          </p:nvPr>
        </p:nvSpPr>
        <p:spPr/>
        <p:txBody>
          <a:bodyPr/>
          <a:lstStyle/>
          <a:p>
            <a:fld id="{8A98E9B8-E524-4E29-9EBC-6B9719A4F1D9}" type="slidenum">
              <a:rPr lang="en-US" smtClean="0"/>
              <a:t>12</a:t>
            </a:fld>
            <a:endParaRPr lang="en-US"/>
          </a:p>
        </p:txBody>
      </p:sp>
      <p:sp>
        <p:nvSpPr>
          <p:cNvPr id="7" name="TextBox 6"/>
          <p:cNvSpPr txBox="1"/>
          <p:nvPr/>
        </p:nvSpPr>
        <p:spPr>
          <a:xfrm>
            <a:off x="0" y="609600"/>
            <a:ext cx="9144000" cy="1015663"/>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How Do We DRAW Near To God</a:t>
            </a:r>
            <a:endParaRPr lang="en-US" sz="60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spTree>
    <p:extLst>
      <p:ext uri="{BB962C8B-B14F-4D97-AF65-F5344CB8AC3E}">
        <p14:creationId xmlns:p14="http://schemas.microsoft.com/office/powerpoint/2010/main" val="783623347"/>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8E9B8-E524-4E29-9EBC-6B9719A4F1D9}" type="slidenum">
              <a:rPr lang="en-US" smtClean="0"/>
              <a:t>13</a:t>
            </a:fld>
            <a:endParaRPr lang="en-US"/>
          </a:p>
        </p:txBody>
      </p:sp>
      <p:sp>
        <p:nvSpPr>
          <p:cNvPr id="4" name="TextBox 3"/>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Round Diagonal Corner Rectangle 4"/>
          <p:cNvSpPr/>
          <p:nvPr/>
        </p:nvSpPr>
        <p:spPr>
          <a:xfrm>
            <a:off x="3352800" y="1752600"/>
            <a:ext cx="5486400" cy="4724400"/>
          </a:xfrm>
          <a:prstGeom prst="round2DiagRect">
            <a:avLst/>
          </a:prstGeo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TextBox 2"/>
          <p:cNvSpPr txBox="1"/>
          <p:nvPr/>
        </p:nvSpPr>
        <p:spPr>
          <a:xfrm>
            <a:off x="3505200" y="1905000"/>
            <a:ext cx="5334000" cy="4632037"/>
          </a:xfrm>
          <a:prstGeom prst="rect">
            <a:avLst/>
          </a:prstGeom>
          <a:noFill/>
        </p:spPr>
        <p:txBody>
          <a:bodyPr wrap="square" rtlCol="0">
            <a:spAutoFit/>
          </a:bodyPr>
          <a:lstStyle/>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Knowing we can through Christ </a:t>
            </a:r>
            <a:r>
              <a:rPr lang="en-US" sz="2800" dirty="0" smtClean="0">
                <a:effectLst>
                  <a:outerShdw blurRad="60007" dist="310007" dir="7680000" sy="30000" kx="1300200" algn="ctr" rotWithShape="0">
                    <a:prstClr val="black">
                      <a:alpha val="32000"/>
                    </a:prstClr>
                  </a:outerShdw>
                </a:effectLst>
              </a:rPr>
              <a:t>– Heb. 10:19-21; </a:t>
            </a:r>
            <a:r>
              <a:rPr lang="en-US" sz="2800" dirty="0" err="1" smtClean="0">
                <a:effectLst>
                  <a:outerShdw blurRad="60007" dist="310007" dir="7680000" sy="30000" kx="1300200" algn="ctr" rotWithShape="0">
                    <a:prstClr val="black">
                      <a:alpha val="32000"/>
                    </a:prstClr>
                  </a:outerShdw>
                </a:effectLst>
              </a:rPr>
              <a:t>Jn</a:t>
            </a:r>
            <a:r>
              <a:rPr lang="en-US" sz="2800" dirty="0" smtClean="0">
                <a:effectLst>
                  <a:outerShdw blurRad="60007" dist="310007" dir="7680000" sy="30000" kx="1300200" algn="ctr" rotWithShape="0">
                    <a:prstClr val="black">
                      <a:alpha val="32000"/>
                    </a:prstClr>
                  </a:outerShdw>
                </a:effectLst>
              </a:rPr>
              <a:t> 14:6</a:t>
            </a: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Need a true heart </a:t>
            </a:r>
            <a:r>
              <a:rPr lang="en-US" sz="2800" dirty="0" smtClean="0">
                <a:effectLst>
                  <a:outerShdw blurRad="60007" dist="310007" dir="7680000" sy="30000" kx="1300200" algn="ctr" rotWithShape="0">
                    <a:prstClr val="black">
                      <a:alpha val="32000"/>
                    </a:prstClr>
                  </a:outerShdw>
                </a:effectLst>
              </a:rPr>
              <a:t>– Heb. 10:22; Ps. 119:2,10,34,58, 69,80,145; Eph. 6:5</a:t>
            </a: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Need full assurance of faith </a:t>
            </a:r>
            <a:r>
              <a:rPr lang="en-US" sz="2800" dirty="0" smtClean="0">
                <a:effectLst>
                  <a:outerShdw blurRad="60007" dist="310007" dir="7680000" sy="30000" kx="1300200" algn="ctr" rotWithShape="0">
                    <a:prstClr val="black">
                      <a:alpha val="32000"/>
                    </a:prstClr>
                  </a:outerShdw>
                </a:effectLst>
              </a:rPr>
              <a:t>– Heb. 10:22; 6:11; 11:6; Jm. 1:6-9</a:t>
            </a:r>
            <a:endParaRPr lang="en-US" sz="2800" dirty="0">
              <a:effectLst>
                <a:outerShdw blurRad="60007" dist="310007" dir="7680000" sy="30000" kx="1300200" algn="ctr" rotWithShape="0">
                  <a:prstClr val="black">
                    <a:alpha val="32000"/>
                  </a:prstClr>
                </a:outerShdw>
              </a:effectLst>
            </a:endParaRP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Obey the gospel </a:t>
            </a:r>
            <a:r>
              <a:rPr lang="en-US" sz="2800" dirty="0" smtClean="0">
                <a:effectLst>
                  <a:outerShdw blurRad="60007" dist="310007" dir="7680000" sy="30000" kx="1300200" algn="ctr" rotWithShape="0">
                    <a:prstClr val="black">
                      <a:alpha val="32000"/>
                    </a:prstClr>
                  </a:outerShdw>
                </a:effectLst>
              </a:rPr>
              <a:t>– Heb. 10:22; 1 Pet. 1:22,23; Acts 2:38; Col. 2:11-13; Tit. 3:5; 1 Pet. 3:21</a:t>
            </a:r>
            <a:endParaRPr lang="en-US" sz="2800" dirty="0">
              <a:effectLst>
                <a:outerShdw blurRad="60007" dist="310007" dir="7680000" sy="30000" kx="1300200" algn="ctr" rotWithShape="0">
                  <a:prstClr val="black">
                    <a:alpha val="32000"/>
                  </a:prstClr>
                </a:outerShdw>
              </a:effectLst>
            </a:endParaRPr>
          </a:p>
        </p:txBody>
      </p:sp>
      <p:sp>
        <p:nvSpPr>
          <p:cNvPr id="7" name="TextBox 6"/>
          <p:cNvSpPr txBox="1"/>
          <p:nvPr/>
        </p:nvSpPr>
        <p:spPr>
          <a:xfrm>
            <a:off x="0" y="609600"/>
            <a:ext cx="9144000" cy="1015663"/>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How Do We DRAW Near To God</a:t>
            </a:r>
            <a:endParaRPr lang="en-US" sz="60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780309"/>
            <a:ext cx="3403600" cy="49291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40814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xmlns:p14="http://schemas.microsoft.com/office/powerpoint/2010/main" spd="slow">
        <p:split orient="vert" dir="in"/>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8E9B8-E524-4E29-9EBC-6B9719A4F1D9}" type="slidenum">
              <a:rPr lang="en-US" smtClean="0"/>
              <a:t>14</a:t>
            </a:fld>
            <a:endParaRPr lang="en-US"/>
          </a:p>
        </p:txBody>
      </p:sp>
      <p:sp>
        <p:nvSpPr>
          <p:cNvPr id="4" name="TextBox 3"/>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Round Diagonal Corner Rectangle 4"/>
          <p:cNvSpPr/>
          <p:nvPr/>
        </p:nvSpPr>
        <p:spPr>
          <a:xfrm>
            <a:off x="3352800" y="1752600"/>
            <a:ext cx="5486400" cy="4724400"/>
          </a:xfrm>
          <a:prstGeom prst="round2DiagRect">
            <a:avLst/>
          </a:prstGeo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TextBox 2"/>
          <p:cNvSpPr txBox="1"/>
          <p:nvPr/>
        </p:nvSpPr>
        <p:spPr>
          <a:xfrm>
            <a:off x="3505200" y="1905000"/>
            <a:ext cx="5334000" cy="4632037"/>
          </a:xfrm>
          <a:prstGeom prst="rect">
            <a:avLst/>
          </a:prstGeom>
          <a:noFill/>
        </p:spPr>
        <p:txBody>
          <a:bodyPr wrap="square" rtlCol="0">
            <a:spAutoFit/>
          </a:bodyPr>
          <a:lstStyle/>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Holding fast to the confession of our hope . . . </a:t>
            </a:r>
            <a:r>
              <a:rPr lang="en-US" sz="2800" dirty="0" smtClean="0">
                <a:effectLst>
                  <a:outerShdw blurRad="60007" dist="310007" dir="7680000" sy="30000" kx="1300200" algn="ctr" rotWithShape="0">
                    <a:prstClr val="black">
                      <a:alpha val="32000"/>
                    </a:prstClr>
                  </a:outerShdw>
                </a:effectLst>
              </a:rPr>
              <a:t>– Heb. 10:23; 3:6,14; Rev 3:11; 2 Pet, 1:5-10</a:t>
            </a: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Considering one another – provoking to love and good works </a:t>
            </a:r>
            <a:r>
              <a:rPr lang="en-US" sz="2800" dirty="0" smtClean="0">
                <a:effectLst>
                  <a:outerShdw blurRad="60007" dist="310007" dir="7680000" sy="30000" kx="1300200" algn="ctr" rotWithShape="0">
                    <a:prstClr val="black">
                      <a:alpha val="32000"/>
                    </a:prstClr>
                  </a:outerShdw>
                </a:effectLst>
              </a:rPr>
              <a:t>– Heb. 10:24; 2 Cor. 9:2</a:t>
            </a: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Attendance and participation </a:t>
            </a:r>
            <a:r>
              <a:rPr lang="en-US" sz="2800" dirty="0" smtClean="0">
                <a:effectLst>
                  <a:outerShdw blurRad="60007" dist="310007" dir="7680000" sy="30000" kx="1300200" algn="ctr" rotWithShape="0">
                    <a:prstClr val="black">
                      <a:alpha val="32000"/>
                    </a:prstClr>
                  </a:outerShdw>
                </a:effectLst>
              </a:rPr>
              <a:t>– Heb. 10:25; Eph. 4:11-16</a:t>
            </a:r>
            <a:endParaRPr lang="en-US" sz="2800" dirty="0">
              <a:effectLst>
                <a:outerShdw blurRad="60007" dist="310007" dir="7680000" sy="30000" kx="1300200" algn="ctr" rotWithShape="0">
                  <a:prstClr val="black">
                    <a:alpha val="32000"/>
                  </a:prstClr>
                </a:outerShdw>
              </a:effectLst>
            </a:endParaRP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Exhorting one another </a:t>
            </a:r>
            <a:r>
              <a:rPr lang="en-US" sz="2800" dirty="0" smtClean="0">
                <a:effectLst>
                  <a:outerShdw blurRad="60007" dist="310007" dir="7680000" sy="30000" kx="1300200" algn="ctr" rotWithShape="0">
                    <a:prstClr val="black">
                      <a:alpha val="32000"/>
                    </a:prstClr>
                  </a:outerShdw>
                </a:effectLst>
              </a:rPr>
              <a:t>– Heb. 10:25; 13:3; Rom. 12:3-13; </a:t>
            </a:r>
            <a:endParaRPr lang="en-US" sz="2800" dirty="0">
              <a:effectLst>
                <a:outerShdw blurRad="60007" dist="310007" dir="7680000" sy="30000" kx="1300200" algn="ctr" rotWithShape="0">
                  <a:prstClr val="black">
                    <a:alpha val="32000"/>
                  </a:prstClr>
                </a:outerShdw>
              </a:effectLst>
            </a:endParaRPr>
          </a:p>
        </p:txBody>
      </p:sp>
      <p:sp>
        <p:nvSpPr>
          <p:cNvPr id="7" name="TextBox 6"/>
          <p:cNvSpPr txBox="1"/>
          <p:nvPr/>
        </p:nvSpPr>
        <p:spPr>
          <a:xfrm>
            <a:off x="0" y="609600"/>
            <a:ext cx="9144000" cy="1015663"/>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How Do We DRAW Near To God</a:t>
            </a:r>
            <a:endParaRPr lang="en-US" sz="60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780309"/>
            <a:ext cx="3403600" cy="49291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65192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14" y="1447800"/>
            <a:ext cx="331488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noChangeArrowheads="1"/>
          </p:cNvPicPr>
          <p:nvPr/>
        </p:nvPicPr>
        <p:blipFill>
          <a:blip r:embed="rId4" cstate="print"/>
          <a:srcRect/>
          <a:stretch>
            <a:fillRect/>
          </a:stretch>
        </p:blipFill>
        <p:spPr bwMode="auto">
          <a:xfrm>
            <a:off x="2819400" y="1676400"/>
            <a:ext cx="6324600" cy="5212079"/>
          </a:xfrm>
          <a:prstGeom prst="rect">
            <a:avLst/>
          </a:prstGeom>
          <a:noFill/>
          <a:ln w="9525">
            <a:noFill/>
            <a:miter lim="800000"/>
            <a:headEnd/>
            <a:tailEnd/>
          </a:ln>
          <a:effectLst/>
        </p:spPr>
      </p:pic>
      <p:sp>
        <p:nvSpPr>
          <p:cNvPr id="5" name="Rectangle 4"/>
          <p:cNvSpPr/>
          <p:nvPr/>
        </p:nvSpPr>
        <p:spPr>
          <a:xfrm>
            <a:off x="3429000" y="2057400"/>
            <a:ext cx="5029200" cy="3477875"/>
          </a:xfrm>
          <a:prstGeom prst="rect">
            <a:avLst/>
          </a:prstGeom>
        </p:spPr>
        <p:txBody>
          <a:bodyPr wrap="square">
            <a:spAutoFit/>
          </a:bodyPr>
          <a:lstStyle/>
          <a:p>
            <a:pPr algn="ctr"/>
            <a:r>
              <a:rPr lang="en-US" sz="2200" b="1" dirty="0">
                <a:effectLst>
                  <a:outerShdw blurRad="60007" dist="310007" dir="7680000" sy="30000" kx="1300200" algn="ctr" rotWithShape="0">
                    <a:prstClr val="black">
                      <a:alpha val="32000"/>
                    </a:prstClr>
                  </a:outerShdw>
                </a:effectLst>
              </a:rPr>
              <a:t>James 4:7-10 (NKJV) </a:t>
            </a:r>
            <a:r>
              <a:rPr lang="en-US" sz="2200" dirty="0">
                <a:effectLst>
                  <a:outerShdw blurRad="60007" dist="310007" dir="7680000" sy="30000" kx="1300200" algn="ctr" rotWithShape="0">
                    <a:prstClr val="black">
                      <a:alpha val="32000"/>
                    </a:prstClr>
                  </a:outerShdw>
                </a:effectLst>
              </a:rPr>
              <a:t/>
            </a:r>
            <a:br>
              <a:rPr lang="en-US" sz="2200" dirty="0">
                <a:effectLst>
                  <a:outerShdw blurRad="60007" dist="310007" dir="7680000" sy="30000" kx="1300200" algn="ctr" rotWithShape="0">
                    <a:prstClr val="black">
                      <a:alpha val="32000"/>
                    </a:prstClr>
                  </a:outerShdw>
                </a:effectLst>
              </a:rPr>
            </a:br>
            <a:r>
              <a:rPr lang="en-US" sz="2200" baseline="30000" dirty="0">
                <a:effectLst>
                  <a:outerShdw blurRad="60007" dist="310007" dir="7680000" sy="30000" kx="1300200" algn="ctr" rotWithShape="0">
                    <a:prstClr val="black">
                      <a:alpha val="32000"/>
                    </a:prstClr>
                  </a:outerShdw>
                </a:effectLst>
              </a:rPr>
              <a:t>7 </a:t>
            </a:r>
            <a:r>
              <a:rPr lang="en-US" sz="2200" dirty="0">
                <a:effectLst>
                  <a:outerShdw blurRad="60007" dist="310007" dir="7680000" sy="30000" kx="1300200" algn="ctr" rotWithShape="0">
                    <a:prstClr val="black">
                      <a:alpha val="32000"/>
                    </a:prstClr>
                  </a:outerShdw>
                </a:effectLst>
              </a:rPr>
              <a:t>Therefore submit to God. Resist the devil and he will flee from you. </a:t>
            </a:r>
            <a:r>
              <a:rPr lang="en-US" sz="2200" dirty="0" smtClean="0">
                <a:effectLst>
                  <a:outerShdw blurRad="60007" dist="310007" dir="7680000" sy="30000" kx="1300200" algn="ctr" rotWithShape="0">
                    <a:prstClr val="black">
                      <a:alpha val="32000"/>
                    </a:prstClr>
                  </a:outerShdw>
                </a:effectLst>
              </a:rPr>
              <a:t> </a:t>
            </a:r>
            <a:r>
              <a:rPr lang="en-US" sz="2200" baseline="30000" dirty="0" smtClean="0">
                <a:effectLst>
                  <a:outerShdw blurRad="60007" dist="310007" dir="7680000" sy="30000" kx="1300200" algn="ctr" rotWithShape="0">
                    <a:prstClr val="black">
                      <a:alpha val="32000"/>
                    </a:prstClr>
                  </a:outerShdw>
                </a:effectLst>
              </a:rPr>
              <a:t>8 </a:t>
            </a:r>
            <a:r>
              <a:rPr lang="en-US" sz="2200" u="sng" dirty="0">
                <a:effectLst>
                  <a:outerShdw blurRad="60007" dist="310007" dir="7680000" sy="30000" kx="1300200" algn="ctr" rotWithShape="0">
                    <a:prstClr val="black">
                      <a:alpha val="32000"/>
                    </a:prstClr>
                  </a:outerShdw>
                </a:effectLst>
              </a:rPr>
              <a:t>Draw near to God and He will draw near to you</a:t>
            </a:r>
            <a:r>
              <a:rPr lang="en-US" sz="2200" dirty="0">
                <a:effectLst>
                  <a:outerShdw blurRad="60007" dist="310007" dir="7680000" sy="30000" kx="1300200" algn="ctr" rotWithShape="0">
                    <a:prstClr val="black">
                      <a:alpha val="32000"/>
                    </a:prstClr>
                  </a:outerShdw>
                </a:effectLst>
              </a:rPr>
              <a:t>. Cleanse </a:t>
            </a:r>
            <a:r>
              <a:rPr lang="en-US" sz="2200" i="1" dirty="0">
                <a:effectLst>
                  <a:outerShdw blurRad="60007" dist="310007" dir="7680000" sy="30000" kx="1300200" algn="ctr" rotWithShape="0">
                    <a:prstClr val="black">
                      <a:alpha val="32000"/>
                    </a:prstClr>
                  </a:outerShdw>
                </a:effectLst>
              </a:rPr>
              <a:t>your</a:t>
            </a:r>
            <a:r>
              <a:rPr lang="en-US" sz="2200" dirty="0">
                <a:effectLst>
                  <a:outerShdw blurRad="60007" dist="310007" dir="7680000" sy="30000" kx="1300200" algn="ctr" rotWithShape="0">
                    <a:prstClr val="black">
                      <a:alpha val="32000"/>
                    </a:prstClr>
                  </a:outerShdw>
                </a:effectLst>
              </a:rPr>
              <a:t> hands, </a:t>
            </a:r>
            <a:r>
              <a:rPr lang="en-US" sz="2200" i="1" dirty="0">
                <a:effectLst>
                  <a:outerShdw blurRad="60007" dist="310007" dir="7680000" sy="30000" kx="1300200" algn="ctr" rotWithShape="0">
                    <a:prstClr val="black">
                      <a:alpha val="32000"/>
                    </a:prstClr>
                  </a:outerShdw>
                </a:effectLst>
              </a:rPr>
              <a:t>you</a:t>
            </a:r>
            <a:r>
              <a:rPr lang="en-US" sz="2200" dirty="0">
                <a:effectLst>
                  <a:outerShdw blurRad="60007" dist="310007" dir="7680000" sy="30000" kx="1300200" algn="ctr" rotWithShape="0">
                    <a:prstClr val="black">
                      <a:alpha val="32000"/>
                    </a:prstClr>
                  </a:outerShdw>
                </a:effectLst>
              </a:rPr>
              <a:t> sinners; and purify </a:t>
            </a:r>
            <a:r>
              <a:rPr lang="en-US" sz="2200" i="1" dirty="0">
                <a:effectLst>
                  <a:outerShdw blurRad="60007" dist="310007" dir="7680000" sy="30000" kx="1300200" algn="ctr" rotWithShape="0">
                    <a:prstClr val="black">
                      <a:alpha val="32000"/>
                    </a:prstClr>
                  </a:outerShdw>
                </a:effectLst>
              </a:rPr>
              <a:t>your</a:t>
            </a:r>
            <a:r>
              <a:rPr lang="en-US" sz="2200" dirty="0">
                <a:effectLst>
                  <a:outerShdw blurRad="60007" dist="310007" dir="7680000" sy="30000" kx="1300200" algn="ctr" rotWithShape="0">
                    <a:prstClr val="black">
                      <a:alpha val="32000"/>
                    </a:prstClr>
                  </a:outerShdw>
                </a:effectLst>
              </a:rPr>
              <a:t> hearts, </a:t>
            </a:r>
            <a:r>
              <a:rPr lang="en-US" sz="2200" i="1" dirty="0">
                <a:effectLst>
                  <a:outerShdw blurRad="60007" dist="310007" dir="7680000" sy="30000" kx="1300200" algn="ctr" rotWithShape="0">
                    <a:prstClr val="black">
                      <a:alpha val="32000"/>
                    </a:prstClr>
                  </a:outerShdw>
                </a:effectLst>
              </a:rPr>
              <a:t>you</a:t>
            </a:r>
            <a:r>
              <a:rPr lang="en-US" sz="2200" dirty="0">
                <a:effectLst>
                  <a:outerShdw blurRad="60007" dist="310007" dir="7680000" sy="30000" kx="1300200" algn="ctr" rotWithShape="0">
                    <a:prstClr val="black">
                      <a:alpha val="32000"/>
                    </a:prstClr>
                  </a:outerShdw>
                </a:effectLst>
              </a:rPr>
              <a:t> double-minded. </a:t>
            </a:r>
            <a:r>
              <a:rPr lang="en-US" sz="2200" dirty="0" smtClean="0">
                <a:effectLst>
                  <a:outerShdw blurRad="60007" dist="310007" dir="7680000" sy="30000" kx="1300200" algn="ctr" rotWithShape="0">
                    <a:prstClr val="black">
                      <a:alpha val="32000"/>
                    </a:prstClr>
                  </a:outerShdw>
                </a:effectLst>
              </a:rPr>
              <a:t> </a:t>
            </a:r>
            <a:r>
              <a:rPr lang="en-US" sz="2200" baseline="30000" dirty="0" smtClean="0">
                <a:effectLst>
                  <a:outerShdw blurRad="60007" dist="310007" dir="7680000" sy="30000" kx="1300200" algn="ctr" rotWithShape="0">
                    <a:prstClr val="black">
                      <a:alpha val="32000"/>
                    </a:prstClr>
                  </a:outerShdw>
                </a:effectLst>
              </a:rPr>
              <a:t>9 </a:t>
            </a:r>
            <a:r>
              <a:rPr lang="en-US" sz="2200" dirty="0">
                <a:effectLst>
                  <a:outerShdw blurRad="60007" dist="310007" dir="7680000" sy="30000" kx="1300200" algn="ctr" rotWithShape="0">
                    <a:prstClr val="black">
                      <a:alpha val="32000"/>
                    </a:prstClr>
                  </a:outerShdw>
                </a:effectLst>
              </a:rPr>
              <a:t>Lament and mourn and weep! Let your laughter be turned to mourning and </a:t>
            </a:r>
            <a:r>
              <a:rPr lang="en-US" sz="2200" i="1" dirty="0">
                <a:effectLst>
                  <a:outerShdw blurRad="60007" dist="310007" dir="7680000" sy="30000" kx="1300200" algn="ctr" rotWithShape="0">
                    <a:prstClr val="black">
                      <a:alpha val="32000"/>
                    </a:prstClr>
                  </a:outerShdw>
                </a:effectLst>
              </a:rPr>
              <a:t>your</a:t>
            </a:r>
            <a:r>
              <a:rPr lang="en-US" sz="2200" dirty="0">
                <a:effectLst>
                  <a:outerShdw blurRad="60007" dist="310007" dir="7680000" sy="30000" kx="1300200" algn="ctr" rotWithShape="0">
                    <a:prstClr val="black">
                      <a:alpha val="32000"/>
                    </a:prstClr>
                  </a:outerShdw>
                </a:effectLst>
              </a:rPr>
              <a:t> joy to gloom. </a:t>
            </a:r>
            <a:r>
              <a:rPr lang="en-US" sz="2200" dirty="0" smtClean="0">
                <a:effectLst>
                  <a:outerShdw blurRad="60007" dist="310007" dir="7680000" sy="30000" kx="1300200" algn="ctr" rotWithShape="0">
                    <a:prstClr val="black">
                      <a:alpha val="32000"/>
                    </a:prstClr>
                  </a:outerShdw>
                </a:effectLst>
              </a:rPr>
              <a:t> </a:t>
            </a:r>
            <a:r>
              <a:rPr lang="en-US" sz="2200" baseline="30000" dirty="0" smtClean="0">
                <a:effectLst>
                  <a:outerShdw blurRad="60007" dist="310007" dir="7680000" sy="30000" kx="1300200" algn="ctr" rotWithShape="0">
                    <a:prstClr val="black">
                      <a:alpha val="32000"/>
                    </a:prstClr>
                  </a:outerShdw>
                </a:effectLst>
              </a:rPr>
              <a:t>10 </a:t>
            </a:r>
            <a:r>
              <a:rPr lang="en-US" sz="2200" dirty="0">
                <a:effectLst>
                  <a:outerShdw blurRad="60007" dist="310007" dir="7680000" sy="30000" kx="1300200" algn="ctr" rotWithShape="0">
                    <a:prstClr val="black">
                      <a:alpha val="32000"/>
                    </a:prstClr>
                  </a:outerShdw>
                </a:effectLst>
              </a:rPr>
              <a:t>Humble yourselves in the sight of the Lord, and He will lift you up. </a:t>
            </a:r>
          </a:p>
        </p:txBody>
      </p:sp>
      <p:sp>
        <p:nvSpPr>
          <p:cNvPr id="6" name="TextBox 5"/>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4" name="Slide Number Placeholder 3"/>
          <p:cNvSpPr>
            <a:spLocks noGrp="1"/>
          </p:cNvSpPr>
          <p:nvPr>
            <p:ph type="sldNum" sz="quarter" idx="12"/>
          </p:nvPr>
        </p:nvSpPr>
        <p:spPr/>
        <p:txBody>
          <a:bodyPr/>
          <a:lstStyle/>
          <a:p>
            <a:fld id="{8A98E9B8-E524-4E29-9EBC-6B9719A4F1D9}" type="slidenum">
              <a:rPr lang="en-US" smtClean="0"/>
              <a:t>15</a:t>
            </a:fld>
            <a:endParaRPr lang="en-US"/>
          </a:p>
        </p:txBody>
      </p:sp>
      <p:sp>
        <p:nvSpPr>
          <p:cNvPr id="7" name="TextBox 6"/>
          <p:cNvSpPr txBox="1"/>
          <p:nvPr/>
        </p:nvSpPr>
        <p:spPr>
          <a:xfrm>
            <a:off x="0" y="609600"/>
            <a:ext cx="9144000" cy="1015663"/>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How Do We DRAW Near To God</a:t>
            </a:r>
            <a:endParaRPr lang="en-US" sz="60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sp>
        <p:nvSpPr>
          <p:cNvPr id="3" name="TextBox 2"/>
          <p:cNvSpPr txBox="1"/>
          <p:nvPr/>
        </p:nvSpPr>
        <p:spPr>
          <a:xfrm>
            <a:off x="76200" y="2057400"/>
            <a:ext cx="3048000" cy="36625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400" b="1" dirty="0" smtClean="0">
                <a:ln w="11430"/>
                <a:solidFill>
                  <a:schemeClr val="bg2"/>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Dominican Small Caps" pitchFamily="2" charset="0"/>
              </a:rPr>
              <a:t>Submit To God –</a:t>
            </a:r>
          </a:p>
          <a:p>
            <a:pPr algn="ctr">
              <a:spcAft>
                <a:spcPts val="1200"/>
              </a:spcAft>
            </a:pPr>
            <a:r>
              <a:rPr lang="en-US" sz="2400" b="1" dirty="0" smtClean="0">
                <a:ln w="11430"/>
                <a:solidFill>
                  <a:schemeClr val="bg2"/>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Dominican Small Caps" pitchFamily="2" charset="0"/>
              </a:rPr>
              <a:t>Resist the devil –</a:t>
            </a:r>
          </a:p>
          <a:p>
            <a:pPr algn="ctr">
              <a:spcAft>
                <a:spcPts val="1200"/>
              </a:spcAft>
            </a:pPr>
            <a:r>
              <a:rPr lang="en-US" sz="2400" b="1" dirty="0" smtClean="0">
                <a:ln w="11430"/>
                <a:solidFill>
                  <a:schemeClr val="bg2"/>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Dominican Small Caps" pitchFamily="2" charset="0"/>
              </a:rPr>
              <a:t>Cleanse our hands –</a:t>
            </a:r>
          </a:p>
          <a:p>
            <a:pPr algn="ctr">
              <a:spcAft>
                <a:spcPts val="1200"/>
              </a:spcAft>
            </a:pPr>
            <a:r>
              <a:rPr lang="en-US" sz="2400" b="1" dirty="0" smtClean="0">
                <a:ln w="11430"/>
                <a:solidFill>
                  <a:schemeClr val="bg2"/>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Dominican Small Caps" pitchFamily="2" charset="0"/>
              </a:rPr>
              <a:t>Purify our hearts –</a:t>
            </a:r>
          </a:p>
          <a:p>
            <a:pPr algn="ctr">
              <a:spcAft>
                <a:spcPts val="1200"/>
              </a:spcAft>
            </a:pPr>
            <a:r>
              <a:rPr lang="en-US" sz="2400" b="1" dirty="0" smtClean="0">
                <a:ln w="11430"/>
                <a:solidFill>
                  <a:schemeClr val="bg2"/>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Dominican Small Caps" pitchFamily="2" charset="0"/>
              </a:rPr>
              <a:t>Humble ourselves and repent - </a:t>
            </a:r>
            <a:endParaRPr lang="en-US" sz="2400" b="1" dirty="0">
              <a:ln w="11430"/>
              <a:solidFill>
                <a:schemeClr val="bg2"/>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Dominican Small Caps" pitchFamily="2" charset="0"/>
            </a:endParaRPr>
          </a:p>
        </p:txBody>
      </p:sp>
    </p:spTree>
    <p:extLst>
      <p:ext uri="{BB962C8B-B14F-4D97-AF65-F5344CB8AC3E}">
        <p14:creationId xmlns:p14="http://schemas.microsoft.com/office/powerpoint/2010/main" val="330784739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8E9B8-E524-4E29-9EBC-6B9719A4F1D9}" type="slidenum">
              <a:rPr lang="en-US" smtClean="0"/>
              <a:t>16</a:t>
            </a:fld>
            <a:endParaRPr lang="en-US"/>
          </a:p>
        </p:txBody>
      </p:sp>
      <p:sp>
        <p:nvSpPr>
          <p:cNvPr id="3" name="Round Diagonal Corner Rectangle 2"/>
          <p:cNvSpPr/>
          <p:nvPr/>
        </p:nvSpPr>
        <p:spPr>
          <a:xfrm>
            <a:off x="3352800" y="1295400"/>
            <a:ext cx="5486400" cy="5257800"/>
          </a:xfrm>
          <a:prstGeom prst="round2DiagRect">
            <a:avLst/>
          </a:prstGeo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14" y="1447800"/>
            <a:ext cx="331488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449782" y="1524000"/>
            <a:ext cx="5313218" cy="4985980"/>
          </a:xfrm>
          <a:prstGeom prst="rect">
            <a:avLst/>
          </a:prstGeom>
        </p:spPr>
        <p:txBody>
          <a:bodyPr wrap="square">
            <a:spAutoFit/>
          </a:bodyPr>
          <a:lstStyle/>
          <a:p>
            <a:pPr marL="457200" indent="-457200">
              <a:spcAft>
                <a:spcPts val="12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Dominican Small Caps" pitchFamily="2" charset="0"/>
              </a:rPr>
              <a:t>Am </a:t>
            </a:r>
            <a:r>
              <a:rPr lang="en-US" sz="2400" dirty="0">
                <a:effectLst>
                  <a:outerShdw blurRad="60007" dist="310007" dir="7680000" sy="30000" kx="1300200" algn="ctr" rotWithShape="0">
                    <a:prstClr val="black">
                      <a:alpha val="32000"/>
                    </a:prstClr>
                  </a:outerShdw>
                </a:effectLst>
                <a:latin typeface="Dominican Small Caps" pitchFamily="2" charset="0"/>
              </a:rPr>
              <a:t>I being sincere? Is my heart fixed on Him and undivided?</a:t>
            </a:r>
          </a:p>
          <a:p>
            <a:pPr marL="457200" indent="-457200">
              <a:spcAft>
                <a:spcPts val="12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Dominican Small Caps" pitchFamily="2" charset="0"/>
              </a:rPr>
              <a:t>Do I have unwavering confidence in God, His Son Jesus and His word?</a:t>
            </a:r>
            <a:endParaRPr lang="en-US" sz="2400" dirty="0">
              <a:effectLst>
                <a:outerShdw blurRad="60007" dist="310007" dir="7680000" sy="30000" kx="1300200" algn="ctr" rotWithShape="0">
                  <a:prstClr val="black">
                    <a:alpha val="32000"/>
                  </a:prstClr>
                </a:outerShdw>
              </a:effectLst>
              <a:latin typeface="Dominican Small Caps" pitchFamily="2" charset="0"/>
            </a:endParaRPr>
          </a:p>
          <a:p>
            <a:pPr marL="457200" indent="-457200">
              <a:spcAft>
                <a:spcPts val="12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Dominican Small Caps" pitchFamily="2" charset="0"/>
              </a:rPr>
              <a:t>Am </a:t>
            </a:r>
            <a:r>
              <a:rPr lang="en-US" sz="2400" dirty="0">
                <a:effectLst>
                  <a:outerShdw blurRad="60007" dist="310007" dir="7680000" sy="30000" kx="1300200" algn="ctr" rotWithShape="0">
                    <a:prstClr val="black">
                      <a:alpha val="32000"/>
                    </a:prstClr>
                  </a:outerShdw>
                </a:effectLst>
                <a:latin typeface="Dominican Small Caps" pitchFamily="2" charset="0"/>
              </a:rPr>
              <a:t>I coming humbly, </a:t>
            </a:r>
            <a:r>
              <a:rPr lang="en-US" sz="2400" dirty="0" smtClean="0">
                <a:effectLst>
                  <a:outerShdw blurRad="60007" dist="310007" dir="7680000" sy="30000" kx="1300200" algn="ctr" rotWithShape="0">
                    <a:prstClr val="black">
                      <a:alpha val="32000"/>
                    </a:prstClr>
                  </a:outerShdw>
                </a:effectLst>
                <a:latin typeface="Dominican Small Caps" pitchFamily="2" charset="0"/>
              </a:rPr>
              <a:t>obeying God’s will - completely surrendering my will to His?</a:t>
            </a:r>
            <a:endParaRPr lang="en-US" sz="2400" dirty="0">
              <a:effectLst>
                <a:outerShdw blurRad="60007" dist="310007" dir="7680000" sy="30000" kx="1300200" algn="ctr" rotWithShape="0">
                  <a:prstClr val="black">
                    <a:alpha val="32000"/>
                  </a:prstClr>
                </a:outerShdw>
              </a:effectLst>
              <a:latin typeface="Dominican Small Caps" pitchFamily="2" charset="0"/>
            </a:endParaRPr>
          </a:p>
          <a:p>
            <a:pPr marL="457200" indent="-457200">
              <a:spcAft>
                <a:spcPts val="12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Dominican Small Caps" pitchFamily="2" charset="0"/>
              </a:rPr>
              <a:t>Is </a:t>
            </a:r>
            <a:r>
              <a:rPr lang="en-US" sz="2400" dirty="0">
                <a:effectLst>
                  <a:outerShdw blurRad="60007" dist="310007" dir="7680000" sy="30000" kx="1300200" algn="ctr" rotWithShape="0">
                    <a:prstClr val="black">
                      <a:alpha val="32000"/>
                    </a:prstClr>
                  </a:outerShdw>
                </a:effectLst>
                <a:latin typeface="Dominican Small Caps" pitchFamily="2" charset="0"/>
              </a:rPr>
              <a:t>there any sin in my life I haven't dealt with?</a:t>
            </a:r>
          </a:p>
        </p:txBody>
      </p:sp>
    </p:spTree>
    <p:extLst>
      <p:ext uri="{BB962C8B-B14F-4D97-AF65-F5344CB8AC3E}">
        <p14:creationId xmlns:p14="http://schemas.microsoft.com/office/powerpoint/2010/main" val="22488378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14" y="1447800"/>
            <a:ext cx="331488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noChangeArrowheads="1"/>
          </p:cNvPicPr>
          <p:nvPr/>
        </p:nvPicPr>
        <p:blipFill>
          <a:blip r:embed="rId4" cstate="print"/>
          <a:srcRect/>
          <a:stretch>
            <a:fillRect/>
          </a:stretch>
        </p:blipFill>
        <p:spPr bwMode="auto">
          <a:xfrm>
            <a:off x="2819400" y="1676400"/>
            <a:ext cx="6324600" cy="5212079"/>
          </a:xfrm>
          <a:prstGeom prst="rect">
            <a:avLst/>
          </a:prstGeom>
          <a:noFill/>
          <a:ln w="9525">
            <a:noFill/>
            <a:miter lim="800000"/>
            <a:headEnd/>
            <a:tailEnd/>
          </a:ln>
          <a:effectLst/>
        </p:spPr>
      </p:pic>
      <p:sp>
        <p:nvSpPr>
          <p:cNvPr id="5" name="Rectangle 4"/>
          <p:cNvSpPr/>
          <p:nvPr/>
        </p:nvSpPr>
        <p:spPr>
          <a:xfrm>
            <a:off x="3581400" y="2210812"/>
            <a:ext cx="4724400" cy="3046988"/>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Psalms 145:18-20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18 </a:t>
            </a:r>
            <a:r>
              <a:rPr lang="en-US" sz="2400" u="sng" dirty="0">
                <a:effectLst>
                  <a:outerShdw blurRad="60007" dist="310007" dir="7680000" sy="30000" kx="1300200" algn="ctr" rotWithShape="0">
                    <a:prstClr val="black">
                      <a:alpha val="32000"/>
                    </a:prstClr>
                  </a:outerShdw>
                </a:effectLst>
              </a:rPr>
              <a:t>The LORD </a:t>
            </a:r>
            <a:r>
              <a:rPr lang="en-US" sz="2400" i="1" u="sng" dirty="0">
                <a:effectLst>
                  <a:outerShdw blurRad="60007" dist="310007" dir="7680000" sy="30000" kx="1300200" algn="ctr" rotWithShape="0">
                    <a:prstClr val="black">
                      <a:alpha val="32000"/>
                    </a:prstClr>
                  </a:outerShdw>
                </a:effectLst>
              </a:rPr>
              <a:t>is</a:t>
            </a:r>
            <a:r>
              <a:rPr lang="en-US" sz="2400" u="sng" dirty="0">
                <a:effectLst>
                  <a:outerShdw blurRad="60007" dist="310007" dir="7680000" sy="30000" kx="1300200" algn="ctr" rotWithShape="0">
                    <a:prstClr val="black">
                      <a:alpha val="32000"/>
                    </a:prstClr>
                  </a:outerShdw>
                </a:effectLst>
              </a:rPr>
              <a:t> near to all who call upon Him</a:t>
            </a:r>
            <a:r>
              <a:rPr lang="en-US" sz="2400" dirty="0">
                <a:effectLst>
                  <a:outerShdw blurRad="60007" dist="310007" dir="7680000" sy="30000" kx="1300200" algn="ctr" rotWithShape="0">
                    <a:prstClr val="black">
                      <a:alpha val="32000"/>
                    </a:prstClr>
                  </a:outerShdw>
                </a:effectLst>
              </a:rPr>
              <a:t>, To all who call upon Him in truth. </a:t>
            </a:r>
            <a:r>
              <a:rPr lang="en-US" sz="2400" baseline="30000" dirty="0" smtClean="0">
                <a:effectLst>
                  <a:outerShdw blurRad="60007" dist="310007" dir="7680000" sy="30000" kx="1300200" algn="ctr" rotWithShape="0">
                    <a:prstClr val="black">
                      <a:alpha val="32000"/>
                    </a:prstClr>
                  </a:outerShdw>
                </a:effectLst>
              </a:rPr>
              <a:t>19 </a:t>
            </a:r>
            <a:r>
              <a:rPr lang="en-US" sz="2400" dirty="0">
                <a:effectLst>
                  <a:outerShdw blurRad="60007" dist="310007" dir="7680000" sy="30000" kx="1300200" algn="ctr" rotWithShape="0">
                    <a:prstClr val="black">
                      <a:alpha val="32000"/>
                    </a:prstClr>
                  </a:outerShdw>
                </a:effectLst>
              </a:rPr>
              <a:t>He will fulfill the desire of those who fear Him; He also will hear their cry and save them. </a:t>
            </a:r>
            <a:r>
              <a:rPr lang="en-US" sz="2400" baseline="30000" dirty="0" smtClean="0">
                <a:effectLst>
                  <a:outerShdw blurRad="60007" dist="310007" dir="7680000" sy="30000" kx="1300200" algn="ctr" rotWithShape="0">
                    <a:prstClr val="black">
                      <a:alpha val="32000"/>
                    </a:prstClr>
                  </a:outerShdw>
                </a:effectLst>
              </a:rPr>
              <a:t>20 </a:t>
            </a:r>
            <a:r>
              <a:rPr lang="en-US" sz="2400" dirty="0">
                <a:effectLst>
                  <a:outerShdw blurRad="60007" dist="310007" dir="7680000" sy="30000" kx="1300200" algn="ctr" rotWithShape="0">
                    <a:prstClr val="black">
                      <a:alpha val="32000"/>
                    </a:prstClr>
                  </a:outerShdw>
                </a:effectLst>
              </a:rPr>
              <a:t>The LORD preserves all who love Him, But all the wicked He will destroy. </a:t>
            </a:r>
          </a:p>
        </p:txBody>
      </p:sp>
      <p:sp>
        <p:nvSpPr>
          <p:cNvPr id="6" name="TextBox 5"/>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4" name="Slide Number Placeholder 3"/>
          <p:cNvSpPr>
            <a:spLocks noGrp="1"/>
          </p:cNvSpPr>
          <p:nvPr>
            <p:ph type="sldNum" sz="quarter" idx="12"/>
          </p:nvPr>
        </p:nvSpPr>
        <p:spPr/>
        <p:txBody>
          <a:bodyPr/>
          <a:lstStyle/>
          <a:p>
            <a:fld id="{8A98E9B8-E524-4E29-9EBC-6B9719A4F1D9}" type="slidenum">
              <a:rPr lang="en-US" smtClean="0"/>
              <a:t>17</a:t>
            </a:fld>
            <a:endParaRPr lang="en-US"/>
          </a:p>
        </p:txBody>
      </p: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194800" y="3197520"/>
              <a:ext cx="2914920" cy="43200"/>
            </p14:xfrm>
          </p:contentPart>
        </mc:Choice>
        <mc:Fallback xmlns="">
          <p:pic>
            <p:nvPicPr>
              <p:cNvPr id="7" name="Ink 6"/>
              <p:cNvPicPr/>
              <p:nvPr/>
            </p:nvPicPr>
            <p:blipFill>
              <a:blip r:embed="rId6"/>
              <a:stretch>
                <a:fillRect/>
              </a:stretch>
            </p:blipFill>
            <p:spPr>
              <a:xfrm>
                <a:off x="5194800" y="3197520"/>
                <a:ext cx="2914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3720240" y="3540600"/>
              <a:ext cx="883440" cy="43200"/>
            </p14:xfrm>
          </p:contentPart>
        </mc:Choice>
        <mc:Fallback xmlns="">
          <p:pic>
            <p:nvPicPr>
              <p:cNvPr id="8" name="Ink 7"/>
              <p:cNvPicPr/>
              <p:nvPr/>
            </p:nvPicPr>
            <p:blipFill>
              <a:blip r:embed="rId8"/>
              <a:stretch>
                <a:fillRect/>
              </a:stretch>
            </p:blipFill>
            <p:spPr>
              <a:xfrm>
                <a:off x="3720240" y="3540600"/>
                <a:ext cx="883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791960" y="3926160"/>
              <a:ext cx="1577520" cy="51840"/>
            </p14:xfrm>
          </p:contentPart>
        </mc:Choice>
        <mc:Fallback xmlns="">
          <p:pic>
            <p:nvPicPr>
              <p:cNvPr id="9" name="Ink 8"/>
              <p:cNvPicPr/>
              <p:nvPr/>
            </p:nvPicPr>
            <p:blipFill>
              <a:blip r:embed="rId10"/>
              <a:stretch>
                <a:fillRect/>
              </a:stretch>
            </p:blipFill>
            <p:spPr>
              <a:xfrm>
                <a:off x="4791960" y="3926160"/>
                <a:ext cx="1577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7535160" y="3917520"/>
              <a:ext cx="394560" cy="26280"/>
            </p14:xfrm>
          </p:contentPart>
        </mc:Choice>
        <mc:Fallback xmlns="">
          <p:pic>
            <p:nvPicPr>
              <p:cNvPr id="10" name="Ink 9"/>
              <p:cNvPicPr/>
              <p:nvPr/>
            </p:nvPicPr>
            <p:blipFill>
              <a:blip r:embed="rId12"/>
              <a:stretch>
                <a:fillRect/>
              </a:stretch>
            </p:blipFill>
            <p:spPr>
              <a:xfrm>
                <a:off x="7535160" y="3917520"/>
                <a:ext cx="394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p14:cNvContentPartPr/>
              <p14:nvPr/>
            </p14:nvContentPartPr>
            <p14:xfrm>
              <a:off x="3771720" y="4251960"/>
              <a:ext cx="3515040" cy="60480"/>
            </p14:xfrm>
          </p:contentPart>
        </mc:Choice>
        <mc:Fallback xmlns="">
          <p:pic>
            <p:nvPicPr>
              <p:cNvPr id="11" name="Ink 10"/>
              <p:cNvPicPr/>
              <p:nvPr/>
            </p:nvPicPr>
            <p:blipFill>
              <a:blip r:embed="rId14"/>
              <a:stretch>
                <a:fillRect/>
              </a:stretch>
            </p:blipFill>
            <p:spPr>
              <a:xfrm>
                <a:off x="3771720" y="4251960"/>
                <a:ext cx="3515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p14:cNvContentPartPr/>
              <p14:nvPr/>
            </p14:nvContentPartPr>
            <p14:xfrm>
              <a:off x="4671720" y="4620600"/>
              <a:ext cx="3138120" cy="60480"/>
            </p14:xfrm>
          </p:contentPart>
        </mc:Choice>
        <mc:Fallback xmlns="">
          <p:pic>
            <p:nvPicPr>
              <p:cNvPr id="12" name="Ink 11"/>
              <p:cNvPicPr/>
              <p:nvPr/>
            </p:nvPicPr>
            <p:blipFill>
              <a:blip r:embed="rId16"/>
              <a:stretch>
                <a:fillRect/>
              </a:stretch>
            </p:blipFill>
            <p:spPr>
              <a:xfrm>
                <a:off x="4671720" y="4620600"/>
                <a:ext cx="3138120" cy="60480"/>
              </a:xfrm>
              <a:prstGeom prst="rect">
                <a:avLst/>
              </a:prstGeom>
            </p:spPr>
          </p:pic>
        </mc:Fallback>
      </mc:AlternateContent>
    </p:spTree>
    <p:extLst>
      <p:ext uri="{BB962C8B-B14F-4D97-AF65-F5344CB8AC3E}">
        <p14:creationId xmlns:p14="http://schemas.microsoft.com/office/powerpoint/2010/main" val="3663307753"/>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A98E9B8-E524-4E29-9EBC-6B9719A4F1D9}" type="slidenum">
              <a:rPr lang="en-US" smtClean="0"/>
              <a:t>18</a:t>
            </a:fld>
            <a:endParaRPr lang="en-US"/>
          </a:p>
        </p:txBody>
      </p:sp>
      <p:sp>
        <p:nvSpPr>
          <p:cNvPr id="4" name="TextBox 3"/>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3" name="TextBox 2"/>
          <p:cNvSpPr txBox="1"/>
          <p:nvPr/>
        </p:nvSpPr>
        <p:spPr>
          <a:xfrm>
            <a:off x="304800" y="914400"/>
            <a:ext cx="5715000" cy="37856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6"/>
                </a:solidFill>
                <a:effectLst>
                  <a:glow rad="101600">
                    <a:schemeClr val="tx1">
                      <a:alpha val="33000"/>
                    </a:schemeClr>
                  </a:glow>
                  <a:outerShdw blurRad="63500" dist="152400" dir="2700000" algn="tl" rotWithShape="0">
                    <a:prstClr val="black">
                      <a:alpha val="76000"/>
                    </a:prstClr>
                  </a:outerShdw>
                </a:effectLst>
                <a:latin typeface="Berlin Sans FB Demi" pitchFamily="34" charset="0"/>
              </a:rPr>
              <a:t>Is Your Current Direction Leading You Closer To God?</a:t>
            </a:r>
            <a:endParaRPr lang="en-US" sz="6000" b="1" dirty="0">
              <a:ln w="11430"/>
              <a:solidFill>
                <a:schemeClr val="accent6"/>
              </a:solidFill>
              <a:effectLst>
                <a:glow rad="101600">
                  <a:schemeClr val="tx1">
                    <a:alpha val="33000"/>
                  </a:schemeClr>
                </a:glow>
                <a:outerShdw blurRad="63500" dist="152400" dir="2700000" algn="tl" rotWithShape="0">
                  <a:prstClr val="black">
                    <a:alpha val="76000"/>
                  </a:prstClr>
                </a:outerShdw>
              </a:effectLst>
              <a:latin typeface="Berlin Sans FB Demi" pitchFamily="34" charset="0"/>
            </a:endParaRPr>
          </a:p>
        </p:txBody>
      </p:sp>
    </p:spTree>
    <p:extLst>
      <p:ext uri="{BB962C8B-B14F-4D97-AF65-F5344CB8AC3E}">
        <p14:creationId xmlns:p14="http://schemas.microsoft.com/office/powerpoint/2010/main" val="3650994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8E9B8-E524-4E29-9EBC-6B9719A4F1D9}" type="slidenum">
              <a:rPr lang="en-US" smtClean="0"/>
              <a:t>19</a:t>
            </a:fld>
            <a:endParaRPr lang="en-US"/>
          </a:p>
        </p:txBody>
      </p:sp>
      <p:sp>
        <p:nvSpPr>
          <p:cNvPr id="3" name="Rectangle 2"/>
          <p:cNvSpPr/>
          <p:nvPr/>
        </p:nvSpPr>
        <p:spPr>
          <a:xfrm>
            <a:off x="0" y="0"/>
            <a:ext cx="9144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369030"/>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419600" y="1447800"/>
            <a:ext cx="4419600" cy="5029200"/>
          </a:xfrm>
          <a:prstGeom prst="round2DiagRect">
            <a:avLst/>
          </a:prstGeom>
          <a:gradFill flip="none" rotWithShape="1">
            <a:gsLst>
              <a:gs pos="0">
                <a:schemeClr val="accent6">
                  <a:lumMod val="75000"/>
                </a:schemeClr>
              </a:gs>
              <a:gs pos="19000">
                <a:srgbClr xmlns:mc="http://schemas.openxmlformats.org/markup-compatibility/2006" xmlns:a14="http://schemas.microsoft.com/office/drawing/2010/main" val="FF9900" mc:Ignorable="">
                  <a:lumMod val="89000"/>
                  <a:lumOff val="11000"/>
                </a:srgbClr>
              </a:gs>
              <a:gs pos="100000">
                <a:schemeClr val="accent6">
                  <a:lumMod val="55000"/>
                </a:schemeClr>
              </a:gs>
            </a:gsLst>
            <a:path path="circle">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Rectangle 2"/>
          <p:cNvSpPr/>
          <p:nvPr/>
        </p:nvSpPr>
        <p:spPr>
          <a:xfrm>
            <a:off x="4572000" y="1676400"/>
            <a:ext cx="4114800" cy="470898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2400"/>
              </a:spcAft>
            </a:pPr>
            <a:r>
              <a:rPr lang="en-US" sz="4000" b="1" dirty="0">
                <a:ln w="11430">
                  <a:solidFill>
                    <a:sysClr val="windowText" lastClr="000000"/>
                  </a:solidFill>
                </a:ln>
                <a:solidFill>
                  <a:schemeClr val="accent6">
                    <a:lumMod val="40000"/>
                    <a:lumOff val="60000"/>
                  </a:schemeClr>
                </a:solidFill>
                <a:effectLst>
                  <a:outerShdw blurRad="88900" dist="88900" dir="2700000" algn="tl" rotWithShape="0">
                    <a:prstClr val="black">
                      <a:alpha val="57000"/>
                    </a:prstClr>
                  </a:outerShdw>
                </a:effectLst>
                <a:latin typeface="Pythagoras" pitchFamily="2" charset="0"/>
              </a:rPr>
              <a:t>Are you desiring to draw nearer to God? </a:t>
            </a:r>
          </a:p>
          <a:p>
            <a:pPr algn="ctr">
              <a:spcAft>
                <a:spcPts val="2400"/>
              </a:spcAft>
            </a:pPr>
            <a:r>
              <a:rPr lang="en-US" sz="4000" b="1" dirty="0" smtClean="0">
                <a:ln w="11430">
                  <a:solidFill>
                    <a:sysClr val="windowText" lastClr="000000"/>
                  </a:solidFill>
                </a:ln>
                <a:solidFill>
                  <a:schemeClr val="accent6">
                    <a:lumMod val="40000"/>
                    <a:lumOff val="60000"/>
                  </a:schemeClr>
                </a:solidFill>
                <a:effectLst>
                  <a:outerShdw blurRad="88900" dist="88900" dir="2700000" algn="tl" rotWithShape="0">
                    <a:prstClr val="black">
                      <a:alpha val="57000"/>
                    </a:prstClr>
                  </a:outerShdw>
                </a:effectLst>
                <a:latin typeface="Pythagoras" pitchFamily="2" charset="0"/>
              </a:rPr>
              <a:t>Are You Drawing Closer To Him Each Day?</a:t>
            </a:r>
            <a:endParaRPr lang="en-US" sz="4000" b="1" dirty="0">
              <a:ln w="11430">
                <a:solidFill>
                  <a:sysClr val="windowText" lastClr="000000"/>
                </a:solidFill>
              </a:ln>
              <a:solidFill>
                <a:schemeClr val="accent6">
                  <a:lumMod val="40000"/>
                  <a:lumOff val="60000"/>
                </a:schemeClr>
              </a:solidFill>
              <a:effectLst>
                <a:outerShdw blurRad="88900" dist="88900" dir="2700000" algn="tl" rotWithShape="0">
                  <a:prstClr val="black">
                    <a:alpha val="57000"/>
                  </a:prstClr>
                </a:outerShdw>
              </a:effectLst>
              <a:latin typeface="Pythagoras" pitchFamily="2" charset="0"/>
            </a:endParaRPr>
          </a:p>
        </p:txBody>
      </p:sp>
      <p:sp>
        <p:nvSpPr>
          <p:cNvPr id="5" name="TextBox 4"/>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066800"/>
            <a:ext cx="3810002" cy="541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A98E9B8-E524-4E29-9EBC-6B9719A4F1D9}" type="slidenum">
              <a:rPr lang="en-US" smtClean="0"/>
              <a:t>2</a:t>
            </a:fld>
            <a:endParaRPr lang="en-US"/>
          </a:p>
        </p:txBody>
      </p:sp>
    </p:spTree>
    <p:extLst>
      <p:ext uri="{BB962C8B-B14F-4D97-AF65-F5344CB8AC3E}">
        <p14:creationId xmlns:p14="http://schemas.microsoft.com/office/powerpoint/2010/main" val="14637110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20</a:t>
            </a:fld>
            <a:endParaRPr lang="en-US">
              <a:solidFill>
                <a:srgbClr xmlns:mc="http://schemas.openxmlformats.org/markup-compatibility/2006" xmlns:a14="http://schemas.microsoft.com/office/drawing/2010/main" val="FFF9E5" mc:Ignorable=""/>
              </a:solidFill>
            </a:endParaRPr>
          </a:p>
        </p:txBody>
      </p:sp>
      <p:sp>
        <p:nvSpPr>
          <p:cNvPr id="4" name="TextBox 3"/>
          <p:cNvSpPr txBox="1"/>
          <p:nvPr/>
        </p:nvSpPr>
        <p:spPr>
          <a:xfrm>
            <a:off x="533400" y="685800"/>
            <a:ext cx="8077200" cy="3847207"/>
          </a:xfrm>
          <a:prstGeom prst="rect">
            <a:avLst/>
          </a:prstGeom>
          <a:solidFill>
            <a:srgbClr xmlns:mc="http://schemas.openxmlformats.org/markup-compatibility/2006" xmlns:a14="http://schemas.microsoft.com/office/drawing/2010/main" val="7E6BC9" mc:Ignorable="">
              <a:lumMod val="20000"/>
              <a:lumOff val="80000"/>
            </a:srgbClr>
          </a:solidFill>
          <a:ln w="25400" cap="flat" cmpd="sng" algn="ctr">
            <a:solidFill>
              <a:srgbClr xmlns:mc="http://schemas.openxmlformats.org/markup-compatibility/2006" xmlns:a14="http://schemas.microsoft.com/office/drawing/2010/main" val="9CB084" mc:Ignorable=""/>
            </a:solidFill>
            <a:prstDash val="solid"/>
          </a:ln>
          <a:effectLst>
            <a:glow rad="63500">
              <a:srgbClr xmlns:mc="http://schemas.openxmlformats.org/markup-compatibility/2006" xmlns:a14="http://schemas.microsoft.com/office/drawing/2010/main" val="9CB084" mc:Ignorable="">
                <a:satMod val="175000"/>
                <a:alpha val="40000"/>
              </a:srgbClr>
            </a:glow>
            <a:outerShdw blurRad="50800" dist="38100" dir="8100000" algn="tr" rotWithShape="0">
              <a:prstClr val="black">
                <a:alpha val="40000"/>
              </a:prstClr>
            </a:outerShdw>
            <a:reflection blurRad="6350" stA="50000" endA="300" endPos="55000" dir="5400000" sy="-100000" algn="bl" rotWithShape="0"/>
          </a:effectLst>
          <a:scene3d>
            <a:camera prst="orthographicFront"/>
            <a:lightRig rig="threePt" dir="t"/>
          </a:scene3d>
          <a:sp3d>
            <a:bevelT/>
          </a:sp3d>
        </p:spPr>
        <p:txBody>
          <a:bodyPr wrap="square" rtlCol="0">
            <a:spAutoFit/>
          </a:bodyPr>
          <a:lstStyle/>
          <a:p>
            <a:pPr algn="ctr">
              <a:defRPr/>
            </a:pPr>
            <a:r>
              <a:rPr lang="en-US" sz="3200" kern="0" dirty="0">
                <a:solidFill>
                  <a:sysClr val="windowText" lastClr="000000"/>
                </a:solidFill>
                <a:effectLst>
                  <a:outerShdw blurRad="127000" dist="114300" dir="8100000" algn="tr" rotWithShape="0">
                    <a:prstClr val="black">
                      <a:alpha val="40000"/>
                    </a:prstClr>
                  </a:outerShdw>
                </a:effectLst>
                <a:latin typeface="Berlin Sans FB Demi" pitchFamily="34" charset="0"/>
              </a:rPr>
              <a:t>Charts by Don McClain</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Prepared </a:t>
            </a:r>
            <a:r>
              <a:rPr lang="en-US" sz="2400" kern="0" dirty="0" smtClean="0">
                <a:solidFill>
                  <a:sysClr val="windowText" lastClr="000000"/>
                </a:solidFill>
                <a:effectLst>
                  <a:outerShdw blurRad="127000" dist="114300" dir="8100000" algn="tr" rotWithShape="0">
                    <a:prstClr val="black">
                      <a:alpha val="40000"/>
                    </a:prstClr>
                  </a:outerShdw>
                </a:effectLst>
                <a:latin typeface="Book Antiqua"/>
              </a:rPr>
              <a:t>April 22-24,  2010; Preached April 25, </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2010</a:t>
            </a:r>
          </a:p>
          <a:p>
            <a:pPr algn="ctr">
              <a:defRPr/>
            </a:pPr>
            <a:r>
              <a:rPr lang="en-US" sz="2000" kern="0" dirty="0">
                <a:solidFill>
                  <a:sysClr val="windowText" lastClr="000000"/>
                </a:solidFill>
                <a:effectLst>
                  <a:outerShdw blurRad="127000" dist="114300" dir="8100000" algn="tr" rotWithShape="0">
                    <a:prstClr val="black">
                      <a:alpha val="40000"/>
                    </a:prstClr>
                  </a:outerShdw>
                </a:effectLst>
                <a:latin typeface="Book Antiqua"/>
              </a:rPr>
              <a:t>West 65</a:t>
            </a:r>
            <a:r>
              <a:rPr lang="en-US" sz="2000" kern="0" baseline="30000" dirty="0">
                <a:solidFill>
                  <a:sysClr val="windowText" lastClr="000000"/>
                </a:solidFill>
                <a:effectLst>
                  <a:outerShdw blurRad="127000" dist="114300" dir="8100000" algn="tr" rotWithShape="0">
                    <a:prstClr val="black">
                      <a:alpha val="40000"/>
                    </a:prstClr>
                  </a:outerShdw>
                </a:effectLst>
                <a:latin typeface="Book Antiqua"/>
              </a:rPr>
              <a:t>th</a:t>
            </a:r>
            <a:r>
              <a:rPr lang="en-US" sz="2000" kern="0" dirty="0">
                <a:solidFill>
                  <a:sysClr val="windowText" lastClr="000000"/>
                </a:solidFill>
                <a:effectLst>
                  <a:outerShdw blurRad="127000" dist="114300" dir="8100000" algn="tr" rotWithShape="0">
                    <a:prstClr val="black">
                      <a:alpha val="40000"/>
                    </a:prstClr>
                  </a:outerShdw>
                </a:effectLst>
                <a:latin typeface="Book Antiqua"/>
              </a:rPr>
              <a:t> Street church of Christ</a:t>
            </a:r>
          </a:p>
          <a:p>
            <a:pPr algn="ctr">
              <a:defRPr/>
            </a:pPr>
            <a:r>
              <a:rPr lang="en-US" sz="2000" kern="0" dirty="0" smtClean="0">
                <a:solidFill>
                  <a:sysClr val="windowText" lastClr="000000"/>
                </a:solidFill>
                <a:effectLst>
                  <a:outerShdw blurRad="127000" dist="114300" dir="8100000" algn="tr" rotWithShape="0">
                    <a:prstClr val="black">
                      <a:alpha val="40000"/>
                    </a:prstClr>
                  </a:outerShdw>
                </a:effectLst>
                <a:latin typeface="Book Antiqua"/>
              </a:rPr>
              <a:t>P.O. Box 190062</a:t>
            </a:r>
          </a:p>
          <a:p>
            <a:pPr algn="ctr">
              <a:defRPr/>
            </a:pPr>
            <a:r>
              <a:rPr lang="en-US" sz="2000" kern="0" dirty="0" smtClean="0">
                <a:solidFill>
                  <a:sysClr val="windowText" lastClr="000000"/>
                </a:solidFill>
                <a:effectLst>
                  <a:outerShdw blurRad="127000" dist="114300" dir="8100000" algn="tr" rotWithShape="0">
                    <a:prstClr val="black">
                      <a:alpha val="40000"/>
                    </a:prstClr>
                  </a:outerShdw>
                </a:effectLst>
                <a:latin typeface="Book Antiqua"/>
              </a:rPr>
              <a:t>Little </a:t>
            </a:r>
            <a:r>
              <a:rPr lang="en-US" sz="2000" kern="0" dirty="0">
                <a:solidFill>
                  <a:sysClr val="windowText" lastClr="000000"/>
                </a:solidFill>
                <a:effectLst>
                  <a:outerShdw blurRad="127000" dist="114300" dir="8100000" algn="tr" rotWithShape="0">
                    <a:prstClr val="black">
                      <a:alpha val="40000"/>
                    </a:prstClr>
                  </a:outerShdw>
                </a:effectLst>
                <a:latin typeface="Book Antiqua"/>
              </a:rPr>
              <a:t>Rock AR </a:t>
            </a:r>
            <a:r>
              <a:rPr lang="en-US" sz="2000" kern="0" dirty="0" smtClean="0">
                <a:solidFill>
                  <a:sysClr val="windowText" lastClr="000000"/>
                </a:solidFill>
                <a:effectLst>
                  <a:outerShdw blurRad="127000" dist="114300" dir="8100000" algn="tr" rotWithShape="0">
                    <a:prstClr val="black">
                      <a:alpha val="40000"/>
                    </a:prstClr>
                  </a:outerShdw>
                </a:effectLst>
                <a:latin typeface="Book Antiqua"/>
              </a:rPr>
              <a:t>72219</a:t>
            </a:r>
            <a:endParaRPr lang="en-US" sz="2000" kern="0" dirty="0">
              <a:solidFill>
                <a:sysClr val="windowText" lastClr="000000"/>
              </a:solidFill>
              <a:effectLst>
                <a:outerShdw blurRad="127000" dist="114300" dir="8100000" algn="tr" rotWithShape="0">
                  <a:prstClr val="black">
                    <a:alpha val="40000"/>
                  </a:prstClr>
                </a:outerShdw>
              </a:effectLst>
              <a:latin typeface="Book Antiqua"/>
            </a:endParaRPr>
          </a:p>
          <a:p>
            <a:pPr algn="ctr">
              <a:defRPr/>
            </a:pPr>
            <a:r>
              <a:rPr lang="en-US" sz="2000" kern="0" dirty="0">
                <a:solidFill>
                  <a:sysClr val="windowText" lastClr="000000"/>
                </a:solidFill>
                <a:effectLst>
                  <a:outerShdw blurRad="127000" dist="114300" dir="8100000" algn="tr" rotWithShape="0">
                    <a:prstClr val="black">
                      <a:alpha val="40000"/>
                    </a:prstClr>
                  </a:outerShdw>
                </a:effectLst>
                <a:latin typeface="Book Antiqua"/>
              </a:rPr>
              <a:t>501-568-1062</a:t>
            </a:r>
          </a:p>
          <a:p>
            <a:pPr algn="ctr">
              <a:defRPr/>
            </a:pPr>
            <a:endParaRPr lang="en-US" kern="0" dirty="0">
              <a:solidFill>
                <a:sysClr val="windowText" lastClr="000000"/>
              </a:solidFill>
              <a:effectLst>
                <a:outerShdw blurRad="127000" dist="114300" dir="8100000" algn="tr" rotWithShape="0">
                  <a:prstClr val="black">
                    <a:alpha val="40000"/>
                  </a:prstClr>
                </a:outerShdw>
              </a:effectLst>
              <a:latin typeface="Book Antiqua"/>
            </a:endParaRPr>
          </a:p>
          <a:p>
            <a:pPr algn="ctr">
              <a:defRPr/>
            </a:pPr>
            <a:r>
              <a:rPr lang="en-US" kern="0" dirty="0">
                <a:solidFill>
                  <a:sysClr val="windowText" lastClr="000000"/>
                </a:solidFill>
                <a:effectLst>
                  <a:outerShdw blurRad="127000" dist="114300" dir="8100000" algn="tr" rotWithShape="0">
                    <a:prstClr val="black">
                      <a:alpha val="40000"/>
                    </a:prstClr>
                  </a:outerShdw>
                </a:effectLst>
                <a:latin typeface="Book Antiqua"/>
              </a:rPr>
              <a:t>Prepared using PPT 2010 Beta</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Email – </a:t>
            </a:r>
            <a:r>
              <a:rPr lang="en-US" sz="2400" u="sng" kern="0" dirty="0">
                <a:solidFill>
                  <a:srgbClr xmlns:mc="http://schemas.openxmlformats.org/markup-compatibility/2006" xmlns:a14="http://schemas.microsoft.com/office/drawing/2010/main" val="0070C0" mc:Ignorable=""/>
                </a:solidFill>
                <a:effectLst>
                  <a:outerShdw blurRad="127000" dist="114300" dir="8100000" algn="tr" rotWithShape="0">
                    <a:prstClr val="black">
                      <a:alpha val="40000"/>
                    </a:prstClr>
                  </a:outerShdw>
                </a:effectLst>
                <a:latin typeface="Book Antiqua"/>
              </a:rPr>
              <a:t>donmcclain@sbcglobal.net</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 </a:t>
            </a:r>
            <a:endParaRPr lang="en-US" sz="2400" kern="0" dirty="0" smtClean="0">
              <a:solidFill>
                <a:sysClr val="windowText" lastClr="000000"/>
              </a:solidFill>
              <a:effectLst>
                <a:outerShdw blurRad="127000" dist="114300" dir="8100000" algn="tr" rotWithShape="0">
                  <a:prstClr val="black">
                    <a:alpha val="40000"/>
                  </a:prstClr>
                </a:outerShdw>
              </a:effectLst>
              <a:latin typeface="Book Antiqua"/>
            </a:endParaRPr>
          </a:p>
          <a:p>
            <a:pPr algn="ctr">
              <a:defRPr/>
            </a:pPr>
            <a:r>
              <a:rPr lang="en-US" sz="2400" kern="0" dirty="0" smtClean="0">
                <a:solidFill>
                  <a:sysClr val="windowText" lastClr="000000"/>
                </a:solidFill>
                <a:effectLst>
                  <a:outerShdw blurRad="127000" dist="114300" dir="8100000" algn="tr" rotWithShape="0">
                    <a:prstClr val="black">
                      <a:alpha val="40000"/>
                    </a:prstClr>
                  </a:outerShdw>
                </a:effectLst>
                <a:latin typeface="Book Antiqua"/>
              </a:rPr>
              <a:t>Audio:</a:t>
            </a:r>
          </a:p>
          <a:p>
            <a:pPr algn="ctr">
              <a:defRPr/>
            </a:pPr>
            <a:r>
              <a:rPr lang="en-US" sz="2400" kern="0" dirty="0" smtClean="0">
                <a:solidFill>
                  <a:sysClr val="windowText" lastClr="000000"/>
                </a:solidFill>
                <a:effectLst>
                  <a:outerShdw blurRad="127000" dist="114300" dir="8100000" algn="tr" rotWithShape="0">
                    <a:prstClr val="black">
                      <a:alpha val="40000"/>
                    </a:prstClr>
                  </a:outerShdw>
                </a:effectLst>
                <a:latin typeface="Book Antiqua"/>
              </a:rPr>
              <a:t>PPT:</a:t>
            </a:r>
            <a:endParaRPr lang="en-US" sz="2400" kern="0" dirty="0">
              <a:solidFill>
                <a:sysClr val="windowText" lastClr="000000"/>
              </a:solidFill>
              <a:effectLst>
                <a:outerShdw blurRad="127000" dist="114300" dir="8100000" algn="tr" rotWithShape="0">
                  <a:prstClr val="black">
                    <a:alpha val="40000"/>
                  </a:prstClr>
                </a:outerShdw>
              </a:effectLst>
              <a:latin typeface="Book Antiqua"/>
            </a:endParaRPr>
          </a:p>
        </p:txBody>
      </p:sp>
      <p:sp>
        <p:nvSpPr>
          <p:cNvPr id="5" name="TextBox 4"/>
          <p:cNvSpPr txBox="1"/>
          <p:nvPr/>
        </p:nvSpPr>
        <p:spPr>
          <a:xfrm>
            <a:off x="228600" y="5382161"/>
            <a:ext cx="8686800" cy="1323439"/>
          </a:xfrm>
          <a:prstGeom prst="rect">
            <a:avLst/>
          </a:prstGeom>
          <a:noFill/>
        </p:spPr>
        <p:txBody>
          <a:bodyPr wrap="square" rtlCol="0">
            <a:spAutoFit/>
          </a:bodyPr>
          <a:lstStyle/>
          <a:p>
            <a:pPr algn="ctr"/>
            <a:r>
              <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Note – Many of the transition effects used in this presentation are lost using PPT 2007 Viewer</a:t>
            </a:r>
          </a:p>
          <a:p>
            <a:pPr algn="ctr"/>
            <a:r>
              <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To view transitions you can download Office 2010 Beta for free:</a:t>
            </a:r>
          </a:p>
          <a:p>
            <a:pPr algn="ctr"/>
            <a:r>
              <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hlinkClick r:id=""/>
              </a:rPr>
              <a:t>http://www.microsoft.com/office/2010/en/default.aspx</a:t>
            </a:r>
            <a:r>
              <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 </a:t>
            </a:r>
          </a:p>
        </p:txBody>
      </p:sp>
    </p:spTree>
    <p:extLst>
      <p:ext uri="{BB962C8B-B14F-4D97-AF65-F5344CB8AC3E}">
        <p14:creationId xmlns:p14="http://schemas.microsoft.com/office/powerpoint/2010/main" val="162756322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419600" y="1447800"/>
            <a:ext cx="4419600" cy="5029200"/>
          </a:xfrm>
          <a:prstGeom prst="round2DiagRect">
            <a:avLst/>
          </a:prstGeom>
          <a:gradFill flip="none" rotWithShape="1">
            <a:gsLst>
              <a:gs pos="0">
                <a:schemeClr val="accent6">
                  <a:lumMod val="75000"/>
                </a:schemeClr>
              </a:gs>
              <a:gs pos="19000">
                <a:srgbClr xmlns:mc="http://schemas.openxmlformats.org/markup-compatibility/2006" xmlns:a14="http://schemas.microsoft.com/office/drawing/2010/main" val="FF9900" mc:Ignorable="">
                  <a:lumMod val="89000"/>
                  <a:lumOff val="11000"/>
                </a:srgbClr>
              </a:gs>
              <a:gs pos="100000">
                <a:schemeClr val="accent6">
                  <a:lumMod val="55000"/>
                </a:schemeClr>
              </a:gs>
            </a:gsLst>
            <a:path path="circle">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Rectangle 2"/>
          <p:cNvSpPr/>
          <p:nvPr/>
        </p:nvSpPr>
        <p:spPr>
          <a:xfrm>
            <a:off x="4572000" y="1600200"/>
            <a:ext cx="4114800" cy="48320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2400"/>
              </a:spcAft>
            </a:pPr>
            <a:r>
              <a:rPr lang="en-US" sz="4000" b="1" dirty="0" smtClean="0">
                <a:ln w="11430">
                  <a:solidFill>
                    <a:sysClr val="windowText" lastClr="000000"/>
                  </a:solidFill>
                </a:ln>
                <a:solidFill>
                  <a:schemeClr val="accent6">
                    <a:lumMod val="40000"/>
                    <a:lumOff val="60000"/>
                  </a:schemeClr>
                </a:solidFill>
                <a:effectLst>
                  <a:outerShdw blurRad="88900" dist="88900" dir="2700000" algn="tl" rotWithShape="0">
                    <a:prstClr val="black">
                      <a:alpha val="57000"/>
                    </a:prstClr>
                  </a:outerShdw>
                </a:effectLst>
                <a:latin typeface="Pythagoras" pitchFamily="2" charset="0"/>
              </a:rPr>
              <a:t>There Is A Difference Between “Knowing About God” And </a:t>
            </a:r>
            <a:r>
              <a:rPr lang="en-US" sz="5400" b="1" dirty="0" smtClean="0">
                <a:ln w="11430">
                  <a:solidFill>
                    <a:sysClr val="windowText" lastClr="000000"/>
                  </a:solidFill>
                </a:ln>
                <a:solidFill>
                  <a:schemeClr val="accent6">
                    <a:lumMod val="40000"/>
                    <a:lumOff val="60000"/>
                  </a:schemeClr>
                </a:solidFill>
                <a:effectLst>
                  <a:outerShdw blurRad="88900" dist="88900" dir="2700000" algn="tl" rotWithShape="0">
                    <a:prstClr val="black">
                      <a:alpha val="57000"/>
                    </a:prstClr>
                  </a:outerShdw>
                </a:effectLst>
                <a:latin typeface="Pythagoras" pitchFamily="2" charset="0"/>
              </a:rPr>
              <a:t>“Knowing God!”</a:t>
            </a:r>
            <a:endParaRPr lang="en-US" sz="5400" b="1" dirty="0">
              <a:ln w="11430">
                <a:solidFill>
                  <a:sysClr val="windowText" lastClr="000000"/>
                </a:solidFill>
              </a:ln>
              <a:solidFill>
                <a:schemeClr val="accent6">
                  <a:lumMod val="40000"/>
                  <a:lumOff val="60000"/>
                </a:schemeClr>
              </a:solidFill>
              <a:effectLst>
                <a:outerShdw blurRad="88900" dist="88900" dir="2700000" algn="tl" rotWithShape="0">
                  <a:prstClr val="black">
                    <a:alpha val="57000"/>
                  </a:prstClr>
                </a:outerShdw>
              </a:effectLst>
              <a:latin typeface="Pythagoras"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066800"/>
            <a:ext cx="3810002" cy="541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2" name="Slide Number Placeholder 1"/>
          <p:cNvSpPr>
            <a:spLocks noGrp="1"/>
          </p:cNvSpPr>
          <p:nvPr>
            <p:ph type="sldNum" sz="quarter" idx="12"/>
          </p:nvPr>
        </p:nvSpPr>
        <p:spPr/>
        <p:txBody>
          <a:bodyPr/>
          <a:lstStyle/>
          <a:p>
            <a:fld id="{8A98E9B8-E524-4E29-9EBC-6B9719A4F1D9}" type="slidenum">
              <a:rPr lang="en-US" smtClean="0"/>
              <a:t>3</a:t>
            </a:fld>
            <a:endParaRPr lang="en-US"/>
          </a:p>
        </p:txBody>
      </p:sp>
    </p:spTree>
    <p:extLst>
      <p:ext uri="{BB962C8B-B14F-4D97-AF65-F5344CB8AC3E}">
        <p14:creationId xmlns:p14="http://schemas.microsoft.com/office/powerpoint/2010/main" val="253208389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14" y="1447800"/>
            <a:ext cx="331488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noChangeArrowheads="1"/>
          </p:cNvPicPr>
          <p:nvPr/>
        </p:nvPicPr>
        <p:blipFill>
          <a:blip r:embed="rId4" cstate="print"/>
          <a:srcRect/>
          <a:stretch>
            <a:fillRect/>
          </a:stretch>
        </p:blipFill>
        <p:spPr bwMode="auto">
          <a:xfrm>
            <a:off x="2819400" y="1676400"/>
            <a:ext cx="6324600" cy="5212079"/>
          </a:xfrm>
          <a:prstGeom prst="rect">
            <a:avLst/>
          </a:prstGeom>
          <a:noFill/>
          <a:ln w="9525">
            <a:noFill/>
            <a:miter lim="800000"/>
            <a:headEnd/>
            <a:tailEnd/>
          </a:ln>
          <a:effectLst/>
        </p:spPr>
      </p:pic>
      <p:sp>
        <p:nvSpPr>
          <p:cNvPr id="5" name="Rectangle 4"/>
          <p:cNvSpPr/>
          <p:nvPr/>
        </p:nvSpPr>
        <p:spPr>
          <a:xfrm>
            <a:off x="3581400" y="2210812"/>
            <a:ext cx="4724400" cy="3046988"/>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Psalms 145:18-20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18 </a:t>
            </a:r>
            <a:r>
              <a:rPr lang="en-US" sz="2400" u="sng" dirty="0">
                <a:effectLst>
                  <a:outerShdw blurRad="60007" dist="310007" dir="7680000" sy="30000" kx="1300200" algn="ctr" rotWithShape="0">
                    <a:prstClr val="black">
                      <a:alpha val="32000"/>
                    </a:prstClr>
                  </a:outerShdw>
                </a:effectLst>
              </a:rPr>
              <a:t>The LORD </a:t>
            </a:r>
            <a:r>
              <a:rPr lang="en-US" sz="2400" i="1" u="sng" dirty="0">
                <a:effectLst>
                  <a:outerShdw blurRad="60007" dist="310007" dir="7680000" sy="30000" kx="1300200" algn="ctr" rotWithShape="0">
                    <a:prstClr val="black">
                      <a:alpha val="32000"/>
                    </a:prstClr>
                  </a:outerShdw>
                </a:effectLst>
              </a:rPr>
              <a:t>is</a:t>
            </a:r>
            <a:r>
              <a:rPr lang="en-US" sz="2400" u="sng" dirty="0">
                <a:effectLst>
                  <a:outerShdw blurRad="60007" dist="310007" dir="7680000" sy="30000" kx="1300200" algn="ctr" rotWithShape="0">
                    <a:prstClr val="black">
                      <a:alpha val="32000"/>
                    </a:prstClr>
                  </a:outerShdw>
                </a:effectLst>
              </a:rPr>
              <a:t> near to all who call upon Him</a:t>
            </a:r>
            <a:r>
              <a:rPr lang="en-US" sz="2400" dirty="0">
                <a:effectLst>
                  <a:outerShdw blurRad="60007" dist="310007" dir="7680000" sy="30000" kx="1300200" algn="ctr" rotWithShape="0">
                    <a:prstClr val="black">
                      <a:alpha val="32000"/>
                    </a:prstClr>
                  </a:outerShdw>
                </a:effectLst>
              </a:rPr>
              <a:t>, To all who call upon Him in truth. </a:t>
            </a:r>
            <a:r>
              <a:rPr lang="en-US" sz="2400" baseline="30000" dirty="0" smtClean="0">
                <a:effectLst>
                  <a:outerShdw blurRad="60007" dist="310007" dir="7680000" sy="30000" kx="1300200" algn="ctr" rotWithShape="0">
                    <a:prstClr val="black">
                      <a:alpha val="32000"/>
                    </a:prstClr>
                  </a:outerShdw>
                </a:effectLst>
              </a:rPr>
              <a:t>19 </a:t>
            </a:r>
            <a:r>
              <a:rPr lang="en-US" sz="2400" dirty="0">
                <a:effectLst>
                  <a:outerShdw blurRad="60007" dist="310007" dir="7680000" sy="30000" kx="1300200" algn="ctr" rotWithShape="0">
                    <a:prstClr val="black">
                      <a:alpha val="32000"/>
                    </a:prstClr>
                  </a:outerShdw>
                </a:effectLst>
              </a:rPr>
              <a:t>He will fulfill the desire of those who fear Him; He also will hear their cry and save them. </a:t>
            </a:r>
            <a:r>
              <a:rPr lang="en-US" sz="2400" baseline="30000" dirty="0" smtClean="0">
                <a:effectLst>
                  <a:outerShdw blurRad="60007" dist="310007" dir="7680000" sy="30000" kx="1300200" algn="ctr" rotWithShape="0">
                    <a:prstClr val="black">
                      <a:alpha val="32000"/>
                    </a:prstClr>
                  </a:outerShdw>
                </a:effectLst>
              </a:rPr>
              <a:t>20 </a:t>
            </a:r>
            <a:r>
              <a:rPr lang="en-US" sz="2400" dirty="0">
                <a:effectLst>
                  <a:outerShdw blurRad="60007" dist="310007" dir="7680000" sy="30000" kx="1300200" algn="ctr" rotWithShape="0">
                    <a:prstClr val="black">
                      <a:alpha val="32000"/>
                    </a:prstClr>
                  </a:outerShdw>
                </a:effectLst>
              </a:rPr>
              <a:t>The LORD preserves all who love Him, But all the wicked He will destroy. </a:t>
            </a:r>
          </a:p>
        </p:txBody>
      </p:sp>
      <p:sp>
        <p:nvSpPr>
          <p:cNvPr id="6" name="TextBox 5"/>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4" name="Slide Number Placeholder 3"/>
          <p:cNvSpPr>
            <a:spLocks noGrp="1"/>
          </p:cNvSpPr>
          <p:nvPr>
            <p:ph type="sldNum" sz="quarter" idx="12"/>
          </p:nvPr>
        </p:nvSpPr>
        <p:spPr/>
        <p:txBody>
          <a:bodyPr/>
          <a:lstStyle/>
          <a:p>
            <a:fld id="{8A98E9B8-E524-4E29-9EBC-6B9719A4F1D9}" type="slidenum">
              <a:rPr lang="en-US" smtClean="0"/>
              <a:t>4</a:t>
            </a:fld>
            <a:endParaRPr lang="en-US"/>
          </a:p>
        </p:txBody>
      </p: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194800" y="3197520"/>
              <a:ext cx="2914920" cy="43200"/>
            </p14:xfrm>
          </p:contentPart>
        </mc:Choice>
        <mc:Fallback xmlns="">
          <p:pic>
            <p:nvPicPr>
              <p:cNvPr id="7" name="Ink 6"/>
              <p:cNvPicPr/>
              <p:nvPr/>
            </p:nvPicPr>
            <p:blipFill>
              <a:blip r:embed="rId6"/>
              <a:stretch>
                <a:fillRect/>
              </a:stretch>
            </p:blipFill>
            <p:spPr>
              <a:xfrm>
                <a:off x="5194800" y="3197520"/>
                <a:ext cx="2914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3720240" y="3540600"/>
              <a:ext cx="883440" cy="43200"/>
            </p14:xfrm>
          </p:contentPart>
        </mc:Choice>
        <mc:Fallback xmlns="">
          <p:pic>
            <p:nvPicPr>
              <p:cNvPr id="8" name="Ink 7"/>
              <p:cNvPicPr/>
              <p:nvPr/>
            </p:nvPicPr>
            <p:blipFill>
              <a:blip r:embed="rId8"/>
              <a:stretch>
                <a:fillRect/>
              </a:stretch>
            </p:blipFill>
            <p:spPr>
              <a:xfrm>
                <a:off x="3720240" y="3540600"/>
                <a:ext cx="883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791960" y="3926160"/>
              <a:ext cx="1577520" cy="51840"/>
            </p14:xfrm>
          </p:contentPart>
        </mc:Choice>
        <mc:Fallback xmlns="">
          <p:pic>
            <p:nvPicPr>
              <p:cNvPr id="9" name="Ink 8"/>
              <p:cNvPicPr/>
              <p:nvPr/>
            </p:nvPicPr>
            <p:blipFill>
              <a:blip r:embed="rId10"/>
              <a:stretch>
                <a:fillRect/>
              </a:stretch>
            </p:blipFill>
            <p:spPr>
              <a:xfrm>
                <a:off x="4791960" y="3926160"/>
                <a:ext cx="1577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7535160" y="3917520"/>
              <a:ext cx="394560" cy="26280"/>
            </p14:xfrm>
          </p:contentPart>
        </mc:Choice>
        <mc:Fallback xmlns="">
          <p:pic>
            <p:nvPicPr>
              <p:cNvPr id="10" name="Ink 9"/>
              <p:cNvPicPr/>
              <p:nvPr/>
            </p:nvPicPr>
            <p:blipFill>
              <a:blip r:embed="rId12"/>
              <a:stretch>
                <a:fillRect/>
              </a:stretch>
            </p:blipFill>
            <p:spPr>
              <a:xfrm>
                <a:off x="7535160" y="3917520"/>
                <a:ext cx="394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p14:cNvContentPartPr/>
              <p14:nvPr/>
            </p14:nvContentPartPr>
            <p14:xfrm>
              <a:off x="3771720" y="4251960"/>
              <a:ext cx="3515040" cy="60480"/>
            </p14:xfrm>
          </p:contentPart>
        </mc:Choice>
        <mc:Fallback xmlns="">
          <p:pic>
            <p:nvPicPr>
              <p:cNvPr id="11" name="Ink 10"/>
              <p:cNvPicPr/>
              <p:nvPr/>
            </p:nvPicPr>
            <p:blipFill>
              <a:blip r:embed="rId14"/>
              <a:stretch>
                <a:fillRect/>
              </a:stretch>
            </p:blipFill>
            <p:spPr>
              <a:xfrm>
                <a:off x="3771720" y="4251960"/>
                <a:ext cx="3515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p14:cNvContentPartPr/>
              <p14:nvPr/>
            </p14:nvContentPartPr>
            <p14:xfrm>
              <a:off x="4671720" y="4620600"/>
              <a:ext cx="3138120" cy="60480"/>
            </p14:xfrm>
          </p:contentPart>
        </mc:Choice>
        <mc:Fallback xmlns="">
          <p:pic>
            <p:nvPicPr>
              <p:cNvPr id="12" name="Ink 11"/>
              <p:cNvPicPr/>
              <p:nvPr/>
            </p:nvPicPr>
            <p:blipFill>
              <a:blip r:embed="rId16"/>
              <a:stretch>
                <a:fillRect/>
              </a:stretch>
            </p:blipFill>
            <p:spPr>
              <a:xfrm>
                <a:off x="4671720" y="4620600"/>
                <a:ext cx="3138120" cy="60480"/>
              </a:xfrm>
              <a:prstGeom prst="rect">
                <a:avLst/>
              </a:prstGeom>
            </p:spPr>
          </p:pic>
        </mc:Fallback>
      </mc:AlternateContent>
    </p:spTree>
    <p:extLst>
      <p:ext uri="{BB962C8B-B14F-4D97-AF65-F5344CB8AC3E}">
        <p14:creationId xmlns:p14="http://schemas.microsoft.com/office/powerpoint/2010/main" val="23413071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14" y="1447800"/>
            <a:ext cx="331488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noChangeArrowheads="1"/>
          </p:cNvPicPr>
          <p:nvPr/>
        </p:nvPicPr>
        <p:blipFill>
          <a:blip r:embed="rId4" cstate="print"/>
          <a:srcRect/>
          <a:stretch>
            <a:fillRect/>
          </a:stretch>
        </p:blipFill>
        <p:spPr bwMode="auto">
          <a:xfrm>
            <a:off x="2819400" y="1676400"/>
            <a:ext cx="6324600" cy="5212079"/>
          </a:xfrm>
          <a:prstGeom prst="rect">
            <a:avLst/>
          </a:prstGeom>
          <a:noFill/>
          <a:ln w="9525">
            <a:noFill/>
            <a:miter lim="800000"/>
            <a:headEnd/>
            <a:tailEnd/>
          </a:ln>
          <a:effectLst/>
        </p:spPr>
      </p:pic>
      <p:sp>
        <p:nvSpPr>
          <p:cNvPr id="4" name="Rectangle 3"/>
          <p:cNvSpPr/>
          <p:nvPr/>
        </p:nvSpPr>
        <p:spPr>
          <a:xfrm>
            <a:off x="3581400" y="2286000"/>
            <a:ext cx="4724400" cy="3046988"/>
          </a:xfrm>
          <a:prstGeom prst="rect">
            <a:avLst/>
          </a:prstGeom>
        </p:spPr>
        <p:txBody>
          <a:bodyPr wrap="square">
            <a:spAutoFit/>
          </a:bodyPr>
          <a:lstStyle/>
          <a:p>
            <a:pPr algn="ctr"/>
            <a:r>
              <a:rPr lang="en-US" sz="3200" b="1" dirty="0">
                <a:effectLst>
                  <a:outerShdw blurRad="60007" dist="310007" dir="7680000" sy="30000" kx="1300200" algn="ctr" rotWithShape="0">
                    <a:prstClr val="black">
                      <a:alpha val="32000"/>
                    </a:prstClr>
                  </a:outerShdw>
                </a:effectLst>
              </a:rPr>
              <a:t>Psalms 73:28 (NKJV) </a:t>
            </a:r>
            <a:r>
              <a:rPr lang="en-US" sz="3200" dirty="0">
                <a:effectLst>
                  <a:outerShdw blurRad="60007" dist="310007" dir="7680000" sy="30000" kx="1300200" algn="ctr" rotWithShape="0">
                    <a:prstClr val="black">
                      <a:alpha val="32000"/>
                    </a:prstClr>
                  </a:outerShdw>
                </a:effectLst>
              </a:rPr>
              <a:t/>
            </a:r>
            <a:br>
              <a:rPr lang="en-US" sz="3200" dirty="0">
                <a:effectLst>
                  <a:outerShdw blurRad="60007" dist="310007" dir="7680000" sy="30000" kx="1300200" algn="ctr" rotWithShape="0">
                    <a:prstClr val="black">
                      <a:alpha val="32000"/>
                    </a:prstClr>
                  </a:outerShdw>
                </a:effectLst>
              </a:rPr>
            </a:br>
            <a:r>
              <a:rPr lang="en-US" sz="3200" baseline="30000" dirty="0">
                <a:effectLst>
                  <a:outerShdw blurRad="60007" dist="310007" dir="7680000" sy="30000" kx="1300200" algn="ctr" rotWithShape="0">
                    <a:prstClr val="black">
                      <a:alpha val="32000"/>
                    </a:prstClr>
                  </a:outerShdw>
                </a:effectLst>
              </a:rPr>
              <a:t>28 </a:t>
            </a:r>
            <a:r>
              <a:rPr lang="en-US" sz="3200" dirty="0">
                <a:effectLst>
                  <a:outerShdw blurRad="60007" dist="310007" dir="7680000" sy="30000" kx="1300200" algn="ctr" rotWithShape="0">
                    <a:prstClr val="black">
                      <a:alpha val="32000"/>
                    </a:prstClr>
                  </a:outerShdw>
                </a:effectLst>
              </a:rPr>
              <a:t>But </a:t>
            </a:r>
            <a:r>
              <a:rPr lang="en-US" sz="3200" i="1" u="sng" dirty="0">
                <a:effectLst>
                  <a:outerShdw blurRad="60007" dist="310007" dir="7680000" sy="30000" kx="1300200" algn="ctr" rotWithShape="0">
                    <a:prstClr val="black">
                      <a:alpha val="32000"/>
                    </a:prstClr>
                  </a:outerShdw>
                </a:effectLst>
              </a:rPr>
              <a:t>it is</a:t>
            </a:r>
            <a:r>
              <a:rPr lang="en-US" sz="3200" u="sng" dirty="0">
                <a:effectLst>
                  <a:outerShdw blurRad="60007" dist="310007" dir="7680000" sy="30000" kx="1300200" algn="ctr" rotWithShape="0">
                    <a:prstClr val="black">
                      <a:alpha val="32000"/>
                    </a:prstClr>
                  </a:outerShdw>
                </a:effectLst>
              </a:rPr>
              <a:t> good for me to draw near to God</a:t>
            </a:r>
            <a:r>
              <a:rPr lang="en-US" sz="3200" dirty="0">
                <a:effectLst>
                  <a:outerShdw blurRad="60007" dist="310007" dir="7680000" sy="30000" kx="1300200" algn="ctr" rotWithShape="0">
                    <a:prstClr val="black">
                      <a:alpha val="32000"/>
                    </a:prstClr>
                  </a:outerShdw>
                </a:effectLst>
              </a:rPr>
              <a:t>; I have put my trust in the Lord GOD, That I may declare all Your works. </a:t>
            </a:r>
          </a:p>
        </p:txBody>
      </p:sp>
      <p:sp>
        <p:nvSpPr>
          <p:cNvPr id="6" name="TextBox 5"/>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Slide Number Placeholder 4"/>
          <p:cNvSpPr>
            <a:spLocks noGrp="1"/>
          </p:cNvSpPr>
          <p:nvPr>
            <p:ph type="sldNum" sz="quarter" idx="12"/>
          </p:nvPr>
        </p:nvSpPr>
        <p:spPr/>
        <p:txBody>
          <a:bodyPr/>
          <a:lstStyle/>
          <a:p>
            <a:fld id="{8A98E9B8-E524-4E29-9EBC-6B9719A4F1D9}" type="slidenum">
              <a:rPr lang="en-US" smtClean="0"/>
              <a:t>5</a:t>
            </a:fld>
            <a:endParaRPr lang="en-US"/>
          </a:p>
        </p:txBody>
      </p:sp>
    </p:spTree>
    <p:extLst>
      <p:ext uri="{BB962C8B-B14F-4D97-AF65-F5344CB8AC3E}">
        <p14:creationId xmlns:p14="http://schemas.microsoft.com/office/powerpoint/2010/main" val="4106127904"/>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8E9B8-E524-4E29-9EBC-6B9719A4F1D9}" type="slidenum">
              <a:rPr lang="en-US" smtClean="0"/>
              <a:t>6</a:t>
            </a:fld>
            <a:endParaRPr lang="en-US"/>
          </a:p>
        </p:txBody>
      </p:sp>
      <p:sp>
        <p:nvSpPr>
          <p:cNvPr id="4" name="TextBox 3"/>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Round Diagonal Corner Rectangle 4"/>
          <p:cNvSpPr/>
          <p:nvPr/>
        </p:nvSpPr>
        <p:spPr>
          <a:xfrm>
            <a:off x="3352800" y="1447800"/>
            <a:ext cx="5486400" cy="5029200"/>
          </a:xfrm>
          <a:prstGeom prst="round2DiagRect">
            <a:avLst/>
          </a:prstGeo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TextBox 2"/>
          <p:cNvSpPr txBox="1"/>
          <p:nvPr/>
        </p:nvSpPr>
        <p:spPr>
          <a:xfrm>
            <a:off x="3505200" y="2587347"/>
            <a:ext cx="5181600" cy="3508653"/>
          </a:xfrm>
          <a:prstGeom prst="rect">
            <a:avLst/>
          </a:prstGeom>
          <a:noFill/>
        </p:spPr>
        <p:txBody>
          <a:bodyPr wrap="square" rtlCol="0">
            <a:spAutoFit/>
          </a:bodyPr>
          <a:lstStyle/>
          <a:p>
            <a:pPr marL="342900" indent="-342900">
              <a:spcAft>
                <a:spcPts val="1200"/>
              </a:spcAft>
              <a:buClr>
                <a:schemeClr val="accent6">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lin Sans FB Demi" pitchFamily="34" charset="0"/>
              </a:rPr>
              <a:t>Boastful pride </a:t>
            </a:r>
            <a:r>
              <a:rPr lang="en-US" sz="3200" dirty="0" smtClean="0">
                <a:effectLst>
                  <a:outerShdw blurRad="60007" dist="310007" dir="7680000" sy="30000" kx="1300200" algn="ctr" rotWithShape="0">
                    <a:prstClr val="black">
                      <a:alpha val="32000"/>
                    </a:prstClr>
                  </a:outerShdw>
                </a:effectLst>
              </a:rPr>
              <a:t>– Ps. 73:3,6</a:t>
            </a:r>
          </a:p>
          <a:p>
            <a:pPr marL="342900" indent="-342900">
              <a:spcAft>
                <a:spcPts val="1200"/>
              </a:spcAft>
              <a:buClr>
                <a:schemeClr val="accent6">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lin Sans FB Demi" pitchFamily="34" charset="0"/>
              </a:rPr>
              <a:t>Prosperity</a:t>
            </a:r>
            <a:r>
              <a:rPr lang="en-US" sz="3200" dirty="0" smtClean="0">
                <a:effectLst>
                  <a:outerShdw blurRad="60007" dist="310007" dir="7680000" sy="30000" kx="1300200" algn="ctr" rotWithShape="0">
                    <a:prstClr val="black">
                      <a:alpha val="32000"/>
                    </a:prstClr>
                  </a:outerShdw>
                </a:effectLst>
              </a:rPr>
              <a:t> – Ps. 73:3,7,12</a:t>
            </a:r>
          </a:p>
          <a:p>
            <a:pPr marL="342900" indent="-342900">
              <a:spcAft>
                <a:spcPts val="1200"/>
              </a:spcAft>
              <a:buClr>
                <a:schemeClr val="accent6">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lin Sans FB Demi" pitchFamily="34" charset="0"/>
              </a:rPr>
              <a:t>The absence of a troubled conscience </a:t>
            </a:r>
            <a:r>
              <a:rPr lang="en-US" sz="3200" dirty="0" smtClean="0">
                <a:effectLst>
                  <a:outerShdw blurRad="60007" dist="310007" dir="7680000" sy="30000" kx="1300200" algn="ctr" rotWithShape="0">
                    <a:prstClr val="black">
                      <a:alpha val="32000"/>
                    </a:prstClr>
                  </a:outerShdw>
                </a:effectLst>
              </a:rPr>
              <a:t>– Ps. 73:4</a:t>
            </a:r>
          </a:p>
          <a:p>
            <a:pPr marL="342900" indent="-342900">
              <a:spcAft>
                <a:spcPts val="1200"/>
              </a:spcAft>
              <a:buClr>
                <a:schemeClr val="accent6">
                  <a:lumMod val="75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lin Sans FB Demi" pitchFamily="34" charset="0"/>
              </a:rPr>
              <a:t>The absence of trouble in their life </a:t>
            </a:r>
            <a:r>
              <a:rPr lang="en-US" sz="3200" dirty="0" smtClean="0">
                <a:effectLst>
                  <a:outerShdw blurRad="60007" dist="310007" dir="7680000" sy="30000" kx="1300200" algn="ctr" rotWithShape="0">
                    <a:prstClr val="black">
                      <a:alpha val="32000"/>
                    </a:prstClr>
                  </a:outerShdw>
                </a:effectLst>
              </a:rPr>
              <a:t>– Ps. 73:5</a:t>
            </a:r>
            <a:endParaRPr lang="en-US" sz="3200" dirty="0">
              <a:effectLst>
                <a:outerShdw blurRad="60007" dist="310007" dir="7680000" sy="30000" kx="1300200" algn="ctr" rotWithShape="0">
                  <a:prstClr val="black">
                    <a:alpha val="32000"/>
                  </a:prst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8" y="1524000"/>
            <a:ext cx="3709987" cy="50815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0" y="609600"/>
            <a:ext cx="9144000" cy="923330"/>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Characteristics of Being Near To God</a:t>
            </a:r>
            <a:endParaRPr lang="en-US" sz="54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sp>
        <p:nvSpPr>
          <p:cNvPr id="11" name="TextBox 10"/>
          <p:cNvSpPr txBox="1"/>
          <p:nvPr/>
        </p:nvSpPr>
        <p:spPr>
          <a:xfrm>
            <a:off x="3657600" y="1752600"/>
            <a:ext cx="1612173" cy="707886"/>
          </a:xfrm>
          <a:prstGeom prst="rect">
            <a:avLst/>
          </a:prstGeom>
          <a:noFill/>
        </p:spPr>
        <p:txBody>
          <a:bodyPr wrap="none" rtlCol="0">
            <a:sp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101600" dist="127000" dir="2700000" algn="tl" rotWithShape="0">
                    <a:prstClr val="black">
                      <a:alpha val="45000"/>
                    </a:prstClr>
                  </a:outerShdw>
                </a:effectLst>
                <a:latin typeface="Dominican Small Caps" pitchFamily="2" charset="0"/>
              </a:rPr>
              <a:t>NOT:</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101600" dist="127000" dir="2700000" algn="tl" rotWithShape="0">
                  <a:prstClr val="black">
                    <a:alpha val="45000"/>
                  </a:prstClr>
                </a:outerShdw>
              </a:effectLst>
              <a:latin typeface="Dominican Small Caps" pitchFamily="2" charset="0"/>
            </a:endParaRPr>
          </a:p>
        </p:txBody>
      </p:sp>
    </p:spTree>
    <p:extLst>
      <p:ext uri="{BB962C8B-B14F-4D97-AF65-F5344CB8AC3E}">
        <p14:creationId xmlns:p14="http://schemas.microsoft.com/office/powerpoint/2010/main" val="1209169801"/>
      </p:ext>
    </p:extLst>
  </p:cSld>
  <p:clrMapOvr>
    <a:masterClrMapping/>
  </p:clrMapOvr>
  <p:transition xmlns:p14="http://schemas.microsoft.com/office/powerpoint/2010/main" spd="slow">
    <p:pull dir="l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8E9B8-E524-4E29-9EBC-6B9719A4F1D9}" type="slidenum">
              <a:rPr lang="en-US" smtClean="0"/>
              <a:t>7</a:t>
            </a:fld>
            <a:endParaRPr lang="en-US"/>
          </a:p>
        </p:txBody>
      </p:sp>
      <p:sp>
        <p:nvSpPr>
          <p:cNvPr id="4" name="TextBox 3"/>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Round Diagonal Corner Rectangle 4"/>
          <p:cNvSpPr/>
          <p:nvPr/>
        </p:nvSpPr>
        <p:spPr>
          <a:xfrm>
            <a:off x="3352800" y="1447800"/>
            <a:ext cx="5486400" cy="5029200"/>
          </a:xfrm>
          <a:prstGeom prst="round2DiagRect">
            <a:avLst/>
          </a:prstGeo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TextBox 2"/>
          <p:cNvSpPr txBox="1"/>
          <p:nvPr/>
        </p:nvSpPr>
        <p:spPr>
          <a:xfrm>
            <a:off x="3505200" y="2587347"/>
            <a:ext cx="5181600" cy="3724096"/>
          </a:xfrm>
          <a:prstGeom prst="rect">
            <a:avLst/>
          </a:prstGeom>
          <a:noFill/>
        </p:spPr>
        <p:txBody>
          <a:bodyPr wrap="square" rtlCol="0">
            <a:spAutoFit/>
          </a:bodyPr>
          <a:lstStyle/>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Scoffing and wicked speech </a:t>
            </a:r>
            <a:r>
              <a:rPr lang="en-US" sz="2800" dirty="0" smtClean="0">
                <a:effectLst>
                  <a:outerShdw blurRad="60007" dist="310007" dir="7680000" sy="30000" kx="1300200" algn="ctr" rotWithShape="0">
                    <a:prstClr val="black">
                      <a:alpha val="32000"/>
                    </a:prstClr>
                  </a:outerShdw>
                </a:effectLst>
              </a:rPr>
              <a:t>– Ps. 73:8</a:t>
            </a:r>
          </a:p>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Proud speech </a:t>
            </a:r>
            <a:r>
              <a:rPr lang="en-US" sz="2800" dirty="0" smtClean="0">
                <a:effectLst>
                  <a:outerShdw blurRad="60007" dist="310007" dir="7680000" sy="30000" kx="1300200" algn="ctr" rotWithShape="0">
                    <a:prstClr val="black">
                      <a:alpha val="32000"/>
                    </a:prstClr>
                  </a:outerShdw>
                </a:effectLst>
              </a:rPr>
              <a:t>– Ps. 73:8,9</a:t>
            </a:r>
          </a:p>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Joining with others who sin </a:t>
            </a:r>
            <a:r>
              <a:rPr lang="en-US" sz="2800" dirty="0" smtClean="0">
                <a:effectLst>
                  <a:outerShdw blurRad="60007" dist="310007" dir="7680000" sy="30000" kx="1300200" algn="ctr" rotWithShape="0">
                    <a:prstClr val="black">
                      <a:alpha val="32000"/>
                    </a:prstClr>
                  </a:outerShdw>
                </a:effectLst>
              </a:rPr>
              <a:t>– Ps. 73:10</a:t>
            </a:r>
          </a:p>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A lack of respect </a:t>
            </a:r>
            <a:r>
              <a:rPr lang="en-US" sz="2800" dirty="0" smtClean="0">
                <a:effectLst>
                  <a:outerShdw blurRad="60007" dist="310007" dir="7680000" sy="30000" kx="1300200" algn="ctr" rotWithShape="0">
                    <a:prstClr val="black">
                      <a:alpha val="32000"/>
                    </a:prstClr>
                  </a:outerShdw>
                </a:effectLst>
              </a:rPr>
              <a:t>– Ps. 73:11</a:t>
            </a:r>
          </a:p>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At ease </a:t>
            </a:r>
            <a:r>
              <a:rPr lang="en-US" sz="2800" dirty="0">
                <a:effectLst>
                  <a:outerShdw blurRad="60007" dist="310007" dir="7680000" sy="30000" kx="1300200" algn="ctr" rotWithShape="0">
                    <a:prstClr val="black">
                      <a:alpha val="32000"/>
                    </a:prstClr>
                  </a:outerShdw>
                </a:effectLst>
              </a:rPr>
              <a:t>– Ps. </a:t>
            </a:r>
            <a:r>
              <a:rPr lang="en-US" sz="2800" dirty="0" smtClean="0">
                <a:effectLst>
                  <a:outerShdw blurRad="60007" dist="310007" dir="7680000" sy="30000" kx="1300200" algn="ctr" rotWithShape="0">
                    <a:prstClr val="black">
                      <a:alpha val="32000"/>
                    </a:prstClr>
                  </a:outerShdw>
                </a:effectLst>
              </a:rPr>
              <a:t>73:12</a:t>
            </a:r>
            <a:endParaRPr lang="en-US" sz="2800" dirty="0">
              <a:effectLst>
                <a:outerShdw blurRad="60007" dist="310007" dir="7680000" sy="30000" kx="1300200" algn="ctr" rotWithShape="0">
                  <a:prstClr val="black">
                    <a:alpha val="32000"/>
                  </a:prst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8" y="1524000"/>
            <a:ext cx="3709987" cy="50815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0" y="609600"/>
            <a:ext cx="9144000" cy="923330"/>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Characteristics of Being Near To God</a:t>
            </a:r>
            <a:endParaRPr lang="en-US" sz="54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sp>
        <p:nvSpPr>
          <p:cNvPr id="11" name="TextBox 10"/>
          <p:cNvSpPr txBox="1"/>
          <p:nvPr/>
        </p:nvSpPr>
        <p:spPr>
          <a:xfrm>
            <a:off x="3657600" y="1752600"/>
            <a:ext cx="1612173" cy="707886"/>
          </a:xfrm>
          <a:prstGeom prst="rect">
            <a:avLst/>
          </a:prstGeom>
          <a:noFill/>
        </p:spPr>
        <p:txBody>
          <a:bodyPr wrap="none" rtlCol="0">
            <a:sp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101600" dist="127000" dir="2700000" algn="tl" rotWithShape="0">
                    <a:prstClr val="black">
                      <a:alpha val="45000"/>
                    </a:prstClr>
                  </a:outerShdw>
                </a:effectLst>
                <a:latin typeface="Dominican Small Caps" pitchFamily="2" charset="0"/>
              </a:rPr>
              <a:t>NOT:</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101600" dist="127000" dir="2700000" algn="tl" rotWithShape="0">
                  <a:prstClr val="black">
                    <a:alpha val="45000"/>
                  </a:prstClr>
                </a:outerShdw>
              </a:effectLst>
              <a:latin typeface="Dominican Small Caps" pitchFamily="2" charset="0"/>
            </a:endParaRPr>
          </a:p>
        </p:txBody>
      </p:sp>
    </p:spTree>
    <p:extLst>
      <p:ext uri="{BB962C8B-B14F-4D97-AF65-F5344CB8AC3E}">
        <p14:creationId xmlns:p14="http://schemas.microsoft.com/office/powerpoint/2010/main" val="205413180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8E9B8-E524-4E29-9EBC-6B9719A4F1D9}" type="slidenum">
              <a:rPr lang="en-US" smtClean="0"/>
              <a:t>8</a:t>
            </a:fld>
            <a:endParaRPr lang="en-US"/>
          </a:p>
        </p:txBody>
      </p:sp>
      <p:sp>
        <p:nvSpPr>
          <p:cNvPr id="4" name="TextBox 3"/>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Round Diagonal Corner Rectangle 4"/>
          <p:cNvSpPr/>
          <p:nvPr/>
        </p:nvSpPr>
        <p:spPr>
          <a:xfrm>
            <a:off x="3352800" y="1447800"/>
            <a:ext cx="5486400" cy="5029200"/>
          </a:xfrm>
          <a:prstGeom prst="round2DiagRect">
            <a:avLst/>
          </a:prstGeo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TextBox 2"/>
          <p:cNvSpPr txBox="1"/>
          <p:nvPr/>
        </p:nvSpPr>
        <p:spPr>
          <a:xfrm>
            <a:off x="3505200" y="2587347"/>
            <a:ext cx="5334000" cy="3724096"/>
          </a:xfrm>
          <a:prstGeom prst="rect">
            <a:avLst/>
          </a:prstGeom>
          <a:noFill/>
        </p:spPr>
        <p:txBody>
          <a:bodyPr wrap="square" rtlCol="0">
            <a:spAutoFit/>
          </a:bodyPr>
          <a:lstStyle/>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Cleansed heart </a:t>
            </a:r>
            <a:r>
              <a:rPr lang="en-US" sz="2800" dirty="0" smtClean="0">
                <a:effectLst>
                  <a:outerShdw blurRad="60007" dist="310007" dir="7680000" sy="30000" kx="1300200" algn="ctr" rotWithShape="0">
                    <a:prstClr val="black">
                      <a:alpha val="32000"/>
                    </a:prstClr>
                  </a:outerShdw>
                </a:effectLst>
              </a:rPr>
              <a:t>– Ps. 73:13</a:t>
            </a:r>
          </a:p>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Washed hands</a:t>
            </a:r>
            <a:r>
              <a:rPr lang="en-US" sz="2800" dirty="0" smtClean="0">
                <a:effectLst>
                  <a:outerShdw blurRad="60007" dist="310007" dir="7680000" sy="30000" kx="1300200" algn="ctr" rotWithShape="0">
                    <a:prstClr val="black">
                      <a:alpha val="32000"/>
                    </a:prstClr>
                  </a:outerShdw>
                </a:effectLst>
              </a:rPr>
              <a:t> – Ps. 73:13</a:t>
            </a:r>
          </a:p>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Hardship </a:t>
            </a:r>
            <a:r>
              <a:rPr lang="en-US" sz="2800" dirty="0" smtClean="0">
                <a:effectLst>
                  <a:outerShdw blurRad="60007" dist="310007" dir="7680000" sy="30000" kx="1300200" algn="ctr" rotWithShape="0">
                    <a:prstClr val="black">
                      <a:alpha val="32000"/>
                    </a:prstClr>
                  </a:outerShdw>
                </a:effectLst>
              </a:rPr>
              <a:t>– Ps. 73:14</a:t>
            </a:r>
          </a:p>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Concerned about influence on others </a:t>
            </a:r>
            <a:r>
              <a:rPr lang="en-US" sz="2800" dirty="0" smtClean="0">
                <a:effectLst>
                  <a:outerShdw blurRad="60007" dist="310007" dir="7680000" sy="30000" kx="1300200" algn="ctr" rotWithShape="0">
                    <a:prstClr val="black">
                      <a:alpha val="32000"/>
                    </a:prstClr>
                  </a:outerShdw>
                </a:effectLst>
              </a:rPr>
              <a:t>– </a:t>
            </a:r>
            <a:r>
              <a:rPr lang="en-US" sz="2800" dirty="0">
                <a:effectLst>
                  <a:outerShdw blurRad="60007" dist="310007" dir="7680000" sy="30000" kx="1300200" algn="ctr" rotWithShape="0">
                    <a:prstClr val="black">
                      <a:alpha val="32000"/>
                    </a:prstClr>
                  </a:outerShdw>
                </a:effectLst>
              </a:rPr>
              <a:t>Ps. </a:t>
            </a:r>
            <a:r>
              <a:rPr lang="en-US" sz="2800" dirty="0" smtClean="0">
                <a:effectLst>
                  <a:outerShdw blurRad="60007" dist="310007" dir="7680000" sy="30000" kx="1300200" algn="ctr" rotWithShape="0">
                    <a:prstClr val="black">
                      <a:alpha val="32000"/>
                    </a:prstClr>
                  </a:outerShdw>
                </a:effectLst>
              </a:rPr>
              <a:t>73:15</a:t>
            </a:r>
            <a:endParaRPr lang="en-US" sz="2800" dirty="0">
              <a:effectLst>
                <a:outerShdw blurRad="60007" dist="310007" dir="7680000" sy="30000" kx="1300200" algn="ctr" rotWithShape="0">
                  <a:prstClr val="black">
                    <a:alpha val="32000"/>
                  </a:prstClr>
                </a:outerShdw>
              </a:effectLst>
            </a:endParaRPr>
          </a:p>
          <a:p>
            <a:pPr marL="342900" indent="-342900">
              <a:spcAft>
                <a:spcPts val="12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Understands the end of the wicked </a:t>
            </a:r>
            <a:r>
              <a:rPr lang="en-US" sz="2800" dirty="0" smtClean="0">
                <a:effectLst>
                  <a:outerShdw blurRad="60007" dist="310007" dir="7680000" sy="30000" kx="1300200" algn="ctr" rotWithShape="0">
                    <a:prstClr val="black">
                      <a:alpha val="32000"/>
                    </a:prstClr>
                  </a:outerShdw>
                </a:effectLst>
              </a:rPr>
              <a:t>– Ps. 73:16-20, 27</a:t>
            </a:r>
            <a:endParaRPr lang="en-US" sz="2800" dirty="0">
              <a:effectLst>
                <a:outerShdw blurRad="60007" dist="310007" dir="7680000" sy="30000" kx="1300200" algn="ctr" rotWithShape="0">
                  <a:prstClr val="black">
                    <a:alpha val="32000"/>
                  </a:prstClr>
                </a:outerShdw>
              </a:effectLst>
            </a:endParaRPr>
          </a:p>
        </p:txBody>
      </p:sp>
      <p:sp>
        <p:nvSpPr>
          <p:cNvPr id="7" name="TextBox 6"/>
          <p:cNvSpPr txBox="1"/>
          <p:nvPr/>
        </p:nvSpPr>
        <p:spPr>
          <a:xfrm>
            <a:off x="0" y="609600"/>
            <a:ext cx="9144000" cy="923330"/>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Characteristics of Being Near To God</a:t>
            </a:r>
            <a:endParaRPr lang="en-US" sz="54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sp>
        <p:nvSpPr>
          <p:cNvPr id="9" name="TextBox 8"/>
          <p:cNvSpPr txBox="1"/>
          <p:nvPr/>
        </p:nvSpPr>
        <p:spPr>
          <a:xfrm>
            <a:off x="3657600" y="1752600"/>
            <a:ext cx="1482137" cy="707886"/>
          </a:xfrm>
          <a:prstGeom prst="rect">
            <a:avLst/>
          </a:prstGeom>
          <a:noFill/>
        </p:spPr>
        <p:txBody>
          <a:bodyPr wrap="none" rtlCol="0">
            <a:sp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101600" dist="127000" dir="2700000" algn="tl" rotWithShape="0">
                    <a:prstClr val="black">
                      <a:alpha val="45000"/>
                    </a:prstClr>
                  </a:outerShdw>
                </a:effectLst>
                <a:latin typeface="Dominican Small Caps" pitchFamily="2" charset="0"/>
              </a:rPr>
              <a:t>ARE:</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101600" dist="127000" dir="2700000" algn="tl" rotWithShape="0">
                  <a:prstClr val="black">
                    <a:alpha val="45000"/>
                  </a:prstClr>
                </a:outerShdw>
              </a:effectLst>
              <a:latin typeface="Dominican Small Caps"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3520433" cy="4945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4678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8E9B8-E524-4E29-9EBC-6B9719A4F1D9}" type="slidenum">
              <a:rPr lang="en-US" smtClean="0"/>
              <a:t>9</a:t>
            </a:fld>
            <a:endParaRPr lang="en-US"/>
          </a:p>
        </p:txBody>
      </p:sp>
      <p:sp>
        <p:nvSpPr>
          <p:cNvPr id="4" name="TextBox 3"/>
          <p:cNvSpPr txBox="1"/>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rPr>
              <a:t>Drawing Nearer To God</a:t>
            </a:r>
            <a:endParaRPr lang="en-US" sz="4000" b="1" dirty="0">
              <a:ln w="11430"/>
              <a:solidFill>
                <a:srgbClr xmlns:mc="http://schemas.openxmlformats.org/markup-compatibility/2006" xmlns:a14="http://schemas.microsoft.com/office/drawing/2010/main" val="FF9933" mc:Ignorable=""/>
              </a:solidFill>
              <a:effectLst>
                <a:outerShdw blurRad="114300" dist="190500" dir="2700000" algn="tl" rotWithShape="0">
                  <a:prstClr val="black">
                    <a:alpha val="94000"/>
                  </a:prstClr>
                </a:outerShdw>
              </a:effectLst>
              <a:latin typeface="Hanzel Extended" pitchFamily="34" charset="0"/>
            </a:endParaRPr>
          </a:p>
        </p:txBody>
      </p:sp>
      <p:sp>
        <p:nvSpPr>
          <p:cNvPr id="5" name="Round Diagonal Corner Rectangle 4"/>
          <p:cNvSpPr/>
          <p:nvPr/>
        </p:nvSpPr>
        <p:spPr>
          <a:xfrm>
            <a:off x="3352800" y="1447800"/>
            <a:ext cx="5486400" cy="5029200"/>
          </a:xfrm>
          <a:prstGeom prst="round2DiagRect">
            <a:avLst/>
          </a:prstGeo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TextBox 2"/>
          <p:cNvSpPr txBox="1"/>
          <p:nvPr/>
        </p:nvSpPr>
        <p:spPr>
          <a:xfrm>
            <a:off x="3505200" y="2438400"/>
            <a:ext cx="5334000" cy="3924151"/>
          </a:xfrm>
          <a:prstGeom prst="rect">
            <a:avLst/>
          </a:prstGeom>
          <a:noFill/>
        </p:spPr>
        <p:txBody>
          <a:bodyPr wrap="square" rtlCol="0">
            <a:spAutoFit/>
          </a:bodyPr>
          <a:lstStyle/>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Penitent </a:t>
            </a:r>
            <a:r>
              <a:rPr lang="en-US" sz="2800" dirty="0" smtClean="0">
                <a:effectLst>
                  <a:outerShdw blurRad="60007" dist="310007" dir="7680000" sy="30000" kx="1300200" algn="ctr" rotWithShape="0">
                    <a:prstClr val="black">
                      <a:alpha val="32000"/>
                    </a:prstClr>
                  </a:outerShdw>
                </a:effectLst>
              </a:rPr>
              <a:t>– Ps. 73:21,22</a:t>
            </a: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Trust in God </a:t>
            </a:r>
            <a:r>
              <a:rPr lang="en-US" sz="2800" dirty="0" smtClean="0">
                <a:effectLst>
                  <a:outerShdw blurRad="60007" dist="310007" dir="7680000" sy="30000" kx="1300200" algn="ctr" rotWithShape="0">
                    <a:prstClr val="black">
                      <a:alpha val="32000"/>
                    </a:prstClr>
                  </a:outerShdw>
                </a:effectLst>
              </a:rPr>
              <a:t>– Ps. 73:23,28</a:t>
            </a: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Follows </a:t>
            </a:r>
            <a:r>
              <a:rPr lang="en-US" sz="2800" dirty="0">
                <a:effectLst>
                  <a:outerShdw blurRad="60007" dist="310007" dir="7680000" sy="30000" kx="1300200" algn="ctr" rotWithShape="0">
                    <a:prstClr val="black">
                      <a:alpha val="32000"/>
                    </a:prstClr>
                  </a:outerShdw>
                </a:effectLst>
                <a:latin typeface="Berlin Sans FB Demi" pitchFamily="34" charset="0"/>
              </a:rPr>
              <a:t>God’s </a:t>
            </a:r>
            <a:r>
              <a:rPr lang="en-US" sz="2800" dirty="0" smtClean="0">
                <a:effectLst>
                  <a:outerShdw blurRad="60007" dist="310007" dir="7680000" sy="30000" kx="1300200" algn="ctr" rotWithShape="0">
                    <a:prstClr val="black">
                      <a:alpha val="32000"/>
                    </a:prstClr>
                  </a:outerShdw>
                </a:effectLst>
                <a:latin typeface="Berlin Sans FB Demi" pitchFamily="34" charset="0"/>
              </a:rPr>
              <a:t>word, trusting His promises </a:t>
            </a:r>
            <a:r>
              <a:rPr lang="en-US" sz="2800" dirty="0">
                <a:effectLst>
                  <a:outerShdw blurRad="60007" dist="310007" dir="7680000" sy="30000" kx="1300200" algn="ctr" rotWithShape="0">
                    <a:prstClr val="black">
                      <a:alpha val="32000"/>
                    </a:prstClr>
                  </a:outerShdw>
                </a:effectLst>
              </a:rPr>
              <a:t>– Ps. </a:t>
            </a:r>
            <a:r>
              <a:rPr lang="en-US" sz="2800" dirty="0" smtClean="0">
                <a:effectLst>
                  <a:outerShdw blurRad="60007" dist="310007" dir="7680000" sy="30000" kx="1300200" algn="ctr" rotWithShape="0">
                    <a:prstClr val="black">
                      <a:alpha val="32000"/>
                    </a:prstClr>
                  </a:outerShdw>
                </a:effectLst>
              </a:rPr>
              <a:t>73:24</a:t>
            </a:r>
            <a:endParaRPr lang="en-US" sz="2800" dirty="0">
              <a:effectLst>
                <a:outerShdw blurRad="60007" dist="310007" dir="7680000" sy="30000" kx="1300200" algn="ctr" rotWithShape="0">
                  <a:prstClr val="black">
                    <a:alpha val="32000"/>
                  </a:prstClr>
                </a:outerShdw>
              </a:effectLst>
            </a:endParaRP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Desires God above all things </a:t>
            </a:r>
            <a:r>
              <a:rPr lang="en-US" sz="2800" dirty="0" smtClean="0">
                <a:effectLst>
                  <a:outerShdw blurRad="60007" dist="310007" dir="7680000" sy="30000" kx="1300200" algn="ctr" rotWithShape="0">
                    <a:prstClr val="black">
                      <a:alpha val="32000"/>
                    </a:prstClr>
                  </a:outerShdw>
                </a:effectLst>
              </a:rPr>
              <a:t>– Ps. 73:25</a:t>
            </a: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Doesn’t trust in self </a:t>
            </a:r>
            <a:r>
              <a:rPr lang="en-US" sz="2800" dirty="0" smtClean="0">
                <a:effectLst>
                  <a:outerShdw blurRad="60007" dist="310007" dir="7680000" sy="30000" kx="1300200" algn="ctr" rotWithShape="0">
                    <a:prstClr val="black">
                      <a:alpha val="32000"/>
                    </a:prstClr>
                  </a:outerShdw>
                </a:effectLst>
              </a:rPr>
              <a:t>– Ps. 73:26</a:t>
            </a:r>
          </a:p>
          <a:p>
            <a:pPr marL="342900" indent="-3429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Tells others </a:t>
            </a:r>
            <a:r>
              <a:rPr lang="en-US" sz="2800" dirty="0" smtClean="0">
                <a:effectLst>
                  <a:outerShdw blurRad="60007" dist="310007" dir="7680000" sy="30000" kx="1300200" algn="ctr" rotWithShape="0">
                    <a:prstClr val="black">
                      <a:alpha val="32000"/>
                    </a:prstClr>
                  </a:outerShdw>
                </a:effectLst>
              </a:rPr>
              <a:t>– </a:t>
            </a:r>
            <a:r>
              <a:rPr lang="en-US" sz="2800" dirty="0">
                <a:effectLst>
                  <a:outerShdw blurRad="60007" dist="310007" dir="7680000" sy="30000" kx="1300200" algn="ctr" rotWithShape="0">
                    <a:prstClr val="black">
                      <a:alpha val="32000"/>
                    </a:prstClr>
                  </a:outerShdw>
                </a:effectLst>
              </a:rPr>
              <a:t>Ps. </a:t>
            </a:r>
            <a:r>
              <a:rPr lang="en-US" sz="2800" dirty="0" smtClean="0">
                <a:effectLst>
                  <a:outerShdw blurRad="60007" dist="310007" dir="7680000" sy="30000" kx="1300200" algn="ctr" rotWithShape="0">
                    <a:prstClr val="black">
                      <a:alpha val="32000"/>
                    </a:prstClr>
                  </a:outerShdw>
                </a:effectLst>
              </a:rPr>
              <a:t>73:28</a:t>
            </a:r>
            <a:endParaRPr lang="en-US" sz="2800" dirty="0">
              <a:effectLst>
                <a:outerShdw blurRad="60007" dist="310007" dir="7680000" sy="30000" kx="1300200" algn="ctr" rotWithShape="0">
                  <a:prstClr val="black">
                    <a:alpha val="32000"/>
                  </a:prstClr>
                </a:outerShdw>
              </a:effectLst>
            </a:endParaRPr>
          </a:p>
        </p:txBody>
      </p:sp>
      <p:sp>
        <p:nvSpPr>
          <p:cNvPr id="7" name="TextBox 6"/>
          <p:cNvSpPr txBox="1"/>
          <p:nvPr/>
        </p:nvSpPr>
        <p:spPr>
          <a:xfrm>
            <a:off x="0" y="609600"/>
            <a:ext cx="9144000" cy="923330"/>
          </a:xfrm>
          <a:prstGeom prst="rect">
            <a:avLst/>
          </a:prstGeom>
          <a:solidFill>
            <a:srgbClr xmlns:mc="http://schemas.openxmlformats.org/markup-compatibility/2006" xmlns:a14="http://schemas.microsoft.com/office/drawing/2010/main" val="FBD4B3" mc:Ignorable=""/>
          </a:solidFill>
          <a:effectLst>
            <a:softEdge rad="3175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rPr>
              <a:t>Characteristics of Being Near To God</a:t>
            </a:r>
            <a:endParaRPr lang="en-US" sz="5400" b="1" dirty="0">
              <a:ln w="11430"/>
              <a:solidFill>
                <a:schemeClr val="accent6">
                  <a:lumMod val="75000"/>
                </a:schemeClr>
              </a:solidFill>
              <a:effectLst>
                <a:outerShdw blurRad="88900" dist="127000" dir="2700000" algn="tl" rotWithShape="0">
                  <a:prstClr val="black">
                    <a:alpha val="77000"/>
                  </a:prstClr>
                </a:outerShdw>
              </a:effectLst>
              <a:latin typeface="Blue Highway Linocut" pitchFamily="2" charset="0"/>
            </a:endParaRPr>
          </a:p>
        </p:txBody>
      </p:sp>
      <p:sp>
        <p:nvSpPr>
          <p:cNvPr id="9" name="TextBox 8"/>
          <p:cNvSpPr txBox="1"/>
          <p:nvPr/>
        </p:nvSpPr>
        <p:spPr>
          <a:xfrm>
            <a:off x="3657600" y="1752600"/>
            <a:ext cx="1482137" cy="707886"/>
          </a:xfrm>
          <a:prstGeom prst="rect">
            <a:avLst/>
          </a:prstGeom>
          <a:noFill/>
        </p:spPr>
        <p:txBody>
          <a:bodyPr wrap="none" rtlCol="0">
            <a:sp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101600" dist="127000" dir="2700000" algn="tl" rotWithShape="0">
                    <a:prstClr val="black">
                      <a:alpha val="45000"/>
                    </a:prstClr>
                  </a:outerShdw>
                </a:effectLst>
                <a:latin typeface="Dominican Small Caps" pitchFamily="2" charset="0"/>
              </a:rPr>
              <a:t>ARE:</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101600" dist="127000" dir="2700000" algn="tl" rotWithShape="0">
                  <a:prstClr val="black">
                    <a:alpha val="45000"/>
                  </a:prstClr>
                </a:outerShdw>
              </a:effectLst>
              <a:latin typeface="Dominican Small Caps"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3520433" cy="4945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70258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2708</TotalTime>
  <Words>843</Words>
  <Application>Microsoft Office PowerPoint</Application>
  <PresentationFormat>On-screen Show (4:3)</PresentationFormat>
  <Paragraphs>145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 Don McClain</cp:lastModifiedBy>
  <cp:revision>52</cp:revision>
  <dcterms:created xsi:type="dcterms:W3CDTF">2010-04-22T15:51:56Z</dcterms:created>
  <dcterms:modified xsi:type="dcterms:W3CDTF">2010-04-26T14:46:57Z</dcterms:modified>
</cp:coreProperties>
</file>