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9" r:id="rId3"/>
    <p:sldId id="258" r:id="rId4"/>
    <p:sldId id="257" r:id="rId5"/>
    <p:sldId id="266" r:id="rId6"/>
    <p:sldId id="267" r:id="rId7"/>
    <p:sldId id="260" r:id="rId8"/>
    <p:sldId id="261" r:id="rId9"/>
    <p:sldId id="262" r:id="rId10"/>
    <p:sldId id="264" r:id="rId11"/>
    <p:sldId id="265" r:id="rId12"/>
    <p:sldId id="268" r:id="rId13"/>
    <p:sldId id="269" r:id="rId14"/>
    <p:sldId id="271" r:id="rId15"/>
    <p:sldId id="272" r:id="rId16"/>
    <p:sldId id="27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92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B2A5D6-A370-4969-852A-C51325EFFB9A}" type="datetimeFigureOut">
              <a:rPr lang="en-US" smtClean="0"/>
              <a:t>9/21/2010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2B60C4-8C9A-45B0-BA05-DB7B36D86965}" type="slidenum">
              <a:rPr lang="en-US" smtClean="0"/>
              <a:t>‹#›</a:t>
            </a:fld>
            <a:endParaRPr lang="en-US"/>
          </a:p>
        </p:txBody>
      </p:sp>
    </p:spTree>
    <p:extLst>
      <p:ext uri="{BB962C8B-B14F-4D97-AF65-F5344CB8AC3E}">
        <p14:creationId xmlns:p14="http://schemas.microsoft.com/office/powerpoint/2010/main" val="4027457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bible.logos.com/passage/nkjv/1%20Thes.%202.9-11" TargetMode="External"/><Relationship Id="rId13" Type="http://schemas.openxmlformats.org/officeDocument/2006/relationships/hyperlink" Target="http://bible.logos.com/passage/nkjv/1%20Thes.%201.10" TargetMode="External"/><Relationship Id="rId3" Type="http://schemas.openxmlformats.org/officeDocument/2006/relationships/hyperlink" Target="http://bible.logos.com/passage/nkjv/1%20Thes.%201.5" TargetMode="External"/><Relationship Id="rId7" Type="http://schemas.openxmlformats.org/officeDocument/2006/relationships/hyperlink" Target="http://bible.logos.com/passage/nkjv/1%20Thes.%201.6" TargetMode="External"/><Relationship Id="rId12" Type="http://schemas.openxmlformats.org/officeDocument/2006/relationships/hyperlink" Target="http://bible.logos.com/passage/nkjv/Eph.%205.5"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bible.logos.com/passage/nkjv/1%20Thes.%202.13" TargetMode="External"/><Relationship Id="rId11" Type="http://schemas.openxmlformats.org/officeDocument/2006/relationships/hyperlink" Target="http://bible.logos.com/passage/nkjv/2%20Cor.%207.10-11" TargetMode="External"/><Relationship Id="rId5" Type="http://schemas.openxmlformats.org/officeDocument/2006/relationships/hyperlink" Target="http://bible.logos.com/passage/nkjv/1%20Thes.%202.1-11" TargetMode="External"/><Relationship Id="rId10" Type="http://schemas.openxmlformats.org/officeDocument/2006/relationships/hyperlink" Target="http://bible.logos.com/passage/nkjv/Matt.%2012.41" TargetMode="External"/><Relationship Id="rId4" Type="http://schemas.openxmlformats.org/officeDocument/2006/relationships/hyperlink" Target="http://bible.logos.com/passage/nkjv/Rom.%2010.17" TargetMode="External"/><Relationship Id="rId9" Type="http://schemas.openxmlformats.org/officeDocument/2006/relationships/hyperlink" Target="http://bible.logos.com/passage/nkjv/1%20Thes.%201.9" TargetMode="Externa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bible.logos.com/passage/nkjv/1%20Thes.%202.9-11" TargetMode="External"/><Relationship Id="rId13" Type="http://schemas.openxmlformats.org/officeDocument/2006/relationships/hyperlink" Target="http://bible.logos.com/passage/nkjv/1%20Thes.%201.10" TargetMode="External"/><Relationship Id="rId3" Type="http://schemas.openxmlformats.org/officeDocument/2006/relationships/hyperlink" Target="http://bible.logos.com/passage/nkjv/1%20Thes.%201.5" TargetMode="External"/><Relationship Id="rId7" Type="http://schemas.openxmlformats.org/officeDocument/2006/relationships/hyperlink" Target="http://bible.logos.com/passage/nkjv/1%20Thes.%201.6" TargetMode="External"/><Relationship Id="rId12" Type="http://schemas.openxmlformats.org/officeDocument/2006/relationships/hyperlink" Target="http://bible.logos.com/passage/nkjv/Eph.%205.5"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bible.logos.com/passage/nkjv/1%20Thes.%202.13" TargetMode="External"/><Relationship Id="rId11" Type="http://schemas.openxmlformats.org/officeDocument/2006/relationships/hyperlink" Target="http://bible.logos.com/passage/nkjv/2%20Cor.%207.10-11" TargetMode="External"/><Relationship Id="rId5" Type="http://schemas.openxmlformats.org/officeDocument/2006/relationships/hyperlink" Target="http://bible.logos.com/passage/nkjv/1%20Thes.%202.1-11" TargetMode="External"/><Relationship Id="rId10" Type="http://schemas.openxmlformats.org/officeDocument/2006/relationships/hyperlink" Target="http://bible.logos.com/passage/nkjv/Matt.%2012.41" TargetMode="External"/><Relationship Id="rId4" Type="http://schemas.openxmlformats.org/officeDocument/2006/relationships/hyperlink" Target="http://bible.logos.com/passage/nkjv/Rom.%2010.17" TargetMode="External"/><Relationship Id="rId9" Type="http://schemas.openxmlformats.org/officeDocument/2006/relationships/hyperlink" Target="http://bible.logos.com/passage/nkjv/1%20Thes.%201.9" TargetMode="Externa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bible.logos.com/passage/nkjv/1%20Thes.%202.9-11" TargetMode="External"/><Relationship Id="rId13" Type="http://schemas.openxmlformats.org/officeDocument/2006/relationships/hyperlink" Target="http://bible.logos.com/passage/nkjv/1%20Thes.%201.10" TargetMode="External"/><Relationship Id="rId3" Type="http://schemas.openxmlformats.org/officeDocument/2006/relationships/hyperlink" Target="http://bible.logos.com/passage/nkjv/1%20Thes.%201.5" TargetMode="External"/><Relationship Id="rId7" Type="http://schemas.openxmlformats.org/officeDocument/2006/relationships/hyperlink" Target="http://bible.logos.com/passage/nkjv/1%20Thes.%201.6" TargetMode="External"/><Relationship Id="rId12" Type="http://schemas.openxmlformats.org/officeDocument/2006/relationships/hyperlink" Target="http://bible.logos.com/passage/nkjv/Eph.%205.5"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bible.logos.com/passage/nkjv/1%20Thes.%202.13" TargetMode="External"/><Relationship Id="rId11" Type="http://schemas.openxmlformats.org/officeDocument/2006/relationships/hyperlink" Target="http://bible.logos.com/passage/nkjv/2%20Cor.%207.10-11" TargetMode="External"/><Relationship Id="rId5" Type="http://schemas.openxmlformats.org/officeDocument/2006/relationships/hyperlink" Target="http://bible.logos.com/passage/nkjv/1%20Thes.%202.1-11" TargetMode="External"/><Relationship Id="rId10" Type="http://schemas.openxmlformats.org/officeDocument/2006/relationships/hyperlink" Target="http://bible.logos.com/passage/nkjv/Matt.%2012.41" TargetMode="External"/><Relationship Id="rId4" Type="http://schemas.openxmlformats.org/officeDocument/2006/relationships/hyperlink" Target="http://bible.logos.com/passage/nkjv/Rom.%2010.17" TargetMode="External"/><Relationship Id="rId9" Type="http://schemas.openxmlformats.org/officeDocument/2006/relationships/hyperlink" Target="http://bible.logos.com/passage/nkjv/1%20Thes.%201.9"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What motivated these saints to such work, toil and endurance? What do we need to do to get God's people to work like that today in a land that is prosperous and which protects the free exercise of our religion?</a:t>
            </a:r>
          </a:p>
          <a:p>
            <a:r>
              <a:rPr lang="en-US" sz="1200" kern="1200" dirty="0" smtClean="0">
                <a:solidFill>
                  <a:schemeClr val="tx1"/>
                </a:solidFill>
                <a:effectLst/>
                <a:latin typeface="+mn-lt"/>
                <a:ea typeface="+mn-ea"/>
                <a:cs typeface="+mn-cs"/>
              </a:rPr>
              <a:t>The church in Thessalonica worked because they had faith, love and hope (</a:t>
            </a:r>
            <a:r>
              <a:rPr lang="en-US" sz="1200" kern="1200" dirty="0" smtClean="0">
                <a:solidFill>
                  <a:schemeClr val="tx1"/>
                </a:solidFill>
                <a:effectLst/>
                <a:latin typeface="+mn-lt"/>
                <a:ea typeface="+mn-ea"/>
                <a:cs typeface="+mn-cs"/>
                <a:hlinkClick r:id="rId3"/>
              </a:rPr>
              <a:t>1 </a:t>
            </a:r>
            <a:r>
              <a:rPr lang="en-US" sz="1200" kern="1200" dirty="0" err="1" smtClean="0">
                <a:solidFill>
                  <a:schemeClr val="tx1"/>
                </a:solidFill>
                <a:effectLst/>
                <a:latin typeface="+mn-lt"/>
                <a:ea typeface="+mn-ea"/>
                <a:cs typeface="+mn-cs"/>
                <a:hlinkClick r:id="rId3"/>
              </a:rPr>
              <a:t>Thes</a:t>
            </a:r>
            <a:r>
              <a:rPr lang="en-US" sz="1200" kern="1200" dirty="0" smtClean="0">
                <a:solidFill>
                  <a:schemeClr val="tx1"/>
                </a:solidFill>
                <a:effectLst/>
                <a:latin typeface="+mn-lt"/>
                <a:ea typeface="+mn-ea"/>
                <a:cs typeface="+mn-cs"/>
                <a:hlinkClick r:id="rId3"/>
              </a:rPr>
              <a:t>. 1:5</a:t>
            </a:r>
            <a:r>
              <a:rPr lang="en-US" sz="1200" kern="1200" dirty="0" smtClean="0">
                <a:solidFill>
                  <a:schemeClr val="tx1"/>
                </a:solidFill>
                <a:effectLst/>
                <a:latin typeface="+mn-lt"/>
                <a:ea typeface="+mn-ea"/>
                <a:cs typeface="+mn-cs"/>
              </a:rPr>
              <a:t>). These spiritual treasures come by hearing the Word of God preached (</a:t>
            </a:r>
            <a:r>
              <a:rPr lang="en-US" sz="1200" kern="1200" dirty="0" smtClean="0">
                <a:solidFill>
                  <a:schemeClr val="tx1"/>
                </a:solidFill>
                <a:effectLst/>
                <a:latin typeface="+mn-lt"/>
                <a:ea typeface="+mn-ea"/>
                <a:cs typeface="+mn-cs"/>
                <a:hlinkClick r:id="rId4"/>
              </a:rPr>
              <a:t>Rom. 10:17</a:t>
            </a:r>
            <a:r>
              <a:rPr lang="en-US" sz="1200" kern="1200" dirty="0" smtClean="0">
                <a:solidFill>
                  <a:schemeClr val="tx1"/>
                </a:solidFill>
                <a:effectLst/>
                <a:latin typeface="+mn-lt"/>
                <a:ea typeface="+mn-ea"/>
                <a:cs typeface="+mn-cs"/>
              </a:rPr>
              <a:t>). It cannot be preached with flattery or out of covetousness and have the desired results. It must be preached with simplicity, sincerity and sacrifice in order to succeed (</a:t>
            </a:r>
            <a:r>
              <a:rPr lang="en-US" sz="1200" kern="1200" dirty="0" smtClean="0">
                <a:solidFill>
                  <a:schemeClr val="tx1"/>
                </a:solidFill>
                <a:effectLst/>
                <a:latin typeface="+mn-lt"/>
                <a:ea typeface="+mn-ea"/>
                <a:cs typeface="+mn-cs"/>
                <a:hlinkClick r:id="rId5"/>
              </a:rPr>
              <a:t>1 </a:t>
            </a:r>
            <a:r>
              <a:rPr lang="en-US" sz="1200" kern="1200" dirty="0" err="1" smtClean="0">
                <a:solidFill>
                  <a:schemeClr val="tx1"/>
                </a:solidFill>
                <a:effectLst/>
                <a:latin typeface="+mn-lt"/>
                <a:ea typeface="+mn-ea"/>
                <a:cs typeface="+mn-cs"/>
                <a:hlinkClick r:id="rId5"/>
              </a:rPr>
              <a:t>Thes</a:t>
            </a:r>
            <a:r>
              <a:rPr lang="en-US" sz="1200" kern="1200" dirty="0" smtClean="0">
                <a:solidFill>
                  <a:schemeClr val="tx1"/>
                </a:solidFill>
                <a:effectLst/>
                <a:latin typeface="+mn-lt"/>
                <a:ea typeface="+mn-ea"/>
                <a:cs typeface="+mn-cs"/>
                <a:hlinkClick r:id="rId5"/>
              </a:rPr>
              <a:t>. 2:1-11</a:t>
            </a:r>
            <a:r>
              <a:rPr lang="en-US" sz="1200" kern="1200" dirty="0" smtClean="0">
                <a:solidFill>
                  <a:schemeClr val="tx1"/>
                </a:solidFill>
                <a:effectLst/>
                <a:latin typeface="+mn-lt"/>
                <a:ea typeface="+mn-ea"/>
                <a:cs typeface="+mn-cs"/>
              </a:rPr>
              <a:t>). The Thessalonians received the Gospel as the authoritative message of Heaven (</a:t>
            </a:r>
            <a:r>
              <a:rPr lang="en-US" sz="1200" kern="1200" dirty="0" smtClean="0">
                <a:solidFill>
                  <a:schemeClr val="tx1"/>
                </a:solidFill>
                <a:effectLst/>
                <a:latin typeface="+mn-lt"/>
                <a:ea typeface="+mn-ea"/>
                <a:cs typeface="+mn-cs"/>
                <a:hlinkClick r:id="rId6"/>
              </a:rPr>
              <a:t>1 </a:t>
            </a:r>
            <a:r>
              <a:rPr lang="en-US" sz="1200" kern="1200" dirty="0" err="1" smtClean="0">
                <a:solidFill>
                  <a:schemeClr val="tx1"/>
                </a:solidFill>
                <a:effectLst/>
                <a:latin typeface="+mn-lt"/>
                <a:ea typeface="+mn-ea"/>
                <a:cs typeface="+mn-cs"/>
                <a:hlinkClick r:id="rId6"/>
              </a:rPr>
              <a:t>Thes</a:t>
            </a:r>
            <a:r>
              <a:rPr lang="en-US" sz="1200" kern="1200" dirty="0" smtClean="0">
                <a:solidFill>
                  <a:schemeClr val="tx1"/>
                </a:solidFill>
                <a:effectLst/>
                <a:latin typeface="+mn-lt"/>
                <a:ea typeface="+mn-ea"/>
                <a:cs typeface="+mn-cs"/>
                <a:hlinkClick r:id="rId6"/>
              </a:rPr>
              <a:t>. 2:13</a:t>
            </a:r>
            <a:r>
              <a:rPr lang="en-US" sz="1200" kern="1200" dirty="0" smtClean="0">
                <a:solidFill>
                  <a:schemeClr val="tx1"/>
                </a:solidFill>
                <a:effectLst/>
                <a:latin typeface="+mn-lt"/>
                <a:ea typeface="+mn-ea"/>
                <a:cs typeface="+mn-cs"/>
              </a:rPr>
              <a:t>). Their hearts were open to its truth and molded by its power. The church would go to work today if the pulpits were sounding for the Word of God and not the words of men.</a:t>
            </a:r>
          </a:p>
          <a:p>
            <a:r>
              <a:rPr lang="en-US" sz="1200" kern="1200" dirty="0" smtClean="0">
                <a:solidFill>
                  <a:schemeClr val="tx1"/>
                </a:solidFill>
                <a:effectLst/>
                <a:latin typeface="+mn-lt"/>
                <a:ea typeface="+mn-ea"/>
                <a:cs typeface="+mn-cs"/>
              </a:rPr>
              <a:t>They worked because they had an example (</a:t>
            </a:r>
            <a:r>
              <a:rPr lang="en-US" sz="1200" kern="1200" dirty="0" smtClean="0">
                <a:solidFill>
                  <a:schemeClr val="tx1"/>
                </a:solidFill>
                <a:effectLst/>
                <a:latin typeface="+mn-lt"/>
                <a:ea typeface="+mn-ea"/>
                <a:cs typeface="+mn-cs"/>
                <a:hlinkClick r:id="rId7"/>
              </a:rPr>
              <a:t>1 </a:t>
            </a:r>
            <a:r>
              <a:rPr lang="en-US" sz="1200" kern="1200" dirty="0" err="1" smtClean="0">
                <a:solidFill>
                  <a:schemeClr val="tx1"/>
                </a:solidFill>
                <a:effectLst/>
                <a:latin typeface="+mn-lt"/>
                <a:ea typeface="+mn-ea"/>
                <a:cs typeface="+mn-cs"/>
                <a:hlinkClick r:id="rId7"/>
              </a:rPr>
              <a:t>Thes</a:t>
            </a:r>
            <a:r>
              <a:rPr lang="en-US" sz="1200" kern="1200" dirty="0" smtClean="0">
                <a:solidFill>
                  <a:schemeClr val="tx1"/>
                </a:solidFill>
                <a:effectLst/>
                <a:latin typeface="+mn-lt"/>
                <a:ea typeface="+mn-ea"/>
                <a:cs typeface="+mn-cs"/>
                <a:hlinkClick r:id="rId7"/>
              </a:rPr>
              <a:t>. 1:6</a:t>
            </a:r>
            <a:r>
              <a:rPr lang="en-US" sz="1200" kern="1200" dirty="0" smtClean="0">
                <a:solidFill>
                  <a:schemeClr val="tx1"/>
                </a:solidFill>
                <a:effectLst/>
                <a:latin typeface="+mn-lt"/>
                <a:ea typeface="+mn-ea"/>
                <a:cs typeface="+mn-cs"/>
              </a:rPr>
              <a:t>). Paul, Silas and Timothy had demonstrated acceptable zeal for the Gospel (</a:t>
            </a:r>
            <a:r>
              <a:rPr lang="en-US" sz="1200" kern="1200" dirty="0" smtClean="0">
                <a:solidFill>
                  <a:schemeClr val="tx1"/>
                </a:solidFill>
                <a:effectLst/>
                <a:latin typeface="+mn-lt"/>
                <a:ea typeface="+mn-ea"/>
                <a:cs typeface="+mn-cs"/>
                <a:hlinkClick r:id="rId8"/>
              </a:rPr>
              <a:t>1 </a:t>
            </a:r>
            <a:r>
              <a:rPr lang="en-US" sz="1200" kern="1200" dirty="0" err="1" smtClean="0">
                <a:solidFill>
                  <a:schemeClr val="tx1"/>
                </a:solidFill>
                <a:effectLst/>
                <a:latin typeface="+mn-lt"/>
                <a:ea typeface="+mn-ea"/>
                <a:cs typeface="+mn-cs"/>
                <a:hlinkClick r:id="rId8"/>
              </a:rPr>
              <a:t>Thes</a:t>
            </a:r>
            <a:r>
              <a:rPr lang="en-US" sz="1200" kern="1200" dirty="0" smtClean="0">
                <a:solidFill>
                  <a:schemeClr val="tx1"/>
                </a:solidFill>
                <a:effectLst/>
                <a:latin typeface="+mn-lt"/>
                <a:ea typeface="+mn-ea"/>
                <a:cs typeface="+mn-cs"/>
                <a:hlinkClick r:id="rId8"/>
              </a:rPr>
              <a:t>. 2:9-11</a:t>
            </a:r>
            <a:r>
              <a:rPr lang="en-US" sz="1200" kern="1200" dirty="0" smtClean="0">
                <a:solidFill>
                  <a:schemeClr val="tx1"/>
                </a:solidFill>
                <a:effectLst/>
                <a:latin typeface="+mn-lt"/>
                <a:ea typeface="+mn-ea"/>
                <a:cs typeface="+mn-cs"/>
              </a:rPr>
              <a:t>). They worked tirelessly. They loved the brethren unselfishly. They warned the brethren tenderly. Churches today are waxing cold because there are no elders, deacons and preachers willing to do what it takes to set the proper example. The flock will not go where the shepherds will not lead.</a:t>
            </a:r>
          </a:p>
          <a:p>
            <a:r>
              <a:rPr lang="en-US" sz="1200" kern="1200" dirty="0" smtClean="0">
                <a:solidFill>
                  <a:schemeClr val="tx1"/>
                </a:solidFill>
                <a:effectLst/>
                <a:latin typeface="+mn-lt"/>
                <a:ea typeface="+mn-ea"/>
                <a:cs typeface="+mn-cs"/>
              </a:rPr>
              <a:t>Thessalonica worked because their lives were transformed by repentance (</a:t>
            </a:r>
            <a:r>
              <a:rPr lang="en-US" sz="1200" kern="1200" dirty="0" smtClean="0">
                <a:solidFill>
                  <a:schemeClr val="tx1"/>
                </a:solidFill>
                <a:effectLst/>
                <a:latin typeface="+mn-lt"/>
                <a:ea typeface="+mn-ea"/>
                <a:cs typeface="+mn-cs"/>
                <a:hlinkClick r:id="rId9"/>
              </a:rPr>
              <a:t>1 </a:t>
            </a:r>
            <a:r>
              <a:rPr lang="en-US" sz="1200" kern="1200" dirty="0" err="1" smtClean="0">
                <a:solidFill>
                  <a:schemeClr val="tx1"/>
                </a:solidFill>
                <a:effectLst/>
                <a:latin typeface="+mn-lt"/>
                <a:ea typeface="+mn-ea"/>
                <a:cs typeface="+mn-cs"/>
                <a:hlinkClick r:id="rId9"/>
              </a:rPr>
              <a:t>Thes</a:t>
            </a:r>
            <a:r>
              <a:rPr lang="en-US" sz="1200" kern="1200" dirty="0" smtClean="0">
                <a:solidFill>
                  <a:schemeClr val="tx1"/>
                </a:solidFill>
                <a:effectLst/>
                <a:latin typeface="+mn-lt"/>
                <a:ea typeface="+mn-ea"/>
                <a:cs typeface="+mn-cs"/>
                <a:hlinkClick r:id="rId9"/>
              </a:rPr>
              <a:t>. 1:9</a:t>
            </a:r>
            <a:r>
              <a:rPr lang="en-US" sz="1200" kern="1200" dirty="0" smtClean="0">
                <a:solidFill>
                  <a:schemeClr val="tx1"/>
                </a:solidFill>
                <a:effectLst/>
                <a:latin typeface="+mn-lt"/>
                <a:ea typeface="+mn-ea"/>
                <a:cs typeface="+mn-cs"/>
              </a:rPr>
              <a:t>). Paul says the Thessalonians "turned to God from idols to serve." Repentance is one fruit of the gospel (</a:t>
            </a:r>
            <a:r>
              <a:rPr lang="en-US" sz="1200" kern="1200" dirty="0" smtClean="0">
                <a:solidFill>
                  <a:schemeClr val="tx1"/>
                </a:solidFill>
                <a:effectLst/>
                <a:latin typeface="+mn-lt"/>
                <a:ea typeface="+mn-ea"/>
                <a:cs typeface="+mn-cs"/>
                <a:hlinkClick r:id="rId10"/>
              </a:rPr>
              <a:t>Matt. 12:41</a:t>
            </a:r>
            <a:r>
              <a:rPr lang="en-US" sz="1200" kern="1200" dirty="0" smtClean="0">
                <a:solidFill>
                  <a:schemeClr val="tx1"/>
                </a:solidFill>
                <a:effectLst/>
                <a:latin typeface="+mn-lt"/>
                <a:ea typeface="+mn-ea"/>
                <a:cs typeface="+mn-cs"/>
              </a:rPr>
              <a:t>). It always results in a changed life with changed priorities (</a:t>
            </a:r>
            <a:r>
              <a:rPr lang="en-US" sz="1200" kern="1200" dirty="0" smtClean="0">
                <a:solidFill>
                  <a:schemeClr val="tx1"/>
                </a:solidFill>
                <a:effectLst/>
                <a:latin typeface="+mn-lt"/>
                <a:ea typeface="+mn-ea"/>
                <a:cs typeface="+mn-cs"/>
                <a:hlinkClick r:id="rId11"/>
              </a:rPr>
              <a:t>2 Cor. 7:10-11</a:t>
            </a:r>
            <a:r>
              <a:rPr lang="en-US" sz="1200" kern="1200" dirty="0" smtClean="0">
                <a:solidFill>
                  <a:schemeClr val="tx1"/>
                </a:solidFill>
                <a:effectLst/>
                <a:latin typeface="+mn-lt"/>
                <a:ea typeface="+mn-ea"/>
                <a:cs typeface="+mn-cs"/>
              </a:rPr>
              <a:t>). We will not go to work for the Lord until we turn from our idols (</a:t>
            </a:r>
            <a:r>
              <a:rPr lang="en-US" sz="1200" kern="1200" dirty="0" smtClean="0">
                <a:solidFill>
                  <a:schemeClr val="tx1"/>
                </a:solidFill>
                <a:effectLst/>
                <a:latin typeface="+mn-lt"/>
                <a:ea typeface="+mn-ea"/>
                <a:cs typeface="+mn-cs"/>
                <a:hlinkClick r:id="rId12"/>
              </a:rPr>
              <a:t>Eph. 5:5</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Thessalonica worked because they had a heavenly goal (</a:t>
            </a:r>
            <a:r>
              <a:rPr lang="en-US" sz="1200" kern="1200" dirty="0" smtClean="0">
                <a:solidFill>
                  <a:schemeClr val="tx1"/>
                </a:solidFill>
                <a:effectLst/>
                <a:latin typeface="+mn-lt"/>
                <a:ea typeface="+mn-ea"/>
                <a:cs typeface="+mn-cs"/>
                <a:hlinkClick r:id="rId13"/>
              </a:rPr>
              <a:t>1 </a:t>
            </a:r>
            <a:r>
              <a:rPr lang="en-US" sz="1200" kern="1200" dirty="0" err="1" smtClean="0">
                <a:solidFill>
                  <a:schemeClr val="tx1"/>
                </a:solidFill>
                <a:effectLst/>
                <a:latin typeface="+mn-lt"/>
                <a:ea typeface="+mn-ea"/>
                <a:cs typeface="+mn-cs"/>
                <a:hlinkClick r:id="rId13"/>
              </a:rPr>
              <a:t>Thes</a:t>
            </a:r>
            <a:r>
              <a:rPr lang="en-US" sz="1200" kern="1200" dirty="0" smtClean="0">
                <a:solidFill>
                  <a:schemeClr val="tx1"/>
                </a:solidFill>
                <a:effectLst/>
                <a:latin typeface="+mn-lt"/>
                <a:ea typeface="+mn-ea"/>
                <a:cs typeface="+mn-cs"/>
                <a:hlinkClick r:id="rId13"/>
              </a:rPr>
              <a:t>. 1:10</a:t>
            </a:r>
            <a:r>
              <a:rPr lang="en-US" sz="1200" kern="1200" dirty="0" smtClean="0">
                <a:solidFill>
                  <a:schemeClr val="tx1"/>
                </a:solidFill>
                <a:effectLst/>
                <a:latin typeface="+mn-lt"/>
                <a:ea typeface="+mn-ea"/>
                <a:cs typeface="+mn-cs"/>
              </a:rPr>
              <a:t>). Their toil, suffering and sacrifice were all put in perspective when viewed looking toward Glory. We would do well today to hold our cankered possessions up to heavens light and get a good look at the way things really are.</a:t>
            </a:r>
          </a:p>
          <a:p>
            <a:r>
              <a:rPr lang="en-US" sz="1200" kern="1200" dirty="0" smtClean="0">
                <a:solidFill>
                  <a:schemeClr val="tx1"/>
                </a:solidFill>
                <a:effectLst/>
                <a:latin typeface="+mn-lt"/>
                <a:ea typeface="+mn-ea"/>
                <a:cs typeface="+mn-cs"/>
              </a:rPr>
              <a:t>Will this congregation be a working church like the brethren at Thessalonica? It can be, but you will be the determining factor. What of your faith? Are there sins stealing your heart from God? Are you willing to be an example to others? These are the things that will make the difference.</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4C2B60C4-8C9A-45B0-BA05-DB7B36D86965}" type="slidenum">
              <a:rPr lang="en-US" smtClean="0"/>
              <a:t>12</a:t>
            </a:fld>
            <a:endParaRPr lang="en-US"/>
          </a:p>
        </p:txBody>
      </p:sp>
    </p:spTree>
    <p:extLst>
      <p:ext uri="{BB962C8B-B14F-4D97-AF65-F5344CB8AC3E}">
        <p14:creationId xmlns:p14="http://schemas.microsoft.com/office/powerpoint/2010/main" val="2249297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What motivated these saints to such work, toil and endurance? What do we need to do to get God's people to work like that today in a land that is prosperous and which protects the free exercise of our religion?</a:t>
            </a:r>
          </a:p>
          <a:p>
            <a:r>
              <a:rPr lang="en-US" sz="1200" kern="1200" dirty="0" smtClean="0">
                <a:solidFill>
                  <a:schemeClr val="tx1"/>
                </a:solidFill>
                <a:effectLst/>
                <a:latin typeface="+mn-lt"/>
                <a:ea typeface="+mn-ea"/>
                <a:cs typeface="+mn-cs"/>
              </a:rPr>
              <a:t>The church in Thessalonica worked because they had faith, love and hope (</a:t>
            </a:r>
            <a:r>
              <a:rPr lang="en-US" sz="1200" kern="1200" dirty="0" smtClean="0">
                <a:solidFill>
                  <a:schemeClr val="tx1"/>
                </a:solidFill>
                <a:effectLst/>
                <a:latin typeface="+mn-lt"/>
                <a:ea typeface="+mn-ea"/>
                <a:cs typeface="+mn-cs"/>
                <a:hlinkClick r:id="rId3"/>
              </a:rPr>
              <a:t>1 </a:t>
            </a:r>
            <a:r>
              <a:rPr lang="en-US" sz="1200" kern="1200" dirty="0" err="1" smtClean="0">
                <a:solidFill>
                  <a:schemeClr val="tx1"/>
                </a:solidFill>
                <a:effectLst/>
                <a:latin typeface="+mn-lt"/>
                <a:ea typeface="+mn-ea"/>
                <a:cs typeface="+mn-cs"/>
                <a:hlinkClick r:id="rId3"/>
              </a:rPr>
              <a:t>Thes</a:t>
            </a:r>
            <a:r>
              <a:rPr lang="en-US" sz="1200" kern="1200" dirty="0" smtClean="0">
                <a:solidFill>
                  <a:schemeClr val="tx1"/>
                </a:solidFill>
                <a:effectLst/>
                <a:latin typeface="+mn-lt"/>
                <a:ea typeface="+mn-ea"/>
                <a:cs typeface="+mn-cs"/>
                <a:hlinkClick r:id="rId3"/>
              </a:rPr>
              <a:t>. 1:5</a:t>
            </a:r>
            <a:r>
              <a:rPr lang="en-US" sz="1200" kern="1200" dirty="0" smtClean="0">
                <a:solidFill>
                  <a:schemeClr val="tx1"/>
                </a:solidFill>
                <a:effectLst/>
                <a:latin typeface="+mn-lt"/>
                <a:ea typeface="+mn-ea"/>
                <a:cs typeface="+mn-cs"/>
              </a:rPr>
              <a:t>). These spiritual treasures come by hearing the Word of God preached (</a:t>
            </a:r>
            <a:r>
              <a:rPr lang="en-US" sz="1200" kern="1200" dirty="0" smtClean="0">
                <a:solidFill>
                  <a:schemeClr val="tx1"/>
                </a:solidFill>
                <a:effectLst/>
                <a:latin typeface="+mn-lt"/>
                <a:ea typeface="+mn-ea"/>
                <a:cs typeface="+mn-cs"/>
                <a:hlinkClick r:id="rId4"/>
              </a:rPr>
              <a:t>Rom. 10:17</a:t>
            </a:r>
            <a:r>
              <a:rPr lang="en-US" sz="1200" kern="1200" dirty="0" smtClean="0">
                <a:solidFill>
                  <a:schemeClr val="tx1"/>
                </a:solidFill>
                <a:effectLst/>
                <a:latin typeface="+mn-lt"/>
                <a:ea typeface="+mn-ea"/>
                <a:cs typeface="+mn-cs"/>
              </a:rPr>
              <a:t>). It cannot be preached with flattery or out of covetousness and have the desired results. It must be preached with simplicity, sincerity and sacrifice in order to succeed (</a:t>
            </a:r>
            <a:r>
              <a:rPr lang="en-US" sz="1200" kern="1200" dirty="0" smtClean="0">
                <a:solidFill>
                  <a:schemeClr val="tx1"/>
                </a:solidFill>
                <a:effectLst/>
                <a:latin typeface="+mn-lt"/>
                <a:ea typeface="+mn-ea"/>
                <a:cs typeface="+mn-cs"/>
                <a:hlinkClick r:id="rId5"/>
              </a:rPr>
              <a:t>1 </a:t>
            </a:r>
            <a:r>
              <a:rPr lang="en-US" sz="1200" kern="1200" dirty="0" err="1" smtClean="0">
                <a:solidFill>
                  <a:schemeClr val="tx1"/>
                </a:solidFill>
                <a:effectLst/>
                <a:latin typeface="+mn-lt"/>
                <a:ea typeface="+mn-ea"/>
                <a:cs typeface="+mn-cs"/>
                <a:hlinkClick r:id="rId5"/>
              </a:rPr>
              <a:t>Thes</a:t>
            </a:r>
            <a:r>
              <a:rPr lang="en-US" sz="1200" kern="1200" dirty="0" smtClean="0">
                <a:solidFill>
                  <a:schemeClr val="tx1"/>
                </a:solidFill>
                <a:effectLst/>
                <a:latin typeface="+mn-lt"/>
                <a:ea typeface="+mn-ea"/>
                <a:cs typeface="+mn-cs"/>
                <a:hlinkClick r:id="rId5"/>
              </a:rPr>
              <a:t>. 2:1-11</a:t>
            </a:r>
            <a:r>
              <a:rPr lang="en-US" sz="1200" kern="1200" dirty="0" smtClean="0">
                <a:solidFill>
                  <a:schemeClr val="tx1"/>
                </a:solidFill>
                <a:effectLst/>
                <a:latin typeface="+mn-lt"/>
                <a:ea typeface="+mn-ea"/>
                <a:cs typeface="+mn-cs"/>
              </a:rPr>
              <a:t>). The Thessalonians received the Gospel as the authoritative message of Heaven (</a:t>
            </a:r>
            <a:r>
              <a:rPr lang="en-US" sz="1200" kern="1200" dirty="0" smtClean="0">
                <a:solidFill>
                  <a:schemeClr val="tx1"/>
                </a:solidFill>
                <a:effectLst/>
                <a:latin typeface="+mn-lt"/>
                <a:ea typeface="+mn-ea"/>
                <a:cs typeface="+mn-cs"/>
                <a:hlinkClick r:id="rId6"/>
              </a:rPr>
              <a:t>1 </a:t>
            </a:r>
            <a:r>
              <a:rPr lang="en-US" sz="1200" kern="1200" dirty="0" err="1" smtClean="0">
                <a:solidFill>
                  <a:schemeClr val="tx1"/>
                </a:solidFill>
                <a:effectLst/>
                <a:latin typeface="+mn-lt"/>
                <a:ea typeface="+mn-ea"/>
                <a:cs typeface="+mn-cs"/>
                <a:hlinkClick r:id="rId6"/>
              </a:rPr>
              <a:t>Thes</a:t>
            </a:r>
            <a:r>
              <a:rPr lang="en-US" sz="1200" kern="1200" dirty="0" smtClean="0">
                <a:solidFill>
                  <a:schemeClr val="tx1"/>
                </a:solidFill>
                <a:effectLst/>
                <a:latin typeface="+mn-lt"/>
                <a:ea typeface="+mn-ea"/>
                <a:cs typeface="+mn-cs"/>
                <a:hlinkClick r:id="rId6"/>
              </a:rPr>
              <a:t>. 2:13</a:t>
            </a:r>
            <a:r>
              <a:rPr lang="en-US" sz="1200" kern="1200" dirty="0" smtClean="0">
                <a:solidFill>
                  <a:schemeClr val="tx1"/>
                </a:solidFill>
                <a:effectLst/>
                <a:latin typeface="+mn-lt"/>
                <a:ea typeface="+mn-ea"/>
                <a:cs typeface="+mn-cs"/>
              </a:rPr>
              <a:t>). Their hearts were open to its truth and molded by its power. The church would go to work today if the pulpits were sounding for the Word of God and not the words of men.</a:t>
            </a:r>
          </a:p>
          <a:p>
            <a:r>
              <a:rPr lang="en-US" sz="1200" kern="1200" dirty="0" smtClean="0">
                <a:solidFill>
                  <a:schemeClr val="tx1"/>
                </a:solidFill>
                <a:effectLst/>
                <a:latin typeface="+mn-lt"/>
                <a:ea typeface="+mn-ea"/>
                <a:cs typeface="+mn-cs"/>
              </a:rPr>
              <a:t>They worked because they had an example (</a:t>
            </a:r>
            <a:r>
              <a:rPr lang="en-US" sz="1200" kern="1200" dirty="0" smtClean="0">
                <a:solidFill>
                  <a:schemeClr val="tx1"/>
                </a:solidFill>
                <a:effectLst/>
                <a:latin typeface="+mn-lt"/>
                <a:ea typeface="+mn-ea"/>
                <a:cs typeface="+mn-cs"/>
                <a:hlinkClick r:id="rId7"/>
              </a:rPr>
              <a:t>1 </a:t>
            </a:r>
            <a:r>
              <a:rPr lang="en-US" sz="1200" kern="1200" dirty="0" err="1" smtClean="0">
                <a:solidFill>
                  <a:schemeClr val="tx1"/>
                </a:solidFill>
                <a:effectLst/>
                <a:latin typeface="+mn-lt"/>
                <a:ea typeface="+mn-ea"/>
                <a:cs typeface="+mn-cs"/>
                <a:hlinkClick r:id="rId7"/>
              </a:rPr>
              <a:t>Thes</a:t>
            </a:r>
            <a:r>
              <a:rPr lang="en-US" sz="1200" kern="1200" dirty="0" smtClean="0">
                <a:solidFill>
                  <a:schemeClr val="tx1"/>
                </a:solidFill>
                <a:effectLst/>
                <a:latin typeface="+mn-lt"/>
                <a:ea typeface="+mn-ea"/>
                <a:cs typeface="+mn-cs"/>
                <a:hlinkClick r:id="rId7"/>
              </a:rPr>
              <a:t>. 1:6</a:t>
            </a:r>
            <a:r>
              <a:rPr lang="en-US" sz="1200" kern="1200" dirty="0" smtClean="0">
                <a:solidFill>
                  <a:schemeClr val="tx1"/>
                </a:solidFill>
                <a:effectLst/>
                <a:latin typeface="+mn-lt"/>
                <a:ea typeface="+mn-ea"/>
                <a:cs typeface="+mn-cs"/>
              </a:rPr>
              <a:t>). Paul, Silas and Timothy had demonstrated acceptable zeal for the Gospel (</a:t>
            </a:r>
            <a:r>
              <a:rPr lang="en-US" sz="1200" kern="1200" dirty="0" smtClean="0">
                <a:solidFill>
                  <a:schemeClr val="tx1"/>
                </a:solidFill>
                <a:effectLst/>
                <a:latin typeface="+mn-lt"/>
                <a:ea typeface="+mn-ea"/>
                <a:cs typeface="+mn-cs"/>
                <a:hlinkClick r:id="rId8"/>
              </a:rPr>
              <a:t>1 </a:t>
            </a:r>
            <a:r>
              <a:rPr lang="en-US" sz="1200" kern="1200" dirty="0" err="1" smtClean="0">
                <a:solidFill>
                  <a:schemeClr val="tx1"/>
                </a:solidFill>
                <a:effectLst/>
                <a:latin typeface="+mn-lt"/>
                <a:ea typeface="+mn-ea"/>
                <a:cs typeface="+mn-cs"/>
                <a:hlinkClick r:id="rId8"/>
              </a:rPr>
              <a:t>Thes</a:t>
            </a:r>
            <a:r>
              <a:rPr lang="en-US" sz="1200" kern="1200" dirty="0" smtClean="0">
                <a:solidFill>
                  <a:schemeClr val="tx1"/>
                </a:solidFill>
                <a:effectLst/>
                <a:latin typeface="+mn-lt"/>
                <a:ea typeface="+mn-ea"/>
                <a:cs typeface="+mn-cs"/>
                <a:hlinkClick r:id="rId8"/>
              </a:rPr>
              <a:t>. 2:9-11</a:t>
            </a:r>
            <a:r>
              <a:rPr lang="en-US" sz="1200" kern="1200" dirty="0" smtClean="0">
                <a:solidFill>
                  <a:schemeClr val="tx1"/>
                </a:solidFill>
                <a:effectLst/>
                <a:latin typeface="+mn-lt"/>
                <a:ea typeface="+mn-ea"/>
                <a:cs typeface="+mn-cs"/>
              </a:rPr>
              <a:t>). They worked tirelessly. They loved the brethren unselfishly. They warned the brethren tenderly. Churches today are waxing cold because there are no elders, deacons and preachers willing to do what it takes to set the proper example. The flock will not go where the shepherds will not lead.</a:t>
            </a:r>
          </a:p>
          <a:p>
            <a:r>
              <a:rPr lang="en-US" sz="1200" kern="1200" dirty="0" smtClean="0">
                <a:solidFill>
                  <a:schemeClr val="tx1"/>
                </a:solidFill>
                <a:effectLst/>
                <a:latin typeface="+mn-lt"/>
                <a:ea typeface="+mn-ea"/>
                <a:cs typeface="+mn-cs"/>
              </a:rPr>
              <a:t>Thessalonica worked because their lives were transformed by repentance (</a:t>
            </a:r>
            <a:r>
              <a:rPr lang="en-US" sz="1200" kern="1200" dirty="0" smtClean="0">
                <a:solidFill>
                  <a:schemeClr val="tx1"/>
                </a:solidFill>
                <a:effectLst/>
                <a:latin typeface="+mn-lt"/>
                <a:ea typeface="+mn-ea"/>
                <a:cs typeface="+mn-cs"/>
                <a:hlinkClick r:id="rId9"/>
              </a:rPr>
              <a:t>1 </a:t>
            </a:r>
            <a:r>
              <a:rPr lang="en-US" sz="1200" kern="1200" dirty="0" err="1" smtClean="0">
                <a:solidFill>
                  <a:schemeClr val="tx1"/>
                </a:solidFill>
                <a:effectLst/>
                <a:latin typeface="+mn-lt"/>
                <a:ea typeface="+mn-ea"/>
                <a:cs typeface="+mn-cs"/>
                <a:hlinkClick r:id="rId9"/>
              </a:rPr>
              <a:t>Thes</a:t>
            </a:r>
            <a:r>
              <a:rPr lang="en-US" sz="1200" kern="1200" dirty="0" smtClean="0">
                <a:solidFill>
                  <a:schemeClr val="tx1"/>
                </a:solidFill>
                <a:effectLst/>
                <a:latin typeface="+mn-lt"/>
                <a:ea typeface="+mn-ea"/>
                <a:cs typeface="+mn-cs"/>
                <a:hlinkClick r:id="rId9"/>
              </a:rPr>
              <a:t>. 1:9</a:t>
            </a:r>
            <a:r>
              <a:rPr lang="en-US" sz="1200" kern="1200" dirty="0" smtClean="0">
                <a:solidFill>
                  <a:schemeClr val="tx1"/>
                </a:solidFill>
                <a:effectLst/>
                <a:latin typeface="+mn-lt"/>
                <a:ea typeface="+mn-ea"/>
                <a:cs typeface="+mn-cs"/>
              </a:rPr>
              <a:t>). Paul says the Thessalonians "turned to God from idols to serve." Repentance is one fruit of the gospel (</a:t>
            </a:r>
            <a:r>
              <a:rPr lang="en-US" sz="1200" kern="1200" dirty="0" smtClean="0">
                <a:solidFill>
                  <a:schemeClr val="tx1"/>
                </a:solidFill>
                <a:effectLst/>
                <a:latin typeface="+mn-lt"/>
                <a:ea typeface="+mn-ea"/>
                <a:cs typeface="+mn-cs"/>
                <a:hlinkClick r:id="rId10"/>
              </a:rPr>
              <a:t>Matt. 12:41</a:t>
            </a:r>
            <a:r>
              <a:rPr lang="en-US" sz="1200" kern="1200" dirty="0" smtClean="0">
                <a:solidFill>
                  <a:schemeClr val="tx1"/>
                </a:solidFill>
                <a:effectLst/>
                <a:latin typeface="+mn-lt"/>
                <a:ea typeface="+mn-ea"/>
                <a:cs typeface="+mn-cs"/>
              </a:rPr>
              <a:t>). It always results in a changed life with changed priorities (</a:t>
            </a:r>
            <a:r>
              <a:rPr lang="en-US" sz="1200" kern="1200" dirty="0" smtClean="0">
                <a:solidFill>
                  <a:schemeClr val="tx1"/>
                </a:solidFill>
                <a:effectLst/>
                <a:latin typeface="+mn-lt"/>
                <a:ea typeface="+mn-ea"/>
                <a:cs typeface="+mn-cs"/>
                <a:hlinkClick r:id="rId11"/>
              </a:rPr>
              <a:t>2 Cor. 7:10-11</a:t>
            </a:r>
            <a:r>
              <a:rPr lang="en-US" sz="1200" kern="1200" dirty="0" smtClean="0">
                <a:solidFill>
                  <a:schemeClr val="tx1"/>
                </a:solidFill>
                <a:effectLst/>
                <a:latin typeface="+mn-lt"/>
                <a:ea typeface="+mn-ea"/>
                <a:cs typeface="+mn-cs"/>
              </a:rPr>
              <a:t>). We will not go to work for the Lord until we turn from our idols (</a:t>
            </a:r>
            <a:r>
              <a:rPr lang="en-US" sz="1200" kern="1200" dirty="0" smtClean="0">
                <a:solidFill>
                  <a:schemeClr val="tx1"/>
                </a:solidFill>
                <a:effectLst/>
                <a:latin typeface="+mn-lt"/>
                <a:ea typeface="+mn-ea"/>
                <a:cs typeface="+mn-cs"/>
                <a:hlinkClick r:id="rId12"/>
              </a:rPr>
              <a:t>Eph. 5:5</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Thessalonica worked because they had a heavenly goal (</a:t>
            </a:r>
            <a:r>
              <a:rPr lang="en-US" sz="1200" kern="1200" dirty="0" smtClean="0">
                <a:solidFill>
                  <a:schemeClr val="tx1"/>
                </a:solidFill>
                <a:effectLst/>
                <a:latin typeface="+mn-lt"/>
                <a:ea typeface="+mn-ea"/>
                <a:cs typeface="+mn-cs"/>
                <a:hlinkClick r:id="rId13"/>
              </a:rPr>
              <a:t>1 </a:t>
            </a:r>
            <a:r>
              <a:rPr lang="en-US" sz="1200" kern="1200" dirty="0" err="1" smtClean="0">
                <a:solidFill>
                  <a:schemeClr val="tx1"/>
                </a:solidFill>
                <a:effectLst/>
                <a:latin typeface="+mn-lt"/>
                <a:ea typeface="+mn-ea"/>
                <a:cs typeface="+mn-cs"/>
                <a:hlinkClick r:id="rId13"/>
              </a:rPr>
              <a:t>Thes</a:t>
            </a:r>
            <a:r>
              <a:rPr lang="en-US" sz="1200" kern="1200" dirty="0" smtClean="0">
                <a:solidFill>
                  <a:schemeClr val="tx1"/>
                </a:solidFill>
                <a:effectLst/>
                <a:latin typeface="+mn-lt"/>
                <a:ea typeface="+mn-ea"/>
                <a:cs typeface="+mn-cs"/>
                <a:hlinkClick r:id="rId13"/>
              </a:rPr>
              <a:t>. 1:10</a:t>
            </a:r>
            <a:r>
              <a:rPr lang="en-US" sz="1200" kern="1200" dirty="0" smtClean="0">
                <a:solidFill>
                  <a:schemeClr val="tx1"/>
                </a:solidFill>
                <a:effectLst/>
                <a:latin typeface="+mn-lt"/>
                <a:ea typeface="+mn-ea"/>
                <a:cs typeface="+mn-cs"/>
              </a:rPr>
              <a:t>). Their toil, suffering and sacrifice were all put in perspective when viewed looking toward Glory. We would do well today to hold our cankered possessions up to heavens light and get a good look at the way things really are.</a:t>
            </a:r>
          </a:p>
          <a:p>
            <a:r>
              <a:rPr lang="en-US" sz="1200" kern="1200" dirty="0" smtClean="0">
                <a:solidFill>
                  <a:schemeClr val="tx1"/>
                </a:solidFill>
                <a:effectLst/>
                <a:latin typeface="+mn-lt"/>
                <a:ea typeface="+mn-ea"/>
                <a:cs typeface="+mn-cs"/>
              </a:rPr>
              <a:t>Will this congregation be a working church like the brethren at Thessalonica? It can be, but you will be the determining factor. What of your faith? Are there sins stealing your heart from God? Are you willing to be an example to others? These are the things that will make the difference.</a:t>
            </a:r>
          </a:p>
          <a:p>
            <a:r>
              <a:rPr lang="en-US" sz="1200" kern="1200" smtClean="0">
                <a:solidFill>
                  <a:schemeClr val="tx1"/>
                </a:solidFill>
                <a:effectLst/>
                <a:latin typeface="+mn-lt"/>
                <a:ea typeface="+mn-ea"/>
                <a:cs typeface="+mn-cs"/>
              </a:rPr>
              <a:t> </a:t>
            </a:r>
          </a:p>
          <a:p>
            <a:endParaRPr lang="en-US"/>
          </a:p>
        </p:txBody>
      </p:sp>
      <p:sp>
        <p:nvSpPr>
          <p:cNvPr id="4" name="Slide Number Placeholder 3"/>
          <p:cNvSpPr>
            <a:spLocks noGrp="1"/>
          </p:cNvSpPr>
          <p:nvPr>
            <p:ph type="sldNum" sz="quarter" idx="10"/>
          </p:nvPr>
        </p:nvSpPr>
        <p:spPr/>
        <p:txBody>
          <a:bodyPr/>
          <a:lstStyle/>
          <a:p>
            <a:fld id="{4C2B60C4-8C9A-45B0-BA05-DB7B36D86965}" type="slidenum">
              <a:rPr lang="en-US" smtClean="0"/>
              <a:t>13</a:t>
            </a:fld>
            <a:endParaRPr lang="en-US"/>
          </a:p>
        </p:txBody>
      </p:sp>
    </p:spTree>
    <p:extLst>
      <p:ext uri="{BB962C8B-B14F-4D97-AF65-F5344CB8AC3E}">
        <p14:creationId xmlns:p14="http://schemas.microsoft.com/office/powerpoint/2010/main" val="2249297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What motivated these saints to such work, toil and endurance? What do we need to do to get God's people to work like that today in a land that is prosperous and which protects the free exercise of our religion?</a:t>
            </a:r>
          </a:p>
          <a:p>
            <a:r>
              <a:rPr lang="en-US" sz="1200" kern="1200" dirty="0" smtClean="0">
                <a:solidFill>
                  <a:schemeClr val="tx1"/>
                </a:solidFill>
                <a:effectLst/>
                <a:latin typeface="+mn-lt"/>
                <a:ea typeface="+mn-ea"/>
                <a:cs typeface="+mn-cs"/>
              </a:rPr>
              <a:t>The church in Thessalonica worked because they had faith, love and hope (</a:t>
            </a:r>
            <a:r>
              <a:rPr lang="en-US" sz="1200" kern="1200" dirty="0" smtClean="0">
                <a:solidFill>
                  <a:schemeClr val="tx1"/>
                </a:solidFill>
                <a:effectLst/>
                <a:latin typeface="+mn-lt"/>
                <a:ea typeface="+mn-ea"/>
                <a:cs typeface="+mn-cs"/>
                <a:hlinkClick r:id="rId3"/>
              </a:rPr>
              <a:t>1 </a:t>
            </a:r>
            <a:r>
              <a:rPr lang="en-US" sz="1200" kern="1200" dirty="0" err="1" smtClean="0">
                <a:solidFill>
                  <a:schemeClr val="tx1"/>
                </a:solidFill>
                <a:effectLst/>
                <a:latin typeface="+mn-lt"/>
                <a:ea typeface="+mn-ea"/>
                <a:cs typeface="+mn-cs"/>
                <a:hlinkClick r:id="rId3"/>
              </a:rPr>
              <a:t>Thes</a:t>
            </a:r>
            <a:r>
              <a:rPr lang="en-US" sz="1200" kern="1200" dirty="0" smtClean="0">
                <a:solidFill>
                  <a:schemeClr val="tx1"/>
                </a:solidFill>
                <a:effectLst/>
                <a:latin typeface="+mn-lt"/>
                <a:ea typeface="+mn-ea"/>
                <a:cs typeface="+mn-cs"/>
                <a:hlinkClick r:id="rId3"/>
              </a:rPr>
              <a:t>. 1:5</a:t>
            </a:r>
            <a:r>
              <a:rPr lang="en-US" sz="1200" kern="1200" dirty="0" smtClean="0">
                <a:solidFill>
                  <a:schemeClr val="tx1"/>
                </a:solidFill>
                <a:effectLst/>
                <a:latin typeface="+mn-lt"/>
                <a:ea typeface="+mn-ea"/>
                <a:cs typeface="+mn-cs"/>
              </a:rPr>
              <a:t>). These spiritual treasures come by hearing the Word of God preached (</a:t>
            </a:r>
            <a:r>
              <a:rPr lang="en-US" sz="1200" kern="1200" dirty="0" smtClean="0">
                <a:solidFill>
                  <a:schemeClr val="tx1"/>
                </a:solidFill>
                <a:effectLst/>
                <a:latin typeface="+mn-lt"/>
                <a:ea typeface="+mn-ea"/>
                <a:cs typeface="+mn-cs"/>
                <a:hlinkClick r:id="rId4"/>
              </a:rPr>
              <a:t>Rom. 10:17</a:t>
            </a:r>
            <a:r>
              <a:rPr lang="en-US" sz="1200" kern="1200" dirty="0" smtClean="0">
                <a:solidFill>
                  <a:schemeClr val="tx1"/>
                </a:solidFill>
                <a:effectLst/>
                <a:latin typeface="+mn-lt"/>
                <a:ea typeface="+mn-ea"/>
                <a:cs typeface="+mn-cs"/>
              </a:rPr>
              <a:t>). It cannot be preached with flattery or out of covetousness and have the desired results. It must be preached with simplicity, sincerity and sacrifice in order to succeed (</a:t>
            </a:r>
            <a:r>
              <a:rPr lang="en-US" sz="1200" kern="1200" dirty="0" smtClean="0">
                <a:solidFill>
                  <a:schemeClr val="tx1"/>
                </a:solidFill>
                <a:effectLst/>
                <a:latin typeface="+mn-lt"/>
                <a:ea typeface="+mn-ea"/>
                <a:cs typeface="+mn-cs"/>
                <a:hlinkClick r:id="rId5"/>
              </a:rPr>
              <a:t>1 </a:t>
            </a:r>
            <a:r>
              <a:rPr lang="en-US" sz="1200" kern="1200" dirty="0" err="1" smtClean="0">
                <a:solidFill>
                  <a:schemeClr val="tx1"/>
                </a:solidFill>
                <a:effectLst/>
                <a:latin typeface="+mn-lt"/>
                <a:ea typeface="+mn-ea"/>
                <a:cs typeface="+mn-cs"/>
                <a:hlinkClick r:id="rId5"/>
              </a:rPr>
              <a:t>Thes</a:t>
            </a:r>
            <a:r>
              <a:rPr lang="en-US" sz="1200" kern="1200" dirty="0" smtClean="0">
                <a:solidFill>
                  <a:schemeClr val="tx1"/>
                </a:solidFill>
                <a:effectLst/>
                <a:latin typeface="+mn-lt"/>
                <a:ea typeface="+mn-ea"/>
                <a:cs typeface="+mn-cs"/>
                <a:hlinkClick r:id="rId5"/>
              </a:rPr>
              <a:t>. 2:1-11</a:t>
            </a:r>
            <a:r>
              <a:rPr lang="en-US" sz="1200" kern="1200" dirty="0" smtClean="0">
                <a:solidFill>
                  <a:schemeClr val="tx1"/>
                </a:solidFill>
                <a:effectLst/>
                <a:latin typeface="+mn-lt"/>
                <a:ea typeface="+mn-ea"/>
                <a:cs typeface="+mn-cs"/>
              </a:rPr>
              <a:t>). The Thessalonians received the Gospel as the authoritative message of Heaven (</a:t>
            </a:r>
            <a:r>
              <a:rPr lang="en-US" sz="1200" kern="1200" dirty="0" smtClean="0">
                <a:solidFill>
                  <a:schemeClr val="tx1"/>
                </a:solidFill>
                <a:effectLst/>
                <a:latin typeface="+mn-lt"/>
                <a:ea typeface="+mn-ea"/>
                <a:cs typeface="+mn-cs"/>
                <a:hlinkClick r:id="rId6"/>
              </a:rPr>
              <a:t>1 </a:t>
            </a:r>
            <a:r>
              <a:rPr lang="en-US" sz="1200" kern="1200" dirty="0" err="1" smtClean="0">
                <a:solidFill>
                  <a:schemeClr val="tx1"/>
                </a:solidFill>
                <a:effectLst/>
                <a:latin typeface="+mn-lt"/>
                <a:ea typeface="+mn-ea"/>
                <a:cs typeface="+mn-cs"/>
                <a:hlinkClick r:id="rId6"/>
              </a:rPr>
              <a:t>Thes</a:t>
            </a:r>
            <a:r>
              <a:rPr lang="en-US" sz="1200" kern="1200" dirty="0" smtClean="0">
                <a:solidFill>
                  <a:schemeClr val="tx1"/>
                </a:solidFill>
                <a:effectLst/>
                <a:latin typeface="+mn-lt"/>
                <a:ea typeface="+mn-ea"/>
                <a:cs typeface="+mn-cs"/>
                <a:hlinkClick r:id="rId6"/>
              </a:rPr>
              <a:t>. 2:13</a:t>
            </a:r>
            <a:r>
              <a:rPr lang="en-US" sz="1200" kern="1200" dirty="0" smtClean="0">
                <a:solidFill>
                  <a:schemeClr val="tx1"/>
                </a:solidFill>
                <a:effectLst/>
                <a:latin typeface="+mn-lt"/>
                <a:ea typeface="+mn-ea"/>
                <a:cs typeface="+mn-cs"/>
              </a:rPr>
              <a:t>). Their hearts were open to its truth and molded by its power. The church would go to work today if the pulpits were sounding for the Word of God and not the words of men.</a:t>
            </a:r>
          </a:p>
          <a:p>
            <a:r>
              <a:rPr lang="en-US" sz="1200" kern="1200" dirty="0" smtClean="0">
                <a:solidFill>
                  <a:schemeClr val="tx1"/>
                </a:solidFill>
                <a:effectLst/>
                <a:latin typeface="+mn-lt"/>
                <a:ea typeface="+mn-ea"/>
                <a:cs typeface="+mn-cs"/>
              </a:rPr>
              <a:t>They worked because they had an example (</a:t>
            </a:r>
            <a:r>
              <a:rPr lang="en-US" sz="1200" kern="1200" dirty="0" smtClean="0">
                <a:solidFill>
                  <a:schemeClr val="tx1"/>
                </a:solidFill>
                <a:effectLst/>
                <a:latin typeface="+mn-lt"/>
                <a:ea typeface="+mn-ea"/>
                <a:cs typeface="+mn-cs"/>
                <a:hlinkClick r:id="rId7"/>
              </a:rPr>
              <a:t>1 </a:t>
            </a:r>
            <a:r>
              <a:rPr lang="en-US" sz="1200" kern="1200" dirty="0" err="1" smtClean="0">
                <a:solidFill>
                  <a:schemeClr val="tx1"/>
                </a:solidFill>
                <a:effectLst/>
                <a:latin typeface="+mn-lt"/>
                <a:ea typeface="+mn-ea"/>
                <a:cs typeface="+mn-cs"/>
                <a:hlinkClick r:id="rId7"/>
              </a:rPr>
              <a:t>Thes</a:t>
            </a:r>
            <a:r>
              <a:rPr lang="en-US" sz="1200" kern="1200" dirty="0" smtClean="0">
                <a:solidFill>
                  <a:schemeClr val="tx1"/>
                </a:solidFill>
                <a:effectLst/>
                <a:latin typeface="+mn-lt"/>
                <a:ea typeface="+mn-ea"/>
                <a:cs typeface="+mn-cs"/>
                <a:hlinkClick r:id="rId7"/>
              </a:rPr>
              <a:t>. 1:6</a:t>
            </a:r>
            <a:r>
              <a:rPr lang="en-US" sz="1200" kern="1200" dirty="0" smtClean="0">
                <a:solidFill>
                  <a:schemeClr val="tx1"/>
                </a:solidFill>
                <a:effectLst/>
                <a:latin typeface="+mn-lt"/>
                <a:ea typeface="+mn-ea"/>
                <a:cs typeface="+mn-cs"/>
              </a:rPr>
              <a:t>). Paul, Silas and Timothy had demonstrated acceptable zeal for the Gospel (</a:t>
            </a:r>
            <a:r>
              <a:rPr lang="en-US" sz="1200" kern="1200" dirty="0" smtClean="0">
                <a:solidFill>
                  <a:schemeClr val="tx1"/>
                </a:solidFill>
                <a:effectLst/>
                <a:latin typeface="+mn-lt"/>
                <a:ea typeface="+mn-ea"/>
                <a:cs typeface="+mn-cs"/>
                <a:hlinkClick r:id="rId8"/>
              </a:rPr>
              <a:t>1 </a:t>
            </a:r>
            <a:r>
              <a:rPr lang="en-US" sz="1200" kern="1200" dirty="0" err="1" smtClean="0">
                <a:solidFill>
                  <a:schemeClr val="tx1"/>
                </a:solidFill>
                <a:effectLst/>
                <a:latin typeface="+mn-lt"/>
                <a:ea typeface="+mn-ea"/>
                <a:cs typeface="+mn-cs"/>
                <a:hlinkClick r:id="rId8"/>
              </a:rPr>
              <a:t>Thes</a:t>
            </a:r>
            <a:r>
              <a:rPr lang="en-US" sz="1200" kern="1200" dirty="0" smtClean="0">
                <a:solidFill>
                  <a:schemeClr val="tx1"/>
                </a:solidFill>
                <a:effectLst/>
                <a:latin typeface="+mn-lt"/>
                <a:ea typeface="+mn-ea"/>
                <a:cs typeface="+mn-cs"/>
                <a:hlinkClick r:id="rId8"/>
              </a:rPr>
              <a:t>. 2:9-11</a:t>
            </a:r>
            <a:r>
              <a:rPr lang="en-US" sz="1200" kern="1200" dirty="0" smtClean="0">
                <a:solidFill>
                  <a:schemeClr val="tx1"/>
                </a:solidFill>
                <a:effectLst/>
                <a:latin typeface="+mn-lt"/>
                <a:ea typeface="+mn-ea"/>
                <a:cs typeface="+mn-cs"/>
              </a:rPr>
              <a:t>). They worked tirelessly. They loved the brethren unselfishly. They warned the brethren tenderly. Churches today are waxing cold because there are no elders, deacons and preachers willing to do what it takes to set the proper example. The flock will not go where the shepherds will not lead.</a:t>
            </a:r>
          </a:p>
          <a:p>
            <a:r>
              <a:rPr lang="en-US" sz="1200" kern="1200" dirty="0" smtClean="0">
                <a:solidFill>
                  <a:schemeClr val="tx1"/>
                </a:solidFill>
                <a:effectLst/>
                <a:latin typeface="+mn-lt"/>
                <a:ea typeface="+mn-ea"/>
                <a:cs typeface="+mn-cs"/>
              </a:rPr>
              <a:t>Thessalonica worked because their lives were transformed by repentance (</a:t>
            </a:r>
            <a:r>
              <a:rPr lang="en-US" sz="1200" kern="1200" dirty="0" smtClean="0">
                <a:solidFill>
                  <a:schemeClr val="tx1"/>
                </a:solidFill>
                <a:effectLst/>
                <a:latin typeface="+mn-lt"/>
                <a:ea typeface="+mn-ea"/>
                <a:cs typeface="+mn-cs"/>
                <a:hlinkClick r:id="rId9"/>
              </a:rPr>
              <a:t>1 </a:t>
            </a:r>
            <a:r>
              <a:rPr lang="en-US" sz="1200" kern="1200" dirty="0" err="1" smtClean="0">
                <a:solidFill>
                  <a:schemeClr val="tx1"/>
                </a:solidFill>
                <a:effectLst/>
                <a:latin typeface="+mn-lt"/>
                <a:ea typeface="+mn-ea"/>
                <a:cs typeface="+mn-cs"/>
                <a:hlinkClick r:id="rId9"/>
              </a:rPr>
              <a:t>Thes</a:t>
            </a:r>
            <a:r>
              <a:rPr lang="en-US" sz="1200" kern="1200" dirty="0" smtClean="0">
                <a:solidFill>
                  <a:schemeClr val="tx1"/>
                </a:solidFill>
                <a:effectLst/>
                <a:latin typeface="+mn-lt"/>
                <a:ea typeface="+mn-ea"/>
                <a:cs typeface="+mn-cs"/>
                <a:hlinkClick r:id="rId9"/>
              </a:rPr>
              <a:t>. 1:9</a:t>
            </a:r>
            <a:r>
              <a:rPr lang="en-US" sz="1200" kern="1200" dirty="0" smtClean="0">
                <a:solidFill>
                  <a:schemeClr val="tx1"/>
                </a:solidFill>
                <a:effectLst/>
                <a:latin typeface="+mn-lt"/>
                <a:ea typeface="+mn-ea"/>
                <a:cs typeface="+mn-cs"/>
              </a:rPr>
              <a:t>). Paul says the Thessalonians "turned to God from idols to serve." Repentance is one fruit of the gospel (</a:t>
            </a:r>
            <a:r>
              <a:rPr lang="en-US" sz="1200" kern="1200" dirty="0" smtClean="0">
                <a:solidFill>
                  <a:schemeClr val="tx1"/>
                </a:solidFill>
                <a:effectLst/>
                <a:latin typeface="+mn-lt"/>
                <a:ea typeface="+mn-ea"/>
                <a:cs typeface="+mn-cs"/>
                <a:hlinkClick r:id="rId10"/>
              </a:rPr>
              <a:t>Matt. 12:41</a:t>
            </a:r>
            <a:r>
              <a:rPr lang="en-US" sz="1200" kern="1200" dirty="0" smtClean="0">
                <a:solidFill>
                  <a:schemeClr val="tx1"/>
                </a:solidFill>
                <a:effectLst/>
                <a:latin typeface="+mn-lt"/>
                <a:ea typeface="+mn-ea"/>
                <a:cs typeface="+mn-cs"/>
              </a:rPr>
              <a:t>). It always results in a changed life with changed priorities (</a:t>
            </a:r>
            <a:r>
              <a:rPr lang="en-US" sz="1200" kern="1200" dirty="0" smtClean="0">
                <a:solidFill>
                  <a:schemeClr val="tx1"/>
                </a:solidFill>
                <a:effectLst/>
                <a:latin typeface="+mn-lt"/>
                <a:ea typeface="+mn-ea"/>
                <a:cs typeface="+mn-cs"/>
                <a:hlinkClick r:id="rId11"/>
              </a:rPr>
              <a:t>2 Cor. 7:10-11</a:t>
            </a:r>
            <a:r>
              <a:rPr lang="en-US" sz="1200" kern="1200" dirty="0" smtClean="0">
                <a:solidFill>
                  <a:schemeClr val="tx1"/>
                </a:solidFill>
                <a:effectLst/>
                <a:latin typeface="+mn-lt"/>
                <a:ea typeface="+mn-ea"/>
                <a:cs typeface="+mn-cs"/>
              </a:rPr>
              <a:t>). We will not go to work for the Lord until we turn from our idols (</a:t>
            </a:r>
            <a:r>
              <a:rPr lang="en-US" sz="1200" kern="1200" dirty="0" smtClean="0">
                <a:solidFill>
                  <a:schemeClr val="tx1"/>
                </a:solidFill>
                <a:effectLst/>
                <a:latin typeface="+mn-lt"/>
                <a:ea typeface="+mn-ea"/>
                <a:cs typeface="+mn-cs"/>
                <a:hlinkClick r:id="rId12"/>
              </a:rPr>
              <a:t>Eph. 5:5</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Thessalonica worked because they had a heavenly goal (</a:t>
            </a:r>
            <a:r>
              <a:rPr lang="en-US" sz="1200" kern="1200" dirty="0" smtClean="0">
                <a:solidFill>
                  <a:schemeClr val="tx1"/>
                </a:solidFill>
                <a:effectLst/>
                <a:latin typeface="+mn-lt"/>
                <a:ea typeface="+mn-ea"/>
                <a:cs typeface="+mn-cs"/>
                <a:hlinkClick r:id="rId13"/>
              </a:rPr>
              <a:t>1 </a:t>
            </a:r>
            <a:r>
              <a:rPr lang="en-US" sz="1200" kern="1200" dirty="0" err="1" smtClean="0">
                <a:solidFill>
                  <a:schemeClr val="tx1"/>
                </a:solidFill>
                <a:effectLst/>
                <a:latin typeface="+mn-lt"/>
                <a:ea typeface="+mn-ea"/>
                <a:cs typeface="+mn-cs"/>
                <a:hlinkClick r:id="rId13"/>
              </a:rPr>
              <a:t>Thes</a:t>
            </a:r>
            <a:r>
              <a:rPr lang="en-US" sz="1200" kern="1200" dirty="0" smtClean="0">
                <a:solidFill>
                  <a:schemeClr val="tx1"/>
                </a:solidFill>
                <a:effectLst/>
                <a:latin typeface="+mn-lt"/>
                <a:ea typeface="+mn-ea"/>
                <a:cs typeface="+mn-cs"/>
                <a:hlinkClick r:id="rId13"/>
              </a:rPr>
              <a:t>. 1:10</a:t>
            </a:r>
            <a:r>
              <a:rPr lang="en-US" sz="1200" kern="1200" dirty="0" smtClean="0">
                <a:solidFill>
                  <a:schemeClr val="tx1"/>
                </a:solidFill>
                <a:effectLst/>
                <a:latin typeface="+mn-lt"/>
                <a:ea typeface="+mn-ea"/>
                <a:cs typeface="+mn-cs"/>
              </a:rPr>
              <a:t>). Their toil, suffering and sacrifice were all put in perspective when viewed looking toward Glory. We would do well today to hold our cankered possessions up to heavens light and get a good look at the way things really are.</a:t>
            </a:r>
          </a:p>
          <a:p>
            <a:r>
              <a:rPr lang="en-US" sz="1200" kern="1200" dirty="0" smtClean="0">
                <a:solidFill>
                  <a:schemeClr val="tx1"/>
                </a:solidFill>
                <a:effectLst/>
                <a:latin typeface="+mn-lt"/>
                <a:ea typeface="+mn-ea"/>
                <a:cs typeface="+mn-cs"/>
              </a:rPr>
              <a:t>Will this congregation be a working church like the brethren at Thessalonica? It can be, but you will be the determining factor. What of your faith? Are there sins stealing your heart from God? Are you willing to be an example to others? These are the things that will make the difference.</a:t>
            </a:r>
          </a:p>
          <a:p>
            <a:r>
              <a:rPr lang="en-US" sz="1200" kern="1200" smtClean="0">
                <a:solidFill>
                  <a:schemeClr val="tx1"/>
                </a:solidFill>
                <a:effectLst/>
                <a:latin typeface="+mn-lt"/>
                <a:ea typeface="+mn-ea"/>
                <a:cs typeface="+mn-cs"/>
              </a:rPr>
              <a:t> </a:t>
            </a:r>
          </a:p>
          <a:p>
            <a:endParaRPr lang="en-US"/>
          </a:p>
        </p:txBody>
      </p:sp>
      <p:sp>
        <p:nvSpPr>
          <p:cNvPr id="4" name="Slide Number Placeholder 3"/>
          <p:cNvSpPr>
            <a:spLocks noGrp="1"/>
          </p:cNvSpPr>
          <p:nvPr>
            <p:ph type="sldNum" sz="quarter" idx="10"/>
          </p:nvPr>
        </p:nvSpPr>
        <p:spPr/>
        <p:txBody>
          <a:bodyPr/>
          <a:lstStyle/>
          <a:p>
            <a:fld id="{4C2B60C4-8C9A-45B0-BA05-DB7B36D86965}" type="slidenum">
              <a:rPr lang="en-US" smtClean="0"/>
              <a:t>14</a:t>
            </a:fld>
            <a:endParaRPr lang="en-US"/>
          </a:p>
        </p:txBody>
      </p:sp>
    </p:spTree>
    <p:extLst>
      <p:ext uri="{BB962C8B-B14F-4D97-AF65-F5344CB8AC3E}">
        <p14:creationId xmlns:p14="http://schemas.microsoft.com/office/powerpoint/2010/main" val="2249297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399ECC-DB4F-40D3-8483-717E3AFE334E}"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328791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323F2C75-5C24-46FD-A0D5-99D2A3816B2D}" type="datetimeFigureOut">
              <a:rPr lang="en-US" smtClean="0"/>
              <a:t>9/21/2010</a:t>
            </a:fld>
            <a:endParaRPr lang="en-US"/>
          </a:p>
        </p:txBody>
      </p:sp>
      <p:sp>
        <p:nvSpPr>
          <p:cNvPr id="16" name="Slide Number Placeholder 15"/>
          <p:cNvSpPr>
            <a:spLocks noGrp="1"/>
          </p:cNvSpPr>
          <p:nvPr>
            <p:ph type="sldNum" sz="quarter" idx="11"/>
          </p:nvPr>
        </p:nvSpPr>
        <p:spPr/>
        <p:txBody>
          <a:bodyPr/>
          <a:lstStyle/>
          <a:p>
            <a:fld id="{701E12C6-BFC6-4F6A-AA62-B9D4FE237CE5}"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3F2C75-5C24-46FD-A0D5-99D2A3816B2D}" type="datetimeFigureOut">
              <a:rPr lang="en-US" smtClean="0"/>
              <a:t>9/21/2010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1E12C6-BFC6-4F6A-AA62-B9D4FE237CE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3F2C75-5C24-46FD-A0D5-99D2A3816B2D}" type="datetimeFigureOut">
              <a:rPr lang="en-US" smtClean="0"/>
              <a:t>9/21/2010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1E12C6-BFC6-4F6A-AA62-B9D4FE237CE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323F2C75-5C24-46FD-A0D5-99D2A3816B2D}" type="datetimeFigureOut">
              <a:rPr lang="en-US" smtClean="0"/>
              <a:t>9/21/2010</a:t>
            </a:fld>
            <a:endParaRPr lang="en-US"/>
          </a:p>
        </p:txBody>
      </p:sp>
      <p:sp>
        <p:nvSpPr>
          <p:cNvPr id="15" name="Slide Number Placeholder 14"/>
          <p:cNvSpPr>
            <a:spLocks noGrp="1"/>
          </p:cNvSpPr>
          <p:nvPr>
            <p:ph type="sldNum" sz="quarter" idx="15"/>
          </p:nvPr>
        </p:nvSpPr>
        <p:spPr/>
        <p:txBody>
          <a:bodyPr/>
          <a:lstStyle>
            <a:lvl1pPr algn="ctr">
              <a:defRPr/>
            </a:lvl1pPr>
          </a:lstStyle>
          <a:p>
            <a:fld id="{701E12C6-BFC6-4F6A-AA62-B9D4FE237CE5}"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23F2C75-5C24-46FD-A0D5-99D2A3816B2D}" type="datetimeFigureOut">
              <a:rPr lang="en-US" smtClean="0"/>
              <a:t>9/21/2010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1E12C6-BFC6-4F6A-AA62-B9D4FE237CE5}"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23F2C75-5C24-46FD-A0D5-99D2A3816B2D}" type="datetimeFigureOut">
              <a:rPr lang="en-US" smtClean="0"/>
              <a:t>9/21/2010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1E12C6-BFC6-4F6A-AA62-B9D4FE237CE5}"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701E12C6-BFC6-4F6A-AA62-B9D4FE237CE5}"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323F2C75-5C24-46FD-A0D5-99D2A3816B2D}" type="datetimeFigureOut">
              <a:rPr lang="en-US" smtClean="0"/>
              <a:t>9/21/2010</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23F2C75-5C24-46FD-A0D5-99D2A3816B2D}" type="datetimeFigureOut">
              <a:rPr lang="en-US" smtClean="0"/>
              <a:t>9/21/2010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1E12C6-BFC6-4F6A-AA62-B9D4FE237CE5}"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3F2C75-5C24-46FD-A0D5-99D2A3816B2D}" type="datetimeFigureOut">
              <a:rPr lang="en-US" smtClean="0"/>
              <a:t>9/21/2010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1E12C6-BFC6-4F6A-AA62-B9D4FE237CE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323F2C75-5C24-46FD-A0D5-99D2A3816B2D}" type="datetimeFigureOut">
              <a:rPr lang="en-US" smtClean="0"/>
              <a:t>9/21/2010</a:t>
            </a:fld>
            <a:endParaRPr lang="en-US"/>
          </a:p>
        </p:txBody>
      </p:sp>
      <p:sp>
        <p:nvSpPr>
          <p:cNvPr id="9" name="Slide Number Placeholder 8"/>
          <p:cNvSpPr>
            <a:spLocks noGrp="1"/>
          </p:cNvSpPr>
          <p:nvPr>
            <p:ph type="sldNum" sz="quarter" idx="15"/>
          </p:nvPr>
        </p:nvSpPr>
        <p:spPr/>
        <p:txBody>
          <a:bodyPr/>
          <a:lstStyle/>
          <a:p>
            <a:fld id="{701E12C6-BFC6-4F6A-AA62-B9D4FE237CE5}"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323F2C75-5C24-46FD-A0D5-99D2A3816B2D}" type="datetimeFigureOut">
              <a:rPr lang="en-US" smtClean="0"/>
              <a:t>9/21/2010</a:t>
            </a:fld>
            <a:endParaRPr lang="en-US"/>
          </a:p>
        </p:txBody>
      </p:sp>
      <p:sp>
        <p:nvSpPr>
          <p:cNvPr id="9" name="Slide Number Placeholder 8"/>
          <p:cNvSpPr>
            <a:spLocks noGrp="1"/>
          </p:cNvSpPr>
          <p:nvPr>
            <p:ph type="sldNum" sz="quarter" idx="11"/>
          </p:nvPr>
        </p:nvSpPr>
        <p:spPr/>
        <p:txBody>
          <a:bodyPr/>
          <a:lstStyle/>
          <a:p>
            <a:fld id="{701E12C6-BFC6-4F6A-AA62-B9D4FE237CE5}"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323F2C75-5C24-46FD-A0D5-99D2A3816B2D}" type="datetimeFigureOut">
              <a:rPr lang="en-US" smtClean="0"/>
              <a:t>9/21/2010</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01E12C6-BFC6-4F6A-AA62-B9D4FE237CE5}"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7985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3400" y="381000"/>
            <a:ext cx="6858000" cy="1200329"/>
          </a:xfrm>
          <a:prstGeom prst="rect">
            <a:avLst/>
          </a:prstGeom>
          <a:solidFill>
            <a:schemeClr val="accent1">
              <a:lumMod val="50000"/>
            </a:schemeClr>
          </a:solidFill>
          <a:effectLst>
            <a:softEdge rad="317500"/>
          </a:effectLst>
        </p:spPr>
        <p:txBody>
          <a:bodyPr wrap="square" rtlCol="0">
            <a:spAutoFit/>
          </a:bodyPr>
          <a:lstStyle/>
          <a:p>
            <a:pPr algn="ctr"/>
            <a:r>
              <a:rPr lang="en-US" sz="7200" b="1" spc="50" dirty="0">
                <a:ln w="12700" cmpd="sng">
                  <a:solidFill>
                    <a:schemeClr val="accent2">
                      <a:lumMod val="50000"/>
                    </a:schemeClr>
                  </a:solidFill>
                  <a:prstDash val="solid"/>
                </a:ln>
                <a:solidFill>
                  <a:schemeClr val="accent6">
                    <a:tint val="1000"/>
                  </a:schemeClr>
                </a:solidFill>
                <a:effectLst>
                  <a:glow rad="53100">
                    <a:schemeClr val="accent6">
                      <a:satMod val="180000"/>
                      <a:alpha val="30000"/>
                    </a:schemeClr>
                  </a:glow>
                </a:effectLst>
              </a:rPr>
              <a:t>Thessalonica</a:t>
            </a:r>
            <a:r>
              <a:rPr lang="en-US" sz="7200" b="1" spc="50" dirty="0" smtClean="0">
                <a:ln w="12700" cmpd="sng">
                  <a:solidFill>
                    <a:schemeClr val="accent2">
                      <a:lumMod val="50000"/>
                    </a:schemeClr>
                  </a:solidFill>
                  <a:prstDash val="solid"/>
                </a:ln>
                <a:solidFill>
                  <a:schemeClr val="accent6">
                    <a:tint val="1000"/>
                  </a:schemeClr>
                </a:solidFill>
                <a:effectLst>
                  <a:glow rad="53100">
                    <a:schemeClr val="accent6">
                      <a:satMod val="180000"/>
                      <a:alpha val="30000"/>
                    </a:schemeClr>
                  </a:glow>
                </a:effectLst>
              </a:rPr>
              <a:t>:</a:t>
            </a:r>
            <a:endParaRPr lang="en-US" sz="7200" b="1" spc="50" dirty="0">
              <a:ln w="12700" cmpd="sng">
                <a:solidFill>
                  <a:schemeClr val="accent2">
                    <a:lumMod val="50000"/>
                  </a:schemeClr>
                </a:solidFill>
                <a:prstDash val="solid"/>
              </a:ln>
              <a:solidFill>
                <a:schemeClr val="accent6">
                  <a:tint val="1000"/>
                </a:schemeClr>
              </a:solidFill>
              <a:effectLst>
                <a:glow rad="53100">
                  <a:schemeClr val="accent6">
                    <a:satMod val="180000"/>
                    <a:alpha val="30000"/>
                  </a:schemeClr>
                </a:glow>
              </a:effectLst>
            </a:endParaRPr>
          </a:p>
        </p:txBody>
      </p:sp>
      <p:sp>
        <p:nvSpPr>
          <p:cNvPr id="6" name="Rectangle 5"/>
          <p:cNvSpPr/>
          <p:nvPr/>
        </p:nvSpPr>
        <p:spPr>
          <a:xfrm>
            <a:off x="779928" y="2057400"/>
            <a:ext cx="7620000" cy="3046988"/>
          </a:xfrm>
          <a:prstGeom prst="rect">
            <a:avLst/>
          </a:prstGeom>
        </p:spPr>
        <p:txBody>
          <a:bodyPr wrap="square">
            <a:spAutoFit/>
          </a:bodyPr>
          <a:lstStyle/>
          <a:p>
            <a:pPr algn="ctr"/>
            <a:r>
              <a:rPr lang="en-US" sz="9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228600">
                    <a:schemeClr val="bg1">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Benguiat Bk BT" pitchFamily="18" charset="0"/>
              </a:rPr>
              <a:t>A Working Church</a:t>
            </a:r>
            <a:endParaRPr lang="en-US" sz="9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228600">
                  <a:schemeClr val="bg1">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Benguiat Bk BT" pitchFamily="18" charset="0"/>
            </a:endParaRPr>
          </a:p>
        </p:txBody>
      </p:sp>
    </p:spTree>
    <p:extLst>
      <p:ext uri="{BB962C8B-B14F-4D97-AF65-F5344CB8AC3E}">
        <p14:creationId xmlns:p14="http://schemas.microsoft.com/office/powerpoint/2010/main" val="2431863652"/>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2" cstate="print"/>
          <a:srcRect/>
          <a:stretch>
            <a:fillRect/>
          </a:stretch>
        </p:blipFill>
        <p:spPr bwMode="auto">
          <a:xfrm>
            <a:off x="1" y="494487"/>
            <a:ext cx="4876799" cy="6363513"/>
          </a:xfrm>
          <a:prstGeom prst="rect">
            <a:avLst/>
          </a:prstGeom>
          <a:noFill/>
          <a:ln w="9525">
            <a:noFill/>
            <a:miter lim="800000"/>
            <a:headEnd/>
            <a:tailEnd/>
          </a:ln>
          <a:effectLst/>
        </p:spPr>
      </p:pic>
      <p:sp>
        <p:nvSpPr>
          <p:cNvPr id="4" name="Round Diagonal Corner Rectangle 3"/>
          <p:cNvSpPr/>
          <p:nvPr/>
        </p:nvSpPr>
        <p:spPr>
          <a:xfrm>
            <a:off x="3200400" y="1447800"/>
            <a:ext cx="5715000" cy="5181600"/>
          </a:xfrm>
          <a:prstGeom prst="round2Diag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442297" y="2514600"/>
            <a:ext cx="5410200" cy="3708708"/>
          </a:xfrm>
          <a:prstGeom prst="rect">
            <a:avLst/>
          </a:prstGeom>
        </p:spPr>
        <p:txBody>
          <a:bodyPr wrap="square">
            <a:spAutoFit/>
          </a:bodyPr>
          <a:lstStyle/>
          <a:p>
            <a:pPr marL="342900" indent="-342900">
              <a:spcAft>
                <a:spcPts val="600"/>
              </a:spcAft>
              <a:buClr>
                <a:schemeClr val="accent6">
                  <a:lumMod val="75000"/>
                </a:schemeClr>
              </a:buClr>
              <a:buFont typeface="Wingdings 2" pitchFamily="18" charset="2"/>
              <a:buChar char="è"/>
            </a:pPr>
            <a:r>
              <a:rPr lang="en-US" sz="2500" dirty="0" smtClean="0">
                <a:solidFill>
                  <a:schemeClr val="bg1"/>
                </a:solidFill>
                <a:effectLst>
                  <a:outerShdw blurRad="60007" dist="310007" dir="7680000" sy="30000" kx="1300200" algn="ctr" rotWithShape="0">
                    <a:prstClr val="black">
                      <a:alpha val="32000"/>
                    </a:prstClr>
                  </a:outerShdw>
                </a:effectLst>
                <a:latin typeface="Berlin Sans FB Demi" pitchFamily="34" charset="0"/>
              </a:rPr>
              <a:t>They were evangelistic </a:t>
            </a:r>
            <a:r>
              <a:rPr lang="en-US" sz="2500" dirty="0" smtClean="0">
                <a:solidFill>
                  <a:schemeClr val="bg1"/>
                </a:solidFill>
                <a:effectLst>
                  <a:outerShdw blurRad="60007" dist="310007" dir="7680000" sy="30000" kx="1300200" algn="ctr" rotWithShape="0">
                    <a:prstClr val="black">
                      <a:alpha val="32000"/>
                    </a:prstClr>
                  </a:outerShdw>
                </a:effectLst>
              </a:rPr>
              <a:t>– Not only locally but throughout the region - (1:8-10; cf. Acts 8:1-4). </a:t>
            </a:r>
          </a:p>
          <a:p>
            <a:pPr marL="342900" indent="-342900">
              <a:spcAft>
                <a:spcPts val="600"/>
              </a:spcAft>
              <a:buClr>
                <a:schemeClr val="accent6">
                  <a:lumMod val="75000"/>
                </a:schemeClr>
              </a:buClr>
              <a:buFont typeface="Wingdings 2" pitchFamily="18" charset="2"/>
              <a:buChar char="è"/>
            </a:pPr>
            <a:r>
              <a:rPr lang="en-US" sz="2500" dirty="0" smtClean="0">
                <a:solidFill>
                  <a:schemeClr val="bg1"/>
                </a:solidFill>
                <a:effectLst>
                  <a:outerShdw blurRad="60007" dist="310007" dir="7680000" sy="30000" kx="1300200" algn="ctr" rotWithShape="0">
                    <a:prstClr val="black">
                      <a:alpha val="32000"/>
                    </a:prstClr>
                  </a:outerShdw>
                </a:effectLst>
                <a:latin typeface="Berlin Sans FB Demi" pitchFamily="34" charset="0"/>
              </a:rPr>
              <a:t>They were benevolent </a:t>
            </a:r>
            <a:r>
              <a:rPr lang="en-US" sz="2500" dirty="0" smtClean="0">
                <a:solidFill>
                  <a:schemeClr val="bg1"/>
                </a:solidFill>
                <a:effectLst>
                  <a:outerShdw blurRad="60007" dist="310007" dir="7680000" sy="30000" kx="1300200" algn="ctr" rotWithShape="0">
                    <a:prstClr val="black">
                      <a:alpha val="32000"/>
                    </a:prstClr>
                  </a:outerShdw>
                </a:effectLst>
              </a:rPr>
              <a:t>- included in the "great collection" for the saints in Jerusalem (Rom. 15:26; Acts 20:4; 2 Cor. 8:1; 9:1-6).</a:t>
            </a:r>
          </a:p>
          <a:p>
            <a:pPr marL="342900" indent="-342900">
              <a:spcAft>
                <a:spcPts val="600"/>
              </a:spcAft>
              <a:buClr>
                <a:schemeClr val="accent6">
                  <a:lumMod val="75000"/>
                </a:schemeClr>
              </a:buClr>
              <a:buFont typeface="Wingdings 2" pitchFamily="18" charset="2"/>
              <a:buChar char="è"/>
            </a:pPr>
            <a:r>
              <a:rPr lang="en-US" sz="2500" dirty="0" smtClean="0">
                <a:solidFill>
                  <a:schemeClr val="bg1"/>
                </a:solidFill>
                <a:effectLst>
                  <a:outerShdw blurRad="60007" dist="310007" dir="7680000" sy="30000" kx="1300200" algn="ctr" rotWithShape="0">
                    <a:prstClr val="black">
                      <a:alpha val="32000"/>
                    </a:prstClr>
                  </a:outerShdw>
                </a:effectLst>
                <a:latin typeface="Berlin Sans FB Demi" pitchFamily="34" charset="0"/>
              </a:rPr>
              <a:t>They edified one another </a:t>
            </a:r>
            <a:r>
              <a:rPr lang="en-US" sz="2500" dirty="0" smtClean="0">
                <a:solidFill>
                  <a:schemeClr val="bg1"/>
                </a:solidFill>
                <a:effectLst>
                  <a:outerShdw blurRad="60007" dist="310007" dir="7680000" sy="30000" kx="1300200" algn="ctr" rotWithShape="0">
                    <a:prstClr val="black">
                      <a:alpha val="32000"/>
                    </a:prstClr>
                  </a:outerShdw>
                </a:effectLst>
              </a:rPr>
              <a:t>- (1 </a:t>
            </a:r>
            <a:r>
              <a:rPr lang="en-US" sz="2500" dirty="0" err="1" smtClean="0">
                <a:solidFill>
                  <a:schemeClr val="bg1"/>
                </a:solidFill>
                <a:effectLst>
                  <a:outerShdw blurRad="60007" dist="310007" dir="7680000" sy="30000" kx="1300200" algn="ctr" rotWithShape="0">
                    <a:prstClr val="black">
                      <a:alpha val="32000"/>
                    </a:prstClr>
                  </a:outerShdw>
                </a:effectLst>
              </a:rPr>
              <a:t>Thes</a:t>
            </a:r>
            <a:r>
              <a:rPr lang="en-US" sz="2500" dirty="0" smtClean="0">
                <a:solidFill>
                  <a:schemeClr val="bg1"/>
                </a:solidFill>
                <a:effectLst>
                  <a:outerShdw blurRad="60007" dist="310007" dir="7680000" sy="30000" kx="1300200" algn="ctr" rotWithShape="0">
                    <a:prstClr val="black">
                      <a:alpha val="32000"/>
                    </a:prstClr>
                  </a:outerShdw>
                </a:effectLst>
              </a:rPr>
              <a:t>. 5:11-14; cf. Eph. 4:12-16). </a:t>
            </a:r>
          </a:p>
        </p:txBody>
      </p:sp>
      <p:sp>
        <p:nvSpPr>
          <p:cNvPr id="6" name="TextBox 5"/>
          <p:cNvSpPr txBox="1"/>
          <p:nvPr/>
        </p:nvSpPr>
        <p:spPr>
          <a:xfrm>
            <a:off x="228600" y="304800"/>
            <a:ext cx="8763000" cy="707886"/>
          </a:xfrm>
          <a:prstGeom prst="rect">
            <a:avLst/>
          </a:prstGeom>
          <a:solidFill>
            <a:schemeClr val="accent6">
              <a:lumMod val="50000"/>
            </a:schemeClr>
          </a:solidFill>
          <a:effectLst>
            <a:softEdge rad="317500"/>
          </a:effectLst>
        </p:spPr>
        <p:txBody>
          <a:bodyPr wrap="square" rtlCol="0">
            <a:spAutoFit/>
          </a:bodyPr>
          <a:lstStyle/>
          <a:p>
            <a:pPr algn="ctr"/>
            <a:r>
              <a:rPr lang="en-US" sz="4000" b="1" spc="50" dirty="0">
                <a:ln w="12700" cmpd="sng">
                  <a:solidFill>
                    <a:schemeClr val="accent2">
                      <a:lumMod val="50000"/>
                    </a:schemeClr>
                  </a:solidFill>
                  <a:prstDash val="solid"/>
                </a:ln>
                <a:solidFill>
                  <a:schemeClr val="accent6">
                    <a:tint val="1000"/>
                  </a:schemeClr>
                </a:solidFill>
                <a:effectLst>
                  <a:glow rad="53100">
                    <a:schemeClr val="accent6">
                      <a:satMod val="180000"/>
                      <a:alpha val="30000"/>
                    </a:schemeClr>
                  </a:glow>
                </a:effectLst>
                <a:latin typeface="Benguiat Bk BT" pitchFamily="18" charset="0"/>
              </a:rPr>
              <a:t>Thessalonica</a:t>
            </a:r>
            <a:r>
              <a:rPr lang="en-US" sz="4000" b="1" spc="50" dirty="0" smtClean="0">
                <a:ln w="12700" cmpd="sng">
                  <a:solidFill>
                    <a:schemeClr val="accent2">
                      <a:lumMod val="50000"/>
                    </a:schemeClr>
                  </a:solidFill>
                  <a:prstDash val="solid"/>
                </a:ln>
                <a:solidFill>
                  <a:schemeClr val="accent6">
                    <a:tint val="1000"/>
                  </a:schemeClr>
                </a:solidFill>
                <a:effectLst>
                  <a:glow rad="53100">
                    <a:schemeClr val="accent6">
                      <a:satMod val="180000"/>
                      <a:alpha val="30000"/>
                    </a:schemeClr>
                  </a:glow>
                </a:effectLst>
                <a:latin typeface="Benguiat Bk BT" pitchFamily="18" charset="0"/>
              </a:rPr>
              <a:t>:</a:t>
            </a:r>
            <a:r>
              <a:rPr lang="en-US" sz="4000" b="1" spc="50" dirty="0" smtClean="0">
                <a:ln w="12700" cmpd="sng">
                  <a:solidFill>
                    <a:schemeClr val="accent2">
                      <a:lumMod val="50000"/>
                    </a:schemeClr>
                  </a:solidFill>
                  <a:prstDash val="solid"/>
                </a:ln>
                <a:solidFill>
                  <a:schemeClr val="accent6">
                    <a:tint val="1000"/>
                  </a:schemeClr>
                </a:solidFill>
                <a:effectLst>
                  <a:glow rad="53100">
                    <a:schemeClr val="accent6">
                      <a:satMod val="180000"/>
                      <a:alpha val="30000"/>
                    </a:schemeClr>
                  </a:glow>
                </a:effectLst>
              </a:rPr>
              <a:t> </a:t>
            </a:r>
            <a:r>
              <a:rPr lang="en-US" sz="4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228600">
                    <a:schemeClr val="bg1">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Benguiat Bk BT" pitchFamily="18" charset="0"/>
              </a:rPr>
              <a:t>A Working Church</a:t>
            </a:r>
          </a:p>
        </p:txBody>
      </p:sp>
      <p:sp>
        <p:nvSpPr>
          <p:cNvPr id="3" name="TextBox 2"/>
          <p:cNvSpPr txBox="1"/>
          <p:nvPr/>
        </p:nvSpPr>
        <p:spPr>
          <a:xfrm>
            <a:off x="3568102" y="1551057"/>
            <a:ext cx="5284395" cy="707886"/>
          </a:xfrm>
          <a:prstGeom prst="rect">
            <a:avLst/>
          </a:prstGeom>
          <a:noFill/>
        </p:spPr>
        <p:txBody>
          <a:bodyPr wrap="none" rtlCol="0">
            <a:spAutoFit/>
          </a:bodyPr>
          <a:lstStyle/>
          <a:p>
            <a:r>
              <a:rPr lang="en-US"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50800" dist="38100" dir="2700000" algn="tl" rotWithShape="0">
                    <a:prstClr val="black">
                      <a:alpha val="40000"/>
                    </a:prstClr>
                  </a:outerShdw>
                </a:effectLst>
                <a:latin typeface="Benguiat Bk BT" pitchFamily="18" charset="0"/>
              </a:rPr>
              <a:t>They Were Workers</a:t>
            </a:r>
            <a:endParaRPr lang="en-US"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50800" dist="38100" dir="2700000" algn="tl" rotWithShape="0">
                  <a:prstClr val="black">
                    <a:alpha val="40000"/>
                  </a:prstClr>
                </a:outerShdw>
              </a:effectLst>
              <a:latin typeface="Benguiat Bk BT" pitchFamily="18" charset="0"/>
            </a:endParaRPr>
          </a:p>
        </p:txBody>
      </p:sp>
    </p:spTree>
    <p:extLst>
      <p:ext uri="{BB962C8B-B14F-4D97-AF65-F5344CB8AC3E}">
        <p14:creationId xmlns:p14="http://schemas.microsoft.com/office/powerpoint/2010/main" val="331324725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2" cstate="print"/>
          <a:srcRect/>
          <a:stretch>
            <a:fillRect/>
          </a:stretch>
        </p:blipFill>
        <p:spPr bwMode="auto">
          <a:xfrm>
            <a:off x="1" y="494487"/>
            <a:ext cx="4876799" cy="6363513"/>
          </a:xfrm>
          <a:prstGeom prst="rect">
            <a:avLst/>
          </a:prstGeom>
          <a:noFill/>
          <a:ln w="9525">
            <a:noFill/>
            <a:miter lim="800000"/>
            <a:headEnd/>
            <a:tailEnd/>
          </a:ln>
          <a:effectLst/>
        </p:spPr>
      </p:pic>
      <p:sp>
        <p:nvSpPr>
          <p:cNvPr id="4" name="Round Diagonal Corner Rectangle 3"/>
          <p:cNvSpPr/>
          <p:nvPr/>
        </p:nvSpPr>
        <p:spPr>
          <a:xfrm>
            <a:off x="3200400" y="1447800"/>
            <a:ext cx="5715000" cy="5181600"/>
          </a:xfrm>
          <a:prstGeom prst="round2Diag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429000" y="2590800"/>
            <a:ext cx="5410200" cy="3770263"/>
          </a:xfrm>
          <a:prstGeom prst="rect">
            <a:avLst/>
          </a:prstGeom>
        </p:spPr>
        <p:txBody>
          <a:bodyPr wrap="square">
            <a:spAutoFit/>
          </a:bodyPr>
          <a:lstStyle/>
          <a:p>
            <a:pPr marL="342900" indent="-342900">
              <a:spcAft>
                <a:spcPts val="600"/>
              </a:spcAft>
              <a:buClr>
                <a:schemeClr val="accent6">
                  <a:lumMod val="75000"/>
                </a:schemeClr>
              </a:buClr>
              <a:buFont typeface="Wingdings 2" pitchFamily="18" charset="2"/>
              <a:buChar char="è"/>
            </a:pPr>
            <a:r>
              <a:rPr lang="en-US" sz="2600" dirty="0" smtClean="0">
                <a:solidFill>
                  <a:schemeClr val="bg1"/>
                </a:solidFill>
                <a:effectLst>
                  <a:outerShdw blurRad="60007" dist="310007" dir="7680000" sy="30000" kx="1300200" algn="ctr" rotWithShape="0">
                    <a:prstClr val="black">
                      <a:alpha val="32000"/>
                    </a:prstClr>
                  </a:outerShdw>
                </a:effectLst>
                <a:latin typeface="Berlin Sans FB Demi" pitchFamily="34" charset="0"/>
              </a:rPr>
              <a:t>Persecution </a:t>
            </a:r>
            <a:r>
              <a:rPr lang="en-US" sz="2600" dirty="0" smtClean="0">
                <a:solidFill>
                  <a:schemeClr val="bg1"/>
                </a:solidFill>
                <a:effectLst>
                  <a:outerShdw blurRad="60007" dist="310007" dir="7680000" sy="30000" kx="1300200" algn="ctr" rotWithShape="0">
                    <a:prstClr val="black">
                      <a:alpha val="32000"/>
                    </a:prstClr>
                  </a:outerShdw>
                </a:effectLst>
              </a:rPr>
              <a:t>– </a:t>
            </a:r>
            <a:r>
              <a:rPr lang="en-US" sz="2600" i="1" dirty="0" smtClean="0">
                <a:solidFill>
                  <a:schemeClr val="bg1"/>
                </a:solidFill>
                <a:effectLst>
                  <a:outerShdw blurRad="60007" dist="310007" dir="7680000" sy="30000" kx="1300200" algn="ctr" rotWithShape="0">
                    <a:prstClr val="black">
                      <a:alpha val="32000"/>
                    </a:prstClr>
                  </a:outerShdw>
                </a:effectLst>
              </a:rPr>
              <a:t>subjected to assault, civil prosecution and economic persecution </a:t>
            </a:r>
            <a:r>
              <a:rPr lang="en-US" sz="2600" dirty="0" smtClean="0">
                <a:solidFill>
                  <a:schemeClr val="bg1"/>
                </a:solidFill>
                <a:effectLst>
                  <a:outerShdw blurRad="60007" dist="310007" dir="7680000" sy="30000" kx="1300200" algn="ctr" rotWithShape="0">
                    <a:prstClr val="black">
                      <a:alpha val="32000"/>
                    </a:prstClr>
                  </a:outerShdw>
                </a:effectLst>
              </a:rPr>
              <a:t>- (Acts 17:4-9; 1 </a:t>
            </a:r>
            <a:r>
              <a:rPr lang="en-US" sz="2600" dirty="0" err="1" smtClean="0">
                <a:solidFill>
                  <a:schemeClr val="bg1"/>
                </a:solidFill>
                <a:effectLst>
                  <a:outerShdw blurRad="60007" dist="310007" dir="7680000" sy="30000" kx="1300200" algn="ctr" rotWithShape="0">
                    <a:prstClr val="black">
                      <a:alpha val="32000"/>
                    </a:prstClr>
                  </a:outerShdw>
                </a:effectLst>
              </a:rPr>
              <a:t>Thes</a:t>
            </a:r>
            <a:r>
              <a:rPr lang="en-US" sz="2600" dirty="0" smtClean="0">
                <a:solidFill>
                  <a:schemeClr val="bg1"/>
                </a:solidFill>
                <a:effectLst>
                  <a:outerShdw blurRad="60007" dist="310007" dir="7680000" sy="30000" kx="1300200" algn="ctr" rotWithShape="0">
                    <a:prstClr val="black">
                      <a:alpha val="32000"/>
                    </a:prstClr>
                  </a:outerShdw>
                </a:effectLst>
              </a:rPr>
              <a:t>. 2:14-16; 2 </a:t>
            </a:r>
            <a:r>
              <a:rPr lang="en-US" sz="2600" dirty="0" err="1" smtClean="0">
                <a:solidFill>
                  <a:schemeClr val="bg1"/>
                </a:solidFill>
                <a:effectLst>
                  <a:outerShdw blurRad="60007" dist="310007" dir="7680000" sy="30000" kx="1300200" algn="ctr" rotWithShape="0">
                    <a:prstClr val="black">
                      <a:alpha val="32000"/>
                    </a:prstClr>
                  </a:outerShdw>
                </a:effectLst>
              </a:rPr>
              <a:t>Thes</a:t>
            </a:r>
            <a:r>
              <a:rPr lang="en-US" sz="2600" dirty="0" smtClean="0">
                <a:solidFill>
                  <a:schemeClr val="bg1"/>
                </a:solidFill>
                <a:effectLst>
                  <a:outerShdw blurRad="60007" dist="310007" dir="7680000" sy="30000" kx="1300200" algn="ctr" rotWithShape="0">
                    <a:prstClr val="black">
                      <a:alpha val="32000"/>
                    </a:prstClr>
                  </a:outerShdw>
                </a:effectLst>
              </a:rPr>
              <a:t> 1:3-8; 3:2-8).</a:t>
            </a:r>
          </a:p>
          <a:p>
            <a:pPr marL="342900" indent="-342900">
              <a:spcAft>
                <a:spcPts val="600"/>
              </a:spcAft>
              <a:buClr>
                <a:schemeClr val="accent6">
                  <a:lumMod val="75000"/>
                </a:schemeClr>
              </a:buClr>
              <a:buFont typeface="Wingdings 2" pitchFamily="18" charset="2"/>
              <a:buChar char="è"/>
            </a:pPr>
            <a:r>
              <a:rPr lang="en-US" sz="2600" dirty="0" smtClean="0">
                <a:solidFill>
                  <a:schemeClr val="bg1"/>
                </a:solidFill>
                <a:effectLst>
                  <a:outerShdw blurRad="60007" dist="310007" dir="7680000" sy="30000" kx="1300200" algn="ctr" rotWithShape="0">
                    <a:prstClr val="black">
                      <a:alpha val="32000"/>
                    </a:prstClr>
                  </a:outerShdw>
                </a:effectLst>
                <a:latin typeface="Berlin Sans FB Demi" pitchFamily="34" charset="0"/>
              </a:rPr>
              <a:t>Poverty </a:t>
            </a:r>
            <a:r>
              <a:rPr lang="en-US" sz="2600" dirty="0" smtClean="0">
                <a:solidFill>
                  <a:schemeClr val="bg1"/>
                </a:solidFill>
                <a:effectLst>
                  <a:outerShdw blurRad="60007" dist="310007" dir="7680000" sy="30000" kx="1300200" algn="ctr" rotWithShape="0">
                    <a:prstClr val="black">
                      <a:alpha val="32000"/>
                    </a:prstClr>
                  </a:outerShdw>
                </a:effectLst>
              </a:rPr>
              <a:t>– </a:t>
            </a:r>
            <a:r>
              <a:rPr lang="en-US" sz="2600" i="1" dirty="0" smtClean="0">
                <a:solidFill>
                  <a:schemeClr val="bg1"/>
                </a:solidFill>
                <a:effectLst>
                  <a:outerShdw blurRad="60007" dist="310007" dir="7680000" sy="30000" kx="1300200" algn="ctr" rotWithShape="0">
                    <a:prstClr val="black">
                      <a:alpha val="32000"/>
                    </a:prstClr>
                  </a:outerShdw>
                </a:effectLst>
              </a:rPr>
              <a:t>Not as much in need as the saints in Jerusalem, but still spoken of as being in “deep poverty” - </a:t>
            </a:r>
            <a:r>
              <a:rPr lang="en-US" sz="2600" dirty="0" smtClean="0">
                <a:solidFill>
                  <a:schemeClr val="bg1"/>
                </a:solidFill>
                <a:effectLst>
                  <a:outerShdw blurRad="60007" dist="310007" dir="7680000" sy="30000" kx="1300200" algn="ctr" rotWithShape="0">
                    <a:prstClr val="black">
                      <a:alpha val="32000"/>
                    </a:prstClr>
                  </a:outerShdw>
                </a:effectLst>
              </a:rPr>
              <a:t> (Rom. 15:26; Acts 20:4; 2 Cor. 8:1-5; 9:1-6),</a:t>
            </a:r>
            <a:r>
              <a:rPr lang="en-US" sz="2600" i="1" dirty="0" smtClean="0">
                <a:solidFill>
                  <a:schemeClr val="bg1"/>
                </a:solidFill>
                <a:effectLst>
                  <a:outerShdw blurRad="60007" dist="310007" dir="7680000" sy="30000" kx="1300200" algn="ctr" rotWithShape="0">
                    <a:prstClr val="black">
                      <a:alpha val="32000"/>
                    </a:prstClr>
                  </a:outerShdw>
                </a:effectLst>
              </a:rPr>
              <a:t> </a:t>
            </a:r>
            <a:endParaRPr lang="en-US" sz="2600" dirty="0" smtClean="0">
              <a:solidFill>
                <a:schemeClr val="bg1"/>
              </a:solidFill>
              <a:effectLst>
                <a:outerShdw blurRad="60007" dist="310007" dir="7680000" sy="30000" kx="1300200" algn="ctr" rotWithShape="0">
                  <a:prstClr val="black">
                    <a:alpha val="32000"/>
                  </a:prstClr>
                </a:outerShdw>
              </a:effectLst>
            </a:endParaRPr>
          </a:p>
        </p:txBody>
      </p:sp>
      <p:sp>
        <p:nvSpPr>
          <p:cNvPr id="6" name="TextBox 5"/>
          <p:cNvSpPr txBox="1"/>
          <p:nvPr/>
        </p:nvSpPr>
        <p:spPr>
          <a:xfrm>
            <a:off x="228600" y="304800"/>
            <a:ext cx="8763000" cy="707886"/>
          </a:xfrm>
          <a:prstGeom prst="rect">
            <a:avLst/>
          </a:prstGeom>
          <a:solidFill>
            <a:schemeClr val="accent6">
              <a:lumMod val="50000"/>
            </a:schemeClr>
          </a:solidFill>
          <a:effectLst>
            <a:softEdge rad="317500"/>
          </a:effectLst>
        </p:spPr>
        <p:txBody>
          <a:bodyPr wrap="square" rtlCol="0">
            <a:spAutoFit/>
          </a:bodyPr>
          <a:lstStyle/>
          <a:p>
            <a:pPr algn="ctr"/>
            <a:r>
              <a:rPr lang="en-US" sz="4000" b="1" spc="50" dirty="0">
                <a:ln w="12700" cmpd="sng">
                  <a:solidFill>
                    <a:schemeClr val="accent2">
                      <a:lumMod val="50000"/>
                    </a:schemeClr>
                  </a:solidFill>
                  <a:prstDash val="solid"/>
                </a:ln>
                <a:solidFill>
                  <a:schemeClr val="accent6">
                    <a:tint val="1000"/>
                  </a:schemeClr>
                </a:solidFill>
                <a:effectLst>
                  <a:glow rad="53100">
                    <a:schemeClr val="accent6">
                      <a:satMod val="180000"/>
                      <a:alpha val="30000"/>
                    </a:schemeClr>
                  </a:glow>
                </a:effectLst>
                <a:latin typeface="Benguiat Bk BT" pitchFamily="18" charset="0"/>
              </a:rPr>
              <a:t>Thessalonica</a:t>
            </a:r>
            <a:r>
              <a:rPr lang="en-US" sz="4000" b="1" spc="50" dirty="0" smtClean="0">
                <a:ln w="12700" cmpd="sng">
                  <a:solidFill>
                    <a:schemeClr val="accent2">
                      <a:lumMod val="50000"/>
                    </a:schemeClr>
                  </a:solidFill>
                  <a:prstDash val="solid"/>
                </a:ln>
                <a:solidFill>
                  <a:schemeClr val="accent6">
                    <a:tint val="1000"/>
                  </a:schemeClr>
                </a:solidFill>
                <a:effectLst>
                  <a:glow rad="53100">
                    <a:schemeClr val="accent6">
                      <a:satMod val="180000"/>
                      <a:alpha val="30000"/>
                    </a:schemeClr>
                  </a:glow>
                </a:effectLst>
                <a:latin typeface="Benguiat Bk BT" pitchFamily="18" charset="0"/>
              </a:rPr>
              <a:t>:</a:t>
            </a:r>
            <a:r>
              <a:rPr lang="en-US" sz="4000" b="1" spc="50" dirty="0" smtClean="0">
                <a:ln w="12700" cmpd="sng">
                  <a:solidFill>
                    <a:schemeClr val="accent2">
                      <a:lumMod val="50000"/>
                    </a:schemeClr>
                  </a:solidFill>
                  <a:prstDash val="solid"/>
                </a:ln>
                <a:solidFill>
                  <a:schemeClr val="accent6">
                    <a:tint val="1000"/>
                  </a:schemeClr>
                </a:solidFill>
                <a:effectLst>
                  <a:glow rad="53100">
                    <a:schemeClr val="accent6">
                      <a:satMod val="180000"/>
                      <a:alpha val="30000"/>
                    </a:schemeClr>
                  </a:glow>
                </a:effectLst>
              </a:rPr>
              <a:t> </a:t>
            </a:r>
            <a:r>
              <a:rPr lang="en-US" sz="4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228600">
                    <a:schemeClr val="bg1">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Benguiat Bk BT" pitchFamily="18" charset="0"/>
              </a:rPr>
              <a:t>A Working Church</a:t>
            </a:r>
          </a:p>
        </p:txBody>
      </p:sp>
      <p:sp>
        <p:nvSpPr>
          <p:cNvPr id="3" name="TextBox 2"/>
          <p:cNvSpPr txBox="1"/>
          <p:nvPr/>
        </p:nvSpPr>
        <p:spPr>
          <a:xfrm>
            <a:off x="3346151" y="1631952"/>
            <a:ext cx="5423498" cy="584775"/>
          </a:xfrm>
          <a:prstGeom prst="rect">
            <a:avLst/>
          </a:prstGeom>
          <a:noFill/>
        </p:spPr>
        <p:txBody>
          <a:bodyPr wrap="square" rtlCol="0">
            <a:spAutoFit/>
          </a:bodyPr>
          <a:lstStyle/>
          <a:p>
            <a:pPr algn="ctr"/>
            <a:r>
              <a:rPr lang="en-US" sz="3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50800" dist="38100" dir="2700000" algn="tl" rotWithShape="0">
                    <a:prstClr val="black">
                      <a:alpha val="40000"/>
                    </a:prstClr>
                  </a:outerShdw>
                </a:effectLst>
                <a:latin typeface="Benguiat Bk BT" pitchFamily="18" charset="0"/>
              </a:rPr>
              <a:t>The Working Conditions</a:t>
            </a:r>
            <a:endParaRPr lang="en-US"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50800" dist="38100" dir="2700000" algn="tl" rotWithShape="0">
                  <a:prstClr val="black">
                    <a:alpha val="40000"/>
                  </a:prstClr>
                </a:outerShdw>
              </a:effectLst>
              <a:latin typeface="Benguiat Bk BT" pitchFamily="18" charset="0"/>
            </a:endParaRPr>
          </a:p>
        </p:txBody>
      </p:sp>
    </p:spTree>
    <p:extLst>
      <p:ext uri="{BB962C8B-B14F-4D97-AF65-F5344CB8AC3E}">
        <p14:creationId xmlns:p14="http://schemas.microsoft.com/office/powerpoint/2010/main" val="290204003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3" cstate="print"/>
          <a:srcRect/>
          <a:stretch>
            <a:fillRect/>
          </a:stretch>
        </p:blipFill>
        <p:spPr bwMode="auto">
          <a:xfrm>
            <a:off x="1" y="494487"/>
            <a:ext cx="4876799" cy="6363513"/>
          </a:xfrm>
          <a:prstGeom prst="rect">
            <a:avLst/>
          </a:prstGeom>
          <a:noFill/>
          <a:ln w="9525">
            <a:noFill/>
            <a:miter lim="800000"/>
            <a:headEnd/>
            <a:tailEnd/>
          </a:ln>
          <a:effectLst/>
        </p:spPr>
      </p:pic>
      <p:sp>
        <p:nvSpPr>
          <p:cNvPr id="4" name="Round Diagonal Corner Rectangle 3"/>
          <p:cNvSpPr/>
          <p:nvPr/>
        </p:nvSpPr>
        <p:spPr>
          <a:xfrm>
            <a:off x="3200400" y="1447800"/>
            <a:ext cx="5715000" cy="5181600"/>
          </a:xfrm>
          <a:prstGeom prst="round2Diag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429000" y="2590800"/>
            <a:ext cx="5410200" cy="3739485"/>
          </a:xfrm>
          <a:prstGeom prst="rect">
            <a:avLst/>
          </a:prstGeom>
        </p:spPr>
        <p:txBody>
          <a:bodyPr wrap="square">
            <a:spAutoFit/>
          </a:bodyPr>
          <a:lstStyle/>
          <a:p>
            <a:pPr marL="342900" indent="-342900">
              <a:spcAft>
                <a:spcPts val="600"/>
              </a:spcAft>
              <a:buClr>
                <a:schemeClr val="accent6">
                  <a:lumMod val="75000"/>
                </a:schemeClr>
              </a:buClr>
              <a:buFont typeface="Wingdings 2" pitchFamily="18" charset="2"/>
              <a:buChar char="è"/>
            </a:pPr>
            <a:r>
              <a:rPr lang="en-US" sz="2600" dirty="0">
                <a:solidFill>
                  <a:schemeClr val="bg1"/>
                </a:solidFill>
                <a:effectLst>
                  <a:outerShdw blurRad="60007" dist="310007" dir="7680000" sy="30000" kx="1300200" algn="ctr" rotWithShape="0">
                    <a:prstClr val="black">
                      <a:alpha val="32000"/>
                    </a:prstClr>
                  </a:outerShdw>
                </a:effectLst>
                <a:latin typeface="Berlin Sans FB Demi" pitchFamily="34" charset="0"/>
              </a:rPr>
              <a:t>B</a:t>
            </a:r>
            <a:r>
              <a:rPr lang="en-US" sz="2600" dirty="0" smtClean="0">
                <a:solidFill>
                  <a:schemeClr val="bg1"/>
                </a:solidFill>
                <a:effectLst>
                  <a:outerShdw blurRad="60007" dist="310007" dir="7680000" sy="30000" kx="1300200" algn="ctr" rotWithShape="0">
                    <a:prstClr val="black">
                      <a:alpha val="32000"/>
                    </a:prstClr>
                  </a:outerShdw>
                </a:effectLst>
                <a:latin typeface="Berlin Sans FB Demi" pitchFamily="34" charset="0"/>
              </a:rPr>
              <a:t>ecause they had faith, love and hope </a:t>
            </a:r>
            <a:r>
              <a:rPr lang="en-US" sz="2600" dirty="0" smtClean="0">
                <a:solidFill>
                  <a:schemeClr val="bg1"/>
                </a:solidFill>
                <a:effectLst>
                  <a:outerShdw blurRad="60007" dist="310007" dir="7680000" sy="30000" kx="1300200" algn="ctr" rotWithShape="0">
                    <a:prstClr val="black">
                      <a:alpha val="32000"/>
                    </a:prstClr>
                  </a:outerShdw>
                </a:effectLst>
              </a:rPr>
              <a:t>– </a:t>
            </a:r>
            <a:r>
              <a:rPr lang="en-US" sz="2600" i="1" dirty="0" smtClean="0">
                <a:solidFill>
                  <a:schemeClr val="bg1"/>
                </a:solidFill>
                <a:effectLst>
                  <a:outerShdw blurRad="60007" dist="310007" dir="7680000" sy="30000" kx="1300200" algn="ctr" rotWithShape="0">
                    <a:prstClr val="black">
                      <a:alpha val="32000"/>
                    </a:prstClr>
                  </a:outerShdw>
                </a:effectLst>
              </a:rPr>
              <a:t>due to their reception of the word of God - </a:t>
            </a:r>
            <a:r>
              <a:rPr lang="en-US" sz="2600" dirty="0" smtClean="0">
                <a:solidFill>
                  <a:schemeClr val="bg1"/>
                </a:solidFill>
                <a:effectLst>
                  <a:outerShdw blurRad="60007" dist="310007" dir="7680000" sy="30000" kx="1300200" algn="ctr" rotWithShape="0">
                    <a:prstClr val="black">
                      <a:alpha val="32000"/>
                    </a:prstClr>
                  </a:outerShdw>
                </a:effectLst>
              </a:rPr>
              <a:t>(1 </a:t>
            </a:r>
            <a:r>
              <a:rPr lang="en-US" sz="2600" dirty="0" err="1" smtClean="0">
                <a:solidFill>
                  <a:schemeClr val="bg1"/>
                </a:solidFill>
                <a:effectLst>
                  <a:outerShdw blurRad="60007" dist="310007" dir="7680000" sy="30000" kx="1300200" algn="ctr" rotWithShape="0">
                    <a:prstClr val="black">
                      <a:alpha val="32000"/>
                    </a:prstClr>
                  </a:outerShdw>
                </a:effectLst>
              </a:rPr>
              <a:t>Thes</a:t>
            </a:r>
            <a:r>
              <a:rPr lang="en-US" sz="2600" dirty="0" smtClean="0">
                <a:solidFill>
                  <a:schemeClr val="bg1"/>
                </a:solidFill>
                <a:effectLst>
                  <a:outerShdw blurRad="60007" dist="310007" dir="7680000" sy="30000" kx="1300200" algn="ctr" rotWithShape="0">
                    <a:prstClr val="black">
                      <a:alpha val="32000"/>
                    </a:prstClr>
                  </a:outerShdw>
                </a:effectLst>
              </a:rPr>
              <a:t>. 1:5; Rom 10:17; 1 </a:t>
            </a:r>
            <a:r>
              <a:rPr lang="en-US" sz="2600" dirty="0" err="1" smtClean="0">
                <a:solidFill>
                  <a:schemeClr val="bg1"/>
                </a:solidFill>
                <a:effectLst>
                  <a:outerShdw blurRad="60007" dist="310007" dir="7680000" sy="30000" kx="1300200" algn="ctr" rotWithShape="0">
                    <a:prstClr val="black">
                      <a:alpha val="32000"/>
                    </a:prstClr>
                  </a:outerShdw>
                </a:effectLst>
              </a:rPr>
              <a:t>Thes</a:t>
            </a:r>
            <a:r>
              <a:rPr lang="en-US" sz="2600" dirty="0" smtClean="0">
                <a:solidFill>
                  <a:schemeClr val="bg1"/>
                </a:solidFill>
                <a:effectLst>
                  <a:outerShdw blurRad="60007" dist="310007" dir="7680000" sy="30000" kx="1300200" algn="ctr" rotWithShape="0">
                    <a:prstClr val="black">
                      <a:alpha val="32000"/>
                    </a:prstClr>
                  </a:outerShdw>
                </a:effectLst>
              </a:rPr>
              <a:t> 2:1-13).</a:t>
            </a:r>
          </a:p>
          <a:p>
            <a:pPr marL="342900" indent="-342900">
              <a:spcAft>
                <a:spcPts val="600"/>
              </a:spcAft>
              <a:buClr>
                <a:schemeClr val="accent6">
                  <a:lumMod val="75000"/>
                </a:schemeClr>
              </a:buClr>
              <a:buFont typeface="Wingdings 2" pitchFamily="18" charset="2"/>
              <a:buChar char="è"/>
            </a:pPr>
            <a:r>
              <a:rPr lang="en-US" sz="2600" dirty="0" smtClean="0">
                <a:solidFill>
                  <a:schemeClr val="bg1"/>
                </a:solidFill>
                <a:effectLst>
                  <a:outerShdw blurRad="60007" dist="310007" dir="7680000" sy="30000" kx="1300200" algn="ctr" rotWithShape="0">
                    <a:prstClr val="black">
                      <a:alpha val="32000"/>
                    </a:prstClr>
                  </a:outerShdw>
                </a:effectLst>
                <a:latin typeface="Berlin Sans FB Demi" pitchFamily="34" charset="0"/>
              </a:rPr>
              <a:t>Because they had the proper examples </a:t>
            </a:r>
            <a:r>
              <a:rPr lang="en-US" sz="2600" dirty="0" smtClean="0">
                <a:solidFill>
                  <a:schemeClr val="bg1"/>
                </a:solidFill>
                <a:effectLst>
                  <a:outerShdw blurRad="60007" dist="310007" dir="7680000" sy="30000" kx="1300200" algn="ctr" rotWithShape="0">
                    <a:prstClr val="black">
                      <a:alpha val="32000"/>
                    </a:prstClr>
                  </a:outerShdw>
                </a:effectLst>
              </a:rPr>
              <a:t>– </a:t>
            </a:r>
            <a:r>
              <a:rPr lang="en-US" sz="2400" i="1" dirty="0" smtClean="0">
                <a:solidFill>
                  <a:schemeClr val="bg1"/>
                </a:solidFill>
                <a:effectLst>
                  <a:outerShdw blurRad="60007" dist="310007" dir="7680000" sy="30000" kx="1300200" algn="ctr" rotWithShape="0">
                    <a:prstClr val="black">
                      <a:alpha val="32000"/>
                    </a:prstClr>
                  </a:outerShdw>
                </a:effectLst>
              </a:rPr>
              <a:t>the need for elders, deacons and preachers to do what it takes to set the proper example.</a:t>
            </a:r>
            <a:r>
              <a:rPr lang="en-US" sz="2600" i="1" dirty="0" smtClean="0">
                <a:solidFill>
                  <a:schemeClr val="bg1"/>
                </a:solidFill>
                <a:effectLst>
                  <a:outerShdw blurRad="60007" dist="310007" dir="7680000" sy="30000" kx="1300200" algn="ctr" rotWithShape="0">
                    <a:prstClr val="black">
                      <a:alpha val="32000"/>
                    </a:prstClr>
                  </a:outerShdw>
                </a:effectLst>
              </a:rPr>
              <a:t> - </a:t>
            </a:r>
            <a:r>
              <a:rPr lang="en-US" sz="2600" dirty="0" smtClean="0">
                <a:solidFill>
                  <a:schemeClr val="bg1"/>
                </a:solidFill>
                <a:effectLst>
                  <a:outerShdw blurRad="60007" dist="310007" dir="7680000" sy="30000" kx="1300200" algn="ctr" rotWithShape="0">
                    <a:prstClr val="black">
                      <a:alpha val="32000"/>
                    </a:prstClr>
                  </a:outerShdw>
                </a:effectLst>
              </a:rPr>
              <a:t>    (1 </a:t>
            </a:r>
            <a:r>
              <a:rPr lang="en-US" sz="2600" dirty="0" err="1" smtClean="0">
                <a:solidFill>
                  <a:schemeClr val="bg1"/>
                </a:solidFill>
                <a:effectLst>
                  <a:outerShdw blurRad="60007" dist="310007" dir="7680000" sy="30000" kx="1300200" algn="ctr" rotWithShape="0">
                    <a:prstClr val="black">
                      <a:alpha val="32000"/>
                    </a:prstClr>
                  </a:outerShdw>
                </a:effectLst>
              </a:rPr>
              <a:t>Thes</a:t>
            </a:r>
            <a:r>
              <a:rPr lang="en-US" sz="2600" dirty="0" smtClean="0">
                <a:solidFill>
                  <a:schemeClr val="bg1"/>
                </a:solidFill>
                <a:effectLst>
                  <a:outerShdw blurRad="60007" dist="310007" dir="7680000" sy="30000" kx="1300200" algn="ctr" rotWithShape="0">
                    <a:prstClr val="black">
                      <a:alpha val="32000"/>
                    </a:prstClr>
                  </a:outerShdw>
                </a:effectLst>
              </a:rPr>
              <a:t> 1:6; 2:9-11; 2 </a:t>
            </a:r>
            <a:r>
              <a:rPr lang="en-US" sz="2600" dirty="0" err="1" smtClean="0">
                <a:solidFill>
                  <a:schemeClr val="bg1"/>
                </a:solidFill>
                <a:effectLst>
                  <a:outerShdw blurRad="60007" dist="310007" dir="7680000" sy="30000" kx="1300200" algn="ctr" rotWithShape="0">
                    <a:prstClr val="black">
                      <a:alpha val="32000"/>
                    </a:prstClr>
                  </a:outerShdw>
                </a:effectLst>
              </a:rPr>
              <a:t>Thes</a:t>
            </a:r>
            <a:r>
              <a:rPr lang="en-US" sz="2600" dirty="0" smtClean="0">
                <a:solidFill>
                  <a:schemeClr val="bg1"/>
                </a:solidFill>
                <a:effectLst>
                  <a:outerShdw blurRad="60007" dist="310007" dir="7680000" sy="30000" kx="1300200" algn="ctr" rotWithShape="0">
                    <a:prstClr val="black">
                      <a:alpha val="32000"/>
                    </a:prstClr>
                  </a:outerShdw>
                </a:effectLst>
              </a:rPr>
              <a:t> 3:7-9),</a:t>
            </a:r>
            <a:r>
              <a:rPr lang="en-US" sz="2600" i="1" dirty="0" smtClean="0">
                <a:solidFill>
                  <a:schemeClr val="bg1"/>
                </a:solidFill>
                <a:effectLst>
                  <a:outerShdw blurRad="60007" dist="310007" dir="7680000" sy="30000" kx="1300200" algn="ctr" rotWithShape="0">
                    <a:prstClr val="black">
                      <a:alpha val="32000"/>
                    </a:prstClr>
                  </a:outerShdw>
                </a:effectLst>
              </a:rPr>
              <a:t> </a:t>
            </a:r>
            <a:endParaRPr lang="en-US" sz="2600" dirty="0" smtClean="0">
              <a:solidFill>
                <a:schemeClr val="bg1"/>
              </a:solidFill>
              <a:effectLst>
                <a:outerShdw blurRad="60007" dist="310007" dir="7680000" sy="30000" kx="1300200" algn="ctr" rotWithShape="0">
                  <a:prstClr val="black">
                    <a:alpha val="32000"/>
                  </a:prstClr>
                </a:outerShdw>
              </a:effectLst>
            </a:endParaRPr>
          </a:p>
        </p:txBody>
      </p:sp>
      <p:sp>
        <p:nvSpPr>
          <p:cNvPr id="6" name="TextBox 5"/>
          <p:cNvSpPr txBox="1"/>
          <p:nvPr/>
        </p:nvSpPr>
        <p:spPr>
          <a:xfrm>
            <a:off x="228600" y="304800"/>
            <a:ext cx="8763000" cy="707886"/>
          </a:xfrm>
          <a:prstGeom prst="rect">
            <a:avLst/>
          </a:prstGeom>
          <a:solidFill>
            <a:schemeClr val="accent6">
              <a:lumMod val="50000"/>
            </a:schemeClr>
          </a:solidFill>
          <a:effectLst>
            <a:softEdge rad="317500"/>
          </a:effectLst>
        </p:spPr>
        <p:txBody>
          <a:bodyPr wrap="square" rtlCol="0">
            <a:spAutoFit/>
          </a:bodyPr>
          <a:lstStyle/>
          <a:p>
            <a:pPr algn="ctr"/>
            <a:r>
              <a:rPr lang="en-US" sz="4000" b="1" spc="50" dirty="0">
                <a:ln w="12700" cmpd="sng">
                  <a:solidFill>
                    <a:schemeClr val="accent2">
                      <a:lumMod val="50000"/>
                    </a:schemeClr>
                  </a:solidFill>
                  <a:prstDash val="solid"/>
                </a:ln>
                <a:solidFill>
                  <a:schemeClr val="accent6">
                    <a:tint val="1000"/>
                  </a:schemeClr>
                </a:solidFill>
                <a:effectLst>
                  <a:glow rad="53100">
                    <a:schemeClr val="accent6">
                      <a:satMod val="180000"/>
                      <a:alpha val="30000"/>
                    </a:schemeClr>
                  </a:glow>
                </a:effectLst>
                <a:latin typeface="Benguiat Bk BT" pitchFamily="18" charset="0"/>
              </a:rPr>
              <a:t>Thessalonica</a:t>
            </a:r>
            <a:r>
              <a:rPr lang="en-US" sz="4000" b="1" spc="50" dirty="0" smtClean="0">
                <a:ln w="12700" cmpd="sng">
                  <a:solidFill>
                    <a:schemeClr val="accent2">
                      <a:lumMod val="50000"/>
                    </a:schemeClr>
                  </a:solidFill>
                  <a:prstDash val="solid"/>
                </a:ln>
                <a:solidFill>
                  <a:schemeClr val="accent6">
                    <a:tint val="1000"/>
                  </a:schemeClr>
                </a:solidFill>
                <a:effectLst>
                  <a:glow rad="53100">
                    <a:schemeClr val="accent6">
                      <a:satMod val="180000"/>
                      <a:alpha val="30000"/>
                    </a:schemeClr>
                  </a:glow>
                </a:effectLst>
                <a:latin typeface="Benguiat Bk BT" pitchFamily="18" charset="0"/>
              </a:rPr>
              <a:t>:</a:t>
            </a:r>
            <a:r>
              <a:rPr lang="en-US" sz="4000" b="1" spc="50" dirty="0" smtClean="0">
                <a:ln w="12700" cmpd="sng">
                  <a:solidFill>
                    <a:schemeClr val="accent2">
                      <a:lumMod val="50000"/>
                    </a:schemeClr>
                  </a:solidFill>
                  <a:prstDash val="solid"/>
                </a:ln>
                <a:solidFill>
                  <a:schemeClr val="accent6">
                    <a:tint val="1000"/>
                  </a:schemeClr>
                </a:solidFill>
                <a:effectLst>
                  <a:glow rad="53100">
                    <a:schemeClr val="accent6">
                      <a:satMod val="180000"/>
                      <a:alpha val="30000"/>
                    </a:schemeClr>
                  </a:glow>
                </a:effectLst>
              </a:rPr>
              <a:t> </a:t>
            </a:r>
            <a:r>
              <a:rPr lang="en-US" sz="4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228600">
                    <a:schemeClr val="bg1">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Benguiat Bk BT" pitchFamily="18" charset="0"/>
              </a:rPr>
              <a:t>A Working Church</a:t>
            </a:r>
          </a:p>
        </p:txBody>
      </p:sp>
      <p:sp>
        <p:nvSpPr>
          <p:cNvPr id="3" name="TextBox 2"/>
          <p:cNvSpPr txBox="1"/>
          <p:nvPr/>
        </p:nvSpPr>
        <p:spPr>
          <a:xfrm>
            <a:off x="3346151" y="1447800"/>
            <a:ext cx="5423498" cy="1200329"/>
          </a:xfrm>
          <a:prstGeom prst="rect">
            <a:avLst/>
          </a:prstGeom>
          <a:noFill/>
        </p:spPr>
        <p:txBody>
          <a:bodyPr wrap="square" rtlCol="0">
            <a:spAutoFit/>
          </a:bodyPr>
          <a:lstStyle/>
          <a:p>
            <a:pPr algn="ct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50800" dist="38100" dir="2700000" algn="tl" rotWithShape="0">
                    <a:prstClr val="black">
                      <a:alpha val="40000"/>
                    </a:prstClr>
                  </a:outerShdw>
                </a:effectLst>
                <a:latin typeface="Benguiat Bk BT" pitchFamily="18" charset="0"/>
              </a:rPr>
              <a:t>What Prompts A Church To Work?</a:t>
            </a:r>
            <a:endParaRPr lang="en-US" sz="3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50800" dist="38100" dir="2700000" algn="tl" rotWithShape="0">
                  <a:prstClr val="black">
                    <a:alpha val="40000"/>
                  </a:prstClr>
                </a:outerShdw>
              </a:effectLst>
              <a:latin typeface="Benguiat Bk BT" pitchFamily="18" charset="0"/>
            </a:endParaRPr>
          </a:p>
        </p:txBody>
      </p:sp>
    </p:spTree>
    <p:extLst>
      <p:ext uri="{BB962C8B-B14F-4D97-AF65-F5344CB8AC3E}">
        <p14:creationId xmlns:p14="http://schemas.microsoft.com/office/powerpoint/2010/main" val="410526629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3" cstate="print"/>
          <a:srcRect/>
          <a:stretch>
            <a:fillRect/>
          </a:stretch>
        </p:blipFill>
        <p:spPr bwMode="auto">
          <a:xfrm>
            <a:off x="1" y="494487"/>
            <a:ext cx="4876799" cy="6363513"/>
          </a:xfrm>
          <a:prstGeom prst="rect">
            <a:avLst/>
          </a:prstGeom>
          <a:noFill/>
          <a:ln w="9525">
            <a:noFill/>
            <a:miter lim="800000"/>
            <a:headEnd/>
            <a:tailEnd/>
          </a:ln>
          <a:effectLst/>
        </p:spPr>
      </p:pic>
      <p:sp>
        <p:nvSpPr>
          <p:cNvPr id="4" name="Round Diagonal Corner Rectangle 3"/>
          <p:cNvSpPr/>
          <p:nvPr/>
        </p:nvSpPr>
        <p:spPr>
          <a:xfrm>
            <a:off x="3200400" y="1447800"/>
            <a:ext cx="5715000" cy="5181600"/>
          </a:xfrm>
          <a:prstGeom prst="round2Diag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429000" y="2590800"/>
            <a:ext cx="5410200" cy="4047262"/>
          </a:xfrm>
          <a:prstGeom prst="rect">
            <a:avLst/>
          </a:prstGeom>
        </p:spPr>
        <p:txBody>
          <a:bodyPr wrap="square">
            <a:spAutoFit/>
          </a:bodyPr>
          <a:lstStyle/>
          <a:p>
            <a:pPr marL="342900" indent="-342900">
              <a:spcAft>
                <a:spcPts val="600"/>
              </a:spcAft>
              <a:buClr>
                <a:schemeClr val="accent6">
                  <a:lumMod val="75000"/>
                </a:schemeClr>
              </a:buClr>
              <a:buFont typeface="Wingdings 2" pitchFamily="18" charset="2"/>
              <a:buChar char="è"/>
            </a:pPr>
            <a:r>
              <a:rPr lang="en-US" sz="2600" dirty="0">
                <a:solidFill>
                  <a:schemeClr val="bg1"/>
                </a:solidFill>
                <a:effectLst>
                  <a:outerShdw blurRad="60007" dist="310007" dir="7680000" sy="30000" kx="1300200" algn="ctr" rotWithShape="0">
                    <a:prstClr val="black">
                      <a:alpha val="32000"/>
                    </a:prstClr>
                  </a:outerShdw>
                </a:effectLst>
                <a:latin typeface="Berlin Sans FB Demi" pitchFamily="34" charset="0"/>
              </a:rPr>
              <a:t>B</a:t>
            </a:r>
            <a:r>
              <a:rPr lang="en-US" sz="2600" dirty="0" smtClean="0">
                <a:solidFill>
                  <a:schemeClr val="bg1"/>
                </a:solidFill>
                <a:effectLst>
                  <a:outerShdw blurRad="60007" dist="310007" dir="7680000" sy="30000" kx="1300200" algn="ctr" rotWithShape="0">
                    <a:prstClr val="black">
                      <a:alpha val="32000"/>
                    </a:prstClr>
                  </a:outerShdw>
                </a:effectLst>
                <a:latin typeface="Berlin Sans FB Demi" pitchFamily="34" charset="0"/>
              </a:rPr>
              <a:t>ecause their lives had been transformed by repentance </a:t>
            </a:r>
            <a:r>
              <a:rPr lang="en-US" sz="2600" dirty="0" smtClean="0">
                <a:solidFill>
                  <a:schemeClr val="bg1"/>
                </a:solidFill>
                <a:effectLst>
                  <a:outerShdw blurRad="60007" dist="310007" dir="7680000" sy="30000" kx="1300200" algn="ctr" rotWithShape="0">
                    <a:prstClr val="black">
                      <a:alpha val="32000"/>
                    </a:prstClr>
                  </a:outerShdw>
                </a:effectLst>
              </a:rPr>
              <a:t>– </a:t>
            </a:r>
            <a:r>
              <a:rPr lang="en-US" sz="2400" i="1" dirty="0" smtClean="0">
                <a:solidFill>
                  <a:schemeClr val="bg1"/>
                </a:solidFill>
                <a:effectLst>
                  <a:outerShdw blurRad="60007" dist="310007" dir="7680000" sy="30000" kx="1300200" algn="ctr" rotWithShape="0">
                    <a:prstClr val="black">
                      <a:alpha val="32000"/>
                    </a:prstClr>
                  </a:outerShdw>
                </a:effectLst>
              </a:rPr>
              <a:t>"turned to God from idols to serve the living and true God." - </a:t>
            </a:r>
            <a:r>
              <a:rPr lang="en-US" sz="2400" dirty="0" smtClean="0">
                <a:solidFill>
                  <a:schemeClr val="bg1"/>
                </a:solidFill>
                <a:effectLst>
                  <a:outerShdw blurRad="60007" dist="310007" dir="7680000" sy="30000" kx="1300200" algn="ctr" rotWithShape="0">
                    <a:prstClr val="black">
                      <a:alpha val="32000"/>
                    </a:prstClr>
                  </a:outerShdw>
                </a:effectLst>
              </a:rPr>
              <a:t>(1 </a:t>
            </a:r>
            <a:r>
              <a:rPr lang="en-US" sz="2400" dirty="0" err="1" smtClean="0">
                <a:solidFill>
                  <a:schemeClr val="bg1"/>
                </a:solidFill>
                <a:effectLst>
                  <a:outerShdw blurRad="60007" dist="310007" dir="7680000" sy="30000" kx="1300200" algn="ctr" rotWithShape="0">
                    <a:prstClr val="black">
                      <a:alpha val="32000"/>
                    </a:prstClr>
                  </a:outerShdw>
                </a:effectLst>
              </a:rPr>
              <a:t>Thes</a:t>
            </a:r>
            <a:r>
              <a:rPr lang="en-US" sz="2400" dirty="0" smtClean="0">
                <a:solidFill>
                  <a:schemeClr val="bg1"/>
                </a:solidFill>
                <a:effectLst>
                  <a:outerShdw blurRad="60007" dist="310007" dir="7680000" sy="30000" kx="1300200" algn="ctr" rotWithShape="0">
                    <a:prstClr val="black">
                      <a:alpha val="32000"/>
                    </a:prstClr>
                  </a:outerShdw>
                </a:effectLst>
              </a:rPr>
              <a:t>. 1:9; Luke 13:3,5; 2 Cor. 7:10,11; 8:5).</a:t>
            </a:r>
          </a:p>
          <a:p>
            <a:pPr marL="342900" indent="-342900">
              <a:spcAft>
                <a:spcPts val="600"/>
              </a:spcAft>
              <a:buClr>
                <a:schemeClr val="accent6">
                  <a:lumMod val="75000"/>
                </a:schemeClr>
              </a:buClr>
              <a:buFont typeface="Wingdings 2" pitchFamily="18" charset="2"/>
              <a:buChar char="è"/>
            </a:pPr>
            <a:r>
              <a:rPr lang="en-US" sz="2600" dirty="0" smtClean="0">
                <a:solidFill>
                  <a:schemeClr val="bg1"/>
                </a:solidFill>
                <a:effectLst>
                  <a:outerShdw blurRad="60007" dist="310007" dir="7680000" sy="30000" kx="1300200" algn="ctr" rotWithShape="0">
                    <a:prstClr val="black">
                      <a:alpha val="32000"/>
                    </a:prstClr>
                  </a:outerShdw>
                </a:effectLst>
                <a:latin typeface="Berlin Sans FB Demi" pitchFamily="34" charset="0"/>
              </a:rPr>
              <a:t>Because they had heaven as their goal </a:t>
            </a:r>
            <a:r>
              <a:rPr lang="en-US" sz="2600" dirty="0" smtClean="0">
                <a:solidFill>
                  <a:schemeClr val="bg1"/>
                </a:solidFill>
                <a:effectLst>
                  <a:outerShdw blurRad="60007" dist="310007" dir="7680000" sy="30000" kx="1300200" algn="ctr" rotWithShape="0">
                    <a:prstClr val="black">
                      <a:alpha val="32000"/>
                    </a:prstClr>
                  </a:outerShdw>
                </a:effectLst>
              </a:rPr>
              <a:t>– </a:t>
            </a:r>
            <a:r>
              <a:rPr lang="en-US" sz="2400" i="1" dirty="0" smtClean="0">
                <a:solidFill>
                  <a:schemeClr val="bg1"/>
                </a:solidFill>
                <a:effectLst>
                  <a:outerShdw blurRad="60007" dist="310007" dir="7680000" sy="30000" kx="1300200" algn="ctr" rotWithShape="0">
                    <a:prstClr val="black">
                      <a:alpha val="32000"/>
                    </a:prstClr>
                  </a:outerShdw>
                </a:effectLst>
              </a:rPr>
              <a:t>they were to wait for Jesus Who had saved them from wrath &amp; comfort one another</a:t>
            </a:r>
            <a:r>
              <a:rPr lang="en-US" sz="2600" i="1" dirty="0" smtClean="0">
                <a:solidFill>
                  <a:schemeClr val="bg1"/>
                </a:solidFill>
                <a:effectLst>
                  <a:outerShdw blurRad="60007" dist="310007" dir="7680000" sy="30000" kx="1300200" algn="ctr" rotWithShape="0">
                    <a:prstClr val="black">
                      <a:alpha val="32000"/>
                    </a:prstClr>
                  </a:outerShdw>
                </a:effectLst>
              </a:rPr>
              <a:t> -        </a:t>
            </a:r>
            <a:r>
              <a:rPr lang="en-US" sz="2600" dirty="0" smtClean="0">
                <a:solidFill>
                  <a:schemeClr val="bg1"/>
                </a:solidFill>
                <a:effectLst>
                  <a:outerShdw blurRad="60007" dist="310007" dir="7680000" sy="30000" kx="1300200" algn="ctr" rotWithShape="0">
                    <a:prstClr val="black">
                      <a:alpha val="32000"/>
                    </a:prstClr>
                  </a:outerShdw>
                </a:effectLst>
              </a:rPr>
              <a:t> (1 </a:t>
            </a:r>
            <a:r>
              <a:rPr lang="en-US" sz="2600" dirty="0" err="1" smtClean="0">
                <a:solidFill>
                  <a:schemeClr val="bg1"/>
                </a:solidFill>
                <a:effectLst>
                  <a:outerShdw blurRad="60007" dist="310007" dir="7680000" sy="30000" kx="1300200" algn="ctr" rotWithShape="0">
                    <a:prstClr val="black">
                      <a:alpha val="32000"/>
                    </a:prstClr>
                  </a:outerShdw>
                </a:effectLst>
              </a:rPr>
              <a:t>Thes</a:t>
            </a:r>
            <a:r>
              <a:rPr lang="en-US" sz="2600" dirty="0" smtClean="0">
                <a:solidFill>
                  <a:schemeClr val="bg1"/>
                </a:solidFill>
                <a:effectLst>
                  <a:outerShdw blurRad="60007" dist="310007" dir="7680000" sy="30000" kx="1300200" algn="ctr" rotWithShape="0">
                    <a:prstClr val="black">
                      <a:alpha val="32000"/>
                    </a:prstClr>
                  </a:outerShdw>
                </a:effectLst>
              </a:rPr>
              <a:t> 1:10; 4:13-5:11; 2 </a:t>
            </a:r>
            <a:r>
              <a:rPr lang="en-US" sz="2600" dirty="0" err="1" smtClean="0">
                <a:solidFill>
                  <a:schemeClr val="bg1"/>
                </a:solidFill>
                <a:effectLst>
                  <a:outerShdw blurRad="60007" dist="310007" dir="7680000" sy="30000" kx="1300200" algn="ctr" rotWithShape="0">
                    <a:prstClr val="black">
                      <a:alpha val="32000"/>
                    </a:prstClr>
                  </a:outerShdw>
                </a:effectLst>
              </a:rPr>
              <a:t>Thes</a:t>
            </a:r>
            <a:r>
              <a:rPr lang="en-US" sz="2600" dirty="0" smtClean="0">
                <a:solidFill>
                  <a:schemeClr val="bg1"/>
                </a:solidFill>
                <a:effectLst>
                  <a:outerShdw blurRad="60007" dist="310007" dir="7680000" sy="30000" kx="1300200" algn="ctr" rotWithShape="0">
                    <a:prstClr val="black">
                      <a:alpha val="32000"/>
                    </a:prstClr>
                  </a:outerShdw>
                </a:effectLst>
              </a:rPr>
              <a:t> 1:7-10)</a:t>
            </a:r>
          </a:p>
        </p:txBody>
      </p:sp>
      <p:sp>
        <p:nvSpPr>
          <p:cNvPr id="6" name="TextBox 5"/>
          <p:cNvSpPr txBox="1"/>
          <p:nvPr/>
        </p:nvSpPr>
        <p:spPr>
          <a:xfrm>
            <a:off x="228600" y="304800"/>
            <a:ext cx="8763000" cy="707886"/>
          </a:xfrm>
          <a:prstGeom prst="rect">
            <a:avLst/>
          </a:prstGeom>
          <a:solidFill>
            <a:schemeClr val="accent6">
              <a:lumMod val="50000"/>
            </a:schemeClr>
          </a:solidFill>
          <a:effectLst>
            <a:softEdge rad="317500"/>
          </a:effectLst>
        </p:spPr>
        <p:txBody>
          <a:bodyPr wrap="square" rtlCol="0">
            <a:spAutoFit/>
          </a:bodyPr>
          <a:lstStyle/>
          <a:p>
            <a:pPr algn="ctr"/>
            <a:r>
              <a:rPr lang="en-US" sz="4000" b="1" spc="50" dirty="0">
                <a:ln w="12700" cmpd="sng">
                  <a:solidFill>
                    <a:schemeClr val="accent2">
                      <a:lumMod val="50000"/>
                    </a:schemeClr>
                  </a:solidFill>
                  <a:prstDash val="solid"/>
                </a:ln>
                <a:solidFill>
                  <a:schemeClr val="accent6">
                    <a:tint val="1000"/>
                  </a:schemeClr>
                </a:solidFill>
                <a:effectLst>
                  <a:glow rad="53100">
                    <a:schemeClr val="accent6">
                      <a:satMod val="180000"/>
                      <a:alpha val="30000"/>
                    </a:schemeClr>
                  </a:glow>
                </a:effectLst>
                <a:latin typeface="Benguiat Bk BT" pitchFamily="18" charset="0"/>
              </a:rPr>
              <a:t>Thessalonica</a:t>
            </a:r>
            <a:r>
              <a:rPr lang="en-US" sz="4000" b="1" spc="50" dirty="0" smtClean="0">
                <a:ln w="12700" cmpd="sng">
                  <a:solidFill>
                    <a:schemeClr val="accent2">
                      <a:lumMod val="50000"/>
                    </a:schemeClr>
                  </a:solidFill>
                  <a:prstDash val="solid"/>
                </a:ln>
                <a:solidFill>
                  <a:schemeClr val="accent6">
                    <a:tint val="1000"/>
                  </a:schemeClr>
                </a:solidFill>
                <a:effectLst>
                  <a:glow rad="53100">
                    <a:schemeClr val="accent6">
                      <a:satMod val="180000"/>
                      <a:alpha val="30000"/>
                    </a:schemeClr>
                  </a:glow>
                </a:effectLst>
                <a:latin typeface="Benguiat Bk BT" pitchFamily="18" charset="0"/>
              </a:rPr>
              <a:t>:</a:t>
            </a:r>
            <a:r>
              <a:rPr lang="en-US" sz="4000" b="1" spc="50" dirty="0" smtClean="0">
                <a:ln w="12700" cmpd="sng">
                  <a:solidFill>
                    <a:schemeClr val="accent2">
                      <a:lumMod val="50000"/>
                    </a:schemeClr>
                  </a:solidFill>
                  <a:prstDash val="solid"/>
                </a:ln>
                <a:solidFill>
                  <a:schemeClr val="accent6">
                    <a:tint val="1000"/>
                  </a:schemeClr>
                </a:solidFill>
                <a:effectLst>
                  <a:glow rad="53100">
                    <a:schemeClr val="accent6">
                      <a:satMod val="180000"/>
                      <a:alpha val="30000"/>
                    </a:schemeClr>
                  </a:glow>
                </a:effectLst>
              </a:rPr>
              <a:t> </a:t>
            </a:r>
            <a:r>
              <a:rPr lang="en-US" sz="4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228600">
                    <a:schemeClr val="bg1">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Benguiat Bk BT" pitchFamily="18" charset="0"/>
              </a:rPr>
              <a:t>A Working Church</a:t>
            </a:r>
          </a:p>
        </p:txBody>
      </p:sp>
      <p:sp>
        <p:nvSpPr>
          <p:cNvPr id="3" name="TextBox 2"/>
          <p:cNvSpPr txBox="1"/>
          <p:nvPr/>
        </p:nvSpPr>
        <p:spPr>
          <a:xfrm>
            <a:off x="3346151" y="1447800"/>
            <a:ext cx="5423498" cy="1200329"/>
          </a:xfrm>
          <a:prstGeom prst="rect">
            <a:avLst/>
          </a:prstGeom>
          <a:noFill/>
        </p:spPr>
        <p:txBody>
          <a:bodyPr wrap="square" rtlCol="0">
            <a:spAutoFit/>
          </a:bodyPr>
          <a:lstStyle/>
          <a:p>
            <a:pPr algn="ct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50800" dist="38100" dir="2700000" algn="tl" rotWithShape="0">
                    <a:prstClr val="black">
                      <a:alpha val="40000"/>
                    </a:prstClr>
                  </a:outerShdw>
                </a:effectLst>
                <a:latin typeface="Benguiat Bk BT" pitchFamily="18" charset="0"/>
              </a:rPr>
              <a:t>What Prompts A Church To Work?</a:t>
            </a:r>
            <a:endParaRPr lang="en-US" sz="3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50800" dist="38100" dir="2700000" algn="tl" rotWithShape="0">
                  <a:prstClr val="black">
                    <a:alpha val="40000"/>
                  </a:prstClr>
                </a:outerShdw>
              </a:effectLst>
              <a:latin typeface="Benguiat Bk BT" pitchFamily="18" charset="0"/>
            </a:endParaRPr>
          </a:p>
        </p:txBody>
      </p:sp>
    </p:spTree>
    <p:extLst>
      <p:ext uri="{BB962C8B-B14F-4D97-AF65-F5344CB8AC3E}">
        <p14:creationId xmlns:p14="http://schemas.microsoft.com/office/powerpoint/2010/main" val="1705649366"/>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3" cstate="print"/>
          <a:srcRect/>
          <a:stretch>
            <a:fillRect/>
          </a:stretch>
        </p:blipFill>
        <p:spPr bwMode="auto">
          <a:xfrm>
            <a:off x="1" y="494487"/>
            <a:ext cx="4876799" cy="6363513"/>
          </a:xfrm>
          <a:prstGeom prst="rect">
            <a:avLst/>
          </a:prstGeom>
          <a:noFill/>
          <a:ln w="9525">
            <a:noFill/>
            <a:miter lim="800000"/>
            <a:headEnd/>
            <a:tailEnd/>
          </a:ln>
          <a:effectLst/>
        </p:spPr>
      </p:pic>
      <p:sp>
        <p:nvSpPr>
          <p:cNvPr id="4" name="Round Diagonal Corner Rectangle 3"/>
          <p:cNvSpPr/>
          <p:nvPr/>
        </p:nvSpPr>
        <p:spPr>
          <a:xfrm>
            <a:off x="3200400" y="1447800"/>
            <a:ext cx="5715000" cy="5181600"/>
          </a:xfrm>
          <a:prstGeom prst="round2Diag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276600" y="2362200"/>
            <a:ext cx="5638800" cy="4324261"/>
          </a:xfrm>
          <a:prstGeom prst="rect">
            <a:avLst/>
          </a:prstGeom>
        </p:spPr>
        <p:txBody>
          <a:bodyPr wrap="square">
            <a:spAutoFit/>
          </a:bodyPr>
          <a:lstStyle/>
          <a:p>
            <a:pPr marL="342900" indent="-342900">
              <a:spcAft>
                <a:spcPts val="600"/>
              </a:spcAft>
              <a:buClr>
                <a:schemeClr val="accent6">
                  <a:lumMod val="75000"/>
                </a:schemeClr>
              </a:buClr>
              <a:buFont typeface="Wingdings 2" pitchFamily="18" charset="2"/>
              <a:buChar char="è"/>
            </a:pPr>
            <a:r>
              <a:rPr lang="en-US" sz="2600" dirty="0" smtClean="0">
                <a:solidFill>
                  <a:schemeClr val="bg1"/>
                </a:solidFill>
                <a:effectLst>
                  <a:outerShdw blurRad="60007" dist="310007" dir="7680000" sy="30000" kx="1300200" algn="ctr" rotWithShape="0">
                    <a:prstClr val="black">
                      <a:alpha val="32000"/>
                    </a:prstClr>
                  </a:outerShdw>
                </a:effectLst>
                <a:latin typeface="Berlin Sans FB Demi" pitchFamily="34" charset="0"/>
              </a:rPr>
              <a:t>What of our “work of faith, labor of love, and patience of hope?” </a:t>
            </a:r>
          </a:p>
          <a:p>
            <a:pPr marL="342900" indent="-342900">
              <a:spcAft>
                <a:spcPts val="600"/>
              </a:spcAft>
              <a:buClr>
                <a:schemeClr val="accent6">
                  <a:lumMod val="75000"/>
                </a:schemeClr>
              </a:buClr>
              <a:buFont typeface="Wingdings 2" pitchFamily="18" charset="2"/>
              <a:buChar char="è"/>
            </a:pPr>
            <a:r>
              <a:rPr lang="en-US" sz="2600" dirty="0" smtClean="0">
                <a:solidFill>
                  <a:schemeClr val="bg1"/>
                </a:solidFill>
                <a:effectLst>
                  <a:outerShdw blurRad="60007" dist="310007" dir="7680000" sy="30000" kx="1300200" algn="ctr" rotWithShape="0">
                    <a:prstClr val="black">
                      <a:alpha val="32000"/>
                    </a:prstClr>
                  </a:outerShdw>
                </a:effectLst>
                <a:latin typeface="Berlin Sans FB Demi" pitchFamily="34" charset="0"/>
              </a:rPr>
              <a:t>Are there things stealing your heart from working for God as you should? </a:t>
            </a:r>
          </a:p>
          <a:p>
            <a:pPr marL="342900" indent="-342900">
              <a:spcAft>
                <a:spcPts val="600"/>
              </a:spcAft>
              <a:buClr>
                <a:schemeClr val="accent6">
                  <a:lumMod val="75000"/>
                </a:schemeClr>
              </a:buClr>
              <a:buFont typeface="Wingdings 2" pitchFamily="18" charset="2"/>
              <a:buChar char="è"/>
            </a:pPr>
            <a:r>
              <a:rPr lang="en-US" sz="2600" dirty="0" smtClean="0">
                <a:solidFill>
                  <a:schemeClr val="bg1"/>
                </a:solidFill>
                <a:effectLst>
                  <a:outerShdw blurRad="60007" dist="310007" dir="7680000" sy="30000" kx="1300200" algn="ctr" rotWithShape="0">
                    <a:prstClr val="black">
                      <a:alpha val="32000"/>
                    </a:prstClr>
                  </a:outerShdw>
                </a:effectLst>
                <a:latin typeface="Berlin Sans FB Demi" pitchFamily="34" charset="0"/>
              </a:rPr>
              <a:t>Are you willing to be an example to others? </a:t>
            </a:r>
          </a:p>
          <a:p>
            <a:pPr marL="342900" indent="-342900">
              <a:spcAft>
                <a:spcPts val="600"/>
              </a:spcAft>
              <a:buClr>
                <a:schemeClr val="accent6">
                  <a:lumMod val="75000"/>
                </a:schemeClr>
              </a:buClr>
              <a:buFont typeface="Wingdings 2" pitchFamily="18" charset="2"/>
              <a:buChar char="è"/>
            </a:pPr>
            <a:r>
              <a:rPr lang="en-US" sz="2600" dirty="0" smtClean="0">
                <a:solidFill>
                  <a:schemeClr val="bg1"/>
                </a:solidFill>
                <a:effectLst>
                  <a:outerShdw blurRad="60007" dist="310007" dir="7680000" sy="30000" kx="1300200" algn="ctr" rotWithShape="0">
                    <a:prstClr val="black">
                      <a:alpha val="32000"/>
                    </a:prstClr>
                  </a:outerShdw>
                </a:effectLst>
                <a:latin typeface="Berlin Sans FB Demi" pitchFamily="34" charset="0"/>
              </a:rPr>
              <a:t>Is heaven your goal? Are you doing the work it takes to be there?</a:t>
            </a:r>
            <a:endParaRPr lang="en-US" sz="2600" dirty="0" smtClean="0">
              <a:solidFill>
                <a:schemeClr val="bg1"/>
              </a:solidFill>
              <a:effectLst>
                <a:outerShdw blurRad="60007" dist="310007" dir="7680000" sy="30000" kx="1300200" algn="ctr" rotWithShape="0">
                  <a:prstClr val="black">
                    <a:alpha val="32000"/>
                  </a:prstClr>
                </a:outerShdw>
              </a:effectLst>
            </a:endParaRPr>
          </a:p>
        </p:txBody>
      </p:sp>
      <p:sp>
        <p:nvSpPr>
          <p:cNvPr id="6" name="TextBox 5"/>
          <p:cNvSpPr txBox="1"/>
          <p:nvPr/>
        </p:nvSpPr>
        <p:spPr>
          <a:xfrm>
            <a:off x="228600" y="304800"/>
            <a:ext cx="8763000" cy="707886"/>
          </a:xfrm>
          <a:prstGeom prst="rect">
            <a:avLst/>
          </a:prstGeom>
          <a:solidFill>
            <a:schemeClr val="accent6">
              <a:lumMod val="50000"/>
            </a:schemeClr>
          </a:solidFill>
          <a:effectLst>
            <a:softEdge rad="317500"/>
          </a:effectLst>
        </p:spPr>
        <p:txBody>
          <a:bodyPr wrap="square" rtlCol="0">
            <a:spAutoFit/>
          </a:bodyPr>
          <a:lstStyle/>
          <a:p>
            <a:pPr algn="ctr"/>
            <a:r>
              <a:rPr lang="en-US" sz="4000" b="1" spc="50" dirty="0">
                <a:ln w="12700" cmpd="sng">
                  <a:solidFill>
                    <a:schemeClr val="accent2">
                      <a:lumMod val="50000"/>
                    </a:schemeClr>
                  </a:solidFill>
                  <a:prstDash val="solid"/>
                </a:ln>
                <a:solidFill>
                  <a:schemeClr val="accent6">
                    <a:tint val="1000"/>
                  </a:schemeClr>
                </a:solidFill>
                <a:effectLst>
                  <a:glow rad="53100">
                    <a:schemeClr val="accent6">
                      <a:satMod val="180000"/>
                      <a:alpha val="30000"/>
                    </a:schemeClr>
                  </a:glow>
                </a:effectLst>
                <a:latin typeface="Benguiat Bk BT" pitchFamily="18" charset="0"/>
              </a:rPr>
              <a:t>Thessalonica</a:t>
            </a:r>
            <a:r>
              <a:rPr lang="en-US" sz="4000" b="1" spc="50" dirty="0" smtClean="0">
                <a:ln w="12700" cmpd="sng">
                  <a:solidFill>
                    <a:schemeClr val="accent2">
                      <a:lumMod val="50000"/>
                    </a:schemeClr>
                  </a:solidFill>
                  <a:prstDash val="solid"/>
                </a:ln>
                <a:solidFill>
                  <a:schemeClr val="accent6">
                    <a:tint val="1000"/>
                  </a:schemeClr>
                </a:solidFill>
                <a:effectLst>
                  <a:glow rad="53100">
                    <a:schemeClr val="accent6">
                      <a:satMod val="180000"/>
                      <a:alpha val="30000"/>
                    </a:schemeClr>
                  </a:glow>
                </a:effectLst>
                <a:latin typeface="Benguiat Bk BT" pitchFamily="18" charset="0"/>
              </a:rPr>
              <a:t>:</a:t>
            </a:r>
            <a:r>
              <a:rPr lang="en-US" sz="4000" b="1" spc="50" dirty="0" smtClean="0">
                <a:ln w="12700" cmpd="sng">
                  <a:solidFill>
                    <a:schemeClr val="accent2">
                      <a:lumMod val="50000"/>
                    </a:schemeClr>
                  </a:solidFill>
                  <a:prstDash val="solid"/>
                </a:ln>
                <a:solidFill>
                  <a:schemeClr val="accent6">
                    <a:tint val="1000"/>
                  </a:schemeClr>
                </a:solidFill>
                <a:effectLst>
                  <a:glow rad="53100">
                    <a:schemeClr val="accent6">
                      <a:satMod val="180000"/>
                      <a:alpha val="30000"/>
                    </a:schemeClr>
                  </a:glow>
                </a:effectLst>
              </a:rPr>
              <a:t> </a:t>
            </a:r>
            <a:r>
              <a:rPr lang="en-US" sz="4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228600">
                    <a:schemeClr val="bg1">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Benguiat Bk BT" pitchFamily="18" charset="0"/>
              </a:rPr>
              <a:t>A Working Church</a:t>
            </a:r>
          </a:p>
        </p:txBody>
      </p:sp>
      <p:sp>
        <p:nvSpPr>
          <p:cNvPr id="3" name="TextBox 2"/>
          <p:cNvSpPr txBox="1"/>
          <p:nvPr/>
        </p:nvSpPr>
        <p:spPr>
          <a:xfrm>
            <a:off x="3346151" y="1592759"/>
            <a:ext cx="5423498" cy="769441"/>
          </a:xfrm>
          <a:prstGeom prst="rect">
            <a:avLst/>
          </a:prstGeom>
          <a:noFill/>
        </p:spPr>
        <p:txBody>
          <a:bodyPr wrap="square" rtlCol="0">
            <a:spAutoFit/>
          </a:bodyPr>
          <a:lstStyle/>
          <a:p>
            <a:pPr algn="ctr"/>
            <a:r>
              <a:rPr lang="en-US" sz="4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50800" dist="38100" dir="2700000" algn="tl" rotWithShape="0">
                    <a:prstClr val="black">
                      <a:alpha val="40000"/>
                    </a:prstClr>
                  </a:outerShdw>
                </a:effectLst>
                <a:latin typeface="Benguiat Bk BT" pitchFamily="18" charset="0"/>
              </a:rPr>
              <a:t>What About Us?</a:t>
            </a:r>
            <a:endParaRPr lang="en-US" sz="4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50800" dist="38100" dir="2700000" algn="tl" rotWithShape="0">
                  <a:prstClr val="black">
                    <a:alpha val="40000"/>
                  </a:prstClr>
                </a:outerShdw>
              </a:effectLst>
              <a:latin typeface="Benguiat Bk BT" pitchFamily="18" charset="0"/>
            </a:endParaRPr>
          </a:p>
        </p:txBody>
      </p:sp>
    </p:spTree>
    <p:extLst>
      <p:ext uri="{BB962C8B-B14F-4D97-AF65-F5344CB8AC3E}">
        <p14:creationId xmlns:p14="http://schemas.microsoft.com/office/powerpoint/2010/main" val="173582051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8454403"/>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E57653-3E58-4892-A7ED-712530ACC680}" type="slidenum">
              <a:rPr lang="en-US" smtClean="0">
                <a:solidFill>
                  <a:srgbClr val="FFF9E5"/>
                </a:solidFill>
              </a:rPr>
              <a:pPr/>
              <a:t>16</a:t>
            </a:fld>
            <a:endParaRPr lang="en-US">
              <a:solidFill>
                <a:srgbClr val="FFF9E5"/>
              </a:solidFill>
            </a:endParaRPr>
          </a:p>
        </p:txBody>
      </p:sp>
      <p:sp>
        <p:nvSpPr>
          <p:cNvPr id="5" name="TextBox 4"/>
          <p:cNvSpPr txBox="1"/>
          <p:nvPr/>
        </p:nvSpPr>
        <p:spPr>
          <a:xfrm>
            <a:off x="457200" y="5305961"/>
            <a:ext cx="8153399" cy="1323439"/>
          </a:xfrm>
          <a:prstGeom prst="rect">
            <a:avLst/>
          </a:prstGeom>
        </p:spPr>
        <p:style>
          <a:lnRef idx="2">
            <a:schemeClr val="accent2"/>
          </a:lnRef>
          <a:fillRef idx="1">
            <a:schemeClr val="lt1"/>
          </a:fillRef>
          <a:effectRef idx="0">
            <a:schemeClr val="accent2"/>
          </a:effectRef>
          <a:fontRef idx="minor">
            <a:schemeClr val="dk1"/>
          </a:fontRef>
        </p:style>
        <p:txBody>
          <a:bodyPr wrap="square" lIns="91435" tIns="45718" rIns="91435" bIns="45718" rtlCol="0">
            <a:spAutoFit/>
          </a:bodyPr>
          <a:lstStyle/>
          <a:p>
            <a:pPr algn="ctr" defTabSz="914353"/>
            <a:r>
              <a:rPr lang="en-US" sz="2000" dirty="0">
                <a:solidFill>
                  <a:prstClr val="black"/>
                </a:solidFill>
              </a:rPr>
              <a:t>Note – Many of the transition effects used in this presentation are lost using PPT 2007 Viewer</a:t>
            </a:r>
          </a:p>
          <a:p>
            <a:pPr algn="ctr" defTabSz="914353"/>
            <a:r>
              <a:rPr lang="en-US" sz="2000" dirty="0">
                <a:solidFill>
                  <a:prstClr val="black"/>
                </a:solidFill>
              </a:rPr>
              <a:t>To view transitions you can download Office 2010 Beta for free:</a:t>
            </a:r>
          </a:p>
          <a:p>
            <a:pPr algn="ctr" defTabSz="914353"/>
            <a:r>
              <a:rPr lang="en-US" sz="2000" dirty="0">
                <a:solidFill>
                  <a:prstClr val="black"/>
                </a:solidFill>
                <a:hlinkClick r:id=""/>
              </a:rPr>
              <a:t>http://www.microsoft.com/office/2010/en/default.aspx</a:t>
            </a:r>
            <a:r>
              <a:rPr lang="en-US" sz="2000" dirty="0">
                <a:solidFill>
                  <a:prstClr val="black"/>
                </a:solidFill>
              </a:rPr>
              <a:t> </a:t>
            </a:r>
          </a:p>
        </p:txBody>
      </p:sp>
      <p:sp>
        <p:nvSpPr>
          <p:cNvPr id="3" name="TextBox 2"/>
          <p:cNvSpPr txBox="1"/>
          <p:nvPr/>
        </p:nvSpPr>
        <p:spPr>
          <a:xfrm>
            <a:off x="457200" y="1219200"/>
            <a:ext cx="8153400" cy="3785652"/>
          </a:xfrm>
          <a:prstGeom prst="rect">
            <a:avLst/>
          </a:prstGeom>
          <a:solidFill>
            <a:schemeClr val="tx1">
              <a:lumMod val="90000"/>
            </a:schemeClr>
          </a:solidFill>
          <a:ln>
            <a:solidFill>
              <a:schemeClr val="accent3">
                <a:lumMod val="75000"/>
              </a:schemeClr>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defTabSz="914353">
              <a:defRPr/>
            </a:pPr>
            <a:r>
              <a:rPr lang="en-US" sz="2400" kern="0" dirty="0">
                <a:solidFill>
                  <a:schemeClr val="bg1"/>
                </a:solidFill>
                <a:effectLst>
                  <a:outerShdw blurRad="60007" dist="310007" dir="7680000" sy="30000" kx="1300200" algn="ctr" rotWithShape="0">
                    <a:prstClr val="black">
                      <a:alpha val="32000"/>
                    </a:prstClr>
                  </a:outerShdw>
                </a:effectLst>
                <a:latin typeface="Berlin Sans FB Demi" pitchFamily="34" charset="0"/>
              </a:rPr>
              <a:t>Charts by Don McClain</a:t>
            </a:r>
          </a:p>
          <a:p>
            <a:pPr algn="ctr" defTabSz="914353">
              <a:defRPr/>
            </a:pPr>
            <a:r>
              <a:rPr lang="en-US" kern="0" dirty="0">
                <a:solidFill>
                  <a:schemeClr val="bg1"/>
                </a:solidFill>
                <a:effectLst>
                  <a:outerShdw blurRad="60007" dist="310007" dir="7680000" sy="30000" kx="1300200" algn="ctr" rotWithShape="0">
                    <a:prstClr val="black">
                      <a:alpha val="32000"/>
                    </a:prstClr>
                  </a:outerShdw>
                </a:effectLst>
                <a:latin typeface="Book Antiqua"/>
              </a:rPr>
              <a:t>Prepared </a:t>
            </a:r>
            <a:r>
              <a:rPr lang="en-US" kern="0" dirty="0" smtClean="0">
                <a:solidFill>
                  <a:schemeClr val="bg1"/>
                </a:solidFill>
                <a:effectLst>
                  <a:outerShdw blurRad="60007" dist="310007" dir="7680000" sy="30000" kx="1300200" algn="ctr" rotWithShape="0">
                    <a:prstClr val="black">
                      <a:alpha val="32000"/>
                    </a:prstClr>
                  </a:outerShdw>
                </a:effectLst>
                <a:latin typeface="Book Antiqua"/>
              </a:rPr>
              <a:t>September 18,19, </a:t>
            </a:r>
            <a:r>
              <a:rPr lang="en-US" kern="0" dirty="0">
                <a:solidFill>
                  <a:schemeClr val="bg1"/>
                </a:solidFill>
                <a:effectLst>
                  <a:outerShdw blurRad="60007" dist="310007" dir="7680000" sy="30000" kx="1300200" algn="ctr" rotWithShape="0">
                    <a:prstClr val="black">
                      <a:alpha val="32000"/>
                    </a:prstClr>
                  </a:outerShdw>
                </a:effectLst>
                <a:latin typeface="Book Antiqua"/>
              </a:rPr>
              <a:t>2010</a:t>
            </a:r>
          </a:p>
          <a:p>
            <a:pPr algn="ctr" defTabSz="914353">
              <a:defRPr/>
            </a:pPr>
            <a:r>
              <a:rPr lang="en-US" kern="0" dirty="0">
                <a:solidFill>
                  <a:schemeClr val="bg1"/>
                </a:solidFill>
                <a:effectLst>
                  <a:outerShdw blurRad="60007" dist="310007" dir="7680000" sy="30000" kx="1300200" algn="ctr" rotWithShape="0">
                    <a:prstClr val="black">
                      <a:alpha val="32000"/>
                    </a:prstClr>
                  </a:outerShdw>
                </a:effectLst>
                <a:latin typeface="Book Antiqua"/>
              </a:rPr>
              <a:t>Preached </a:t>
            </a:r>
            <a:r>
              <a:rPr lang="en-US" kern="0" dirty="0" smtClean="0">
                <a:solidFill>
                  <a:schemeClr val="bg1"/>
                </a:solidFill>
                <a:effectLst>
                  <a:outerShdw blurRad="60007" dist="310007" dir="7680000" sy="30000" kx="1300200" algn="ctr" rotWithShape="0">
                    <a:prstClr val="black">
                      <a:alpha val="32000"/>
                    </a:prstClr>
                  </a:outerShdw>
                </a:effectLst>
                <a:latin typeface="Book Antiqua"/>
              </a:rPr>
              <a:t>September 19, </a:t>
            </a:r>
            <a:r>
              <a:rPr lang="en-US" kern="0" dirty="0">
                <a:solidFill>
                  <a:schemeClr val="bg1"/>
                </a:solidFill>
                <a:effectLst>
                  <a:outerShdw blurRad="60007" dist="310007" dir="7680000" sy="30000" kx="1300200" algn="ctr" rotWithShape="0">
                    <a:prstClr val="black">
                      <a:alpha val="32000"/>
                    </a:prstClr>
                  </a:outerShdw>
                </a:effectLst>
                <a:latin typeface="Book Antiqua"/>
              </a:rPr>
              <a:t>2010</a:t>
            </a:r>
          </a:p>
          <a:p>
            <a:pPr algn="ctr" defTabSz="914353">
              <a:defRPr/>
            </a:pPr>
            <a:r>
              <a:rPr lang="en-US" kern="0" dirty="0">
                <a:solidFill>
                  <a:schemeClr val="bg1"/>
                </a:solidFill>
                <a:effectLst>
                  <a:outerShdw blurRad="60007" dist="310007" dir="7680000" sy="30000" kx="1300200" algn="ctr" rotWithShape="0">
                    <a:prstClr val="black">
                      <a:alpha val="32000"/>
                    </a:prstClr>
                  </a:outerShdw>
                </a:effectLst>
                <a:latin typeface="Book Antiqua"/>
              </a:rPr>
              <a:t>West 65</a:t>
            </a:r>
            <a:r>
              <a:rPr lang="en-US" kern="0" baseline="30000" dirty="0">
                <a:solidFill>
                  <a:schemeClr val="bg1"/>
                </a:solidFill>
                <a:effectLst>
                  <a:outerShdw blurRad="60007" dist="310007" dir="7680000" sy="30000" kx="1300200" algn="ctr" rotWithShape="0">
                    <a:prstClr val="black">
                      <a:alpha val="32000"/>
                    </a:prstClr>
                  </a:outerShdw>
                </a:effectLst>
                <a:latin typeface="Book Antiqua"/>
              </a:rPr>
              <a:t>th</a:t>
            </a:r>
            <a:r>
              <a:rPr lang="en-US" kern="0" dirty="0">
                <a:solidFill>
                  <a:schemeClr val="bg1"/>
                </a:solidFill>
                <a:effectLst>
                  <a:outerShdw blurRad="60007" dist="310007" dir="7680000" sy="30000" kx="1300200" algn="ctr" rotWithShape="0">
                    <a:prstClr val="black">
                      <a:alpha val="32000"/>
                    </a:prstClr>
                  </a:outerShdw>
                </a:effectLst>
                <a:latin typeface="Book Antiqua"/>
              </a:rPr>
              <a:t> Street church of Christ</a:t>
            </a:r>
          </a:p>
          <a:p>
            <a:pPr algn="ctr" defTabSz="914353">
              <a:defRPr/>
            </a:pPr>
            <a:r>
              <a:rPr lang="en-US" kern="0" dirty="0">
                <a:solidFill>
                  <a:schemeClr val="bg1"/>
                </a:solidFill>
                <a:effectLst>
                  <a:outerShdw blurRad="60007" dist="310007" dir="7680000" sy="30000" kx="1300200" algn="ctr" rotWithShape="0">
                    <a:prstClr val="black">
                      <a:alpha val="32000"/>
                    </a:prstClr>
                  </a:outerShdw>
                </a:effectLst>
                <a:latin typeface="Book Antiqua"/>
              </a:rPr>
              <a:t>P.O. Box 190062</a:t>
            </a:r>
          </a:p>
          <a:p>
            <a:pPr algn="ctr" defTabSz="914353">
              <a:defRPr/>
            </a:pPr>
            <a:r>
              <a:rPr lang="en-US" kern="0" dirty="0">
                <a:solidFill>
                  <a:schemeClr val="bg1"/>
                </a:solidFill>
                <a:effectLst>
                  <a:outerShdw blurRad="60007" dist="310007" dir="7680000" sy="30000" kx="1300200" algn="ctr" rotWithShape="0">
                    <a:prstClr val="black">
                      <a:alpha val="32000"/>
                    </a:prstClr>
                  </a:outerShdw>
                </a:effectLst>
                <a:latin typeface="Book Antiqua"/>
              </a:rPr>
              <a:t>Little Rock AR 72219</a:t>
            </a:r>
          </a:p>
          <a:p>
            <a:pPr algn="ctr" defTabSz="914353">
              <a:defRPr/>
            </a:pPr>
            <a:r>
              <a:rPr lang="en-US" kern="0" dirty="0">
                <a:solidFill>
                  <a:schemeClr val="bg1"/>
                </a:solidFill>
                <a:effectLst>
                  <a:outerShdw blurRad="60007" dist="310007" dir="7680000" sy="30000" kx="1300200" algn="ctr" rotWithShape="0">
                    <a:prstClr val="black">
                      <a:alpha val="32000"/>
                    </a:prstClr>
                  </a:outerShdw>
                </a:effectLst>
                <a:latin typeface="Book Antiqua"/>
              </a:rPr>
              <a:t>501-568-1062</a:t>
            </a:r>
          </a:p>
          <a:p>
            <a:pPr algn="ctr" defTabSz="914353">
              <a:defRPr/>
            </a:pPr>
            <a:endParaRPr lang="en-US" kern="0" dirty="0">
              <a:solidFill>
                <a:schemeClr val="bg1"/>
              </a:solidFill>
              <a:effectLst>
                <a:outerShdw blurRad="60007" dist="310007" dir="7680000" sy="30000" kx="1300200" algn="ctr" rotWithShape="0">
                  <a:prstClr val="black">
                    <a:alpha val="32000"/>
                  </a:prstClr>
                </a:outerShdw>
              </a:effectLst>
              <a:latin typeface="Book Antiqua"/>
            </a:endParaRPr>
          </a:p>
          <a:p>
            <a:pPr algn="ctr" defTabSz="914353">
              <a:defRPr/>
            </a:pPr>
            <a:r>
              <a:rPr lang="en-US" kern="0" dirty="0">
                <a:solidFill>
                  <a:schemeClr val="bg1"/>
                </a:solidFill>
                <a:effectLst>
                  <a:outerShdw blurRad="60007" dist="310007" dir="7680000" sy="30000" kx="1300200" algn="ctr" rotWithShape="0">
                    <a:prstClr val="black">
                      <a:alpha val="32000"/>
                    </a:prstClr>
                  </a:outerShdw>
                </a:effectLst>
                <a:latin typeface="Book Antiqua"/>
              </a:rPr>
              <a:t>Prepared using PPT 2010 Beta</a:t>
            </a:r>
          </a:p>
          <a:p>
            <a:pPr algn="ctr" defTabSz="914353">
              <a:defRPr/>
            </a:pPr>
            <a:r>
              <a:rPr lang="en-US" kern="0" dirty="0">
                <a:solidFill>
                  <a:schemeClr val="bg1"/>
                </a:solidFill>
                <a:effectLst>
                  <a:outerShdw blurRad="60007" dist="310007" dir="7680000" sy="30000" kx="1300200" algn="ctr" rotWithShape="0">
                    <a:prstClr val="black">
                      <a:alpha val="32000"/>
                    </a:prstClr>
                  </a:outerShdw>
                </a:effectLst>
                <a:latin typeface="Book Antiqua"/>
              </a:rPr>
              <a:t>Email – </a:t>
            </a:r>
            <a:r>
              <a:rPr lang="en-US" u="sng" kern="0" dirty="0">
                <a:solidFill>
                  <a:schemeClr val="bg1"/>
                </a:solidFill>
                <a:effectLst>
                  <a:outerShdw blurRad="60007" dist="310007" dir="7680000" sy="30000" kx="1300200" algn="ctr" rotWithShape="0">
                    <a:prstClr val="black">
                      <a:alpha val="32000"/>
                    </a:prstClr>
                  </a:outerShdw>
                </a:effectLst>
                <a:latin typeface="Book Antiqua"/>
                <a:hlinkClick r:id=""/>
              </a:rPr>
              <a:t>donmcclain@sbcglobal.net</a:t>
            </a:r>
            <a:r>
              <a:rPr lang="en-US" u="sng" kern="0" dirty="0">
                <a:solidFill>
                  <a:schemeClr val="bg1"/>
                </a:solidFill>
                <a:effectLst>
                  <a:outerShdw blurRad="60007" dist="310007" dir="7680000" sy="30000" kx="1300200" algn="ctr" rotWithShape="0">
                    <a:prstClr val="black">
                      <a:alpha val="32000"/>
                    </a:prstClr>
                  </a:outerShdw>
                </a:effectLst>
                <a:latin typeface="Book Antiqua"/>
              </a:rPr>
              <a:t> </a:t>
            </a:r>
            <a:r>
              <a:rPr lang="en-US" kern="0" dirty="0">
                <a:solidFill>
                  <a:schemeClr val="bg1"/>
                </a:solidFill>
                <a:effectLst>
                  <a:outerShdw blurRad="60007" dist="310007" dir="7680000" sy="30000" kx="1300200" algn="ctr" rotWithShape="0">
                    <a:prstClr val="black">
                      <a:alpha val="32000"/>
                    </a:prstClr>
                  </a:outerShdw>
                </a:effectLst>
                <a:latin typeface="Book Antiqua"/>
              </a:rPr>
              <a:t> </a:t>
            </a:r>
          </a:p>
          <a:p>
            <a:pPr algn="ctr" defTabSz="914353">
              <a:defRPr/>
            </a:pPr>
            <a:r>
              <a:rPr lang="en-US" kern="0" dirty="0">
                <a:solidFill>
                  <a:schemeClr val="bg1"/>
                </a:solidFill>
                <a:effectLst>
                  <a:outerShdw blurRad="60007" dist="310007" dir="7680000" sy="30000" kx="1300200" algn="ctr" rotWithShape="0">
                    <a:prstClr val="black">
                      <a:alpha val="32000"/>
                    </a:prstClr>
                  </a:outerShdw>
                </a:effectLst>
                <a:latin typeface="Book Antiqua"/>
              </a:rPr>
              <a:t>More PPT &amp; Audio Sermons:</a:t>
            </a:r>
          </a:p>
          <a:p>
            <a:pPr algn="ctr" defTabSz="914353">
              <a:defRPr/>
            </a:pPr>
            <a:r>
              <a:rPr lang="en-US" kern="0" dirty="0">
                <a:solidFill>
                  <a:schemeClr val="bg1"/>
                </a:solidFill>
                <a:effectLst>
                  <a:outerShdw blurRad="60007" dist="310007" dir="7680000" sy="30000" kx="1300200" algn="ctr" rotWithShape="0">
                    <a:prstClr val="black">
                      <a:alpha val="32000"/>
                    </a:prstClr>
                  </a:outerShdw>
                </a:effectLst>
                <a:latin typeface="Book Antiqua"/>
                <a:hlinkClick r:id=""/>
              </a:rPr>
              <a:t>http://w65stchurchofchrist.org/donmaccla/2010SermonPage.html</a:t>
            </a:r>
            <a:r>
              <a:rPr lang="en-US" kern="0" dirty="0">
                <a:solidFill>
                  <a:schemeClr val="bg1"/>
                </a:solidFill>
                <a:effectLst>
                  <a:outerShdw blurRad="60007" dist="310007" dir="7680000" sy="30000" kx="1300200" algn="ctr" rotWithShape="0">
                    <a:prstClr val="black">
                      <a:alpha val="32000"/>
                    </a:prstClr>
                  </a:outerShdw>
                </a:effectLst>
                <a:latin typeface="Book Antiqua"/>
              </a:rPr>
              <a:t> </a:t>
            </a:r>
          </a:p>
          <a:p>
            <a:endParaRPr lang="en-US" dirty="0">
              <a:solidFill>
                <a:schemeClr val="bg1"/>
              </a:solidFill>
            </a:endParaRPr>
          </a:p>
        </p:txBody>
      </p:sp>
      <p:sp>
        <p:nvSpPr>
          <p:cNvPr id="6" name="TextBox 5"/>
          <p:cNvSpPr txBox="1"/>
          <p:nvPr/>
        </p:nvSpPr>
        <p:spPr>
          <a:xfrm>
            <a:off x="228600" y="304800"/>
            <a:ext cx="8763000" cy="707886"/>
          </a:xfrm>
          <a:prstGeom prst="rect">
            <a:avLst/>
          </a:prstGeom>
          <a:solidFill>
            <a:schemeClr val="accent6">
              <a:lumMod val="50000"/>
            </a:schemeClr>
          </a:solidFill>
          <a:effectLst>
            <a:softEdge rad="317500"/>
          </a:effectLst>
        </p:spPr>
        <p:txBody>
          <a:bodyPr wrap="square" rtlCol="0">
            <a:spAutoFit/>
          </a:bodyPr>
          <a:lstStyle/>
          <a:p>
            <a:pPr algn="ctr"/>
            <a:r>
              <a:rPr lang="en-US" sz="4000" b="1" spc="50" dirty="0">
                <a:ln w="12700" cmpd="sng">
                  <a:solidFill>
                    <a:schemeClr val="accent2">
                      <a:lumMod val="50000"/>
                    </a:schemeClr>
                  </a:solidFill>
                  <a:prstDash val="solid"/>
                </a:ln>
                <a:solidFill>
                  <a:schemeClr val="accent6">
                    <a:tint val="1000"/>
                  </a:schemeClr>
                </a:solidFill>
                <a:effectLst>
                  <a:glow rad="53100">
                    <a:schemeClr val="accent6">
                      <a:satMod val="180000"/>
                      <a:alpha val="30000"/>
                    </a:schemeClr>
                  </a:glow>
                </a:effectLst>
                <a:latin typeface="Benguiat Bk BT" pitchFamily="18" charset="0"/>
              </a:rPr>
              <a:t>Thessalonica</a:t>
            </a:r>
            <a:r>
              <a:rPr lang="en-US" sz="4000" b="1" spc="50" dirty="0" smtClean="0">
                <a:ln w="12700" cmpd="sng">
                  <a:solidFill>
                    <a:schemeClr val="accent2">
                      <a:lumMod val="50000"/>
                    </a:schemeClr>
                  </a:solidFill>
                  <a:prstDash val="solid"/>
                </a:ln>
                <a:solidFill>
                  <a:schemeClr val="accent6">
                    <a:tint val="1000"/>
                  </a:schemeClr>
                </a:solidFill>
                <a:effectLst>
                  <a:glow rad="53100">
                    <a:schemeClr val="accent6">
                      <a:satMod val="180000"/>
                      <a:alpha val="30000"/>
                    </a:schemeClr>
                  </a:glow>
                </a:effectLst>
                <a:latin typeface="Benguiat Bk BT" pitchFamily="18" charset="0"/>
              </a:rPr>
              <a:t>:</a:t>
            </a:r>
            <a:r>
              <a:rPr lang="en-US" sz="4000" b="1" spc="50" dirty="0" smtClean="0">
                <a:ln w="12700" cmpd="sng">
                  <a:solidFill>
                    <a:schemeClr val="accent2">
                      <a:lumMod val="50000"/>
                    </a:schemeClr>
                  </a:solidFill>
                  <a:prstDash val="solid"/>
                </a:ln>
                <a:solidFill>
                  <a:schemeClr val="accent6">
                    <a:tint val="1000"/>
                  </a:schemeClr>
                </a:solidFill>
                <a:effectLst>
                  <a:glow rad="53100">
                    <a:schemeClr val="accent6">
                      <a:satMod val="180000"/>
                      <a:alpha val="30000"/>
                    </a:schemeClr>
                  </a:glow>
                </a:effectLst>
              </a:rPr>
              <a:t> </a:t>
            </a:r>
            <a:r>
              <a:rPr lang="en-US" sz="4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228600">
                    <a:schemeClr val="bg1">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Benguiat Bk BT" pitchFamily="18" charset="0"/>
              </a:rPr>
              <a:t>A Working Church</a:t>
            </a:r>
          </a:p>
        </p:txBody>
      </p:sp>
    </p:spTree>
    <p:extLst>
      <p:ext uri="{BB962C8B-B14F-4D97-AF65-F5344CB8AC3E}">
        <p14:creationId xmlns:p14="http://schemas.microsoft.com/office/powerpoint/2010/main" val="2474729179"/>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nip Diagonal Corner Rectangle 2"/>
          <p:cNvSpPr/>
          <p:nvPr/>
        </p:nvSpPr>
        <p:spPr>
          <a:xfrm>
            <a:off x="4114800" y="1524000"/>
            <a:ext cx="4876800" cy="5105400"/>
          </a:xfrm>
          <a:prstGeom prst="snip2Diag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05000"/>
            <a:ext cx="4245350" cy="4343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191000" y="1630025"/>
            <a:ext cx="4724400" cy="4755148"/>
          </a:xfrm>
          <a:prstGeom prst="rect">
            <a:avLst/>
          </a:prstGeom>
        </p:spPr>
        <p:txBody>
          <a:bodyPr wrap="square">
            <a:spAutoFit/>
          </a:bodyPr>
          <a:lstStyle/>
          <a:p>
            <a:pPr marL="342900" indent="-342900">
              <a:spcAft>
                <a:spcPts val="600"/>
              </a:spcAft>
              <a:buClr>
                <a:schemeClr val="accent6">
                  <a:lumMod val="75000"/>
                </a:schemeClr>
              </a:buClr>
              <a:buFont typeface="Wingdings 2" pitchFamily="18" charset="2"/>
              <a:buChar char="è"/>
            </a:pPr>
            <a:r>
              <a:rPr lang="en-US" sz="2400" dirty="0">
                <a:solidFill>
                  <a:schemeClr val="bg1"/>
                </a:solidFill>
                <a:effectLst>
                  <a:outerShdw blurRad="60007" dist="310007" dir="7680000" sy="30000" kx="1300200" algn="ctr" rotWithShape="0">
                    <a:prstClr val="black">
                      <a:alpha val="32000"/>
                    </a:prstClr>
                  </a:outerShdw>
                </a:effectLst>
              </a:rPr>
              <a:t>Thessalonica is a seaport located at the head of the </a:t>
            </a:r>
            <a:r>
              <a:rPr lang="en-US" sz="2400" dirty="0" err="1">
                <a:solidFill>
                  <a:schemeClr val="bg1"/>
                </a:solidFill>
                <a:effectLst>
                  <a:outerShdw blurRad="60007" dist="310007" dir="7680000" sy="30000" kx="1300200" algn="ctr" rotWithShape="0">
                    <a:prstClr val="black">
                      <a:alpha val="32000"/>
                    </a:prstClr>
                  </a:outerShdw>
                </a:effectLst>
              </a:rPr>
              <a:t>Themaic</a:t>
            </a:r>
            <a:r>
              <a:rPr lang="en-US" sz="2400" dirty="0">
                <a:solidFill>
                  <a:schemeClr val="bg1"/>
                </a:solidFill>
                <a:effectLst>
                  <a:outerShdw blurRad="60007" dist="310007" dir="7680000" sy="30000" kx="1300200" algn="ctr" rotWithShape="0">
                    <a:prstClr val="black">
                      <a:alpha val="32000"/>
                    </a:prstClr>
                  </a:outerShdw>
                </a:effectLst>
              </a:rPr>
              <a:t> Gulf in Macedonia, </a:t>
            </a:r>
            <a:r>
              <a:rPr lang="en-US" sz="2400" dirty="0" smtClean="0">
                <a:solidFill>
                  <a:schemeClr val="bg1"/>
                </a:solidFill>
                <a:effectLst>
                  <a:outerShdw blurRad="60007" dist="310007" dir="7680000" sy="30000" kx="1300200" algn="ctr" rotWithShape="0">
                    <a:prstClr val="black">
                      <a:alpha val="32000"/>
                    </a:prstClr>
                  </a:outerShdw>
                </a:effectLst>
              </a:rPr>
              <a:t>and was </a:t>
            </a:r>
            <a:r>
              <a:rPr lang="en-US" sz="2400" dirty="0">
                <a:solidFill>
                  <a:schemeClr val="bg1"/>
                </a:solidFill>
                <a:effectLst>
                  <a:outerShdw blurRad="60007" dist="310007" dir="7680000" sy="30000" kx="1300200" algn="ctr" rotWithShape="0">
                    <a:prstClr val="black">
                      <a:alpha val="32000"/>
                    </a:prstClr>
                  </a:outerShdw>
                </a:effectLst>
              </a:rPr>
              <a:t>on the well traveled </a:t>
            </a:r>
            <a:r>
              <a:rPr lang="en-US" sz="2400" dirty="0" err="1">
                <a:solidFill>
                  <a:schemeClr val="bg1"/>
                </a:solidFill>
                <a:effectLst>
                  <a:outerShdw blurRad="60007" dist="310007" dir="7680000" sy="30000" kx="1300200" algn="ctr" rotWithShape="0">
                    <a:prstClr val="black">
                      <a:alpha val="32000"/>
                    </a:prstClr>
                  </a:outerShdw>
                </a:effectLst>
              </a:rPr>
              <a:t>Egnatian</a:t>
            </a:r>
            <a:r>
              <a:rPr lang="en-US" sz="2400" dirty="0">
                <a:solidFill>
                  <a:schemeClr val="bg1"/>
                </a:solidFill>
                <a:effectLst>
                  <a:outerShdw blurRad="60007" dist="310007" dir="7680000" sy="30000" kx="1300200" algn="ctr" rotWithShape="0">
                    <a:prstClr val="black">
                      <a:alpha val="32000"/>
                    </a:prstClr>
                  </a:outerShdw>
                </a:effectLst>
              </a:rPr>
              <a:t> Way. </a:t>
            </a:r>
            <a:endParaRPr lang="en-US" sz="2400" dirty="0" smtClean="0">
              <a:solidFill>
                <a:schemeClr val="bg1"/>
              </a:solidFill>
              <a:effectLst>
                <a:outerShdw blurRad="60007" dist="310007" dir="7680000" sy="30000" kx="1300200" algn="ctr" rotWithShape="0">
                  <a:prstClr val="black">
                    <a:alpha val="32000"/>
                  </a:prstClr>
                </a:outerShdw>
              </a:effectLst>
            </a:endParaRPr>
          </a:p>
          <a:p>
            <a:pPr marL="342900" indent="-342900">
              <a:spcAft>
                <a:spcPts val="600"/>
              </a:spcAft>
              <a:buClr>
                <a:schemeClr val="accent6">
                  <a:lumMod val="75000"/>
                </a:schemeClr>
              </a:buClr>
              <a:buFont typeface="Wingdings 2" pitchFamily="18" charset="2"/>
              <a:buChar char="è"/>
            </a:pPr>
            <a:r>
              <a:rPr lang="en-US" sz="2400" dirty="0" smtClean="0">
                <a:solidFill>
                  <a:schemeClr val="bg1"/>
                </a:solidFill>
                <a:effectLst>
                  <a:outerShdw blurRad="60007" dist="310007" dir="7680000" sy="30000" kx="1300200" algn="ctr" rotWithShape="0">
                    <a:prstClr val="black">
                      <a:alpha val="32000"/>
                    </a:prstClr>
                  </a:outerShdw>
                </a:effectLst>
              </a:rPr>
              <a:t>The </a:t>
            </a:r>
            <a:r>
              <a:rPr lang="en-US" sz="2400" dirty="0">
                <a:solidFill>
                  <a:schemeClr val="bg1"/>
                </a:solidFill>
                <a:effectLst>
                  <a:outerShdw blurRad="60007" dist="310007" dir="7680000" sy="30000" kx="1300200" algn="ctr" rotWithShape="0">
                    <a:prstClr val="black">
                      <a:alpha val="32000"/>
                    </a:prstClr>
                  </a:outerShdw>
                </a:effectLst>
              </a:rPr>
              <a:t>largest city of Macedonia, with a population of ca. 200,000, </a:t>
            </a:r>
            <a:r>
              <a:rPr lang="en-US" sz="2400" dirty="0" smtClean="0">
                <a:solidFill>
                  <a:schemeClr val="bg1"/>
                </a:solidFill>
                <a:effectLst>
                  <a:outerShdw blurRad="60007" dist="310007" dir="7680000" sy="30000" kx="1300200" algn="ctr" rotWithShape="0">
                    <a:prstClr val="black">
                      <a:alpha val="32000"/>
                    </a:prstClr>
                  </a:outerShdw>
                </a:effectLst>
              </a:rPr>
              <a:t>The </a:t>
            </a:r>
            <a:r>
              <a:rPr lang="en-US" sz="2400" dirty="0">
                <a:solidFill>
                  <a:schemeClr val="bg1"/>
                </a:solidFill>
                <a:effectLst>
                  <a:outerShdw blurRad="60007" dist="310007" dir="7680000" sy="30000" kx="1300200" algn="ctr" rotWithShape="0">
                    <a:prstClr val="black">
                      <a:alpha val="32000"/>
                    </a:prstClr>
                  </a:outerShdw>
                </a:effectLst>
              </a:rPr>
              <a:t>city was affectionately called the "mother of all Macedon." </a:t>
            </a:r>
            <a:endParaRPr lang="en-US" sz="2400" dirty="0" smtClean="0">
              <a:solidFill>
                <a:schemeClr val="bg1"/>
              </a:solidFill>
              <a:effectLst>
                <a:outerShdw blurRad="60007" dist="310007" dir="7680000" sy="30000" kx="1300200" algn="ctr" rotWithShape="0">
                  <a:prstClr val="black">
                    <a:alpha val="32000"/>
                  </a:prstClr>
                </a:outerShdw>
              </a:effectLst>
            </a:endParaRPr>
          </a:p>
          <a:p>
            <a:pPr marL="342900" indent="-342900">
              <a:spcAft>
                <a:spcPts val="600"/>
              </a:spcAft>
              <a:buClr>
                <a:schemeClr val="accent6">
                  <a:lumMod val="75000"/>
                </a:schemeClr>
              </a:buClr>
              <a:buFont typeface="Wingdings 2" pitchFamily="18" charset="2"/>
              <a:buChar char="è"/>
            </a:pPr>
            <a:r>
              <a:rPr lang="en-US" sz="2400" dirty="0" smtClean="0">
                <a:solidFill>
                  <a:schemeClr val="bg1"/>
                </a:solidFill>
                <a:effectLst>
                  <a:outerShdw blurRad="60007" dist="310007" dir="7680000" sy="30000" kx="1300200" algn="ctr" rotWithShape="0">
                    <a:prstClr val="black">
                      <a:alpha val="32000"/>
                    </a:prstClr>
                  </a:outerShdw>
                </a:effectLst>
              </a:rPr>
              <a:t>It </a:t>
            </a:r>
            <a:r>
              <a:rPr lang="en-US" sz="2400" dirty="0">
                <a:solidFill>
                  <a:schemeClr val="bg1"/>
                </a:solidFill>
                <a:effectLst>
                  <a:outerShdw blurRad="60007" dist="310007" dir="7680000" sy="30000" kx="1300200" algn="ctr" rotWithShape="0">
                    <a:prstClr val="black">
                      <a:alpha val="32000"/>
                    </a:prstClr>
                  </a:outerShdw>
                </a:effectLst>
              </a:rPr>
              <a:t>had been granted the status of a free city. </a:t>
            </a:r>
          </a:p>
        </p:txBody>
      </p:sp>
      <p:sp>
        <p:nvSpPr>
          <p:cNvPr id="6" name="TextBox 5"/>
          <p:cNvSpPr txBox="1"/>
          <p:nvPr/>
        </p:nvSpPr>
        <p:spPr>
          <a:xfrm>
            <a:off x="228600" y="304800"/>
            <a:ext cx="8763000" cy="707886"/>
          </a:xfrm>
          <a:prstGeom prst="rect">
            <a:avLst/>
          </a:prstGeom>
          <a:solidFill>
            <a:schemeClr val="accent6">
              <a:lumMod val="50000"/>
            </a:schemeClr>
          </a:solidFill>
          <a:effectLst>
            <a:softEdge rad="317500"/>
          </a:effectLst>
        </p:spPr>
        <p:txBody>
          <a:bodyPr wrap="square" rtlCol="0">
            <a:spAutoFit/>
          </a:bodyPr>
          <a:lstStyle/>
          <a:p>
            <a:pPr algn="ctr"/>
            <a:r>
              <a:rPr lang="en-US" sz="4000" b="1" spc="50" dirty="0">
                <a:ln w="12700" cmpd="sng">
                  <a:solidFill>
                    <a:schemeClr val="accent2">
                      <a:lumMod val="50000"/>
                    </a:schemeClr>
                  </a:solidFill>
                  <a:prstDash val="solid"/>
                </a:ln>
                <a:solidFill>
                  <a:schemeClr val="accent6">
                    <a:tint val="1000"/>
                  </a:schemeClr>
                </a:solidFill>
                <a:effectLst>
                  <a:glow rad="53100">
                    <a:schemeClr val="accent6">
                      <a:satMod val="180000"/>
                      <a:alpha val="30000"/>
                    </a:schemeClr>
                  </a:glow>
                </a:effectLst>
                <a:latin typeface="Benguiat Bk BT" pitchFamily="18" charset="0"/>
              </a:rPr>
              <a:t>Thessalonica</a:t>
            </a:r>
            <a:r>
              <a:rPr lang="en-US" sz="4000" b="1" spc="50" dirty="0" smtClean="0">
                <a:ln w="12700" cmpd="sng">
                  <a:solidFill>
                    <a:schemeClr val="accent2">
                      <a:lumMod val="50000"/>
                    </a:schemeClr>
                  </a:solidFill>
                  <a:prstDash val="solid"/>
                </a:ln>
                <a:solidFill>
                  <a:schemeClr val="accent6">
                    <a:tint val="1000"/>
                  </a:schemeClr>
                </a:solidFill>
                <a:effectLst>
                  <a:glow rad="53100">
                    <a:schemeClr val="accent6">
                      <a:satMod val="180000"/>
                      <a:alpha val="30000"/>
                    </a:schemeClr>
                  </a:glow>
                </a:effectLst>
                <a:latin typeface="Benguiat Bk BT" pitchFamily="18" charset="0"/>
              </a:rPr>
              <a:t>:</a:t>
            </a:r>
            <a:r>
              <a:rPr lang="en-US" sz="4000" b="1" spc="50" dirty="0" smtClean="0">
                <a:ln w="12700" cmpd="sng">
                  <a:solidFill>
                    <a:schemeClr val="accent2">
                      <a:lumMod val="50000"/>
                    </a:schemeClr>
                  </a:solidFill>
                  <a:prstDash val="solid"/>
                </a:ln>
                <a:solidFill>
                  <a:schemeClr val="accent6">
                    <a:tint val="1000"/>
                  </a:schemeClr>
                </a:solidFill>
                <a:effectLst>
                  <a:glow rad="53100">
                    <a:schemeClr val="accent6">
                      <a:satMod val="180000"/>
                      <a:alpha val="30000"/>
                    </a:schemeClr>
                  </a:glow>
                </a:effectLst>
              </a:rPr>
              <a:t> </a:t>
            </a:r>
            <a:r>
              <a:rPr lang="en-US" sz="4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228600">
                    <a:schemeClr val="bg1">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Benguiat Bk BT" pitchFamily="18" charset="0"/>
              </a:rPr>
              <a:t>A Working Church</a:t>
            </a:r>
          </a:p>
        </p:txBody>
      </p:sp>
    </p:spTree>
    <p:extLst>
      <p:ext uri="{BB962C8B-B14F-4D97-AF65-F5344CB8AC3E}">
        <p14:creationId xmlns:p14="http://schemas.microsoft.com/office/powerpoint/2010/main" val="154896176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nip Diagonal Corner Rectangle 2"/>
          <p:cNvSpPr/>
          <p:nvPr/>
        </p:nvSpPr>
        <p:spPr>
          <a:xfrm>
            <a:off x="4114800" y="1524000"/>
            <a:ext cx="4876800" cy="5105400"/>
          </a:xfrm>
          <a:prstGeom prst="snip2Diag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05000"/>
            <a:ext cx="4245350" cy="4343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191000" y="1630025"/>
            <a:ext cx="4724400" cy="4755148"/>
          </a:xfrm>
          <a:prstGeom prst="rect">
            <a:avLst/>
          </a:prstGeom>
        </p:spPr>
        <p:txBody>
          <a:bodyPr wrap="square">
            <a:spAutoFit/>
          </a:bodyPr>
          <a:lstStyle/>
          <a:p>
            <a:pPr marL="342900" indent="-342900">
              <a:spcAft>
                <a:spcPts val="600"/>
              </a:spcAft>
              <a:buClr>
                <a:schemeClr val="accent6">
                  <a:lumMod val="75000"/>
                </a:schemeClr>
              </a:buClr>
              <a:buFont typeface="Wingdings 2" pitchFamily="18" charset="2"/>
              <a:buChar char="è"/>
            </a:pPr>
            <a:r>
              <a:rPr lang="en-US" sz="2400" dirty="0" smtClean="0">
                <a:solidFill>
                  <a:schemeClr val="bg1"/>
                </a:solidFill>
                <a:effectLst>
                  <a:outerShdw blurRad="60007" dist="310007" dir="7680000" sy="30000" kx="1300200" algn="ctr" rotWithShape="0">
                    <a:prstClr val="black">
                      <a:alpha val="32000"/>
                    </a:prstClr>
                  </a:outerShdw>
                </a:effectLst>
              </a:rPr>
              <a:t>A </a:t>
            </a:r>
            <a:r>
              <a:rPr lang="en-US" sz="2400" dirty="0">
                <a:solidFill>
                  <a:schemeClr val="bg1"/>
                </a:solidFill>
                <a:effectLst>
                  <a:outerShdw blurRad="60007" dist="310007" dir="7680000" sy="30000" kx="1300200" algn="ctr" rotWithShape="0">
                    <a:prstClr val="black">
                      <a:alpha val="32000"/>
                    </a:prstClr>
                  </a:outerShdw>
                </a:effectLst>
              </a:rPr>
              <a:t>grossly immoral city (1:9). </a:t>
            </a:r>
            <a:endParaRPr lang="en-US" sz="2400" dirty="0" smtClean="0">
              <a:solidFill>
                <a:schemeClr val="bg1"/>
              </a:solidFill>
              <a:effectLst>
                <a:outerShdw blurRad="60007" dist="310007" dir="7680000" sy="30000" kx="1300200" algn="ctr" rotWithShape="0">
                  <a:prstClr val="black">
                    <a:alpha val="32000"/>
                  </a:prstClr>
                </a:outerShdw>
              </a:effectLst>
            </a:endParaRPr>
          </a:p>
          <a:p>
            <a:pPr marL="342900" indent="-342900">
              <a:spcAft>
                <a:spcPts val="600"/>
              </a:spcAft>
              <a:buClr>
                <a:schemeClr val="accent6">
                  <a:lumMod val="75000"/>
                </a:schemeClr>
              </a:buClr>
              <a:buFont typeface="Wingdings 2" pitchFamily="18" charset="2"/>
              <a:buChar char="è"/>
            </a:pPr>
            <a:r>
              <a:rPr lang="en-US" sz="2400" dirty="0" smtClean="0">
                <a:solidFill>
                  <a:schemeClr val="bg1"/>
                </a:solidFill>
                <a:effectLst>
                  <a:outerShdw blurRad="60007" dist="310007" dir="7680000" sy="30000" kx="1300200" algn="ctr" rotWithShape="0">
                    <a:prstClr val="black">
                      <a:alpha val="32000"/>
                    </a:prstClr>
                  </a:outerShdw>
                </a:effectLst>
              </a:rPr>
              <a:t>Had </a:t>
            </a:r>
            <a:r>
              <a:rPr lang="en-US" sz="2400" dirty="0">
                <a:solidFill>
                  <a:schemeClr val="bg1"/>
                </a:solidFill>
                <a:effectLst>
                  <a:outerShdw blurRad="60007" dist="310007" dir="7680000" sy="30000" kx="1300200" algn="ctr" rotWithShape="0">
                    <a:prstClr val="black">
                      <a:alpha val="32000"/>
                    </a:prstClr>
                  </a:outerShdw>
                </a:effectLst>
              </a:rPr>
              <a:t>a large Jewish population, who had their own synagogue (Acts 17:1</a:t>
            </a:r>
            <a:r>
              <a:rPr lang="en-US" sz="2400" dirty="0" smtClean="0">
                <a:solidFill>
                  <a:schemeClr val="bg1"/>
                </a:solidFill>
                <a:effectLst>
                  <a:outerShdw blurRad="60007" dist="310007" dir="7680000" sy="30000" kx="1300200" algn="ctr" rotWithShape="0">
                    <a:prstClr val="black">
                      <a:alpha val="32000"/>
                    </a:prstClr>
                  </a:outerShdw>
                </a:effectLst>
              </a:rPr>
              <a:t>).</a:t>
            </a:r>
          </a:p>
          <a:p>
            <a:pPr marL="342900" indent="-342900">
              <a:spcAft>
                <a:spcPts val="600"/>
              </a:spcAft>
              <a:buClr>
                <a:schemeClr val="accent6">
                  <a:lumMod val="75000"/>
                </a:schemeClr>
              </a:buClr>
              <a:buFont typeface="Wingdings 2" pitchFamily="18" charset="2"/>
              <a:buChar char="è"/>
            </a:pPr>
            <a:r>
              <a:rPr lang="en-US" sz="2400" dirty="0" smtClean="0">
                <a:solidFill>
                  <a:schemeClr val="bg1"/>
                </a:solidFill>
                <a:effectLst>
                  <a:outerShdw blurRad="60007" dist="310007" dir="7680000" sy="30000" kx="1300200" algn="ctr" rotWithShape="0">
                    <a:prstClr val="black">
                      <a:alpha val="32000"/>
                    </a:prstClr>
                  </a:outerShdw>
                </a:effectLst>
              </a:rPr>
              <a:t>1</a:t>
            </a:r>
            <a:r>
              <a:rPr lang="en-US" sz="2400" baseline="30000" dirty="0" smtClean="0">
                <a:solidFill>
                  <a:schemeClr val="bg1"/>
                </a:solidFill>
                <a:effectLst>
                  <a:outerShdw blurRad="60007" dist="310007" dir="7680000" sy="30000" kx="1300200" algn="ctr" rotWithShape="0">
                    <a:prstClr val="black">
                      <a:alpha val="32000"/>
                    </a:prstClr>
                  </a:outerShdw>
                </a:effectLst>
              </a:rPr>
              <a:t>st</a:t>
            </a:r>
            <a:r>
              <a:rPr lang="en-US" sz="2400" dirty="0" smtClean="0">
                <a:solidFill>
                  <a:schemeClr val="bg1"/>
                </a:solidFill>
                <a:effectLst>
                  <a:outerShdw blurRad="60007" dist="310007" dir="7680000" sy="30000" kx="1300200" algn="ctr" rotWithShape="0">
                    <a:prstClr val="black">
                      <a:alpha val="32000"/>
                    </a:prstClr>
                  </a:outerShdw>
                </a:effectLst>
              </a:rPr>
              <a:t>  Thessalonians was written by Paul from Corinth and sent by Timothy, who returned with good news of their faith (Acts 18:1,5; 1 Thessalonians 3:1-8).</a:t>
            </a:r>
          </a:p>
          <a:p>
            <a:pPr marL="342900" indent="-342900">
              <a:spcAft>
                <a:spcPts val="600"/>
              </a:spcAft>
              <a:buClr>
                <a:schemeClr val="accent6">
                  <a:lumMod val="75000"/>
                </a:schemeClr>
              </a:buClr>
              <a:buFont typeface="Wingdings 2" pitchFamily="18" charset="2"/>
              <a:buChar char="è"/>
            </a:pPr>
            <a:r>
              <a:rPr lang="en-US" sz="2400" dirty="0" smtClean="0">
                <a:solidFill>
                  <a:schemeClr val="bg1"/>
                </a:solidFill>
                <a:effectLst>
                  <a:outerShdw blurRad="60007" dist="310007" dir="7680000" sy="30000" kx="1300200" algn="ctr" rotWithShape="0">
                    <a:prstClr val="black">
                      <a:alpha val="32000"/>
                    </a:prstClr>
                  </a:outerShdw>
                </a:effectLst>
              </a:rPr>
              <a:t>The apostle penned the epistle in A.D. 52. (1</a:t>
            </a:r>
            <a:r>
              <a:rPr lang="en-US" sz="2400" baseline="30000" dirty="0" smtClean="0">
                <a:solidFill>
                  <a:schemeClr val="bg1"/>
                </a:solidFill>
                <a:effectLst>
                  <a:outerShdw blurRad="60007" dist="310007" dir="7680000" sy="30000" kx="1300200" algn="ctr" rotWithShape="0">
                    <a:prstClr val="black">
                      <a:alpha val="32000"/>
                    </a:prstClr>
                  </a:outerShdw>
                </a:effectLst>
              </a:rPr>
              <a:t>st</a:t>
            </a:r>
            <a:r>
              <a:rPr lang="en-US" sz="2400" dirty="0" smtClean="0">
                <a:solidFill>
                  <a:schemeClr val="bg1"/>
                </a:solidFill>
                <a:effectLst>
                  <a:outerShdw blurRad="60007" dist="310007" dir="7680000" sy="30000" kx="1300200" algn="ctr" rotWithShape="0">
                    <a:prstClr val="black">
                      <a:alpha val="32000"/>
                    </a:prstClr>
                  </a:outerShdw>
                </a:effectLst>
              </a:rPr>
              <a:t> letter - perhaps the 1</a:t>
            </a:r>
            <a:r>
              <a:rPr lang="en-US" sz="2400" baseline="30000" dirty="0" smtClean="0">
                <a:solidFill>
                  <a:schemeClr val="bg1"/>
                </a:solidFill>
                <a:effectLst>
                  <a:outerShdw blurRad="60007" dist="310007" dir="7680000" sy="30000" kx="1300200" algn="ctr" rotWithShape="0">
                    <a:prstClr val="black">
                      <a:alpha val="32000"/>
                    </a:prstClr>
                  </a:outerShdw>
                </a:effectLst>
              </a:rPr>
              <a:t>st</a:t>
            </a:r>
            <a:r>
              <a:rPr lang="en-US" sz="2400" dirty="0" smtClean="0">
                <a:solidFill>
                  <a:schemeClr val="bg1"/>
                </a:solidFill>
                <a:effectLst>
                  <a:outerShdw blurRad="60007" dist="310007" dir="7680000" sy="30000" kx="1300200" algn="ctr" rotWithShape="0">
                    <a:prstClr val="black">
                      <a:alpha val="32000"/>
                    </a:prstClr>
                  </a:outerShdw>
                </a:effectLst>
              </a:rPr>
              <a:t> book of New Testament).</a:t>
            </a:r>
            <a:endParaRPr lang="en-US" sz="2400" dirty="0">
              <a:solidFill>
                <a:schemeClr val="bg1"/>
              </a:solidFill>
              <a:effectLst>
                <a:outerShdw blurRad="60007" dist="310007" dir="7680000" sy="30000" kx="1300200" algn="ctr" rotWithShape="0">
                  <a:prstClr val="black">
                    <a:alpha val="32000"/>
                  </a:prstClr>
                </a:outerShdw>
              </a:effectLst>
            </a:endParaRPr>
          </a:p>
        </p:txBody>
      </p:sp>
      <p:sp>
        <p:nvSpPr>
          <p:cNvPr id="6" name="TextBox 5"/>
          <p:cNvSpPr txBox="1"/>
          <p:nvPr/>
        </p:nvSpPr>
        <p:spPr>
          <a:xfrm>
            <a:off x="228600" y="304800"/>
            <a:ext cx="8763000" cy="707886"/>
          </a:xfrm>
          <a:prstGeom prst="rect">
            <a:avLst/>
          </a:prstGeom>
          <a:solidFill>
            <a:schemeClr val="accent6">
              <a:lumMod val="50000"/>
            </a:schemeClr>
          </a:solidFill>
          <a:effectLst>
            <a:softEdge rad="317500"/>
          </a:effectLst>
        </p:spPr>
        <p:txBody>
          <a:bodyPr wrap="square" rtlCol="0">
            <a:spAutoFit/>
          </a:bodyPr>
          <a:lstStyle/>
          <a:p>
            <a:pPr algn="ctr"/>
            <a:r>
              <a:rPr lang="en-US" sz="4000" b="1" spc="50" dirty="0">
                <a:ln w="12700" cmpd="sng">
                  <a:solidFill>
                    <a:schemeClr val="accent2">
                      <a:lumMod val="50000"/>
                    </a:schemeClr>
                  </a:solidFill>
                  <a:prstDash val="solid"/>
                </a:ln>
                <a:solidFill>
                  <a:schemeClr val="accent6">
                    <a:tint val="1000"/>
                  </a:schemeClr>
                </a:solidFill>
                <a:effectLst>
                  <a:glow rad="53100">
                    <a:schemeClr val="accent6">
                      <a:satMod val="180000"/>
                      <a:alpha val="30000"/>
                    </a:schemeClr>
                  </a:glow>
                </a:effectLst>
                <a:latin typeface="Benguiat Bk BT" pitchFamily="18" charset="0"/>
              </a:rPr>
              <a:t>Thessalonica</a:t>
            </a:r>
            <a:r>
              <a:rPr lang="en-US" sz="4000" b="1" spc="50" dirty="0" smtClean="0">
                <a:ln w="12700" cmpd="sng">
                  <a:solidFill>
                    <a:schemeClr val="accent2">
                      <a:lumMod val="50000"/>
                    </a:schemeClr>
                  </a:solidFill>
                  <a:prstDash val="solid"/>
                </a:ln>
                <a:solidFill>
                  <a:schemeClr val="accent6">
                    <a:tint val="1000"/>
                  </a:schemeClr>
                </a:solidFill>
                <a:effectLst>
                  <a:glow rad="53100">
                    <a:schemeClr val="accent6">
                      <a:satMod val="180000"/>
                      <a:alpha val="30000"/>
                    </a:schemeClr>
                  </a:glow>
                </a:effectLst>
                <a:latin typeface="Benguiat Bk BT" pitchFamily="18" charset="0"/>
              </a:rPr>
              <a:t>:</a:t>
            </a:r>
            <a:r>
              <a:rPr lang="en-US" sz="4000" b="1" spc="50" dirty="0" smtClean="0">
                <a:ln w="12700" cmpd="sng">
                  <a:solidFill>
                    <a:schemeClr val="accent2">
                      <a:lumMod val="50000"/>
                    </a:schemeClr>
                  </a:solidFill>
                  <a:prstDash val="solid"/>
                </a:ln>
                <a:solidFill>
                  <a:schemeClr val="accent6">
                    <a:tint val="1000"/>
                  </a:schemeClr>
                </a:solidFill>
                <a:effectLst>
                  <a:glow rad="53100">
                    <a:schemeClr val="accent6">
                      <a:satMod val="180000"/>
                      <a:alpha val="30000"/>
                    </a:schemeClr>
                  </a:glow>
                </a:effectLst>
              </a:rPr>
              <a:t> </a:t>
            </a:r>
            <a:r>
              <a:rPr lang="en-US" sz="4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228600">
                    <a:schemeClr val="bg1">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Benguiat Bk BT" pitchFamily="18" charset="0"/>
              </a:rPr>
              <a:t>A Working Church</a:t>
            </a:r>
          </a:p>
        </p:txBody>
      </p:sp>
    </p:spTree>
    <p:extLst>
      <p:ext uri="{BB962C8B-B14F-4D97-AF65-F5344CB8AC3E}">
        <p14:creationId xmlns:p14="http://schemas.microsoft.com/office/powerpoint/2010/main" val="2823174329"/>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srcRect/>
          <a:stretch>
            <a:fillRect/>
          </a:stretch>
        </p:blipFill>
        <p:spPr bwMode="auto">
          <a:xfrm>
            <a:off x="0" y="838200"/>
            <a:ext cx="9144000" cy="6019801"/>
          </a:xfrm>
          <a:prstGeom prst="rect">
            <a:avLst/>
          </a:prstGeom>
          <a:noFill/>
          <a:ln w="9525">
            <a:noFill/>
            <a:miter lim="800000"/>
            <a:headEnd/>
            <a:tailEnd/>
          </a:ln>
          <a:effectLst/>
        </p:spPr>
      </p:pic>
      <p:sp>
        <p:nvSpPr>
          <p:cNvPr id="3" name="TextBox 2"/>
          <p:cNvSpPr txBox="1"/>
          <p:nvPr/>
        </p:nvSpPr>
        <p:spPr>
          <a:xfrm>
            <a:off x="228600" y="304800"/>
            <a:ext cx="8763000" cy="707886"/>
          </a:xfrm>
          <a:prstGeom prst="rect">
            <a:avLst/>
          </a:prstGeom>
          <a:solidFill>
            <a:schemeClr val="accent6">
              <a:lumMod val="50000"/>
            </a:schemeClr>
          </a:solidFill>
          <a:effectLst>
            <a:softEdge rad="317500"/>
          </a:effectLst>
        </p:spPr>
        <p:txBody>
          <a:bodyPr wrap="square" rtlCol="0">
            <a:spAutoFit/>
          </a:bodyPr>
          <a:lstStyle/>
          <a:p>
            <a:pPr algn="ctr"/>
            <a:r>
              <a:rPr lang="en-US" sz="4000" b="1" spc="50" dirty="0">
                <a:ln w="12700" cmpd="sng">
                  <a:solidFill>
                    <a:schemeClr val="accent2">
                      <a:lumMod val="50000"/>
                    </a:schemeClr>
                  </a:solidFill>
                  <a:prstDash val="solid"/>
                </a:ln>
                <a:solidFill>
                  <a:schemeClr val="accent6">
                    <a:tint val="1000"/>
                  </a:schemeClr>
                </a:solidFill>
                <a:effectLst>
                  <a:glow rad="53100">
                    <a:schemeClr val="accent6">
                      <a:satMod val="180000"/>
                      <a:alpha val="30000"/>
                    </a:schemeClr>
                  </a:glow>
                </a:effectLst>
                <a:latin typeface="Benguiat Bk BT" pitchFamily="18" charset="0"/>
              </a:rPr>
              <a:t>Thessalonica</a:t>
            </a:r>
            <a:r>
              <a:rPr lang="en-US" sz="4000" b="1" spc="50" dirty="0" smtClean="0">
                <a:ln w="12700" cmpd="sng">
                  <a:solidFill>
                    <a:schemeClr val="accent2">
                      <a:lumMod val="50000"/>
                    </a:schemeClr>
                  </a:solidFill>
                  <a:prstDash val="solid"/>
                </a:ln>
                <a:solidFill>
                  <a:schemeClr val="accent6">
                    <a:tint val="1000"/>
                  </a:schemeClr>
                </a:solidFill>
                <a:effectLst>
                  <a:glow rad="53100">
                    <a:schemeClr val="accent6">
                      <a:satMod val="180000"/>
                      <a:alpha val="30000"/>
                    </a:schemeClr>
                  </a:glow>
                </a:effectLst>
                <a:latin typeface="Benguiat Bk BT" pitchFamily="18" charset="0"/>
              </a:rPr>
              <a:t>:</a:t>
            </a:r>
            <a:r>
              <a:rPr lang="en-US" sz="4000" b="1" spc="50" dirty="0" smtClean="0">
                <a:ln w="12700" cmpd="sng">
                  <a:solidFill>
                    <a:schemeClr val="accent2">
                      <a:lumMod val="50000"/>
                    </a:schemeClr>
                  </a:solidFill>
                  <a:prstDash val="solid"/>
                </a:ln>
                <a:solidFill>
                  <a:schemeClr val="accent6">
                    <a:tint val="1000"/>
                  </a:schemeClr>
                </a:solidFill>
                <a:effectLst>
                  <a:glow rad="53100">
                    <a:schemeClr val="accent6">
                      <a:satMod val="180000"/>
                      <a:alpha val="30000"/>
                    </a:schemeClr>
                  </a:glow>
                </a:effectLst>
              </a:rPr>
              <a:t> </a:t>
            </a:r>
            <a:r>
              <a:rPr lang="en-US" sz="4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228600">
                    <a:schemeClr val="bg1">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Benguiat Bk BT" pitchFamily="18" charset="0"/>
              </a:rPr>
              <a:t>A Working Church</a:t>
            </a:r>
          </a:p>
        </p:txBody>
      </p:sp>
      <p:sp>
        <p:nvSpPr>
          <p:cNvPr id="6" name="Rectangle 5"/>
          <p:cNvSpPr/>
          <p:nvPr/>
        </p:nvSpPr>
        <p:spPr>
          <a:xfrm>
            <a:off x="1066800" y="1213306"/>
            <a:ext cx="6858000" cy="3508653"/>
          </a:xfrm>
          <a:prstGeom prst="rect">
            <a:avLst/>
          </a:prstGeom>
        </p:spPr>
        <p:txBody>
          <a:bodyPr wrap="square">
            <a:spAutoFit/>
          </a:bodyPr>
          <a:lstStyle/>
          <a:p>
            <a:pPr algn="ctr"/>
            <a:r>
              <a:rPr lang="en-US" sz="2600" b="1" dirty="0" smtClean="0">
                <a:solidFill>
                  <a:schemeClr val="bg1"/>
                </a:solidFill>
                <a:effectLst>
                  <a:outerShdw blurRad="60007" dist="310007" dir="7680000" sy="30000" kx="1300200" algn="ctr" rotWithShape="0">
                    <a:prstClr val="black">
                      <a:alpha val="32000"/>
                    </a:prstClr>
                  </a:outerShdw>
                </a:effectLst>
              </a:rPr>
              <a:t>1 Thessalonians 1:2-10 (NKJV) </a:t>
            </a:r>
            <a:r>
              <a:rPr lang="en-US" sz="2600" dirty="0" smtClean="0">
                <a:solidFill>
                  <a:schemeClr val="bg1"/>
                </a:solidFill>
                <a:effectLst>
                  <a:outerShdw blurRad="60007" dist="310007" dir="7680000" sy="30000" kx="1300200" algn="ctr" rotWithShape="0">
                    <a:prstClr val="black">
                      <a:alpha val="32000"/>
                    </a:prstClr>
                  </a:outerShdw>
                </a:effectLst>
              </a:rPr>
              <a:t/>
            </a:r>
            <a:br>
              <a:rPr lang="en-US" sz="2600" dirty="0" smtClean="0">
                <a:solidFill>
                  <a:schemeClr val="bg1"/>
                </a:solidFill>
                <a:effectLst>
                  <a:outerShdw blurRad="60007" dist="310007" dir="7680000" sy="30000" kx="1300200" algn="ctr" rotWithShape="0">
                    <a:prstClr val="black">
                      <a:alpha val="32000"/>
                    </a:prstClr>
                  </a:outerShdw>
                </a:effectLst>
              </a:rPr>
            </a:br>
            <a:r>
              <a:rPr lang="en-US" sz="2800" baseline="30000" dirty="0" smtClean="0">
                <a:solidFill>
                  <a:schemeClr val="bg1"/>
                </a:solidFill>
                <a:effectLst>
                  <a:outerShdw blurRad="60007" dist="310007" dir="7680000" sy="30000" kx="1300200" algn="ctr" rotWithShape="0">
                    <a:prstClr val="black">
                      <a:alpha val="32000"/>
                    </a:prstClr>
                  </a:outerShdw>
                </a:effectLst>
              </a:rPr>
              <a:t>2 </a:t>
            </a:r>
            <a:r>
              <a:rPr lang="en-US" sz="2800" dirty="0" smtClean="0">
                <a:solidFill>
                  <a:schemeClr val="bg1"/>
                </a:solidFill>
                <a:effectLst>
                  <a:outerShdw blurRad="60007" dist="310007" dir="7680000" sy="30000" kx="1300200" algn="ctr" rotWithShape="0">
                    <a:prstClr val="black">
                      <a:alpha val="32000"/>
                    </a:prstClr>
                  </a:outerShdw>
                </a:effectLst>
              </a:rPr>
              <a:t>We give thanks to God always for you all, making mention of you in our prayers, </a:t>
            </a:r>
            <a:r>
              <a:rPr lang="en-US" sz="2800" baseline="30000" dirty="0" smtClean="0">
                <a:solidFill>
                  <a:schemeClr val="bg1"/>
                </a:solidFill>
                <a:effectLst>
                  <a:outerShdw blurRad="60007" dist="310007" dir="7680000" sy="30000" kx="1300200" algn="ctr" rotWithShape="0">
                    <a:prstClr val="black">
                      <a:alpha val="32000"/>
                    </a:prstClr>
                  </a:outerShdw>
                </a:effectLst>
              </a:rPr>
              <a:t>3 </a:t>
            </a:r>
            <a:r>
              <a:rPr lang="en-US" sz="2800" dirty="0" smtClean="0">
                <a:solidFill>
                  <a:schemeClr val="bg1"/>
                </a:solidFill>
                <a:effectLst>
                  <a:outerShdw blurRad="60007" dist="310007" dir="7680000" sy="30000" kx="1300200" algn="ctr" rotWithShape="0">
                    <a:prstClr val="black">
                      <a:alpha val="32000"/>
                    </a:prstClr>
                  </a:outerShdw>
                </a:effectLst>
              </a:rPr>
              <a:t>remembering without ceasing your work of faith, labor of love, and patience of hope in our Lord Jesus Christ in the sight of our God and Father,  </a:t>
            </a:r>
            <a:r>
              <a:rPr lang="en-US" sz="2800" baseline="30000" dirty="0" smtClean="0">
                <a:solidFill>
                  <a:schemeClr val="bg1"/>
                </a:solidFill>
                <a:effectLst>
                  <a:outerShdw blurRad="60007" dist="310007" dir="7680000" sy="30000" kx="1300200" algn="ctr" rotWithShape="0">
                    <a:prstClr val="black">
                      <a:alpha val="32000"/>
                    </a:prstClr>
                  </a:outerShdw>
                </a:effectLst>
              </a:rPr>
              <a:t>4 </a:t>
            </a:r>
            <a:r>
              <a:rPr lang="en-US" sz="2800" dirty="0" smtClean="0">
                <a:solidFill>
                  <a:schemeClr val="bg1"/>
                </a:solidFill>
                <a:effectLst>
                  <a:outerShdw blurRad="60007" dist="310007" dir="7680000" sy="30000" kx="1300200" algn="ctr" rotWithShape="0">
                    <a:prstClr val="black">
                      <a:alpha val="32000"/>
                    </a:prstClr>
                  </a:outerShdw>
                </a:effectLst>
              </a:rPr>
              <a:t>knowing, beloved brethren, your election by God.  </a:t>
            </a:r>
            <a:endParaRPr lang="en-US" sz="2600" dirty="0">
              <a:solidFill>
                <a:schemeClr val="bg1"/>
              </a:solidFill>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80256474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srcRect/>
          <a:stretch>
            <a:fillRect/>
          </a:stretch>
        </p:blipFill>
        <p:spPr bwMode="auto">
          <a:xfrm>
            <a:off x="0" y="838200"/>
            <a:ext cx="9144000" cy="6019801"/>
          </a:xfrm>
          <a:prstGeom prst="rect">
            <a:avLst/>
          </a:prstGeom>
          <a:noFill/>
          <a:ln w="9525">
            <a:noFill/>
            <a:miter lim="800000"/>
            <a:headEnd/>
            <a:tailEnd/>
          </a:ln>
          <a:effectLst/>
        </p:spPr>
      </p:pic>
      <p:sp>
        <p:nvSpPr>
          <p:cNvPr id="3" name="TextBox 2"/>
          <p:cNvSpPr txBox="1"/>
          <p:nvPr/>
        </p:nvSpPr>
        <p:spPr>
          <a:xfrm>
            <a:off x="228600" y="304800"/>
            <a:ext cx="8763000" cy="707886"/>
          </a:xfrm>
          <a:prstGeom prst="rect">
            <a:avLst/>
          </a:prstGeom>
          <a:solidFill>
            <a:schemeClr val="accent6">
              <a:lumMod val="50000"/>
            </a:schemeClr>
          </a:solidFill>
          <a:effectLst>
            <a:softEdge rad="317500"/>
          </a:effectLst>
        </p:spPr>
        <p:txBody>
          <a:bodyPr wrap="square" rtlCol="0">
            <a:spAutoFit/>
          </a:bodyPr>
          <a:lstStyle/>
          <a:p>
            <a:pPr algn="ctr"/>
            <a:r>
              <a:rPr lang="en-US" sz="4000" b="1" spc="50" dirty="0">
                <a:ln w="12700" cmpd="sng">
                  <a:solidFill>
                    <a:schemeClr val="accent2">
                      <a:lumMod val="50000"/>
                    </a:schemeClr>
                  </a:solidFill>
                  <a:prstDash val="solid"/>
                </a:ln>
                <a:solidFill>
                  <a:schemeClr val="accent6">
                    <a:tint val="1000"/>
                  </a:schemeClr>
                </a:solidFill>
                <a:effectLst>
                  <a:glow rad="53100">
                    <a:schemeClr val="accent6">
                      <a:satMod val="180000"/>
                      <a:alpha val="30000"/>
                    </a:schemeClr>
                  </a:glow>
                </a:effectLst>
                <a:latin typeface="Benguiat Bk BT" pitchFamily="18" charset="0"/>
              </a:rPr>
              <a:t>Thessalonica</a:t>
            </a:r>
            <a:r>
              <a:rPr lang="en-US" sz="4000" b="1" spc="50" dirty="0" smtClean="0">
                <a:ln w="12700" cmpd="sng">
                  <a:solidFill>
                    <a:schemeClr val="accent2">
                      <a:lumMod val="50000"/>
                    </a:schemeClr>
                  </a:solidFill>
                  <a:prstDash val="solid"/>
                </a:ln>
                <a:solidFill>
                  <a:schemeClr val="accent6">
                    <a:tint val="1000"/>
                  </a:schemeClr>
                </a:solidFill>
                <a:effectLst>
                  <a:glow rad="53100">
                    <a:schemeClr val="accent6">
                      <a:satMod val="180000"/>
                      <a:alpha val="30000"/>
                    </a:schemeClr>
                  </a:glow>
                </a:effectLst>
                <a:latin typeface="Benguiat Bk BT" pitchFamily="18" charset="0"/>
              </a:rPr>
              <a:t>:</a:t>
            </a:r>
            <a:r>
              <a:rPr lang="en-US" sz="4000" b="1" spc="50" dirty="0" smtClean="0">
                <a:ln w="12700" cmpd="sng">
                  <a:solidFill>
                    <a:schemeClr val="accent2">
                      <a:lumMod val="50000"/>
                    </a:schemeClr>
                  </a:solidFill>
                  <a:prstDash val="solid"/>
                </a:ln>
                <a:solidFill>
                  <a:schemeClr val="accent6">
                    <a:tint val="1000"/>
                  </a:schemeClr>
                </a:solidFill>
                <a:effectLst>
                  <a:glow rad="53100">
                    <a:schemeClr val="accent6">
                      <a:satMod val="180000"/>
                      <a:alpha val="30000"/>
                    </a:schemeClr>
                  </a:glow>
                </a:effectLst>
              </a:rPr>
              <a:t> </a:t>
            </a:r>
            <a:r>
              <a:rPr lang="en-US" sz="4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228600">
                    <a:schemeClr val="bg1">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Benguiat Bk BT" pitchFamily="18" charset="0"/>
              </a:rPr>
              <a:t>A Working Church</a:t>
            </a:r>
          </a:p>
        </p:txBody>
      </p:sp>
      <p:sp>
        <p:nvSpPr>
          <p:cNvPr id="6" name="Rectangle 5"/>
          <p:cNvSpPr/>
          <p:nvPr/>
        </p:nvSpPr>
        <p:spPr>
          <a:xfrm>
            <a:off x="1066800" y="1213306"/>
            <a:ext cx="6858000" cy="4093428"/>
          </a:xfrm>
          <a:prstGeom prst="rect">
            <a:avLst/>
          </a:prstGeom>
        </p:spPr>
        <p:txBody>
          <a:bodyPr wrap="square">
            <a:spAutoFit/>
          </a:bodyPr>
          <a:lstStyle/>
          <a:p>
            <a:pPr algn="ctr"/>
            <a:r>
              <a:rPr lang="en-US" sz="2600" b="1" dirty="0" smtClean="0">
                <a:solidFill>
                  <a:schemeClr val="bg1"/>
                </a:solidFill>
                <a:effectLst>
                  <a:outerShdw blurRad="60007" dist="310007" dir="7680000" sy="30000" kx="1300200" algn="ctr" rotWithShape="0">
                    <a:prstClr val="black">
                      <a:alpha val="32000"/>
                    </a:prstClr>
                  </a:outerShdw>
                </a:effectLst>
              </a:rPr>
              <a:t>1 Thessalonians 1:2-10 (NKJV) </a:t>
            </a:r>
            <a:r>
              <a:rPr lang="en-US" sz="2600" dirty="0" smtClean="0">
                <a:solidFill>
                  <a:schemeClr val="bg1"/>
                </a:solidFill>
                <a:effectLst>
                  <a:outerShdw blurRad="60007" dist="310007" dir="7680000" sy="30000" kx="1300200" algn="ctr" rotWithShape="0">
                    <a:prstClr val="black">
                      <a:alpha val="32000"/>
                    </a:prstClr>
                  </a:outerShdw>
                </a:effectLst>
              </a:rPr>
              <a:t/>
            </a:r>
            <a:br>
              <a:rPr lang="en-US" sz="2600" dirty="0" smtClean="0">
                <a:solidFill>
                  <a:schemeClr val="bg1"/>
                </a:solidFill>
                <a:effectLst>
                  <a:outerShdw blurRad="60007" dist="310007" dir="7680000" sy="30000" kx="1300200" algn="ctr" rotWithShape="0">
                    <a:prstClr val="black">
                      <a:alpha val="32000"/>
                    </a:prstClr>
                  </a:outerShdw>
                </a:effectLst>
              </a:rPr>
            </a:br>
            <a:r>
              <a:rPr lang="en-US" sz="2600" baseline="30000" dirty="0" smtClean="0">
                <a:solidFill>
                  <a:schemeClr val="bg1"/>
                </a:solidFill>
                <a:effectLst>
                  <a:outerShdw blurRad="60007" dist="310007" dir="7680000" sy="30000" kx="1300200" algn="ctr" rotWithShape="0">
                    <a:prstClr val="black">
                      <a:alpha val="32000"/>
                    </a:prstClr>
                  </a:outerShdw>
                </a:effectLst>
              </a:rPr>
              <a:t>5 </a:t>
            </a:r>
            <a:r>
              <a:rPr lang="en-US" sz="2600" dirty="0" smtClean="0">
                <a:solidFill>
                  <a:schemeClr val="bg1"/>
                </a:solidFill>
                <a:effectLst>
                  <a:outerShdw blurRad="60007" dist="310007" dir="7680000" sy="30000" kx="1300200" algn="ctr" rotWithShape="0">
                    <a:prstClr val="black">
                      <a:alpha val="32000"/>
                    </a:prstClr>
                  </a:outerShdw>
                </a:effectLst>
              </a:rPr>
              <a:t>For our gospel did not come to you in word only, but also in power, and in the Holy Spirit and in much assurance, as you know what kind of men we were among you for your sake. </a:t>
            </a:r>
            <a:br>
              <a:rPr lang="en-US" sz="2600" dirty="0" smtClean="0">
                <a:solidFill>
                  <a:schemeClr val="bg1"/>
                </a:solidFill>
                <a:effectLst>
                  <a:outerShdw blurRad="60007" dist="310007" dir="7680000" sy="30000" kx="1300200" algn="ctr" rotWithShape="0">
                    <a:prstClr val="black">
                      <a:alpha val="32000"/>
                    </a:prstClr>
                  </a:outerShdw>
                </a:effectLst>
              </a:rPr>
            </a:br>
            <a:r>
              <a:rPr lang="en-US" sz="2600" baseline="30000" dirty="0" smtClean="0">
                <a:solidFill>
                  <a:schemeClr val="bg1"/>
                </a:solidFill>
                <a:effectLst>
                  <a:outerShdw blurRad="60007" dist="310007" dir="7680000" sy="30000" kx="1300200" algn="ctr" rotWithShape="0">
                    <a:prstClr val="black">
                      <a:alpha val="32000"/>
                    </a:prstClr>
                  </a:outerShdw>
                </a:effectLst>
              </a:rPr>
              <a:t>6 </a:t>
            </a:r>
            <a:r>
              <a:rPr lang="en-US" sz="2600" dirty="0" smtClean="0">
                <a:solidFill>
                  <a:schemeClr val="bg1"/>
                </a:solidFill>
                <a:effectLst>
                  <a:outerShdw blurRad="60007" dist="310007" dir="7680000" sy="30000" kx="1300200" algn="ctr" rotWithShape="0">
                    <a:prstClr val="black">
                      <a:alpha val="32000"/>
                    </a:prstClr>
                  </a:outerShdw>
                </a:effectLst>
              </a:rPr>
              <a:t>And you became followers of us and of the Lord, having received the word in much affliction, with joy of the Holy Spirit, </a:t>
            </a:r>
            <a:r>
              <a:rPr lang="en-US" sz="2600" baseline="30000" dirty="0" smtClean="0">
                <a:solidFill>
                  <a:schemeClr val="bg1"/>
                </a:solidFill>
                <a:effectLst>
                  <a:outerShdw blurRad="60007" dist="310007" dir="7680000" sy="30000" kx="1300200" algn="ctr" rotWithShape="0">
                    <a:prstClr val="black">
                      <a:alpha val="32000"/>
                    </a:prstClr>
                  </a:outerShdw>
                </a:effectLst>
              </a:rPr>
              <a:t>7 </a:t>
            </a:r>
            <a:r>
              <a:rPr lang="en-US" sz="2600" dirty="0" smtClean="0">
                <a:solidFill>
                  <a:schemeClr val="bg1"/>
                </a:solidFill>
                <a:effectLst>
                  <a:outerShdw blurRad="60007" dist="310007" dir="7680000" sy="30000" kx="1300200" algn="ctr" rotWithShape="0">
                    <a:prstClr val="black">
                      <a:alpha val="32000"/>
                    </a:prstClr>
                  </a:outerShdw>
                </a:effectLst>
              </a:rPr>
              <a:t>so that you became examples to all in Macedonia and Achaia who believe. </a:t>
            </a:r>
            <a:endParaRPr lang="en-US" sz="2600" dirty="0">
              <a:solidFill>
                <a:schemeClr val="bg1"/>
              </a:solidFill>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1835578916"/>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srcRect/>
          <a:stretch>
            <a:fillRect/>
          </a:stretch>
        </p:blipFill>
        <p:spPr bwMode="auto">
          <a:xfrm>
            <a:off x="0" y="838200"/>
            <a:ext cx="9144000" cy="6019801"/>
          </a:xfrm>
          <a:prstGeom prst="rect">
            <a:avLst/>
          </a:prstGeom>
          <a:noFill/>
          <a:ln w="9525">
            <a:noFill/>
            <a:miter lim="800000"/>
            <a:headEnd/>
            <a:tailEnd/>
          </a:ln>
          <a:effectLst/>
        </p:spPr>
      </p:pic>
      <p:sp>
        <p:nvSpPr>
          <p:cNvPr id="3" name="TextBox 2"/>
          <p:cNvSpPr txBox="1"/>
          <p:nvPr/>
        </p:nvSpPr>
        <p:spPr>
          <a:xfrm>
            <a:off x="228600" y="304800"/>
            <a:ext cx="8763000" cy="707886"/>
          </a:xfrm>
          <a:prstGeom prst="rect">
            <a:avLst/>
          </a:prstGeom>
          <a:solidFill>
            <a:schemeClr val="accent6">
              <a:lumMod val="50000"/>
            </a:schemeClr>
          </a:solidFill>
          <a:effectLst>
            <a:softEdge rad="317500"/>
          </a:effectLst>
        </p:spPr>
        <p:txBody>
          <a:bodyPr wrap="square" rtlCol="0">
            <a:spAutoFit/>
          </a:bodyPr>
          <a:lstStyle/>
          <a:p>
            <a:pPr algn="ctr"/>
            <a:r>
              <a:rPr lang="en-US" sz="4000" b="1" spc="50" dirty="0">
                <a:ln w="12700" cmpd="sng">
                  <a:solidFill>
                    <a:schemeClr val="accent2">
                      <a:lumMod val="50000"/>
                    </a:schemeClr>
                  </a:solidFill>
                  <a:prstDash val="solid"/>
                </a:ln>
                <a:solidFill>
                  <a:schemeClr val="accent6">
                    <a:tint val="1000"/>
                  </a:schemeClr>
                </a:solidFill>
                <a:effectLst>
                  <a:glow rad="53100">
                    <a:schemeClr val="accent6">
                      <a:satMod val="180000"/>
                      <a:alpha val="30000"/>
                    </a:schemeClr>
                  </a:glow>
                </a:effectLst>
                <a:latin typeface="Benguiat Bk BT" pitchFamily="18" charset="0"/>
              </a:rPr>
              <a:t>Thessalonica</a:t>
            </a:r>
            <a:r>
              <a:rPr lang="en-US" sz="4000" b="1" spc="50" dirty="0" smtClean="0">
                <a:ln w="12700" cmpd="sng">
                  <a:solidFill>
                    <a:schemeClr val="accent2">
                      <a:lumMod val="50000"/>
                    </a:schemeClr>
                  </a:solidFill>
                  <a:prstDash val="solid"/>
                </a:ln>
                <a:solidFill>
                  <a:schemeClr val="accent6">
                    <a:tint val="1000"/>
                  </a:schemeClr>
                </a:solidFill>
                <a:effectLst>
                  <a:glow rad="53100">
                    <a:schemeClr val="accent6">
                      <a:satMod val="180000"/>
                      <a:alpha val="30000"/>
                    </a:schemeClr>
                  </a:glow>
                </a:effectLst>
                <a:latin typeface="Benguiat Bk BT" pitchFamily="18" charset="0"/>
              </a:rPr>
              <a:t>:</a:t>
            </a:r>
            <a:r>
              <a:rPr lang="en-US" sz="4000" b="1" spc="50" dirty="0" smtClean="0">
                <a:ln w="12700" cmpd="sng">
                  <a:solidFill>
                    <a:schemeClr val="accent2">
                      <a:lumMod val="50000"/>
                    </a:schemeClr>
                  </a:solidFill>
                  <a:prstDash val="solid"/>
                </a:ln>
                <a:solidFill>
                  <a:schemeClr val="accent6">
                    <a:tint val="1000"/>
                  </a:schemeClr>
                </a:solidFill>
                <a:effectLst>
                  <a:glow rad="53100">
                    <a:schemeClr val="accent6">
                      <a:satMod val="180000"/>
                      <a:alpha val="30000"/>
                    </a:schemeClr>
                  </a:glow>
                </a:effectLst>
              </a:rPr>
              <a:t> </a:t>
            </a:r>
            <a:r>
              <a:rPr lang="en-US" sz="4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228600">
                    <a:schemeClr val="bg1">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Benguiat Bk BT" pitchFamily="18" charset="0"/>
              </a:rPr>
              <a:t>A Working Church</a:t>
            </a:r>
          </a:p>
        </p:txBody>
      </p:sp>
      <p:sp>
        <p:nvSpPr>
          <p:cNvPr id="6" name="Rectangle 5"/>
          <p:cNvSpPr/>
          <p:nvPr/>
        </p:nvSpPr>
        <p:spPr>
          <a:xfrm>
            <a:off x="1066800" y="1213306"/>
            <a:ext cx="6858000" cy="4185761"/>
          </a:xfrm>
          <a:prstGeom prst="rect">
            <a:avLst/>
          </a:prstGeom>
        </p:spPr>
        <p:txBody>
          <a:bodyPr wrap="square">
            <a:spAutoFit/>
          </a:bodyPr>
          <a:lstStyle/>
          <a:p>
            <a:pPr algn="ctr"/>
            <a:r>
              <a:rPr lang="en-US" sz="2600" b="1" dirty="0" smtClean="0">
                <a:solidFill>
                  <a:schemeClr val="bg1"/>
                </a:solidFill>
                <a:effectLst>
                  <a:outerShdw blurRad="60007" dist="310007" dir="7680000" sy="30000" kx="1300200" algn="ctr" rotWithShape="0">
                    <a:prstClr val="black">
                      <a:alpha val="32000"/>
                    </a:prstClr>
                  </a:outerShdw>
                </a:effectLst>
              </a:rPr>
              <a:t>1 Thessalonians 1:2-10 (NKJV) </a:t>
            </a:r>
            <a:r>
              <a:rPr lang="en-US" sz="2600" dirty="0" smtClean="0">
                <a:solidFill>
                  <a:schemeClr val="bg1"/>
                </a:solidFill>
                <a:effectLst>
                  <a:outerShdw blurRad="60007" dist="310007" dir="7680000" sy="30000" kx="1300200" algn="ctr" rotWithShape="0">
                    <a:prstClr val="black">
                      <a:alpha val="32000"/>
                    </a:prstClr>
                  </a:outerShdw>
                </a:effectLst>
              </a:rPr>
              <a:t/>
            </a:r>
            <a:br>
              <a:rPr lang="en-US" sz="2600" dirty="0" smtClean="0">
                <a:solidFill>
                  <a:schemeClr val="bg1"/>
                </a:solidFill>
                <a:effectLst>
                  <a:outerShdw blurRad="60007" dist="310007" dir="7680000" sy="30000" kx="1300200" algn="ctr" rotWithShape="0">
                    <a:prstClr val="black">
                      <a:alpha val="32000"/>
                    </a:prstClr>
                  </a:outerShdw>
                </a:effectLst>
              </a:rPr>
            </a:br>
            <a:r>
              <a:rPr lang="en-US" sz="2400" baseline="30000" dirty="0" smtClean="0">
                <a:solidFill>
                  <a:schemeClr val="bg1"/>
                </a:solidFill>
                <a:effectLst>
                  <a:outerShdw blurRad="60007" dist="310007" dir="7680000" sy="30000" kx="1300200" algn="ctr" rotWithShape="0">
                    <a:prstClr val="black">
                      <a:alpha val="32000"/>
                    </a:prstClr>
                  </a:outerShdw>
                </a:effectLst>
              </a:rPr>
              <a:t>8 </a:t>
            </a:r>
            <a:r>
              <a:rPr lang="en-US" sz="2400" dirty="0" smtClean="0">
                <a:solidFill>
                  <a:schemeClr val="bg1"/>
                </a:solidFill>
                <a:effectLst>
                  <a:outerShdw blurRad="60007" dist="310007" dir="7680000" sy="30000" kx="1300200" algn="ctr" rotWithShape="0">
                    <a:prstClr val="black">
                      <a:alpha val="32000"/>
                    </a:prstClr>
                  </a:outerShdw>
                </a:effectLst>
              </a:rPr>
              <a:t>For from you the word of the Lord has sounded forth, not only in Macedonia and Achaia, but also in every place. Your faith toward God has gone out, so that we do not need to say anything.  </a:t>
            </a:r>
            <a:r>
              <a:rPr lang="en-US" sz="2400" baseline="30000" dirty="0" smtClean="0">
                <a:solidFill>
                  <a:schemeClr val="bg1"/>
                </a:solidFill>
                <a:effectLst>
                  <a:outerShdw blurRad="60007" dist="310007" dir="7680000" sy="30000" kx="1300200" algn="ctr" rotWithShape="0">
                    <a:prstClr val="black">
                      <a:alpha val="32000"/>
                    </a:prstClr>
                  </a:outerShdw>
                </a:effectLst>
              </a:rPr>
              <a:t>9 </a:t>
            </a:r>
            <a:r>
              <a:rPr lang="en-US" sz="2400" dirty="0" smtClean="0">
                <a:solidFill>
                  <a:schemeClr val="bg1"/>
                </a:solidFill>
                <a:effectLst>
                  <a:outerShdw blurRad="60007" dist="310007" dir="7680000" sy="30000" kx="1300200" algn="ctr" rotWithShape="0">
                    <a:prstClr val="black">
                      <a:alpha val="32000"/>
                    </a:prstClr>
                  </a:outerShdw>
                </a:effectLst>
              </a:rPr>
              <a:t>For they themselves declare concerning us what manner of entry we had to you, and how you turned to God from idols to serve the living and true God, </a:t>
            </a:r>
            <a:br>
              <a:rPr lang="en-US" sz="2400" dirty="0" smtClean="0">
                <a:solidFill>
                  <a:schemeClr val="bg1"/>
                </a:solidFill>
                <a:effectLst>
                  <a:outerShdw blurRad="60007" dist="310007" dir="7680000" sy="30000" kx="1300200" algn="ctr" rotWithShape="0">
                    <a:prstClr val="black">
                      <a:alpha val="32000"/>
                    </a:prstClr>
                  </a:outerShdw>
                </a:effectLst>
              </a:rPr>
            </a:br>
            <a:r>
              <a:rPr lang="en-US" sz="2400" baseline="30000" dirty="0" smtClean="0">
                <a:solidFill>
                  <a:schemeClr val="bg1"/>
                </a:solidFill>
                <a:effectLst>
                  <a:outerShdw blurRad="60007" dist="310007" dir="7680000" sy="30000" kx="1300200" algn="ctr" rotWithShape="0">
                    <a:prstClr val="black">
                      <a:alpha val="32000"/>
                    </a:prstClr>
                  </a:outerShdw>
                </a:effectLst>
              </a:rPr>
              <a:t>10 </a:t>
            </a:r>
            <a:r>
              <a:rPr lang="en-US" sz="2400" dirty="0" smtClean="0">
                <a:solidFill>
                  <a:schemeClr val="bg1"/>
                </a:solidFill>
                <a:effectLst>
                  <a:outerShdw blurRad="60007" dist="310007" dir="7680000" sy="30000" kx="1300200" algn="ctr" rotWithShape="0">
                    <a:prstClr val="black">
                      <a:alpha val="32000"/>
                    </a:prstClr>
                  </a:outerShdw>
                </a:effectLst>
              </a:rPr>
              <a:t>and to wait for His Son from heaven, whom He raised from the dead, </a:t>
            </a:r>
            <a:r>
              <a:rPr lang="en-US" sz="2400" i="1" dirty="0" smtClean="0">
                <a:solidFill>
                  <a:schemeClr val="bg1"/>
                </a:solidFill>
                <a:effectLst>
                  <a:outerShdw blurRad="60007" dist="310007" dir="7680000" sy="30000" kx="1300200" algn="ctr" rotWithShape="0">
                    <a:prstClr val="black">
                      <a:alpha val="32000"/>
                    </a:prstClr>
                  </a:outerShdw>
                </a:effectLst>
              </a:rPr>
              <a:t>even</a:t>
            </a:r>
            <a:r>
              <a:rPr lang="en-US" sz="2400" dirty="0" smtClean="0">
                <a:solidFill>
                  <a:schemeClr val="bg1"/>
                </a:solidFill>
                <a:effectLst>
                  <a:outerShdw blurRad="60007" dist="310007" dir="7680000" sy="30000" kx="1300200" algn="ctr" rotWithShape="0">
                    <a:prstClr val="black">
                      <a:alpha val="32000"/>
                    </a:prstClr>
                  </a:outerShdw>
                </a:effectLst>
              </a:rPr>
              <a:t> Jesus who delivers us from the wrath to come. </a:t>
            </a:r>
            <a:endParaRPr lang="en-US" sz="2400" dirty="0">
              <a:solidFill>
                <a:schemeClr val="bg1"/>
              </a:solidFill>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4218253609"/>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2" cstate="print"/>
          <a:srcRect/>
          <a:stretch>
            <a:fillRect/>
          </a:stretch>
        </p:blipFill>
        <p:spPr bwMode="auto">
          <a:xfrm>
            <a:off x="1" y="494487"/>
            <a:ext cx="4876799" cy="6363513"/>
          </a:xfrm>
          <a:prstGeom prst="rect">
            <a:avLst/>
          </a:prstGeom>
          <a:noFill/>
          <a:ln w="9525">
            <a:noFill/>
            <a:miter lim="800000"/>
            <a:headEnd/>
            <a:tailEnd/>
          </a:ln>
          <a:effectLst/>
        </p:spPr>
      </p:pic>
      <p:sp>
        <p:nvSpPr>
          <p:cNvPr id="4" name="Round Diagonal Corner Rectangle 3"/>
          <p:cNvSpPr/>
          <p:nvPr/>
        </p:nvSpPr>
        <p:spPr>
          <a:xfrm>
            <a:off x="3200400" y="1447800"/>
            <a:ext cx="5715000" cy="5181600"/>
          </a:xfrm>
          <a:prstGeom prst="round2Diag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505200" y="1630025"/>
            <a:ext cx="5410200" cy="4678204"/>
          </a:xfrm>
          <a:prstGeom prst="rect">
            <a:avLst/>
          </a:prstGeom>
        </p:spPr>
        <p:txBody>
          <a:bodyPr wrap="square">
            <a:spAutoFit/>
          </a:bodyPr>
          <a:lstStyle/>
          <a:p>
            <a:pPr marL="342900" indent="-342900">
              <a:spcAft>
                <a:spcPts val="600"/>
              </a:spcAft>
              <a:buClr>
                <a:schemeClr val="accent6">
                  <a:lumMod val="75000"/>
                </a:schemeClr>
              </a:buClr>
              <a:buFont typeface="Wingdings 2" pitchFamily="18" charset="2"/>
              <a:buChar char="è"/>
            </a:pPr>
            <a:r>
              <a:rPr lang="en-US" sz="2400" dirty="0" smtClean="0">
                <a:solidFill>
                  <a:schemeClr val="bg1"/>
                </a:solidFill>
                <a:effectLst>
                  <a:outerShdw blurRad="60007" dist="310007" dir="7680000" sy="30000" kx="1300200" algn="ctr" rotWithShape="0">
                    <a:prstClr val="black">
                      <a:alpha val="32000"/>
                    </a:prstClr>
                  </a:outerShdw>
                </a:effectLst>
              </a:rPr>
              <a:t>Paul, Silas and Timothy came to Thessalonica after they had preached in Philippi on the apostle's second journey (Act 16:1-3; 17:1-2). </a:t>
            </a:r>
          </a:p>
          <a:p>
            <a:pPr marL="342900" indent="-342900">
              <a:spcAft>
                <a:spcPts val="600"/>
              </a:spcAft>
              <a:buClr>
                <a:schemeClr val="accent6">
                  <a:lumMod val="75000"/>
                </a:schemeClr>
              </a:buClr>
              <a:buFont typeface="Wingdings 2" pitchFamily="18" charset="2"/>
              <a:buChar char="è"/>
            </a:pPr>
            <a:r>
              <a:rPr lang="en-US" sz="2400" dirty="0" smtClean="0">
                <a:solidFill>
                  <a:schemeClr val="bg1"/>
                </a:solidFill>
                <a:effectLst>
                  <a:outerShdw blurRad="60007" dist="310007" dir="7680000" sy="30000" kx="1300200" algn="ctr" rotWithShape="0">
                    <a:prstClr val="black">
                      <a:alpha val="32000"/>
                    </a:prstClr>
                  </a:outerShdw>
                </a:effectLst>
              </a:rPr>
              <a:t>Paul preached to the Jews in their synagogue for three Sabbaths, proving that Jesus was Christ by appealing to the Old Testament prophets (Acts 17:2-3). </a:t>
            </a:r>
          </a:p>
          <a:p>
            <a:pPr marL="342900" indent="-342900">
              <a:spcAft>
                <a:spcPts val="600"/>
              </a:spcAft>
              <a:buClr>
                <a:schemeClr val="accent6">
                  <a:lumMod val="75000"/>
                </a:schemeClr>
              </a:buClr>
              <a:buFont typeface="Wingdings 2" pitchFamily="18" charset="2"/>
              <a:buChar char="è"/>
            </a:pPr>
            <a:r>
              <a:rPr lang="en-US" sz="2400" dirty="0" smtClean="0">
                <a:solidFill>
                  <a:schemeClr val="bg1"/>
                </a:solidFill>
                <a:effectLst>
                  <a:outerShdw blurRad="60007" dist="310007" dir="7680000" sy="30000" kx="1300200" algn="ctr" rotWithShape="0">
                    <a:prstClr val="black">
                      <a:alpha val="32000"/>
                    </a:prstClr>
                  </a:outerShdw>
                </a:effectLst>
              </a:rPr>
              <a:t>Paul probably stayed in Thessalonica at least several months - (Acts 17:3-4; 1 Thessalonians 1:9). </a:t>
            </a:r>
            <a:endParaRPr lang="en-US" sz="2400" dirty="0">
              <a:solidFill>
                <a:schemeClr val="bg1"/>
              </a:solidFill>
              <a:effectLst>
                <a:outerShdw blurRad="60007" dist="310007" dir="7680000" sy="30000" kx="1300200" algn="ctr" rotWithShape="0">
                  <a:prstClr val="black">
                    <a:alpha val="32000"/>
                  </a:prstClr>
                </a:outerShdw>
              </a:effectLst>
            </a:endParaRPr>
          </a:p>
        </p:txBody>
      </p:sp>
      <p:sp>
        <p:nvSpPr>
          <p:cNvPr id="6" name="TextBox 5"/>
          <p:cNvSpPr txBox="1"/>
          <p:nvPr/>
        </p:nvSpPr>
        <p:spPr>
          <a:xfrm>
            <a:off x="228600" y="304800"/>
            <a:ext cx="8763000" cy="707886"/>
          </a:xfrm>
          <a:prstGeom prst="rect">
            <a:avLst/>
          </a:prstGeom>
          <a:solidFill>
            <a:schemeClr val="accent6">
              <a:lumMod val="50000"/>
            </a:schemeClr>
          </a:solidFill>
          <a:effectLst>
            <a:softEdge rad="317500"/>
          </a:effectLst>
        </p:spPr>
        <p:txBody>
          <a:bodyPr wrap="square" rtlCol="0">
            <a:spAutoFit/>
          </a:bodyPr>
          <a:lstStyle/>
          <a:p>
            <a:pPr algn="ctr"/>
            <a:r>
              <a:rPr lang="en-US" sz="4000" b="1" spc="50" dirty="0">
                <a:ln w="12700" cmpd="sng">
                  <a:solidFill>
                    <a:schemeClr val="accent2">
                      <a:lumMod val="50000"/>
                    </a:schemeClr>
                  </a:solidFill>
                  <a:prstDash val="solid"/>
                </a:ln>
                <a:solidFill>
                  <a:schemeClr val="accent6">
                    <a:tint val="1000"/>
                  </a:schemeClr>
                </a:solidFill>
                <a:effectLst>
                  <a:glow rad="53100">
                    <a:schemeClr val="accent6">
                      <a:satMod val="180000"/>
                      <a:alpha val="30000"/>
                    </a:schemeClr>
                  </a:glow>
                </a:effectLst>
                <a:latin typeface="Benguiat Bk BT" pitchFamily="18" charset="0"/>
              </a:rPr>
              <a:t>Thessalonica</a:t>
            </a:r>
            <a:r>
              <a:rPr lang="en-US" sz="4000" b="1" spc="50" dirty="0" smtClean="0">
                <a:ln w="12700" cmpd="sng">
                  <a:solidFill>
                    <a:schemeClr val="accent2">
                      <a:lumMod val="50000"/>
                    </a:schemeClr>
                  </a:solidFill>
                  <a:prstDash val="solid"/>
                </a:ln>
                <a:solidFill>
                  <a:schemeClr val="accent6">
                    <a:tint val="1000"/>
                  </a:schemeClr>
                </a:solidFill>
                <a:effectLst>
                  <a:glow rad="53100">
                    <a:schemeClr val="accent6">
                      <a:satMod val="180000"/>
                      <a:alpha val="30000"/>
                    </a:schemeClr>
                  </a:glow>
                </a:effectLst>
                <a:latin typeface="Benguiat Bk BT" pitchFamily="18" charset="0"/>
              </a:rPr>
              <a:t>:</a:t>
            </a:r>
            <a:r>
              <a:rPr lang="en-US" sz="4000" b="1" spc="50" dirty="0" smtClean="0">
                <a:ln w="12700" cmpd="sng">
                  <a:solidFill>
                    <a:schemeClr val="accent2">
                      <a:lumMod val="50000"/>
                    </a:schemeClr>
                  </a:solidFill>
                  <a:prstDash val="solid"/>
                </a:ln>
                <a:solidFill>
                  <a:schemeClr val="accent6">
                    <a:tint val="1000"/>
                  </a:schemeClr>
                </a:solidFill>
                <a:effectLst>
                  <a:glow rad="53100">
                    <a:schemeClr val="accent6">
                      <a:satMod val="180000"/>
                      <a:alpha val="30000"/>
                    </a:schemeClr>
                  </a:glow>
                </a:effectLst>
              </a:rPr>
              <a:t> </a:t>
            </a:r>
            <a:r>
              <a:rPr lang="en-US" sz="4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228600">
                    <a:schemeClr val="bg1">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Benguiat Bk BT" pitchFamily="18" charset="0"/>
              </a:rPr>
              <a:t>A Working Church</a:t>
            </a:r>
          </a:p>
        </p:txBody>
      </p:sp>
    </p:spTree>
    <p:extLst>
      <p:ext uri="{BB962C8B-B14F-4D97-AF65-F5344CB8AC3E}">
        <p14:creationId xmlns:p14="http://schemas.microsoft.com/office/powerpoint/2010/main" val="29729007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2" cstate="print"/>
          <a:srcRect/>
          <a:stretch>
            <a:fillRect/>
          </a:stretch>
        </p:blipFill>
        <p:spPr bwMode="auto">
          <a:xfrm>
            <a:off x="1" y="494487"/>
            <a:ext cx="4876799" cy="6363513"/>
          </a:xfrm>
          <a:prstGeom prst="rect">
            <a:avLst/>
          </a:prstGeom>
          <a:noFill/>
          <a:ln w="9525">
            <a:noFill/>
            <a:miter lim="800000"/>
            <a:headEnd/>
            <a:tailEnd/>
          </a:ln>
          <a:effectLst/>
        </p:spPr>
      </p:pic>
      <p:sp>
        <p:nvSpPr>
          <p:cNvPr id="4" name="Round Diagonal Corner Rectangle 3"/>
          <p:cNvSpPr/>
          <p:nvPr/>
        </p:nvSpPr>
        <p:spPr>
          <a:xfrm>
            <a:off x="3200400" y="1447800"/>
            <a:ext cx="5715000" cy="5181600"/>
          </a:xfrm>
          <a:prstGeom prst="round2Diag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505200" y="1630025"/>
            <a:ext cx="5410200" cy="4755148"/>
          </a:xfrm>
          <a:prstGeom prst="rect">
            <a:avLst/>
          </a:prstGeom>
        </p:spPr>
        <p:txBody>
          <a:bodyPr wrap="square">
            <a:spAutoFit/>
          </a:bodyPr>
          <a:lstStyle/>
          <a:p>
            <a:pPr marL="342900" indent="-342900">
              <a:spcAft>
                <a:spcPts val="600"/>
              </a:spcAft>
              <a:buClr>
                <a:schemeClr val="accent6">
                  <a:lumMod val="75000"/>
                </a:schemeClr>
              </a:buClr>
              <a:buFont typeface="Wingdings 2" pitchFamily="18" charset="2"/>
              <a:buChar char="è"/>
            </a:pPr>
            <a:r>
              <a:rPr lang="en-US" sz="2400" dirty="0" smtClean="0">
                <a:solidFill>
                  <a:schemeClr val="bg1"/>
                </a:solidFill>
                <a:effectLst>
                  <a:outerShdw blurRad="60007" dist="310007" dir="7680000" sy="30000" kx="1300200" algn="ctr" rotWithShape="0">
                    <a:prstClr val="black">
                      <a:alpha val="32000"/>
                    </a:prstClr>
                  </a:outerShdw>
                </a:effectLst>
              </a:rPr>
              <a:t>The apostle preached boldly among them in the face of much opposition (2:2,14-16). </a:t>
            </a:r>
          </a:p>
          <a:p>
            <a:pPr marL="342900" indent="-342900">
              <a:spcAft>
                <a:spcPts val="600"/>
              </a:spcAft>
              <a:buClr>
                <a:schemeClr val="accent6">
                  <a:lumMod val="75000"/>
                </a:schemeClr>
              </a:buClr>
              <a:buFont typeface="Wingdings 2" pitchFamily="18" charset="2"/>
              <a:buChar char="è"/>
            </a:pPr>
            <a:r>
              <a:rPr lang="en-US" sz="2400" dirty="0" smtClean="0">
                <a:solidFill>
                  <a:schemeClr val="bg1"/>
                </a:solidFill>
                <a:effectLst>
                  <a:outerShdw blurRad="60007" dist="310007" dir="7680000" sy="30000" kx="1300200" algn="ctr" rotWithShape="0">
                    <a:prstClr val="black">
                      <a:alpha val="32000"/>
                    </a:prstClr>
                  </a:outerShdw>
                </a:effectLst>
              </a:rPr>
              <a:t>His work among them was as a father with his children (2:3-11), while they received his preaching as the word of God (2:13). </a:t>
            </a:r>
          </a:p>
          <a:p>
            <a:pPr marL="342900" indent="-342900">
              <a:spcAft>
                <a:spcPts val="600"/>
              </a:spcAft>
              <a:buClr>
                <a:schemeClr val="accent6">
                  <a:lumMod val="75000"/>
                </a:schemeClr>
              </a:buClr>
              <a:buFont typeface="Wingdings 2" pitchFamily="18" charset="2"/>
              <a:buChar char="è"/>
            </a:pPr>
            <a:r>
              <a:rPr lang="en-US" sz="2400" dirty="0" smtClean="0">
                <a:solidFill>
                  <a:schemeClr val="bg1"/>
                </a:solidFill>
                <a:effectLst>
                  <a:outerShdw blurRad="60007" dist="310007" dir="7680000" sy="30000" kx="1300200" algn="ctr" rotWithShape="0">
                    <a:prstClr val="black">
                      <a:alpha val="32000"/>
                    </a:prstClr>
                  </a:outerShdw>
                </a:effectLst>
              </a:rPr>
              <a:t>He was forced to leave due to Jewish persecution (Acts 17:5-10). </a:t>
            </a:r>
          </a:p>
          <a:p>
            <a:pPr marL="342900" indent="-342900">
              <a:spcAft>
                <a:spcPts val="600"/>
              </a:spcAft>
              <a:buClr>
                <a:schemeClr val="accent6">
                  <a:lumMod val="75000"/>
                </a:schemeClr>
              </a:buClr>
              <a:buFont typeface="Wingdings 2" pitchFamily="18" charset="2"/>
              <a:buChar char="è"/>
            </a:pPr>
            <a:r>
              <a:rPr lang="en-US" sz="2400" dirty="0" smtClean="0">
                <a:solidFill>
                  <a:schemeClr val="bg1"/>
                </a:solidFill>
                <a:effectLst>
                  <a:outerShdw blurRad="60007" dist="310007" dir="7680000" sy="30000" kx="1300200" algn="ctr" rotWithShape="0">
                    <a:prstClr val="black">
                      <a:alpha val="32000"/>
                    </a:prstClr>
                  </a:outerShdw>
                </a:effectLst>
              </a:rPr>
              <a:t>He was anxious about them, and desired to return, but was hindered by Satan (2:17-20). </a:t>
            </a:r>
            <a:endParaRPr lang="en-US" sz="2400" dirty="0">
              <a:solidFill>
                <a:schemeClr val="bg1"/>
              </a:solidFill>
              <a:effectLst>
                <a:outerShdw blurRad="60007" dist="310007" dir="7680000" sy="30000" kx="1300200" algn="ctr" rotWithShape="0">
                  <a:prstClr val="black">
                    <a:alpha val="32000"/>
                  </a:prstClr>
                </a:outerShdw>
              </a:effectLst>
            </a:endParaRPr>
          </a:p>
        </p:txBody>
      </p:sp>
      <p:sp>
        <p:nvSpPr>
          <p:cNvPr id="6" name="TextBox 5"/>
          <p:cNvSpPr txBox="1"/>
          <p:nvPr/>
        </p:nvSpPr>
        <p:spPr>
          <a:xfrm>
            <a:off x="228600" y="304800"/>
            <a:ext cx="8763000" cy="707886"/>
          </a:xfrm>
          <a:prstGeom prst="rect">
            <a:avLst/>
          </a:prstGeom>
          <a:solidFill>
            <a:schemeClr val="accent6">
              <a:lumMod val="50000"/>
            </a:schemeClr>
          </a:solidFill>
          <a:effectLst>
            <a:softEdge rad="317500"/>
          </a:effectLst>
        </p:spPr>
        <p:txBody>
          <a:bodyPr wrap="square" rtlCol="0">
            <a:spAutoFit/>
          </a:bodyPr>
          <a:lstStyle/>
          <a:p>
            <a:pPr algn="ctr"/>
            <a:r>
              <a:rPr lang="en-US" sz="4000" b="1" spc="50" dirty="0">
                <a:ln w="12700" cmpd="sng">
                  <a:solidFill>
                    <a:schemeClr val="accent2">
                      <a:lumMod val="50000"/>
                    </a:schemeClr>
                  </a:solidFill>
                  <a:prstDash val="solid"/>
                </a:ln>
                <a:solidFill>
                  <a:schemeClr val="accent6">
                    <a:tint val="1000"/>
                  </a:schemeClr>
                </a:solidFill>
                <a:effectLst>
                  <a:glow rad="53100">
                    <a:schemeClr val="accent6">
                      <a:satMod val="180000"/>
                      <a:alpha val="30000"/>
                    </a:schemeClr>
                  </a:glow>
                </a:effectLst>
                <a:latin typeface="Benguiat Bk BT" pitchFamily="18" charset="0"/>
              </a:rPr>
              <a:t>Thessalonica</a:t>
            </a:r>
            <a:r>
              <a:rPr lang="en-US" sz="4000" b="1" spc="50" dirty="0" smtClean="0">
                <a:ln w="12700" cmpd="sng">
                  <a:solidFill>
                    <a:schemeClr val="accent2">
                      <a:lumMod val="50000"/>
                    </a:schemeClr>
                  </a:solidFill>
                  <a:prstDash val="solid"/>
                </a:ln>
                <a:solidFill>
                  <a:schemeClr val="accent6">
                    <a:tint val="1000"/>
                  </a:schemeClr>
                </a:solidFill>
                <a:effectLst>
                  <a:glow rad="53100">
                    <a:schemeClr val="accent6">
                      <a:satMod val="180000"/>
                      <a:alpha val="30000"/>
                    </a:schemeClr>
                  </a:glow>
                </a:effectLst>
                <a:latin typeface="Benguiat Bk BT" pitchFamily="18" charset="0"/>
              </a:rPr>
              <a:t>:</a:t>
            </a:r>
            <a:r>
              <a:rPr lang="en-US" sz="4000" b="1" spc="50" dirty="0" smtClean="0">
                <a:ln w="12700" cmpd="sng">
                  <a:solidFill>
                    <a:schemeClr val="accent2">
                      <a:lumMod val="50000"/>
                    </a:schemeClr>
                  </a:solidFill>
                  <a:prstDash val="solid"/>
                </a:ln>
                <a:solidFill>
                  <a:schemeClr val="accent6">
                    <a:tint val="1000"/>
                  </a:schemeClr>
                </a:solidFill>
                <a:effectLst>
                  <a:glow rad="53100">
                    <a:schemeClr val="accent6">
                      <a:satMod val="180000"/>
                      <a:alpha val="30000"/>
                    </a:schemeClr>
                  </a:glow>
                </a:effectLst>
              </a:rPr>
              <a:t> </a:t>
            </a:r>
            <a:r>
              <a:rPr lang="en-US" sz="4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228600">
                    <a:schemeClr val="bg1">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Benguiat Bk BT" pitchFamily="18" charset="0"/>
              </a:rPr>
              <a:t>A Working Church</a:t>
            </a:r>
          </a:p>
        </p:txBody>
      </p:sp>
    </p:spTree>
    <p:extLst>
      <p:ext uri="{BB962C8B-B14F-4D97-AF65-F5344CB8AC3E}">
        <p14:creationId xmlns:p14="http://schemas.microsoft.com/office/powerpoint/2010/main" val="3448189823"/>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2" cstate="print"/>
          <a:srcRect/>
          <a:stretch>
            <a:fillRect/>
          </a:stretch>
        </p:blipFill>
        <p:spPr bwMode="auto">
          <a:xfrm>
            <a:off x="1" y="494487"/>
            <a:ext cx="4876799" cy="6363513"/>
          </a:xfrm>
          <a:prstGeom prst="rect">
            <a:avLst/>
          </a:prstGeom>
          <a:noFill/>
          <a:ln w="9525">
            <a:noFill/>
            <a:miter lim="800000"/>
            <a:headEnd/>
            <a:tailEnd/>
          </a:ln>
          <a:effectLst/>
        </p:spPr>
      </p:pic>
      <p:sp>
        <p:nvSpPr>
          <p:cNvPr id="4" name="Round Diagonal Corner Rectangle 3"/>
          <p:cNvSpPr/>
          <p:nvPr/>
        </p:nvSpPr>
        <p:spPr>
          <a:xfrm>
            <a:off x="3200400" y="1447800"/>
            <a:ext cx="5715000" cy="5181600"/>
          </a:xfrm>
          <a:prstGeom prst="round2Diag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505200" y="1769507"/>
            <a:ext cx="5410200" cy="4555093"/>
          </a:xfrm>
          <a:prstGeom prst="rect">
            <a:avLst/>
          </a:prstGeom>
        </p:spPr>
        <p:txBody>
          <a:bodyPr wrap="square">
            <a:spAutoFit/>
          </a:bodyPr>
          <a:lstStyle/>
          <a:p>
            <a:pPr marL="342900" indent="-342900">
              <a:spcAft>
                <a:spcPts val="600"/>
              </a:spcAft>
              <a:buClr>
                <a:schemeClr val="accent6">
                  <a:lumMod val="75000"/>
                </a:schemeClr>
              </a:buClr>
              <a:buFont typeface="Wingdings 2" pitchFamily="18" charset="2"/>
              <a:buChar char="è"/>
            </a:pPr>
            <a:r>
              <a:rPr lang="en-US" sz="2800" dirty="0" smtClean="0">
                <a:solidFill>
                  <a:schemeClr val="bg1"/>
                </a:solidFill>
                <a:effectLst>
                  <a:outerShdw blurRad="60007" dist="310007" dir="7680000" sy="30000" kx="1300200" algn="ctr" rotWithShape="0">
                    <a:prstClr val="black">
                      <a:alpha val="32000"/>
                    </a:prstClr>
                  </a:outerShdw>
                </a:effectLst>
              </a:rPr>
              <a:t>He sent back Timothy from Athens to find out about them (3:1-5). </a:t>
            </a:r>
          </a:p>
          <a:p>
            <a:pPr marL="342900" indent="-342900">
              <a:spcAft>
                <a:spcPts val="600"/>
              </a:spcAft>
              <a:buClr>
                <a:schemeClr val="accent6">
                  <a:lumMod val="75000"/>
                </a:schemeClr>
              </a:buClr>
              <a:buFont typeface="Wingdings 2" pitchFamily="18" charset="2"/>
              <a:buChar char="è"/>
            </a:pPr>
            <a:r>
              <a:rPr lang="en-US" sz="2800" dirty="0" smtClean="0">
                <a:solidFill>
                  <a:schemeClr val="bg1"/>
                </a:solidFill>
                <a:effectLst>
                  <a:outerShdw blurRad="60007" dist="310007" dir="7680000" sy="30000" kx="1300200" algn="ctr" rotWithShape="0">
                    <a:prstClr val="black">
                      <a:alpha val="32000"/>
                    </a:prstClr>
                  </a:outerShdw>
                </a:effectLst>
              </a:rPr>
              <a:t>Timothy brought back to Paul the comforting news of a faithful church who loved Paul (3:1-10; 1:3,8). </a:t>
            </a:r>
          </a:p>
          <a:p>
            <a:pPr marL="342900" indent="-342900">
              <a:spcAft>
                <a:spcPts val="600"/>
              </a:spcAft>
              <a:buClr>
                <a:schemeClr val="accent6">
                  <a:lumMod val="75000"/>
                </a:schemeClr>
              </a:buClr>
              <a:buFont typeface="Wingdings 2" pitchFamily="18" charset="2"/>
              <a:buChar char="è"/>
            </a:pPr>
            <a:r>
              <a:rPr lang="en-US" sz="2800" dirty="0" smtClean="0">
                <a:solidFill>
                  <a:schemeClr val="bg1"/>
                </a:solidFill>
                <a:effectLst>
                  <a:outerShdw blurRad="60007" dist="310007" dir="7680000" sy="30000" kx="1300200" algn="ctr" rotWithShape="0">
                    <a:prstClr val="black">
                      <a:alpha val="32000"/>
                    </a:prstClr>
                  </a:outerShdw>
                </a:effectLst>
              </a:rPr>
              <a:t>They were surrounded, however, by ungodliness and were being persecuted (2:14). </a:t>
            </a:r>
          </a:p>
        </p:txBody>
      </p:sp>
      <p:sp>
        <p:nvSpPr>
          <p:cNvPr id="6" name="TextBox 5"/>
          <p:cNvSpPr txBox="1"/>
          <p:nvPr/>
        </p:nvSpPr>
        <p:spPr>
          <a:xfrm>
            <a:off x="228600" y="304800"/>
            <a:ext cx="8763000" cy="707886"/>
          </a:xfrm>
          <a:prstGeom prst="rect">
            <a:avLst/>
          </a:prstGeom>
          <a:solidFill>
            <a:schemeClr val="accent6">
              <a:lumMod val="50000"/>
            </a:schemeClr>
          </a:solidFill>
          <a:effectLst>
            <a:softEdge rad="317500"/>
          </a:effectLst>
        </p:spPr>
        <p:txBody>
          <a:bodyPr wrap="square" rtlCol="0">
            <a:spAutoFit/>
          </a:bodyPr>
          <a:lstStyle/>
          <a:p>
            <a:pPr algn="ctr"/>
            <a:r>
              <a:rPr lang="en-US" sz="4000" b="1" spc="50" dirty="0">
                <a:ln w="12700" cmpd="sng">
                  <a:solidFill>
                    <a:schemeClr val="accent2">
                      <a:lumMod val="50000"/>
                    </a:schemeClr>
                  </a:solidFill>
                  <a:prstDash val="solid"/>
                </a:ln>
                <a:solidFill>
                  <a:schemeClr val="accent6">
                    <a:tint val="1000"/>
                  </a:schemeClr>
                </a:solidFill>
                <a:effectLst>
                  <a:glow rad="53100">
                    <a:schemeClr val="accent6">
                      <a:satMod val="180000"/>
                      <a:alpha val="30000"/>
                    </a:schemeClr>
                  </a:glow>
                </a:effectLst>
                <a:latin typeface="Benguiat Bk BT" pitchFamily="18" charset="0"/>
              </a:rPr>
              <a:t>Thessalonica</a:t>
            </a:r>
            <a:r>
              <a:rPr lang="en-US" sz="4000" b="1" spc="50" dirty="0" smtClean="0">
                <a:ln w="12700" cmpd="sng">
                  <a:solidFill>
                    <a:schemeClr val="accent2">
                      <a:lumMod val="50000"/>
                    </a:schemeClr>
                  </a:solidFill>
                  <a:prstDash val="solid"/>
                </a:ln>
                <a:solidFill>
                  <a:schemeClr val="accent6">
                    <a:tint val="1000"/>
                  </a:schemeClr>
                </a:solidFill>
                <a:effectLst>
                  <a:glow rad="53100">
                    <a:schemeClr val="accent6">
                      <a:satMod val="180000"/>
                      <a:alpha val="30000"/>
                    </a:schemeClr>
                  </a:glow>
                </a:effectLst>
                <a:latin typeface="Benguiat Bk BT" pitchFamily="18" charset="0"/>
              </a:rPr>
              <a:t>:</a:t>
            </a:r>
            <a:r>
              <a:rPr lang="en-US" sz="4000" b="1" spc="50" dirty="0" smtClean="0">
                <a:ln w="12700" cmpd="sng">
                  <a:solidFill>
                    <a:schemeClr val="accent2">
                      <a:lumMod val="50000"/>
                    </a:schemeClr>
                  </a:solidFill>
                  <a:prstDash val="solid"/>
                </a:ln>
                <a:solidFill>
                  <a:schemeClr val="accent6">
                    <a:tint val="1000"/>
                  </a:schemeClr>
                </a:solidFill>
                <a:effectLst>
                  <a:glow rad="53100">
                    <a:schemeClr val="accent6">
                      <a:satMod val="180000"/>
                      <a:alpha val="30000"/>
                    </a:schemeClr>
                  </a:glow>
                </a:effectLst>
              </a:rPr>
              <a:t> </a:t>
            </a:r>
            <a:r>
              <a:rPr lang="en-US" sz="4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228600">
                    <a:schemeClr val="bg1">
                      <a:alpha val="40000"/>
                    </a:schemeClr>
                  </a:glow>
                  <a:outerShdw blurRad="60007" dist="310007" dir="7680000" sy="30000" kx="1300200" algn="ctr" rotWithShape="0">
                    <a:prstClr val="black">
                      <a:alpha val="32000"/>
                    </a:prstClr>
                  </a:outerShdw>
                  <a:reflection blurRad="6350" stA="55000" endA="300" endPos="45500" dir="5400000" sy="-100000" algn="bl" rotWithShape="0"/>
                </a:effectLst>
                <a:latin typeface="Benguiat Bk BT" pitchFamily="18" charset="0"/>
              </a:rPr>
              <a:t>A Working Church</a:t>
            </a:r>
          </a:p>
        </p:txBody>
      </p:sp>
    </p:spTree>
    <p:extLst>
      <p:ext uri="{BB962C8B-B14F-4D97-AF65-F5344CB8AC3E}">
        <p14:creationId xmlns:p14="http://schemas.microsoft.com/office/powerpoint/2010/main" val="3196764873"/>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Carnival">
      <a:dk1>
        <a:sysClr val="windowText" lastClr="000000"/>
      </a:dk1>
      <a:lt1>
        <a:sysClr val="window" lastClr="FFFFFF"/>
      </a:lt1>
      <a:dk2>
        <a:srgbClr val="2A2D6C"/>
      </a:dk2>
      <a:lt2>
        <a:srgbClr val="FCED90"/>
      </a:lt2>
      <a:accent1>
        <a:srgbClr val="E0B602"/>
      </a:accent1>
      <a:accent2>
        <a:srgbClr val="C77D00"/>
      </a:accent2>
      <a:accent3>
        <a:srgbClr val="C43D1F"/>
      </a:accent3>
      <a:accent4>
        <a:srgbClr val="B42469"/>
      </a:accent4>
      <a:accent5>
        <a:srgbClr val="7B309B"/>
      </a:accent5>
      <a:accent6>
        <a:srgbClr val="4560AD"/>
      </a:accent6>
      <a:hlink>
        <a:srgbClr val="118FBF"/>
      </a:hlink>
      <a:folHlink>
        <a:srgbClr val="0CA15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3319</TotalTime>
  <Words>2201</Words>
  <Application>Microsoft Office PowerPoint</Application>
  <PresentationFormat>On-screen Show (4:3)</PresentationFormat>
  <Paragraphs>95</Paragraphs>
  <Slides>16</Slides>
  <Notes>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Paper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dc:creator>
  <cp:lastModifiedBy>Don McClain</cp:lastModifiedBy>
  <cp:revision>22</cp:revision>
  <dcterms:created xsi:type="dcterms:W3CDTF">2010-09-17T23:13:07Z</dcterms:created>
  <dcterms:modified xsi:type="dcterms:W3CDTF">2010-09-21T19:09:49Z</dcterms:modified>
</cp:coreProperties>
</file>