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5" r:id="rId3"/>
    <p:sldId id="260" r:id="rId4"/>
    <p:sldId id="263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2C7B-754C-411C-966A-CC7E8676281F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D93C-2DD7-4723-A4E1-CF4EB0BE1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4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7892-86F1-4AD1-B324-ECAE176DFC7E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3F-39F8-49D7-AADD-0C8D28FE526D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3DEF-D424-4B85-8A39-33AE6BB62A13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FD18-286B-4FD2-B07A-322CE56971A2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1CEA-A469-4762-AE09-60B8619985C0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2E1-2947-4617-9A04-015055FD567F}" type="datetime1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530A-4C0F-448D-9476-5C16E26C067B}" type="datetime1">
              <a:rPr lang="en-US" smtClean="0"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3E96-6B5C-4352-B521-B3EA75068B62}" type="datetime1">
              <a:rPr lang="en-US" smtClean="0"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2070-EA0C-47D9-9D57-46F77D259DD8}" type="datetime1">
              <a:rPr lang="en-US" smtClean="0"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3614-5569-4F8B-A9B3-39639A1C1950}" type="datetime1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56B-1109-468A-9137-FEEA48631B1F}" type="datetime1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trans="7000" scaling="46"/>
                    </a14:imgEffect>
                    <a14:imgEffect>
                      <a14:saturation sat="66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26" y="-38100"/>
            <a:ext cx="94179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DE1F-8507-4008-820F-5FA7A4217B15}" type="datetime1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-38100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35BB54-CC0E-4202-BA3F-5E2416FF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en/details.aspx?displaylang=en&amp;FamilyID=cb9bf144-1076-4615-9951-294eeb8328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55" y="0"/>
            <a:ext cx="623454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</a:t>
            </a:r>
            <a:endParaRPr lang="en-US" sz="7200" b="1" dirty="0">
              <a:ln w="11430"/>
              <a:solidFill>
                <a:srgbClr val="FFFF99"/>
              </a:solidFill>
              <a:effectLst>
                <a:glow rad="215900">
                  <a:schemeClr val="tx1">
                    <a:alpha val="46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835" y="5449122"/>
            <a:ext cx="3446970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5" y="914400"/>
            <a:ext cx="913014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90500">
                    <a:schemeClr val="tx1">
                      <a:alpha val="49000"/>
                    </a:schemeClr>
                  </a:glow>
                </a:effectLst>
                <a:latin typeface="Dominican Small Caps" pitchFamily="2" charset="0"/>
              </a:rPr>
              <a:t>Convenient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90500">
                  <a:schemeClr val="tx1">
                    <a:alpha val="49000"/>
                  </a:schemeClr>
                </a:glow>
              </a:effectLst>
              <a:latin typeface="Dominican Small Cap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1" y="2362200"/>
            <a:ext cx="41910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smtClean="0">
                <a:ln w="11430"/>
                <a:solidFill>
                  <a:srgbClr val="F8F8F8"/>
                </a:solidFill>
                <a:effectLst>
                  <a:glow rad="165100">
                    <a:schemeClr val="tx1">
                      <a:alpha val="4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 pitchFamily="18" charset="0"/>
              </a:rPr>
              <a:t>Time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glow rad="165100">
                  <a:schemeClr val="tx1">
                    <a:alpha val="44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72193"/>
            <a:ext cx="2667000" cy="2963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>
                <a:rot lat="21409309" lon="20691454" rev="225234"/>
              </a:camera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glow rad="3810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a Time That Will NEVER COME?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glow rad="3810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1713131"/>
            <a:ext cx="4419600" cy="4916269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Who Was Felix?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28800"/>
            <a:ext cx="4267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was married three times 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Presently married to Drusilla, a Jewess, the daughter of Agrippa I. 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seduced her away from her husband through a magician. 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At the time Paul met them she would have been around 20 years old and Josephus says she was “strikingly beautiful.”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1713131"/>
            <a:ext cx="4419600" cy="4916269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Who Was Felix?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28800"/>
            <a:ext cx="4267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had a reputation for being murderous and corrupt.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One described him as “a master of cruelty and lust, who exercised the powers of a king in the spirit of a slave.”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1713131"/>
            <a:ext cx="4419600" cy="4916269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A man who had ample opportunity to obey the gospel!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Who Was Felix?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The Problem With Felix was Not That:</a:t>
            </a:r>
          </a:p>
          <a:p>
            <a:pPr lvl="0"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He Was Unfamiliar With The Way</a:t>
            </a:r>
            <a:endParaRPr lang="en-US" sz="3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438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Felix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had a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“more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perfect knowledge of that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way” –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24:22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Felix heard Paul “concerning the faith in Christ” –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24:24,25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Felix sent for Paul “more often and conversed with him” –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24:26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The Problem With Felix was Not That:</a:t>
            </a:r>
          </a:p>
          <a:p>
            <a:pPr lvl="0" algn="ct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He Could Not Be Forgiven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0"/>
            <a:ext cx="5562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Publicans and harlots can enter the kingdom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Mat 21:31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woman who was a noted sinner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Luke 8:47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was a blasphemer, unbeliever, persecutor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1 Tim1:13 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desires and wills that all know the truth, repent and be saved –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1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Tim 2:4; 2 Pet. 3:9 </a:t>
            </a:r>
            <a:endParaRPr lang="en-US" sz="2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The Problem With Felix was Not That:</a:t>
            </a:r>
          </a:p>
          <a:p>
            <a:pPr lvl="0"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The Preaching Was Bad . . .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habit was to reason from the scriptures –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Acts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17:2; 28:23; 2 Tim. 4:2-4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was not a hypocrite –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Acts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23:1; 24:16; 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was straight forward and direct –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Acts 24:25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The Problem With Felix was Not That:</a:t>
            </a:r>
          </a:p>
          <a:p>
            <a:pPr lvl="0"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He Denied God Altogether 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5562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As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result of Paul’s presentation of “righteousness, self-control and judgment to come” Felix “trembled” and was “frightened”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Acts 24:25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)</a:t>
            </a:r>
            <a:endParaRPr lang="en-US" sz="3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absolute unbeliever would not have been disturbed by the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message.</a:t>
            </a:r>
            <a:endParaRPr lang="en-US" sz="3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745"/>
            <a:ext cx="3557587" cy="4107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Some Today Choose Not To Be Converted In Spite Of…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0"/>
            <a:ext cx="556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Growing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up under the influence of godly Christians.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Being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given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truthful, Biblical answers to their questions.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Having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heard the gospel for a number of years.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Understanding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what Christ did so they could be saved.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Knowing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they are lost and the inevitability of a coming Judgment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745"/>
            <a:ext cx="3557587" cy="4107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Some Today Choose Not To Be Converted In Spite Of…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32025"/>
            <a:ext cx="55626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Knowing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exactly what Christ wants them to do.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Some </a:t>
            </a:r>
            <a:r>
              <a:rPr lang="en-US" sz="3200" b="1" u="sng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choose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 not to be converted in spite of anything anyone can do to persuade them to be converted – just like Felix.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133600"/>
            <a:ext cx="5867400" cy="4495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Why Did Felix Choose To Reject The Gospel?</a:t>
            </a:r>
          </a:p>
          <a:p>
            <a:pPr lvl="0" algn="ctr"/>
            <a:r>
              <a:rPr lang="en-US" sz="3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His Desire To Please Unsaved People</a:t>
            </a:r>
            <a:endParaRPr lang="en-US" sz="34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2098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Felix had an ungodly wife and in an unscriptural marriage –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(Acts 24:24; Mat. 9:19; 14:3,4)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Felix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did not do what he knew was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right because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wanted to “please the Jews”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24:27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)</a:t>
            </a:r>
            <a:endParaRPr lang="en-US" sz="2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Are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 compromising truth or rejecting the gospel altogether because of those close to you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? -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Gal. 1:10; John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12:42;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Mat. 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10:32-33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)</a:t>
            </a:r>
            <a:endParaRPr lang="en-US" sz="2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8731"/>
            <a:ext cx="9143999" cy="60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143000"/>
            <a:ext cx="685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Acts 24:24-26 (NKJV)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/>
            </a:r>
            <a:b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</a:b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24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And after some days, when Felix came with his wife Drusilla, who was Jewish, he sent for Paul and heard him concerning the faith in Christ.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25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Now as he reasoned about righteousness, self-control, and the judgment to come, Felix was afraid and answered, "Go away for now; when I have a convenient time I will call for you." </a:t>
            </a:r>
            <a:r>
              <a:rPr lang="en-US" sz="24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26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Meanwhile he also hoped that money would be given him by Paul, that he might release him. Therefore he sent for him more often and conversed with him.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Why Did Felix Choose To Reject The Gospel?</a:t>
            </a:r>
          </a:p>
          <a:p>
            <a:pPr lvl="0"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Because of His Materialism</a:t>
            </a:r>
            <a:endParaRPr lang="en-US" sz="34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0"/>
            <a:ext cx="5562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was hoping Paul would give him some money -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(24:26)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Covetousness - </a:t>
            </a:r>
            <a:r>
              <a:rPr lang="en-US" sz="28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Many love the world TOO much to give it up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-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(Mat. 6:19-34; 1 John 2:15-17; James 4:4)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have rejected the true gospel and have developed their own “gospel of greed.” 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00400" y="2133600"/>
            <a:ext cx="5867400" cy="4495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8915400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z="2800" b="1" i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Why Did Felix Choose To Reject The Gospel?</a:t>
            </a:r>
          </a:p>
          <a:p>
            <a:pPr lvl="0" algn="ctr"/>
            <a:r>
              <a:rPr lang="en-US" sz="3400" b="1" spc="150" dirty="0" smtClean="0">
                <a:ln w="11430"/>
                <a:solidFill>
                  <a:srgbClr val="F8F8F8"/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Refusal To Conform To Its Teaching</a:t>
            </a:r>
            <a:endParaRPr lang="en-US" sz="3400" b="1" spc="150" dirty="0">
              <a:ln w="11430"/>
              <a:solidFill>
                <a:srgbClr val="F8F8F8"/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286000"/>
            <a:ext cx="5638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“Righteousness,”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i.e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.  their responsibility to conduct themselves obediently before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God - (1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 6:9-11; 1 John 3:7).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“Self-control,”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 i.e. the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notion of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self-restraint – (1 Cor. 9:24-27; Tit. 2:11,12)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“Judgment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come”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Felix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“trembled” in light of the fact that he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would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stand before God and that if he did not repent hell would be his destiny (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Mat. 10:28; John 5:28,29; 2 Pet. 3:9-14).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8566"/>
            <a:ext cx="3206528" cy="416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3200400" y="2484060"/>
            <a:ext cx="5867400" cy="414534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740491"/>
            <a:ext cx="5791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“Convenient time”  (KJV, NKJV) – “When I find time” (NASB) – “When I get opportunity” – (ESV)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 2" pitchFamily="18" charset="2"/>
              <a:buChar char="è"/>
            </a:pP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Ac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24:25. λαβ</a:t>
            </a:r>
            <a:r>
              <a:rPr lang="en-US" sz="3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εῖν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κ. </a:t>
            </a:r>
            <a:r>
              <a:rPr lang="en-US" sz="3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εὔθετον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“find </a:t>
            </a:r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 convenient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opportunity.” - 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BDAG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</a:t>
            </a:r>
            <a:r>
              <a:rPr lang="en-US" sz="2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Greek-English Lexicon of the New Testament and Other Early Christian Literature.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620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Are You Waiting For A Convenient Time?</a:t>
            </a:r>
            <a:endParaRPr lang="en-US" sz="4400" b="1" spc="150" dirty="0">
              <a:ln w="1143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2286000"/>
            <a:ext cx="716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Felix Thought Of Being A Christian When It Would: </a:t>
            </a:r>
          </a:p>
          <a:p>
            <a:pPr marL="457200" indent="-457200">
              <a:spcAft>
                <a:spcPts val="1200"/>
              </a:spcAft>
              <a:buClr>
                <a:srgbClr val="FFCC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Require No Political Disadvantage </a:t>
            </a:r>
          </a:p>
          <a:p>
            <a:pPr marL="457200" indent="-457200">
              <a:spcAft>
                <a:spcPts val="1200"/>
              </a:spcAft>
              <a:buClr>
                <a:srgbClr val="FFCC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Demand No Personal Sacrifice Of A Sinful Relationship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  <a:p>
            <a:pPr marL="457200" indent="-457200">
              <a:spcAft>
                <a:spcPts val="1200"/>
              </a:spcAft>
              <a:buClr>
                <a:srgbClr val="FFCC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No Longer Benefit Him To Live The Corrupt Life He Had Chosen.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7620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Are You Waiting For A Convenient Time?</a:t>
            </a:r>
            <a:endParaRPr lang="en-US" sz="4400" b="1" spc="150" dirty="0">
              <a:ln w="1143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 Diagonal Corner Rectangle 9"/>
          <p:cNvSpPr/>
          <p:nvPr/>
        </p:nvSpPr>
        <p:spPr>
          <a:xfrm>
            <a:off x="3200400" y="2209800"/>
            <a:ext cx="5867400" cy="452634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289750"/>
            <a:ext cx="5638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Are you waiting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for family to no longer object to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your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obedience to the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gospel?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Are you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waiting for a time when less sacrifices will have to be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made?</a:t>
            </a:r>
          </a:p>
          <a:p>
            <a:pPr marL="285750" indent="-285750"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Are you waiting for Satan to get out of your way?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2667000" cy="39703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>
                <a:rot lat="21409309" lon="20691454" rev="225234"/>
              </a:camera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glow rad="3810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If So – You Are Waiting For a Time That Will NEVER COME!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glow rad="3810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7620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Are You Waiting For A Convenient Time?</a:t>
            </a:r>
            <a:endParaRPr lang="en-US" sz="4400" b="1" spc="150" dirty="0">
              <a:ln w="1143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118" y="2555081"/>
            <a:ext cx="78139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C66"/>
                </a:solidFill>
                <a:effectLst>
                  <a:glow rad="419100">
                    <a:schemeClr val="tx1">
                      <a:alpha val="5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2 Corinthians 6:2 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C66"/>
                </a:solidFill>
                <a:effectLst>
                  <a:glow rad="419100">
                    <a:schemeClr val="tx1">
                      <a:alpha val="5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(NKJV) </a:t>
            </a:r>
          </a:p>
          <a:p>
            <a:pPr algn="ctr">
              <a:spcAft>
                <a:spcPts val="1200"/>
              </a:spcAft>
            </a:pP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419100">
                    <a:schemeClr val="tx1">
                      <a:alpha val="54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For He says: "In an acceptable time I have heard you, And in the day of salvation I have helped you." Behold, now is the accepted time; behold, now is the day of salvation.</a:t>
            </a:r>
            <a:endParaRPr lang="en-US" sz="3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419100">
                  <a:schemeClr val="tx1">
                    <a:alpha val="54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7620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400" b="1" spc="1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92100">
                    <a:schemeClr val="tx1">
                      <a:alpha val="2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Dominican Small Caps" pitchFamily="2" charset="0"/>
              </a:rPr>
              <a:t>Are You Waiting For A Convenient Time?</a:t>
            </a:r>
            <a:endParaRPr lang="en-US" sz="4400" b="1" spc="150" dirty="0">
              <a:ln w="1143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92100">
                  <a:schemeClr val="tx1">
                    <a:alpha val="2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Dominican Small Cap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964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06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27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395948"/>
            <a:ext cx="8763000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December 13-16, 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</a:t>
            </a: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December 19,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sz="2000" kern="0" baseline="30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r>
              <a:rPr lang="en-US" sz="1800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sz="18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using PPT 2010 </a:t>
            </a:r>
            <a:r>
              <a:rPr lang="en-US" sz="1800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– </a:t>
            </a:r>
          </a:p>
          <a:p>
            <a:pPr algn="ctr" defTabSz="914353">
              <a:defRPr/>
            </a:pP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– </a:t>
            </a:r>
            <a:r>
              <a:rPr lang="en-US" u="sng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5029200"/>
            <a:ext cx="8763000" cy="1631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To view transitions you can download </a:t>
            </a:r>
            <a:r>
              <a:rPr lang="en-US" sz="2000" dirty="0" smtClean="0">
                <a:solidFill>
                  <a:prstClr val="black"/>
                </a:solidFill>
              </a:rPr>
              <a:t>PPT </a:t>
            </a:r>
            <a:r>
              <a:rPr lang="en-US" sz="2000" dirty="0">
                <a:solidFill>
                  <a:prstClr val="black"/>
                </a:solidFill>
              </a:rPr>
              <a:t>2010 </a:t>
            </a:r>
            <a:r>
              <a:rPr lang="en-US" sz="2000" dirty="0" smtClean="0">
                <a:solidFill>
                  <a:prstClr val="black"/>
                </a:solidFill>
              </a:rPr>
              <a:t>viewer:</a:t>
            </a:r>
            <a:endParaRPr lang="en-US" sz="2000" dirty="0">
              <a:solidFill>
                <a:prstClr val="black"/>
              </a:solidFill>
            </a:endParaRP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www.microsoft.com/downloads/en/details.aspx?displaylang=en&amp;FamilyID=cb9bf144-1076-4615-9951-294eeb832823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</p:spTree>
    <p:extLst>
      <p:ext uri="{BB962C8B-B14F-4D97-AF65-F5344CB8AC3E}">
        <p14:creationId xmlns:p14="http://schemas.microsoft.com/office/powerpoint/2010/main" val="13206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399" y="1066800"/>
            <a:ext cx="423256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God presents opportunities to do what is right - Satan strives to cover them with lies and tempting alternatives. 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Satan strives to make certain that doing what is RIGHT is never the convenient thing to do.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>
                    <a:alpha val="39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64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4736" y="1143000"/>
            <a:ext cx="44230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There is no neutral ground when it comes to Christ! –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(Mat. 12:30)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>
                    <a:alpha val="39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After hearing the Gospel,  we answer “YES, BUT LATER,” it is imperative that we understand that such an answer is actually,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“NO.”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>
                    <a:alpha val="39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399" y="1542395"/>
            <a:ext cx="423256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2 Corinthians 6:2 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(NKJV) </a:t>
            </a:r>
          </a:p>
          <a:p>
            <a:pPr algn="ctr">
              <a:spcAft>
                <a:spcPts val="120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For He says: "In an acceptable time I have heard you, And in the day of salvation I have helped you." Behold, now is the accepted time; behold, now is the day of salvation.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>
                    <a:alpha val="39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399" y="1542395"/>
            <a:ext cx="423256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Why did Felix and Drusilla reject the Gospel?</a:t>
            </a:r>
          </a:p>
          <a:p>
            <a:pPr algn="ctr">
              <a:spcAft>
                <a:spcPts val="120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>
                      <a:alpha val="39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For The Same Reasons Many Reject The Gospel Today!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2267129"/>
            <a:ext cx="4419600" cy="4362271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Background of our Text: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38400"/>
            <a:ext cx="441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arrest in the Temple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21:26-36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defense before the Jewish mob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21:37-22:22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invokes his Roman citizenship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22:23-29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divides the Sanhedrin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22:30-23:10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Plot against Paul exposed and subverted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Acts23:11-22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2267129"/>
            <a:ext cx="4419600" cy="4362271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Background of our Text: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0"/>
            <a:ext cx="4419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Taken to Caesarea to appear before Felix with letter from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Lysias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23:23-35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accused of sedition by the orator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Tertullus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24:1-9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defense before Felix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24:10-23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before Felix &amp;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Drussila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– Acts 24:24,25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648200" y="1713131"/>
            <a:ext cx="4419600" cy="4916269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2" y="1088274"/>
            <a:ext cx="4214446" cy="5478780"/>
          </a:xfrm>
          <a:prstGeom prst="rect">
            <a:avLst/>
          </a:prstGeom>
          <a:ln>
            <a:noFill/>
          </a:ln>
          <a:effectLst>
            <a:outerShdw blurRad="431800" dist="254000" dir="846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066800"/>
            <a:ext cx="4267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itchFamily="2" charset="0"/>
              </a:rPr>
              <a:t>Who Was Felix?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ominican Small Cap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906518"/>
            <a:ext cx="4267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Antonius Felix had been a former slave of Antonia the mother of Caesar Claudius.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After gaining freedom he rose to power through the influence of his brother Pallas, who had formerly been a slave also, who had been a friend of Emperor Claudius.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056" y="5720970"/>
            <a:ext cx="344697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Text: Acts 24:24-26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5" y="0"/>
            <a:ext cx="91301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00" b="1" dirty="0">
                <a:ln w="11430"/>
                <a:solidFill>
                  <a:srgbClr val="FFFF99"/>
                </a:solidFill>
                <a:effectLst>
                  <a:glow rad="215900">
                    <a:schemeClr val="tx1">
                      <a:alpha val="46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When I Have A Convenient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B54-CC0E-4202-BA3F-5E2416FFF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1545</Words>
  <Application>Microsoft Office PowerPoint</Application>
  <PresentationFormat>On-screen Show (4:3)</PresentationFormat>
  <Paragraphs>175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 McClain</cp:lastModifiedBy>
  <cp:revision>58</cp:revision>
  <dcterms:created xsi:type="dcterms:W3CDTF">2010-12-14T06:07:08Z</dcterms:created>
  <dcterms:modified xsi:type="dcterms:W3CDTF">2010-12-22T23:58:30Z</dcterms:modified>
</cp:coreProperties>
</file>