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7" r:id="rId2"/>
    <p:sldId id="258" r:id="rId3"/>
    <p:sldId id="261" r:id="rId4"/>
    <p:sldId id="263" r:id="rId5"/>
    <p:sldId id="264" r:id="rId6"/>
    <p:sldId id="266" r:id="rId7"/>
    <p:sldId id="268" r:id="rId8"/>
    <p:sldId id="272" r:id="rId9"/>
    <p:sldId id="273" r:id="rId10"/>
    <p:sldId id="275" r:id="rId11"/>
    <p:sldId id="276" r:id="rId12"/>
    <p:sldId id="277" r:id="rId13"/>
    <p:sldId id="279" r:id="rId14"/>
    <p:sldId id="280" r:id="rId15"/>
    <p:sldId id="278" r:id="rId16"/>
    <p:sldId id="281" r:id="rId17"/>
    <p:sldId id="283" r:id="rId18"/>
    <p:sldId id="284" r:id="rId19"/>
    <p:sldId id="285" r:id="rId20"/>
    <p:sldId id="286" r:id="rId21"/>
    <p:sldId id="287" r:id="rId22"/>
    <p:sldId id="288" r:id="rId23"/>
    <p:sldId id="289" r:id="rId24"/>
    <p:sldId id="290" r:id="rId25"/>
    <p:sldId id="291" r:id="rId26"/>
    <p:sldId id="292" r:id="rId27"/>
    <p:sldId id="282" r:id="rId28"/>
    <p:sldId id="267" r:id="rId29"/>
    <p:sldId id="269" r:id="rId30"/>
    <p:sldId id="293" r:id="rId31"/>
    <p:sldId id="270" r:id="rId32"/>
    <p:sldId id="27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116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809ABB-430D-43E2-BB91-0364007E6A0F}" type="datetimeFigureOut">
              <a:rPr lang="en-US" smtClean="0"/>
              <a:t>7/6/2011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30061C-7872-4E75-BF23-9D5DDD1B694D}" type="slidenum">
              <a:rPr lang="en-US" smtClean="0"/>
              <a:t>‹#›</a:t>
            </a:fld>
            <a:endParaRPr lang="en-US"/>
          </a:p>
        </p:txBody>
      </p:sp>
    </p:spTree>
    <p:extLst>
      <p:ext uri="{BB962C8B-B14F-4D97-AF65-F5344CB8AC3E}">
        <p14:creationId xmlns:p14="http://schemas.microsoft.com/office/powerpoint/2010/main" val="1010811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Acts 16:30 (NKJV) </a:t>
            </a:r>
            <a:r>
              <a:rPr lang="en-US" dirty="0" smtClean="0"/>
              <a:t/>
            </a:r>
            <a:br>
              <a:rPr lang="en-US" dirty="0" smtClean="0"/>
            </a:br>
            <a:r>
              <a:rPr lang="en-US" baseline="30000" dirty="0" smtClean="0"/>
              <a:t>30 </a:t>
            </a:r>
            <a:r>
              <a:rPr lang="en-US" dirty="0" smtClean="0"/>
              <a:t>And he brought them out and said, "Sirs, what must I do to be saved?"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1" dirty="0" smtClean="0"/>
              <a:t>Are You Really Converted?</a:t>
            </a:r>
            <a:endParaRPr lang="en-US" dirty="0" smtClean="0"/>
          </a:p>
          <a:p>
            <a:r>
              <a:rPr lang="en-US" dirty="0" smtClean="0"/>
              <a:t>Raymond E. Harris</a:t>
            </a:r>
            <a:br>
              <a:rPr lang="en-US" dirty="0" smtClean="0"/>
            </a:br>
            <a:r>
              <a:rPr lang="en-US" dirty="0" smtClean="0"/>
              <a:t>Muscle Shoals, Alabama </a:t>
            </a:r>
          </a:p>
          <a:p>
            <a:r>
              <a:rPr lang="en-US" dirty="0" smtClean="0"/>
              <a:t>The word "convert" means "to change" or "to turn." There are three things involved in the process of one's turning from sin to God.</a:t>
            </a:r>
          </a:p>
          <a:p>
            <a:r>
              <a:rPr lang="en-US" dirty="0" smtClean="0"/>
              <a:t>1. A Change of Heart. The heart or mind can only be changed by faith. Faith comes by hearing the word of God (Rom. 10:17). Hence, the Bible teaches that people's hearts are purified "by faith" (Acts 15:9). In other words, when one learns from the Bible about the love God has toward us and the sacrifice of Jesus for us we are moved to repentance. "Repentance" and "conversion" are terms that go hand in hand. When one changes his mind about God and Jesus and sin he will have:</a:t>
            </a:r>
          </a:p>
          <a:p>
            <a:r>
              <a:rPr lang="en-US" dirty="0" smtClean="0"/>
              <a:t>2. A Change of Life. A change of heart will lead to a change of life. Repentance is defined as "a change of mind that leads to a change of life." Hence, we see the evolution of conversion. As a result of faith produced by the word of God, man is led to repentance. This reformation in behavior is very visible as the person turns from sin to obedience, from wickedness to righteousness. And when obedience is completed there is:</a:t>
            </a:r>
          </a:p>
          <a:p>
            <a:r>
              <a:rPr lang="en-US" dirty="0" smtClean="0"/>
              <a:t>3. A Change of Relationship. In this world there are two classes of accountable people - the wicked and the righteous - the children of the Devil and the children of God. No one can be translated from the kingdom of darkness to the kingdom of God without a change of heart and a change of life. But one must have remission of sins to make conversion complete. When one's sins are forgiven, he enters a state or relationship with God. Baptism is". . for the remission of sins" (Acts 2:38). Also the Bible says people are baptized "into Christ" (Gal. 3:26-27). Hence, the converted are buried with Christ in baptism and raised to walk in "newness of life" (Rom. 6:3-5).</a:t>
            </a:r>
          </a:p>
          <a:p>
            <a:r>
              <a:rPr lang="en-US" dirty="0" smtClean="0"/>
              <a:t>Faith changes the heart, repentance changes the life, and baptism changes the relationship to God. One's sins are not forgiven merely because we believe that Jesus is the Savior or because we quit committing them. Sins are forgiven by God when we complete our conversion in baptism. Have you been converted? Truly converted? Fully converted, according to the scriptural plan?</a:t>
            </a:r>
          </a:p>
          <a:p>
            <a:r>
              <a:rPr lang="en-US" dirty="0" smtClean="0"/>
              <a:t>Guardian of Truth XXX: 2, p. 43</a:t>
            </a:r>
            <a:br>
              <a:rPr lang="en-US" dirty="0" smtClean="0"/>
            </a:br>
            <a:r>
              <a:rPr lang="en-US" dirty="0" smtClean="0"/>
              <a:t>January 16, 1986</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r>
            <a:br>
              <a:rPr lang="en-US" dirty="0" smtClean="0"/>
            </a:b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AF211AE4-D64D-4FFA-96B1-E1C2299B4333}"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917654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solidFill>
                  <a:prstClr val="black"/>
                </a:solidFill>
              </a:rPr>
              <a:pPr/>
              <a:t>15</a:t>
            </a:fld>
            <a:endParaRPr lang="en-US">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solidFill>
                  <a:prstClr val="black"/>
                </a:solidFill>
              </a:rPr>
              <a:pPr/>
              <a:t>16</a:t>
            </a:fld>
            <a:endParaRPr lang="en-US">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solidFill>
                  <a:prstClr val="black"/>
                </a:solidFill>
              </a:rPr>
              <a:pPr/>
              <a:t>17</a:t>
            </a:fld>
            <a:endParaRPr lang="en-US">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solidFill>
                  <a:prstClr val="black"/>
                </a:solidFill>
              </a:rPr>
              <a:pPr/>
              <a:t>18</a:t>
            </a:fld>
            <a:endParaRPr lang="en-US">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solidFill>
                  <a:prstClr val="black"/>
                </a:solidFill>
              </a:rPr>
              <a:pPr/>
              <a:t>19</a:t>
            </a:fld>
            <a:endParaRPr lang="en-US">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solidFill>
                  <a:prstClr val="black"/>
                </a:solidFill>
              </a:rPr>
              <a:pPr/>
              <a:t>20</a:t>
            </a:fld>
            <a:endParaRPr lang="en-US">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solidFill>
                  <a:prstClr val="black"/>
                </a:solidFill>
              </a:rPr>
              <a:pPr/>
              <a:t>21</a:t>
            </a:fld>
            <a:endParaRPr lang="en-US">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solidFill>
                  <a:prstClr val="black"/>
                </a:solidFill>
              </a:rPr>
              <a:pPr/>
              <a:t>22</a:t>
            </a:fld>
            <a:endParaRPr lang="en-US">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solidFill>
                  <a:prstClr val="black"/>
                </a:solidFill>
              </a:rPr>
              <a:pPr/>
              <a:t>23</a:t>
            </a:fld>
            <a:endParaRPr lang="en-US">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solidFill>
                  <a:prstClr val="black"/>
                </a:solidFill>
              </a:rPr>
              <a:pPr/>
              <a:t>24</a:t>
            </a:fld>
            <a:endParaRPr lang="en-US">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solidFill>
                  <a:prstClr val="black"/>
                </a:solidFill>
              </a:rPr>
              <a:pPr/>
              <a:t>7</a:t>
            </a:fld>
            <a:endParaRPr lang="en-US">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solidFill>
                  <a:prstClr val="black"/>
                </a:solidFill>
              </a:rPr>
              <a:pPr/>
              <a:t>25</a:t>
            </a:fld>
            <a:endParaRPr lang="en-US">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solidFill>
                  <a:prstClr val="black"/>
                </a:solidFill>
              </a:rPr>
              <a:pPr/>
              <a:t>26</a:t>
            </a:fld>
            <a:endParaRPr lang="en-US">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their humble, serious, and devoted lives — Barnes' Notes on the New Testament</a:t>
            </a:r>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solidFill>
                  <a:prstClr val="black"/>
                </a:solidFill>
              </a:rPr>
              <a:pPr/>
              <a:t>27</a:t>
            </a:fld>
            <a:endParaRPr lang="en-US">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399ECC-DB4F-40D3-8483-717E3AFE334E}"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328791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solidFill>
                  <a:prstClr val="black"/>
                </a:solidFill>
              </a:rPr>
              <a:pPr/>
              <a:t>8</a:t>
            </a:fld>
            <a:endParaRPr lang="en-US">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solidFill>
                  <a:prstClr val="black"/>
                </a:solidFill>
              </a:rPr>
              <a:pPr/>
              <a:t>9</a:t>
            </a:fld>
            <a:endParaRPr lang="en-US">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solidFill>
                  <a:prstClr val="black"/>
                </a:solidFill>
              </a:rPr>
              <a:pPr/>
              <a:t>10</a:t>
            </a:fld>
            <a:endParaRPr lang="en-US">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solidFill>
                  <a:prstClr val="black"/>
                </a:solidFill>
              </a:rPr>
              <a:pPr/>
              <a:t>11</a:t>
            </a:fld>
            <a:endParaRPr lang="en-US">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en-US" sz="1200" kern="1200" dirty="0" smtClean="0">
                <a:solidFill>
                  <a:schemeClr val="tx1"/>
                </a:solidFill>
                <a:effectLst/>
                <a:latin typeface="+mn-lt"/>
                <a:ea typeface="+mn-ea"/>
                <a:cs typeface="+mn-cs"/>
              </a:rPr>
              <a:t>It is verification – validation – confirmation – </a:t>
            </a:r>
            <a:r>
              <a:rPr lang="en-US" sz="1200" u="sng" kern="1200" dirty="0" smtClean="0">
                <a:solidFill>
                  <a:schemeClr val="tx1"/>
                </a:solidFill>
                <a:effectLst/>
                <a:latin typeface="+mn-lt"/>
                <a:ea typeface="+mn-ea"/>
                <a:cs typeface="+mn-cs"/>
              </a:rPr>
              <a:t>of what</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That Jesus was the sacrifice for sin – Acts 2:22-28 </a:t>
            </a:r>
          </a:p>
          <a:p>
            <a:pPr lvl="0"/>
            <a:r>
              <a:rPr lang="en-US" sz="1200" kern="1200" dirty="0" smtClean="0">
                <a:solidFill>
                  <a:schemeClr val="tx1"/>
                </a:solidFill>
                <a:effectLst/>
                <a:latin typeface="+mn-lt"/>
                <a:ea typeface="+mn-ea"/>
                <a:cs typeface="+mn-cs"/>
              </a:rPr>
              <a:t>That Jesus was raised to be King of God’s kingdom – Acts 2:29-32 </a:t>
            </a:r>
          </a:p>
          <a:p>
            <a:pPr lvl="0"/>
            <a:r>
              <a:rPr lang="en-US" sz="1200" kern="1200" dirty="0" smtClean="0">
                <a:solidFill>
                  <a:schemeClr val="tx1"/>
                </a:solidFill>
                <a:effectLst/>
                <a:latin typeface="+mn-lt"/>
                <a:ea typeface="+mn-ea"/>
                <a:cs typeface="+mn-cs"/>
              </a:rPr>
              <a:t>That Jesus took the throne of God – Acts 2:33 </a:t>
            </a:r>
          </a:p>
          <a:p>
            <a:pPr lvl="0"/>
            <a:r>
              <a:rPr lang="en-US" sz="1200" kern="1200" dirty="0" smtClean="0">
                <a:solidFill>
                  <a:schemeClr val="tx1"/>
                </a:solidFill>
                <a:effectLst/>
                <a:latin typeface="+mn-lt"/>
                <a:ea typeface="+mn-ea"/>
                <a:cs typeface="+mn-cs"/>
              </a:rPr>
              <a:t>That Jesus as King received from the Father the promise of the Holy Spirit –Acts 2:33-34 </a:t>
            </a:r>
          </a:p>
          <a:p>
            <a:pPr lvl="0"/>
            <a:r>
              <a:rPr lang="en-US" sz="1200" kern="1200" dirty="0" smtClean="0">
                <a:solidFill>
                  <a:schemeClr val="tx1"/>
                </a:solidFill>
                <a:effectLst/>
                <a:latin typeface="+mn-lt"/>
                <a:ea typeface="+mn-ea"/>
                <a:cs typeface="+mn-cs"/>
              </a:rPr>
              <a:t>That Jesus truly is Lord and Christ – Acts 2:36 </a:t>
            </a:r>
          </a:p>
          <a:p>
            <a:pPr lvl="0"/>
            <a:r>
              <a:rPr lang="en-US" sz="1200" kern="1200" dirty="0" smtClean="0">
                <a:solidFill>
                  <a:schemeClr val="tx1"/>
                </a:solidFill>
                <a:effectLst/>
                <a:latin typeface="+mn-lt"/>
                <a:ea typeface="+mn-ea"/>
                <a:cs typeface="+mn-cs"/>
              </a:rPr>
              <a:t>That believers can have life in Jesus Christ – Acts 2:37-47 </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solidFill>
                  <a:prstClr val="black"/>
                </a:solidFill>
              </a:rPr>
              <a:pPr/>
              <a:t>12</a:t>
            </a:fld>
            <a:endParaRPr lang="en-US">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solidFill>
                  <a:prstClr val="black"/>
                </a:solidFill>
              </a:rPr>
              <a:pPr/>
              <a:t>13</a:t>
            </a:fld>
            <a:endParaRPr lang="en-US">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A6DC3-B673-471D-B707-0E95FB2E2131}" type="slidenum">
              <a:rPr lang="en-US">
                <a:solidFill>
                  <a:prstClr val="black"/>
                </a:solidFill>
              </a:rPr>
              <a:pPr/>
              <a:t>14</a:t>
            </a:fld>
            <a:endParaRPr lang="en-US">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7619AC0F-4E6E-4F31-B093-4497475B6BF1}" type="datetime1">
              <a:rPr lang="en-US" smtClean="0">
                <a:solidFill>
                  <a:prstClr val="white">
                    <a:alpha val="50000"/>
                  </a:prstClr>
                </a:solidFill>
              </a:rPr>
              <a:pPr/>
              <a:t>7/6/2011</a:t>
            </a:fld>
            <a:endParaRPr lang="en-US">
              <a:solidFill>
                <a:prstClr val="white">
                  <a:alpha val="50000"/>
                </a:prstClr>
              </a:solidFill>
            </a:endParaRPr>
          </a:p>
        </p:txBody>
      </p:sp>
      <p:sp>
        <p:nvSpPr>
          <p:cNvPr id="8" name="Slide Number Placeholder 7"/>
          <p:cNvSpPr>
            <a:spLocks noGrp="1"/>
          </p:cNvSpPr>
          <p:nvPr>
            <p:ph type="sldNum" sz="quarter" idx="11"/>
          </p:nvPr>
        </p:nvSpPr>
        <p:spPr/>
        <p:txBody>
          <a:bodyPr/>
          <a:lstStyle/>
          <a:p>
            <a:fld id="{7E4624B1-C7B4-4A8A-8E6E-B45790D7EEB2}" type="slidenum">
              <a:rPr lang="en-US" smtClean="0">
                <a:solidFill>
                  <a:prstClr val="white"/>
                </a:solidFill>
              </a:rPr>
              <a:pPr/>
              <a:t>‹#›</a:t>
            </a:fld>
            <a:endParaRPr lang="en-US">
              <a:solidFill>
                <a:prstClr val="white"/>
              </a:solidFill>
            </a:endParaRPr>
          </a:p>
        </p:txBody>
      </p:sp>
      <p:sp>
        <p:nvSpPr>
          <p:cNvPr id="9" name="Footer Placeholder 8"/>
          <p:cNvSpPr>
            <a:spLocks noGrp="1"/>
          </p:cNvSpPr>
          <p:nvPr>
            <p:ph type="ftr" sz="quarter" idx="12"/>
          </p:nvPr>
        </p:nvSpPr>
        <p:spPr/>
        <p:txBody>
          <a:bodyPr/>
          <a:lstStyle/>
          <a:p>
            <a:endParaRPr lang="en-US">
              <a:solidFill>
                <a:prstClr val="white"/>
              </a:solidFill>
            </a:endParaRPr>
          </a:p>
        </p:txBody>
      </p:sp>
    </p:spTree>
    <p:extLst>
      <p:ext uri="{BB962C8B-B14F-4D97-AF65-F5344CB8AC3E}">
        <p14:creationId xmlns:p14="http://schemas.microsoft.com/office/powerpoint/2010/main" val="2837378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E7D0D5-EB4E-4F39-AC95-CDD80F4A055A}" type="datetime1">
              <a:rPr lang="en-US" smtClean="0">
                <a:solidFill>
                  <a:prstClr val="white">
                    <a:alpha val="50000"/>
                  </a:prstClr>
                </a:solidFill>
              </a:rPr>
              <a:pPr/>
              <a:t>7/6/2011</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6342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3C96AE-388E-4AFE-B603-A9D8C0164384}" type="datetime1">
              <a:rPr lang="en-US" smtClean="0">
                <a:solidFill>
                  <a:prstClr val="white">
                    <a:alpha val="50000"/>
                  </a:prstClr>
                </a:solidFill>
              </a:rPr>
              <a:pPr/>
              <a:t>7/6/2011</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5955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9D03FA-923A-4E49-9007-9DCFC932C862}" type="datetime1">
              <a:rPr lang="en-US" smtClean="0">
                <a:solidFill>
                  <a:prstClr val="white">
                    <a:alpha val="50000"/>
                  </a:prstClr>
                </a:solidFill>
              </a:rPr>
              <a:pPr/>
              <a:t>7/6/2011</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4169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F6022F-A9DF-4BDB-BA8B-2343F9122960}" type="datetime1">
              <a:rPr lang="en-US" smtClean="0">
                <a:solidFill>
                  <a:prstClr val="white">
                    <a:alpha val="50000"/>
                  </a:prstClr>
                </a:solidFill>
              </a:rPr>
              <a:pPr/>
              <a:t>7/6/2011</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3650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CF8B3D2-EC3F-4CB2-BE57-927D92103679}" type="datetime1">
              <a:rPr lang="en-US" smtClean="0">
                <a:solidFill>
                  <a:prstClr val="white">
                    <a:alpha val="50000"/>
                  </a:prstClr>
                </a:solidFill>
              </a:rPr>
              <a:pPr/>
              <a:t>7/6/2011</a:t>
            </a:fld>
            <a:endParaRPr lang="en-US">
              <a:solidFill>
                <a:prstClr val="white">
                  <a:alpha val="50000"/>
                </a:prstClr>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4126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3E642A2-8446-47BD-A697-A286FE24CCF4}" type="datetime1">
              <a:rPr lang="en-US" smtClean="0">
                <a:solidFill>
                  <a:prstClr val="white">
                    <a:alpha val="50000"/>
                  </a:prstClr>
                </a:solidFill>
              </a:rPr>
              <a:pPr/>
              <a:t>7/6/2011</a:t>
            </a:fld>
            <a:endParaRPr lang="en-US">
              <a:solidFill>
                <a:prstClr val="white">
                  <a:alpha val="50000"/>
                </a:prstClr>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7201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57850E-C4DC-48AA-985A-A25B17A4EC8A}" type="datetime1">
              <a:rPr lang="en-US" smtClean="0">
                <a:solidFill>
                  <a:prstClr val="white">
                    <a:alpha val="50000"/>
                  </a:prstClr>
                </a:solidFill>
              </a:rPr>
              <a:pPr/>
              <a:t>7/6/2011</a:t>
            </a:fld>
            <a:endParaRPr lang="en-US">
              <a:solidFill>
                <a:prstClr val="white">
                  <a:alpha val="50000"/>
                </a:prstClr>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3035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5BCBDE-1978-4431-91B5-723AED98D960}" type="datetime1">
              <a:rPr lang="en-US" smtClean="0">
                <a:solidFill>
                  <a:prstClr val="white">
                    <a:alpha val="50000"/>
                  </a:prstClr>
                </a:solidFill>
              </a:rPr>
              <a:pPr/>
              <a:t>7/6/2011</a:t>
            </a:fld>
            <a:endParaRPr lang="en-US">
              <a:solidFill>
                <a:prstClr val="white">
                  <a:alpha val="50000"/>
                </a:prstClr>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a:xfrm>
            <a:off x="8153400" y="76200"/>
            <a:ext cx="941203" cy="301752"/>
          </a:xfrm>
        </p:spPr>
        <p:txBody>
          <a:bodyPr/>
          <a:lstStyle/>
          <a:p>
            <a:fld id="{7E4624B1-C7B4-4A8A-8E6E-B45790D7EE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47666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FCFE71-453B-45F3-9C10-CB0905CA6C97}" type="datetime1">
              <a:rPr lang="en-US" smtClean="0">
                <a:solidFill>
                  <a:prstClr val="white">
                    <a:alpha val="50000"/>
                  </a:prstClr>
                </a:solidFill>
              </a:rPr>
              <a:pPr/>
              <a:t>7/6/2011</a:t>
            </a:fld>
            <a:endParaRPr lang="en-US">
              <a:solidFill>
                <a:prstClr val="white">
                  <a:alpha val="50000"/>
                </a:prstClr>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4394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1E0E91-2F85-4446-8E2C-747121A95AD0}" type="datetime1">
              <a:rPr lang="en-US" smtClean="0">
                <a:solidFill>
                  <a:prstClr val="white">
                    <a:alpha val="50000"/>
                  </a:prstClr>
                </a:solidFill>
              </a:rPr>
              <a:pPr/>
              <a:t>7/6/2011</a:t>
            </a:fld>
            <a:endParaRPr lang="en-US">
              <a:solidFill>
                <a:prstClr val="white">
                  <a:alpha val="50000"/>
                </a:prstClr>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7E4624B1-C7B4-4A8A-8E6E-B45790D7EE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4639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059E682E-54CD-481E-B08C-16125A90D59F}" type="datetime1">
              <a:rPr lang="en-US" smtClean="0">
                <a:solidFill>
                  <a:prstClr val="white">
                    <a:alpha val="50000"/>
                  </a:prstClr>
                </a:solidFill>
              </a:rPr>
              <a:pPr/>
              <a:t>7/6/2011</a:t>
            </a:fld>
            <a:endParaRPr lang="en-US">
              <a:solidFill>
                <a:prstClr val="white">
                  <a:alpha val="50000"/>
                </a:prstClr>
              </a:solidFill>
            </a:endParaRPr>
          </a:p>
        </p:txBody>
      </p:sp>
      <p:sp>
        <p:nvSpPr>
          <p:cNvPr id="6" name="Slide Number Placeholder 5"/>
          <p:cNvSpPr>
            <a:spLocks noGrp="1"/>
          </p:cNvSpPr>
          <p:nvPr>
            <p:ph type="sldNum" sz="quarter" idx="4"/>
          </p:nvPr>
        </p:nvSpPr>
        <p:spPr>
          <a:xfrm>
            <a:off x="8153400" y="76200"/>
            <a:ext cx="941203" cy="301752"/>
          </a:xfrm>
          <a:prstGeom prst="rect">
            <a:avLst/>
          </a:prstGeom>
        </p:spPr>
        <p:txBody>
          <a:bodyPr vert="horz" lIns="91440" tIns="45720" rIns="91440" bIns="45720" rtlCol="0" anchor="ctr"/>
          <a:lstStyle>
            <a:lvl1pPr algn="r">
              <a:defRPr sz="1200">
                <a:solidFill>
                  <a:schemeClr val="tx1"/>
                </a:solidFill>
              </a:defRPr>
            </a:lvl1pPr>
          </a:lstStyle>
          <a:p>
            <a:fld id="{7E4624B1-C7B4-4A8A-8E6E-B45790D7EEB2}" type="slidenum">
              <a:rPr lang="en-US" smtClean="0">
                <a:solidFill>
                  <a:prstClr val="white"/>
                </a:solidFill>
              </a:rPr>
              <a:pPr/>
              <a:t>‹#›</a:t>
            </a:fld>
            <a:endParaRPr lang="en-US">
              <a:solidFill>
                <a:prstClr val="white"/>
              </a:solidFill>
            </a:endParaRPr>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solidFill>
                <a:prstClr val="white"/>
              </a:solidFill>
            </a:endParaRPr>
          </a:p>
        </p:txBody>
      </p:sp>
    </p:spTree>
    <p:extLst>
      <p:ext uri="{BB962C8B-B14F-4D97-AF65-F5344CB8AC3E}">
        <p14:creationId xmlns:p14="http://schemas.microsoft.com/office/powerpoint/2010/main" val="5720084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524" y="0"/>
            <a:ext cx="91344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nip Single Corner Rectangle 7"/>
          <p:cNvSpPr/>
          <p:nvPr/>
        </p:nvSpPr>
        <p:spPr>
          <a:xfrm>
            <a:off x="0" y="5859959"/>
            <a:ext cx="8229600" cy="76944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solidFill>
                  <a:schemeClr val="tx2">
                    <a:lumMod val="20000"/>
                    <a:lumOff val="80000"/>
                  </a:schemeClr>
                </a:solidFill>
                <a:effectLst>
                  <a:outerShdw blurRad="50800" dist="39000" dir="5460000" algn="tl">
                    <a:srgbClr val="000000">
                      <a:alpha val="38000"/>
                    </a:srgbClr>
                  </a:outerShdw>
                </a:effectLst>
                <a:latin typeface="Dominican Small Caps" pitchFamily="2" charset="0"/>
              </a:rPr>
              <a:t>3</a:t>
            </a:r>
            <a:r>
              <a:rPr lang="en-US" sz="4000" b="1" dirty="0" smtClean="0">
                <a:ln w="11430"/>
                <a:solidFill>
                  <a:schemeClr val="tx2">
                    <a:lumMod val="20000"/>
                    <a:lumOff val="80000"/>
                  </a:schemeClr>
                </a:solidFill>
                <a:effectLst>
                  <a:outerShdw blurRad="50800" dist="39000" dir="5460000" algn="tl">
                    <a:srgbClr val="000000">
                      <a:alpha val="38000"/>
                    </a:srgbClr>
                  </a:outerShdw>
                </a:effectLst>
                <a:latin typeface="Dominican Small Caps" pitchFamily="2" charset="0"/>
              </a:rPr>
              <a:t>,000 Converted Acts 2:1-47</a:t>
            </a:r>
            <a:endParaRPr lang="en-US" sz="2400" b="1" dirty="0">
              <a:ln w="11430"/>
              <a:solidFill>
                <a:schemeClr val="tx2">
                  <a:lumMod val="20000"/>
                  <a:lumOff val="80000"/>
                </a:schemeClr>
              </a:solidFill>
              <a:effectLst>
                <a:outerShdw blurRad="50800" dist="39000" dir="5460000" algn="tl">
                  <a:srgbClr val="000000">
                    <a:alpha val="38000"/>
                  </a:srgbClr>
                </a:outerShdw>
              </a:effectLst>
              <a:latin typeface="Dominican Small Caps" pitchFamily="2" charset="0"/>
            </a:endParaRPr>
          </a:p>
        </p:txBody>
      </p:sp>
      <p:sp>
        <p:nvSpPr>
          <p:cNvPr id="9" name="Rectangle 8"/>
          <p:cNvSpPr/>
          <p:nvPr/>
        </p:nvSpPr>
        <p:spPr>
          <a:xfrm>
            <a:off x="-2" y="0"/>
            <a:ext cx="9143999"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28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Examples of Conversions In The Book of Acts</a:t>
            </a:r>
            <a:endParaRPr lang="en-US" sz="28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endParaRPr>
          </a:p>
        </p:txBody>
      </p:sp>
      <p:sp>
        <p:nvSpPr>
          <p:cNvPr id="10" name="Rounded Rectangular Callout 9"/>
          <p:cNvSpPr/>
          <p:nvPr/>
        </p:nvSpPr>
        <p:spPr>
          <a:xfrm>
            <a:off x="2438400" y="914400"/>
            <a:ext cx="3048000" cy="990600"/>
          </a:xfrm>
          <a:prstGeom prst="wedgeRoundRectCallout">
            <a:avLst>
              <a:gd name="adj1" fmla="val -41245"/>
              <a:gd name="adj2" fmla="val 114015"/>
              <a:gd name="adj3" fmla="val 16667"/>
            </a:avLst>
          </a:prstGeom>
          <a:gradFill>
            <a:gsLst>
              <a:gs pos="0">
                <a:schemeClr val="tx2">
                  <a:lumMod val="40000"/>
                  <a:lumOff val="60000"/>
                </a:schemeClr>
              </a:gs>
              <a:gs pos="43000">
                <a:schemeClr val="tx2">
                  <a:lumMod val="60000"/>
                  <a:lumOff val="40000"/>
                  <a:alpha val="45000"/>
                </a:schemeClr>
              </a:gs>
              <a:gs pos="83000">
                <a:schemeClr val="accent2">
                  <a:lumMod val="40000"/>
                  <a:lumOff val="60000"/>
                </a:schemeClr>
              </a:gs>
            </a:gsLst>
            <a:lin ang="18900000" scaled="1"/>
          </a:gradFill>
          <a:ln w="28575">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ln w="18415" cmpd="sng">
                  <a:solidFill>
                    <a:srgbClr val="FFFFFF"/>
                  </a:solidFill>
                  <a:prstDash val="solid"/>
                </a:ln>
                <a:solidFill>
                  <a:srgbClr val="FFFFFF"/>
                </a:solidFill>
                <a:effectLst>
                  <a:glow rad="101600">
                    <a:prstClr val="black">
                      <a:alpha val="60000"/>
                    </a:prstClr>
                  </a:glow>
                  <a:outerShdw blurRad="60007" dist="310007" dir="7680000" sy="30000" kx="1300200" algn="ctr" rotWithShape="0">
                    <a:prstClr val="black">
                      <a:alpha val="32000"/>
                    </a:prstClr>
                  </a:outerShdw>
                </a:effectLst>
                <a:latin typeface="Constantia" pitchFamily="18" charset="0"/>
              </a:rPr>
              <a:t>“Men and brethren what shall we do?" </a:t>
            </a:r>
            <a:endParaRPr lang="en-US" sz="2400" dirty="0">
              <a:ln w="18415" cmpd="sng">
                <a:solidFill>
                  <a:srgbClr val="FFFFFF"/>
                </a:solidFill>
                <a:prstDash val="solid"/>
              </a:ln>
              <a:solidFill>
                <a:srgbClr val="FFFFFF"/>
              </a:solidFill>
              <a:effectLst>
                <a:glow rad="101600">
                  <a:prstClr val="black">
                    <a:alpha val="60000"/>
                  </a:prstClr>
                </a:glow>
                <a:outerShdw blurRad="60007" dist="310007" dir="7680000" sy="30000" kx="1300200" algn="ctr" rotWithShape="0">
                  <a:prstClr val="black">
                    <a:alpha val="32000"/>
                  </a:prstClr>
                </a:outerShdw>
              </a:effectLst>
              <a:latin typeface="Constantia" pitchFamily="18" charset="0"/>
            </a:endParaRPr>
          </a:p>
        </p:txBody>
      </p:sp>
      <p:sp>
        <p:nvSpPr>
          <p:cNvPr id="2" name="Slide Number Placeholder 1"/>
          <p:cNvSpPr>
            <a:spLocks noGrp="1"/>
          </p:cNvSpPr>
          <p:nvPr>
            <p:ph type="sldNum" sz="quarter" idx="12"/>
          </p:nvPr>
        </p:nvSpPr>
        <p:spPr/>
        <p:txBody>
          <a:bodyPr/>
          <a:lstStyle/>
          <a:p>
            <a:fld id="{7E4624B1-C7B4-4A8A-8E6E-B45790D7EEB2}" type="slidenum">
              <a:rPr lang="en-US" smtClean="0">
                <a:solidFill>
                  <a:prstClr val="white"/>
                </a:solidFill>
              </a:rPr>
              <a:pPr/>
              <a:t>1</a:t>
            </a:fld>
            <a:endParaRPr lang="en-US">
              <a:solidFill>
                <a:prstClr val="white"/>
              </a:solidFill>
            </a:endParaRPr>
          </a:p>
        </p:txBody>
      </p:sp>
    </p:spTree>
    <p:extLst>
      <p:ext uri="{BB962C8B-B14F-4D97-AF65-F5344CB8AC3E}">
        <p14:creationId xmlns:p14="http://schemas.microsoft.com/office/powerpoint/2010/main" val="1015709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C7E5E819-E517-42CE-8994-CB35583E4EF2}" type="slidenum">
              <a:rPr lang="en-US">
                <a:solidFill>
                  <a:prstClr val="white"/>
                </a:solidFill>
              </a:rPr>
              <a:pPr/>
              <a:t>10</a:t>
            </a:fld>
            <a:endParaRPr lang="en-US">
              <a:solidFill>
                <a:prstClr val="white"/>
              </a:solidFill>
            </a:endParaRPr>
          </a:p>
        </p:txBody>
      </p:sp>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20" name="Rectangle 19"/>
          <p:cNvSpPr/>
          <p:nvPr/>
        </p:nvSpPr>
        <p:spPr>
          <a:xfrm>
            <a:off x="0" y="16764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3" name="Snip Single Corner Rectangle 22"/>
          <p:cNvSpPr/>
          <p:nvPr/>
        </p:nvSpPr>
        <p:spPr>
          <a:xfrm>
            <a:off x="0" y="228599"/>
            <a:ext cx="7239000" cy="1266886"/>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Significance of This Account of Conversion</a:t>
            </a:r>
            <a:endParaRPr lang="en-US" sz="40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endParaRPr>
          </a:p>
        </p:txBody>
      </p:sp>
      <p:sp>
        <p:nvSpPr>
          <p:cNvPr id="3" name="Rectangle 2"/>
          <p:cNvSpPr/>
          <p:nvPr/>
        </p:nvSpPr>
        <p:spPr>
          <a:xfrm>
            <a:off x="2895600" y="1828800"/>
            <a:ext cx="6096000" cy="4939814"/>
          </a:xfrm>
          <a:prstGeom prst="rect">
            <a:avLst/>
          </a:prstGeom>
        </p:spPr>
        <p:txBody>
          <a:bodyPr wrap="square">
            <a:spAutoFit/>
          </a:bodyPr>
          <a:lstStyle/>
          <a:p>
            <a:pPr marL="342900" indent="-342900">
              <a:spcAft>
                <a:spcPts val="600"/>
              </a:spcAft>
              <a:buClr>
                <a:schemeClr val="tx2"/>
              </a:buClr>
              <a:buFont typeface="Wingdings 2" pitchFamily="18" charset="2"/>
              <a:buChar char="è"/>
            </a:pPr>
            <a:r>
              <a:rPr lang="en-US" sz="3000" dirty="0">
                <a:effectLst>
                  <a:glow rad="101600">
                    <a:schemeClr val="bg1">
                      <a:alpha val="60000"/>
                    </a:schemeClr>
                  </a:glow>
                </a:effectLst>
                <a:latin typeface="Constantia" pitchFamily="18" charset="0"/>
              </a:rPr>
              <a:t>This account does not stand alone secluded from the others, </a:t>
            </a:r>
          </a:p>
          <a:p>
            <a:pPr marL="342900" indent="-342900">
              <a:spcAft>
                <a:spcPts val="600"/>
              </a:spcAft>
              <a:buClr>
                <a:schemeClr val="tx2"/>
              </a:buClr>
              <a:buFont typeface="Wingdings 2" pitchFamily="18" charset="2"/>
              <a:buChar char="è"/>
            </a:pPr>
            <a:r>
              <a:rPr lang="en-US" sz="3000" dirty="0">
                <a:effectLst>
                  <a:glow rad="101600">
                    <a:schemeClr val="bg1">
                      <a:alpha val="60000"/>
                    </a:schemeClr>
                  </a:glow>
                </a:effectLst>
                <a:latin typeface="Constantia" pitchFamily="18" charset="0"/>
              </a:rPr>
              <a:t>Every particular found is not a part of the repeated </a:t>
            </a:r>
            <a:r>
              <a:rPr lang="en-US" sz="3000" dirty="0" smtClean="0">
                <a:effectLst>
                  <a:glow rad="101600">
                    <a:schemeClr val="bg1">
                      <a:alpha val="60000"/>
                    </a:schemeClr>
                  </a:glow>
                </a:effectLst>
                <a:latin typeface="Constantia" pitchFamily="18" charset="0"/>
              </a:rPr>
              <a:t>pattern.</a:t>
            </a:r>
          </a:p>
          <a:p>
            <a:pPr marL="342900" indent="-342900">
              <a:spcAft>
                <a:spcPts val="600"/>
              </a:spcAft>
              <a:buClr>
                <a:schemeClr val="tx2"/>
              </a:buClr>
              <a:buFont typeface="Wingdings 2" pitchFamily="18" charset="2"/>
              <a:buChar char="è"/>
            </a:pPr>
            <a:r>
              <a:rPr lang="en-US" sz="3000" dirty="0" smtClean="0">
                <a:effectLst>
                  <a:glow rad="101600">
                    <a:schemeClr val="bg1">
                      <a:alpha val="60000"/>
                    </a:schemeClr>
                  </a:glow>
                </a:effectLst>
                <a:latin typeface="Constantia" pitchFamily="18" charset="0"/>
              </a:rPr>
              <a:t>Some things not specifically mentioned are clearly implied.</a:t>
            </a:r>
            <a:endParaRPr lang="en-US" sz="3000" dirty="0">
              <a:effectLst>
                <a:glow rad="101600">
                  <a:schemeClr val="bg1">
                    <a:alpha val="60000"/>
                  </a:schemeClr>
                </a:glow>
              </a:effectLst>
              <a:latin typeface="Constantia" pitchFamily="18" charset="0"/>
            </a:endParaRPr>
          </a:p>
          <a:p>
            <a:pPr marL="342900" indent="-342900">
              <a:spcAft>
                <a:spcPts val="600"/>
              </a:spcAft>
              <a:buClr>
                <a:schemeClr val="tx2"/>
              </a:buClr>
              <a:buFont typeface="Wingdings 2" pitchFamily="18" charset="2"/>
              <a:buChar char="è"/>
            </a:pPr>
            <a:r>
              <a:rPr lang="en-US" sz="3000" dirty="0" smtClean="0">
                <a:effectLst>
                  <a:glow rad="101600">
                    <a:schemeClr val="bg1">
                      <a:alpha val="60000"/>
                    </a:schemeClr>
                  </a:glow>
                </a:effectLst>
                <a:latin typeface="Constantia" pitchFamily="18" charset="0"/>
              </a:rPr>
              <a:t>Elements </a:t>
            </a:r>
            <a:r>
              <a:rPr lang="en-US" sz="3000" dirty="0">
                <a:effectLst>
                  <a:glow rad="101600">
                    <a:schemeClr val="bg1">
                      <a:alpha val="60000"/>
                    </a:schemeClr>
                  </a:glow>
                </a:effectLst>
                <a:latin typeface="Constantia" pitchFamily="18" charset="0"/>
              </a:rPr>
              <a:t>of this conversion are consistent with every other account and necessary for every conversion to Christ</a:t>
            </a:r>
            <a:r>
              <a:rPr lang="en-US" sz="3000" dirty="0" smtClean="0">
                <a:effectLst>
                  <a:glow rad="101600">
                    <a:schemeClr val="bg1">
                      <a:alpha val="60000"/>
                    </a:schemeClr>
                  </a:glow>
                </a:effectLst>
                <a:latin typeface="Constantia" pitchFamily="18" charset="0"/>
              </a:rPr>
              <a:t>.</a:t>
            </a:r>
            <a:endParaRPr lang="en-US" sz="3000" dirty="0">
              <a:effectLst>
                <a:glow rad="101600">
                  <a:schemeClr val="bg1">
                    <a:alpha val="60000"/>
                  </a:schemeClr>
                </a:glow>
              </a:effectLst>
              <a:latin typeface="Constantia" pitchFamily="18" charset="0"/>
            </a:endParaRP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69" y="2514600"/>
            <a:ext cx="2953650" cy="3429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728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C7E5E819-E517-42CE-8994-CB35583E4EF2}" type="slidenum">
              <a:rPr lang="en-US">
                <a:solidFill>
                  <a:prstClr val="white"/>
                </a:solidFill>
              </a:rPr>
              <a:pPr/>
              <a:t>11</a:t>
            </a:fld>
            <a:endParaRPr lang="en-US">
              <a:solidFill>
                <a:prstClr val="white"/>
              </a:solidFill>
            </a:endParaRPr>
          </a:p>
        </p:txBody>
      </p:sp>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20" name="Rectangle 19"/>
          <p:cNvSpPr/>
          <p:nvPr/>
        </p:nvSpPr>
        <p:spPr>
          <a:xfrm>
            <a:off x="0" y="12954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3" name="Snip Single Corner Rectangle 22"/>
          <p:cNvSpPr/>
          <p:nvPr/>
        </p:nvSpPr>
        <p:spPr>
          <a:xfrm>
            <a:off x="0" y="228599"/>
            <a:ext cx="7620000" cy="83820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3,000 Converted Acts 2:1-47</a:t>
            </a:r>
          </a:p>
        </p:txBody>
      </p:sp>
      <p:sp>
        <p:nvSpPr>
          <p:cNvPr id="3" name="Rectangle 2"/>
          <p:cNvSpPr/>
          <p:nvPr/>
        </p:nvSpPr>
        <p:spPr>
          <a:xfrm>
            <a:off x="3810000" y="2689116"/>
            <a:ext cx="5181600" cy="3939540"/>
          </a:xfrm>
          <a:prstGeom prst="rect">
            <a:avLst/>
          </a:prstGeom>
        </p:spPr>
        <p:txBody>
          <a:bodyPr wrap="square">
            <a:spAutoFit/>
          </a:bodyPr>
          <a:lstStyle/>
          <a:p>
            <a:pPr marL="342900" indent="-342900">
              <a:spcAft>
                <a:spcPts val="600"/>
              </a:spcAft>
              <a:buClr>
                <a:schemeClr val="tx2"/>
              </a:buClr>
              <a:buFont typeface="Wingdings 2" pitchFamily="18" charset="2"/>
              <a:buChar char="è"/>
            </a:pPr>
            <a:r>
              <a:rPr lang="en-US" sz="2400" dirty="0" smtClean="0">
                <a:effectLst>
                  <a:glow rad="101600">
                    <a:schemeClr val="bg1">
                      <a:alpha val="60000"/>
                    </a:schemeClr>
                  </a:glow>
                </a:effectLst>
                <a:latin typeface="Constantia" pitchFamily="18" charset="0"/>
              </a:rPr>
              <a:t>Fulfilling Jesus</a:t>
            </a:r>
            <a:r>
              <a:rPr lang="en-US" sz="2400" dirty="0">
                <a:effectLst>
                  <a:glow rad="101600">
                    <a:schemeClr val="bg1">
                      <a:alpha val="60000"/>
                    </a:schemeClr>
                  </a:glow>
                </a:effectLst>
                <a:latin typeface="Constantia" pitchFamily="18" charset="0"/>
              </a:rPr>
              <a:t>’ promise - (Mat 3:11; Luke 3:16; 24:47-49; John 14:26; 15:26;16:7,8,13; Acts 1:1-8)</a:t>
            </a:r>
          </a:p>
          <a:p>
            <a:pPr marL="342900" indent="-342900">
              <a:spcAft>
                <a:spcPts val="600"/>
              </a:spcAft>
              <a:buClr>
                <a:schemeClr val="tx2"/>
              </a:buClr>
              <a:buFont typeface="Wingdings 2" pitchFamily="18" charset="2"/>
              <a:buChar char="è"/>
            </a:pPr>
            <a:r>
              <a:rPr lang="en-US" sz="2400" dirty="0" smtClean="0">
                <a:effectLst>
                  <a:glow rad="101600">
                    <a:schemeClr val="bg1">
                      <a:alpha val="60000"/>
                    </a:schemeClr>
                  </a:glow>
                </a:effectLst>
                <a:latin typeface="Constantia" pitchFamily="18" charset="0"/>
              </a:rPr>
              <a:t>Holy Spirit baptism limited to the apostles – (cf. above promises; nearest antecedent to pronouns – 1:26; 2:1-4,6,7,11,13,14)</a:t>
            </a:r>
          </a:p>
          <a:p>
            <a:pPr marL="342900" indent="-342900">
              <a:spcAft>
                <a:spcPts val="600"/>
              </a:spcAft>
              <a:buClr>
                <a:schemeClr val="tx2"/>
              </a:buClr>
              <a:buFont typeface="Wingdings 2" pitchFamily="18" charset="2"/>
              <a:buChar char="è"/>
            </a:pPr>
            <a:r>
              <a:rPr lang="en-US" sz="2400" dirty="0" smtClean="0">
                <a:effectLst>
                  <a:glow rad="101600">
                    <a:schemeClr val="bg1">
                      <a:alpha val="60000"/>
                    </a:schemeClr>
                  </a:glow>
                </a:effectLst>
                <a:latin typeface="Constantia" pitchFamily="18" charset="0"/>
              </a:rPr>
              <a:t>Confirming the authenticity of the message preached – (Mark 16:20; Acts 14:3; </a:t>
            </a:r>
            <a:r>
              <a:rPr lang="en-US" sz="2400" dirty="0" err="1" smtClean="0">
                <a:effectLst>
                  <a:glow rad="101600">
                    <a:schemeClr val="bg1">
                      <a:alpha val="60000"/>
                    </a:schemeClr>
                  </a:glow>
                </a:effectLst>
                <a:latin typeface="Constantia" pitchFamily="18" charset="0"/>
              </a:rPr>
              <a:t>Heb</a:t>
            </a:r>
            <a:r>
              <a:rPr lang="en-US" sz="2400" dirty="0" smtClean="0">
                <a:effectLst>
                  <a:glow rad="101600">
                    <a:schemeClr val="bg1">
                      <a:alpha val="60000"/>
                    </a:schemeClr>
                  </a:glow>
                </a:effectLst>
                <a:latin typeface="Constantia" pitchFamily="18" charset="0"/>
              </a:rPr>
              <a:t> 2:4)</a:t>
            </a:r>
            <a:endParaRPr lang="en-US" sz="2400" dirty="0">
              <a:effectLst>
                <a:glow rad="101600">
                  <a:schemeClr val="bg1">
                    <a:alpha val="60000"/>
                  </a:schemeClr>
                </a:glow>
              </a:effectLst>
              <a:latin typeface="Constantia" pitchFamily="18" charset="0"/>
            </a:endParaRPr>
          </a:p>
        </p:txBody>
      </p:sp>
      <p:pic>
        <p:nvPicPr>
          <p:cNvPr id="22" name="Picture 9"/>
          <p:cNvPicPr>
            <a:picLocks noChangeAspect="1" noChangeArrowheads="1"/>
          </p:cNvPicPr>
          <p:nvPr/>
        </p:nvPicPr>
        <p:blipFill>
          <a:blip r:embed="rId3"/>
          <a:srcRect/>
          <a:stretch>
            <a:fillRect/>
          </a:stretch>
        </p:blipFill>
        <p:spPr bwMode="auto">
          <a:xfrm>
            <a:off x="0" y="2140527"/>
            <a:ext cx="3962400" cy="387927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TextBox 1"/>
          <p:cNvSpPr txBox="1"/>
          <p:nvPr/>
        </p:nvSpPr>
        <p:spPr>
          <a:xfrm>
            <a:off x="152400" y="1447800"/>
            <a:ext cx="8839199" cy="113877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chemeClr val="tx2"/>
                </a:solidFill>
                <a:effectLst>
                  <a:glow rad="101600">
                    <a:schemeClr val="bg1">
                      <a:alpha val="60000"/>
                    </a:schemeClr>
                  </a:glow>
                  <a:outerShdw blurRad="50800" dist="39000" dir="5460000" algn="tl">
                    <a:srgbClr val="000000">
                      <a:alpha val="38000"/>
                    </a:srgbClr>
                  </a:outerShdw>
                </a:effectLst>
                <a:latin typeface="Dominican Small Caps" pitchFamily="2" charset="0"/>
              </a:rPr>
              <a:t>Apostles Equipped &amp; Confirmed</a:t>
            </a:r>
          </a:p>
          <a:p>
            <a:pPr algn="ctr"/>
            <a:r>
              <a:rPr lang="en-US" sz="2800" b="1" dirty="0" smtClean="0">
                <a:ln w="11430"/>
                <a:solidFill>
                  <a:schemeClr val="tx2">
                    <a:lumMod val="20000"/>
                    <a:lumOff val="80000"/>
                  </a:schemeClr>
                </a:solidFill>
                <a:effectLst>
                  <a:glow rad="101600">
                    <a:schemeClr val="bg1">
                      <a:alpha val="60000"/>
                    </a:schemeClr>
                  </a:glow>
                  <a:outerShdw blurRad="50800" dist="39000" dir="5460000" algn="tl">
                    <a:srgbClr val="000000">
                      <a:alpha val="38000"/>
                    </a:srgbClr>
                  </a:outerShdw>
                </a:effectLst>
                <a:latin typeface="Dominican Small Caps" pitchFamily="2" charset="0"/>
              </a:rPr>
              <a:t>Verses 1-4</a:t>
            </a:r>
            <a:endParaRPr lang="en-US" sz="2800" b="1" dirty="0">
              <a:ln w="11430"/>
              <a:solidFill>
                <a:schemeClr val="tx2">
                  <a:lumMod val="20000"/>
                  <a:lumOff val="80000"/>
                </a:schemeClr>
              </a:solidFill>
              <a:effectLst>
                <a:glow rad="101600">
                  <a:schemeClr val="bg1">
                    <a:alpha val="60000"/>
                  </a:schemeClr>
                </a:glow>
                <a:outerShdw blurRad="50800" dist="39000" dir="5460000" algn="tl">
                  <a:srgbClr val="000000">
                    <a:alpha val="38000"/>
                  </a:srgbClr>
                </a:outerShdw>
              </a:effectLst>
              <a:latin typeface="Dominican Small Caps" pitchFamily="2" charset="0"/>
            </a:endParaRPr>
          </a:p>
        </p:txBody>
      </p:sp>
    </p:spTree>
    <p:extLst>
      <p:ext uri="{BB962C8B-B14F-4D97-AF65-F5344CB8AC3E}">
        <p14:creationId xmlns:p14="http://schemas.microsoft.com/office/powerpoint/2010/main" val="3817860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2438400"/>
            <a:ext cx="3697933" cy="3886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3"/>
          <p:cNvSpPr>
            <a:spLocks noGrp="1"/>
          </p:cNvSpPr>
          <p:nvPr>
            <p:ph type="sldNum" sz="quarter" idx="12"/>
          </p:nvPr>
        </p:nvSpPr>
        <p:spPr/>
        <p:txBody>
          <a:bodyPr/>
          <a:lstStyle/>
          <a:p>
            <a:fld id="{C7E5E819-E517-42CE-8994-CB35583E4EF2}" type="slidenum">
              <a:rPr lang="en-US">
                <a:solidFill>
                  <a:prstClr val="white"/>
                </a:solidFill>
              </a:rPr>
              <a:pPr/>
              <a:t>12</a:t>
            </a:fld>
            <a:endParaRPr lang="en-US">
              <a:solidFill>
                <a:prstClr val="white"/>
              </a:solidFill>
            </a:endParaRPr>
          </a:p>
        </p:txBody>
      </p:sp>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20" name="Rectangle 19"/>
          <p:cNvSpPr/>
          <p:nvPr/>
        </p:nvSpPr>
        <p:spPr>
          <a:xfrm>
            <a:off x="0" y="12954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3" name="Snip Single Corner Rectangle 22"/>
          <p:cNvSpPr/>
          <p:nvPr/>
        </p:nvSpPr>
        <p:spPr>
          <a:xfrm>
            <a:off x="0" y="228599"/>
            <a:ext cx="7620000" cy="83820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3,000 Converted Acts 2:1-47</a:t>
            </a:r>
          </a:p>
        </p:txBody>
      </p:sp>
      <p:sp>
        <p:nvSpPr>
          <p:cNvPr id="3" name="Rectangle 2"/>
          <p:cNvSpPr/>
          <p:nvPr/>
        </p:nvSpPr>
        <p:spPr>
          <a:xfrm>
            <a:off x="3810000" y="2689116"/>
            <a:ext cx="5181600" cy="2015936"/>
          </a:xfrm>
          <a:prstGeom prst="rect">
            <a:avLst/>
          </a:prstGeom>
        </p:spPr>
        <p:txBody>
          <a:bodyPr wrap="square">
            <a:spAutoFit/>
          </a:bodyPr>
          <a:lstStyle/>
          <a:p>
            <a:pPr marL="342900" indent="-342900">
              <a:spcAft>
                <a:spcPts val="600"/>
              </a:spcAft>
              <a:buClr>
                <a:schemeClr val="tx2"/>
              </a:buClr>
              <a:buFont typeface="Wingdings 2" pitchFamily="18" charset="2"/>
              <a:buChar char="è"/>
            </a:pPr>
            <a:r>
              <a:rPr lang="en-US" sz="2400" dirty="0" smtClean="0">
                <a:effectLst>
                  <a:glow rad="101600">
                    <a:schemeClr val="bg1">
                      <a:alpha val="60000"/>
                    </a:schemeClr>
                  </a:glow>
                </a:effectLst>
                <a:latin typeface="Constantia" pitchFamily="18" charset="0"/>
              </a:rPr>
              <a:t>Significance of the day of Pentecost – (Lev. 23:15-21; Ex. 34:22,23)</a:t>
            </a:r>
          </a:p>
          <a:p>
            <a:pPr marL="342900" indent="-342900">
              <a:spcAft>
                <a:spcPts val="600"/>
              </a:spcAft>
              <a:buClr>
                <a:schemeClr val="tx2"/>
              </a:buClr>
              <a:buFont typeface="Wingdings 2" pitchFamily="18" charset="2"/>
              <a:buChar char="è"/>
            </a:pPr>
            <a:r>
              <a:rPr lang="en-US" sz="2400" dirty="0" smtClean="0">
                <a:effectLst>
                  <a:glow rad="101600">
                    <a:schemeClr val="bg1">
                      <a:alpha val="60000"/>
                    </a:schemeClr>
                  </a:glow>
                </a:effectLst>
                <a:latin typeface="Constantia" pitchFamily="18" charset="0"/>
              </a:rPr>
              <a:t>Devout Jews from every nation under heaven – including proselytes – (vss. 5-11)</a:t>
            </a:r>
          </a:p>
        </p:txBody>
      </p:sp>
      <p:sp>
        <p:nvSpPr>
          <p:cNvPr id="2" name="TextBox 1"/>
          <p:cNvSpPr txBox="1"/>
          <p:nvPr/>
        </p:nvSpPr>
        <p:spPr>
          <a:xfrm>
            <a:off x="152400" y="1447800"/>
            <a:ext cx="8839199" cy="113877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chemeClr val="tx2"/>
                </a:solidFill>
                <a:effectLst>
                  <a:glow rad="101600">
                    <a:schemeClr val="bg1">
                      <a:alpha val="60000"/>
                    </a:schemeClr>
                  </a:glow>
                  <a:outerShdw blurRad="50800" dist="39000" dir="5460000" algn="tl">
                    <a:srgbClr val="000000">
                      <a:alpha val="38000"/>
                    </a:srgbClr>
                  </a:outerShdw>
                </a:effectLst>
                <a:latin typeface="Dominican Small Caps" pitchFamily="2" charset="0"/>
              </a:rPr>
              <a:t>Those Present &amp; Initial Response </a:t>
            </a:r>
          </a:p>
          <a:p>
            <a:pPr algn="ctr"/>
            <a:r>
              <a:rPr lang="en-US" sz="2800" b="1" dirty="0" smtClean="0">
                <a:ln w="11430"/>
                <a:solidFill>
                  <a:schemeClr val="tx2">
                    <a:lumMod val="20000"/>
                    <a:lumOff val="80000"/>
                  </a:schemeClr>
                </a:solidFill>
                <a:effectLst>
                  <a:glow rad="101600">
                    <a:schemeClr val="bg1">
                      <a:alpha val="60000"/>
                    </a:schemeClr>
                  </a:glow>
                  <a:outerShdw blurRad="50800" dist="39000" dir="5460000" algn="tl">
                    <a:srgbClr val="000000">
                      <a:alpha val="38000"/>
                    </a:srgbClr>
                  </a:outerShdw>
                </a:effectLst>
                <a:latin typeface="Dominican Small Caps" pitchFamily="2" charset="0"/>
              </a:rPr>
              <a:t>Verses 5-13</a:t>
            </a:r>
            <a:endParaRPr lang="en-US" sz="2800" b="1" dirty="0">
              <a:ln w="11430"/>
              <a:solidFill>
                <a:schemeClr val="tx2">
                  <a:lumMod val="20000"/>
                  <a:lumOff val="80000"/>
                </a:schemeClr>
              </a:solidFill>
              <a:effectLst>
                <a:glow rad="101600">
                  <a:schemeClr val="bg1">
                    <a:alpha val="60000"/>
                  </a:schemeClr>
                </a:glow>
                <a:outerShdw blurRad="50800" dist="39000" dir="5460000" algn="tl">
                  <a:srgbClr val="000000">
                    <a:alpha val="38000"/>
                  </a:srgbClr>
                </a:outerShdw>
              </a:effectLst>
              <a:latin typeface="Dominican Small Caps" pitchFamily="2" charset="0"/>
            </a:endParaRPr>
          </a:p>
        </p:txBody>
      </p:sp>
    </p:spTree>
    <p:extLst>
      <p:ext uri="{BB962C8B-B14F-4D97-AF65-F5344CB8AC3E}">
        <p14:creationId xmlns:p14="http://schemas.microsoft.com/office/powerpoint/2010/main" val="26414158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C7E5E819-E517-42CE-8994-CB35583E4EF2}" type="slidenum">
              <a:rPr lang="en-US">
                <a:solidFill>
                  <a:prstClr val="white"/>
                </a:solidFill>
              </a:rPr>
              <a:pPr/>
              <a:t>13</a:t>
            </a:fld>
            <a:endParaRPr lang="en-US">
              <a:solidFill>
                <a:prstClr val="white"/>
              </a:solidFill>
            </a:endParaRPr>
          </a:p>
        </p:txBody>
      </p:sp>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20" name="Rectangle 19"/>
          <p:cNvSpPr/>
          <p:nvPr/>
        </p:nvSpPr>
        <p:spPr>
          <a:xfrm>
            <a:off x="0" y="12954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3" name="Snip Single Corner Rectangle 22"/>
          <p:cNvSpPr/>
          <p:nvPr/>
        </p:nvSpPr>
        <p:spPr>
          <a:xfrm>
            <a:off x="0" y="228599"/>
            <a:ext cx="7620000" cy="83820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3,000 Converted Acts 2:1-47</a:t>
            </a:r>
          </a:p>
        </p:txBody>
      </p:sp>
      <p:pic>
        <p:nvPicPr>
          <p:cNvPr id="3076" name="Picture 4" descr="UngersBibleHandbook-351-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362200"/>
            <a:ext cx="9144001" cy="448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42"/>
          <p:cNvSpPr txBox="1"/>
          <p:nvPr/>
        </p:nvSpPr>
        <p:spPr>
          <a:xfrm>
            <a:off x="152400" y="1447800"/>
            <a:ext cx="8839199" cy="113877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chemeClr val="tx2"/>
                </a:solidFill>
                <a:effectLst>
                  <a:glow rad="101600">
                    <a:schemeClr val="bg1">
                      <a:alpha val="60000"/>
                    </a:schemeClr>
                  </a:glow>
                  <a:outerShdw blurRad="50800" dist="39000" dir="5460000" algn="tl">
                    <a:srgbClr val="000000">
                      <a:alpha val="38000"/>
                    </a:srgbClr>
                  </a:outerShdw>
                </a:effectLst>
                <a:latin typeface="Dominican Small Caps" pitchFamily="2" charset="0"/>
              </a:rPr>
              <a:t>Those Present &amp; Initial Response </a:t>
            </a:r>
          </a:p>
          <a:p>
            <a:pPr algn="ctr"/>
            <a:r>
              <a:rPr lang="en-US" sz="2800" b="1" dirty="0" smtClean="0">
                <a:ln w="11430"/>
                <a:solidFill>
                  <a:schemeClr val="tx2">
                    <a:lumMod val="20000"/>
                    <a:lumOff val="80000"/>
                  </a:schemeClr>
                </a:solidFill>
                <a:effectLst>
                  <a:glow rad="101600">
                    <a:schemeClr val="bg1">
                      <a:alpha val="60000"/>
                    </a:schemeClr>
                  </a:glow>
                  <a:outerShdw blurRad="50800" dist="39000" dir="5460000" algn="tl">
                    <a:srgbClr val="000000">
                      <a:alpha val="38000"/>
                    </a:srgbClr>
                  </a:outerShdw>
                </a:effectLst>
                <a:latin typeface="Dominican Small Caps" pitchFamily="2" charset="0"/>
              </a:rPr>
              <a:t>Verses 5-13</a:t>
            </a:r>
            <a:endParaRPr lang="en-US" sz="2800" b="1" dirty="0">
              <a:ln w="11430"/>
              <a:solidFill>
                <a:schemeClr val="tx2">
                  <a:lumMod val="20000"/>
                  <a:lumOff val="80000"/>
                </a:schemeClr>
              </a:solidFill>
              <a:effectLst>
                <a:glow rad="101600">
                  <a:schemeClr val="bg1">
                    <a:alpha val="60000"/>
                  </a:schemeClr>
                </a:glow>
                <a:outerShdw blurRad="50800" dist="39000" dir="5460000" algn="tl">
                  <a:srgbClr val="000000">
                    <a:alpha val="38000"/>
                  </a:srgbClr>
                </a:outerShdw>
              </a:effectLst>
              <a:latin typeface="Dominican Small Caps" pitchFamily="2" charset="0"/>
            </a:endParaRPr>
          </a:p>
        </p:txBody>
      </p:sp>
    </p:spTree>
    <p:extLst>
      <p:ext uri="{BB962C8B-B14F-4D97-AF65-F5344CB8AC3E}">
        <p14:creationId xmlns:p14="http://schemas.microsoft.com/office/powerpoint/2010/main" val="91482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2438400"/>
            <a:ext cx="3697933" cy="3886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3"/>
          <p:cNvSpPr>
            <a:spLocks noGrp="1"/>
          </p:cNvSpPr>
          <p:nvPr>
            <p:ph type="sldNum" sz="quarter" idx="12"/>
          </p:nvPr>
        </p:nvSpPr>
        <p:spPr/>
        <p:txBody>
          <a:bodyPr/>
          <a:lstStyle/>
          <a:p>
            <a:fld id="{C7E5E819-E517-42CE-8994-CB35583E4EF2}" type="slidenum">
              <a:rPr lang="en-US">
                <a:solidFill>
                  <a:prstClr val="white"/>
                </a:solidFill>
              </a:rPr>
              <a:pPr/>
              <a:t>14</a:t>
            </a:fld>
            <a:endParaRPr lang="en-US">
              <a:solidFill>
                <a:prstClr val="white"/>
              </a:solidFill>
            </a:endParaRPr>
          </a:p>
        </p:txBody>
      </p:sp>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20" name="Rectangle 19"/>
          <p:cNvSpPr/>
          <p:nvPr/>
        </p:nvSpPr>
        <p:spPr>
          <a:xfrm>
            <a:off x="0" y="12954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3" name="Snip Single Corner Rectangle 22"/>
          <p:cNvSpPr/>
          <p:nvPr/>
        </p:nvSpPr>
        <p:spPr>
          <a:xfrm>
            <a:off x="0" y="228599"/>
            <a:ext cx="7620000" cy="83820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3,000 Converted Acts 2:1-47</a:t>
            </a:r>
          </a:p>
        </p:txBody>
      </p:sp>
      <p:sp>
        <p:nvSpPr>
          <p:cNvPr id="3" name="Rectangle 2"/>
          <p:cNvSpPr/>
          <p:nvPr/>
        </p:nvSpPr>
        <p:spPr>
          <a:xfrm>
            <a:off x="3810000" y="2689116"/>
            <a:ext cx="5181600" cy="4016484"/>
          </a:xfrm>
          <a:prstGeom prst="rect">
            <a:avLst/>
          </a:prstGeom>
        </p:spPr>
        <p:txBody>
          <a:bodyPr wrap="square">
            <a:spAutoFit/>
          </a:bodyPr>
          <a:lstStyle/>
          <a:p>
            <a:pPr marL="342900" indent="-342900">
              <a:spcAft>
                <a:spcPts val="600"/>
              </a:spcAft>
              <a:buClr>
                <a:schemeClr val="tx2"/>
              </a:buClr>
              <a:buFont typeface="Wingdings 2" pitchFamily="18" charset="2"/>
              <a:buChar char="è"/>
            </a:pPr>
            <a:r>
              <a:rPr lang="en-US" sz="2400" dirty="0" smtClean="0">
                <a:effectLst>
                  <a:glow rad="101600">
                    <a:schemeClr val="bg1">
                      <a:alpha val="60000"/>
                    </a:schemeClr>
                  </a:glow>
                </a:effectLst>
                <a:latin typeface="Constantia" pitchFamily="18" charset="0"/>
              </a:rPr>
              <a:t>Significance of the day of Pentecost – (Lev. 23:15-21; Ex. 34:22,23)</a:t>
            </a:r>
          </a:p>
          <a:p>
            <a:pPr marL="342900" indent="-342900">
              <a:spcAft>
                <a:spcPts val="600"/>
              </a:spcAft>
              <a:buClr>
                <a:schemeClr val="tx2"/>
              </a:buClr>
              <a:buFont typeface="Wingdings 2" pitchFamily="18" charset="2"/>
              <a:buChar char="è"/>
            </a:pPr>
            <a:r>
              <a:rPr lang="en-US" sz="2400" dirty="0" smtClean="0">
                <a:effectLst>
                  <a:glow rad="101600">
                    <a:schemeClr val="bg1">
                      <a:alpha val="60000"/>
                    </a:schemeClr>
                  </a:glow>
                </a:effectLst>
                <a:latin typeface="Constantia" pitchFamily="18" charset="0"/>
              </a:rPr>
              <a:t>Devout Jews from every nation under heaven – including proselytes – (vss. 5-11)</a:t>
            </a:r>
          </a:p>
          <a:p>
            <a:pPr marL="342900" indent="-342900">
              <a:spcAft>
                <a:spcPts val="600"/>
              </a:spcAft>
              <a:buClr>
                <a:schemeClr val="tx2"/>
              </a:buClr>
              <a:buFont typeface="Wingdings 2" pitchFamily="18" charset="2"/>
              <a:buChar char="è"/>
            </a:pPr>
            <a:r>
              <a:rPr lang="en-US" sz="2400" dirty="0" smtClean="0">
                <a:effectLst>
                  <a:glow rad="101600">
                    <a:schemeClr val="bg1">
                      <a:alpha val="60000"/>
                    </a:schemeClr>
                  </a:glow>
                </a:effectLst>
                <a:latin typeface="Constantia" pitchFamily="18" charset="0"/>
              </a:rPr>
              <a:t>Heard the apostles speaking in their own language the wonderful works of God – (vss. 5-11)</a:t>
            </a:r>
          </a:p>
          <a:p>
            <a:pPr marL="342900" indent="-342900">
              <a:spcAft>
                <a:spcPts val="600"/>
              </a:spcAft>
              <a:buClr>
                <a:schemeClr val="tx2"/>
              </a:buClr>
              <a:buFont typeface="Wingdings 2" pitchFamily="18" charset="2"/>
              <a:buChar char="è"/>
            </a:pPr>
            <a:r>
              <a:rPr lang="en-US" sz="2400" dirty="0" smtClean="0">
                <a:effectLst>
                  <a:glow rad="101600">
                    <a:schemeClr val="bg1">
                      <a:alpha val="60000"/>
                    </a:schemeClr>
                  </a:glow>
                </a:effectLst>
                <a:latin typeface="Constantia" pitchFamily="18" charset="0"/>
              </a:rPr>
              <a:t>Some wondered with curiosity – others mocked – (vs. 12,13)</a:t>
            </a:r>
            <a:endParaRPr lang="en-US" sz="2400" dirty="0">
              <a:effectLst>
                <a:glow rad="101600">
                  <a:schemeClr val="bg1">
                    <a:alpha val="60000"/>
                  </a:schemeClr>
                </a:glow>
              </a:effectLst>
              <a:latin typeface="Constantia" pitchFamily="18" charset="0"/>
            </a:endParaRPr>
          </a:p>
        </p:txBody>
      </p:sp>
      <p:sp>
        <p:nvSpPr>
          <p:cNvPr id="2" name="TextBox 1"/>
          <p:cNvSpPr txBox="1"/>
          <p:nvPr/>
        </p:nvSpPr>
        <p:spPr>
          <a:xfrm>
            <a:off x="152400" y="1447800"/>
            <a:ext cx="8839199" cy="113877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chemeClr val="tx2"/>
                </a:solidFill>
                <a:effectLst>
                  <a:glow rad="101600">
                    <a:schemeClr val="bg1">
                      <a:alpha val="60000"/>
                    </a:schemeClr>
                  </a:glow>
                  <a:outerShdw blurRad="50800" dist="39000" dir="5460000" algn="tl">
                    <a:srgbClr val="000000">
                      <a:alpha val="38000"/>
                    </a:srgbClr>
                  </a:outerShdw>
                </a:effectLst>
                <a:latin typeface="Dominican Small Caps" pitchFamily="2" charset="0"/>
              </a:rPr>
              <a:t>Those Present &amp; Initial Response </a:t>
            </a:r>
          </a:p>
          <a:p>
            <a:pPr algn="ctr"/>
            <a:r>
              <a:rPr lang="en-US" sz="2800" b="1" dirty="0" smtClean="0">
                <a:ln w="11430"/>
                <a:solidFill>
                  <a:schemeClr val="tx2">
                    <a:lumMod val="20000"/>
                    <a:lumOff val="80000"/>
                  </a:schemeClr>
                </a:solidFill>
                <a:effectLst>
                  <a:glow rad="101600">
                    <a:schemeClr val="bg1">
                      <a:alpha val="60000"/>
                    </a:schemeClr>
                  </a:glow>
                  <a:outerShdw blurRad="50800" dist="39000" dir="5460000" algn="tl">
                    <a:srgbClr val="000000">
                      <a:alpha val="38000"/>
                    </a:srgbClr>
                  </a:outerShdw>
                </a:effectLst>
                <a:latin typeface="Dominican Small Caps" pitchFamily="2" charset="0"/>
              </a:rPr>
              <a:t>Verses 5-13</a:t>
            </a:r>
            <a:endParaRPr lang="en-US" sz="2800" b="1" dirty="0">
              <a:ln w="11430"/>
              <a:solidFill>
                <a:schemeClr val="tx2">
                  <a:lumMod val="20000"/>
                  <a:lumOff val="80000"/>
                </a:schemeClr>
              </a:solidFill>
              <a:effectLst>
                <a:glow rad="101600">
                  <a:schemeClr val="bg1">
                    <a:alpha val="60000"/>
                  </a:schemeClr>
                </a:glow>
                <a:outerShdw blurRad="50800" dist="39000" dir="5460000" algn="tl">
                  <a:srgbClr val="000000">
                    <a:alpha val="38000"/>
                  </a:srgbClr>
                </a:outerShdw>
              </a:effectLst>
              <a:latin typeface="Dominican Small Caps" pitchFamily="2" charset="0"/>
            </a:endParaRPr>
          </a:p>
        </p:txBody>
      </p:sp>
    </p:spTree>
    <p:extLst>
      <p:ext uri="{BB962C8B-B14F-4D97-AF65-F5344CB8AC3E}">
        <p14:creationId xmlns:p14="http://schemas.microsoft.com/office/powerpoint/2010/main" val="355181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C7E5E819-E517-42CE-8994-CB35583E4EF2}" type="slidenum">
              <a:rPr lang="en-US">
                <a:solidFill>
                  <a:prstClr val="white"/>
                </a:solidFill>
              </a:rPr>
              <a:pPr/>
              <a:t>15</a:t>
            </a:fld>
            <a:endParaRPr lang="en-US">
              <a:solidFill>
                <a:prstClr val="white"/>
              </a:solidFill>
            </a:endParaRPr>
          </a:p>
        </p:txBody>
      </p:sp>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20" name="Rectangle 19"/>
          <p:cNvSpPr/>
          <p:nvPr/>
        </p:nvSpPr>
        <p:spPr>
          <a:xfrm>
            <a:off x="0" y="12954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3" name="Snip Single Corner Rectangle 22"/>
          <p:cNvSpPr/>
          <p:nvPr/>
        </p:nvSpPr>
        <p:spPr>
          <a:xfrm>
            <a:off x="0" y="228599"/>
            <a:ext cx="7620000" cy="83820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3,000 Converted Acts 2:1-47</a:t>
            </a:r>
          </a:p>
        </p:txBody>
      </p:sp>
      <p:sp>
        <p:nvSpPr>
          <p:cNvPr id="3" name="Rectangle 2"/>
          <p:cNvSpPr/>
          <p:nvPr/>
        </p:nvSpPr>
        <p:spPr>
          <a:xfrm>
            <a:off x="3200400" y="2590800"/>
            <a:ext cx="5791200" cy="4047262"/>
          </a:xfrm>
          <a:prstGeom prst="rect">
            <a:avLst/>
          </a:prstGeom>
        </p:spPr>
        <p:txBody>
          <a:bodyPr wrap="square">
            <a:spAutoFit/>
          </a:bodyPr>
          <a:lstStyle/>
          <a:p>
            <a:pPr marL="342900" indent="-342900">
              <a:spcAft>
                <a:spcPts val="600"/>
              </a:spcAft>
              <a:buClr>
                <a:schemeClr val="tx2"/>
              </a:buClr>
              <a:buFont typeface="Wingdings 2" pitchFamily="18" charset="2"/>
              <a:buChar char="è"/>
            </a:pPr>
            <a:r>
              <a:rPr lang="en-US" sz="2800" dirty="0" smtClean="0">
                <a:effectLst>
                  <a:glow rad="101600">
                    <a:schemeClr val="bg1">
                      <a:alpha val="60000"/>
                    </a:schemeClr>
                  </a:glow>
                </a:effectLst>
                <a:latin typeface="Constantia" pitchFamily="18" charset="0"/>
              </a:rPr>
              <a:t>The events were the fulfillment of prophecy – indicating the beginning of the kingdom of God when all men could call upon the name of the Lord and be saved - (14-21; Joel 2:28-32)</a:t>
            </a:r>
          </a:p>
          <a:p>
            <a:pPr marL="342900" indent="-342900">
              <a:spcAft>
                <a:spcPts val="600"/>
              </a:spcAft>
              <a:buClr>
                <a:schemeClr val="tx2"/>
              </a:buClr>
              <a:buFont typeface="Wingdings 2" pitchFamily="18" charset="2"/>
              <a:buChar char="è"/>
            </a:pPr>
            <a:r>
              <a:rPr lang="en-US" sz="2800" dirty="0" smtClean="0">
                <a:effectLst>
                  <a:glow rad="101600">
                    <a:schemeClr val="bg1">
                      <a:alpha val="60000"/>
                    </a:schemeClr>
                  </a:glow>
                </a:effectLst>
                <a:latin typeface="Constantia" pitchFamily="18" charset="0"/>
              </a:rPr>
              <a:t>Jesus Christ is the promised Messiah (Anointed </a:t>
            </a:r>
            <a:r>
              <a:rPr lang="en-US" sz="2800" dirty="0">
                <a:effectLst>
                  <a:glow rad="101600">
                    <a:schemeClr val="bg1">
                      <a:alpha val="60000"/>
                    </a:schemeClr>
                  </a:glow>
                </a:effectLst>
                <a:latin typeface="Constantia" pitchFamily="18" charset="0"/>
              </a:rPr>
              <a:t>O</a:t>
            </a:r>
            <a:r>
              <a:rPr lang="en-US" sz="2800" dirty="0" smtClean="0">
                <a:effectLst>
                  <a:glow rad="101600">
                    <a:schemeClr val="bg1">
                      <a:alpha val="60000"/>
                    </a:schemeClr>
                  </a:glow>
                </a:effectLst>
                <a:latin typeface="Constantia" pitchFamily="18" charset="0"/>
              </a:rPr>
              <a:t>ne, Savior), and Lord (King) . . . </a:t>
            </a:r>
            <a:endParaRPr lang="en-US" sz="2800" dirty="0">
              <a:effectLst>
                <a:glow rad="101600">
                  <a:schemeClr val="bg1">
                    <a:alpha val="60000"/>
                  </a:schemeClr>
                </a:glow>
              </a:effectLst>
              <a:latin typeface="Constantia" pitchFamily="18" charset="0"/>
            </a:endParaRPr>
          </a:p>
        </p:txBody>
      </p:sp>
      <p:sp>
        <p:nvSpPr>
          <p:cNvPr id="2" name="TextBox 1"/>
          <p:cNvSpPr txBox="1"/>
          <p:nvPr/>
        </p:nvSpPr>
        <p:spPr>
          <a:xfrm>
            <a:off x="152400" y="1447800"/>
            <a:ext cx="8839199"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chemeClr val="tx2"/>
                </a:solidFill>
                <a:effectLst>
                  <a:glow rad="101600">
                    <a:schemeClr val="bg1">
                      <a:alpha val="60000"/>
                    </a:schemeClr>
                  </a:glow>
                  <a:outerShdw blurRad="50800" dist="39000" dir="5460000" algn="tl">
                    <a:srgbClr val="000000">
                      <a:alpha val="38000"/>
                    </a:srgbClr>
                  </a:outerShdw>
                </a:effectLst>
                <a:latin typeface="Dominican Small Caps" pitchFamily="2" charset="0"/>
              </a:rPr>
              <a:t>Peter’s Sermon – “Jesus Is The Christ!”</a:t>
            </a:r>
            <a:endParaRPr lang="en-US" sz="4000" b="1" dirty="0" smtClean="0">
              <a:ln w="11430"/>
              <a:solidFill>
                <a:schemeClr val="tx2"/>
              </a:solidFill>
              <a:effectLst>
                <a:glow rad="101600">
                  <a:schemeClr val="bg1">
                    <a:alpha val="60000"/>
                  </a:schemeClr>
                </a:glow>
                <a:outerShdw blurRad="50800" dist="39000" dir="5460000" algn="tl">
                  <a:srgbClr val="000000">
                    <a:alpha val="38000"/>
                  </a:srgbClr>
                </a:outerShdw>
              </a:effectLst>
              <a:latin typeface="Dominican Small Caps" pitchFamily="2" charset="0"/>
            </a:endParaRPr>
          </a:p>
          <a:p>
            <a:pPr algn="ctr"/>
            <a:r>
              <a:rPr lang="en-US" sz="2800" b="1" dirty="0" smtClean="0">
                <a:ln w="11430"/>
                <a:solidFill>
                  <a:schemeClr val="tx2">
                    <a:lumMod val="20000"/>
                    <a:lumOff val="80000"/>
                  </a:schemeClr>
                </a:solidFill>
                <a:effectLst>
                  <a:glow rad="101600">
                    <a:schemeClr val="bg1">
                      <a:alpha val="60000"/>
                    </a:schemeClr>
                  </a:glow>
                  <a:outerShdw blurRad="50800" dist="39000" dir="5460000" algn="tl">
                    <a:srgbClr val="000000">
                      <a:alpha val="38000"/>
                    </a:srgbClr>
                  </a:outerShdw>
                </a:effectLst>
                <a:latin typeface="Dominican Small Caps" pitchFamily="2" charset="0"/>
              </a:rPr>
              <a:t>Verses 14-36</a:t>
            </a:r>
            <a:endParaRPr lang="en-US" sz="2800" b="1" dirty="0">
              <a:ln w="11430"/>
              <a:solidFill>
                <a:schemeClr val="tx2">
                  <a:lumMod val="20000"/>
                  <a:lumOff val="80000"/>
                </a:schemeClr>
              </a:solidFill>
              <a:effectLst>
                <a:glow rad="101600">
                  <a:schemeClr val="bg1">
                    <a:alpha val="60000"/>
                  </a:schemeClr>
                </a:glow>
                <a:outerShdw blurRad="50800" dist="39000" dir="5460000" algn="tl">
                  <a:srgbClr val="000000">
                    <a:alpha val="38000"/>
                  </a:srgbClr>
                </a:outerShdw>
              </a:effectLst>
              <a:latin typeface="Dominican Small Caps" pitchFamily="2" charset="0"/>
            </a:endParaRP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200" y="2246708"/>
            <a:ext cx="3031694" cy="377309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45147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200" y="2246708"/>
            <a:ext cx="3031694" cy="377309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3"/>
          <p:cNvSpPr>
            <a:spLocks noGrp="1"/>
          </p:cNvSpPr>
          <p:nvPr>
            <p:ph type="sldNum" sz="quarter" idx="12"/>
          </p:nvPr>
        </p:nvSpPr>
        <p:spPr/>
        <p:txBody>
          <a:bodyPr/>
          <a:lstStyle/>
          <a:p>
            <a:fld id="{C7E5E819-E517-42CE-8994-CB35583E4EF2}" type="slidenum">
              <a:rPr lang="en-US">
                <a:solidFill>
                  <a:prstClr val="white"/>
                </a:solidFill>
              </a:rPr>
              <a:pPr/>
              <a:t>16</a:t>
            </a:fld>
            <a:endParaRPr lang="en-US">
              <a:solidFill>
                <a:prstClr val="white"/>
              </a:solidFill>
            </a:endParaRPr>
          </a:p>
        </p:txBody>
      </p:sp>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20" name="Rectangle 19"/>
          <p:cNvSpPr/>
          <p:nvPr/>
        </p:nvSpPr>
        <p:spPr>
          <a:xfrm>
            <a:off x="0" y="12954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3" name="Snip Single Corner Rectangle 22"/>
          <p:cNvSpPr/>
          <p:nvPr/>
        </p:nvSpPr>
        <p:spPr>
          <a:xfrm>
            <a:off x="0" y="228599"/>
            <a:ext cx="7620000" cy="83820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3,000 Converted Acts 2:1-47</a:t>
            </a:r>
          </a:p>
        </p:txBody>
      </p:sp>
      <p:sp>
        <p:nvSpPr>
          <p:cNvPr id="3" name="Rectangle 2"/>
          <p:cNvSpPr/>
          <p:nvPr/>
        </p:nvSpPr>
        <p:spPr>
          <a:xfrm>
            <a:off x="2819400" y="2590800"/>
            <a:ext cx="6324600" cy="3954929"/>
          </a:xfrm>
          <a:prstGeom prst="rect">
            <a:avLst/>
          </a:prstGeom>
        </p:spPr>
        <p:txBody>
          <a:bodyPr wrap="square">
            <a:spAutoFit/>
          </a:bodyPr>
          <a:lstStyle/>
          <a:p>
            <a:pPr marL="342900" indent="-342900">
              <a:spcAft>
                <a:spcPts val="600"/>
              </a:spcAft>
              <a:buClr>
                <a:schemeClr val="tx2"/>
              </a:buClr>
              <a:buFont typeface="Wingdings 2" pitchFamily="18" charset="2"/>
              <a:buChar char="è"/>
            </a:pPr>
            <a:r>
              <a:rPr lang="en-US" sz="2400" dirty="0" smtClean="0">
                <a:effectLst>
                  <a:glow rad="101600">
                    <a:schemeClr val="bg1">
                      <a:alpha val="60000"/>
                    </a:schemeClr>
                  </a:glow>
                </a:effectLst>
                <a:latin typeface="Constantia" pitchFamily="18" charset="0"/>
              </a:rPr>
              <a:t>The </a:t>
            </a:r>
            <a:r>
              <a:rPr lang="en-US" sz="2400" dirty="0">
                <a:effectLst>
                  <a:glow rad="101600">
                    <a:schemeClr val="bg1">
                      <a:alpha val="60000"/>
                    </a:schemeClr>
                  </a:glow>
                </a:effectLst>
                <a:latin typeface="Constantia" pitchFamily="18" charset="0"/>
              </a:rPr>
              <a:t>MIRACLES </a:t>
            </a:r>
            <a:r>
              <a:rPr lang="en-US" sz="2400" dirty="0" smtClean="0">
                <a:effectLst>
                  <a:glow rad="101600">
                    <a:schemeClr val="bg1">
                      <a:alpha val="60000"/>
                    </a:schemeClr>
                  </a:glow>
                </a:effectLst>
                <a:latin typeface="Constantia" pitchFamily="18" charset="0"/>
              </a:rPr>
              <a:t>of Jesus – </a:t>
            </a:r>
            <a:r>
              <a:rPr lang="en-US" sz="2400" dirty="0">
                <a:effectLst>
                  <a:glow rad="101600">
                    <a:schemeClr val="bg1">
                      <a:alpha val="60000"/>
                    </a:schemeClr>
                  </a:glow>
                </a:effectLst>
                <a:latin typeface="Constantia" pitchFamily="18" charset="0"/>
              </a:rPr>
              <a:t>verse 22</a:t>
            </a:r>
          </a:p>
          <a:p>
            <a:pPr marL="342900" indent="-342900">
              <a:spcAft>
                <a:spcPts val="600"/>
              </a:spcAft>
              <a:buClr>
                <a:schemeClr val="tx2"/>
              </a:buClr>
              <a:buFont typeface="Wingdings 2" pitchFamily="18" charset="2"/>
              <a:buChar char="è"/>
            </a:pPr>
            <a:r>
              <a:rPr lang="en-US" sz="2400" dirty="0">
                <a:effectLst>
                  <a:glow rad="101600">
                    <a:schemeClr val="bg1">
                      <a:alpha val="60000"/>
                    </a:schemeClr>
                  </a:glow>
                </a:effectLst>
                <a:latin typeface="Constantia" pitchFamily="18" charset="0"/>
              </a:rPr>
              <a:t>The crucifixion </a:t>
            </a:r>
            <a:r>
              <a:rPr lang="en-US" sz="2400" dirty="0" smtClean="0">
                <a:effectLst>
                  <a:glow rad="101600">
                    <a:schemeClr val="bg1">
                      <a:alpha val="60000"/>
                    </a:schemeClr>
                  </a:glow>
                </a:effectLst>
                <a:latin typeface="Constantia" pitchFamily="18" charset="0"/>
              </a:rPr>
              <a:t>was </a:t>
            </a:r>
            <a:r>
              <a:rPr lang="en-US" sz="2400" dirty="0">
                <a:effectLst>
                  <a:glow rad="101600">
                    <a:schemeClr val="bg1">
                      <a:alpha val="60000"/>
                    </a:schemeClr>
                  </a:glow>
                </a:effectLst>
                <a:latin typeface="Constantia" pitchFamily="18" charset="0"/>
              </a:rPr>
              <a:t>according to God’s foreknowledge – 23</a:t>
            </a:r>
          </a:p>
          <a:p>
            <a:pPr marL="342900" indent="-342900">
              <a:spcAft>
                <a:spcPts val="600"/>
              </a:spcAft>
              <a:buClr>
                <a:schemeClr val="tx2"/>
              </a:buClr>
              <a:buFont typeface="Wingdings 2" pitchFamily="18" charset="2"/>
              <a:buChar char="è"/>
            </a:pPr>
            <a:r>
              <a:rPr lang="en-US" sz="2400" dirty="0">
                <a:effectLst>
                  <a:glow rad="101600">
                    <a:schemeClr val="bg1">
                      <a:alpha val="60000"/>
                    </a:schemeClr>
                  </a:glow>
                </a:effectLst>
                <a:latin typeface="Constantia" pitchFamily="18" charset="0"/>
              </a:rPr>
              <a:t>God raised Him from the dead – 24</a:t>
            </a:r>
          </a:p>
          <a:p>
            <a:pPr marL="342900" indent="-342900">
              <a:spcAft>
                <a:spcPts val="600"/>
              </a:spcAft>
              <a:buClr>
                <a:schemeClr val="tx2"/>
              </a:buClr>
              <a:buFont typeface="Wingdings 2" pitchFamily="18" charset="2"/>
              <a:buChar char="è"/>
            </a:pPr>
            <a:r>
              <a:rPr lang="en-US" sz="2400" dirty="0" smtClean="0">
                <a:effectLst>
                  <a:glow rad="101600">
                    <a:schemeClr val="bg1">
                      <a:alpha val="60000"/>
                    </a:schemeClr>
                  </a:glow>
                </a:effectLst>
                <a:latin typeface="Constantia" pitchFamily="18" charset="0"/>
              </a:rPr>
              <a:t>Agrees </a:t>
            </a:r>
            <a:r>
              <a:rPr lang="en-US" sz="2400" dirty="0">
                <a:effectLst>
                  <a:glow rad="101600">
                    <a:schemeClr val="bg1">
                      <a:alpha val="60000"/>
                    </a:schemeClr>
                  </a:glow>
                </a:effectLst>
                <a:latin typeface="Constantia" pitchFamily="18" charset="0"/>
              </a:rPr>
              <a:t>with </a:t>
            </a:r>
            <a:r>
              <a:rPr lang="en-US" sz="2400" dirty="0" smtClean="0">
                <a:effectLst>
                  <a:glow rad="101600">
                    <a:schemeClr val="bg1">
                      <a:alpha val="60000"/>
                    </a:schemeClr>
                  </a:glow>
                </a:effectLst>
                <a:latin typeface="Constantia" pitchFamily="18" charset="0"/>
              </a:rPr>
              <a:t>prophecy </a:t>
            </a:r>
            <a:r>
              <a:rPr lang="en-US" sz="2400" dirty="0">
                <a:effectLst>
                  <a:glow rad="101600">
                    <a:schemeClr val="bg1">
                      <a:alpha val="60000"/>
                    </a:schemeClr>
                  </a:glow>
                </a:effectLst>
                <a:latin typeface="Constantia" pitchFamily="18" charset="0"/>
              </a:rPr>
              <a:t>–</a:t>
            </a:r>
            <a:r>
              <a:rPr lang="en-US" sz="2400" dirty="0" smtClean="0">
                <a:effectLst>
                  <a:glow rad="101600">
                    <a:schemeClr val="bg1">
                      <a:alpha val="60000"/>
                    </a:schemeClr>
                  </a:glow>
                </a:effectLst>
                <a:latin typeface="Constantia" pitchFamily="18" charset="0"/>
              </a:rPr>
              <a:t>vs.25-29; (Ps 16:8-11)</a:t>
            </a:r>
            <a:endParaRPr lang="en-US" sz="2400" dirty="0">
              <a:effectLst>
                <a:glow rad="101600">
                  <a:schemeClr val="bg1">
                    <a:alpha val="60000"/>
                  </a:schemeClr>
                </a:glow>
              </a:effectLst>
              <a:latin typeface="Constantia" pitchFamily="18" charset="0"/>
            </a:endParaRPr>
          </a:p>
          <a:p>
            <a:pPr marL="342900" indent="-342900">
              <a:spcAft>
                <a:spcPts val="600"/>
              </a:spcAft>
              <a:buClr>
                <a:schemeClr val="tx2"/>
              </a:buClr>
              <a:buFont typeface="Wingdings 2" pitchFamily="18" charset="2"/>
              <a:buChar char="è"/>
            </a:pPr>
            <a:r>
              <a:rPr lang="en-US" sz="2400" dirty="0">
                <a:effectLst>
                  <a:glow rad="101600">
                    <a:schemeClr val="bg1">
                      <a:alpha val="60000"/>
                    </a:schemeClr>
                  </a:glow>
                </a:effectLst>
                <a:latin typeface="Constantia" pitchFamily="18" charset="0"/>
              </a:rPr>
              <a:t>To sit on David’s throne </a:t>
            </a:r>
            <a:r>
              <a:rPr lang="en-US" sz="2400" dirty="0" smtClean="0">
                <a:effectLst>
                  <a:glow rad="101600">
                    <a:schemeClr val="bg1">
                      <a:alpha val="60000"/>
                    </a:schemeClr>
                  </a:glow>
                </a:effectLst>
                <a:latin typeface="Constantia" pitchFamily="18" charset="0"/>
              </a:rPr>
              <a:t>-30,31; (Ps 132:11)</a:t>
            </a:r>
            <a:endParaRPr lang="en-US" sz="2400" dirty="0">
              <a:effectLst>
                <a:glow rad="101600">
                  <a:schemeClr val="bg1">
                    <a:alpha val="60000"/>
                  </a:schemeClr>
                </a:glow>
              </a:effectLst>
              <a:latin typeface="Constantia" pitchFamily="18" charset="0"/>
            </a:endParaRPr>
          </a:p>
          <a:p>
            <a:pPr marL="342900" indent="-342900">
              <a:spcAft>
                <a:spcPts val="600"/>
              </a:spcAft>
              <a:buClr>
                <a:schemeClr val="tx2"/>
              </a:buClr>
              <a:buFont typeface="Wingdings 2" pitchFamily="18" charset="2"/>
              <a:buChar char="è"/>
            </a:pPr>
            <a:r>
              <a:rPr lang="en-US" sz="2400" dirty="0">
                <a:effectLst>
                  <a:glow rad="101600">
                    <a:schemeClr val="bg1">
                      <a:alpha val="60000"/>
                    </a:schemeClr>
                  </a:glow>
                </a:effectLst>
                <a:latin typeface="Constantia" pitchFamily="18" charset="0"/>
              </a:rPr>
              <a:t>The </a:t>
            </a:r>
            <a:r>
              <a:rPr lang="en-US" sz="2400" dirty="0" smtClean="0">
                <a:effectLst>
                  <a:glow rad="101600">
                    <a:schemeClr val="bg1">
                      <a:alpha val="60000"/>
                    </a:schemeClr>
                  </a:glow>
                </a:effectLst>
                <a:latin typeface="Constantia" pitchFamily="18" charset="0"/>
              </a:rPr>
              <a:t>apostles Testimony </a:t>
            </a:r>
            <a:r>
              <a:rPr lang="en-US" sz="2400" dirty="0">
                <a:effectLst>
                  <a:glow rad="101600">
                    <a:schemeClr val="bg1">
                      <a:alpha val="60000"/>
                    </a:schemeClr>
                  </a:glow>
                </a:effectLst>
                <a:latin typeface="Constantia" pitchFamily="18" charset="0"/>
              </a:rPr>
              <a:t>–v.32</a:t>
            </a:r>
          </a:p>
          <a:p>
            <a:pPr marL="342900" indent="-342900">
              <a:spcAft>
                <a:spcPts val="600"/>
              </a:spcAft>
              <a:buClr>
                <a:schemeClr val="tx2"/>
              </a:buClr>
              <a:buFont typeface="Wingdings 2" pitchFamily="18" charset="2"/>
              <a:buChar char="è"/>
            </a:pPr>
            <a:r>
              <a:rPr lang="en-US" sz="2400" dirty="0" smtClean="0">
                <a:effectLst>
                  <a:glow rad="101600">
                    <a:schemeClr val="bg1">
                      <a:alpha val="60000"/>
                    </a:schemeClr>
                  </a:glow>
                </a:effectLst>
                <a:latin typeface="Constantia" pitchFamily="18" charset="0"/>
              </a:rPr>
              <a:t>Testimony of </a:t>
            </a:r>
            <a:r>
              <a:rPr lang="en-US" sz="2400" dirty="0">
                <a:effectLst>
                  <a:glow rad="101600">
                    <a:schemeClr val="bg1">
                      <a:alpha val="60000"/>
                    </a:schemeClr>
                  </a:glow>
                </a:effectLst>
                <a:latin typeface="Constantia" pitchFamily="18" charset="0"/>
              </a:rPr>
              <a:t>the Holy Spirit –v.33</a:t>
            </a:r>
          </a:p>
          <a:p>
            <a:pPr marL="342900" indent="-342900">
              <a:spcAft>
                <a:spcPts val="600"/>
              </a:spcAft>
              <a:buClr>
                <a:schemeClr val="tx2"/>
              </a:buClr>
              <a:buFont typeface="Wingdings 2" pitchFamily="18" charset="2"/>
              <a:buChar char="è"/>
            </a:pPr>
            <a:r>
              <a:rPr lang="en-US" sz="2400" dirty="0" smtClean="0">
                <a:effectLst>
                  <a:glow rad="101600">
                    <a:schemeClr val="bg1">
                      <a:alpha val="60000"/>
                    </a:schemeClr>
                  </a:glow>
                </a:effectLst>
                <a:latin typeface="Constantia" pitchFamily="18" charset="0"/>
              </a:rPr>
              <a:t>Confirmed by OT – </a:t>
            </a:r>
            <a:r>
              <a:rPr lang="en-US" sz="2400" dirty="0">
                <a:effectLst>
                  <a:glow rad="101600">
                    <a:schemeClr val="bg1">
                      <a:alpha val="60000"/>
                    </a:schemeClr>
                  </a:glow>
                </a:effectLst>
                <a:latin typeface="Constantia" pitchFamily="18" charset="0"/>
              </a:rPr>
              <a:t>v.34-35 (</a:t>
            </a:r>
            <a:r>
              <a:rPr lang="en-US" sz="2400" dirty="0" smtClean="0">
                <a:effectLst>
                  <a:glow rad="101600">
                    <a:schemeClr val="bg1">
                      <a:alpha val="60000"/>
                    </a:schemeClr>
                  </a:glow>
                </a:effectLst>
                <a:latin typeface="Constantia" pitchFamily="18" charset="0"/>
              </a:rPr>
              <a:t>Ps </a:t>
            </a:r>
            <a:r>
              <a:rPr lang="en-US" sz="2400" dirty="0">
                <a:effectLst>
                  <a:glow rad="101600">
                    <a:schemeClr val="bg1">
                      <a:alpha val="60000"/>
                    </a:schemeClr>
                  </a:glow>
                </a:effectLst>
                <a:latin typeface="Constantia" pitchFamily="18" charset="0"/>
              </a:rPr>
              <a:t>110)</a:t>
            </a:r>
          </a:p>
        </p:txBody>
      </p:sp>
      <p:sp>
        <p:nvSpPr>
          <p:cNvPr id="2" name="TextBox 1"/>
          <p:cNvSpPr txBox="1"/>
          <p:nvPr/>
        </p:nvSpPr>
        <p:spPr>
          <a:xfrm>
            <a:off x="152400" y="1447800"/>
            <a:ext cx="8839199"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chemeClr val="tx2"/>
                </a:solidFill>
                <a:effectLst>
                  <a:glow rad="101600">
                    <a:schemeClr val="bg1">
                      <a:alpha val="60000"/>
                    </a:schemeClr>
                  </a:glow>
                  <a:outerShdw blurRad="50800" dist="39000" dir="5460000" algn="tl">
                    <a:srgbClr val="000000">
                      <a:alpha val="38000"/>
                    </a:srgbClr>
                  </a:outerShdw>
                </a:effectLst>
                <a:latin typeface="Dominican Small Caps" pitchFamily="2" charset="0"/>
              </a:rPr>
              <a:t>Peter’s Sermon – “Jesus Is The Christ!”</a:t>
            </a:r>
            <a:endParaRPr lang="en-US" sz="4000" b="1" dirty="0" smtClean="0">
              <a:ln w="11430"/>
              <a:solidFill>
                <a:schemeClr val="tx2"/>
              </a:solidFill>
              <a:effectLst>
                <a:glow rad="101600">
                  <a:schemeClr val="bg1">
                    <a:alpha val="60000"/>
                  </a:schemeClr>
                </a:glow>
                <a:outerShdw blurRad="50800" dist="39000" dir="5460000" algn="tl">
                  <a:srgbClr val="000000">
                    <a:alpha val="38000"/>
                  </a:srgbClr>
                </a:outerShdw>
              </a:effectLst>
              <a:latin typeface="Dominican Small Caps" pitchFamily="2" charset="0"/>
            </a:endParaRPr>
          </a:p>
          <a:p>
            <a:pPr algn="ctr"/>
            <a:r>
              <a:rPr lang="en-US" sz="2800" b="1" dirty="0" smtClean="0">
                <a:ln w="11430"/>
                <a:solidFill>
                  <a:schemeClr val="tx2">
                    <a:lumMod val="20000"/>
                    <a:lumOff val="80000"/>
                  </a:schemeClr>
                </a:solidFill>
                <a:effectLst>
                  <a:glow rad="101600">
                    <a:schemeClr val="bg1">
                      <a:alpha val="60000"/>
                    </a:schemeClr>
                  </a:glow>
                  <a:outerShdw blurRad="50800" dist="39000" dir="5460000" algn="tl">
                    <a:srgbClr val="000000">
                      <a:alpha val="38000"/>
                    </a:srgbClr>
                  </a:outerShdw>
                </a:effectLst>
                <a:latin typeface="Dominican Small Caps" pitchFamily="2" charset="0"/>
              </a:rPr>
              <a:t>Verses 14-36</a:t>
            </a:r>
            <a:endParaRPr lang="en-US" sz="2800" b="1" dirty="0">
              <a:ln w="11430"/>
              <a:solidFill>
                <a:schemeClr val="tx2">
                  <a:lumMod val="20000"/>
                  <a:lumOff val="80000"/>
                </a:schemeClr>
              </a:solidFill>
              <a:effectLst>
                <a:glow rad="101600">
                  <a:schemeClr val="bg1">
                    <a:alpha val="60000"/>
                  </a:schemeClr>
                </a:glow>
                <a:outerShdw blurRad="50800" dist="39000" dir="5460000" algn="tl">
                  <a:srgbClr val="000000">
                    <a:alpha val="38000"/>
                  </a:srgbClr>
                </a:outerShdw>
              </a:effectLst>
              <a:latin typeface="Dominican Small Caps" pitchFamily="2" charset="0"/>
            </a:endParaRPr>
          </a:p>
        </p:txBody>
      </p:sp>
    </p:spTree>
    <p:extLst>
      <p:ext uri="{BB962C8B-B14F-4D97-AF65-F5344CB8AC3E}">
        <p14:creationId xmlns:p14="http://schemas.microsoft.com/office/powerpoint/2010/main" val="356331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6700" y="2438400"/>
            <a:ext cx="4152900" cy="3962400"/>
          </a:xfrm>
          <a:prstGeom prst="round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9" name="Slide Number Placeholder 3"/>
          <p:cNvSpPr>
            <a:spLocks noGrp="1"/>
          </p:cNvSpPr>
          <p:nvPr>
            <p:ph type="sldNum" sz="quarter" idx="12"/>
          </p:nvPr>
        </p:nvSpPr>
        <p:spPr/>
        <p:txBody>
          <a:bodyPr/>
          <a:lstStyle/>
          <a:p>
            <a:fld id="{C7E5E819-E517-42CE-8994-CB35583E4EF2}" type="slidenum">
              <a:rPr lang="en-US">
                <a:solidFill>
                  <a:prstClr val="white"/>
                </a:solidFill>
              </a:rPr>
              <a:pPr/>
              <a:t>17</a:t>
            </a:fld>
            <a:endParaRPr lang="en-US">
              <a:solidFill>
                <a:prstClr val="white"/>
              </a:solidFill>
            </a:endParaRPr>
          </a:p>
        </p:txBody>
      </p:sp>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20" name="Rectangle 19"/>
          <p:cNvSpPr/>
          <p:nvPr/>
        </p:nvSpPr>
        <p:spPr>
          <a:xfrm>
            <a:off x="0" y="12954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3" name="Snip Single Corner Rectangle 22"/>
          <p:cNvSpPr/>
          <p:nvPr/>
        </p:nvSpPr>
        <p:spPr>
          <a:xfrm>
            <a:off x="0" y="228599"/>
            <a:ext cx="7620000" cy="83820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3,000 Converted Acts 2:1-47</a:t>
            </a:r>
          </a:p>
        </p:txBody>
      </p:sp>
      <p:sp>
        <p:nvSpPr>
          <p:cNvPr id="3" name="Rectangle 2"/>
          <p:cNvSpPr/>
          <p:nvPr/>
        </p:nvSpPr>
        <p:spPr>
          <a:xfrm>
            <a:off x="4648200" y="2819400"/>
            <a:ext cx="4419600" cy="954107"/>
          </a:xfrm>
          <a:prstGeom prst="rect">
            <a:avLst/>
          </a:prstGeom>
        </p:spPr>
        <p:txBody>
          <a:bodyPr wrap="square">
            <a:spAutoFit/>
          </a:bodyPr>
          <a:lstStyle/>
          <a:p>
            <a:pPr marL="342900" indent="-342900">
              <a:spcAft>
                <a:spcPts val="600"/>
              </a:spcAft>
              <a:buClr>
                <a:schemeClr val="tx2"/>
              </a:buClr>
              <a:buFont typeface="Wingdings 2" pitchFamily="18" charset="2"/>
              <a:buChar char="è"/>
            </a:pPr>
            <a:r>
              <a:rPr lang="en-US" sz="2800" dirty="0" smtClean="0">
                <a:effectLst>
                  <a:glow rad="101600">
                    <a:schemeClr val="bg1">
                      <a:alpha val="60000"/>
                    </a:schemeClr>
                  </a:glow>
                </a:effectLst>
                <a:latin typeface="Constantia" pitchFamily="18" charset="0"/>
              </a:rPr>
              <a:t>Hearts pricked by the evidence – 37</a:t>
            </a:r>
          </a:p>
        </p:txBody>
      </p:sp>
      <p:sp>
        <p:nvSpPr>
          <p:cNvPr id="2" name="TextBox 1"/>
          <p:cNvSpPr txBox="1"/>
          <p:nvPr/>
        </p:nvSpPr>
        <p:spPr>
          <a:xfrm>
            <a:off x="152400" y="1447800"/>
            <a:ext cx="8839199"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chemeClr val="tx2"/>
                </a:solidFill>
                <a:effectLst>
                  <a:glow rad="101600">
                    <a:schemeClr val="bg1">
                      <a:alpha val="60000"/>
                    </a:schemeClr>
                  </a:glow>
                  <a:outerShdw blurRad="50800" dist="39000" dir="5460000" algn="tl">
                    <a:srgbClr val="000000">
                      <a:alpha val="38000"/>
                    </a:srgbClr>
                  </a:outerShdw>
                </a:effectLst>
                <a:latin typeface="Dominican Small Caps" pitchFamily="2" charset="0"/>
              </a:rPr>
              <a:t>3,000 Convicted &amp; Converted!</a:t>
            </a:r>
            <a:endParaRPr lang="en-US" sz="4000" b="1" dirty="0" smtClean="0">
              <a:ln w="11430"/>
              <a:solidFill>
                <a:schemeClr val="tx2"/>
              </a:solidFill>
              <a:effectLst>
                <a:glow rad="101600">
                  <a:schemeClr val="bg1">
                    <a:alpha val="60000"/>
                  </a:schemeClr>
                </a:glow>
                <a:outerShdw blurRad="50800" dist="39000" dir="5460000" algn="tl">
                  <a:srgbClr val="000000">
                    <a:alpha val="38000"/>
                  </a:srgbClr>
                </a:outerShdw>
              </a:effectLst>
              <a:latin typeface="Dominican Small Caps" pitchFamily="2" charset="0"/>
            </a:endParaRPr>
          </a:p>
          <a:p>
            <a:pPr algn="ctr"/>
            <a:r>
              <a:rPr lang="en-US" sz="2800" b="1" dirty="0" smtClean="0">
                <a:ln w="11430"/>
                <a:solidFill>
                  <a:schemeClr val="tx2">
                    <a:lumMod val="20000"/>
                    <a:lumOff val="80000"/>
                  </a:schemeClr>
                </a:solidFill>
                <a:effectLst>
                  <a:glow rad="101600">
                    <a:schemeClr val="bg1">
                      <a:alpha val="60000"/>
                    </a:schemeClr>
                  </a:glow>
                  <a:outerShdw blurRad="50800" dist="39000" dir="5460000" algn="tl">
                    <a:srgbClr val="000000">
                      <a:alpha val="38000"/>
                    </a:srgbClr>
                  </a:outerShdw>
                </a:effectLst>
                <a:latin typeface="Dominican Small Caps" pitchFamily="2" charset="0"/>
              </a:rPr>
              <a:t>Verses 37-41</a:t>
            </a:r>
            <a:endParaRPr lang="en-US" sz="2800" b="1" dirty="0">
              <a:ln w="11430"/>
              <a:solidFill>
                <a:schemeClr val="tx2">
                  <a:lumMod val="20000"/>
                  <a:lumOff val="80000"/>
                </a:schemeClr>
              </a:solidFill>
              <a:effectLst>
                <a:glow rad="101600">
                  <a:schemeClr val="bg1">
                    <a:alpha val="60000"/>
                  </a:schemeClr>
                </a:glow>
                <a:outerShdw blurRad="50800" dist="39000" dir="5460000" algn="tl">
                  <a:srgbClr val="000000">
                    <a:alpha val="38000"/>
                  </a:srgbClr>
                </a:outerShdw>
              </a:effectLst>
              <a:latin typeface="Dominican Small Caps" pitchFamily="2" charset="0"/>
            </a:endParaRPr>
          </a:p>
        </p:txBody>
      </p:sp>
      <p:sp>
        <p:nvSpPr>
          <p:cNvPr id="4" name="Rectangle 3"/>
          <p:cNvSpPr/>
          <p:nvPr/>
        </p:nvSpPr>
        <p:spPr>
          <a:xfrm>
            <a:off x="342900" y="2648129"/>
            <a:ext cx="4000500" cy="3539430"/>
          </a:xfrm>
          <a:prstGeom prst="rect">
            <a:avLst/>
          </a:prstGeom>
        </p:spPr>
        <p:txBody>
          <a:bodyPr wrap="square">
            <a:spAutoFit/>
          </a:bodyPr>
          <a:lstStyle/>
          <a:p>
            <a:pPr algn="ctr"/>
            <a:r>
              <a:rPr lang="en-US" sz="2800" b="1"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Acts 2:37 (NKJV) </a:t>
            </a:r>
            <a:r>
              <a:rPr lang="en-US" sz="28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
            </a:r>
            <a:br>
              <a:rPr lang="en-US" sz="28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br>
            <a:r>
              <a:rPr lang="en-US" sz="2800" baseline="300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37 </a:t>
            </a:r>
            <a:r>
              <a:rPr lang="en-US" sz="28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Now </a:t>
            </a:r>
            <a:r>
              <a:rPr lang="en-US" sz="2800" dirty="0">
                <a:solidFill>
                  <a:srgbClr val="FFFF00"/>
                </a:solidFill>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when they heard </a:t>
            </a:r>
            <a:r>
              <a:rPr lang="en-US" sz="2800" i="1" dirty="0">
                <a:solidFill>
                  <a:srgbClr val="FFFF00"/>
                </a:solidFill>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this</a:t>
            </a:r>
            <a:r>
              <a:rPr lang="en-US" sz="2800" i="1"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a:t>
            </a:r>
            <a:r>
              <a:rPr lang="en-US" sz="28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 they were cut to the heart, and said to Peter and the rest of the apostles, "Men </a:t>
            </a:r>
            <a:r>
              <a:rPr lang="en-US" sz="2800" i="1"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and</a:t>
            </a:r>
            <a:r>
              <a:rPr lang="en-US" sz="28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 brethren, what shall we do?" </a:t>
            </a:r>
          </a:p>
        </p:txBody>
      </p:sp>
      <p:sp>
        <p:nvSpPr>
          <p:cNvPr id="21" name="Rectangle 20"/>
          <p:cNvSpPr/>
          <p:nvPr/>
        </p:nvSpPr>
        <p:spPr>
          <a:xfrm>
            <a:off x="342900" y="2648129"/>
            <a:ext cx="4000500" cy="3539430"/>
          </a:xfrm>
          <a:prstGeom prst="rect">
            <a:avLst/>
          </a:prstGeom>
        </p:spPr>
        <p:txBody>
          <a:bodyPr wrap="square">
            <a:spAutoFit/>
          </a:bodyPr>
          <a:lstStyle/>
          <a:p>
            <a:pPr algn="ctr"/>
            <a:r>
              <a:rPr lang="en-US" sz="2800" b="1"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Acts 2:37 (NKJV) </a:t>
            </a:r>
            <a:r>
              <a:rPr lang="en-US" sz="28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
            </a:r>
            <a:br>
              <a:rPr lang="en-US" sz="28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br>
            <a:r>
              <a:rPr lang="en-US" sz="2800" baseline="300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37 </a:t>
            </a:r>
            <a:r>
              <a:rPr lang="en-US" sz="28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Now when they heard </a:t>
            </a:r>
            <a:r>
              <a:rPr lang="en-US" sz="2800" i="1"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this,</a:t>
            </a:r>
            <a:r>
              <a:rPr lang="en-US" sz="28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 they were cut to the heart, and said to Peter and the rest of the apostles, "</a:t>
            </a:r>
            <a:r>
              <a:rPr lang="en-US" sz="2800" dirty="0">
                <a:solidFill>
                  <a:srgbClr val="FFFF00"/>
                </a:solidFill>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Men </a:t>
            </a:r>
            <a:r>
              <a:rPr lang="en-US" sz="2800" i="1" dirty="0">
                <a:solidFill>
                  <a:srgbClr val="FFFF00"/>
                </a:solidFill>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and</a:t>
            </a:r>
            <a:r>
              <a:rPr lang="en-US" sz="2800" dirty="0">
                <a:solidFill>
                  <a:srgbClr val="FFFF00"/>
                </a:solidFill>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 brethren, what shall we do</a:t>
            </a:r>
            <a:r>
              <a:rPr lang="en-US" sz="28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 </a:t>
            </a:r>
          </a:p>
        </p:txBody>
      </p:sp>
    </p:spTree>
    <p:extLst>
      <p:ext uri="{BB962C8B-B14F-4D97-AF65-F5344CB8AC3E}">
        <p14:creationId xmlns:p14="http://schemas.microsoft.com/office/powerpoint/2010/main" val="372065463"/>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6700" y="2438400"/>
            <a:ext cx="4152900" cy="3962400"/>
          </a:xfrm>
          <a:prstGeom prst="round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9" name="Slide Number Placeholder 3"/>
          <p:cNvSpPr>
            <a:spLocks noGrp="1"/>
          </p:cNvSpPr>
          <p:nvPr>
            <p:ph type="sldNum" sz="quarter" idx="12"/>
          </p:nvPr>
        </p:nvSpPr>
        <p:spPr/>
        <p:txBody>
          <a:bodyPr/>
          <a:lstStyle/>
          <a:p>
            <a:fld id="{C7E5E819-E517-42CE-8994-CB35583E4EF2}" type="slidenum">
              <a:rPr lang="en-US">
                <a:solidFill>
                  <a:prstClr val="white"/>
                </a:solidFill>
              </a:rPr>
              <a:pPr/>
              <a:t>18</a:t>
            </a:fld>
            <a:endParaRPr lang="en-US">
              <a:solidFill>
                <a:prstClr val="white"/>
              </a:solidFill>
            </a:endParaRPr>
          </a:p>
        </p:txBody>
      </p:sp>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20" name="Rectangle 19"/>
          <p:cNvSpPr/>
          <p:nvPr/>
        </p:nvSpPr>
        <p:spPr>
          <a:xfrm>
            <a:off x="0" y="12954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3" name="Snip Single Corner Rectangle 22"/>
          <p:cNvSpPr/>
          <p:nvPr/>
        </p:nvSpPr>
        <p:spPr>
          <a:xfrm>
            <a:off x="0" y="228599"/>
            <a:ext cx="7620000" cy="83820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3,000 Converted Acts 2:1-47</a:t>
            </a:r>
          </a:p>
        </p:txBody>
      </p:sp>
      <p:sp>
        <p:nvSpPr>
          <p:cNvPr id="3" name="Rectangle 2"/>
          <p:cNvSpPr/>
          <p:nvPr/>
        </p:nvSpPr>
        <p:spPr>
          <a:xfrm>
            <a:off x="4648200" y="2819400"/>
            <a:ext cx="4419600" cy="2323713"/>
          </a:xfrm>
          <a:prstGeom prst="rect">
            <a:avLst/>
          </a:prstGeom>
        </p:spPr>
        <p:txBody>
          <a:bodyPr wrap="square">
            <a:spAutoFit/>
          </a:bodyPr>
          <a:lstStyle/>
          <a:p>
            <a:pPr marL="342900" indent="-342900">
              <a:spcAft>
                <a:spcPts val="600"/>
              </a:spcAft>
              <a:buClr>
                <a:schemeClr val="tx2"/>
              </a:buClr>
              <a:buFont typeface="Wingdings 2" pitchFamily="18" charset="2"/>
              <a:buChar char="è"/>
            </a:pPr>
            <a:r>
              <a:rPr lang="en-US" sz="2800" dirty="0" smtClean="0">
                <a:effectLst>
                  <a:glow rad="101600">
                    <a:schemeClr val="bg1">
                      <a:alpha val="60000"/>
                    </a:schemeClr>
                  </a:glow>
                </a:effectLst>
                <a:latin typeface="Constantia" pitchFamily="18" charset="0"/>
              </a:rPr>
              <a:t>Hearts pricked by the evidence – 37</a:t>
            </a:r>
          </a:p>
          <a:p>
            <a:pPr marL="342900" indent="-342900">
              <a:spcAft>
                <a:spcPts val="600"/>
              </a:spcAft>
              <a:buClr>
                <a:schemeClr val="tx2"/>
              </a:buClr>
              <a:buFont typeface="Wingdings 2" pitchFamily="18" charset="2"/>
              <a:buChar char="è"/>
            </a:pPr>
            <a:r>
              <a:rPr lang="en-US" sz="2800" dirty="0" smtClean="0">
                <a:effectLst>
                  <a:glow rad="101600">
                    <a:schemeClr val="bg1">
                      <a:alpha val="60000"/>
                    </a:schemeClr>
                  </a:glow>
                </a:effectLst>
                <a:latin typeface="Constantia" pitchFamily="18" charset="0"/>
              </a:rPr>
              <a:t>Peter instructs them what as to what they must do – 38-40</a:t>
            </a:r>
          </a:p>
        </p:txBody>
      </p:sp>
      <p:sp>
        <p:nvSpPr>
          <p:cNvPr id="2" name="TextBox 1"/>
          <p:cNvSpPr txBox="1"/>
          <p:nvPr/>
        </p:nvSpPr>
        <p:spPr>
          <a:xfrm>
            <a:off x="152400" y="1447800"/>
            <a:ext cx="8839199"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chemeClr val="tx2"/>
                </a:solidFill>
                <a:effectLst>
                  <a:glow rad="101600">
                    <a:schemeClr val="bg1">
                      <a:alpha val="60000"/>
                    </a:schemeClr>
                  </a:glow>
                  <a:outerShdw blurRad="50800" dist="39000" dir="5460000" algn="tl">
                    <a:srgbClr val="000000">
                      <a:alpha val="38000"/>
                    </a:srgbClr>
                  </a:outerShdw>
                </a:effectLst>
                <a:latin typeface="Dominican Small Caps" pitchFamily="2" charset="0"/>
              </a:rPr>
              <a:t>3,000 Convicted &amp; Converted!</a:t>
            </a:r>
            <a:endParaRPr lang="en-US" sz="4000" b="1" dirty="0" smtClean="0">
              <a:ln w="11430"/>
              <a:solidFill>
                <a:schemeClr val="tx2"/>
              </a:solidFill>
              <a:effectLst>
                <a:glow rad="101600">
                  <a:schemeClr val="bg1">
                    <a:alpha val="60000"/>
                  </a:schemeClr>
                </a:glow>
                <a:outerShdw blurRad="50800" dist="39000" dir="5460000" algn="tl">
                  <a:srgbClr val="000000">
                    <a:alpha val="38000"/>
                  </a:srgbClr>
                </a:outerShdw>
              </a:effectLst>
              <a:latin typeface="Dominican Small Caps" pitchFamily="2" charset="0"/>
            </a:endParaRPr>
          </a:p>
          <a:p>
            <a:pPr algn="ctr"/>
            <a:r>
              <a:rPr lang="en-US" sz="2800" b="1" dirty="0" smtClean="0">
                <a:ln w="11430"/>
                <a:solidFill>
                  <a:schemeClr val="tx2">
                    <a:lumMod val="20000"/>
                    <a:lumOff val="80000"/>
                  </a:schemeClr>
                </a:solidFill>
                <a:effectLst>
                  <a:glow rad="101600">
                    <a:schemeClr val="bg1">
                      <a:alpha val="60000"/>
                    </a:schemeClr>
                  </a:glow>
                  <a:outerShdw blurRad="50800" dist="39000" dir="5460000" algn="tl">
                    <a:srgbClr val="000000">
                      <a:alpha val="38000"/>
                    </a:srgbClr>
                  </a:outerShdw>
                </a:effectLst>
                <a:latin typeface="Dominican Small Caps" pitchFamily="2" charset="0"/>
              </a:rPr>
              <a:t>Verses 37-41</a:t>
            </a:r>
            <a:endParaRPr lang="en-US" sz="2800" b="1" dirty="0">
              <a:ln w="11430"/>
              <a:solidFill>
                <a:schemeClr val="tx2">
                  <a:lumMod val="20000"/>
                  <a:lumOff val="80000"/>
                </a:schemeClr>
              </a:solidFill>
              <a:effectLst>
                <a:glow rad="101600">
                  <a:schemeClr val="bg1">
                    <a:alpha val="60000"/>
                  </a:schemeClr>
                </a:glow>
                <a:outerShdw blurRad="50800" dist="39000" dir="5460000" algn="tl">
                  <a:srgbClr val="000000">
                    <a:alpha val="38000"/>
                  </a:srgbClr>
                </a:outerShdw>
              </a:effectLst>
              <a:latin typeface="Dominican Small Caps" pitchFamily="2" charset="0"/>
            </a:endParaRPr>
          </a:p>
        </p:txBody>
      </p:sp>
      <p:sp>
        <p:nvSpPr>
          <p:cNvPr id="6" name="Rectangle 5"/>
          <p:cNvSpPr/>
          <p:nvPr/>
        </p:nvSpPr>
        <p:spPr>
          <a:xfrm>
            <a:off x="322118" y="2438400"/>
            <a:ext cx="4021282" cy="3970318"/>
          </a:xfrm>
          <a:prstGeom prst="rect">
            <a:avLst/>
          </a:prstGeom>
        </p:spPr>
        <p:txBody>
          <a:bodyPr wrap="square">
            <a:spAutoFit/>
          </a:bodyPr>
          <a:lstStyle/>
          <a:p>
            <a:pPr algn="ctr"/>
            <a:r>
              <a:rPr lang="en-US" sz="2800" b="1"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Acts 2:38 (NKJV) </a:t>
            </a:r>
            <a:r>
              <a:rPr lang="en-US" sz="28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
            </a:r>
            <a:br>
              <a:rPr lang="en-US" sz="28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br>
            <a:r>
              <a:rPr lang="en-US" sz="2800" baseline="300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38 </a:t>
            </a:r>
            <a:r>
              <a:rPr lang="en-US" sz="28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Then Peter said to them, "</a:t>
            </a:r>
            <a:r>
              <a:rPr lang="en-US" sz="2800" dirty="0">
                <a:solidFill>
                  <a:srgbClr val="FFFF00"/>
                </a:solidFill>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Repent, and let every one of you be baptized in the name of Jesus Christ for the remission of sins</a:t>
            </a:r>
            <a:r>
              <a:rPr lang="en-US" sz="28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 and you shall receive the gift of the Holy Spirit. </a:t>
            </a:r>
          </a:p>
        </p:txBody>
      </p:sp>
    </p:spTree>
    <p:extLst>
      <p:ext uri="{BB962C8B-B14F-4D97-AF65-F5344CB8AC3E}">
        <p14:creationId xmlns:p14="http://schemas.microsoft.com/office/powerpoint/2010/main" val="89518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6700" y="2438400"/>
            <a:ext cx="4152900" cy="3962400"/>
          </a:xfrm>
          <a:prstGeom prst="round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9" name="Slide Number Placeholder 3"/>
          <p:cNvSpPr>
            <a:spLocks noGrp="1"/>
          </p:cNvSpPr>
          <p:nvPr>
            <p:ph type="sldNum" sz="quarter" idx="12"/>
          </p:nvPr>
        </p:nvSpPr>
        <p:spPr/>
        <p:txBody>
          <a:bodyPr/>
          <a:lstStyle/>
          <a:p>
            <a:fld id="{C7E5E819-E517-42CE-8994-CB35583E4EF2}" type="slidenum">
              <a:rPr lang="en-US">
                <a:solidFill>
                  <a:prstClr val="white"/>
                </a:solidFill>
              </a:rPr>
              <a:pPr/>
              <a:t>19</a:t>
            </a:fld>
            <a:endParaRPr lang="en-US">
              <a:solidFill>
                <a:prstClr val="white"/>
              </a:solidFill>
            </a:endParaRPr>
          </a:p>
        </p:txBody>
      </p:sp>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20" name="Rectangle 19"/>
          <p:cNvSpPr/>
          <p:nvPr/>
        </p:nvSpPr>
        <p:spPr>
          <a:xfrm>
            <a:off x="0" y="12954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3" name="Snip Single Corner Rectangle 22"/>
          <p:cNvSpPr/>
          <p:nvPr/>
        </p:nvSpPr>
        <p:spPr>
          <a:xfrm>
            <a:off x="0" y="228599"/>
            <a:ext cx="7620000" cy="83820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3,000 Converted Acts 2:1-47</a:t>
            </a:r>
          </a:p>
        </p:txBody>
      </p:sp>
      <p:sp>
        <p:nvSpPr>
          <p:cNvPr id="3" name="Rectangle 2"/>
          <p:cNvSpPr/>
          <p:nvPr/>
        </p:nvSpPr>
        <p:spPr>
          <a:xfrm>
            <a:off x="4648200" y="2819400"/>
            <a:ext cx="4419600" cy="2323713"/>
          </a:xfrm>
          <a:prstGeom prst="rect">
            <a:avLst/>
          </a:prstGeom>
        </p:spPr>
        <p:txBody>
          <a:bodyPr wrap="square">
            <a:spAutoFit/>
          </a:bodyPr>
          <a:lstStyle/>
          <a:p>
            <a:pPr marL="342900" indent="-342900">
              <a:spcAft>
                <a:spcPts val="600"/>
              </a:spcAft>
              <a:buClr>
                <a:schemeClr val="tx2"/>
              </a:buClr>
              <a:buFont typeface="Wingdings 2" pitchFamily="18" charset="2"/>
              <a:buChar char="è"/>
            </a:pPr>
            <a:r>
              <a:rPr lang="en-US" sz="2800" dirty="0" smtClean="0">
                <a:effectLst>
                  <a:glow rad="101600">
                    <a:schemeClr val="bg1">
                      <a:alpha val="60000"/>
                    </a:schemeClr>
                  </a:glow>
                </a:effectLst>
                <a:latin typeface="Constantia" pitchFamily="18" charset="0"/>
              </a:rPr>
              <a:t>Hearts pricked by the evidence – 37</a:t>
            </a:r>
          </a:p>
          <a:p>
            <a:pPr marL="342900" indent="-342900">
              <a:spcAft>
                <a:spcPts val="600"/>
              </a:spcAft>
              <a:buClr>
                <a:schemeClr val="tx2"/>
              </a:buClr>
              <a:buFont typeface="Wingdings 2" pitchFamily="18" charset="2"/>
              <a:buChar char="è"/>
            </a:pPr>
            <a:r>
              <a:rPr lang="en-US" sz="2800" dirty="0" smtClean="0">
                <a:effectLst>
                  <a:glow rad="101600">
                    <a:schemeClr val="bg1">
                      <a:alpha val="60000"/>
                    </a:schemeClr>
                  </a:glow>
                </a:effectLst>
                <a:latin typeface="Constantia" pitchFamily="18" charset="0"/>
              </a:rPr>
              <a:t>Peter instructs them what as to what they must do – 38-40</a:t>
            </a:r>
          </a:p>
        </p:txBody>
      </p:sp>
      <p:sp>
        <p:nvSpPr>
          <p:cNvPr id="2" name="TextBox 1"/>
          <p:cNvSpPr txBox="1"/>
          <p:nvPr/>
        </p:nvSpPr>
        <p:spPr>
          <a:xfrm>
            <a:off x="152400" y="1447800"/>
            <a:ext cx="8839199"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chemeClr val="tx2"/>
                </a:solidFill>
                <a:effectLst>
                  <a:glow rad="101600">
                    <a:schemeClr val="bg1">
                      <a:alpha val="60000"/>
                    </a:schemeClr>
                  </a:glow>
                  <a:outerShdw blurRad="50800" dist="39000" dir="5460000" algn="tl">
                    <a:srgbClr val="000000">
                      <a:alpha val="38000"/>
                    </a:srgbClr>
                  </a:outerShdw>
                </a:effectLst>
                <a:latin typeface="Dominican Small Caps" pitchFamily="2" charset="0"/>
              </a:rPr>
              <a:t>3,000 Convicted &amp; Converted!</a:t>
            </a:r>
            <a:endParaRPr lang="en-US" sz="4000" b="1" dirty="0" smtClean="0">
              <a:ln w="11430"/>
              <a:solidFill>
                <a:schemeClr val="tx2"/>
              </a:solidFill>
              <a:effectLst>
                <a:glow rad="101600">
                  <a:schemeClr val="bg1">
                    <a:alpha val="60000"/>
                  </a:schemeClr>
                </a:glow>
                <a:outerShdw blurRad="50800" dist="39000" dir="5460000" algn="tl">
                  <a:srgbClr val="000000">
                    <a:alpha val="38000"/>
                  </a:srgbClr>
                </a:outerShdw>
              </a:effectLst>
              <a:latin typeface="Dominican Small Caps" pitchFamily="2" charset="0"/>
            </a:endParaRPr>
          </a:p>
          <a:p>
            <a:pPr algn="ctr"/>
            <a:r>
              <a:rPr lang="en-US" sz="2800" b="1" dirty="0" smtClean="0">
                <a:ln w="11430"/>
                <a:solidFill>
                  <a:schemeClr val="tx2">
                    <a:lumMod val="20000"/>
                    <a:lumOff val="80000"/>
                  </a:schemeClr>
                </a:solidFill>
                <a:effectLst>
                  <a:glow rad="101600">
                    <a:schemeClr val="bg1">
                      <a:alpha val="60000"/>
                    </a:schemeClr>
                  </a:glow>
                  <a:outerShdw blurRad="50800" dist="39000" dir="5460000" algn="tl">
                    <a:srgbClr val="000000">
                      <a:alpha val="38000"/>
                    </a:srgbClr>
                  </a:outerShdw>
                </a:effectLst>
                <a:latin typeface="Dominican Small Caps" pitchFamily="2" charset="0"/>
              </a:rPr>
              <a:t>Verses 37-41</a:t>
            </a:r>
            <a:endParaRPr lang="en-US" sz="2800" b="1" dirty="0">
              <a:ln w="11430"/>
              <a:solidFill>
                <a:schemeClr val="tx2">
                  <a:lumMod val="20000"/>
                  <a:lumOff val="80000"/>
                </a:schemeClr>
              </a:solidFill>
              <a:effectLst>
                <a:glow rad="101600">
                  <a:schemeClr val="bg1">
                    <a:alpha val="60000"/>
                  </a:schemeClr>
                </a:glow>
                <a:outerShdw blurRad="50800" dist="39000" dir="5460000" algn="tl">
                  <a:srgbClr val="000000">
                    <a:alpha val="38000"/>
                  </a:srgbClr>
                </a:outerShdw>
              </a:effectLst>
              <a:latin typeface="Dominican Small Caps" pitchFamily="2" charset="0"/>
            </a:endParaRPr>
          </a:p>
        </p:txBody>
      </p:sp>
      <p:sp>
        <p:nvSpPr>
          <p:cNvPr id="4" name="Rectangle 3"/>
          <p:cNvSpPr/>
          <p:nvPr/>
        </p:nvSpPr>
        <p:spPr>
          <a:xfrm>
            <a:off x="399472" y="2648129"/>
            <a:ext cx="3943928" cy="3323987"/>
          </a:xfrm>
          <a:prstGeom prst="rect">
            <a:avLst/>
          </a:prstGeom>
        </p:spPr>
        <p:txBody>
          <a:bodyPr wrap="square">
            <a:spAutoFit/>
          </a:bodyPr>
          <a:lstStyle/>
          <a:p>
            <a:pPr algn="ctr"/>
            <a:r>
              <a:rPr lang="en-US" sz="3000" b="1"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Acts 2:39 (NKJV) </a:t>
            </a:r>
            <a:r>
              <a:rPr lang="en-US" sz="30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
            </a:r>
            <a:br>
              <a:rPr lang="en-US" sz="30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br>
            <a:r>
              <a:rPr lang="en-US" sz="3000" baseline="300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39 </a:t>
            </a:r>
            <a:r>
              <a:rPr lang="en-US" sz="30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For the promise is to you and to your children, and to all who are afar off, as many as the Lord our God will call." </a:t>
            </a:r>
          </a:p>
        </p:txBody>
      </p:sp>
    </p:spTree>
    <p:extLst>
      <p:ext uri="{BB962C8B-B14F-4D97-AF65-F5344CB8AC3E}">
        <p14:creationId xmlns:p14="http://schemas.microsoft.com/office/powerpoint/2010/main" val="120816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924800" y="228600"/>
            <a:ext cx="1230745" cy="457200"/>
            <a:chOff x="7924800" y="228600"/>
            <a:chExt cx="1230745" cy="457200"/>
          </a:xfrm>
        </p:grpSpPr>
        <p:sp>
          <p:nvSpPr>
            <p:cNvPr id="10" name="Pentagon 9"/>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1" name="Chevron 10"/>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2" name="Chevron 11"/>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3" name="Chevron 12"/>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5" name="TextBox 4"/>
          <p:cNvSpPr txBox="1"/>
          <p:nvPr/>
        </p:nvSpPr>
        <p:spPr>
          <a:xfrm>
            <a:off x="304800" y="1305580"/>
            <a:ext cx="4339842" cy="646331"/>
          </a:xfrm>
          <a:prstGeom prst="rect">
            <a:avLst/>
          </a:prstGeom>
          <a:noFill/>
        </p:spPr>
        <p:txBody>
          <a:bodyPr wrap="none" rtlCol="0">
            <a:spAutoFit/>
          </a:bodyPr>
          <a:lstStyle/>
          <a:p>
            <a:r>
              <a:rPr lang="en-US" sz="3600" dirty="0">
                <a:solidFill>
                  <a:prstClr val="white"/>
                </a:solidFill>
                <a:latin typeface="BinnerD" pitchFamily="34" charset="0"/>
              </a:rPr>
              <a:t>Convert; Converted</a:t>
            </a:r>
          </a:p>
        </p:txBody>
      </p:sp>
      <p:sp>
        <p:nvSpPr>
          <p:cNvPr id="6" name="Slide Number Placeholder 5"/>
          <p:cNvSpPr>
            <a:spLocks noGrp="1"/>
          </p:cNvSpPr>
          <p:nvPr>
            <p:ph type="sldNum" sz="quarter" idx="12"/>
          </p:nvPr>
        </p:nvSpPr>
        <p:spPr>
          <a:xfrm>
            <a:off x="8153400" y="231648"/>
            <a:ext cx="941203" cy="301752"/>
          </a:xfrm>
        </p:spPr>
        <p:txBody>
          <a:bodyPr/>
          <a:lstStyle/>
          <a:p>
            <a:fld id="{7E4624B1-C7B4-4A8A-8E6E-B45790D7EEB2}" type="slidenum">
              <a:rPr lang="en-US" smtClean="0">
                <a:solidFill>
                  <a:prstClr val="white"/>
                </a:solidFill>
              </a:rPr>
              <a:pPr/>
              <a:t>2</a:t>
            </a:fld>
            <a:endParaRPr lang="en-US" dirty="0">
              <a:solidFill>
                <a:prstClr val="white"/>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409" y="2133600"/>
            <a:ext cx="276225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657600" y="2286000"/>
            <a:ext cx="5067300" cy="4308872"/>
          </a:xfrm>
          <a:prstGeom prst="rect">
            <a:avLst/>
          </a:prstGeom>
        </p:spPr>
        <p:txBody>
          <a:bodyPr wrap="square">
            <a:spAutoFit/>
          </a:bodyPr>
          <a:lstStyle/>
          <a:p>
            <a:pPr>
              <a:spcAft>
                <a:spcPts val="600"/>
              </a:spcAft>
            </a:pPr>
            <a:r>
              <a:rPr lang="en-US" sz="2400" dirty="0">
                <a:solidFill>
                  <a:prstClr val="white"/>
                </a:solidFill>
                <a:effectLst>
                  <a:glow rad="101600">
                    <a:prstClr val="black">
                      <a:alpha val="60000"/>
                    </a:prstClr>
                  </a:glow>
                </a:effectLst>
              </a:rPr>
              <a:t>transitive verb</a:t>
            </a:r>
          </a:p>
          <a:p>
            <a:pPr marL="231775" indent="-231775">
              <a:spcAft>
                <a:spcPts val="600"/>
              </a:spcAft>
            </a:pPr>
            <a:r>
              <a:rPr lang="en-US" sz="2400" dirty="0">
                <a:solidFill>
                  <a:prstClr val="white"/>
                </a:solidFill>
                <a:effectLst>
                  <a:glow rad="101600">
                    <a:prstClr val="black">
                      <a:alpha val="60000"/>
                    </a:prstClr>
                  </a:glow>
                </a:effectLst>
              </a:rPr>
              <a:t>1 - a : </a:t>
            </a:r>
            <a:r>
              <a:rPr lang="en-US" sz="2400" dirty="0">
                <a:solidFill>
                  <a:srgbClr val="FFFF00"/>
                </a:solidFill>
                <a:effectLst>
                  <a:glow rad="101600">
                    <a:prstClr val="black">
                      <a:alpha val="60000"/>
                    </a:prstClr>
                  </a:glow>
                </a:effectLst>
              </a:rPr>
              <a:t>to bring over from one belief, view, or party to another </a:t>
            </a:r>
            <a:r>
              <a:rPr lang="en-US" sz="2400" dirty="0">
                <a:solidFill>
                  <a:prstClr val="white"/>
                </a:solidFill>
                <a:effectLst>
                  <a:glow rad="101600">
                    <a:prstClr val="black">
                      <a:alpha val="60000"/>
                    </a:prstClr>
                  </a:glow>
                </a:effectLst>
              </a:rPr>
              <a:t>b : to bring about a religious conversion in </a:t>
            </a:r>
          </a:p>
          <a:p>
            <a:pPr marL="231775" indent="-231775">
              <a:spcAft>
                <a:spcPts val="600"/>
              </a:spcAft>
            </a:pPr>
            <a:r>
              <a:rPr lang="en-US" sz="2400" dirty="0">
                <a:solidFill>
                  <a:prstClr val="white"/>
                </a:solidFill>
                <a:effectLst>
                  <a:glow rad="101600">
                    <a:prstClr val="black">
                      <a:alpha val="60000"/>
                    </a:prstClr>
                  </a:glow>
                </a:effectLst>
              </a:rPr>
              <a:t>2 - a : to alter the physical or chemical nature or properties of especially in manufacturing b (1) : </a:t>
            </a:r>
            <a:r>
              <a:rPr lang="en-US" sz="2400" dirty="0">
                <a:solidFill>
                  <a:srgbClr val="FFFF00"/>
                </a:solidFill>
                <a:effectLst>
                  <a:glow rad="101600">
                    <a:prstClr val="black">
                      <a:alpha val="60000"/>
                    </a:prstClr>
                  </a:glow>
                </a:effectLst>
              </a:rPr>
              <a:t>to change from one form or function to another </a:t>
            </a:r>
            <a:r>
              <a:rPr lang="en-US" sz="2400" dirty="0">
                <a:solidFill>
                  <a:prstClr val="white"/>
                </a:solidFill>
                <a:effectLst>
                  <a:glow rad="101600">
                    <a:prstClr val="black">
                      <a:alpha val="60000"/>
                    </a:prstClr>
                  </a:glow>
                </a:effectLst>
              </a:rPr>
              <a:t>(2) : to alter for more effective utilization</a:t>
            </a:r>
          </a:p>
        </p:txBody>
      </p:sp>
      <p:grpSp>
        <p:nvGrpSpPr>
          <p:cNvPr id="14" name="Group 13"/>
          <p:cNvGrpSpPr/>
          <p:nvPr/>
        </p:nvGrpSpPr>
        <p:grpSpPr>
          <a:xfrm rot="10800000">
            <a:off x="0" y="6172200"/>
            <a:ext cx="1230745" cy="457200"/>
            <a:chOff x="7924800" y="228600"/>
            <a:chExt cx="1230745" cy="457200"/>
          </a:xfrm>
        </p:grpSpPr>
        <p:sp>
          <p:nvSpPr>
            <p:cNvPr id="15" name="Pentagon 14"/>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6" name="Chevron 15"/>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7" name="Chevron 16"/>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8" name="Chevron 17"/>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19" name="Rectangle 18"/>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0" name="Snip Single Corner Rectangle 19"/>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1" name="Rectangle 20"/>
          <p:cNvSpPr/>
          <p:nvPr/>
        </p:nvSpPr>
        <p:spPr>
          <a:xfrm>
            <a:off x="0" y="268069"/>
            <a:ext cx="67818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3,000 Converted Acts 2:1-47</a:t>
            </a:r>
          </a:p>
        </p:txBody>
      </p:sp>
    </p:spTree>
    <p:extLst>
      <p:ext uri="{BB962C8B-B14F-4D97-AF65-F5344CB8AC3E}">
        <p14:creationId xmlns:p14="http://schemas.microsoft.com/office/powerpoint/2010/main" val="17902354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6700" y="2438400"/>
            <a:ext cx="4152900" cy="3962400"/>
          </a:xfrm>
          <a:prstGeom prst="round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9" name="Slide Number Placeholder 3"/>
          <p:cNvSpPr>
            <a:spLocks noGrp="1"/>
          </p:cNvSpPr>
          <p:nvPr>
            <p:ph type="sldNum" sz="quarter" idx="12"/>
          </p:nvPr>
        </p:nvSpPr>
        <p:spPr/>
        <p:txBody>
          <a:bodyPr/>
          <a:lstStyle/>
          <a:p>
            <a:fld id="{C7E5E819-E517-42CE-8994-CB35583E4EF2}" type="slidenum">
              <a:rPr lang="en-US">
                <a:solidFill>
                  <a:prstClr val="white"/>
                </a:solidFill>
              </a:rPr>
              <a:pPr/>
              <a:t>20</a:t>
            </a:fld>
            <a:endParaRPr lang="en-US">
              <a:solidFill>
                <a:prstClr val="white"/>
              </a:solidFill>
            </a:endParaRPr>
          </a:p>
        </p:txBody>
      </p:sp>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20" name="Rectangle 19"/>
          <p:cNvSpPr/>
          <p:nvPr/>
        </p:nvSpPr>
        <p:spPr>
          <a:xfrm>
            <a:off x="0" y="12954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3" name="Snip Single Corner Rectangle 22"/>
          <p:cNvSpPr/>
          <p:nvPr/>
        </p:nvSpPr>
        <p:spPr>
          <a:xfrm>
            <a:off x="0" y="228599"/>
            <a:ext cx="7620000" cy="83820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3,000 Converted Acts 2:1-47</a:t>
            </a:r>
          </a:p>
        </p:txBody>
      </p:sp>
      <p:sp>
        <p:nvSpPr>
          <p:cNvPr id="3" name="Rectangle 2"/>
          <p:cNvSpPr/>
          <p:nvPr/>
        </p:nvSpPr>
        <p:spPr>
          <a:xfrm>
            <a:off x="4648200" y="2819400"/>
            <a:ext cx="4419600" cy="2323713"/>
          </a:xfrm>
          <a:prstGeom prst="rect">
            <a:avLst/>
          </a:prstGeom>
        </p:spPr>
        <p:txBody>
          <a:bodyPr wrap="square">
            <a:spAutoFit/>
          </a:bodyPr>
          <a:lstStyle/>
          <a:p>
            <a:pPr marL="342900" indent="-342900">
              <a:spcAft>
                <a:spcPts val="600"/>
              </a:spcAft>
              <a:buClr>
                <a:schemeClr val="tx2"/>
              </a:buClr>
              <a:buFont typeface="Wingdings 2" pitchFamily="18" charset="2"/>
              <a:buChar char="è"/>
            </a:pPr>
            <a:r>
              <a:rPr lang="en-US" sz="2800" dirty="0" smtClean="0">
                <a:effectLst>
                  <a:glow rad="101600">
                    <a:schemeClr val="bg1">
                      <a:alpha val="60000"/>
                    </a:schemeClr>
                  </a:glow>
                </a:effectLst>
                <a:latin typeface="Constantia" pitchFamily="18" charset="0"/>
              </a:rPr>
              <a:t>Hearts pricked by the evidence – 37</a:t>
            </a:r>
          </a:p>
          <a:p>
            <a:pPr marL="342900" indent="-342900">
              <a:spcAft>
                <a:spcPts val="600"/>
              </a:spcAft>
              <a:buClr>
                <a:schemeClr val="tx2"/>
              </a:buClr>
              <a:buFont typeface="Wingdings 2" pitchFamily="18" charset="2"/>
              <a:buChar char="è"/>
            </a:pPr>
            <a:r>
              <a:rPr lang="en-US" sz="2800" dirty="0" smtClean="0">
                <a:effectLst>
                  <a:glow rad="101600">
                    <a:schemeClr val="bg1">
                      <a:alpha val="60000"/>
                    </a:schemeClr>
                  </a:glow>
                </a:effectLst>
                <a:latin typeface="Constantia" pitchFamily="18" charset="0"/>
              </a:rPr>
              <a:t>Peter instructs them what as to what they must do – 38-40</a:t>
            </a:r>
          </a:p>
        </p:txBody>
      </p:sp>
      <p:sp>
        <p:nvSpPr>
          <p:cNvPr id="2" name="TextBox 1"/>
          <p:cNvSpPr txBox="1"/>
          <p:nvPr/>
        </p:nvSpPr>
        <p:spPr>
          <a:xfrm>
            <a:off x="152400" y="1447800"/>
            <a:ext cx="8839199"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chemeClr val="tx2"/>
                </a:solidFill>
                <a:effectLst>
                  <a:glow rad="101600">
                    <a:schemeClr val="bg1">
                      <a:alpha val="60000"/>
                    </a:schemeClr>
                  </a:glow>
                  <a:outerShdw blurRad="50800" dist="39000" dir="5460000" algn="tl">
                    <a:srgbClr val="000000">
                      <a:alpha val="38000"/>
                    </a:srgbClr>
                  </a:outerShdw>
                </a:effectLst>
                <a:latin typeface="Dominican Small Caps" pitchFamily="2" charset="0"/>
              </a:rPr>
              <a:t>3,000 Convicted &amp; Converted!</a:t>
            </a:r>
            <a:endParaRPr lang="en-US" sz="4000" b="1" dirty="0" smtClean="0">
              <a:ln w="11430"/>
              <a:solidFill>
                <a:schemeClr val="tx2"/>
              </a:solidFill>
              <a:effectLst>
                <a:glow rad="101600">
                  <a:schemeClr val="bg1">
                    <a:alpha val="60000"/>
                  </a:schemeClr>
                </a:glow>
                <a:outerShdw blurRad="50800" dist="39000" dir="5460000" algn="tl">
                  <a:srgbClr val="000000">
                    <a:alpha val="38000"/>
                  </a:srgbClr>
                </a:outerShdw>
              </a:effectLst>
              <a:latin typeface="Dominican Small Caps" pitchFamily="2" charset="0"/>
            </a:endParaRPr>
          </a:p>
          <a:p>
            <a:pPr algn="ctr"/>
            <a:r>
              <a:rPr lang="en-US" sz="2800" b="1" dirty="0" smtClean="0">
                <a:ln w="11430"/>
                <a:solidFill>
                  <a:schemeClr val="tx2">
                    <a:lumMod val="20000"/>
                    <a:lumOff val="80000"/>
                  </a:schemeClr>
                </a:solidFill>
                <a:effectLst>
                  <a:glow rad="101600">
                    <a:schemeClr val="bg1">
                      <a:alpha val="60000"/>
                    </a:schemeClr>
                  </a:glow>
                  <a:outerShdw blurRad="50800" dist="39000" dir="5460000" algn="tl">
                    <a:srgbClr val="000000">
                      <a:alpha val="38000"/>
                    </a:srgbClr>
                  </a:outerShdw>
                </a:effectLst>
                <a:latin typeface="Dominican Small Caps" pitchFamily="2" charset="0"/>
              </a:rPr>
              <a:t>Verses 37-41</a:t>
            </a:r>
            <a:endParaRPr lang="en-US" sz="2800" b="1" dirty="0">
              <a:ln w="11430"/>
              <a:solidFill>
                <a:schemeClr val="tx2">
                  <a:lumMod val="20000"/>
                  <a:lumOff val="80000"/>
                </a:schemeClr>
              </a:solidFill>
              <a:effectLst>
                <a:glow rad="101600">
                  <a:schemeClr val="bg1">
                    <a:alpha val="60000"/>
                  </a:schemeClr>
                </a:glow>
                <a:outerShdw blurRad="50800" dist="39000" dir="5460000" algn="tl">
                  <a:srgbClr val="000000">
                    <a:alpha val="38000"/>
                  </a:srgbClr>
                </a:outerShdw>
              </a:effectLst>
              <a:latin typeface="Dominican Small Caps" pitchFamily="2" charset="0"/>
            </a:endParaRPr>
          </a:p>
        </p:txBody>
      </p:sp>
      <p:sp>
        <p:nvSpPr>
          <p:cNvPr id="6" name="Rectangle 5"/>
          <p:cNvSpPr/>
          <p:nvPr/>
        </p:nvSpPr>
        <p:spPr>
          <a:xfrm>
            <a:off x="392545" y="2659568"/>
            <a:ext cx="3950855" cy="3323987"/>
          </a:xfrm>
          <a:prstGeom prst="rect">
            <a:avLst/>
          </a:prstGeom>
        </p:spPr>
        <p:txBody>
          <a:bodyPr wrap="square">
            <a:spAutoFit/>
          </a:bodyPr>
          <a:lstStyle/>
          <a:p>
            <a:pPr algn="ctr"/>
            <a:r>
              <a:rPr lang="en-US" sz="3000" b="1"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Acts 2:40 (NKJV) </a:t>
            </a:r>
            <a:r>
              <a:rPr lang="en-US" sz="30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
            </a:r>
            <a:br>
              <a:rPr lang="en-US" sz="30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br>
            <a:r>
              <a:rPr lang="en-US" sz="3000" baseline="300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40 </a:t>
            </a:r>
            <a:r>
              <a:rPr lang="en-US" sz="30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And with many other words he testified and exhorted them, saying, "Be saved from this perverse generation." </a:t>
            </a:r>
          </a:p>
        </p:txBody>
      </p:sp>
    </p:spTree>
    <p:extLst>
      <p:ext uri="{BB962C8B-B14F-4D97-AF65-F5344CB8AC3E}">
        <p14:creationId xmlns:p14="http://schemas.microsoft.com/office/powerpoint/2010/main" val="132354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6700" y="2438400"/>
            <a:ext cx="4152900" cy="3962400"/>
          </a:xfrm>
          <a:prstGeom prst="round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9" name="Slide Number Placeholder 3"/>
          <p:cNvSpPr>
            <a:spLocks noGrp="1"/>
          </p:cNvSpPr>
          <p:nvPr>
            <p:ph type="sldNum" sz="quarter" idx="12"/>
          </p:nvPr>
        </p:nvSpPr>
        <p:spPr/>
        <p:txBody>
          <a:bodyPr/>
          <a:lstStyle/>
          <a:p>
            <a:fld id="{C7E5E819-E517-42CE-8994-CB35583E4EF2}" type="slidenum">
              <a:rPr lang="en-US">
                <a:solidFill>
                  <a:prstClr val="white"/>
                </a:solidFill>
              </a:rPr>
              <a:pPr/>
              <a:t>21</a:t>
            </a:fld>
            <a:endParaRPr lang="en-US">
              <a:solidFill>
                <a:prstClr val="white"/>
              </a:solidFill>
            </a:endParaRPr>
          </a:p>
        </p:txBody>
      </p:sp>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20" name="Rectangle 19"/>
          <p:cNvSpPr/>
          <p:nvPr/>
        </p:nvSpPr>
        <p:spPr>
          <a:xfrm>
            <a:off x="0" y="12954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3" name="Snip Single Corner Rectangle 22"/>
          <p:cNvSpPr/>
          <p:nvPr/>
        </p:nvSpPr>
        <p:spPr>
          <a:xfrm>
            <a:off x="0" y="228599"/>
            <a:ext cx="7620000" cy="83820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3,000 Converted Acts 2:1-47</a:t>
            </a:r>
          </a:p>
        </p:txBody>
      </p:sp>
      <p:sp>
        <p:nvSpPr>
          <p:cNvPr id="3" name="Rectangle 2"/>
          <p:cNvSpPr/>
          <p:nvPr/>
        </p:nvSpPr>
        <p:spPr>
          <a:xfrm>
            <a:off x="4648200" y="2819400"/>
            <a:ext cx="4419600" cy="3693319"/>
          </a:xfrm>
          <a:prstGeom prst="rect">
            <a:avLst/>
          </a:prstGeom>
        </p:spPr>
        <p:txBody>
          <a:bodyPr wrap="square">
            <a:spAutoFit/>
          </a:bodyPr>
          <a:lstStyle/>
          <a:p>
            <a:pPr marL="342900" indent="-342900">
              <a:spcAft>
                <a:spcPts val="600"/>
              </a:spcAft>
              <a:buClr>
                <a:schemeClr val="tx2"/>
              </a:buClr>
              <a:buFont typeface="Wingdings 2" pitchFamily="18" charset="2"/>
              <a:buChar char="è"/>
            </a:pPr>
            <a:r>
              <a:rPr lang="en-US" sz="2800" dirty="0" smtClean="0">
                <a:effectLst>
                  <a:glow rad="101600">
                    <a:schemeClr val="bg1">
                      <a:alpha val="60000"/>
                    </a:schemeClr>
                  </a:glow>
                </a:effectLst>
                <a:latin typeface="Constantia" pitchFamily="18" charset="0"/>
              </a:rPr>
              <a:t>Hearts pricked by the evidence – 37</a:t>
            </a:r>
          </a:p>
          <a:p>
            <a:pPr marL="342900" indent="-342900">
              <a:spcAft>
                <a:spcPts val="600"/>
              </a:spcAft>
              <a:buClr>
                <a:schemeClr val="tx2"/>
              </a:buClr>
              <a:buFont typeface="Wingdings 2" pitchFamily="18" charset="2"/>
              <a:buChar char="è"/>
            </a:pPr>
            <a:r>
              <a:rPr lang="en-US" sz="2800" dirty="0" smtClean="0">
                <a:effectLst>
                  <a:glow rad="101600">
                    <a:schemeClr val="bg1">
                      <a:alpha val="60000"/>
                    </a:schemeClr>
                  </a:glow>
                </a:effectLst>
                <a:latin typeface="Constantia" pitchFamily="18" charset="0"/>
              </a:rPr>
              <a:t>Peter instructs them what as to what they must do – 38-40</a:t>
            </a:r>
          </a:p>
          <a:p>
            <a:pPr marL="342900" indent="-342900">
              <a:spcAft>
                <a:spcPts val="600"/>
              </a:spcAft>
              <a:buClr>
                <a:schemeClr val="tx2"/>
              </a:buClr>
              <a:buFont typeface="Wingdings 2" pitchFamily="18" charset="2"/>
              <a:buChar char="è"/>
            </a:pPr>
            <a:r>
              <a:rPr lang="en-US" sz="2800" dirty="0" smtClean="0">
                <a:effectLst>
                  <a:glow rad="101600">
                    <a:schemeClr val="bg1">
                      <a:alpha val="60000"/>
                    </a:schemeClr>
                  </a:glow>
                </a:effectLst>
                <a:latin typeface="Constantia" pitchFamily="18" charset="0"/>
              </a:rPr>
              <a:t>Those who gladly received his words complied - 41</a:t>
            </a:r>
          </a:p>
        </p:txBody>
      </p:sp>
      <p:sp>
        <p:nvSpPr>
          <p:cNvPr id="2" name="TextBox 1"/>
          <p:cNvSpPr txBox="1"/>
          <p:nvPr/>
        </p:nvSpPr>
        <p:spPr>
          <a:xfrm>
            <a:off x="152400" y="1447800"/>
            <a:ext cx="8839199"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chemeClr val="tx2"/>
                </a:solidFill>
                <a:effectLst>
                  <a:glow rad="101600">
                    <a:schemeClr val="bg1">
                      <a:alpha val="60000"/>
                    </a:schemeClr>
                  </a:glow>
                  <a:outerShdw blurRad="50800" dist="39000" dir="5460000" algn="tl">
                    <a:srgbClr val="000000">
                      <a:alpha val="38000"/>
                    </a:srgbClr>
                  </a:outerShdw>
                </a:effectLst>
                <a:latin typeface="Dominican Small Caps" pitchFamily="2" charset="0"/>
              </a:rPr>
              <a:t>3,000 Convicted &amp; Converted!</a:t>
            </a:r>
            <a:endParaRPr lang="en-US" sz="4000" b="1" dirty="0" smtClean="0">
              <a:ln w="11430"/>
              <a:solidFill>
                <a:schemeClr val="tx2"/>
              </a:solidFill>
              <a:effectLst>
                <a:glow rad="101600">
                  <a:schemeClr val="bg1">
                    <a:alpha val="60000"/>
                  </a:schemeClr>
                </a:glow>
                <a:outerShdw blurRad="50800" dist="39000" dir="5460000" algn="tl">
                  <a:srgbClr val="000000">
                    <a:alpha val="38000"/>
                  </a:srgbClr>
                </a:outerShdw>
              </a:effectLst>
              <a:latin typeface="Dominican Small Caps" pitchFamily="2" charset="0"/>
            </a:endParaRPr>
          </a:p>
          <a:p>
            <a:pPr algn="ctr"/>
            <a:r>
              <a:rPr lang="en-US" sz="2800" b="1" dirty="0" smtClean="0">
                <a:ln w="11430"/>
                <a:solidFill>
                  <a:schemeClr val="tx2">
                    <a:lumMod val="20000"/>
                    <a:lumOff val="80000"/>
                  </a:schemeClr>
                </a:solidFill>
                <a:effectLst>
                  <a:glow rad="101600">
                    <a:schemeClr val="bg1">
                      <a:alpha val="60000"/>
                    </a:schemeClr>
                  </a:glow>
                  <a:outerShdw blurRad="50800" dist="39000" dir="5460000" algn="tl">
                    <a:srgbClr val="000000">
                      <a:alpha val="38000"/>
                    </a:srgbClr>
                  </a:outerShdw>
                </a:effectLst>
                <a:latin typeface="Dominican Small Caps" pitchFamily="2" charset="0"/>
              </a:rPr>
              <a:t>Verses 37-41</a:t>
            </a:r>
            <a:endParaRPr lang="en-US" sz="2800" b="1" dirty="0">
              <a:ln w="11430"/>
              <a:solidFill>
                <a:schemeClr val="tx2">
                  <a:lumMod val="20000"/>
                  <a:lumOff val="80000"/>
                </a:schemeClr>
              </a:solidFill>
              <a:effectLst>
                <a:glow rad="101600">
                  <a:schemeClr val="bg1">
                    <a:alpha val="60000"/>
                  </a:schemeClr>
                </a:glow>
                <a:outerShdw blurRad="50800" dist="39000" dir="5460000" algn="tl">
                  <a:srgbClr val="000000">
                    <a:alpha val="38000"/>
                  </a:srgbClr>
                </a:outerShdw>
              </a:effectLst>
              <a:latin typeface="Dominican Small Caps" pitchFamily="2" charset="0"/>
            </a:endParaRPr>
          </a:p>
        </p:txBody>
      </p:sp>
      <p:sp>
        <p:nvSpPr>
          <p:cNvPr id="4" name="Rectangle 3"/>
          <p:cNvSpPr/>
          <p:nvPr/>
        </p:nvSpPr>
        <p:spPr>
          <a:xfrm>
            <a:off x="392545" y="2743200"/>
            <a:ext cx="3950855" cy="3323987"/>
          </a:xfrm>
          <a:prstGeom prst="rect">
            <a:avLst/>
          </a:prstGeom>
        </p:spPr>
        <p:txBody>
          <a:bodyPr wrap="square">
            <a:spAutoFit/>
          </a:bodyPr>
          <a:lstStyle/>
          <a:p>
            <a:pPr algn="ctr"/>
            <a:r>
              <a:rPr lang="en-US" sz="3000" b="1"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Acts 2:41 (NKJV) </a:t>
            </a:r>
            <a:r>
              <a:rPr lang="en-US" sz="30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
            </a:r>
            <a:br>
              <a:rPr lang="en-US" sz="30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br>
            <a:r>
              <a:rPr lang="en-US" sz="3000" baseline="300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41 </a:t>
            </a:r>
            <a:r>
              <a:rPr lang="en-US" sz="30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Then </a:t>
            </a:r>
            <a:r>
              <a:rPr lang="en-US" sz="3000" dirty="0">
                <a:solidFill>
                  <a:srgbClr val="FFFF00"/>
                </a:solidFill>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those who gladly received his word </a:t>
            </a:r>
            <a:r>
              <a:rPr lang="en-US" sz="30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were baptized; and that day about three thousand souls were added </a:t>
            </a:r>
            <a:r>
              <a:rPr lang="en-US" sz="3000" i="1"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to them.</a:t>
            </a:r>
            <a:r>
              <a:rPr lang="en-US" sz="30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 </a:t>
            </a:r>
          </a:p>
        </p:txBody>
      </p:sp>
      <p:sp>
        <p:nvSpPr>
          <p:cNvPr id="21" name="Rectangle 20"/>
          <p:cNvSpPr/>
          <p:nvPr/>
        </p:nvSpPr>
        <p:spPr>
          <a:xfrm>
            <a:off x="392545" y="2743200"/>
            <a:ext cx="3950855" cy="3323987"/>
          </a:xfrm>
          <a:prstGeom prst="rect">
            <a:avLst/>
          </a:prstGeom>
        </p:spPr>
        <p:txBody>
          <a:bodyPr wrap="square">
            <a:spAutoFit/>
          </a:bodyPr>
          <a:lstStyle/>
          <a:p>
            <a:pPr algn="ctr"/>
            <a:r>
              <a:rPr lang="en-US" sz="3000" b="1"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Acts 2:41 (NKJV) </a:t>
            </a:r>
            <a:r>
              <a:rPr lang="en-US" sz="30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
            </a:r>
            <a:br>
              <a:rPr lang="en-US" sz="30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br>
            <a:r>
              <a:rPr lang="en-US" sz="3000" baseline="300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41 </a:t>
            </a:r>
            <a:r>
              <a:rPr lang="en-US" sz="30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Then those who gladly received his word </a:t>
            </a:r>
            <a:r>
              <a:rPr lang="en-US" sz="3000" dirty="0">
                <a:solidFill>
                  <a:srgbClr val="FFFF00"/>
                </a:solidFill>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were baptized</a:t>
            </a:r>
            <a:r>
              <a:rPr lang="en-US" sz="30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 and that day about three thousand souls were added </a:t>
            </a:r>
            <a:r>
              <a:rPr lang="en-US" sz="3000" i="1"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to them.</a:t>
            </a:r>
            <a:r>
              <a:rPr lang="en-US" sz="30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 </a:t>
            </a:r>
          </a:p>
        </p:txBody>
      </p:sp>
      <p:sp>
        <p:nvSpPr>
          <p:cNvPr id="22" name="Rectangle 21"/>
          <p:cNvSpPr/>
          <p:nvPr/>
        </p:nvSpPr>
        <p:spPr>
          <a:xfrm>
            <a:off x="392545" y="2743200"/>
            <a:ext cx="3950855" cy="3323987"/>
          </a:xfrm>
          <a:prstGeom prst="rect">
            <a:avLst/>
          </a:prstGeom>
        </p:spPr>
        <p:txBody>
          <a:bodyPr wrap="square">
            <a:spAutoFit/>
          </a:bodyPr>
          <a:lstStyle/>
          <a:p>
            <a:pPr algn="ctr"/>
            <a:r>
              <a:rPr lang="en-US" sz="3000" b="1"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Acts 2:41 (NKJV) </a:t>
            </a:r>
            <a:r>
              <a:rPr lang="en-US" sz="30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
            </a:r>
            <a:br>
              <a:rPr lang="en-US" sz="30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br>
            <a:r>
              <a:rPr lang="en-US" sz="3000" baseline="300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41 </a:t>
            </a:r>
            <a:r>
              <a:rPr lang="en-US" sz="30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Then those who gladly received his word were baptized; and </a:t>
            </a:r>
            <a:r>
              <a:rPr lang="en-US" sz="3000" dirty="0">
                <a:solidFill>
                  <a:srgbClr val="FFFF00"/>
                </a:solidFill>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that day about three thousand souls were added </a:t>
            </a:r>
            <a:r>
              <a:rPr lang="en-US" sz="3000" i="1" dirty="0">
                <a:solidFill>
                  <a:srgbClr val="FFFF00"/>
                </a:solidFill>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to them</a:t>
            </a:r>
            <a:r>
              <a:rPr lang="en-US" sz="3000" i="1"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a:t>
            </a:r>
            <a:r>
              <a:rPr lang="en-US" sz="30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 </a:t>
            </a:r>
          </a:p>
        </p:txBody>
      </p:sp>
    </p:spTree>
    <p:extLst>
      <p:ext uri="{BB962C8B-B14F-4D97-AF65-F5344CB8AC3E}">
        <p14:creationId xmlns:p14="http://schemas.microsoft.com/office/powerpoint/2010/main" val="199561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6700" y="2438400"/>
            <a:ext cx="4152900" cy="3962400"/>
          </a:xfrm>
          <a:prstGeom prst="round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9" name="Slide Number Placeholder 3"/>
          <p:cNvSpPr>
            <a:spLocks noGrp="1"/>
          </p:cNvSpPr>
          <p:nvPr>
            <p:ph type="sldNum" sz="quarter" idx="12"/>
          </p:nvPr>
        </p:nvSpPr>
        <p:spPr/>
        <p:txBody>
          <a:bodyPr/>
          <a:lstStyle/>
          <a:p>
            <a:fld id="{C7E5E819-E517-42CE-8994-CB35583E4EF2}" type="slidenum">
              <a:rPr lang="en-US">
                <a:solidFill>
                  <a:prstClr val="white"/>
                </a:solidFill>
              </a:rPr>
              <a:pPr/>
              <a:t>22</a:t>
            </a:fld>
            <a:endParaRPr lang="en-US">
              <a:solidFill>
                <a:prstClr val="white"/>
              </a:solidFill>
            </a:endParaRPr>
          </a:p>
        </p:txBody>
      </p:sp>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20" name="Rectangle 19"/>
          <p:cNvSpPr/>
          <p:nvPr/>
        </p:nvSpPr>
        <p:spPr>
          <a:xfrm>
            <a:off x="0" y="12954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3" name="Snip Single Corner Rectangle 22"/>
          <p:cNvSpPr/>
          <p:nvPr/>
        </p:nvSpPr>
        <p:spPr>
          <a:xfrm>
            <a:off x="0" y="228599"/>
            <a:ext cx="7620000" cy="83820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3,000 Converted Acts 2:1-47</a:t>
            </a:r>
          </a:p>
        </p:txBody>
      </p:sp>
      <p:sp>
        <p:nvSpPr>
          <p:cNvPr id="3" name="Rectangle 2"/>
          <p:cNvSpPr/>
          <p:nvPr/>
        </p:nvSpPr>
        <p:spPr>
          <a:xfrm>
            <a:off x="4648200" y="2819400"/>
            <a:ext cx="4419600" cy="1384995"/>
          </a:xfrm>
          <a:prstGeom prst="rect">
            <a:avLst/>
          </a:prstGeom>
        </p:spPr>
        <p:txBody>
          <a:bodyPr wrap="square">
            <a:spAutoFit/>
          </a:bodyPr>
          <a:lstStyle/>
          <a:p>
            <a:pPr marL="342900" indent="-342900">
              <a:spcAft>
                <a:spcPts val="600"/>
              </a:spcAft>
              <a:buClr>
                <a:schemeClr val="tx2"/>
              </a:buClr>
              <a:buFont typeface="Wingdings 2" pitchFamily="18" charset="2"/>
              <a:buChar char="è"/>
            </a:pPr>
            <a:r>
              <a:rPr lang="en-US" sz="2800" dirty="0" smtClean="0">
                <a:solidFill>
                  <a:srgbClr val="FFFF00"/>
                </a:solidFill>
                <a:effectLst>
                  <a:glow rad="101600">
                    <a:schemeClr val="bg1">
                      <a:alpha val="60000"/>
                    </a:schemeClr>
                  </a:glow>
                </a:effectLst>
                <a:latin typeface="Berlin Sans FB Demi" pitchFamily="34" charset="0"/>
              </a:rPr>
              <a:t>Worship</a:t>
            </a:r>
            <a:r>
              <a:rPr lang="en-US" sz="2800" dirty="0" smtClean="0">
                <a:effectLst>
                  <a:glow rad="101600">
                    <a:schemeClr val="bg1">
                      <a:alpha val="60000"/>
                    </a:schemeClr>
                  </a:glow>
                </a:effectLst>
                <a:latin typeface="Constantia" pitchFamily="18" charset="0"/>
              </a:rPr>
              <a:t> – true doctrine – spiritual communion – Lord’s supper - prayer</a:t>
            </a:r>
          </a:p>
        </p:txBody>
      </p:sp>
      <p:sp>
        <p:nvSpPr>
          <p:cNvPr id="2" name="TextBox 1"/>
          <p:cNvSpPr txBox="1"/>
          <p:nvPr/>
        </p:nvSpPr>
        <p:spPr>
          <a:xfrm>
            <a:off x="152400" y="1447800"/>
            <a:ext cx="8839199"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chemeClr val="tx2"/>
                </a:solidFill>
                <a:effectLst>
                  <a:glow rad="101600">
                    <a:schemeClr val="bg1">
                      <a:alpha val="60000"/>
                    </a:schemeClr>
                  </a:glow>
                  <a:outerShdw blurRad="50800" dist="39000" dir="5460000" algn="tl">
                    <a:srgbClr val="000000">
                      <a:alpha val="38000"/>
                    </a:srgbClr>
                  </a:outerShdw>
                </a:effectLst>
                <a:latin typeface="Dominican Small Caps" pitchFamily="2" charset="0"/>
              </a:rPr>
              <a:t>3,000 Continued In Apostles Doctrine!</a:t>
            </a:r>
            <a:endParaRPr lang="en-US" sz="4000" b="1" dirty="0" smtClean="0">
              <a:ln w="11430"/>
              <a:solidFill>
                <a:schemeClr val="tx2"/>
              </a:solidFill>
              <a:effectLst>
                <a:glow rad="101600">
                  <a:schemeClr val="bg1">
                    <a:alpha val="60000"/>
                  </a:schemeClr>
                </a:glow>
                <a:outerShdw blurRad="50800" dist="39000" dir="5460000" algn="tl">
                  <a:srgbClr val="000000">
                    <a:alpha val="38000"/>
                  </a:srgbClr>
                </a:outerShdw>
              </a:effectLst>
              <a:latin typeface="Dominican Small Caps" pitchFamily="2" charset="0"/>
            </a:endParaRPr>
          </a:p>
          <a:p>
            <a:pPr algn="ctr"/>
            <a:r>
              <a:rPr lang="en-US" sz="2800" b="1" dirty="0" smtClean="0">
                <a:ln w="11430"/>
                <a:solidFill>
                  <a:schemeClr val="tx2">
                    <a:lumMod val="20000"/>
                    <a:lumOff val="80000"/>
                  </a:schemeClr>
                </a:solidFill>
                <a:effectLst>
                  <a:glow rad="101600">
                    <a:schemeClr val="bg1">
                      <a:alpha val="60000"/>
                    </a:schemeClr>
                  </a:glow>
                  <a:outerShdw blurRad="50800" dist="39000" dir="5460000" algn="tl">
                    <a:srgbClr val="000000">
                      <a:alpha val="38000"/>
                    </a:srgbClr>
                  </a:outerShdw>
                </a:effectLst>
                <a:latin typeface="Dominican Small Caps" pitchFamily="2" charset="0"/>
              </a:rPr>
              <a:t>Verses 42-47</a:t>
            </a:r>
            <a:endParaRPr lang="en-US" sz="2800" b="1" dirty="0">
              <a:ln w="11430"/>
              <a:solidFill>
                <a:schemeClr val="tx2">
                  <a:lumMod val="20000"/>
                  <a:lumOff val="80000"/>
                </a:schemeClr>
              </a:solidFill>
              <a:effectLst>
                <a:glow rad="101600">
                  <a:schemeClr val="bg1">
                    <a:alpha val="60000"/>
                  </a:schemeClr>
                </a:glow>
                <a:outerShdw blurRad="50800" dist="39000" dir="5460000" algn="tl">
                  <a:srgbClr val="000000">
                    <a:alpha val="38000"/>
                  </a:srgbClr>
                </a:outerShdw>
              </a:effectLst>
              <a:latin typeface="Dominican Small Caps" pitchFamily="2" charset="0"/>
            </a:endParaRPr>
          </a:p>
        </p:txBody>
      </p:sp>
      <p:sp>
        <p:nvSpPr>
          <p:cNvPr id="4" name="Rectangle 3"/>
          <p:cNvSpPr/>
          <p:nvPr/>
        </p:nvSpPr>
        <p:spPr>
          <a:xfrm>
            <a:off x="392545" y="2895600"/>
            <a:ext cx="3874655" cy="3108543"/>
          </a:xfrm>
          <a:prstGeom prst="rect">
            <a:avLst/>
          </a:prstGeom>
        </p:spPr>
        <p:txBody>
          <a:bodyPr wrap="square">
            <a:spAutoFit/>
          </a:bodyPr>
          <a:lstStyle/>
          <a:p>
            <a:pPr algn="ctr"/>
            <a:r>
              <a:rPr lang="en-US" sz="2800" b="1"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Acts 2:42 (NKJV) </a:t>
            </a:r>
            <a:r>
              <a:rPr lang="en-US" sz="28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
            </a:r>
            <a:br>
              <a:rPr lang="en-US" sz="28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br>
            <a:r>
              <a:rPr lang="en-US" sz="2800" baseline="300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42 </a:t>
            </a:r>
            <a:r>
              <a:rPr lang="en-US" sz="28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And they continued steadfastly in the apostles' doctrine and fellowship, in the breaking of bread, and in prayers. </a:t>
            </a:r>
          </a:p>
        </p:txBody>
      </p:sp>
    </p:spTree>
    <p:extLst>
      <p:ext uri="{BB962C8B-B14F-4D97-AF65-F5344CB8AC3E}">
        <p14:creationId xmlns:p14="http://schemas.microsoft.com/office/powerpoint/2010/main" val="2549050628"/>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6700" y="2438400"/>
            <a:ext cx="4152900" cy="3962400"/>
          </a:xfrm>
          <a:prstGeom prst="round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9" name="Slide Number Placeholder 3"/>
          <p:cNvSpPr>
            <a:spLocks noGrp="1"/>
          </p:cNvSpPr>
          <p:nvPr>
            <p:ph type="sldNum" sz="quarter" idx="12"/>
          </p:nvPr>
        </p:nvSpPr>
        <p:spPr/>
        <p:txBody>
          <a:bodyPr/>
          <a:lstStyle/>
          <a:p>
            <a:fld id="{C7E5E819-E517-42CE-8994-CB35583E4EF2}" type="slidenum">
              <a:rPr lang="en-US">
                <a:solidFill>
                  <a:prstClr val="white"/>
                </a:solidFill>
              </a:rPr>
              <a:pPr/>
              <a:t>23</a:t>
            </a:fld>
            <a:endParaRPr lang="en-US">
              <a:solidFill>
                <a:prstClr val="white"/>
              </a:solidFill>
            </a:endParaRPr>
          </a:p>
        </p:txBody>
      </p:sp>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20" name="Rectangle 19"/>
          <p:cNvSpPr/>
          <p:nvPr/>
        </p:nvSpPr>
        <p:spPr>
          <a:xfrm>
            <a:off x="0" y="12954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3" name="Snip Single Corner Rectangle 22"/>
          <p:cNvSpPr/>
          <p:nvPr/>
        </p:nvSpPr>
        <p:spPr>
          <a:xfrm>
            <a:off x="0" y="228599"/>
            <a:ext cx="7620000" cy="83820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3,000 Converted Acts 2:1-47</a:t>
            </a:r>
          </a:p>
        </p:txBody>
      </p:sp>
      <p:sp>
        <p:nvSpPr>
          <p:cNvPr id="3" name="Rectangle 2"/>
          <p:cNvSpPr/>
          <p:nvPr/>
        </p:nvSpPr>
        <p:spPr>
          <a:xfrm>
            <a:off x="4648200" y="2819400"/>
            <a:ext cx="4419600" cy="2323713"/>
          </a:xfrm>
          <a:prstGeom prst="rect">
            <a:avLst/>
          </a:prstGeom>
        </p:spPr>
        <p:txBody>
          <a:bodyPr wrap="square">
            <a:spAutoFit/>
          </a:bodyPr>
          <a:lstStyle/>
          <a:p>
            <a:pPr marL="342900" indent="-342900">
              <a:spcAft>
                <a:spcPts val="600"/>
              </a:spcAft>
              <a:buClr>
                <a:schemeClr val="tx2"/>
              </a:buClr>
              <a:buFont typeface="Wingdings 2" pitchFamily="18" charset="2"/>
              <a:buChar char="è"/>
            </a:pPr>
            <a:r>
              <a:rPr lang="en-US" sz="2800" dirty="0" smtClean="0">
                <a:solidFill>
                  <a:srgbClr val="FFFF00"/>
                </a:solidFill>
                <a:effectLst>
                  <a:glow rad="101600">
                    <a:schemeClr val="bg1">
                      <a:alpha val="60000"/>
                    </a:schemeClr>
                  </a:glow>
                </a:effectLst>
                <a:latin typeface="Berlin Sans FB Demi" pitchFamily="34" charset="0"/>
              </a:rPr>
              <a:t>Worship</a:t>
            </a:r>
            <a:r>
              <a:rPr lang="en-US" sz="2800" dirty="0" smtClean="0">
                <a:effectLst>
                  <a:glow rad="101600">
                    <a:schemeClr val="bg1">
                      <a:alpha val="60000"/>
                    </a:schemeClr>
                  </a:glow>
                </a:effectLst>
                <a:latin typeface="Constantia" pitchFamily="18" charset="0"/>
              </a:rPr>
              <a:t> – true doctrine – spiritual communion – Lord’s supper – prayer</a:t>
            </a:r>
          </a:p>
          <a:p>
            <a:pPr marL="342900" indent="-342900">
              <a:spcAft>
                <a:spcPts val="600"/>
              </a:spcAft>
              <a:buClr>
                <a:schemeClr val="tx2"/>
              </a:buClr>
              <a:buFont typeface="Wingdings 2" pitchFamily="18" charset="2"/>
              <a:buChar char="è"/>
            </a:pPr>
            <a:r>
              <a:rPr lang="en-US" sz="2800" dirty="0" smtClean="0">
                <a:solidFill>
                  <a:srgbClr val="FFFF00"/>
                </a:solidFill>
                <a:effectLst>
                  <a:glow rad="101600">
                    <a:schemeClr val="bg1">
                      <a:alpha val="60000"/>
                    </a:schemeClr>
                  </a:glow>
                </a:effectLst>
                <a:latin typeface="Berlin Sans FB Demi" pitchFamily="34" charset="0"/>
              </a:rPr>
              <a:t>Respect</a:t>
            </a:r>
            <a:r>
              <a:rPr lang="en-US" sz="2800" dirty="0" smtClean="0">
                <a:effectLst>
                  <a:glow rad="101600">
                    <a:schemeClr val="bg1">
                      <a:alpha val="60000"/>
                    </a:schemeClr>
                  </a:glow>
                </a:effectLst>
                <a:latin typeface="Constantia" pitchFamily="18" charset="0"/>
              </a:rPr>
              <a:t> – for God and His word – Marl 16:20</a:t>
            </a:r>
          </a:p>
        </p:txBody>
      </p:sp>
      <p:sp>
        <p:nvSpPr>
          <p:cNvPr id="2" name="TextBox 1"/>
          <p:cNvSpPr txBox="1"/>
          <p:nvPr/>
        </p:nvSpPr>
        <p:spPr>
          <a:xfrm>
            <a:off x="152400" y="1447800"/>
            <a:ext cx="8839199"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chemeClr val="tx2"/>
                </a:solidFill>
                <a:effectLst>
                  <a:glow rad="101600">
                    <a:schemeClr val="bg1">
                      <a:alpha val="60000"/>
                    </a:schemeClr>
                  </a:glow>
                  <a:outerShdw blurRad="50800" dist="39000" dir="5460000" algn="tl">
                    <a:srgbClr val="000000">
                      <a:alpha val="38000"/>
                    </a:srgbClr>
                  </a:outerShdw>
                </a:effectLst>
                <a:latin typeface="Dominican Small Caps" pitchFamily="2" charset="0"/>
              </a:rPr>
              <a:t>3,000 Continued In Apostles Doctrine!</a:t>
            </a:r>
            <a:endParaRPr lang="en-US" sz="4000" b="1" dirty="0" smtClean="0">
              <a:ln w="11430"/>
              <a:solidFill>
                <a:schemeClr val="tx2"/>
              </a:solidFill>
              <a:effectLst>
                <a:glow rad="101600">
                  <a:schemeClr val="bg1">
                    <a:alpha val="60000"/>
                  </a:schemeClr>
                </a:glow>
                <a:outerShdw blurRad="50800" dist="39000" dir="5460000" algn="tl">
                  <a:srgbClr val="000000">
                    <a:alpha val="38000"/>
                  </a:srgbClr>
                </a:outerShdw>
              </a:effectLst>
              <a:latin typeface="Dominican Small Caps" pitchFamily="2" charset="0"/>
            </a:endParaRPr>
          </a:p>
          <a:p>
            <a:pPr algn="ctr"/>
            <a:r>
              <a:rPr lang="en-US" sz="2800" b="1" dirty="0" smtClean="0">
                <a:ln w="11430"/>
                <a:solidFill>
                  <a:schemeClr val="tx2">
                    <a:lumMod val="20000"/>
                    <a:lumOff val="80000"/>
                  </a:schemeClr>
                </a:solidFill>
                <a:effectLst>
                  <a:glow rad="101600">
                    <a:schemeClr val="bg1">
                      <a:alpha val="60000"/>
                    </a:schemeClr>
                  </a:glow>
                  <a:outerShdw blurRad="50800" dist="39000" dir="5460000" algn="tl">
                    <a:srgbClr val="000000">
                      <a:alpha val="38000"/>
                    </a:srgbClr>
                  </a:outerShdw>
                </a:effectLst>
                <a:latin typeface="Dominican Small Caps" pitchFamily="2" charset="0"/>
              </a:rPr>
              <a:t>Verses 42-47</a:t>
            </a:r>
            <a:endParaRPr lang="en-US" sz="2800" b="1" dirty="0">
              <a:ln w="11430"/>
              <a:solidFill>
                <a:schemeClr val="tx2">
                  <a:lumMod val="20000"/>
                  <a:lumOff val="80000"/>
                </a:schemeClr>
              </a:solidFill>
              <a:effectLst>
                <a:glow rad="101600">
                  <a:schemeClr val="bg1">
                    <a:alpha val="60000"/>
                  </a:schemeClr>
                </a:glow>
                <a:outerShdw blurRad="50800" dist="39000" dir="5460000" algn="tl">
                  <a:srgbClr val="000000">
                    <a:alpha val="38000"/>
                  </a:srgbClr>
                </a:outerShdw>
              </a:effectLst>
              <a:latin typeface="Dominican Small Caps" pitchFamily="2" charset="0"/>
            </a:endParaRPr>
          </a:p>
        </p:txBody>
      </p:sp>
      <p:sp>
        <p:nvSpPr>
          <p:cNvPr id="6" name="Rectangle 5"/>
          <p:cNvSpPr/>
          <p:nvPr/>
        </p:nvSpPr>
        <p:spPr>
          <a:xfrm>
            <a:off x="392545" y="2667000"/>
            <a:ext cx="3950855" cy="3046988"/>
          </a:xfrm>
          <a:prstGeom prst="rect">
            <a:avLst/>
          </a:prstGeom>
        </p:spPr>
        <p:txBody>
          <a:bodyPr wrap="square">
            <a:spAutoFit/>
          </a:bodyPr>
          <a:lstStyle/>
          <a:p>
            <a:pPr algn="ctr"/>
            <a:r>
              <a:rPr lang="en-US" sz="3200" b="1"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Acts 2:43 (NKJV) </a:t>
            </a:r>
            <a:r>
              <a:rPr lang="en-US" sz="32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
            </a:r>
            <a:br>
              <a:rPr lang="en-US" sz="32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br>
            <a:r>
              <a:rPr lang="en-US" sz="3200" baseline="300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43 </a:t>
            </a:r>
            <a:r>
              <a:rPr lang="en-US" sz="32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Then fear came upon every soul, and many wonders and signs were done through the apostles. </a:t>
            </a:r>
          </a:p>
        </p:txBody>
      </p:sp>
    </p:spTree>
    <p:extLst>
      <p:ext uri="{BB962C8B-B14F-4D97-AF65-F5344CB8AC3E}">
        <p14:creationId xmlns:p14="http://schemas.microsoft.com/office/powerpoint/2010/main" val="409122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6700" y="2438400"/>
            <a:ext cx="4152900" cy="3962400"/>
          </a:xfrm>
          <a:prstGeom prst="round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9" name="Slide Number Placeholder 3"/>
          <p:cNvSpPr>
            <a:spLocks noGrp="1"/>
          </p:cNvSpPr>
          <p:nvPr>
            <p:ph type="sldNum" sz="quarter" idx="12"/>
          </p:nvPr>
        </p:nvSpPr>
        <p:spPr/>
        <p:txBody>
          <a:bodyPr/>
          <a:lstStyle/>
          <a:p>
            <a:fld id="{C7E5E819-E517-42CE-8994-CB35583E4EF2}" type="slidenum">
              <a:rPr lang="en-US">
                <a:solidFill>
                  <a:prstClr val="white"/>
                </a:solidFill>
              </a:rPr>
              <a:pPr/>
              <a:t>24</a:t>
            </a:fld>
            <a:endParaRPr lang="en-US">
              <a:solidFill>
                <a:prstClr val="white"/>
              </a:solidFill>
            </a:endParaRPr>
          </a:p>
        </p:txBody>
      </p:sp>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20" name="Rectangle 19"/>
          <p:cNvSpPr/>
          <p:nvPr/>
        </p:nvSpPr>
        <p:spPr>
          <a:xfrm>
            <a:off x="0" y="12954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3" name="Snip Single Corner Rectangle 22"/>
          <p:cNvSpPr/>
          <p:nvPr/>
        </p:nvSpPr>
        <p:spPr>
          <a:xfrm>
            <a:off x="0" y="228599"/>
            <a:ext cx="7620000" cy="83820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3,000 Converted Acts 2:1-47</a:t>
            </a:r>
          </a:p>
        </p:txBody>
      </p:sp>
      <p:sp>
        <p:nvSpPr>
          <p:cNvPr id="3" name="Rectangle 2"/>
          <p:cNvSpPr/>
          <p:nvPr/>
        </p:nvSpPr>
        <p:spPr>
          <a:xfrm>
            <a:off x="4648200" y="2819400"/>
            <a:ext cx="4419600" cy="3693319"/>
          </a:xfrm>
          <a:prstGeom prst="rect">
            <a:avLst/>
          </a:prstGeom>
        </p:spPr>
        <p:txBody>
          <a:bodyPr wrap="square">
            <a:spAutoFit/>
          </a:bodyPr>
          <a:lstStyle/>
          <a:p>
            <a:pPr marL="342900" indent="-342900">
              <a:spcAft>
                <a:spcPts val="600"/>
              </a:spcAft>
              <a:buClr>
                <a:schemeClr val="tx2"/>
              </a:buClr>
              <a:buFont typeface="Wingdings 2" pitchFamily="18" charset="2"/>
              <a:buChar char="è"/>
            </a:pPr>
            <a:r>
              <a:rPr lang="en-US" sz="2800" dirty="0" smtClean="0">
                <a:solidFill>
                  <a:srgbClr val="FFFF00"/>
                </a:solidFill>
                <a:effectLst>
                  <a:glow rad="101600">
                    <a:schemeClr val="bg1">
                      <a:alpha val="60000"/>
                    </a:schemeClr>
                  </a:glow>
                </a:effectLst>
                <a:latin typeface="Berlin Sans FB Demi" pitchFamily="34" charset="0"/>
              </a:rPr>
              <a:t>Worship</a:t>
            </a:r>
            <a:r>
              <a:rPr lang="en-US" sz="2800" dirty="0" smtClean="0">
                <a:effectLst>
                  <a:glow rad="101600">
                    <a:schemeClr val="bg1">
                      <a:alpha val="60000"/>
                    </a:schemeClr>
                  </a:glow>
                </a:effectLst>
                <a:latin typeface="Constantia" pitchFamily="18" charset="0"/>
              </a:rPr>
              <a:t> – true doctrine – spiritual communion – Lord’s supper – prayer</a:t>
            </a:r>
          </a:p>
          <a:p>
            <a:pPr marL="342900" indent="-342900">
              <a:spcAft>
                <a:spcPts val="600"/>
              </a:spcAft>
              <a:buClr>
                <a:schemeClr val="tx2"/>
              </a:buClr>
              <a:buFont typeface="Wingdings 2" pitchFamily="18" charset="2"/>
              <a:buChar char="è"/>
            </a:pPr>
            <a:r>
              <a:rPr lang="en-US" sz="2800" dirty="0" smtClean="0">
                <a:solidFill>
                  <a:srgbClr val="FFFF00"/>
                </a:solidFill>
                <a:effectLst>
                  <a:glow rad="101600">
                    <a:schemeClr val="bg1">
                      <a:alpha val="60000"/>
                    </a:schemeClr>
                  </a:glow>
                </a:effectLst>
                <a:latin typeface="Berlin Sans FB Demi" pitchFamily="34" charset="0"/>
              </a:rPr>
              <a:t>Respect</a:t>
            </a:r>
            <a:r>
              <a:rPr lang="en-US" sz="2800" dirty="0" smtClean="0">
                <a:effectLst>
                  <a:glow rad="101600">
                    <a:schemeClr val="bg1">
                      <a:alpha val="60000"/>
                    </a:schemeClr>
                  </a:glow>
                </a:effectLst>
                <a:latin typeface="Constantia" pitchFamily="18" charset="0"/>
              </a:rPr>
              <a:t> – for God and His word – Marl 16:20</a:t>
            </a:r>
          </a:p>
          <a:p>
            <a:pPr marL="342900" indent="-342900">
              <a:spcAft>
                <a:spcPts val="600"/>
              </a:spcAft>
              <a:buClr>
                <a:schemeClr val="tx2"/>
              </a:buClr>
              <a:buFont typeface="Wingdings 2" pitchFamily="18" charset="2"/>
              <a:buChar char="è"/>
            </a:pPr>
            <a:r>
              <a:rPr lang="en-US" sz="2800" dirty="0" smtClean="0">
                <a:solidFill>
                  <a:srgbClr val="FFFF00"/>
                </a:solidFill>
                <a:effectLst>
                  <a:glow rad="101600">
                    <a:schemeClr val="bg1">
                      <a:alpha val="60000"/>
                    </a:schemeClr>
                  </a:glow>
                </a:effectLst>
                <a:latin typeface="Berlin Sans FB Demi" pitchFamily="34" charset="0"/>
              </a:rPr>
              <a:t>Love </a:t>
            </a:r>
            <a:r>
              <a:rPr lang="en-US" sz="2800" dirty="0" smtClean="0">
                <a:effectLst>
                  <a:glow rad="101600">
                    <a:schemeClr val="bg1">
                      <a:alpha val="60000"/>
                    </a:schemeClr>
                  </a:glow>
                </a:effectLst>
                <a:latin typeface="Constantia" pitchFamily="18" charset="0"/>
              </a:rPr>
              <a:t>– providing for one another’s needs – gladly serving God and sharing.  </a:t>
            </a:r>
          </a:p>
        </p:txBody>
      </p:sp>
      <p:sp>
        <p:nvSpPr>
          <p:cNvPr id="2" name="TextBox 1"/>
          <p:cNvSpPr txBox="1"/>
          <p:nvPr/>
        </p:nvSpPr>
        <p:spPr>
          <a:xfrm>
            <a:off x="152400" y="1447800"/>
            <a:ext cx="8839199"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chemeClr val="tx2"/>
                </a:solidFill>
                <a:effectLst>
                  <a:glow rad="101600">
                    <a:schemeClr val="bg1">
                      <a:alpha val="60000"/>
                    </a:schemeClr>
                  </a:glow>
                  <a:outerShdw blurRad="50800" dist="39000" dir="5460000" algn="tl">
                    <a:srgbClr val="000000">
                      <a:alpha val="38000"/>
                    </a:srgbClr>
                  </a:outerShdw>
                </a:effectLst>
                <a:latin typeface="Dominican Small Caps" pitchFamily="2" charset="0"/>
              </a:rPr>
              <a:t>3,000 Continued In Apostles Doctrine!</a:t>
            </a:r>
            <a:endParaRPr lang="en-US" sz="4000" b="1" dirty="0" smtClean="0">
              <a:ln w="11430"/>
              <a:solidFill>
                <a:schemeClr val="tx2"/>
              </a:solidFill>
              <a:effectLst>
                <a:glow rad="101600">
                  <a:schemeClr val="bg1">
                    <a:alpha val="60000"/>
                  </a:schemeClr>
                </a:glow>
                <a:outerShdw blurRad="50800" dist="39000" dir="5460000" algn="tl">
                  <a:srgbClr val="000000">
                    <a:alpha val="38000"/>
                  </a:srgbClr>
                </a:outerShdw>
              </a:effectLst>
              <a:latin typeface="Dominican Small Caps" pitchFamily="2" charset="0"/>
            </a:endParaRPr>
          </a:p>
          <a:p>
            <a:pPr algn="ctr"/>
            <a:r>
              <a:rPr lang="en-US" sz="2800" b="1" dirty="0" smtClean="0">
                <a:ln w="11430"/>
                <a:solidFill>
                  <a:schemeClr val="tx2">
                    <a:lumMod val="20000"/>
                    <a:lumOff val="80000"/>
                  </a:schemeClr>
                </a:solidFill>
                <a:effectLst>
                  <a:glow rad="101600">
                    <a:schemeClr val="bg1">
                      <a:alpha val="60000"/>
                    </a:schemeClr>
                  </a:glow>
                  <a:outerShdw blurRad="50800" dist="39000" dir="5460000" algn="tl">
                    <a:srgbClr val="000000">
                      <a:alpha val="38000"/>
                    </a:srgbClr>
                  </a:outerShdw>
                </a:effectLst>
                <a:latin typeface="Dominican Small Caps" pitchFamily="2" charset="0"/>
              </a:rPr>
              <a:t>Verses 42-47</a:t>
            </a:r>
            <a:endParaRPr lang="en-US" sz="2800" b="1" dirty="0">
              <a:ln w="11430"/>
              <a:solidFill>
                <a:schemeClr val="tx2">
                  <a:lumMod val="20000"/>
                  <a:lumOff val="80000"/>
                </a:schemeClr>
              </a:solidFill>
              <a:effectLst>
                <a:glow rad="101600">
                  <a:schemeClr val="bg1">
                    <a:alpha val="60000"/>
                  </a:schemeClr>
                </a:glow>
                <a:outerShdw blurRad="50800" dist="39000" dir="5460000" algn="tl">
                  <a:srgbClr val="000000">
                    <a:alpha val="38000"/>
                  </a:srgbClr>
                </a:outerShdw>
              </a:effectLst>
              <a:latin typeface="Dominican Small Caps" pitchFamily="2" charset="0"/>
            </a:endParaRPr>
          </a:p>
        </p:txBody>
      </p:sp>
      <p:sp>
        <p:nvSpPr>
          <p:cNvPr id="4" name="Rectangle 3"/>
          <p:cNvSpPr/>
          <p:nvPr/>
        </p:nvSpPr>
        <p:spPr>
          <a:xfrm>
            <a:off x="392545" y="2588359"/>
            <a:ext cx="4027055" cy="3539430"/>
          </a:xfrm>
          <a:prstGeom prst="rect">
            <a:avLst/>
          </a:prstGeom>
        </p:spPr>
        <p:txBody>
          <a:bodyPr wrap="square">
            <a:spAutoFit/>
          </a:bodyPr>
          <a:lstStyle/>
          <a:p>
            <a:pPr algn="ctr"/>
            <a:r>
              <a:rPr lang="en-US" sz="2800" b="1"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Acts 2:44-46 (NKJV) </a:t>
            </a:r>
            <a:r>
              <a:rPr lang="en-US" sz="28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
            </a:r>
            <a:br>
              <a:rPr lang="en-US" sz="28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br>
            <a:r>
              <a:rPr lang="en-US" sz="2800" baseline="300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44 </a:t>
            </a:r>
            <a:r>
              <a:rPr lang="en-US" sz="28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Now all who believed were together, and had all things in common, </a:t>
            </a:r>
            <a:r>
              <a:rPr lang="en-US" sz="2800" baseline="30000" dirty="0" smtClean="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45 </a:t>
            </a:r>
            <a:r>
              <a:rPr lang="en-US" sz="28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and sold their possessions and goods, and divided them among all, as anyone had need. </a:t>
            </a:r>
          </a:p>
        </p:txBody>
      </p:sp>
    </p:spTree>
    <p:extLst>
      <p:ext uri="{BB962C8B-B14F-4D97-AF65-F5344CB8AC3E}">
        <p14:creationId xmlns:p14="http://schemas.microsoft.com/office/powerpoint/2010/main" val="60724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6700" y="2438400"/>
            <a:ext cx="4152900" cy="3962400"/>
          </a:xfrm>
          <a:prstGeom prst="round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9" name="Slide Number Placeholder 3"/>
          <p:cNvSpPr>
            <a:spLocks noGrp="1"/>
          </p:cNvSpPr>
          <p:nvPr>
            <p:ph type="sldNum" sz="quarter" idx="12"/>
          </p:nvPr>
        </p:nvSpPr>
        <p:spPr/>
        <p:txBody>
          <a:bodyPr/>
          <a:lstStyle/>
          <a:p>
            <a:fld id="{C7E5E819-E517-42CE-8994-CB35583E4EF2}" type="slidenum">
              <a:rPr lang="en-US">
                <a:solidFill>
                  <a:prstClr val="white"/>
                </a:solidFill>
              </a:rPr>
              <a:pPr/>
              <a:t>25</a:t>
            </a:fld>
            <a:endParaRPr lang="en-US">
              <a:solidFill>
                <a:prstClr val="white"/>
              </a:solidFill>
            </a:endParaRPr>
          </a:p>
        </p:txBody>
      </p:sp>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20" name="Rectangle 19"/>
          <p:cNvSpPr/>
          <p:nvPr/>
        </p:nvSpPr>
        <p:spPr>
          <a:xfrm>
            <a:off x="0" y="12954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3" name="Snip Single Corner Rectangle 22"/>
          <p:cNvSpPr/>
          <p:nvPr/>
        </p:nvSpPr>
        <p:spPr>
          <a:xfrm>
            <a:off x="0" y="228599"/>
            <a:ext cx="7620000" cy="83820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3,000 Converted Acts 2:1-47</a:t>
            </a:r>
          </a:p>
        </p:txBody>
      </p:sp>
      <p:sp>
        <p:nvSpPr>
          <p:cNvPr id="3" name="Rectangle 2"/>
          <p:cNvSpPr/>
          <p:nvPr/>
        </p:nvSpPr>
        <p:spPr>
          <a:xfrm>
            <a:off x="4648200" y="2819400"/>
            <a:ext cx="4419600" cy="3693319"/>
          </a:xfrm>
          <a:prstGeom prst="rect">
            <a:avLst/>
          </a:prstGeom>
        </p:spPr>
        <p:txBody>
          <a:bodyPr wrap="square">
            <a:spAutoFit/>
          </a:bodyPr>
          <a:lstStyle/>
          <a:p>
            <a:pPr marL="342900" indent="-342900">
              <a:spcAft>
                <a:spcPts val="600"/>
              </a:spcAft>
              <a:buClr>
                <a:schemeClr val="tx2"/>
              </a:buClr>
              <a:buFont typeface="Wingdings 2" pitchFamily="18" charset="2"/>
              <a:buChar char="è"/>
            </a:pPr>
            <a:r>
              <a:rPr lang="en-US" sz="2800" dirty="0" smtClean="0">
                <a:solidFill>
                  <a:srgbClr val="FFFF00"/>
                </a:solidFill>
                <a:effectLst>
                  <a:glow rad="101600">
                    <a:schemeClr val="bg1">
                      <a:alpha val="60000"/>
                    </a:schemeClr>
                  </a:glow>
                </a:effectLst>
                <a:latin typeface="Berlin Sans FB Demi" pitchFamily="34" charset="0"/>
              </a:rPr>
              <a:t>Worship</a:t>
            </a:r>
            <a:r>
              <a:rPr lang="en-US" sz="2800" dirty="0" smtClean="0">
                <a:effectLst>
                  <a:glow rad="101600">
                    <a:schemeClr val="bg1">
                      <a:alpha val="60000"/>
                    </a:schemeClr>
                  </a:glow>
                </a:effectLst>
                <a:latin typeface="Constantia" pitchFamily="18" charset="0"/>
              </a:rPr>
              <a:t> – true doctrine – spiritual communion – Lord’s supper – prayer</a:t>
            </a:r>
          </a:p>
          <a:p>
            <a:pPr marL="342900" indent="-342900">
              <a:spcAft>
                <a:spcPts val="600"/>
              </a:spcAft>
              <a:buClr>
                <a:schemeClr val="tx2"/>
              </a:buClr>
              <a:buFont typeface="Wingdings 2" pitchFamily="18" charset="2"/>
              <a:buChar char="è"/>
            </a:pPr>
            <a:r>
              <a:rPr lang="en-US" sz="2800" dirty="0" smtClean="0">
                <a:solidFill>
                  <a:srgbClr val="FFFF00"/>
                </a:solidFill>
                <a:effectLst>
                  <a:glow rad="101600">
                    <a:schemeClr val="bg1">
                      <a:alpha val="60000"/>
                    </a:schemeClr>
                  </a:glow>
                </a:effectLst>
                <a:latin typeface="Berlin Sans FB Demi" pitchFamily="34" charset="0"/>
              </a:rPr>
              <a:t>Respect</a:t>
            </a:r>
            <a:r>
              <a:rPr lang="en-US" sz="2800" dirty="0" smtClean="0">
                <a:effectLst>
                  <a:glow rad="101600">
                    <a:schemeClr val="bg1">
                      <a:alpha val="60000"/>
                    </a:schemeClr>
                  </a:glow>
                </a:effectLst>
                <a:latin typeface="Constantia" pitchFamily="18" charset="0"/>
              </a:rPr>
              <a:t> – for God and His word – Marl 16:20</a:t>
            </a:r>
          </a:p>
          <a:p>
            <a:pPr marL="342900" indent="-342900">
              <a:spcAft>
                <a:spcPts val="600"/>
              </a:spcAft>
              <a:buClr>
                <a:schemeClr val="tx2"/>
              </a:buClr>
              <a:buFont typeface="Wingdings 2" pitchFamily="18" charset="2"/>
              <a:buChar char="è"/>
            </a:pPr>
            <a:r>
              <a:rPr lang="en-US" sz="2800" dirty="0" smtClean="0">
                <a:solidFill>
                  <a:srgbClr val="FFFF00"/>
                </a:solidFill>
                <a:effectLst>
                  <a:glow rad="101600">
                    <a:schemeClr val="bg1">
                      <a:alpha val="60000"/>
                    </a:schemeClr>
                  </a:glow>
                </a:effectLst>
                <a:latin typeface="Berlin Sans FB Demi" pitchFamily="34" charset="0"/>
              </a:rPr>
              <a:t>Love </a:t>
            </a:r>
            <a:r>
              <a:rPr lang="en-US" sz="2800" dirty="0" smtClean="0">
                <a:effectLst>
                  <a:glow rad="101600">
                    <a:schemeClr val="bg1">
                      <a:alpha val="60000"/>
                    </a:schemeClr>
                  </a:glow>
                </a:effectLst>
                <a:latin typeface="Constantia" pitchFamily="18" charset="0"/>
              </a:rPr>
              <a:t>– providing for one another’s needs – gladly serving God and sharing.  </a:t>
            </a:r>
          </a:p>
        </p:txBody>
      </p:sp>
      <p:sp>
        <p:nvSpPr>
          <p:cNvPr id="2" name="TextBox 1"/>
          <p:cNvSpPr txBox="1"/>
          <p:nvPr/>
        </p:nvSpPr>
        <p:spPr>
          <a:xfrm>
            <a:off x="152400" y="1447800"/>
            <a:ext cx="8839199"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chemeClr val="tx2"/>
                </a:solidFill>
                <a:effectLst>
                  <a:glow rad="101600">
                    <a:schemeClr val="bg1">
                      <a:alpha val="60000"/>
                    </a:schemeClr>
                  </a:glow>
                  <a:outerShdw blurRad="50800" dist="39000" dir="5460000" algn="tl">
                    <a:srgbClr val="000000">
                      <a:alpha val="38000"/>
                    </a:srgbClr>
                  </a:outerShdw>
                </a:effectLst>
                <a:latin typeface="Dominican Small Caps" pitchFamily="2" charset="0"/>
              </a:rPr>
              <a:t>3,000 Continued In Apostles Doctrine!</a:t>
            </a:r>
            <a:endParaRPr lang="en-US" sz="4000" b="1" dirty="0" smtClean="0">
              <a:ln w="11430"/>
              <a:solidFill>
                <a:schemeClr val="tx2"/>
              </a:solidFill>
              <a:effectLst>
                <a:glow rad="101600">
                  <a:schemeClr val="bg1">
                    <a:alpha val="60000"/>
                  </a:schemeClr>
                </a:glow>
                <a:outerShdw blurRad="50800" dist="39000" dir="5460000" algn="tl">
                  <a:srgbClr val="000000">
                    <a:alpha val="38000"/>
                  </a:srgbClr>
                </a:outerShdw>
              </a:effectLst>
              <a:latin typeface="Dominican Small Caps" pitchFamily="2" charset="0"/>
            </a:endParaRPr>
          </a:p>
          <a:p>
            <a:pPr algn="ctr"/>
            <a:r>
              <a:rPr lang="en-US" sz="2800" b="1" dirty="0" smtClean="0">
                <a:ln w="11430"/>
                <a:solidFill>
                  <a:schemeClr val="tx2">
                    <a:lumMod val="20000"/>
                    <a:lumOff val="80000"/>
                  </a:schemeClr>
                </a:solidFill>
                <a:effectLst>
                  <a:glow rad="101600">
                    <a:schemeClr val="bg1">
                      <a:alpha val="60000"/>
                    </a:schemeClr>
                  </a:glow>
                  <a:outerShdw blurRad="50800" dist="39000" dir="5460000" algn="tl">
                    <a:srgbClr val="000000">
                      <a:alpha val="38000"/>
                    </a:srgbClr>
                  </a:outerShdw>
                </a:effectLst>
                <a:latin typeface="Dominican Small Caps" pitchFamily="2" charset="0"/>
              </a:rPr>
              <a:t>Verses 42-47</a:t>
            </a:r>
            <a:endParaRPr lang="en-US" sz="2800" b="1" dirty="0">
              <a:ln w="11430"/>
              <a:solidFill>
                <a:schemeClr val="tx2">
                  <a:lumMod val="20000"/>
                  <a:lumOff val="80000"/>
                </a:schemeClr>
              </a:solidFill>
              <a:effectLst>
                <a:glow rad="101600">
                  <a:schemeClr val="bg1">
                    <a:alpha val="60000"/>
                  </a:schemeClr>
                </a:glow>
                <a:outerShdw blurRad="50800" dist="39000" dir="5460000" algn="tl">
                  <a:srgbClr val="000000">
                    <a:alpha val="38000"/>
                  </a:srgbClr>
                </a:outerShdw>
              </a:effectLst>
              <a:latin typeface="Dominican Small Caps" pitchFamily="2" charset="0"/>
            </a:endParaRPr>
          </a:p>
        </p:txBody>
      </p:sp>
      <p:sp>
        <p:nvSpPr>
          <p:cNvPr id="4" name="Rectangle 3"/>
          <p:cNvSpPr/>
          <p:nvPr/>
        </p:nvSpPr>
        <p:spPr>
          <a:xfrm>
            <a:off x="392545" y="2588359"/>
            <a:ext cx="4027055" cy="3539430"/>
          </a:xfrm>
          <a:prstGeom prst="rect">
            <a:avLst/>
          </a:prstGeom>
        </p:spPr>
        <p:txBody>
          <a:bodyPr wrap="square">
            <a:spAutoFit/>
          </a:bodyPr>
          <a:lstStyle/>
          <a:p>
            <a:pPr algn="ctr"/>
            <a:r>
              <a:rPr lang="en-US" sz="2800" b="1"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Acts 2:44-46 (NKJV) </a:t>
            </a:r>
            <a:r>
              <a:rPr lang="en-US" sz="28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
            </a:r>
            <a:br>
              <a:rPr lang="en-US" sz="28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br>
            <a:r>
              <a:rPr lang="en-US" sz="2800" baseline="30000" dirty="0" smtClean="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46 </a:t>
            </a:r>
            <a:r>
              <a:rPr lang="en-US" sz="28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So continuing daily with one accord in the temple, and breaking bread from house to house, they ate their food with gladness and simplicity of heart, </a:t>
            </a:r>
          </a:p>
        </p:txBody>
      </p:sp>
    </p:spTree>
    <p:extLst>
      <p:ext uri="{BB962C8B-B14F-4D97-AF65-F5344CB8AC3E}">
        <p14:creationId xmlns:p14="http://schemas.microsoft.com/office/powerpoint/2010/main" val="278952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66700" y="2438400"/>
            <a:ext cx="4152900" cy="3962400"/>
          </a:xfrm>
          <a:prstGeom prst="round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9" name="Slide Number Placeholder 3"/>
          <p:cNvSpPr>
            <a:spLocks noGrp="1"/>
          </p:cNvSpPr>
          <p:nvPr>
            <p:ph type="sldNum" sz="quarter" idx="12"/>
          </p:nvPr>
        </p:nvSpPr>
        <p:spPr/>
        <p:txBody>
          <a:bodyPr/>
          <a:lstStyle/>
          <a:p>
            <a:fld id="{C7E5E819-E517-42CE-8994-CB35583E4EF2}" type="slidenum">
              <a:rPr lang="en-US">
                <a:solidFill>
                  <a:prstClr val="white"/>
                </a:solidFill>
              </a:rPr>
              <a:pPr/>
              <a:t>26</a:t>
            </a:fld>
            <a:endParaRPr lang="en-US">
              <a:solidFill>
                <a:prstClr val="white"/>
              </a:solidFill>
            </a:endParaRPr>
          </a:p>
        </p:txBody>
      </p:sp>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20" name="Rectangle 19"/>
          <p:cNvSpPr/>
          <p:nvPr/>
        </p:nvSpPr>
        <p:spPr>
          <a:xfrm>
            <a:off x="0" y="12954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3" name="Snip Single Corner Rectangle 22"/>
          <p:cNvSpPr/>
          <p:nvPr/>
        </p:nvSpPr>
        <p:spPr>
          <a:xfrm>
            <a:off x="0" y="228599"/>
            <a:ext cx="7620000" cy="83820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3,000 Converted Acts 2:1-47</a:t>
            </a:r>
          </a:p>
        </p:txBody>
      </p:sp>
      <p:sp>
        <p:nvSpPr>
          <p:cNvPr id="3" name="Rectangle 2"/>
          <p:cNvSpPr/>
          <p:nvPr/>
        </p:nvSpPr>
        <p:spPr>
          <a:xfrm>
            <a:off x="4648200" y="2819400"/>
            <a:ext cx="4419600" cy="3693319"/>
          </a:xfrm>
          <a:prstGeom prst="rect">
            <a:avLst/>
          </a:prstGeom>
        </p:spPr>
        <p:txBody>
          <a:bodyPr wrap="square">
            <a:spAutoFit/>
          </a:bodyPr>
          <a:lstStyle/>
          <a:p>
            <a:pPr marL="342900" indent="-342900">
              <a:spcAft>
                <a:spcPts val="600"/>
              </a:spcAft>
              <a:buClr>
                <a:schemeClr val="tx2"/>
              </a:buClr>
              <a:buFont typeface="Wingdings 2" pitchFamily="18" charset="2"/>
              <a:buChar char="è"/>
            </a:pPr>
            <a:r>
              <a:rPr lang="en-US" sz="2800" dirty="0" smtClean="0">
                <a:solidFill>
                  <a:srgbClr val="FFFF00"/>
                </a:solidFill>
                <a:effectLst>
                  <a:glow rad="101600">
                    <a:schemeClr val="bg1">
                      <a:alpha val="60000"/>
                    </a:schemeClr>
                  </a:glow>
                </a:effectLst>
                <a:latin typeface="Berlin Sans FB Demi" pitchFamily="34" charset="0"/>
              </a:rPr>
              <a:t>Praise</a:t>
            </a:r>
            <a:r>
              <a:rPr lang="en-US" sz="2800" dirty="0" smtClean="0">
                <a:effectLst>
                  <a:glow rad="101600">
                    <a:schemeClr val="bg1">
                      <a:alpha val="60000"/>
                    </a:schemeClr>
                  </a:glow>
                </a:effectLst>
                <a:latin typeface="Constantia" pitchFamily="18" charset="0"/>
              </a:rPr>
              <a:t> – for His goodness and grace . . . </a:t>
            </a:r>
          </a:p>
          <a:p>
            <a:pPr marL="342900" indent="-342900">
              <a:spcAft>
                <a:spcPts val="600"/>
              </a:spcAft>
              <a:buClr>
                <a:schemeClr val="tx2"/>
              </a:buClr>
              <a:buFont typeface="Wingdings 2" pitchFamily="18" charset="2"/>
              <a:buChar char="è"/>
            </a:pPr>
            <a:r>
              <a:rPr lang="en-US" sz="2800" dirty="0" smtClean="0">
                <a:solidFill>
                  <a:srgbClr val="FFFF00"/>
                </a:solidFill>
                <a:effectLst>
                  <a:glow rad="101600">
                    <a:schemeClr val="bg1">
                      <a:alpha val="60000"/>
                    </a:schemeClr>
                  </a:glow>
                </a:effectLst>
                <a:latin typeface="Berlin Sans FB Demi" pitchFamily="34" charset="0"/>
              </a:rPr>
              <a:t>Goodness</a:t>
            </a:r>
            <a:r>
              <a:rPr lang="en-US" sz="2800" dirty="0" smtClean="0">
                <a:effectLst>
                  <a:glow rad="101600">
                    <a:schemeClr val="bg1">
                      <a:alpha val="60000"/>
                    </a:schemeClr>
                  </a:glow>
                </a:effectLst>
                <a:latin typeface="Constantia" pitchFamily="18" charset="0"/>
              </a:rPr>
              <a:t> </a:t>
            </a:r>
            <a:r>
              <a:rPr lang="en-US" sz="2800" dirty="0">
                <a:effectLst>
                  <a:glow rad="101600">
                    <a:schemeClr val="bg1">
                      <a:alpha val="60000"/>
                    </a:schemeClr>
                  </a:glow>
                </a:effectLst>
                <a:latin typeface="Constantia" pitchFamily="18" charset="0"/>
              </a:rPr>
              <a:t>– their humble, serious, </a:t>
            </a:r>
            <a:r>
              <a:rPr lang="en-US" sz="2800" dirty="0" smtClean="0">
                <a:effectLst>
                  <a:glow rad="101600">
                    <a:schemeClr val="bg1">
                      <a:alpha val="60000"/>
                    </a:schemeClr>
                  </a:glow>
                </a:effectLst>
                <a:latin typeface="Constantia" pitchFamily="18" charset="0"/>
              </a:rPr>
              <a:t>devoted life was appreciated . . .</a:t>
            </a:r>
          </a:p>
          <a:p>
            <a:pPr marL="342900" indent="-342900">
              <a:spcAft>
                <a:spcPts val="600"/>
              </a:spcAft>
              <a:buClr>
                <a:schemeClr val="tx2"/>
              </a:buClr>
              <a:buFont typeface="Wingdings 2" pitchFamily="18" charset="2"/>
              <a:buChar char="è"/>
            </a:pPr>
            <a:r>
              <a:rPr lang="en-US" sz="2800" dirty="0" smtClean="0">
                <a:solidFill>
                  <a:srgbClr val="FFFF00"/>
                </a:solidFill>
                <a:effectLst>
                  <a:glow rad="101600">
                    <a:schemeClr val="bg1">
                      <a:alpha val="60000"/>
                    </a:schemeClr>
                  </a:glow>
                </a:effectLst>
                <a:latin typeface="Berlin Sans FB Demi" pitchFamily="34" charset="0"/>
              </a:rPr>
              <a:t>Saved </a:t>
            </a:r>
            <a:r>
              <a:rPr lang="en-US" sz="2800" dirty="0" smtClean="0">
                <a:effectLst>
                  <a:glow rad="101600">
                    <a:schemeClr val="bg1">
                      <a:alpha val="60000"/>
                    </a:schemeClr>
                  </a:glow>
                </a:effectLst>
                <a:latin typeface="Constantia" pitchFamily="18" charset="0"/>
              </a:rPr>
              <a:t>– added to the Lord’s church by the Lord Himself.  </a:t>
            </a:r>
          </a:p>
        </p:txBody>
      </p:sp>
      <p:sp>
        <p:nvSpPr>
          <p:cNvPr id="2" name="TextBox 1"/>
          <p:cNvSpPr txBox="1"/>
          <p:nvPr/>
        </p:nvSpPr>
        <p:spPr>
          <a:xfrm>
            <a:off x="152400" y="1447800"/>
            <a:ext cx="8839199"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chemeClr val="tx2"/>
                </a:solidFill>
                <a:effectLst>
                  <a:glow rad="101600">
                    <a:schemeClr val="bg1">
                      <a:alpha val="60000"/>
                    </a:schemeClr>
                  </a:glow>
                  <a:outerShdw blurRad="50800" dist="39000" dir="5460000" algn="tl">
                    <a:srgbClr val="000000">
                      <a:alpha val="38000"/>
                    </a:srgbClr>
                  </a:outerShdw>
                </a:effectLst>
                <a:latin typeface="Dominican Small Caps" pitchFamily="2" charset="0"/>
              </a:rPr>
              <a:t>3,000 Continued In Apostles Doctrine!</a:t>
            </a:r>
            <a:endParaRPr lang="en-US" sz="4000" b="1" dirty="0" smtClean="0">
              <a:ln w="11430"/>
              <a:solidFill>
                <a:schemeClr val="tx2"/>
              </a:solidFill>
              <a:effectLst>
                <a:glow rad="101600">
                  <a:schemeClr val="bg1">
                    <a:alpha val="60000"/>
                  </a:schemeClr>
                </a:glow>
                <a:outerShdw blurRad="50800" dist="39000" dir="5460000" algn="tl">
                  <a:srgbClr val="000000">
                    <a:alpha val="38000"/>
                  </a:srgbClr>
                </a:outerShdw>
              </a:effectLst>
              <a:latin typeface="Dominican Small Caps" pitchFamily="2" charset="0"/>
            </a:endParaRPr>
          </a:p>
          <a:p>
            <a:pPr algn="ctr"/>
            <a:r>
              <a:rPr lang="en-US" sz="2800" b="1" dirty="0" smtClean="0">
                <a:ln w="11430"/>
                <a:solidFill>
                  <a:schemeClr val="tx2">
                    <a:lumMod val="20000"/>
                    <a:lumOff val="80000"/>
                  </a:schemeClr>
                </a:solidFill>
                <a:effectLst>
                  <a:glow rad="101600">
                    <a:schemeClr val="bg1">
                      <a:alpha val="60000"/>
                    </a:schemeClr>
                  </a:glow>
                  <a:outerShdw blurRad="50800" dist="39000" dir="5460000" algn="tl">
                    <a:srgbClr val="000000">
                      <a:alpha val="38000"/>
                    </a:srgbClr>
                  </a:outerShdw>
                </a:effectLst>
                <a:latin typeface="Dominican Small Caps" pitchFamily="2" charset="0"/>
              </a:rPr>
              <a:t>Verses 42-47</a:t>
            </a:r>
            <a:endParaRPr lang="en-US" sz="2800" b="1" dirty="0">
              <a:ln w="11430"/>
              <a:solidFill>
                <a:schemeClr val="tx2">
                  <a:lumMod val="20000"/>
                  <a:lumOff val="80000"/>
                </a:schemeClr>
              </a:solidFill>
              <a:effectLst>
                <a:glow rad="101600">
                  <a:schemeClr val="bg1">
                    <a:alpha val="60000"/>
                  </a:schemeClr>
                </a:glow>
                <a:outerShdw blurRad="50800" dist="39000" dir="5460000" algn="tl">
                  <a:srgbClr val="000000">
                    <a:alpha val="38000"/>
                  </a:srgbClr>
                </a:outerShdw>
              </a:effectLst>
              <a:latin typeface="Dominican Small Caps" pitchFamily="2" charset="0"/>
            </a:endParaRPr>
          </a:p>
        </p:txBody>
      </p:sp>
      <p:sp>
        <p:nvSpPr>
          <p:cNvPr id="6" name="Rectangle 5"/>
          <p:cNvSpPr/>
          <p:nvPr/>
        </p:nvSpPr>
        <p:spPr>
          <a:xfrm>
            <a:off x="357909" y="2590800"/>
            <a:ext cx="3985491" cy="3323987"/>
          </a:xfrm>
          <a:prstGeom prst="rect">
            <a:avLst/>
          </a:prstGeom>
        </p:spPr>
        <p:txBody>
          <a:bodyPr wrap="square">
            <a:spAutoFit/>
          </a:bodyPr>
          <a:lstStyle/>
          <a:p>
            <a:pPr algn="ctr"/>
            <a:r>
              <a:rPr lang="en-US" sz="3000" b="1"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Acts 2:47 (NKJV) </a:t>
            </a:r>
            <a:r>
              <a:rPr lang="en-US" sz="30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
            </a:r>
            <a:br>
              <a:rPr lang="en-US" sz="30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br>
            <a:r>
              <a:rPr lang="en-US" sz="3000" baseline="300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47 </a:t>
            </a:r>
            <a:r>
              <a:rPr lang="en-US" sz="3000" dirty="0">
                <a:effectLst>
                  <a:glow rad="101600">
                    <a:schemeClr val="bg1">
                      <a:alpha val="60000"/>
                    </a:schemeClr>
                  </a:glow>
                  <a:outerShdw blurRad="60007" dist="310007" dir="7680000" sy="30000" kx="1300200" algn="ctr" rotWithShape="0">
                    <a:prstClr val="black">
                      <a:alpha val="32000"/>
                    </a:prstClr>
                  </a:outerShdw>
                </a:effectLst>
                <a:latin typeface="Constantia" pitchFamily="18" charset="0"/>
              </a:rPr>
              <a:t>praising God and having favor with all the people. And the Lord added to the church daily those who were being saved. </a:t>
            </a:r>
          </a:p>
        </p:txBody>
      </p:sp>
    </p:spTree>
    <p:extLst>
      <p:ext uri="{BB962C8B-B14F-4D97-AF65-F5344CB8AC3E}">
        <p14:creationId xmlns:p14="http://schemas.microsoft.com/office/powerpoint/2010/main" val="405035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819400" y="1600200"/>
            <a:ext cx="6069445" cy="5105400"/>
          </a:xfrm>
          <a:prstGeom prst="round2DiagRect">
            <a:avLst/>
          </a:prstGeom>
          <a:solidFill>
            <a:schemeClr val="bg2">
              <a:lumMod val="10000"/>
              <a:lumOff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3"/>
          <p:cNvSpPr>
            <a:spLocks noGrp="1"/>
          </p:cNvSpPr>
          <p:nvPr>
            <p:ph type="sldNum" sz="quarter" idx="12"/>
          </p:nvPr>
        </p:nvSpPr>
        <p:spPr/>
        <p:txBody>
          <a:bodyPr/>
          <a:lstStyle/>
          <a:p>
            <a:fld id="{C7E5E819-E517-42CE-8994-CB35583E4EF2}" type="slidenum">
              <a:rPr lang="en-US">
                <a:solidFill>
                  <a:prstClr val="white"/>
                </a:solidFill>
              </a:rPr>
              <a:pPr/>
              <a:t>27</a:t>
            </a:fld>
            <a:endParaRPr lang="en-US">
              <a:solidFill>
                <a:prstClr val="white"/>
              </a:solidFill>
            </a:endParaRPr>
          </a:p>
        </p:txBody>
      </p:sp>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20" name="Rectangle 19"/>
          <p:cNvSpPr/>
          <p:nvPr/>
        </p:nvSpPr>
        <p:spPr>
          <a:xfrm>
            <a:off x="0" y="12954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3" name="Snip Single Corner Rectangle 22"/>
          <p:cNvSpPr/>
          <p:nvPr/>
        </p:nvSpPr>
        <p:spPr>
          <a:xfrm>
            <a:off x="0" y="228599"/>
            <a:ext cx="7620000" cy="83820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3,000 Converted Acts 2:1-47</a:t>
            </a:r>
          </a:p>
        </p:txBody>
      </p:sp>
      <p:sp>
        <p:nvSpPr>
          <p:cNvPr id="4" name="Rectangle 3"/>
          <p:cNvSpPr/>
          <p:nvPr/>
        </p:nvSpPr>
        <p:spPr>
          <a:xfrm>
            <a:off x="3048000" y="1673453"/>
            <a:ext cx="5791200" cy="5032147"/>
          </a:xfrm>
          <a:prstGeom prst="rect">
            <a:avLst/>
          </a:prstGeom>
        </p:spPr>
        <p:txBody>
          <a:bodyPr wrap="square">
            <a:spAutoFit/>
          </a:bodyPr>
          <a:lstStyle/>
          <a:p>
            <a:pPr algn="ctr"/>
            <a:r>
              <a:rPr lang="en-US" sz="2700" dirty="0" smtClean="0">
                <a:solidFill>
                  <a:schemeClr val="bg1"/>
                </a:solidFill>
                <a:effectLst>
                  <a:outerShdw blurRad="60007" dist="310007" dir="7680000" sy="30000" kx="1300200" algn="ctr" rotWithShape="0">
                    <a:prstClr val="black">
                      <a:alpha val="32000"/>
                    </a:prstClr>
                  </a:outerShdw>
                </a:effectLst>
                <a:latin typeface="Constantia" pitchFamily="18" charset="0"/>
              </a:rPr>
              <a:t>“It </a:t>
            </a:r>
            <a:r>
              <a:rPr lang="en-US" sz="2700" dirty="0">
                <a:solidFill>
                  <a:schemeClr val="bg1"/>
                </a:solidFill>
                <a:effectLst>
                  <a:outerShdw blurRad="60007" dist="310007" dir="7680000" sy="30000" kx="1300200" algn="ctr" rotWithShape="0">
                    <a:prstClr val="black">
                      <a:alpha val="32000"/>
                    </a:prstClr>
                  </a:outerShdw>
                </a:effectLst>
                <a:latin typeface="Constantia" pitchFamily="18" charset="0"/>
              </a:rPr>
              <a:t>is most likely that in the Apostolic age when there was but one Lord, one faith, and one baptism, and no differing denominations existed, the baptism of a convert by that very act constituted him a member of the church, and at once endowed him with all the rights and privileges of full membership. In that sense, baptism was the door into the church. Now, it is </a:t>
            </a:r>
            <a:r>
              <a:rPr lang="en-US" sz="2700" dirty="0" smtClean="0">
                <a:solidFill>
                  <a:schemeClr val="bg1"/>
                </a:solidFill>
                <a:effectLst>
                  <a:outerShdw blurRad="60007" dist="310007" dir="7680000" sy="30000" kx="1300200" algn="ctr" rotWithShape="0">
                    <a:prstClr val="black">
                      <a:alpha val="32000"/>
                    </a:prstClr>
                  </a:outerShdw>
                </a:effectLst>
                <a:latin typeface="Constantia" pitchFamily="18" charset="0"/>
              </a:rPr>
              <a:t>different”</a:t>
            </a:r>
          </a:p>
          <a:p>
            <a:pPr algn="ctr"/>
            <a:r>
              <a:rPr lang="en-US" sz="2400" i="1" dirty="0" smtClean="0">
                <a:solidFill>
                  <a:schemeClr val="accent4">
                    <a:lumMod val="50000"/>
                  </a:schemeClr>
                </a:solidFill>
                <a:effectLst>
                  <a:outerShdw blurRad="60007" dist="310007" dir="7680000" sy="30000" kx="1300200" algn="ctr" rotWithShape="0">
                    <a:prstClr val="black">
                      <a:alpha val="32000"/>
                    </a:prstClr>
                  </a:outerShdw>
                </a:effectLst>
                <a:latin typeface="Constantia" pitchFamily="18" charset="0"/>
              </a:rPr>
              <a:t>(</a:t>
            </a:r>
            <a:r>
              <a:rPr lang="en-US" sz="2400" i="1" dirty="0">
                <a:solidFill>
                  <a:schemeClr val="accent4">
                    <a:lumMod val="50000"/>
                  </a:schemeClr>
                </a:solidFill>
                <a:effectLst>
                  <a:outerShdw blurRad="60007" dist="310007" dir="7680000" sy="30000" kx="1300200" algn="ctr" rotWithShape="0">
                    <a:prstClr val="black">
                      <a:alpha val="32000"/>
                    </a:prstClr>
                  </a:outerShdw>
                </a:effectLst>
                <a:latin typeface="Constantia" pitchFamily="18" charset="0"/>
              </a:rPr>
              <a:t>page 22)</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21599">
            <a:off x="381000" y="1668066"/>
            <a:ext cx="2606328" cy="404693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51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4624B1-C7B4-4A8A-8E6E-B45790D7EEB2}" type="slidenum">
              <a:rPr lang="en-US" smtClean="0">
                <a:solidFill>
                  <a:prstClr val="white"/>
                </a:solidFill>
              </a:rPr>
              <a:pPr/>
              <a:t>28</a:t>
            </a:fld>
            <a:endParaRPr lang="en-US">
              <a:solidFill>
                <a:prstClr val="white"/>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02444978"/>
              </p:ext>
            </p:extLst>
          </p:nvPr>
        </p:nvGraphicFramePr>
        <p:xfrm>
          <a:off x="152400" y="1747836"/>
          <a:ext cx="3124200" cy="4805364"/>
        </p:xfrm>
        <a:graphic>
          <a:graphicData uri="http://schemas.openxmlformats.org/drawingml/2006/table">
            <a:tbl>
              <a:tblPr>
                <a:tableStyleId>{775DCB02-9BB8-47FD-8907-85C794F793BA}</a:tableStyleId>
              </a:tblPr>
              <a:tblGrid>
                <a:gridCol w="3124200"/>
              </a:tblGrid>
              <a:tr h="465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smtClean="0">
                          <a:ln>
                            <a:noFill/>
                          </a:ln>
                          <a:solidFill>
                            <a:srgbClr val="FFFF00"/>
                          </a:solidFill>
                          <a:effectLst>
                            <a:outerShdw blurRad="50800" dist="38100" dir="2700000" algn="tl" rotWithShape="0">
                              <a:prstClr val="black">
                                <a:alpha val="40000"/>
                              </a:prstClr>
                            </a:outerShdw>
                          </a:effectLst>
                          <a:latin typeface="Constantia" pitchFamily="18" charset="0"/>
                        </a:rPr>
                        <a:t>Examples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tx1">
                        <a:lumMod val="50000"/>
                      </a:schemeClr>
                    </a:solidFill>
                  </a:tcPr>
                </a:tc>
              </a:tr>
              <a:tr h="525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Pentecost – 2:14-41</a:t>
                      </a:r>
                      <a:endParaRPr kumimoji="0" lang="en-US" sz="2300" b="1" i="0" u="none" strike="noStrike" cap="none" normalizeH="0" baseline="0" dirty="0" smtClean="0">
                        <a:ln>
                          <a:noFill/>
                        </a:ln>
                        <a:solidFill>
                          <a:schemeClr val="bg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Samaria – 8:5-13</a:t>
                      </a:r>
                      <a:endParaRPr kumimoji="0" lang="en-US" sz="2300" b="1" i="0" u="none" strike="noStrike" cap="none" normalizeH="0" baseline="0" dirty="0" smtClean="0">
                        <a:ln>
                          <a:noFill/>
                        </a:ln>
                        <a:solidFill>
                          <a:schemeClr val="bg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Eunuch – 8:35-39</a:t>
                      </a:r>
                      <a:endParaRPr kumimoji="0" lang="en-US" sz="2300" b="1" i="0" u="none" strike="noStrike" cap="none" normalizeH="0" baseline="0" dirty="0" smtClean="0">
                        <a:ln>
                          <a:noFill/>
                        </a:ln>
                        <a:solidFill>
                          <a:schemeClr val="bg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Saul – 9,22,26</a:t>
                      </a:r>
                      <a:endParaRPr kumimoji="0" lang="en-US" sz="2300" b="1" i="0" u="none" strike="noStrike" cap="none" normalizeH="0" baseline="0" dirty="0" smtClean="0">
                        <a:ln>
                          <a:noFill/>
                        </a:ln>
                        <a:solidFill>
                          <a:schemeClr val="bg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534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Cornelius - 10:34-48</a:t>
                      </a:r>
                      <a:endParaRPr kumimoji="0" lang="en-US" sz="2300" b="1" i="0" u="none" strike="noStrike" cap="none" normalizeH="0" baseline="0" dirty="0" smtClean="0">
                        <a:ln>
                          <a:noFill/>
                        </a:ln>
                        <a:solidFill>
                          <a:schemeClr val="bg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Lydia – 16:13-15</a:t>
                      </a:r>
                      <a:endParaRPr kumimoji="0" lang="en-US" sz="2300" b="1" i="0" u="none" strike="noStrike" cap="none" normalizeH="0" baseline="0" dirty="0" smtClean="0">
                        <a:ln>
                          <a:noFill/>
                        </a:ln>
                        <a:solidFill>
                          <a:schemeClr val="bg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Jailor – 16:30-34</a:t>
                      </a:r>
                      <a:endParaRPr kumimoji="0" lang="en-US" sz="2300" b="1" i="0" u="none" strike="noStrike" cap="none" normalizeH="0" baseline="0" dirty="0" smtClean="0">
                        <a:ln>
                          <a:noFill/>
                        </a:ln>
                        <a:solidFill>
                          <a:schemeClr val="bg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4603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Corinthians - 18:8</a:t>
                      </a:r>
                      <a:endParaRPr kumimoji="0" lang="en-US" sz="2300" b="1" i="0" u="none" strike="noStrike" cap="none" normalizeH="0" baseline="0" dirty="0" smtClean="0">
                        <a:ln>
                          <a:noFill/>
                        </a:ln>
                        <a:solidFill>
                          <a:schemeClr val="bg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53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Ephesians - 19:3-5 </a:t>
                      </a:r>
                      <a:endParaRPr kumimoji="0" lang="en-US" sz="2300" b="1" i="0" u="none" strike="noStrike" cap="none" normalizeH="0" baseline="0" dirty="0" smtClean="0">
                        <a:ln>
                          <a:noFill/>
                        </a:ln>
                        <a:solidFill>
                          <a:schemeClr val="bg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480715618"/>
              </p:ext>
            </p:extLst>
          </p:nvPr>
        </p:nvGraphicFramePr>
        <p:xfrm>
          <a:off x="3276600" y="1747836"/>
          <a:ext cx="1295400" cy="4805364"/>
        </p:xfrm>
        <a:graphic>
          <a:graphicData uri="http://schemas.openxmlformats.org/drawingml/2006/table">
            <a:tbl>
              <a:tblPr>
                <a:tableStyleId>{775DCB02-9BB8-47FD-8907-85C794F793BA}</a:tableStyleId>
              </a:tblPr>
              <a:tblGrid>
                <a:gridCol w="1295400"/>
              </a:tblGrid>
              <a:tr h="465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0" u="none" strike="noStrike" cap="none" normalizeH="0" baseline="0" dirty="0" smtClean="0">
                          <a:ln>
                            <a:noFill/>
                          </a:ln>
                          <a:solidFill>
                            <a:srgbClr val="FFFF00"/>
                          </a:solidFill>
                          <a:effectLst>
                            <a:outerShdw blurRad="50800" dist="38100" dir="2700000" algn="tl" rotWithShape="0">
                              <a:prstClr val="black">
                                <a:alpha val="40000"/>
                              </a:prstClr>
                            </a:outerShdw>
                          </a:effectLst>
                          <a:latin typeface="Constantia" pitchFamily="18" charset="0"/>
                        </a:rPr>
                        <a:t>Believed</a:t>
                      </a:r>
                      <a:endParaRPr kumimoji="0" lang="en-US" sz="2300" b="0" i="0" u="none" strike="noStrike" cap="none" normalizeH="0" baseline="0" dirty="0" smtClean="0">
                        <a:ln>
                          <a:noFill/>
                        </a:ln>
                        <a:solidFill>
                          <a:srgbClr val="FFFF00"/>
                        </a:solidFill>
                        <a:effectLst>
                          <a:outerShdw blurRad="50800" dist="38100" dir="2700000" algn="tl" rotWithShape="0">
                            <a:prstClr val="black">
                              <a:alpha val="40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tx1">
                        <a:lumMod val="50000"/>
                      </a:schemeClr>
                    </a:solidFill>
                  </a:tcPr>
                </a:tc>
              </a:tr>
              <a:tr h="525463">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b="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12</a:t>
                      </a:r>
                      <a:endParaRPr kumimoji="0" lang="en-US" sz="2300" b="0" i="0" u="none" strike="noStrike" cap="none" normalizeH="0" baseline="0" dirty="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b="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36,37</a:t>
                      </a:r>
                      <a:endParaRPr kumimoji="0" lang="en-US" sz="2300" b="0" i="0" u="none" strike="noStrike" cap="none" normalizeH="0" baseline="0" dirty="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534988">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b="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43</a:t>
                      </a:r>
                      <a:endParaRPr kumimoji="0" lang="en-US" sz="2300" b="0" i="0" u="none" strike="noStrike" cap="none" normalizeH="0" baseline="0" dirty="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14</a:t>
                      </a:r>
                      <a:endParaRPr kumimoji="0" lang="en-US" sz="2300" b="1" i="0" u="none" strike="noStrike" cap="none" normalizeH="0" baseline="0" dirty="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smtClean="0">
                          <a:ln>
                            <a:noFill/>
                          </a:ln>
                          <a:effectLst>
                            <a:outerShdw blurRad="60007" dist="310007" dir="7680000" sy="30000" kx="1300200" algn="ctr" rotWithShape="0">
                              <a:prstClr val="black">
                                <a:alpha val="32000"/>
                              </a:prstClr>
                            </a:outerShdw>
                          </a:effectLst>
                          <a:latin typeface="Constantia" pitchFamily="18" charset="0"/>
                        </a:rPr>
                        <a:t>31</a:t>
                      </a:r>
                      <a:endParaRPr kumimoji="0" lang="en-US" sz="2300" b="1" i="0" u="none" strike="noStrike" cap="none" normalizeH="0" baseline="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60375">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smtClean="0">
                          <a:ln>
                            <a:noFill/>
                          </a:ln>
                          <a:effectLst>
                            <a:outerShdw blurRad="60007" dist="310007" dir="7680000" sy="30000" kx="1300200" algn="ctr" rotWithShape="0">
                              <a:prstClr val="black">
                                <a:alpha val="32000"/>
                              </a:prstClr>
                            </a:outerShdw>
                          </a:effectLst>
                          <a:latin typeface="Constantia" pitchFamily="18" charset="0"/>
                        </a:rPr>
                        <a:t>8</a:t>
                      </a:r>
                      <a:endParaRPr kumimoji="0" lang="en-US" sz="2300" b="1" i="0" u="none" strike="noStrike" cap="none" normalizeH="0" baseline="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5334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830822772"/>
              </p:ext>
            </p:extLst>
          </p:nvPr>
        </p:nvGraphicFramePr>
        <p:xfrm>
          <a:off x="4572000" y="1747836"/>
          <a:ext cx="1447800" cy="4805364"/>
        </p:xfrm>
        <a:graphic>
          <a:graphicData uri="http://schemas.openxmlformats.org/drawingml/2006/table">
            <a:tbl>
              <a:tblPr>
                <a:tableStyleId>{775DCB02-9BB8-47FD-8907-85C794F793BA}</a:tableStyleId>
              </a:tblPr>
              <a:tblGrid>
                <a:gridCol w="1447800"/>
              </a:tblGrid>
              <a:tr h="465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0" u="none" strike="noStrike" cap="none" normalizeH="0" baseline="0" dirty="0" smtClean="0">
                          <a:ln>
                            <a:noFill/>
                          </a:ln>
                          <a:solidFill>
                            <a:srgbClr val="FFFF00"/>
                          </a:solidFill>
                          <a:effectLst>
                            <a:outerShdw blurRad="50800" dist="38100" dir="2700000" algn="tl" rotWithShape="0">
                              <a:prstClr val="black">
                                <a:alpha val="40000"/>
                              </a:prstClr>
                            </a:outerShdw>
                          </a:effectLst>
                          <a:latin typeface="Constantia" pitchFamily="18" charset="0"/>
                        </a:rPr>
                        <a:t>Repented</a:t>
                      </a:r>
                      <a:endParaRPr kumimoji="0" lang="en-US" sz="2300" b="0" i="0" u="none" strike="noStrike" cap="none" normalizeH="0" baseline="0" dirty="0" smtClean="0">
                        <a:ln>
                          <a:noFill/>
                        </a:ln>
                        <a:solidFill>
                          <a:srgbClr val="FFFF00"/>
                        </a:solidFill>
                        <a:effectLst>
                          <a:outerShdw blurRad="50800" dist="38100" dir="2700000" algn="tl" rotWithShape="0">
                            <a:prstClr val="black">
                              <a:alpha val="40000"/>
                            </a:prstClr>
                          </a:outerShdw>
                        </a:effectLst>
                        <a:latin typeface="Constantia"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tx1">
                        <a:lumMod val="50000"/>
                      </a:schemeClr>
                    </a:solidFill>
                  </a:tcPr>
                </a:tc>
              </a:tr>
              <a:tr h="525463">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Monotype Sorts" pitchFamily="2" charset="2"/>
                        <a:buChar char="4"/>
                        <a:tabLst/>
                      </a:pPr>
                      <a:r>
                        <a:rPr kumimoji="0" lang="en-US" sz="2300" b="0" u="none" strike="noStrike" cap="none" normalizeH="0" baseline="0" smtClean="0">
                          <a:ln>
                            <a:noFill/>
                          </a:ln>
                          <a:effectLst>
                            <a:outerShdw blurRad="60007" dist="310007" dir="7680000" sy="30000" kx="1300200" algn="ctr" rotWithShape="0">
                              <a:prstClr val="black">
                                <a:alpha val="32000"/>
                              </a:prstClr>
                            </a:outerShdw>
                          </a:effectLst>
                          <a:latin typeface="Constantia" pitchFamily="18" charset="0"/>
                        </a:rPr>
                        <a:t>37,38</a:t>
                      </a:r>
                      <a:endParaRPr kumimoji="0" lang="en-US" sz="2300" b="0" i="0" u="none" strike="noStrike" cap="none" normalizeH="0" baseline="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534988">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60375">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5334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873381991"/>
              </p:ext>
            </p:extLst>
          </p:nvPr>
        </p:nvGraphicFramePr>
        <p:xfrm>
          <a:off x="6019800" y="1747836"/>
          <a:ext cx="1524000" cy="4805364"/>
        </p:xfrm>
        <a:graphic>
          <a:graphicData uri="http://schemas.openxmlformats.org/drawingml/2006/table">
            <a:tbl>
              <a:tblPr>
                <a:tableStyleId>{775DCB02-9BB8-47FD-8907-85C794F793BA}</a:tableStyleId>
              </a:tblPr>
              <a:tblGrid>
                <a:gridCol w="1524000"/>
              </a:tblGrid>
              <a:tr h="465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0" u="none" strike="noStrike" cap="none" normalizeH="0" baseline="0" dirty="0" smtClean="0">
                          <a:ln>
                            <a:noFill/>
                          </a:ln>
                          <a:solidFill>
                            <a:srgbClr val="FFFF00"/>
                          </a:solidFill>
                          <a:effectLst>
                            <a:outerShdw blurRad="50800" dist="38100" dir="2700000" algn="tl" rotWithShape="0">
                              <a:prstClr val="black">
                                <a:alpha val="40000"/>
                              </a:prstClr>
                            </a:outerShdw>
                          </a:effectLst>
                          <a:latin typeface="Constantia" pitchFamily="18" charset="0"/>
                        </a:rPr>
                        <a:t>Confessed</a:t>
                      </a:r>
                      <a:endParaRPr kumimoji="0" lang="en-US" sz="2300" b="0" i="0" u="none" strike="noStrike" cap="none" normalizeH="0" baseline="0" dirty="0" smtClean="0">
                        <a:ln>
                          <a:noFill/>
                        </a:ln>
                        <a:solidFill>
                          <a:srgbClr val="FFFF00"/>
                        </a:solidFill>
                        <a:effectLst>
                          <a:outerShdw blurRad="50800" dist="38100" dir="2700000" algn="tl" rotWithShape="0">
                            <a:prstClr val="black">
                              <a:alpha val="40000"/>
                            </a:prstClr>
                          </a:outerShdw>
                        </a:effectLst>
                        <a:latin typeface="Constantia"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tx1">
                        <a:lumMod val="50000"/>
                      </a:schemeClr>
                    </a:solidFill>
                  </a:tcPr>
                </a:tc>
              </a:tr>
              <a:tr h="525463">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b="0" u="none" strike="noStrike" cap="none" normalizeH="0" baseline="0" smtClean="0">
                          <a:ln>
                            <a:noFill/>
                          </a:ln>
                          <a:effectLst>
                            <a:outerShdw blurRad="60007" dist="310007" dir="7680000" sy="30000" kx="1300200" algn="ctr" rotWithShape="0">
                              <a:prstClr val="black">
                                <a:alpha val="32000"/>
                              </a:prstClr>
                            </a:outerShdw>
                          </a:effectLst>
                          <a:latin typeface="Constantia" pitchFamily="18" charset="0"/>
                        </a:rPr>
                        <a:t>37</a:t>
                      </a:r>
                      <a:endParaRPr kumimoji="0" lang="en-US" sz="2300" b="0" i="0" u="none" strike="noStrike" cap="none" normalizeH="0" baseline="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534988">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60375">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5334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None/>
                        <a:tabLst/>
                        <a:defRPr/>
                      </a:pPr>
                      <a:r>
                        <a:rPr kumimoji="0" lang="en-US" sz="2300" b="0" i="0" u="none" strike="noStrike" cap="none" normalizeH="0" baseline="0" dirty="0" smtClean="0">
                          <a:ln>
                            <a:noFill/>
                          </a:ln>
                          <a:solidFill>
                            <a:srgbClr val="000000"/>
                          </a:solidFill>
                          <a:effectLst>
                            <a:outerShdw blurRad="60007" dist="310007" dir="7680000" sy="30000" kx="1300200" algn="ctr" rotWithShape="0">
                              <a:prstClr val="black">
                                <a:alpha val="32000"/>
                              </a:prstClr>
                            </a:outerShdw>
                          </a:effectLst>
                          <a:latin typeface="Constantia" pitchFamily="18" charset="0"/>
                        </a:rPr>
                        <a:t>Implied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92147795"/>
              </p:ext>
            </p:extLst>
          </p:nvPr>
        </p:nvGraphicFramePr>
        <p:xfrm>
          <a:off x="7543800" y="1747836"/>
          <a:ext cx="1524000" cy="4805364"/>
        </p:xfrm>
        <a:graphic>
          <a:graphicData uri="http://schemas.openxmlformats.org/drawingml/2006/table">
            <a:tbl>
              <a:tblPr>
                <a:tableStyleId>{775DCB02-9BB8-47FD-8907-85C794F793BA}</a:tableStyleId>
              </a:tblPr>
              <a:tblGrid>
                <a:gridCol w="1524000"/>
              </a:tblGrid>
              <a:tr h="465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300" b="0" u="none" strike="noStrike" cap="none" normalizeH="0" baseline="0" dirty="0" smtClean="0">
                          <a:ln>
                            <a:noFill/>
                          </a:ln>
                          <a:solidFill>
                            <a:srgbClr val="FFFF00"/>
                          </a:solidFill>
                          <a:effectLst>
                            <a:outerShdw blurRad="50800" dist="38100" dir="2700000" algn="tl" rotWithShape="0">
                              <a:prstClr val="black">
                                <a:alpha val="40000"/>
                              </a:prstClr>
                            </a:outerShdw>
                          </a:effectLst>
                          <a:latin typeface="Constantia" pitchFamily="18" charset="0"/>
                        </a:rPr>
                        <a:t>Baptized</a:t>
                      </a:r>
                      <a:endParaRPr kumimoji="0" lang="en-US" sz="2300" b="0" i="0" u="none" strike="noStrike" cap="none" normalizeH="0" baseline="0" dirty="0" smtClean="0">
                        <a:ln>
                          <a:noFill/>
                        </a:ln>
                        <a:solidFill>
                          <a:srgbClr val="FFFF00"/>
                        </a:solidFill>
                        <a:effectLst>
                          <a:outerShdw blurRad="50800" dist="38100" dir="2700000" algn="tl" rotWithShape="0">
                            <a:prstClr val="black">
                              <a:alpha val="40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tx1">
                        <a:lumMod val="50000"/>
                      </a:schemeClr>
                    </a:solidFill>
                  </a:tcPr>
                </a:tc>
              </a:tr>
              <a:tr h="525463">
                <a:tc>
                  <a:txBody>
                    <a:bodyPr/>
                    <a:lstStyle/>
                    <a:p>
                      <a:pPr marL="0" marR="0" lvl="0" indent="0" algn="ctr" defTabSz="914400" rtl="0" eaLnBrk="1" fontAlgn="base" latinLnBrk="0" hangingPunct="1">
                        <a:lnSpc>
                          <a:spcPct val="100000"/>
                        </a:lnSpc>
                        <a:spcBef>
                          <a:spcPct val="0"/>
                        </a:spcBef>
                        <a:spcAft>
                          <a:spcPct val="0"/>
                        </a:spcAft>
                        <a:buClr>
                          <a:srgbClr val="FF0000"/>
                        </a:buClr>
                        <a:buSzTx/>
                        <a:buFont typeface="Monotype Sorts" pitchFamily="2" charset="2"/>
                        <a:buChar char="4"/>
                        <a:tabLst/>
                      </a:pPr>
                      <a:r>
                        <a:rPr kumimoji="0" lang="en-US" sz="2300" u="none" strike="noStrike" cap="none" normalizeH="0" baseline="0" smtClean="0">
                          <a:ln>
                            <a:noFill/>
                          </a:ln>
                          <a:effectLst>
                            <a:outerShdw blurRad="60007" dist="310007" dir="7680000" sy="30000" kx="1300200" algn="ctr" rotWithShape="0">
                              <a:prstClr val="black">
                                <a:alpha val="32000"/>
                              </a:prstClr>
                            </a:outerShdw>
                          </a:effectLst>
                          <a:latin typeface="Constantia" pitchFamily="18" charset="0"/>
                        </a:rPr>
                        <a:t>38,41</a:t>
                      </a:r>
                      <a:endParaRPr kumimoji="0" lang="en-US" sz="2300" b="1" i="0" u="none" strike="noStrike" cap="none" normalizeH="0" baseline="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smtClean="0">
                          <a:ln>
                            <a:noFill/>
                          </a:ln>
                          <a:effectLst>
                            <a:outerShdw blurRad="60007" dist="310007" dir="7680000" sy="30000" kx="1300200" algn="ctr" rotWithShape="0">
                              <a:prstClr val="black">
                                <a:alpha val="32000"/>
                              </a:prstClr>
                            </a:outerShdw>
                          </a:effectLst>
                          <a:latin typeface="Constantia" pitchFamily="18" charset="0"/>
                        </a:rPr>
                        <a:t>12,13</a:t>
                      </a:r>
                      <a:endParaRPr kumimoji="0" lang="en-US" sz="2300" b="1" i="0" u="none" strike="noStrike" cap="none" normalizeH="0" baseline="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smtClean="0">
                          <a:ln>
                            <a:noFill/>
                          </a:ln>
                          <a:effectLst>
                            <a:outerShdw blurRad="60007" dist="310007" dir="7680000" sy="30000" kx="1300200" algn="ctr" rotWithShape="0">
                              <a:prstClr val="black">
                                <a:alpha val="32000"/>
                              </a:prstClr>
                            </a:outerShdw>
                          </a:effectLst>
                          <a:latin typeface="Constantia" pitchFamily="18" charset="0"/>
                        </a:rPr>
                        <a:t>38</a:t>
                      </a:r>
                      <a:endParaRPr kumimoji="0" lang="en-US" sz="2300" b="1" i="0" u="none" strike="noStrike" cap="none" normalizeH="0" baseline="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smtClean="0">
                          <a:ln>
                            <a:noFill/>
                          </a:ln>
                          <a:effectLst>
                            <a:outerShdw blurRad="60007" dist="310007" dir="7680000" sy="30000" kx="1300200" algn="ctr" rotWithShape="0">
                              <a:prstClr val="black">
                                <a:alpha val="32000"/>
                              </a:prstClr>
                            </a:outerShdw>
                          </a:effectLst>
                          <a:latin typeface="Constantia" pitchFamily="18" charset="0"/>
                        </a:rPr>
                        <a:t>22:16</a:t>
                      </a:r>
                      <a:endParaRPr kumimoji="0" lang="en-US" sz="2300" b="1" i="0" u="none" strike="noStrike" cap="none" normalizeH="0" baseline="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534988">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48</a:t>
                      </a:r>
                      <a:endParaRPr kumimoji="0" lang="en-US" sz="2300" b="1" i="0" u="none" strike="noStrike" cap="none" normalizeH="0" baseline="0" dirty="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15</a:t>
                      </a:r>
                      <a:endParaRPr kumimoji="0" lang="en-US" sz="2300" b="1" i="0" u="none" strike="noStrike" cap="none" normalizeH="0" baseline="0" dirty="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33</a:t>
                      </a:r>
                      <a:endParaRPr kumimoji="0" lang="en-US" sz="2300" b="1" i="0" u="none" strike="noStrike" cap="none" normalizeH="0" baseline="0" dirty="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60375">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8</a:t>
                      </a:r>
                      <a:endParaRPr kumimoji="0" lang="en-US" sz="2300" b="1" i="0" u="none" strike="noStrike" cap="none" normalizeH="0" baseline="0" dirty="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533400">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Monotype Sorts" pitchFamily="2" charset="2"/>
                        <a:buChar char="4"/>
                        <a:tabLst/>
                      </a:pPr>
                      <a:r>
                        <a:rPr kumimoji="0" lang="en-US" sz="2300" u="none" strike="noStrike" cap="none" normalizeH="0" baseline="0" dirty="0" smtClean="0">
                          <a:ln>
                            <a:noFill/>
                          </a:ln>
                          <a:effectLst>
                            <a:outerShdw blurRad="60007" dist="310007" dir="7680000" sy="30000" kx="1300200" algn="ctr" rotWithShape="0">
                              <a:prstClr val="black">
                                <a:alpha val="32000"/>
                              </a:prstClr>
                            </a:outerShdw>
                          </a:effectLst>
                          <a:latin typeface="Constantia" pitchFamily="18" charset="0"/>
                        </a:rPr>
                        <a:t>5</a:t>
                      </a:r>
                      <a:endParaRPr kumimoji="0" lang="en-US" sz="2300" b="1" i="0" u="none" strike="noStrike" cap="none" normalizeH="0" baseline="0" dirty="0" smtClean="0">
                        <a:ln>
                          <a:noFill/>
                        </a:ln>
                        <a:solidFill>
                          <a:schemeClr val="tx1"/>
                        </a:solidFill>
                        <a:effectLst>
                          <a:outerShdw blurRad="60007" dist="310007" dir="7680000" sy="30000" kx="1300200" algn="ctr" rotWithShape="0">
                            <a:prstClr val="black">
                              <a:alpha val="32000"/>
                            </a:prstClr>
                          </a:outerShdw>
                        </a:effectLst>
                        <a:latin typeface="Constantia"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bl>
          </a:graphicData>
        </a:graphic>
      </p:graphicFrame>
      <p:sp>
        <p:nvSpPr>
          <p:cNvPr id="10" name="Snip Single Corner Rectangle 9"/>
          <p:cNvSpPr/>
          <p:nvPr/>
        </p:nvSpPr>
        <p:spPr>
          <a:xfrm>
            <a:off x="0" y="228600"/>
            <a:ext cx="6781800" cy="76944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0" y="228600"/>
            <a:ext cx="6781800" cy="76944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44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Conversions In Acts</a:t>
            </a:r>
          </a:p>
        </p:txBody>
      </p:sp>
    </p:spTree>
    <p:extLst>
      <p:ext uri="{BB962C8B-B14F-4D97-AF65-F5344CB8AC3E}">
        <p14:creationId xmlns:p14="http://schemas.microsoft.com/office/powerpoint/2010/main" val="12635417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924800" y="228600"/>
            <a:ext cx="1230745" cy="457200"/>
            <a:chOff x="7924800" y="228600"/>
            <a:chExt cx="1230745" cy="457200"/>
          </a:xfrm>
        </p:grpSpPr>
        <p:sp>
          <p:nvSpPr>
            <p:cNvPr id="3" name="Pentagon 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4" name="Chevron 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0" name="Chevron 9"/>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1" name="Chevron 10"/>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2" name="Group 11"/>
          <p:cNvGrpSpPr/>
          <p:nvPr/>
        </p:nvGrpSpPr>
        <p:grpSpPr>
          <a:xfrm rot="10800000">
            <a:off x="0" y="6172200"/>
            <a:ext cx="1230745" cy="457200"/>
            <a:chOff x="7924800" y="228600"/>
            <a:chExt cx="1230745" cy="457200"/>
          </a:xfrm>
        </p:grpSpPr>
        <p:sp>
          <p:nvSpPr>
            <p:cNvPr id="13" name="Pentagon 1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4" name="Chevron 1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5" name="Chevron 14"/>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6" name="Chevron 15"/>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19" name="Slide Number Placeholder 18"/>
          <p:cNvSpPr>
            <a:spLocks noGrp="1"/>
          </p:cNvSpPr>
          <p:nvPr>
            <p:ph type="sldNum" sz="quarter" idx="12"/>
          </p:nvPr>
        </p:nvSpPr>
        <p:spPr/>
        <p:txBody>
          <a:bodyPr/>
          <a:lstStyle/>
          <a:p>
            <a:fld id="{7E4624B1-C7B4-4A8A-8E6E-B45790D7EEB2}" type="slidenum">
              <a:rPr lang="en-US" smtClean="0">
                <a:solidFill>
                  <a:prstClr val="white"/>
                </a:solidFill>
              </a:rPr>
              <a:pPr/>
              <a:t>29</a:t>
            </a:fld>
            <a:endParaRPr lang="en-US">
              <a:solidFill>
                <a:prstClr val="white"/>
              </a:solidFill>
            </a:endParaRPr>
          </a:p>
        </p:txBody>
      </p:sp>
      <p:sp>
        <p:nvSpPr>
          <p:cNvPr id="22" name="TextBox 21"/>
          <p:cNvSpPr txBox="1"/>
          <p:nvPr/>
        </p:nvSpPr>
        <p:spPr>
          <a:xfrm>
            <a:off x="1183246" y="2200394"/>
            <a:ext cx="7808354" cy="4124206"/>
          </a:xfrm>
          <a:prstGeom prst="rect">
            <a:avLst/>
          </a:prstGeom>
          <a:noFill/>
        </p:spPr>
        <p:txBody>
          <a:bodyPr wrap="square" rtlCol="0">
            <a:spAutoFit/>
          </a:bodyPr>
          <a:lstStyle/>
          <a:p>
            <a:pPr marL="457200" indent="-457200">
              <a:spcAft>
                <a:spcPts val="600"/>
              </a:spcAft>
              <a:buClr>
                <a:srgbClr val="D2610C">
                  <a:lumMod val="60000"/>
                  <a:lumOff val="40000"/>
                </a:srgbClr>
              </a:buClr>
              <a:buFont typeface="Wingdings 2" pitchFamily="18" charset="2"/>
              <a:buChar char="ö"/>
            </a:pPr>
            <a:r>
              <a:rPr lang="en-US" sz="28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Not merely “have you changed your actions” </a:t>
            </a:r>
          </a:p>
          <a:p>
            <a:pPr marL="457200" indent="-457200">
              <a:spcAft>
                <a:spcPts val="600"/>
              </a:spcAft>
              <a:buClr>
                <a:srgbClr val="D2610C">
                  <a:lumMod val="60000"/>
                  <a:lumOff val="40000"/>
                </a:srgbClr>
              </a:buClr>
              <a:buFont typeface="Wingdings 2" pitchFamily="18" charset="2"/>
              <a:buChar char="ö"/>
            </a:pPr>
            <a:r>
              <a:rPr lang="en-US" sz="28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But have you been changed in your convictions, allegiance, thinking, will, commitment, and relationship with God through a knowledge of the truth –</a:t>
            </a:r>
          </a:p>
          <a:p>
            <a:pPr marL="457200" indent="-457200">
              <a:spcAft>
                <a:spcPts val="600"/>
              </a:spcAft>
              <a:buClr>
                <a:srgbClr val="D2610C">
                  <a:lumMod val="60000"/>
                  <a:lumOff val="40000"/>
                </a:srgbClr>
              </a:buClr>
              <a:buFont typeface="Wingdings 2" pitchFamily="18" charset="2"/>
              <a:buChar char="ö"/>
            </a:pPr>
            <a:r>
              <a:rPr lang="en-US" sz="28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True conversion results in a change in who we are – how we talk – where we go – what we do – “proving what is that acceptable and perfect will of God” in our lives -</a:t>
            </a:r>
          </a:p>
        </p:txBody>
      </p:sp>
      <p:sp>
        <p:nvSpPr>
          <p:cNvPr id="23" name="Rectangle 22"/>
          <p:cNvSpPr/>
          <p:nvPr/>
        </p:nvSpPr>
        <p:spPr>
          <a:xfrm>
            <a:off x="-38100" y="762000"/>
            <a:ext cx="9182100" cy="83099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48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Have You Been Converted?</a:t>
            </a:r>
          </a:p>
        </p:txBody>
      </p:sp>
      <p:sp>
        <p:nvSpPr>
          <p:cNvPr id="17" name="Rectangle 16"/>
          <p:cNvSpPr/>
          <p:nvPr/>
        </p:nvSpPr>
        <p:spPr>
          <a:xfrm>
            <a:off x="0" y="16002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274486620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animEffect transition="in" filter="fade">
                                      <p:cBhvr>
                                        <p:cTn id="7" dur="500"/>
                                        <p:tgtEl>
                                          <p:spTgt spid="2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2" end="2"/>
                                            </p:txEl>
                                          </p:spTgt>
                                        </p:tgtEl>
                                        <p:attrNameLst>
                                          <p:attrName>style.visibility</p:attrName>
                                        </p:attrNameLst>
                                      </p:cBhvr>
                                      <p:to>
                                        <p:strVal val="visible"/>
                                      </p:to>
                                    </p:set>
                                    <p:animEffect transition="in" filter="fade">
                                      <p:cBhvr>
                                        <p:cTn id="12"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305580"/>
            <a:ext cx="4339842" cy="646331"/>
          </a:xfrm>
          <a:prstGeom prst="rect">
            <a:avLst/>
          </a:prstGeom>
          <a:noFill/>
        </p:spPr>
        <p:txBody>
          <a:bodyPr wrap="none" rtlCol="0">
            <a:spAutoFit/>
          </a:bodyPr>
          <a:lstStyle/>
          <a:p>
            <a:r>
              <a:rPr lang="en-US" sz="3600" dirty="0">
                <a:solidFill>
                  <a:prstClr val="white"/>
                </a:solidFill>
                <a:latin typeface="BinnerD" pitchFamily="34" charset="0"/>
              </a:rPr>
              <a:t>Convert; Converted</a:t>
            </a:r>
          </a:p>
        </p:txBody>
      </p:sp>
      <p:sp>
        <p:nvSpPr>
          <p:cNvPr id="3" name="Rectangle 2"/>
          <p:cNvSpPr/>
          <p:nvPr/>
        </p:nvSpPr>
        <p:spPr>
          <a:xfrm>
            <a:off x="3657600" y="2278082"/>
            <a:ext cx="5181600" cy="4401205"/>
          </a:xfrm>
          <a:prstGeom prst="rect">
            <a:avLst/>
          </a:prstGeom>
        </p:spPr>
        <p:txBody>
          <a:bodyPr wrap="square">
            <a:spAutoFit/>
          </a:bodyPr>
          <a:lstStyle/>
          <a:p>
            <a:pPr algn="ctr"/>
            <a:r>
              <a:rPr lang="en-US" sz="2800" b="1" dirty="0">
                <a:solidFill>
                  <a:prstClr val="white"/>
                </a:solidFill>
                <a:effectLst>
                  <a:glow rad="101600">
                    <a:prstClr val="black">
                      <a:alpha val="60000"/>
                    </a:prstClr>
                  </a:glow>
                </a:effectLst>
              </a:rPr>
              <a:t>Matthew 18:3-4 (NKJV) </a:t>
            </a:r>
            <a:r>
              <a:rPr lang="en-US" sz="2800" dirty="0">
                <a:solidFill>
                  <a:prstClr val="white"/>
                </a:solidFill>
                <a:effectLst>
                  <a:glow rad="101600">
                    <a:prstClr val="black">
                      <a:alpha val="60000"/>
                    </a:prstClr>
                  </a:glow>
                </a:effectLst>
              </a:rPr>
              <a:t/>
            </a:r>
            <a:br>
              <a:rPr lang="en-US" sz="2800" dirty="0">
                <a:solidFill>
                  <a:prstClr val="white"/>
                </a:solidFill>
                <a:effectLst>
                  <a:glow rad="101600">
                    <a:prstClr val="black">
                      <a:alpha val="60000"/>
                    </a:prstClr>
                  </a:glow>
                </a:effectLst>
              </a:rPr>
            </a:br>
            <a:r>
              <a:rPr lang="en-US" sz="2800" baseline="30000" dirty="0">
                <a:solidFill>
                  <a:prstClr val="white"/>
                </a:solidFill>
                <a:effectLst>
                  <a:glow rad="101600">
                    <a:prstClr val="black">
                      <a:alpha val="60000"/>
                    </a:prstClr>
                  </a:glow>
                </a:effectLst>
              </a:rPr>
              <a:t>3 </a:t>
            </a:r>
            <a:r>
              <a:rPr lang="en-US" sz="2800" dirty="0">
                <a:solidFill>
                  <a:prstClr val="white"/>
                </a:solidFill>
                <a:effectLst>
                  <a:glow rad="101600">
                    <a:prstClr val="black">
                      <a:alpha val="60000"/>
                    </a:prstClr>
                  </a:glow>
                </a:effectLst>
              </a:rPr>
              <a:t>and said, "Assuredly, I say to you, unless you are </a:t>
            </a:r>
            <a:r>
              <a:rPr lang="en-US" sz="2800" dirty="0">
                <a:solidFill>
                  <a:srgbClr val="FFFF00"/>
                </a:solidFill>
                <a:effectLst>
                  <a:glow rad="101600">
                    <a:prstClr val="black">
                      <a:alpha val="60000"/>
                    </a:prstClr>
                  </a:glow>
                </a:effectLst>
              </a:rPr>
              <a:t>converted</a:t>
            </a:r>
            <a:r>
              <a:rPr lang="en-US" sz="2800" dirty="0">
                <a:solidFill>
                  <a:prstClr val="white"/>
                </a:solidFill>
                <a:effectLst>
                  <a:glow rad="101600">
                    <a:prstClr val="black">
                      <a:alpha val="60000"/>
                    </a:prstClr>
                  </a:glow>
                </a:effectLst>
              </a:rPr>
              <a:t> and become as little children, you will by no means enter the kingdom of heaven. </a:t>
            </a:r>
            <a:br>
              <a:rPr lang="en-US" sz="2800" dirty="0">
                <a:solidFill>
                  <a:prstClr val="white"/>
                </a:solidFill>
                <a:effectLst>
                  <a:glow rad="101600">
                    <a:prstClr val="black">
                      <a:alpha val="60000"/>
                    </a:prstClr>
                  </a:glow>
                </a:effectLst>
              </a:rPr>
            </a:br>
            <a:r>
              <a:rPr lang="en-US" sz="2800" baseline="30000" dirty="0">
                <a:solidFill>
                  <a:prstClr val="white"/>
                </a:solidFill>
                <a:effectLst>
                  <a:glow rad="101600">
                    <a:prstClr val="black">
                      <a:alpha val="60000"/>
                    </a:prstClr>
                  </a:glow>
                </a:effectLst>
              </a:rPr>
              <a:t>4 </a:t>
            </a:r>
            <a:r>
              <a:rPr lang="en-US" sz="2800" dirty="0">
                <a:solidFill>
                  <a:prstClr val="white"/>
                </a:solidFill>
                <a:effectLst>
                  <a:glow rad="101600">
                    <a:prstClr val="black">
                      <a:alpha val="60000"/>
                    </a:prstClr>
                  </a:glow>
                </a:effectLst>
              </a:rPr>
              <a:t>Therefore </a:t>
            </a:r>
            <a:r>
              <a:rPr lang="en-US" sz="2800" dirty="0">
                <a:solidFill>
                  <a:srgbClr val="FFFF00"/>
                </a:solidFill>
                <a:effectLst>
                  <a:glow rad="101600">
                    <a:prstClr val="black">
                      <a:alpha val="60000"/>
                    </a:prstClr>
                  </a:glow>
                </a:effectLst>
              </a:rPr>
              <a:t>whoever humbles himself</a:t>
            </a:r>
            <a:r>
              <a:rPr lang="en-US" sz="2800" dirty="0">
                <a:solidFill>
                  <a:prstClr val="white"/>
                </a:solidFill>
                <a:effectLst>
                  <a:glow rad="101600">
                    <a:prstClr val="black">
                      <a:alpha val="60000"/>
                    </a:prstClr>
                  </a:glow>
                </a:effectLst>
              </a:rPr>
              <a:t> as this little child is the greatest in the kingdom of heaven.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614" y="2438400"/>
            <a:ext cx="3018786" cy="3200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ContrastingRightFacing" fov="6000000">
              <a:rot lat="485423" lon="20781058" rev="202615"/>
            </a:camera>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7E4624B1-C7B4-4A8A-8E6E-B45790D7EEB2}" type="slidenum">
              <a:rPr lang="en-US" smtClean="0">
                <a:solidFill>
                  <a:prstClr val="white"/>
                </a:solidFill>
              </a:rPr>
              <a:pPr/>
              <a:t>3</a:t>
            </a:fld>
            <a:endParaRPr lang="en-US">
              <a:solidFill>
                <a:prstClr val="white"/>
              </a:solidFill>
            </a:endParaRPr>
          </a:p>
        </p:txBody>
      </p:sp>
      <p:grpSp>
        <p:nvGrpSpPr>
          <p:cNvPr id="11" name="Group 10"/>
          <p:cNvGrpSpPr/>
          <p:nvPr/>
        </p:nvGrpSpPr>
        <p:grpSpPr>
          <a:xfrm>
            <a:off x="7924800" y="228600"/>
            <a:ext cx="1230745" cy="457200"/>
            <a:chOff x="7924800" y="228600"/>
            <a:chExt cx="1230745" cy="457200"/>
          </a:xfrm>
        </p:grpSpPr>
        <p:sp>
          <p:nvSpPr>
            <p:cNvPr id="12" name="Pentagon 11"/>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3" name="Chevron 12"/>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4" name="Chevron 13"/>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5" name="Chevron 14"/>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6" name="Group 15"/>
          <p:cNvGrpSpPr/>
          <p:nvPr/>
        </p:nvGrpSpPr>
        <p:grpSpPr>
          <a:xfrm rot="10800000">
            <a:off x="0" y="6172200"/>
            <a:ext cx="1230745" cy="457200"/>
            <a:chOff x="7924800" y="228600"/>
            <a:chExt cx="1230745" cy="457200"/>
          </a:xfrm>
        </p:grpSpPr>
        <p:sp>
          <p:nvSpPr>
            <p:cNvPr id="17" name="Pentagon 16"/>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8" name="Chevron 17"/>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9" name="Chevron 18"/>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20" name="Chevron 19"/>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21" name="Rectangle 20"/>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4" name="Snip Single Corner Rectangle 23"/>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5" name="Rectangle 24"/>
          <p:cNvSpPr/>
          <p:nvPr/>
        </p:nvSpPr>
        <p:spPr>
          <a:xfrm>
            <a:off x="0" y="268069"/>
            <a:ext cx="67818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3,000 Converted Acts 2:1-47</a:t>
            </a:r>
          </a:p>
        </p:txBody>
      </p:sp>
    </p:spTree>
    <p:extLst>
      <p:ext uri="{BB962C8B-B14F-4D97-AF65-F5344CB8AC3E}">
        <p14:creationId xmlns:p14="http://schemas.microsoft.com/office/powerpoint/2010/main" val="111524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924800" y="228600"/>
            <a:ext cx="1230745" cy="457200"/>
            <a:chOff x="7924800" y="228600"/>
            <a:chExt cx="1230745" cy="457200"/>
          </a:xfrm>
        </p:grpSpPr>
        <p:sp>
          <p:nvSpPr>
            <p:cNvPr id="3" name="Pentagon 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4" name="Chevron 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0" name="Chevron 9"/>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1" name="Chevron 10"/>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2" name="Group 11"/>
          <p:cNvGrpSpPr/>
          <p:nvPr/>
        </p:nvGrpSpPr>
        <p:grpSpPr>
          <a:xfrm rot="10800000">
            <a:off x="0" y="6172200"/>
            <a:ext cx="1230745" cy="457200"/>
            <a:chOff x="7924800" y="228600"/>
            <a:chExt cx="1230745" cy="457200"/>
          </a:xfrm>
        </p:grpSpPr>
        <p:sp>
          <p:nvSpPr>
            <p:cNvPr id="13" name="Pentagon 1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4" name="Chevron 1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5" name="Chevron 14"/>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6" name="Chevron 15"/>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19" name="Slide Number Placeholder 18"/>
          <p:cNvSpPr>
            <a:spLocks noGrp="1"/>
          </p:cNvSpPr>
          <p:nvPr>
            <p:ph type="sldNum" sz="quarter" idx="12"/>
          </p:nvPr>
        </p:nvSpPr>
        <p:spPr/>
        <p:txBody>
          <a:bodyPr/>
          <a:lstStyle/>
          <a:p>
            <a:fld id="{7E4624B1-C7B4-4A8A-8E6E-B45790D7EEB2}" type="slidenum">
              <a:rPr lang="en-US" smtClean="0">
                <a:solidFill>
                  <a:prstClr val="white"/>
                </a:solidFill>
              </a:rPr>
              <a:pPr/>
              <a:t>30</a:t>
            </a:fld>
            <a:endParaRPr lang="en-US">
              <a:solidFill>
                <a:prstClr val="white"/>
              </a:solidFill>
            </a:endParaRPr>
          </a:p>
        </p:txBody>
      </p:sp>
      <p:sp>
        <p:nvSpPr>
          <p:cNvPr id="22" name="TextBox 21"/>
          <p:cNvSpPr txBox="1"/>
          <p:nvPr/>
        </p:nvSpPr>
        <p:spPr>
          <a:xfrm>
            <a:off x="4191000" y="1828800"/>
            <a:ext cx="4800600" cy="4755148"/>
          </a:xfrm>
          <a:prstGeom prst="rect">
            <a:avLst/>
          </a:prstGeom>
          <a:noFill/>
        </p:spPr>
        <p:txBody>
          <a:bodyPr wrap="square" rtlCol="0">
            <a:spAutoFit/>
          </a:bodyPr>
          <a:lstStyle/>
          <a:p>
            <a:pPr marL="457200" indent="-457200">
              <a:spcAft>
                <a:spcPts val="600"/>
              </a:spcAft>
              <a:buClr>
                <a:srgbClr val="D2610C">
                  <a:lumMod val="60000"/>
                  <a:lumOff val="40000"/>
                </a:srgbClr>
              </a:buClr>
              <a:buFont typeface="Wingdings 2" pitchFamily="18" charset="2"/>
              <a:buChar char="ö"/>
            </a:pPr>
            <a:r>
              <a:rPr lang="en-US" sz="3200" dirty="0" smtClean="0">
                <a:solidFill>
                  <a:prstClr val="white"/>
                </a:solidFill>
                <a:effectLst>
                  <a:glow rad="101600">
                    <a:prstClr val="black">
                      <a:alpha val="60000"/>
                    </a:prstClr>
                  </a:glow>
                  <a:outerShdw blurRad="60007" dist="310007" dir="7680000" sy="30000" kx="1300200" algn="ctr" rotWithShape="0">
                    <a:prstClr val="black">
                      <a:alpha val="32000"/>
                    </a:prstClr>
                  </a:outerShdw>
                </a:effectLst>
              </a:rPr>
              <a:t>Forgiven </a:t>
            </a:r>
            <a:r>
              <a:rPr lang="en-US" sz="32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sinner – </a:t>
            </a:r>
            <a:r>
              <a:rPr lang="en-US" sz="3200" dirty="0" smtClean="0">
                <a:solidFill>
                  <a:prstClr val="white"/>
                </a:solidFill>
                <a:effectLst>
                  <a:glow rad="101600">
                    <a:prstClr val="black">
                      <a:alpha val="60000"/>
                    </a:prstClr>
                  </a:glow>
                  <a:outerShdw blurRad="60007" dist="310007" dir="7680000" sy="30000" kx="1300200" algn="ctr" rotWithShape="0">
                    <a:prstClr val="black">
                      <a:alpha val="32000"/>
                    </a:prstClr>
                  </a:outerShdw>
                </a:effectLst>
              </a:rPr>
              <a:t>  Acts 2:38; 22:16</a:t>
            </a:r>
            <a:endParaRPr lang="en-US" sz="3200" dirty="0">
              <a:solidFill>
                <a:prstClr val="white"/>
              </a:solidFill>
              <a:effectLst>
                <a:glow rad="101600">
                  <a:prstClr val="black">
                    <a:alpha val="60000"/>
                  </a:prstClr>
                </a:glow>
                <a:outerShdw blurRad="60007" dist="310007" dir="7680000" sy="30000" kx="1300200" algn="ctr" rotWithShape="0">
                  <a:prstClr val="black">
                    <a:alpha val="32000"/>
                  </a:prstClr>
                </a:outerShdw>
              </a:effectLst>
            </a:endParaRPr>
          </a:p>
          <a:p>
            <a:pPr marL="457200" indent="-457200">
              <a:spcAft>
                <a:spcPts val="600"/>
              </a:spcAft>
              <a:buClr>
                <a:srgbClr val="D2610C">
                  <a:lumMod val="60000"/>
                  <a:lumOff val="40000"/>
                </a:srgbClr>
              </a:buClr>
              <a:buFont typeface="Wingdings 2" pitchFamily="18" charset="2"/>
              <a:buChar char="ö"/>
            </a:pPr>
            <a:r>
              <a:rPr lang="en-US" sz="3200" dirty="0" smtClean="0">
                <a:solidFill>
                  <a:prstClr val="white"/>
                </a:solidFill>
                <a:effectLst>
                  <a:glow rad="101600">
                    <a:prstClr val="black">
                      <a:alpha val="60000"/>
                    </a:prstClr>
                  </a:glow>
                  <a:outerShdw blurRad="60007" dist="310007" dir="7680000" sy="30000" kx="1300200" algn="ctr" rotWithShape="0">
                    <a:prstClr val="black">
                      <a:alpha val="32000"/>
                    </a:prstClr>
                  </a:outerShdw>
                </a:effectLst>
              </a:rPr>
              <a:t>Saved – Acts 2:39-41; 1 Peter 3:21</a:t>
            </a:r>
          </a:p>
          <a:p>
            <a:pPr marL="457200" indent="-457200">
              <a:spcAft>
                <a:spcPts val="600"/>
              </a:spcAft>
              <a:buClr>
                <a:srgbClr val="D2610C">
                  <a:lumMod val="60000"/>
                  <a:lumOff val="40000"/>
                </a:srgbClr>
              </a:buClr>
              <a:buFont typeface="Wingdings 2" pitchFamily="18" charset="2"/>
              <a:buChar char="ö"/>
            </a:pPr>
            <a:r>
              <a:rPr lang="en-US" sz="3200" dirty="0" smtClean="0">
                <a:solidFill>
                  <a:prstClr val="white"/>
                </a:solidFill>
                <a:effectLst>
                  <a:glow rad="101600">
                    <a:prstClr val="black">
                      <a:alpha val="60000"/>
                    </a:prstClr>
                  </a:glow>
                  <a:outerShdw blurRad="60007" dist="310007" dir="7680000" sy="30000" kx="1300200" algn="ctr" rotWithShape="0">
                    <a:prstClr val="black">
                      <a:alpha val="32000"/>
                    </a:prstClr>
                  </a:outerShdw>
                </a:effectLst>
              </a:rPr>
              <a:t>A part of the family of God – Acts 2:42-46</a:t>
            </a:r>
          </a:p>
          <a:p>
            <a:pPr marL="457200" indent="-457200">
              <a:spcAft>
                <a:spcPts val="600"/>
              </a:spcAft>
              <a:buClr>
                <a:srgbClr val="D2610C">
                  <a:lumMod val="60000"/>
                  <a:lumOff val="40000"/>
                </a:srgbClr>
              </a:buClr>
              <a:buFont typeface="Wingdings 2" pitchFamily="18" charset="2"/>
              <a:buChar char="ö"/>
            </a:pPr>
            <a:r>
              <a:rPr lang="en-US" sz="3200" dirty="0" smtClean="0">
                <a:solidFill>
                  <a:prstClr val="white"/>
                </a:solidFill>
                <a:effectLst>
                  <a:glow rad="101600">
                    <a:prstClr val="black">
                      <a:alpha val="60000"/>
                    </a:prstClr>
                  </a:glow>
                  <a:outerShdw blurRad="60007" dist="310007" dir="7680000" sy="30000" kx="1300200" algn="ctr" rotWithShape="0">
                    <a:prstClr val="black">
                      <a:alpha val="32000"/>
                    </a:prstClr>
                  </a:outerShdw>
                </a:effectLst>
              </a:rPr>
              <a:t>A </a:t>
            </a:r>
            <a:r>
              <a:rPr lang="en-US" sz="32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member of the Lord’s church – </a:t>
            </a:r>
            <a:r>
              <a:rPr lang="en-US" sz="3200" dirty="0" smtClean="0">
                <a:solidFill>
                  <a:prstClr val="white"/>
                </a:solidFill>
                <a:effectLst>
                  <a:glow rad="101600">
                    <a:prstClr val="black">
                      <a:alpha val="60000"/>
                    </a:prstClr>
                  </a:glow>
                  <a:outerShdw blurRad="60007" dist="310007" dir="7680000" sy="30000" kx="1300200" algn="ctr" rotWithShape="0">
                    <a:prstClr val="black">
                      <a:alpha val="32000"/>
                    </a:prstClr>
                  </a:outerShdw>
                </a:effectLst>
              </a:rPr>
              <a:t>     Acts 2:47</a:t>
            </a:r>
            <a:endParaRPr lang="en-US" sz="3200" dirty="0">
              <a:solidFill>
                <a:prstClr val="white"/>
              </a:solidFill>
              <a:effectLst>
                <a:glow rad="101600">
                  <a:prstClr val="black">
                    <a:alpha val="60000"/>
                  </a:prstClr>
                </a:glow>
                <a:outerShdw blurRad="60007" dist="310007" dir="7680000" sy="30000" kx="1300200" algn="ctr" rotWithShape="0">
                  <a:prstClr val="black">
                    <a:alpha val="32000"/>
                  </a:prstClr>
                </a:outerShdw>
              </a:effectLst>
            </a:endParaRPr>
          </a:p>
        </p:txBody>
      </p:sp>
      <p:sp>
        <p:nvSpPr>
          <p:cNvPr id="23" name="Rectangle 22"/>
          <p:cNvSpPr/>
          <p:nvPr/>
        </p:nvSpPr>
        <p:spPr>
          <a:xfrm>
            <a:off x="-38100" y="762000"/>
            <a:ext cx="9182100" cy="83099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48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Have You Been Converted?</a:t>
            </a:r>
          </a:p>
        </p:txBody>
      </p:sp>
      <p:sp>
        <p:nvSpPr>
          <p:cNvPr id="6" name="Rectangle 5"/>
          <p:cNvSpPr/>
          <p:nvPr/>
        </p:nvSpPr>
        <p:spPr>
          <a:xfrm>
            <a:off x="266700" y="1710184"/>
            <a:ext cx="3695700" cy="4524315"/>
          </a:xfrm>
          <a:prstGeom prst="rect">
            <a:avLst/>
          </a:prstGeom>
        </p:spPr>
        <p:txBody>
          <a:bodyPr wrap="square">
            <a:spAutoFit/>
          </a:bodyPr>
          <a:lstStyle/>
          <a:p>
            <a:pPr algn="ctr"/>
            <a:r>
              <a:rPr lang="en-US" sz="3600" dirty="0">
                <a:solidFill>
                  <a:schemeClr val="accent6">
                    <a:lumMod val="40000"/>
                    <a:lumOff val="60000"/>
                  </a:schemeClr>
                </a:solidFill>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rPr>
              <a:t>To </a:t>
            </a:r>
            <a:r>
              <a:rPr lang="en-US" sz="3600" dirty="0" smtClean="0">
                <a:solidFill>
                  <a:schemeClr val="accent6">
                    <a:lumMod val="40000"/>
                    <a:lumOff val="60000"/>
                  </a:schemeClr>
                </a:solidFill>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rPr>
              <a:t>believe and do </a:t>
            </a:r>
            <a:r>
              <a:rPr lang="en-US" sz="3600" dirty="0">
                <a:solidFill>
                  <a:schemeClr val="accent6">
                    <a:lumMod val="40000"/>
                    <a:lumOff val="60000"/>
                  </a:schemeClr>
                </a:solidFill>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rPr>
              <a:t>what Peter told those on the day of Pentecost </a:t>
            </a:r>
            <a:r>
              <a:rPr lang="en-US" sz="3600" dirty="0" smtClean="0">
                <a:solidFill>
                  <a:schemeClr val="accent6">
                    <a:lumMod val="40000"/>
                    <a:lumOff val="60000"/>
                  </a:schemeClr>
                </a:solidFill>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rPr>
              <a:t>will </a:t>
            </a:r>
            <a:r>
              <a:rPr lang="en-US" sz="3600" dirty="0">
                <a:solidFill>
                  <a:schemeClr val="accent6">
                    <a:lumMod val="40000"/>
                    <a:lumOff val="60000"/>
                  </a:schemeClr>
                </a:solidFill>
                <a:effectLst>
                  <a:glow rad="101600">
                    <a:schemeClr val="bg1">
                      <a:alpha val="60000"/>
                    </a:schemeClr>
                  </a:glow>
                  <a:outerShdw blurRad="60007" dist="310007" dir="7680000" sy="30000" kx="1300200" algn="ctr" rotWithShape="0">
                    <a:prstClr val="black">
                      <a:alpha val="32000"/>
                    </a:prstClr>
                  </a:outerShdw>
                </a:effectLst>
                <a:latin typeface="Berlin Sans FB Demi" pitchFamily="34" charset="0"/>
              </a:rPr>
              <a:t>make one today the same thing it made them:</a:t>
            </a:r>
          </a:p>
        </p:txBody>
      </p:sp>
    </p:spTree>
    <p:extLst>
      <p:ext uri="{BB962C8B-B14F-4D97-AF65-F5344CB8AC3E}">
        <p14:creationId xmlns:p14="http://schemas.microsoft.com/office/powerpoint/2010/main" val="310892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fade">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fade">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fade">
                                      <p:cBhvr>
                                        <p:cTn id="22"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1"/>
          </p:nvPr>
        </p:nvSpPr>
        <p:spPr/>
        <p:txBody>
          <a:bodyPr/>
          <a:lstStyle/>
          <a:p>
            <a:fld id="{7E4624B1-C7B4-4A8A-8E6E-B45790D7EEB2}" type="slidenum">
              <a:rPr lang="en-US" smtClean="0">
                <a:solidFill>
                  <a:prstClr val="white"/>
                </a:solidFill>
              </a:rPr>
              <a:pPr/>
              <a:t>31</a:t>
            </a:fld>
            <a:endParaRPr lang="en-US">
              <a:solidFill>
                <a:prstClr val="white"/>
              </a:solidFill>
            </a:endParaRPr>
          </a:p>
        </p:txBody>
      </p:sp>
    </p:spTree>
    <p:extLst>
      <p:ext uri="{BB962C8B-B14F-4D97-AF65-F5344CB8AC3E}">
        <p14:creationId xmlns:p14="http://schemas.microsoft.com/office/powerpoint/2010/main" val="306203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D2E57653-3E58-4892-A7ED-712530ACC680}" type="slidenum">
              <a:rPr lang="en-US" smtClean="0">
                <a:solidFill>
                  <a:srgbClr val="FFF9E5"/>
                </a:solidFill>
              </a:rPr>
              <a:pPr/>
              <a:t>32</a:t>
            </a:fld>
            <a:endParaRPr lang="en-US">
              <a:solidFill>
                <a:srgbClr val="FFF9E5"/>
              </a:solidFill>
            </a:endParaRPr>
          </a:p>
        </p:txBody>
      </p:sp>
      <p:sp>
        <p:nvSpPr>
          <p:cNvPr id="3" name="TextBox 2"/>
          <p:cNvSpPr txBox="1"/>
          <p:nvPr/>
        </p:nvSpPr>
        <p:spPr>
          <a:xfrm>
            <a:off x="152401" y="2451080"/>
            <a:ext cx="8763000" cy="34163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defTabSz="914353">
              <a:defRPr/>
            </a:pPr>
            <a:r>
              <a:rPr lang="en-US" sz="2400" kern="0" dirty="0">
                <a:solidFill>
                  <a:prstClr val="black"/>
                </a:solidFill>
                <a:effectLst>
                  <a:outerShdw blurRad="60007" dist="310007" dir="7680000" sy="30000" kx="1300200" algn="ctr" rotWithShape="0">
                    <a:prstClr val="black">
                      <a:alpha val="32000"/>
                    </a:prstClr>
                  </a:outerShdw>
                </a:effectLst>
                <a:latin typeface="Berlin Sans FB Demi" pitchFamily="34" charset="0"/>
              </a:rPr>
              <a:t>Charts by Don McClain</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latin typeface="Book Antiqua"/>
              </a:rPr>
              <a:t>Prepared </a:t>
            </a:r>
            <a:r>
              <a:rPr lang="en-US" kern="0" dirty="0" smtClean="0">
                <a:solidFill>
                  <a:prstClr val="black"/>
                </a:solidFill>
                <a:effectLst>
                  <a:outerShdw blurRad="60007" dist="310007" dir="7680000" sy="30000" kx="1300200" algn="ctr" rotWithShape="0">
                    <a:prstClr val="black">
                      <a:alpha val="32000"/>
                    </a:prstClr>
                  </a:outerShdw>
                </a:effectLst>
                <a:latin typeface="Book Antiqua"/>
              </a:rPr>
              <a:t>June 30-July 2,  </a:t>
            </a:r>
            <a:r>
              <a:rPr lang="en-US" kern="0" dirty="0">
                <a:solidFill>
                  <a:prstClr val="black"/>
                </a:solidFill>
                <a:effectLst>
                  <a:outerShdw blurRad="60007" dist="310007" dir="7680000" sy="30000" kx="1300200" algn="ctr" rotWithShape="0">
                    <a:prstClr val="black">
                      <a:alpha val="32000"/>
                    </a:prstClr>
                  </a:outerShdw>
                </a:effectLst>
                <a:latin typeface="Book Antiqua"/>
              </a:rPr>
              <a:t>2011</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latin typeface="Book Antiqua"/>
              </a:rPr>
              <a:t>Preached </a:t>
            </a:r>
            <a:r>
              <a:rPr lang="en-US" kern="0" dirty="0" smtClean="0">
                <a:solidFill>
                  <a:prstClr val="black"/>
                </a:solidFill>
                <a:effectLst>
                  <a:outerShdw blurRad="60007" dist="310007" dir="7680000" sy="30000" kx="1300200" algn="ctr" rotWithShape="0">
                    <a:prstClr val="black">
                      <a:alpha val="32000"/>
                    </a:prstClr>
                  </a:outerShdw>
                </a:effectLst>
                <a:latin typeface="Book Antiqua"/>
              </a:rPr>
              <a:t>July 3, </a:t>
            </a:r>
            <a:r>
              <a:rPr lang="en-US" kern="0" dirty="0">
                <a:solidFill>
                  <a:prstClr val="black"/>
                </a:solidFill>
                <a:effectLst>
                  <a:outerShdw blurRad="60007" dist="310007" dir="7680000" sy="30000" kx="1300200" algn="ctr" rotWithShape="0">
                    <a:prstClr val="black">
                      <a:alpha val="32000"/>
                    </a:prstClr>
                  </a:outerShdw>
                </a:effectLst>
                <a:latin typeface="Book Antiqua"/>
              </a:rPr>
              <a:t>2011</a:t>
            </a:r>
          </a:p>
          <a:p>
            <a:pPr algn="ctr" defTabSz="914353">
              <a:defRPr/>
            </a:pPr>
            <a:r>
              <a:rPr lang="en-US" sz="2000" kern="0" dirty="0">
                <a:solidFill>
                  <a:prstClr val="black"/>
                </a:solidFill>
                <a:effectLst>
                  <a:outerShdw blurRad="60007" dist="310007" dir="7680000" sy="30000" kx="1300200" algn="ctr" rotWithShape="0">
                    <a:prstClr val="black">
                      <a:alpha val="32000"/>
                    </a:prstClr>
                  </a:outerShdw>
                </a:effectLst>
                <a:latin typeface="Book Antiqua"/>
              </a:rPr>
              <a:t>West 65</a:t>
            </a:r>
            <a:r>
              <a:rPr lang="en-US" sz="2000" kern="0" baseline="30000" dirty="0">
                <a:solidFill>
                  <a:prstClr val="black"/>
                </a:solidFill>
                <a:effectLst>
                  <a:outerShdw blurRad="60007" dist="310007" dir="7680000" sy="30000" kx="1300200" algn="ctr" rotWithShape="0">
                    <a:prstClr val="black">
                      <a:alpha val="32000"/>
                    </a:prstClr>
                  </a:outerShdw>
                </a:effectLst>
                <a:latin typeface="Book Antiqua"/>
              </a:rPr>
              <a:t>th</a:t>
            </a:r>
            <a:r>
              <a:rPr lang="en-US" sz="2000" kern="0" dirty="0">
                <a:solidFill>
                  <a:prstClr val="black"/>
                </a:solidFill>
                <a:effectLst>
                  <a:outerShdw blurRad="60007" dist="310007" dir="7680000" sy="30000" kx="1300200" algn="ctr" rotWithShape="0">
                    <a:prstClr val="black">
                      <a:alpha val="32000"/>
                    </a:prstClr>
                  </a:outerShdw>
                </a:effectLst>
                <a:latin typeface="Book Antiqua"/>
              </a:rPr>
              <a:t> Street church of Christ</a:t>
            </a:r>
          </a:p>
          <a:p>
            <a:pPr algn="ctr" defTabSz="914353">
              <a:defRPr/>
            </a:pPr>
            <a:r>
              <a:rPr lang="en-US" sz="2000" kern="0" dirty="0">
                <a:solidFill>
                  <a:prstClr val="black"/>
                </a:solidFill>
                <a:effectLst>
                  <a:outerShdw blurRad="60007" dist="310007" dir="7680000" sy="30000" kx="1300200" algn="ctr" rotWithShape="0">
                    <a:prstClr val="black">
                      <a:alpha val="32000"/>
                    </a:prstClr>
                  </a:outerShdw>
                </a:effectLst>
                <a:latin typeface="Book Antiqua"/>
              </a:rPr>
              <a:t>P.O. Box 190062</a:t>
            </a:r>
          </a:p>
          <a:p>
            <a:pPr algn="ctr" defTabSz="914353">
              <a:defRPr/>
            </a:pPr>
            <a:r>
              <a:rPr lang="en-US" sz="2000" kern="0" dirty="0">
                <a:solidFill>
                  <a:prstClr val="black"/>
                </a:solidFill>
                <a:effectLst>
                  <a:outerShdw blurRad="60007" dist="310007" dir="7680000" sy="30000" kx="1300200" algn="ctr" rotWithShape="0">
                    <a:prstClr val="black">
                      <a:alpha val="32000"/>
                    </a:prstClr>
                  </a:outerShdw>
                </a:effectLst>
                <a:latin typeface="Book Antiqua"/>
              </a:rPr>
              <a:t>Little Rock AR 72219</a:t>
            </a:r>
          </a:p>
          <a:p>
            <a:pPr algn="ctr" defTabSz="914353">
              <a:defRPr/>
            </a:pPr>
            <a:r>
              <a:rPr lang="en-US" sz="2000" kern="0" dirty="0">
                <a:solidFill>
                  <a:prstClr val="black"/>
                </a:solidFill>
                <a:effectLst>
                  <a:outerShdw blurRad="60007" dist="310007" dir="7680000" sy="30000" kx="1300200" algn="ctr" rotWithShape="0">
                    <a:prstClr val="black">
                      <a:alpha val="32000"/>
                    </a:prstClr>
                  </a:outerShdw>
                </a:effectLst>
                <a:latin typeface="Book Antiqua"/>
              </a:rPr>
              <a:t>501-568-1062</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latin typeface="Book Antiqua"/>
              </a:rPr>
              <a:t>Prepared using PPT 2010 – </a:t>
            </a:r>
          </a:p>
          <a:p>
            <a:pPr algn="ctr" defTabSz="914353">
              <a:defRPr/>
            </a:pPr>
            <a:r>
              <a:rPr lang="en-US" kern="0" dirty="0">
                <a:solidFill>
                  <a:prstClr val="black"/>
                </a:solidFill>
                <a:effectLst>
                  <a:outerShdw blurRad="60007" dist="310007" dir="7680000" sy="30000" kx="1300200" algn="ctr" rotWithShape="0">
                    <a:prstClr val="black">
                      <a:alpha val="32000"/>
                    </a:prstClr>
                  </a:outerShdw>
                </a:effectLst>
                <a:latin typeface="Book Antiqua"/>
              </a:rPr>
              <a:t>Email – </a:t>
            </a:r>
            <a:r>
              <a:rPr lang="en-US" u="sng" kern="0" dirty="0">
                <a:solidFill>
                  <a:prstClr val="black"/>
                </a:solidFill>
                <a:effectLst>
                  <a:outerShdw blurRad="60007" dist="310007" dir="7680000" sy="30000" kx="1300200" algn="ctr" rotWithShape="0">
                    <a:prstClr val="black">
                      <a:alpha val="32000"/>
                    </a:prstClr>
                  </a:outerShdw>
                </a:effectLst>
                <a:latin typeface="Book Antiqua"/>
                <a:hlinkClick r:id=""/>
              </a:rPr>
              <a:t>donmcclain@sbcglobal.net</a:t>
            </a:r>
            <a:r>
              <a:rPr lang="en-US" u="sng" kern="0" dirty="0">
                <a:solidFill>
                  <a:prstClr val="black"/>
                </a:solidFill>
                <a:effectLst>
                  <a:outerShdw blurRad="60007" dist="310007" dir="7680000" sy="30000" kx="1300200" algn="ctr" rotWithShape="0">
                    <a:prstClr val="black">
                      <a:alpha val="32000"/>
                    </a:prstClr>
                  </a:outerShdw>
                </a:effectLst>
                <a:latin typeface="Book Antiqua"/>
              </a:rPr>
              <a:t> </a:t>
            </a:r>
            <a:r>
              <a:rPr lang="en-US" kern="0" dirty="0">
                <a:solidFill>
                  <a:prstClr val="black"/>
                </a:solidFill>
                <a:effectLst>
                  <a:outerShdw blurRad="60007" dist="310007" dir="7680000" sy="30000" kx="1300200" algn="ctr" rotWithShape="0">
                    <a:prstClr val="black">
                      <a:alpha val="32000"/>
                    </a:prstClr>
                  </a:outerShdw>
                </a:effectLst>
                <a:latin typeface="Book Antiqua"/>
              </a:rPr>
              <a:t> </a:t>
            </a:r>
          </a:p>
          <a:p>
            <a:pPr algn="ctr" defTabSz="914353">
              <a:defRPr/>
            </a:pPr>
            <a:r>
              <a:rPr lang="en-US" sz="2000" kern="0" dirty="0">
                <a:solidFill>
                  <a:prstClr val="black"/>
                </a:solidFill>
                <a:effectLst>
                  <a:outerShdw blurRad="60007" dist="310007" dir="7680000" sy="30000" kx="1300200" algn="ctr" rotWithShape="0">
                    <a:prstClr val="black">
                      <a:alpha val="32000"/>
                    </a:prstClr>
                  </a:outerShdw>
                </a:effectLst>
                <a:latin typeface="Book Antiqua"/>
              </a:rPr>
              <a:t>More PPT &amp; Audio Sermons:</a:t>
            </a:r>
          </a:p>
          <a:p>
            <a:pPr algn="ctr" defTabSz="914353">
              <a:defRPr/>
            </a:pPr>
            <a:r>
              <a:rPr lang="en-US" sz="2000" kern="0" dirty="0">
                <a:solidFill>
                  <a:prstClr val="black"/>
                </a:solidFill>
                <a:effectLst>
                  <a:outerShdw blurRad="60007" dist="310007" dir="7680000" sy="30000" kx="1300200" algn="ctr" rotWithShape="0">
                    <a:prstClr val="black">
                      <a:alpha val="32000"/>
                    </a:prstClr>
                  </a:outerShdw>
                </a:effectLst>
                <a:latin typeface="Book Antiqua"/>
                <a:hlinkClick r:id=""/>
              </a:rPr>
              <a:t>http://w65stchurchofchrist.org/donmaccla/2011SermonPage.html</a:t>
            </a:r>
            <a:r>
              <a:rPr lang="en-US" sz="2000" kern="0" dirty="0">
                <a:solidFill>
                  <a:prstClr val="black"/>
                </a:solidFill>
                <a:effectLst>
                  <a:outerShdw blurRad="60007" dist="310007" dir="7680000" sy="30000" kx="1300200" algn="ctr" rotWithShape="0">
                    <a:prstClr val="black">
                      <a:alpha val="32000"/>
                    </a:prstClr>
                  </a:outerShdw>
                </a:effectLst>
                <a:latin typeface="Book Antiqua"/>
              </a:rPr>
              <a:t> </a:t>
            </a:r>
            <a:endParaRPr lang="en-US" sz="2000" dirty="0">
              <a:solidFill>
                <a:prstClr val="black"/>
              </a:solidFill>
            </a:endParaRPr>
          </a:p>
        </p:txBody>
      </p:sp>
      <p:sp>
        <p:nvSpPr>
          <p:cNvPr id="7" name="Rectangle 6"/>
          <p:cNvSpPr/>
          <p:nvPr/>
        </p:nvSpPr>
        <p:spPr>
          <a:xfrm>
            <a:off x="0" y="0"/>
            <a:ext cx="9144000" cy="1754326"/>
          </a:xfrm>
          <a:prstGeom prst="rect">
            <a:avLst/>
          </a:prstGeom>
        </p:spPr>
        <p:txBody>
          <a:bodyPr wrap="square">
            <a:spAutoFit/>
            <a:scene3d>
              <a:camera prst="orthographicFront"/>
              <a:lightRig rig="threePt" dir="t"/>
            </a:scene3d>
            <a:sp3d extrusionH="57150">
              <a:bevelT h="25400" prst="softRound"/>
            </a:sp3d>
          </a:bodyPr>
          <a:lstStyle/>
          <a:p>
            <a:pPr algn="ctr"/>
            <a:r>
              <a:rPr lang="en-US" sz="5400" b="1" dirty="0">
                <a:ln w="10541" cmpd="sng">
                  <a:solidFill>
                    <a:srgbClr val="7D7D7D">
                      <a:tint val="100000"/>
                      <a:shade val="100000"/>
                      <a:satMod val="110000"/>
                    </a:srgbClr>
                  </a:solidFill>
                  <a:prstDash val="solid"/>
                </a:ln>
                <a:solidFill>
                  <a:srgbClr val="FFE697"/>
                </a:solidFill>
                <a:effectLst>
                  <a:glow rad="101600">
                    <a:srgbClr val="94147C">
                      <a:satMod val="175000"/>
                      <a:alpha val="40000"/>
                    </a:srgbClr>
                  </a:glow>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rPr>
              <a:t>3,000 Converted </a:t>
            </a:r>
            <a:endParaRPr lang="en-US" sz="5400" b="1" dirty="0" smtClean="0">
              <a:ln w="10541" cmpd="sng">
                <a:solidFill>
                  <a:srgbClr val="7D7D7D">
                    <a:tint val="100000"/>
                    <a:shade val="100000"/>
                    <a:satMod val="110000"/>
                  </a:srgbClr>
                </a:solidFill>
                <a:prstDash val="solid"/>
              </a:ln>
              <a:solidFill>
                <a:srgbClr val="FFE697"/>
              </a:solidFill>
              <a:effectLst>
                <a:glow rad="101600">
                  <a:srgbClr val="94147C">
                    <a:satMod val="175000"/>
                    <a:alpha val="40000"/>
                  </a:srgbClr>
                </a:glow>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endParaRPr>
          </a:p>
          <a:p>
            <a:pPr algn="ctr"/>
            <a:r>
              <a:rPr lang="en-US" sz="5400" b="1" dirty="0" smtClean="0">
                <a:ln w="10541" cmpd="sng">
                  <a:solidFill>
                    <a:srgbClr val="7D7D7D">
                      <a:tint val="100000"/>
                      <a:shade val="100000"/>
                      <a:satMod val="110000"/>
                    </a:srgbClr>
                  </a:solidFill>
                  <a:prstDash val="solid"/>
                </a:ln>
                <a:solidFill>
                  <a:srgbClr val="FFE697"/>
                </a:solidFill>
                <a:effectLst>
                  <a:glow rad="101600">
                    <a:srgbClr val="94147C">
                      <a:satMod val="175000"/>
                      <a:alpha val="40000"/>
                    </a:srgbClr>
                  </a:glow>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rPr>
              <a:t>Acts </a:t>
            </a:r>
            <a:r>
              <a:rPr lang="en-US" sz="5400" b="1" dirty="0">
                <a:ln w="10541" cmpd="sng">
                  <a:solidFill>
                    <a:srgbClr val="7D7D7D">
                      <a:tint val="100000"/>
                      <a:shade val="100000"/>
                      <a:satMod val="110000"/>
                    </a:srgbClr>
                  </a:solidFill>
                  <a:prstDash val="solid"/>
                </a:ln>
                <a:solidFill>
                  <a:srgbClr val="FFE697"/>
                </a:solidFill>
                <a:effectLst>
                  <a:glow rad="101600">
                    <a:srgbClr val="94147C">
                      <a:satMod val="175000"/>
                      <a:alpha val="40000"/>
                    </a:srgbClr>
                  </a:glow>
                  <a:outerShdw blurRad="60007" dist="310007" dir="7680000" sy="30000" kx="1300200" algn="ctr" rotWithShape="0">
                    <a:prstClr val="black">
                      <a:alpha val="32000"/>
                    </a:prstClr>
                  </a:outerShdw>
                  <a:reflection blurRad="6350" stA="55000" endA="300" endPos="45500" dir="5400000" sy="-100000" algn="bl" rotWithShape="0"/>
                </a:effectLst>
                <a:latin typeface="Dominican Small Caps" pitchFamily="2" charset="0"/>
              </a:rPr>
              <a:t>2:1-47</a:t>
            </a:r>
          </a:p>
        </p:txBody>
      </p:sp>
    </p:spTree>
    <p:extLst>
      <p:ext uri="{BB962C8B-B14F-4D97-AF65-F5344CB8AC3E}">
        <p14:creationId xmlns:p14="http://schemas.microsoft.com/office/powerpoint/2010/main" val="83238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52400" y="2241591"/>
            <a:ext cx="4217987" cy="431160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1305580"/>
            <a:ext cx="4339842" cy="646331"/>
          </a:xfrm>
          <a:prstGeom prst="rect">
            <a:avLst/>
          </a:prstGeom>
          <a:noFill/>
        </p:spPr>
        <p:txBody>
          <a:bodyPr wrap="none" rtlCol="0">
            <a:spAutoFit/>
          </a:bodyPr>
          <a:lstStyle/>
          <a:p>
            <a:r>
              <a:rPr lang="en-US" sz="3600" dirty="0">
                <a:solidFill>
                  <a:prstClr val="white"/>
                </a:solidFill>
                <a:latin typeface="BinnerD" pitchFamily="34" charset="0"/>
              </a:rPr>
              <a:t>Convert; Converted</a:t>
            </a:r>
          </a:p>
        </p:txBody>
      </p:sp>
      <p:sp>
        <p:nvSpPr>
          <p:cNvPr id="3" name="Rectangle 2"/>
          <p:cNvSpPr/>
          <p:nvPr/>
        </p:nvSpPr>
        <p:spPr>
          <a:xfrm>
            <a:off x="4038600" y="2413337"/>
            <a:ext cx="4572000" cy="4031873"/>
          </a:xfrm>
          <a:prstGeom prst="rect">
            <a:avLst/>
          </a:prstGeom>
        </p:spPr>
        <p:txBody>
          <a:bodyPr>
            <a:spAutoFit/>
          </a:bodyPr>
          <a:lstStyle/>
          <a:p>
            <a:pPr algn="ctr"/>
            <a:r>
              <a:rPr lang="en-US" sz="3200" b="1"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Acts 3:19 (NKJV) </a:t>
            </a:r>
            <a:r>
              <a:rPr lang="en-US" sz="32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
            </a:r>
            <a:br>
              <a:rPr lang="en-US" sz="32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br>
            <a:r>
              <a:rPr lang="en-US" sz="3200" baseline="300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19 </a:t>
            </a:r>
            <a:r>
              <a:rPr lang="en-US" sz="32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Repent therefore and </a:t>
            </a:r>
            <a:r>
              <a:rPr lang="en-US" sz="3200" dirty="0">
                <a:solidFill>
                  <a:srgbClr val="FFFF00"/>
                </a:solidFill>
                <a:effectLst>
                  <a:glow rad="101600">
                    <a:prstClr val="black">
                      <a:alpha val="60000"/>
                    </a:prstClr>
                  </a:glow>
                  <a:outerShdw blurRad="60007" dist="310007" dir="7680000" sy="30000" kx="1300200" algn="ctr" rotWithShape="0">
                    <a:prstClr val="black">
                      <a:alpha val="32000"/>
                    </a:prstClr>
                  </a:outerShdw>
                </a:effectLst>
              </a:rPr>
              <a:t>be converted</a:t>
            </a:r>
            <a:r>
              <a:rPr lang="en-US" sz="32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 that your sins may be blotted out, so that times of refreshing may come from the presence of the Lord, </a:t>
            </a:r>
          </a:p>
        </p:txBody>
      </p:sp>
      <p:sp>
        <p:nvSpPr>
          <p:cNvPr id="4" name="Slide Number Placeholder 3"/>
          <p:cNvSpPr>
            <a:spLocks noGrp="1"/>
          </p:cNvSpPr>
          <p:nvPr>
            <p:ph type="sldNum" sz="quarter" idx="12"/>
          </p:nvPr>
        </p:nvSpPr>
        <p:spPr/>
        <p:txBody>
          <a:bodyPr/>
          <a:lstStyle/>
          <a:p>
            <a:fld id="{7E4624B1-C7B4-4A8A-8E6E-B45790D7EEB2}" type="slidenum">
              <a:rPr lang="en-US" smtClean="0">
                <a:solidFill>
                  <a:prstClr val="white"/>
                </a:solidFill>
              </a:rPr>
              <a:pPr/>
              <a:t>4</a:t>
            </a:fld>
            <a:endParaRPr lang="en-US">
              <a:solidFill>
                <a:prstClr val="white"/>
              </a:solidFill>
            </a:endParaRPr>
          </a:p>
        </p:txBody>
      </p:sp>
      <p:grpSp>
        <p:nvGrpSpPr>
          <p:cNvPr id="11" name="Group 10"/>
          <p:cNvGrpSpPr/>
          <p:nvPr/>
        </p:nvGrpSpPr>
        <p:grpSpPr>
          <a:xfrm>
            <a:off x="7924800" y="228600"/>
            <a:ext cx="1230745" cy="457200"/>
            <a:chOff x="7924800" y="228600"/>
            <a:chExt cx="1230745" cy="457200"/>
          </a:xfrm>
        </p:grpSpPr>
        <p:sp>
          <p:nvSpPr>
            <p:cNvPr id="12" name="Pentagon 11"/>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3" name="Chevron 12"/>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4" name="Chevron 13"/>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5" name="Chevron 14"/>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6" name="Group 15"/>
          <p:cNvGrpSpPr/>
          <p:nvPr/>
        </p:nvGrpSpPr>
        <p:grpSpPr>
          <a:xfrm rot="10800000">
            <a:off x="0" y="6172200"/>
            <a:ext cx="1230745" cy="457200"/>
            <a:chOff x="7924800" y="228600"/>
            <a:chExt cx="1230745" cy="457200"/>
          </a:xfrm>
        </p:grpSpPr>
        <p:sp>
          <p:nvSpPr>
            <p:cNvPr id="17" name="Pentagon 16"/>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8" name="Chevron 17"/>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9" name="Chevron 18"/>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20" name="Chevron 19"/>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21" name="Rectangle 20"/>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4" name="Snip Single Corner Rectangle 23"/>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5" name="Rectangle 24"/>
          <p:cNvSpPr/>
          <p:nvPr/>
        </p:nvSpPr>
        <p:spPr>
          <a:xfrm>
            <a:off x="0" y="268069"/>
            <a:ext cx="67818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3,000 Converted Acts 2:1-47</a:t>
            </a:r>
          </a:p>
        </p:txBody>
      </p:sp>
    </p:spTree>
    <p:extLst>
      <p:ext uri="{BB962C8B-B14F-4D97-AF65-F5344CB8AC3E}">
        <p14:creationId xmlns:p14="http://schemas.microsoft.com/office/powerpoint/2010/main" val="302222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52400" y="2241591"/>
            <a:ext cx="4217987" cy="431160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1305580"/>
            <a:ext cx="4339842" cy="646331"/>
          </a:xfrm>
          <a:prstGeom prst="rect">
            <a:avLst/>
          </a:prstGeom>
          <a:noFill/>
        </p:spPr>
        <p:txBody>
          <a:bodyPr wrap="none" rtlCol="0">
            <a:spAutoFit/>
          </a:bodyPr>
          <a:lstStyle/>
          <a:p>
            <a:r>
              <a:rPr lang="en-US" sz="3600" dirty="0">
                <a:solidFill>
                  <a:prstClr val="white"/>
                </a:solidFill>
                <a:latin typeface="BinnerD" pitchFamily="34" charset="0"/>
              </a:rPr>
              <a:t>Convert; Converted</a:t>
            </a:r>
          </a:p>
        </p:txBody>
      </p:sp>
      <p:sp>
        <p:nvSpPr>
          <p:cNvPr id="4" name="Slide Number Placeholder 3"/>
          <p:cNvSpPr>
            <a:spLocks noGrp="1"/>
          </p:cNvSpPr>
          <p:nvPr>
            <p:ph type="sldNum" sz="quarter" idx="12"/>
          </p:nvPr>
        </p:nvSpPr>
        <p:spPr/>
        <p:txBody>
          <a:bodyPr/>
          <a:lstStyle/>
          <a:p>
            <a:fld id="{7E4624B1-C7B4-4A8A-8E6E-B45790D7EEB2}" type="slidenum">
              <a:rPr lang="en-US" smtClean="0">
                <a:solidFill>
                  <a:prstClr val="white"/>
                </a:solidFill>
              </a:rPr>
              <a:pPr/>
              <a:t>5</a:t>
            </a:fld>
            <a:endParaRPr lang="en-US">
              <a:solidFill>
                <a:prstClr val="white"/>
              </a:solidFill>
            </a:endParaRPr>
          </a:p>
        </p:txBody>
      </p:sp>
      <p:sp>
        <p:nvSpPr>
          <p:cNvPr id="5" name="Rectangle 4"/>
          <p:cNvSpPr/>
          <p:nvPr/>
        </p:nvSpPr>
        <p:spPr>
          <a:xfrm>
            <a:off x="4191000" y="1981200"/>
            <a:ext cx="4648200" cy="4401205"/>
          </a:xfrm>
          <a:prstGeom prst="rect">
            <a:avLst/>
          </a:prstGeom>
        </p:spPr>
        <p:txBody>
          <a:bodyPr wrap="square">
            <a:spAutoFit/>
          </a:bodyPr>
          <a:lstStyle/>
          <a:p>
            <a:pPr algn="ctr"/>
            <a:r>
              <a:rPr lang="en-US" sz="2800" b="1"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James 5:19-20 (NKJV) </a:t>
            </a:r>
            <a:r>
              <a:rPr lang="en-US" sz="28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
            </a:r>
            <a:br>
              <a:rPr lang="en-US" sz="28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br>
            <a:r>
              <a:rPr lang="en-US" sz="2800" baseline="300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19 </a:t>
            </a:r>
            <a:r>
              <a:rPr lang="en-US" sz="28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Brethren, if anyone among you wanders from the truth, and someone </a:t>
            </a:r>
            <a:r>
              <a:rPr lang="en-US" sz="2800" dirty="0">
                <a:solidFill>
                  <a:srgbClr val="FFFF00"/>
                </a:solidFill>
                <a:effectLst>
                  <a:glow rad="101600">
                    <a:prstClr val="black">
                      <a:alpha val="60000"/>
                    </a:prstClr>
                  </a:glow>
                  <a:outerShdw blurRad="60007" dist="310007" dir="7680000" sy="30000" kx="1300200" algn="ctr" rotWithShape="0">
                    <a:prstClr val="black">
                      <a:alpha val="32000"/>
                    </a:prstClr>
                  </a:outerShdw>
                </a:effectLst>
              </a:rPr>
              <a:t>turns him back</a:t>
            </a:r>
            <a:r>
              <a:rPr lang="en-US" sz="28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 </a:t>
            </a:r>
            <a:r>
              <a:rPr lang="en-US" i="1" dirty="0">
                <a:solidFill>
                  <a:prstClr val="white"/>
                </a:solidFill>
                <a:effectLst>
                  <a:glow rad="101600">
                    <a:prstClr val="black">
                      <a:alpha val="60000"/>
                    </a:prstClr>
                  </a:glow>
                  <a:outerShdw blurRad="60007" dist="310007" dir="7680000" sy="30000" kx="1300200" algn="ctr" rotWithShape="0">
                    <a:prstClr val="black">
                      <a:alpha val="32000"/>
                    </a:prstClr>
                  </a:outerShdw>
                </a:effectLst>
                <a:latin typeface="Constantia" pitchFamily="18" charset="0"/>
              </a:rPr>
              <a:t>(convert him KJV)</a:t>
            </a:r>
            <a:r>
              <a:rPr lang="en-US" sz="28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
            </a:r>
            <a:br>
              <a:rPr lang="en-US" sz="28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br>
            <a:r>
              <a:rPr lang="en-US" sz="2800" baseline="300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20 </a:t>
            </a:r>
            <a:r>
              <a:rPr lang="en-US" sz="28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let him know that he who </a:t>
            </a:r>
            <a:r>
              <a:rPr lang="en-US" sz="2800" dirty="0">
                <a:solidFill>
                  <a:srgbClr val="FFFF00"/>
                </a:solidFill>
                <a:effectLst>
                  <a:glow rad="101600">
                    <a:prstClr val="black">
                      <a:alpha val="60000"/>
                    </a:prstClr>
                  </a:glow>
                  <a:outerShdw blurRad="60007" dist="310007" dir="7680000" sy="30000" kx="1300200" algn="ctr" rotWithShape="0">
                    <a:prstClr val="black">
                      <a:alpha val="32000"/>
                    </a:prstClr>
                  </a:outerShdw>
                </a:effectLst>
              </a:rPr>
              <a:t>turns </a:t>
            </a:r>
            <a:r>
              <a:rPr lang="en-US" sz="2000" i="1" dirty="0">
                <a:solidFill>
                  <a:prstClr val="white"/>
                </a:solidFill>
                <a:effectLst>
                  <a:glow rad="101600">
                    <a:prstClr val="black">
                      <a:alpha val="60000"/>
                    </a:prstClr>
                  </a:glow>
                  <a:outerShdw blurRad="60007" dist="310007" dir="7680000" sy="30000" kx="1300200" algn="ctr" rotWithShape="0">
                    <a:prstClr val="black">
                      <a:alpha val="32000"/>
                    </a:prstClr>
                  </a:outerShdw>
                </a:effectLst>
                <a:latin typeface="Constantia" pitchFamily="18" charset="0"/>
              </a:rPr>
              <a:t>(</a:t>
            </a:r>
            <a:r>
              <a:rPr lang="en-US" sz="2000" i="1" dirty="0" err="1">
                <a:solidFill>
                  <a:prstClr val="white"/>
                </a:solidFill>
                <a:effectLst>
                  <a:glow rad="101600">
                    <a:prstClr val="black">
                      <a:alpha val="60000"/>
                    </a:prstClr>
                  </a:glow>
                  <a:outerShdw blurRad="60007" dist="310007" dir="7680000" sy="30000" kx="1300200" algn="ctr" rotWithShape="0">
                    <a:prstClr val="black">
                      <a:alpha val="32000"/>
                    </a:prstClr>
                  </a:outerShdw>
                </a:effectLst>
                <a:latin typeface="Constantia" pitchFamily="18" charset="0"/>
              </a:rPr>
              <a:t>converteth</a:t>
            </a:r>
            <a:r>
              <a:rPr lang="en-US" sz="2000" i="1" dirty="0">
                <a:solidFill>
                  <a:prstClr val="white"/>
                </a:solidFill>
                <a:effectLst>
                  <a:glow rad="101600">
                    <a:prstClr val="black">
                      <a:alpha val="60000"/>
                    </a:prstClr>
                  </a:glow>
                  <a:outerShdw blurRad="60007" dist="310007" dir="7680000" sy="30000" kx="1300200" algn="ctr" rotWithShape="0">
                    <a:prstClr val="black">
                      <a:alpha val="32000"/>
                    </a:prstClr>
                  </a:outerShdw>
                </a:effectLst>
                <a:latin typeface="Constantia" pitchFamily="18" charset="0"/>
              </a:rPr>
              <a:t> – KJV) </a:t>
            </a:r>
            <a:r>
              <a:rPr lang="en-US" sz="2800" dirty="0">
                <a:solidFill>
                  <a:srgbClr val="FFFF00"/>
                </a:solidFill>
                <a:effectLst>
                  <a:glow rad="101600">
                    <a:prstClr val="black">
                      <a:alpha val="60000"/>
                    </a:prstClr>
                  </a:glow>
                  <a:outerShdw blurRad="60007" dist="310007" dir="7680000" sy="30000" kx="1300200" algn="ctr" rotWithShape="0">
                    <a:prstClr val="black">
                      <a:alpha val="32000"/>
                    </a:prstClr>
                  </a:outerShdw>
                </a:effectLst>
              </a:rPr>
              <a:t>a sinner from the error of his way </a:t>
            </a:r>
            <a:r>
              <a:rPr lang="en-US" sz="28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will save a soul from death and cover a multitude of sins. </a:t>
            </a:r>
          </a:p>
        </p:txBody>
      </p:sp>
      <p:grpSp>
        <p:nvGrpSpPr>
          <p:cNvPr id="11" name="Group 10"/>
          <p:cNvGrpSpPr/>
          <p:nvPr/>
        </p:nvGrpSpPr>
        <p:grpSpPr>
          <a:xfrm>
            <a:off x="7924800" y="228600"/>
            <a:ext cx="1230745" cy="457200"/>
            <a:chOff x="7924800" y="228600"/>
            <a:chExt cx="1230745" cy="457200"/>
          </a:xfrm>
        </p:grpSpPr>
        <p:sp>
          <p:nvSpPr>
            <p:cNvPr id="12" name="Pentagon 11"/>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3" name="Chevron 12"/>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4" name="Chevron 13"/>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5" name="Chevron 14"/>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6" name="Group 15"/>
          <p:cNvGrpSpPr/>
          <p:nvPr/>
        </p:nvGrpSpPr>
        <p:grpSpPr>
          <a:xfrm rot="10800000">
            <a:off x="0" y="6172200"/>
            <a:ext cx="1230745" cy="457200"/>
            <a:chOff x="7924800" y="228600"/>
            <a:chExt cx="1230745" cy="457200"/>
          </a:xfrm>
        </p:grpSpPr>
        <p:sp>
          <p:nvSpPr>
            <p:cNvPr id="17" name="Pentagon 16"/>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8" name="Chevron 17"/>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9" name="Chevron 18"/>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20" name="Chevron 19"/>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21" name="Rectangle 20"/>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4" name="Snip Single Corner Rectangle 23"/>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5" name="Rectangle 24"/>
          <p:cNvSpPr/>
          <p:nvPr/>
        </p:nvSpPr>
        <p:spPr>
          <a:xfrm>
            <a:off x="0" y="268069"/>
            <a:ext cx="67818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3,000 Converted Acts 2:1-47</a:t>
            </a:r>
          </a:p>
        </p:txBody>
      </p:sp>
    </p:spTree>
    <p:extLst>
      <p:ext uri="{BB962C8B-B14F-4D97-AF65-F5344CB8AC3E}">
        <p14:creationId xmlns:p14="http://schemas.microsoft.com/office/powerpoint/2010/main" val="3819490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305580"/>
            <a:ext cx="4339842" cy="646331"/>
          </a:xfrm>
          <a:prstGeom prst="rect">
            <a:avLst/>
          </a:prstGeom>
          <a:noFill/>
        </p:spPr>
        <p:txBody>
          <a:bodyPr wrap="none" rtlCol="0">
            <a:spAutoFit/>
          </a:bodyPr>
          <a:lstStyle/>
          <a:p>
            <a:r>
              <a:rPr lang="en-US" sz="3600" dirty="0">
                <a:solidFill>
                  <a:prstClr val="white"/>
                </a:solidFill>
                <a:latin typeface="BinnerD" pitchFamily="34" charset="0"/>
              </a:rPr>
              <a:t>Convert; Converted</a:t>
            </a:r>
          </a:p>
        </p:txBody>
      </p:sp>
      <p:grpSp>
        <p:nvGrpSpPr>
          <p:cNvPr id="5" name="Group 4"/>
          <p:cNvGrpSpPr/>
          <p:nvPr/>
        </p:nvGrpSpPr>
        <p:grpSpPr>
          <a:xfrm>
            <a:off x="7924800" y="228600"/>
            <a:ext cx="1230745" cy="457200"/>
            <a:chOff x="7924800" y="228600"/>
            <a:chExt cx="1230745" cy="457200"/>
          </a:xfrm>
        </p:grpSpPr>
        <p:sp>
          <p:nvSpPr>
            <p:cNvPr id="3" name="Pentagon 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4" name="Chevron 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0" name="Chevron 9"/>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1" name="Chevron 10"/>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2" name="Group 11"/>
          <p:cNvGrpSpPr/>
          <p:nvPr/>
        </p:nvGrpSpPr>
        <p:grpSpPr>
          <a:xfrm rot="10800000">
            <a:off x="0" y="6172200"/>
            <a:ext cx="1230745" cy="457200"/>
            <a:chOff x="7924800" y="228600"/>
            <a:chExt cx="1230745" cy="457200"/>
          </a:xfrm>
        </p:grpSpPr>
        <p:sp>
          <p:nvSpPr>
            <p:cNvPr id="13" name="Pentagon 12"/>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4" name="Chevron 13"/>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5" name="Chevron 14"/>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6" name="Chevron 15"/>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17" name="Rectangle 16"/>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9" name="Slide Number Placeholder 18"/>
          <p:cNvSpPr>
            <a:spLocks noGrp="1"/>
          </p:cNvSpPr>
          <p:nvPr>
            <p:ph type="sldNum" sz="quarter" idx="12"/>
          </p:nvPr>
        </p:nvSpPr>
        <p:spPr/>
        <p:txBody>
          <a:bodyPr/>
          <a:lstStyle/>
          <a:p>
            <a:fld id="{7E4624B1-C7B4-4A8A-8E6E-B45790D7EEB2}" type="slidenum">
              <a:rPr lang="en-US" smtClean="0">
                <a:solidFill>
                  <a:prstClr val="white"/>
                </a:solidFill>
              </a:rPr>
              <a:pPr/>
              <a:t>6</a:t>
            </a:fld>
            <a:endParaRPr lang="en-US">
              <a:solidFill>
                <a:prstClr val="white"/>
              </a:solidFill>
            </a:endParaRPr>
          </a:p>
        </p:txBody>
      </p:sp>
      <p:sp>
        <p:nvSpPr>
          <p:cNvPr id="22" name="TextBox 21"/>
          <p:cNvSpPr txBox="1"/>
          <p:nvPr/>
        </p:nvSpPr>
        <p:spPr>
          <a:xfrm>
            <a:off x="4572000" y="1719620"/>
            <a:ext cx="4478644" cy="4985980"/>
          </a:xfrm>
          <a:prstGeom prst="rect">
            <a:avLst/>
          </a:prstGeom>
          <a:noFill/>
        </p:spPr>
        <p:txBody>
          <a:bodyPr wrap="square" rtlCol="0">
            <a:spAutoFit/>
          </a:bodyPr>
          <a:lstStyle/>
          <a:p>
            <a:pPr marL="457200" indent="-457200">
              <a:spcAft>
                <a:spcPts val="600"/>
              </a:spcAft>
              <a:buClr>
                <a:srgbClr val="D2610C">
                  <a:lumMod val="60000"/>
                  <a:lumOff val="40000"/>
                </a:srgbClr>
              </a:buClr>
              <a:buFont typeface="Wingdings 2" pitchFamily="18" charset="2"/>
              <a:buChar char="ö"/>
            </a:pPr>
            <a:r>
              <a:rPr lang="en-US" sz="24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Not merely a change in actions – </a:t>
            </a:r>
          </a:p>
          <a:p>
            <a:pPr marL="457200" indent="-457200">
              <a:spcAft>
                <a:spcPts val="600"/>
              </a:spcAft>
              <a:buClr>
                <a:srgbClr val="D2610C">
                  <a:lumMod val="60000"/>
                  <a:lumOff val="40000"/>
                </a:srgbClr>
              </a:buClr>
              <a:buFont typeface="Wingdings 2" pitchFamily="18" charset="2"/>
              <a:buChar char="ö"/>
            </a:pPr>
            <a:r>
              <a:rPr lang="en-US" sz="24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A change in knowledge –</a:t>
            </a:r>
          </a:p>
          <a:p>
            <a:pPr marL="457200" indent="-457200">
              <a:spcAft>
                <a:spcPts val="600"/>
              </a:spcAft>
              <a:buClr>
                <a:srgbClr val="D2610C">
                  <a:lumMod val="60000"/>
                  <a:lumOff val="40000"/>
                </a:srgbClr>
              </a:buClr>
              <a:buFont typeface="Wingdings 2" pitchFamily="18" charset="2"/>
              <a:buChar char="ö"/>
            </a:pPr>
            <a:r>
              <a:rPr lang="en-US" sz="24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A change in conviction -</a:t>
            </a:r>
          </a:p>
          <a:p>
            <a:pPr marL="457200" indent="-457200">
              <a:spcAft>
                <a:spcPts val="600"/>
              </a:spcAft>
              <a:buClr>
                <a:srgbClr val="D2610C">
                  <a:lumMod val="60000"/>
                  <a:lumOff val="40000"/>
                </a:srgbClr>
              </a:buClr>
              <a:buFont typeface="Wingdings 2" pitchFamily="18" charset="2"/>
              <a:buChar char="ö"/>
            </a:pPr>
            <a:r>
              <a:rPr lang="en-US" sz="24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A change in allegiance – </a:t>
            </a:r>
          </a:p>
          <a:p>
            <a:pPr marL="457200" indent="-457200">
              <a:spcAft>
                <a:spcPts val="600"/>
              </a:spcAft>
              <a:buClr>
                <a:srgbClr val="D2610C">
                  <a:lumMod val="60000"/>
                  <a:lumOff val="40000"/>
                </a:srgbClr>
              </a:buClr>
              <a:buFont typeface="Wingdings 2" pitchFamily="18" charset="2"/>
              <a:buChar char="ö"/>
            </a:pPr>
            <a:r>
              <a:rPr lang="en-US" sz="24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A change in thinking &amp; will –</a:t>
            </a:r>
          </a:p>
          <a:p>
            <a:pPr marL="457200" indent="-457200">
              <a:spcAft>
                <a:spcPts val="600"/>
              </a:spcAft>
              <a:buClr>
                <a:srgbClr val="D2610C">
                  <a:lumMod val="60000"/>
                  <a:lumOff val="40000"/>
                </a:srgbClr>
              </a:buClr>
              <a:buFont typeface="Wingdings 2" pitchFamily="18" charset="2"/>
              <a:buChar char="ö"/>
            </a:pPr>
            <a:r>
              <a:rPr lang="en-US" sz="24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A change in commitment – resulting in a change in relationship &amp; identity -</a:t>
            </a:r>
          </a:p>
          <a:p>
            <a:pPr marL="457200" indent="-457200">
              <a:spcAft>
                <a:spcPts val="600"/>
              </a:spcAft>
              <a:buClr>
                <a:srgbClr val="D2610C">
                  <a:lumMod val="60000"/>
                  <a:lumOff val="40000"/>
                </a:srgbClr>
              </a:buClr>
              <a:buFont typeface="Wingdings 2" pitchFamily="18" charset="2"/>
              <a:buChar char="ö"/>
            </a:pPr>
            <a:r>
              <a:rPr lang="en-US" sz="24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A change in who we are – how we talk – where we go – what we do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33600"/>
            <a:ext cx="4267037"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207096" y="5410200"/>
            <a:ext cx="2459904" cy="523220"/>
          </a:xfrm>
          <a:prstGeom prst="rect">
            <a:avLst/>
          </a:prstGeom>
          <a:noFill/>
        </p:spPr>
        <p:txBody>
          <a:bodyPr wrap="none" rtlCol="0">
            <a:spAutoFit/>
          </a:bodyPr>
          <a:lstStyle/>
          <a:p>
            <a:r>
              <a:rPr lang="en-US" sz="2800" dirty="0">
                <a:solidFill>
                  <a:prstClr val="white"/>
                </a:solidFill>
                <a:effectLst>
                  <a:glow rad="101600">
                    <a:prstClr val="black">
                      <a:alpha val="60000"/>
                    </a:prstClr>
                  </a:glow>
                </a:effectLst>
              </a:rPr>
              <a:t>Luke 15:11-24</a:t>
            </a:r>
          </a:p>
        </p:txBody>
      </p:sp>
      <p:sp>
        <p:nvSpPr>
          <p:cNvPr id="24" name="Snip Single Corner Rectangle 23"/>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5" name="Rectangle 24"/>
          <p:cNvSpPr/>
          <p:nvPr/>
        </p:nvSpPr>
        <p:spPr>
          <a:xfrm>
            <a:off x="0" y="268069"/>
            <a:ext cx="67818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3,000 Converted Acts 2:1-47</a:t>
            </a:r>
          </a:p>
        </p:txBody>
      </p:sp>
    </p:spTree>
    <p:extLst>
      <p:ext uri="{BB962C8B-B14F-4D97-AF65-F5344CB8AC3E}">
        <p14:creationId xmlns:p14="http://schemas.microsoft.com/office/powerpoint/2010/main" val="8684121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animEffect transition="in" filter="fade">
                                      <p:cBhvr>
                                        <p:cTn id="7" dur="500"/>
                                        <p:tgtEl>
                                          <p:spTgt spid="2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2" end="2"/>
                                            </p:txEl>
                                          </p:spTgt>
                                        </p:tgtEl>
                                        <p:attrNameLst>
                                          <p:attrName>style.visibility</p:attrName>
                                        </p:attrNameLst>
                                      </p:cBhvr>
                                      <p:to>
                                        <p:strVal val="visible"/>
                                      </p:to>
                                    </p:set>
                                    <p:animEffect transition="in" filter="fade">
                                      <p:cBhvr>
                                        <p:cTn id="12" dur="500"/>
                                        <p:tgtEl>
                                          <p:spTgt spid="2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3" end="3"/>
                                            </p:txEl>
                                          </p:spTgt>
                                        </p:tgtEl>
                                        <p:attrNameLst>
                                          <p:attrName>style.visibility</p:attrName>
                                        </p:attrNameLst>
                                      </p:cBhvr>
                                      <p:to>
                                        <p:strVal val="visible"/>
                                      </p:to>
                                    </p:set>
                                    <p:animEffect transition="in" filter="fade">
                                      <p:cBhvr>
                                        <p:cTn id="17" dur="500"/>
                                        <p:tgtEl>
                                          <p:spTgt spid="2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xEl>
                                              <p:pRg st="4" end="4"/>
                                            </p:txEl>
                                          </p:spTgt>
                                        </p:tgtEl>
                                        <p:attrNameLst>
                                          <p:attrName>style.visibility</p:attrName>
                                        </p:attrNameLst>
                                      </p:cBhvr>
                                      <p:to>
                                        <p:strVal val="visible"/>
                                      </p:to>
                                    </p:set>
                                    <p:animEffect transition="in" filter="fade">
                                      <p:cBhvr>
                                        <p:cTn id="22" dur="500"/>
                                        <p:tgtEl>
                                          <p:spTgt spid="2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xEl>
                                              <p:pRg st="5" end="5"/>
                                            </p:txEl>
                                          </p:spTgt>
                                        </p:tgtEl>
                                        <p:attrNameLst>
                                          <p:attrName>style.visibility</p:attrName>
                                        </p:attrNameLst>
                                      </p:cBhvr>
                                      <p:to>
                                        <p:strVal val="visible"/>
                                      </p:to>
                                    </p:set>
                                    <p:animEffect transition="in" filter="fade">
                                      <p:cBhvr>
                                        <p:cTn id="27" dur="500"/>
                                        <p:tgtEl>
                                          <p:spTgt spid="2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xEl>
                                              <p:pRg st="6" end="6"/>
                                            </p:txEl>
                                          </p:spTgt>
                                        </p:tgtEl>
                                        <p:attrNameLst>
                                          <p:attrName>style.visibility</p:attrName>
                                        </p:attrNameLst>
                                      </p:cBhvr>
                                      <p:to>
                                        <p:strVal val="visible"/>
                                      </p:to>
                                    </p:set>
                                    <p:animEffect transition="in" filter="fade">
                                      <p:cBhvr>
                                        <p:cTn id="32" dur="500"/>
                                        <p:tgtEl>
                                          <p:spTgt spid="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C7E5E819-E517-42CE-8994-CB35583E4EF2}" type="slidenum">
              <a:rPr lang="en-US">
                <a:solidFill>
                  <a:prstClr val="white"/>
                </a:solidFill>
              </a:rPr>
              <a:pPr/>
              <a:t>7</a:t>
            </a:fld>
            <a:endParaRPr lang="en-US">
              <a:solidFill>
                <a:prstClr val="white"/>
              </a:solidFill>
            </a:endParaRPr>
          </a:p>
        </p:txBody>
      </p:sp>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20" name="Rectangle 19"/>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 name="Rectangle 1"/>
          <p:cNvSpPr/>
          <p:nvPr/>
        </p:nvSpPr>
        <p:spPr>
          <a:xfrm>
            <a:off x="533400" y="2133600"/>
            <a:ext cx="8001000" cy="3170099"/>
          </a:xfrm>
          <a:prstGeom prst="rect">
            <a:avLst/>
          </a:prstGeom>
        </p:spPr>
        <p:txBody>
          <a:bodyPr wrap="square">
            <a:spAutoFit/>
          </a:bodyPr>
          <a:lstStyle/>
          <a:p>
            <a:pPr algn="ctr"/>
            <a:r>
              <a:rPr lang="en-US" sz="4000" b="1"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Psalm 19:7 (NKJV) </a:t>
            </a:r>
            <a:r>
              <a:rPr lang="en-US" sz="40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
            </a:r>
            <a:br>
              <a:rPr lang="en-US" sz="40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br>
            <a:r>
              <a:rPr lang="en-US" sz="4000" baseline="300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7 </a:t>
            </a:r>
            <a:r>
              <a:rPr lang="en-US" sz="4000" dirty="0">
                <a:solidFill>
                  <a:srgbClr val="FFFF00"/>
                </a:solidFill>
                <a:effectLst>
                  <a:glow rad="101600">
                    <a:prstClr val="black">
                      <a:alpha val="60000"/>
                    </a:prstClr>
                  </a:glow>
                  <a:outerShdw blurRad="60007" dist="310007" dir="7680000" sy="30000" kx="1300200" algn="ctr" rotWithShape="0">
                    <a:prstClr val="black">
                      <a:alpha val="32000"/>
                    </a:prstClr>
                  </a:outerShdw>
                </a:effectLst>
              </a:rPr>
              <a:t>The law of the LORD </a:t>
            </a:r>
            <a:r>
              <a:rPr lang="en-US" sz="4000" i="1" dirty="0">
                <a:solidFill>
                  <a:srgbClr val="FFFF00"/>
                </a:solidFill>
                <a:effectLst>
                  <a:glow rad="101600">
                    <a:prstClr val="black">
                      <a:alpha val="60000"/>
                    </a:prstClr>
                  </a:glow>
                  <a:outerShdw blurRad="60007" dist="310007" dir="7680000" sy="30000" kx="1300200" algn="ctr" rotWithShape="0">
                    <a:prstClr val="black">
                      <a:alpha val="32000"/>
                    </a:prstClr>
                  </a:outerShdw>
                </a:effectLst>
              </a:rPr>
              <a:t>is</a:t>
            </a:r>
            <a:r>
              <a:rPr lang="en-US" sz="4000" dirty="0">
                <a:solidFill>
                  <a:srgbClr val="FFFF00"/>
                </a:solidFill>
                <a:effectLst>
                  <a:glow rad="101600">
                    <a:prstClr val="black">
                      <a:alpha val="60000"/>
                    </a:prstClr>
                  </a:glow>
                  <a:outerShdw blurRad="60007" dist="310007" dir="7680000" sy="30000" kx="1300200" algn="ctr" rotWithShape="0">
                    <a:prstClr val="black">
                      <a:alpha val="32000"/>
                    </a:prstClr>
                  </a:outerShdw>
                </a:effectLst>
              </a:rPr>
              <a:t> perfect, converting the soul</a:t>
            </a:r>
            <a:r>
              <a:rPr lang="en-US" sz="40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 The testimony of the LORD </a:t>
            </a:r>
            <a:r>
              <a:rPr lang="en-US" sz="4000" i="1"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is</a:t>
            </a:r>
            <a:r>
              <a:rPr lang="en-US" sz="4000" dirty="0">
                <a:solidFill>
                  <a:prstClr val="white"/>
                </a:solidFill>
                <a:effectLst>
                  <a:glow rad="101600">
                    <a:prstClr val="black">
                      <a:alpha val="60000"/>
                    </a:prstClr>
                  </a:glow>
                  <a:outerShdw blurRad="60007" dist="310007" dir="7680000" sy="30000" kx="1300200" algn="ctr" rotWithShape="0">
                    <a:prstClr val="black">
                      <a:alpha val="32000"/>
                    </a:prstClr>
                  </a:outerShdw>
                </a:effectLst>
              </a:rPr>
              <a:t> sure, making wise the simple; </a:t>
            </a:r>
          </a:p>
        </p:txBody>
      </p:sp>
      <p:sp>
        <p:nvSpPr>
          <p:cNvPr id="23" name="Snip Single Corner Rectangle 22"/>
          <p:cNvSpPr/>
          <p:nvPr/>
        </p:nvSpPr>
        <p:spPr>
          <a:xfrm>
            <a:off x="0" y="268069"/>
            <a:ext cx="67818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4" name="Rectangle 23"/>
          <p:cNvSpPr/>
          <p:nvPr/>
        </p:nvSpPr>
        <p:spPr>
          <a:xfrm>
            <a:off x="0" y="268069"/>
            <a:ext cx="6781800" cy="6463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6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3,000 Converted Acts 2:1-47</a:t>
            </a:r>
          </a:p>
        </p:txBody>
      </p:sp>
    </p:spTree>
    <p:extLst>
      <p:ext uri="{BB962C8B-B14F-4D97-AF65-F5344CB8AC3E}">
        <p14:creationId xmlns:p14="http://schemas.microsoft.com/office/powerpoint/2010/main" val="21310051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C7E5E819-E517-42CE-8994-CB35583E4EF2}" type="slidenum">
              <a:rPr lang="en-US">
                <a:solidFill>
                  <a:prstClr val="white"/>
                </a:solidFill>
              </a:rPr>
              <a:pPr/>
              <a:t>8</a:t>
            </a:fld>
            <a:endParaRPr lang="en-US">
              <a:solidFill>
                <a:prstClr val="white"/>
              </a:solidFill>
            </a:endParaRPr>
          </a:p>
        </p:txBody>
      </p:sp>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20" name="Rectangle 19"/>
          <p:cNvSpPr/>
          <p:nvPr/>
        </p:nvSpPr>
        <p:spPr>
          <a:xfrm>
            <a:off x="0" y="10668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3" name="Snip Single Corner Rectangle 22"/>
          <p:cNvSpPr/>
          <p:nvPr/>
        </p:nvSpPr>
        <p:spPr>
          <a:xfrm>
            <a:off x="0" y="268069"/>
            <a:ext cx="7239000" cy="646331"/>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Brief Analysis of Acts 2:1-47</a:t>
            </a:r>
          </a:p>
        </p:txBody>
      </p:sp>
      <p:sp>
        <p:nvSpPr>
          <p:cNvPr id="3" name="Rectangle 2"/>
          <p:cNvSpPr/>
          <p:nvPr/>
        </p:nvSpPr>
        <p:spPr>
          <a:xfrm>
            <a:off x="152400" y="1495485"/>
            <a:ext cx="8839200" cy="4524315"/>
          </a:xfrm>
          <a:prstGeom prst="rect">
            <a:avLst/>
          </a:prstGeom>
        </p:spPr>
        <p:txBody>
          <a:bodyPr wrap="square">
            <a:spAutoFit/>
          </a:bodyPr>
          <a:lstStyle/>
          <a:p>
            <a:pPr marL="342900" indent="-342900">
              <a:buClr>
                <a:schemeClr val="tx2"/>
              </a:buClr>
              <a:buFont typeface="Wingdings 2" pitchFamily="18" charset="2"/>
              <a:buChar char="è"/>
            </a:pPr>
            <a:r>
              <a:rPr lang="en-US" sz="2400" dirty="0">
                <a:solidFill>
                  <a:srgbClr val="FFFF00"/>
                </a:solidFill>
                <a:effectLst>
                  <a:glow rad="101600">
                    <a:schemeClr val="bg1">
                      <a:alpha val="60000"/>
                    </a:schemeClr>
                  </a:glow>
                </a:effectLst>
                <a:latin typeface="Constantia" pitchFamily="18" charset="0"/>
              </a:rPr>
              <a:t>Verses 1-4 </a:t>
            </a:r>
            <a:r>
              <a:rPr lang="en-US" sz="2400" dirty="0">
                <a:effectLst>
                  <a:glow rad="101600">
                    <a:schemeClr val="bg1">
                      <a:alpha val="60000"/>
                    </a:schemeClr>
                  </a:glow>
                </a:effectLst>
                <a:latin typeface="Constantia" pitchFamily="18" charset="0"/>
              </a:rPr>
              <a:t>– The apostles baptized with the Holy Spirit as promised – (Mat 3:11; Luke 3:16; 24:47-49; John 14:26; 15:26;16:7,8,13; Acts </a:t>
            </a:r>
            <a:r>
              <a:rPr lang="en-US" sz="2400" dirty="0" smtClean="0">
                <a:effectLst>
                  <a:glow rad="101600">
                    <a:schemeClr val="bg1">
                      <a:alpha val="60000"/>
                    </a:schemeClr>
                  </a:glow>
                </a:effectLst>
                <a:latin typeface="Constantia" pitchFamily="18" charset="0"/>
              </a:rPr>
              <a:t>1:1-8)</a:t>
            </a:r>
            <a:endParaRPr lang="en-US" sz="2400" dirty="0">
              <a:effectLst>
                <a:glow rad="101600">
                  <a:schemeClr val="bg1">
                    <a:alpha val="60000"/>
                  </a:schemeClr>
                </a:glow>
              </a:effectLst>
              <a:latin typeface="Constantia" pitchFamily="18" charset="0"/>
            </a:endParaRPr>
          </a:p>
          <a:p>
            <a:pPr marL="342900" indent="-342900">
              <a:buClr>
                <a:schemeClr val="tx2"/>
              </a:buClr>
              <a:buFont typeface="Wingdings 2" pitchFamily="18" charset="2"/>
              <a:buChar char="è"/>
            </a:pPr>
            <a:r>
              <a:rPr lang="en-US" sz="2400" dirty="0">
                <a:solidFill>
                  <a:srgbClr val="FFFF00"/>
                </a:solidFill>
                <a:effectLst>
                  <a:glow rad="101600">
                    <a:schemeClr val="bg1">
                      <a:alpha val="60000"/>
                    </a:schemeClr>
                  </a:glow>
                </a:effectLst>
                <a:latin typeface="Constantia" pitchFamily="18" charset="0"/>
              </a:rPr>
              <a:t>Verses 5-13 </a:t>
            </a:r>
            <a:r>
              <a:rPr lang="en-US" sz="2400" dirty="0">
                <a:effectLst>
                  <a:glow rad="101600">
                    <a:schemeClr val="bg1">
                      <a:alpha val="60000"/>
                    </a:schemeClr>
                  </a:glow>
                </a:effectLst>
                <a:latin typeface="Constantia" pitchFamily="18" charset="0"/>
              </a:rPr>
              <a:t>– The people </a:t>
            </a:r>
            <a:r>
              <a:rPr lang="en-US" sz="2400" dirty="0" smtClean="0">
                <a:effectLst>
                  <a:glow rad="101600">
                    <a:schemeClr val="bg1">
                      <a:alpha val="60000"/>
                    </a:schemeClr>
                  </a:glow>
                </a:effectLst>
                <a:latin typeface="Constantia" pitchFamily="18" charset="0"/>
              </a:rPr>
              <a:t>present, </a:t>
            </a:r>
            <a:r>
              <a:rPr lang="en-US" sz="2400" dirty="0">
                <a:effectLst>
                  <a:glow rad="101600">
                    <a:schemeClr val="bg1">
                      <a:alpha val="60000"/>
                    </a:schemeClr>
                  </a:glow>
                </a:effectLst>
                <a:latin typeface="Constantia" pitchFamily="18" charset="0"/>
              </a:rPr>
              <a:t>and their response to what they had seen and heard in their own language, i.e. “tongue”</a:t>
            </a:r>
          </a:p>
          <a:p>
            <a:pPr marL="342900" indent="-342900">
              <a:buClr>
                <a:schemeClr val="tx2"/>
              </a:buClr>
              <a:buFont typeface="Wingdings 2" pitchFamily="18" charset="2"/>
              <a:buChar char="è"/>
            </a:pPr>
            <a:r>
              <a:rPr lang="en-US" sz="2400" dirty="0">
                <a:solidFill>
                  <a:srgbClr val="FFFF00"/>
                </a:solidFill>
                <a:effectLst>
                  <a:glow rad="101600">
                    <a:schemeClr val="bg1">
                      <a:alpha val="60000"/>
                    </a:schemeClr>
                  </a:glow>
                </a:effectLst>
                <a:latin typeface="Constantia" pitchFamily="18" charset="0"/>
              </a:rPr>
              <a:t>Verses 14-36 </a:t>
            </a:r>
            <a:r>
              <a:rPr lang="en-US" sz="2400" dirty="0">
                <a:effectLst>
                  <a:glow rad="101600">
                    <a:schemeClr val="bg1">
                      <a:alpha val="60000"/>
                    </a:schemeClr>
                  </a:glow>
                </a:effectLst>
                <a:latin typeface="Constantia" pitchFamily="18" charset="0"/>
              </a:rPr>
              <a:t>– Peter’s sermon: His proposition, proof and conclusion – Jesus of Nazareth is the promised Messiah.</a:t>
            </a:r>
          </a:p>
          <a:p>
            <a:pPr marL="342900" indent="-342900">
              <a:buClr>
                <a:schemeClr val="tx2"/>
              </a:buClr>
              <a:buFont typeface="Wingdings 2" pitchFamily="18" charset="2"/>
              <a:buChar char="è"/>
            </a:pPr>
            <a:r>
              <a:rPr lang="en-US" sz="2400" dirty="0">
                <a:solidFill>
                  <a:srgbClr val="FFFF00"/>
                </a:solidFill>
                <a:effectLst>
                  <a:glow rad="101600">
                    <a:schemeClr val="bg1">
                      <a:alpha val="60000"/>
                    </a:schemeClr>
                  </a:glow>
                </a:effectLst>
                <a:latin typeface="Constantia" pitchFamily="18" charset="0"/>
              </a:rPr>
              <a:t>Verses </a:t>
            </a:r>
            <a:r>
              <a:rPr lang="en-US" sz="2400" dirty="0" smtClean="0">
                <a:solidFill>
                  <a:srgbClr val="FFFF00"/>
                </a:solidFill>
                <a:effectLst>
                  <a:glow rad="101600">
                    <a:schemeClr val="bg1">
                      <a:alpha val="60000"/>
                    </a:schemeClr>
                  </a:glow>
                </a:effectLst>
                <a:latin typeface="Constantia" pitchFamily="18" charset="0"/>
              </a:rPr>
              <a:t>37-41 </a:t>
            </a:r>
            <a:r>
              <a:rPr lang="en-US" sz="2400" dirty="0">
                <a:effectLst>
                  <a:glow rad="101600">
                    <a:schemeClr val="bg1">
                      <a:alpha val="60000"/>
                    </a:schemeClr>
                  </a:glow>
                </a:effectLst>
                <a:latin typeface="Constantia" pitchFamily="18" charset="0"/>
              </a:rPr>
              <a:t>– The effects the truth had on </a:t>
            </a:r>
            <a:r>
              <a:rPr lang="en-US" sz="2400" dirty="0" smtClean="0">
                <a:effectLst>
                  <a:glow rad="101600">
                    <a:schemeClr val="bg1">
                      <a:alpha val="60000"/>
                    </a:schemeClr>
                  </a:glow>
                </a:effectLst>
                <a:latin typeface="Constantia" pitchFamily="18" charset="0"/>
              </a:rPr>
              <a:t>many </a:t>
            </a:r>
            <a:r>
              <a:rPr lang="en-US" sz="2400" dirty="0">
                <a:effectLst>
                  <a:glow rad="101600">
                    <a:schemeClr val="bg1">
                      <a:alpha val="60000"/>
                    </a:schemeClr>
                  </a:glow>
                </a:effectLst>
                <a:latin typeface="Constantia" pitchFamily="18" charset="0"/>
              </a:rPr>
              <a:t>of those who heard the truth – their response, the instructions they were given and their compliance.</a:t>
            </a:r>
          </a:p>
          <a:p>
            <a:pPr marL="342900" indent="-342900">
              <a:buClr>
                <a:schemeClr val="tx2"/>
              </a:buClr>
              <a:buFont typeface="Wingdings 2" pitchFamily="18" charset="2"/>
              <a:buChar char="è"/>
            </a:pPr>
            <a:r>
              <a:rPr lang="en-US" sz="2400" dirty="0">
                <a:solidFill>
                  <a:srgbClr val="FFFF00"/>
                </a:solidFill>
                <a:effectLst>
                  <a:glow rad="101600">
                    <a:schemeClr val="bg1">
                      <a:alpha val="60000"/>
                    </a:schemeClr>
                  </a:glow>
                </a:effectLst>
                <a:latin typeface="Constantia" pitchFamily="18" charset="0"/>
              </a:rPr>
              <a:t>Verses 41-47 </a:t>
            </a:r>
            <a:r>
              <a:rPr lang="en-US" sz="2400" dirty="0">
                <a:effectLst>
                  <a:glow rad="101600">
                    <a:schemeClr val="bg1">
                      <a:alpha val="60000"/>
                    </a:schemeClr>
                  </a:glow>
                </a:effectLst>
                <a:latin typeface="Constantia" pitchFamily="18" charset="0"/>
              </a:rPr>
              <a:t>– Those converted continued steadfastly in the apostles doctrine having been added by the Lord to His church</a:t>
            </a:r>
          </a:p>
        </p:txBody>
      </p:sp>
    </p:spTree>
    <p:extLst>
      <p:ext uri="{BB962C8B-B14F-4D97-AF65-F5344CB8AC3E}">
        <p14:creationId xmlns:p14="http://schemas.microsoft.com/office/powerpoint/2010/main" val="406915497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C7E5E819-E517-42CE-8994-CB35583E4EF2}" type="slidenum">
              <a:rPr lang="en-US">
                <a:solidFill>
                  <a:prstClr val="white"/>
                </a:solidFill>
              </a:rPr>
              <a:pPr/>
              <a:t>9</a:t>
            </a:fld>
            <a:endParaRPr lang="en-US">
              <a:solidFill>
                <a:prstClr val="white"/>
              </a:solidFill>
            </a:endParaRPr>
          </a:p>
        </p:txBody>
      </p:sp>
      <p:grpSp>
        <p:nvGrpSpPr>
          <p:cNvPr id="10" name="Group 9"/>
          <p:cNvGrpSpPr/>
          <p:nvPr/>
        </p:nvGrpSpPr>
        <p:grpSpPr>
          <a:xfrm>
            <a:off x="7924800" y="228600"/>
            <a:ext cx="1230745" cy="457200"/>
            <a:chOff x="7924800" y="228600"/>
            <a:chExt cx="1230745" cy="457200"/>
          </a:xfrm>
        </p:grpSpPr>
        <p:sp>
          <p:nvSpPr>
            <p:cNvPr id="11" name="Pentagon 10"/>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2" name="Chevron 11"/>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3" name="Chevron 12"/>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4" name="Chevron 13"/>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grpSp>
        <p:nvGrpSpPr>
          <p:cNvPr id="15" name="Group 14"/>
          <p:cNvGrpSpPr/>
          <p:nvPr/>
        </p:nvGrpSpPr>
        <p:grpSpPr>
          <a:xfrm rot="10800000">
            <a:off x="0" y="6172200"/>
            <a:ext cx="1230745" cy="457200"/>
            <a:chOff x="7924800" y="228600"/>
            <a:chExt cx="1230745" cy="457200"/>
          </a:xfrm>
        </p:grpSpPr>
        <p:sp>
          <p:nvSpPr>
            <p:cNvPr id="16" name="Pentagon 15"/>
            <p:cNvSpPr/>
            <p:nvPr/>
          </p:nvSpPr>
          <p:spPr>
            <a:xfrm rot="10800000">
              <a:off x="8622145" y="228600"/>
              <a:ext cx="533400" cy="457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17" name="Chevron 16"/>
            <p:cNvSpPr/>
            <p:nvPr/>
          </p:nvSpPr>
          <p:spPr>
            <a:xfrm rot="10800000">
              <a:off x="83820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8" name="Chevron 17"/>
            <p:cNvSpPr/>
            <p:nvPr/>
          </p:nvSpPr>
          <p:spPr>
            <a:xfrm rot="10800000">
              <a:off x="81534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sp>
          <p:nvSpPr>
            <p:cNvPr id="19" name="Chevron 18"/>
            <p:cNvSpPr/>
            <p:nvPr/>
          </p:nvSpPr>
          <p:spPr>
            <a:xfrm rot="10800000">
              <a:off x="7924800" y="228600"/>
              <a:ext cx="381000" cy="457200"/>
            </a:xfrm>
            <a:prstGeom prst="chevron">
              <a:avLst>
                <a:gd name="adj" fmla="val 6212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white"/>
                </a:solidFill>
              </a:endParaRPr>
            </a:p>
          </p:txBody>
        </p:sp>
      </p:grpSp>
      <p:sp>
        <p:nvSpPr>
          <p:cNvPr id="20" name="Rectangle 19"/>
          <p:cNvSpPr/>
          <p:nvPr/>
        </p:nvSpPr>
        <p:spPr>
          <a:xfrm>
            <a:off x="0" y="1676400"/>
            <a:ext cx="9144000" cy="76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23" name="Snip Single Corner Rectangle 22"/>
          <p:cNvSpPr/>
          <p:nvPr/>
        </p:nvSpPr>
        <p:spPr>
          <a:xfrm>
            <a:off x="0" y="228599"/>
            <a:ext cx="7239000" cy="1266886"/>
          </a:xfrm>
          <a:prstGeom prst="snip1Rect">
            <a:avLst/>
          </a:prstGeom>
          <a:solidFill>
            <a:srgbClr val="A8A6B2">
              <a:alpha val="49020"/>
            </a:srgb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spc="50" dirty="0" smtClean="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rPr>
              <a:t>Significance of This Account of Conversion</a:t>
            </a:r>
            <a:endParaRPr lang="en-US" sz="4000" b="1" spc="50" dirty="0">
              <a:ln w="12700" cmpd="sng">
                <a:solidFill>
                  <a:srgbClr val="6F6C7D">
                    <a:satMod val="120000"/>
                    <a:shade val="80000"/>
                  </a:srgbClr>
                </a:solidFill>
                <a:prstDash val="solid"/>
              </a:ln>
              <a:solidFill>
                <a:srgbClr val="6F6C7D">
                  <a:tint val="1000"/>
                </a:srgbClr>
              </a:solidFill>
              <a:effectLst>
                <a:glow rad="63500">
                  <a:srgbClr val="D2610C">
                    <a:satMod val="175000"/>
                    <a:alpha val="40000"/>
                  </a:srgbClr>
                </a:glow>
                <a:innerShdw blurRad="63500" dist="50800" dir="13500000">
                  <a:prstClr val="black">
                    <a:alpha val="50000"/>
                  </a:prstClr>
                </a:innerShdw>
              </a:effectLst>
              <a:latin typeface="Dominican Small Caps" pitchFamily="2" charset="0"/>
            </a:endParaRPr>
          </a:p>
        </p:txBody>
      </p:sp>
      <p:sp>
        <p:nvSpPr>
          <p:cNvPr id="3" name="Rectangle 2"/>
          <p:cNvSpPr/>
          <p:nvPr/>
        </p:nvSpPr>
        <p:spPr>
          <a:xfrm>
            <a:off x="3027218" y="2133600"/>
            <a:ext cx="5964381" cy="4185761"/>
          </a:xfrm>
          <a:prstGeom prst="rect">
            <a:avLst/>
          </a:prstGeom>
        </p:spPr>
        <p:txBody>
          <a:bodyPr wrap="square">
            <a:spAutoFit/>
          </a:bodyPr>
          <a:lstStyle/>
          <a:p>
            <a:pPr marL="342900" indent="-342900">
              <a:spcAft>
                <a:spcPts val="600"/>
              </a:spcAft>
              <a:buClr>
                <a:schemeClr val="tx2"/>
              </a:buClr>
              <a:buFont typeface="Wingdings 2" pitchFamily="18" charset="2"/>
              <a:buChar char="è"/>
            </a:pPr>
            <a:r>
              <a:rPr lang="en-US" sz="3200" dirty="0" smtClean="0">
                <a:effectLst>
                  <a:glow rad="101600">
                    <a:schemeClr val="bg1">
                      <a:alpha val="60000"/>
                    </a:schemeClr>
                  </a:glow>
                </a:effectLst>
                <a:latin typeface="Constantia" pitchFamily="18" charset="0"/>
              </a:rPr>
              <a:t>The beginning of the great commission – (Mat 28:18-20; Mark 16:15,16; Luke 24:46-49)</a:t>
            </a:r>
          </a:p>
          <a:p>
            <a:pPr marL="342900" indent="-342900">
              <a:spcAft>
                <a:spcPts val="600"/>
              </a:spcAft>
              <a:buClr>
                <a:schemeClr val="tx2"/>
              </a:buClr>
              <a:buFont typeface="Wingdings 2" pitchFamily="18" charset="2"/>
              <a:buChar char="è"/>
            </a:pPr>
            <a:r>
              <a:rPr lang="en-US" sz="3200" dirty="0" smtClean="0">
                <a:effectLst>
                  <a:glow rad="101600">
                    <a:schemeClr val="bg1">
                      <a:alpha val="60000"/>
                    </a:schemeClr>
                  </a:glow>
                </a:effectLst>
                <a:latin typeface="Constantia" pitchFamily="18" charset="0"/>
              </a:rPr>
              <a:t>The </a:t>
            </a:r>
            <a:r>
              <a:rPr lang="en-US" sz="3200" dirty="0">
                <a:effectLst>
                  <a:glow rad="101600">
                    <a:schemeClr val="bg1">
                      <a:alpha val="60000"/>
                    </a:schemeClr>
                  </a:glow>
                </a:effectLst>
                <a:latin typeface="Constantia" pitchFamily="18" charset="0"/>
              </a:rPr>
              <a:t>very first to hear the gospel and become </a:t>
            </a:r>
            <a:r>
              <a:rPr lang="en-US" sz="3200" dirty="0" smtClean="0">
                <a:effectLst>
                  <a:glow rad="101600">
                    <a:schemeClr val="bg1">
                      <a:alpha val="60000"/>
                    </a:schemeClr>
                  </a:glow>
                </a:effectLst>
                <a:latin typeface="Constantia" pitchFamily="18" charset="0"/>
              </a:rPr>
              <a:t>Christians – (Isa 2:3; </a:t>
            </a:r>
            <a:r>
              <a:rPr lang="en-US" sz="3200" dirty="0" err="1" smtClean="0">
                <a:effectLst>
                  <a:glow rad="101600">
                    <a:schemeClr val="bg1">
                      <a:alpha val="60000"/>
                    </a:schemeClr>
                  </a:glow>
                </a:effectLst>
                <a:latin typeface="Constantia" pitchFamily="18" charset="0"/>
              </a:rPr>
              <a:t>Mic</a:t>
            </a:r>
            <a:r>
              <a:rPr lang="en-US" sz="3200" dirty="0" smtClean="0">
                <a:effectLst>
                  <a:glow rad="101600">
                    <a:schemeClr val="bg1">
                      <a:alpha val="60000"/>
                    </a:schemeClr>
                  </a:glow>
                </a:effectLst>
                <a:latin typeface="Constantia" pitchFamily="18" charset="0"/>
              </a:rPr>
              <a:t> 4:2; Acts 11:15)</a:t>
            </a:r>
          </a:p>
          <a:p>
            <a:pPr marL="342900" indent="-342900">
              <a:spcAft>
                <a:spcPts val="600"/>
              </a:spcAft>
              <a:buClr>
                <a:schemeClr val="tx2"/>
              </a:buClr>
              <a:buFont typeface="Wingdings 2" pitchFamily="18" charset="2"/>
              <a:buChar char="è"/>
            </a:pPr>
            <a:r>
              <a:rPr lang="en-US" sz="3200" dirty="0" smtClean="0">
                <a:effectLst>
                  <a:glow rad="101600">
                    <a:schemeClr val="bg1">
                      <a:alpha val="60000"/>
                    </a:schemeClr>
                  </a:glow>
                </a:effectLst>
                <a:latin typeface="Constantia" pitchFamily="18" charset="0"/>
              </a:rPr>
              <a:t>The beginning of the church – (Acts 2:47; Mat 16:18)</a:t>
            </a:r>
            <a:endParaRPr lang="en-US" sz="3200" dirty="0">
              <a:effectLst>
                <a:glow rad="101600">
                  <a:schemeClr val="bg1">
                    <a:alpha val="60000"/>
                  </a:schemeClr>
                </a:glow>
              </a:effectLst>
              <a:latin typeface="Constantia" pitchFamily="18" charset="0"/>
            </a:endParaRP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69" y="2514600"/>
            <a:ext cx="2953650" cy="3429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7310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4858</TotalTime>
  <Words>1669</Words>
  <Application>Microsoft Office PowerPoint</Application>
  <PresentationFormat>On-screen Show (4:3)</PresentationFormat>
  <Paragraphs>298</Paragraphs>
  <Slides>32</Slides>
  <Notes>23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Perspective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dc:creator>
  <cp:lastModifiedBy>Don McClain</cp:lastModifiedBy>
  <cp:revision>35</cp:revision>
  <dcterms:created xsi:type="dcterms:W3CDTF">2011-06-30T16:23:59Z</dcterms:created>
  <dcterms:modified xsi:type="dcterms:W3CDTF">2011-07-06T17:11:44Z</dcterms:modified>
</cp:coreProperties>
</file>