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7" r:id="rId2"/>
    <p:sldId id="258" r:id="rId3"/>
    <p:sldId id="259" r:id="rId4"/>
    <p:sldId id="260" r:id="rId5"/>
    <p:sldId id="261" r:id="rId6"/>
    <p:sldId id="262" r:id="rId7"/>
    <p:sldId id="263" r:id="rId8"/>
    <p:sldId id="287" r:id="rId9"/>
    <p:sldId id="288" r:id="rId10"/>
    <p:sldId id="264" r:id="rId11"/>
    <p:sldId id="265" r:id="rId12"/>
    <p:sldId id="290" r:id="rId13"/>
    <p:sldId id="291" r:id="rId14"/>
    <p:sldId id="292" r:id="rId15"/>
    <p:sldId id="293" r:id="rId16"/>
    <p:sldId id="294" r:id="rId17"/>
    <p:sldId id="295" r:id="rId18"/>
    <p:sldId id="296" r:id="rId19"/>
    <p:sldId id="298" r:id="rId20"/>
    <p:sldId id="266" r:id="rId21"/>
    <p:sldId id="267" r:id="rId22"/>
    <p:sldId id="268" r:id="rId23"/>
    <p:sldId id="299" r:id="rId24"/>
    <p:sldId id="27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739" autoAdjust="0"/>
  </p:normalViewPr>
  <p:slideViewPr>
    <p:cSldViewPr>
      <p:cViewPr varScale="1">
        <p:scale>
          <a:sx n="96" d="100"/>
          <a:sy n="96" d="100"/>
        </p:scale>
        <p:origin x="-134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4F300C-0EBF-41F7-A816-74FF1FBD3075}" type="datetimeFigureOut">
              <a:rPr lang="en-US" smtClean="0"/>
              <a:t>7/11/2011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4A88CA-7271-464B-ABB6-3F1C123BB293}" type="slidenum">
              <a:rPr lang="en-US" smtClean="0"/>
              <a:t>‹#›</a:t>
            </a:fld>
            <a:endParaRPr lang="en-US"/>
          </a:p>
        </p:txBody>
      </p:sp>
    </p:spTree>
    <p:extLst>
      <p:ext uri="{BB962C8B-B14F-4D97-AF65-F5344CB8AC3E}">
        <p14:creationId xmlns:p14="http://schemas.microsoft.com/office/powerpoint/2010/main" val="2427238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Acts 16:30 (NKJV) </a:t>
            </a:r>
            <a:r>
              <a:rPr lang="en-US" dirty="0" smtClean="0"/>
              <a:t/>
            </a:r>
            <a:br>
              <a:rPr lang="en-US" dirty="0" smtClean="0"/>
            </a:br>
            <a:r>
              <a:rPr lang="en-US" baseline="30000" dirty="0" smtClean="0"/>
              <a:t>30 </a:t>
            </a:r>
            <a:r>
              <a:rPr lang="en-US" dirty="0" smtClean="0"/>
              <a:t>And he brought them out and said, "Sirs, what must I do to be saved?"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b="1" dirty="0" smtClean="0"/>
              <a:t>Are You Really Converted?</a:t>
            </a:r>
            <a:endParaRPr lang="en-US" dirty="0" smtClean="0"/>
          </a:p>
          <a:p>
            <a:r>
              <a:rPr lang="en-US" dirty="0" smtClean="0"/>
              <a:t>Raymond E. Harris</a:t>
            </a:r>
            <a:br>
              <a:rPr lang="en-US" dirty="0" smtClean="0"/>
            </a:br>
            <a:r>
              <a:rPr lang="en-US" dirty="0" smtClean="0"/>
              <a:t>Muscle Shoals, Alabama </a:t>
            </a:r>
          </a:p>
          <a:p>
            <a:r>
              <a:rPr lang="en-US" dirty="0" smtClean="0"/>
              <a:t>The word "convert" means "to change" or "to turn." There are three things involved in the process of one's turning from sin to God.</a:t>
            </a:r>
          </a:p>
          <a:p>
            <a:r>
              <a:rPr lang="en-US" dirty="0" smtClean="0"/>
              <a:t>1. A Change of Heart. The heart or mind can only be changed by faith. Faith comes by hearing the word of God (Rom. 10:17). Hence, the Bible teaches that people's hearts are purified "by faith" (Acts 15:9). In other words, when one learns from the Bible about the love God has toward us and the sacrifice of Jesus for us we are moved to repentance. "Repentance" and "conversion" are terms that go hand in hand. When one changes his mind about God and Jesus and sin he will have:</a:t>
            </a:r>
          </a:p>
          <a:p>
            <a:r>
              <a:rPr lang="en-US" dirty="0" smtClean="0"/>
              <a:t>2. A Change of Life. A change of heart will lead to a change of life. Repentance is defined as "a change of mind that leads to a change of life." Hence, we see the evolution of conversion. As a result of faith produced by the word of God, man is led to repentance. This reformation in behavior is very visible as the person turns from sin to obedience, from wickedness to righteousness. And when obedience is completed there is:</a:t>
            </a:r>
          </a:p>
          <a:p>
            <a:r>
              <a:rPr lang="en-US" dirty="0" smtClean="0"/>
              <a:t>3. A Change of Relationship. In this world there are two classes of accountable people - the wicked and the righteous - the children of the Devil and the children of God. No one can be translated from the kingdom of darkness to the kingdom of God without a change of heart and a change of life. But one must have remission of sins to make conversion complete. When one's sins are forgiven, he enters a state or relationship with God. Baptism is". . for the remission of sins" (Acts 2:38). Also the Bible says people are baptized "into Christ" (Gal. 3:26-27). Hence, the converted are buried with Christ in baptism and raised to walk in "newness of life" (Rom. 6:3-5).</a:t>
            </a:r>
          </a:p>
          <a:p>
            <a:r>
              <a:rPr lang="en-US" dirty="0" smtClean="0"/>
              <a:t>Faith changes the heart, repentance changes the life, and baptism changes the relationship to God. One's sins are not forgiven merely because we believe that Jesus is the Savior or because we quit committing them. Sins are forgiven by God when we complete our conversion in baptism. Have you been converted? Truly converted? Fully converted, according to the scriptural plan?</a:t>
            </a:r>
          </a:p>
          <a:p>
            <a:r>
              <a:rPr lang="en-US" dirty="0" smtClean="0"/>
              <a:t>Guardian of Truth XXX: 2, p. 43</a:t>
            </a:r>
            <a:br>
              <a:rPr lang="en-US" dirty="0" smtClean="0"/>
            </a:br>
            <a:r>
              <a:rPr lang="en-US" dirty="0" smtClean="0"/>
              <a:t>January 16, 1986</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r>
            <a:br>
              <a:rPr lang="en-US" dirty="0" smtClean="0"/>
            </a:b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AF211AE4-D64D-4FFA-96B1-E1C2299B4333}"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917654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A6DC3-B673-471D-B707-0E95FB2E2131}" type="slidenum">
              <a:rPr lang="en-US">
                <a:solidFill>
                  <a:prstClr val="black"/>
                </a:solidFill>
              </a:rPr>
              <a:pPr/>
              <a:t>17</a:t>
            </a:fld>
            <a:endParaRPr lang="en-US">
              <a:solidFill>
                <a:prstClr val="black"/>
              </a:solidFill>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Acts 8:6-13 (NKJV) </a:t>
            </a:r>
            <a:r>
              <a:rPr lang="en-US" dirty="0" smtClean="0"/>
              <a:t/>
            </a:r>
            <a:br>
              <a:rPr lang="en-US" dirty="0" smtClean="0"/>
            </a:br>
            <a:r>
              <a:rPr lang="en-US" baseline="30000" dirty="0" smtClean="0"/>
              <a:t>6 </a:t>
            </a:r>
            <a:r>
              <a:rPr lang="en-US" dirty="0" smtClean="0"/>
              <a:t>And the multitudes with one accord heeded the things spoken by Philip, hearing and seeing the miracles which he did. </a:t>
            </a:r>
            <a:br>
              <a:rPr lang="en-US" dirty="0" smtClean="0"/>
            </a:br>
            <a:r>
              <a:rPr lang="en-US" baseline="30000" dirty="0" smtClean="0"/>
              <a:t>7 </a:t>
            </a:r>
            <a:r>
              <a:rPr lang="en-US" dirty="0" smtClean="0"/>
              <a:t>For unclean spirits, crying with a loud voice, came out of many who were possessed; and many who were paralyzed and lame were healed. </a:t>
            </a:r>
            <a:br>
              <a:rPr lang="en-US" dirty="0" smtClean="0"/>
            </a:br>
            <a:r>
              <a:rPr lang="en-US" baseline="30000" dirty="0" smtClean="0"/>
              <a:t>8 </a:t>
            </a:r>
            <a:r>
              <a:rPr lang="en-US" dirty="0" smtClean="0"/>
              <a:t>And there was great joy in that city. </a:t>
            </a:r>
            <a:br>
              <a:rPr lang="en-US" dirty="0" smtClean="0"/>
            </a:br>
            <a:r>
              <a:rPr lang="en-US" baseline="30000" dirty="0" smtClean="0"/>
              <a:t>9 </a:t>
            </a:r>
            <a:r>
              <a:rPr lang="en-US" dirty="0" smtClean="0"/>
              <a:t>But there was a certain man called Simon, who previously practiced sorcery in the city and astonished the people of Samaria, claiming that he was someone great, </a:t>
            </a:r>
            <a:br>
              <a:rPr lang="en-US" dirty="0" smtClean="0"/>
            </a:br>
            <a:r>
              <a:rPr lang="en-US" baseline="30000" dirty="0" smtClean="0"/>
              <a:t>10 </a:t>
            </a:r>
            <a:r>
              <a:rPr lang="en-US" dirty="0" smtClean="0"/>
              <a:t>to whom they all gave heed, from the least to the greatest, saying, "This man is the great power of God." </a:t>
            </a:r>
            <a:br>
              <a:rPr lang="en-US" dirty="0" smtClean="0"/>
            </a:br>
            <a:r>
              <a:rPr lang="en-US" baseline="30000" dirty="0" smtClean="0"/>
              <a:t>11 </a:t>
            </a:r>
            <a:r>
              <a:rPr lang="en-US" dirty="0" smtClean="0"/>
              <a:t>And they heeded him because he had astonished them with his sorceries for a long time. </a:t>
            </a:r>
            <a:br>
              <a:rPr lang="en-US" dirty="0" smtClean="0"/>
            </a:br>
            <a:r>
              <a:rPr lang="en-US" baseline="30000" dirty="0" smtClean="0"/>
              <a:t>12 </a:t>
            </a:r>
            <a:r>
              <a:rPr lang="en-US" dirty="0" smtClean="0"/>
              <a:t>But when they believed Philip as he preached the things concerning the kingdom of God and the name of Jesus Christ, both men and women were baptized. </a:t>
            </a:r>
            <a:br>
              <a:rPr lang="en-US" dirty="0" smtClean="0"/>
            </a:br>
            <a:r>
              <a:rPr lang="en-US" baseline="30000" dirty="0" smtClean="0"/>
              <a:t>13 </a:t>
            </a:r>
            <a:r>
              <a:rPr lang="en-US" dirty="0" smtClean="0"/>
              <a:t>Then Simon himself also believed; and when he was baptized he continued with Philip, and was amazed, seeing the miracles and signs which were done. </a:t>
            </a:r>
            <a:br>
              <a:rPr lang="en-US" dirty="0" smtClean="0"/>
            </a:br>
            <a:r>
              <a:rPr lang="en-US" dirty="0" smtClean="0"/>
              <a:t/>
            </a:r>
            <a:br>
              <a:rPr lang="en-US" dirty="0" smtClean="0"/>
            </a:br>
            <a:endParaRPr lang="en-US" dirty="0" smtClean="0"/>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A6DC3-B673-471D-B707-0E95FB2E2131}" type="slidenum">
              <a:rPr lang="en-US">
                <a:solidFill>
                  <a:prstClr val="black"/>
                </a:solidFill>
              </a:rPr>
              <a:pPr/>
              <a:t>18</a:t>
            </a:fld>
            <a:endParaRPr lang="en-US">
              <a:solidFill>
                <a:prstClr val="black"/>
              </a:solidFill>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r>
              <a:rPr lang="en-US" b="1" dirty="0" smtClean="0"/>
              <a:t>Acts 8:23 (NKJV) </a:t>
            </a:r>
            <a:r>
              <a:rPr lang="en-US" dirty="0" smtClean="0"/>
              <a:t/>
            </a:r>
            <a:br>
              <a:rPr lang="en-US" dirty="0" smtClean="0"/>
            </a:br>
            <a:r>
              <a:rPr lang="en-US" baseline="30000" dirty="0" smtClean="0"/>
              <a:t>23 </a:t>
            </a:r>
            <a:r>
              <a:rPr lang="en-US" dirty="0" smtClean="0"/>
              <a:t>For I see that you are poisoned by bitterness and bound by iniquity." </a:t>
            </a:r>
            <a:br>
              <a:rPr lang="en-US" dirty="0" smtClean="0"/>
            </a:br>
            <a:r>
              <a:rPr lang="en-US" dirty="0" smtClean="0"/>
              <a:t/>
            </a:r>
            <a:br>
              <a:rPr lang="en-US" dirty="0" smtClean="0"/>
            </a:b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A6DC3-B673-471D-B707-0E95FB2E2131}" type="slidenum">
              <a:rPr lang="en-US">
                <a:solidFill>
                  <a:prstClr val="black"/>
                </a:solidFill>
              </a:rPr>
              <a:pPr/>
              <a:t>19</a:t>
            </a:fld>
            <a:endParaRPr lang="en-US">
              <a:solidFill>
                <a:prstClr val="black"/>
              </a:solidFill>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r>
              <a:rPr lang="en-US" b="1" dirty="0" smtClean="0"/>
              <a:t>Acts 8:23 (NKJV) </a:t>
            </a:r>
            <a:r>
              <a:rPr lang="en-US" dirty="0" smtClean="0"/>
              <a:t/>
            </a:r>
            <a:br>
              <a:rPr lang="en-US" dirty="0" smtClean="0"/>
            </a:br>
            <a:r>
              <a:rPr lang="en-US" baseline="30000" dirty="0" smtClean="0"/>
              <a:t>23 </a:t>
            </a:r>
            <a:r>
              <a:rPr lang="en-US" dirty="0" smtClean="0"/>
              <a:t>For I see that you are poisoned by bitterness and bound by iniquity." </a:t>
            </a:r>
            <a:br>
              <a:rPr lang="en-US" dirty="0" smtClean="0"/>
            </a:br>
            <a:r>
              <a:rPr lang="en-US" dirty="0" smtClean="0"/>
              <a:t/>
            </a:r>
            <a:br>
              <a:rPr lang="en-US" dirty="0" smtClean="0"/>
            </a:b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399ECC-DB4F-40D3-8483-717E3AFE334E}"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328791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A6DC3-B673-471D-B707-0E95FB2E2131}" type="slidenum">
              <a:rPr lang="en-US">
                <a:solidFill>
                  <a:prstClr val="black"/>
                </a:solidFill>
              </a:rPr>
              <a:pPr/>
              <a:t>7</a:t>
            </a:fld>
            <a:endParaRPr lang="en-US">
              <a:solidFill>
                <a:prstClr val="black"/>
              </a:solidFill>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A6DC3-B673-471D-B707-0E95FB2E2131}" type="slidenum">
              <a:rPr lang="en-US">
                <a:solidFill>
                  <a:prstClr val="black"/>
                </a:solidFill>
              </a:rPr>
              <a:pPr/>
              <a:t>10</a:t>
            </a:fld>
            <a:endParaRPr lang="en-US">
              <a:solidFill>
                <a:prstClr val="black"/>
              </a:solidFill>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A6DC3-B673-471D-B707-0E95FB2E2131}" type="slidenum">
              <a:rPr lang="en-US">
                <a:solidFill>
                  <a:prstClr val="black"/>
                </a:solidFill>
              </a:rPr>
              <a:pPr/>
              <a:t>11</a:t>
            </a:fld>
            <a:endParaRPr lang="en-US">
              <a:solidFill>
                <a:prstClr val="black"/>
              </a:solidFill>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A6DC3-B673-471D-B707-0E95FB2E2131}" type="slidenum">
              <a:rPr lang="en-US">
                <a:solidFill>
                  <a:prstClr val="black"/>
                </a:solidFill>
              </a:rPr>
              <a:pPr/>
              <a:t>12</a:t>
            </a:fld>
            <a:endParaRPr lang="en-US">
              <a:solidFill>
                <a:prstClr val="black"/>
              </a:solidFill>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A6DC3-B673-471D-B707-0E95FB2E2131}" type="slidenum">
              <a:rPr lang="en-US">
                <a:solidFill>
                  <a:prstClr val="black"/>
                </a:solidFill>
              </a:rPr>
              <a:pPr/>
              <a:t>13</a:t>
            </a:fld>
            <a:endParaRPr lang="en-US">
              <a:solidFill>
                <a:prstClr val="black"/>
              </a:solidFill>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A6DC3-B673-471D-B707-0E95FB2E2131}" type="slidenum">
              <a:rPr lang="en-US">
                <a:solidFill>
                  <a:prstClr val="black"/>
                </a:solidFill>
              </a:rPr>
              <a:pPr/>
              <a:t>14</a:t>
            </a:fld>
            <a:endParaRPr lang="en-US">
              <a:solidFill>
                <a:prstClr val="black"/>
              </a:solidFill>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A6DC3-B673-471D-B707-0E95FB2E2131}" type="slidenum">
              <a:rPr lang="en-US">
                <a:solidFill>
                  <a:prstClr val="black"/>
                </a:solidFill>
              </a:rPr>
              <a:pPr/>
              <a:t>15</a:t>
            </a:fld>
            <a:endParaRPr lang="en-US">
              <a:solidFill>
                <a:prstClr val="black"/>
              </a:solidFill>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Acts 8:6-13 (NKJV) </a:t>
            </a:r>
            <a:r>
              <a:rPr lang="en-US" dirty="0" smtClean="0"/>
              <a:t/>
            </a:r>
            <a:br>
              <a:rPr lang="en-US" dirty="0" smtClean="0"/>
            </a:br>
            <a:r>
              <a:rPr lang="en-US" baseline="30000" dirty="0" smtClean="0"/>
              <a:t>6 </a:t>
            </a:r>
            <a:r>
              <a:rPr lang="en-US" dirty="0" smtClean="0"/>
              <a:t>And the multitudes with one accord heeded the things spoken by Philip, hearing and seeing the miracles which he did. </a:t>
            </a:r>
            <a:br>
              <a:rPr lang="en-US" dirty="0" smtClean="0"/>
            </a:br>
            <a:r>
              <a:rPr lang="en-US" baseline="30000" dirty="0" smtClean="0"/>
              <a:t>7 </a:t>
            </a:r>
            <a:r>
              <a:rPr lang="en-US" dirty="0" smtClean="0"/>
              <a:t>For unclean spirits, crying with a loud voice, came out of many who were possessed; and many who were paralyzed and lame were healed. </a:t>
            </a:r>
            <a:br>
              <a:rPr lang="en-US" dirty="0" smtClean="0"/>
            </a:br>
            <a:r>
              <a:rPr lang="en-US" baseline="30000" dirty="0" smtClean="0"/>
              <a:t>8 </a:t>
            </a:r>
            <a:r>
              <a:rPr lang="en-US" dirty="0" smtClean="0"/>
              <a:t>And there was great joy in that city. </a:t>
            </a:r>
            <a:br>
              <a:rPr lang="en-US" dirty="0" smtClean="0"/>
            </a:br>
            <a:r>
              <a:rPr lang="en-US" baseline="30000" dirty="0" smtClean="0"/>
              <a:t>9 </a:t>
            </a:r>
            <a:r>
              <a:rPr lang="en-US" dirty="0" smtClean="0"/>
              <a:t>But there was a certain man called Simon, who previously practiced sorcery in the city and astonished the people of Samaria, claiming that he was someone great, </a:t>
            </a:r>
            <a:br>
              <a:rPr lang="en-US" dirty="0" smtClean="0"/>
            </a:br>
            <a:r>
              <a:rPr lang="en-US" baseline="30000" dirty="0" smtClean="0"/>
              <a:t>10 </a:t>
            </a:r>
            <a:r>
              <a:rPr lang="en-US" dirty="0" smtClean="0"/>
              <a:t>to whom they all gave heed, from the least to the greatest, saying, "This man is the great power of God." </a:t>
            </a:r>
            <a:br>
              <a:rPr lang="en-US" dirty="0" smtClean="0"/>
            </a:br>
            <a:r>
              <a:rPr lang="en-US" baseline="30000" dirty="0" smtClean="0"/>
              <a:t>11 </a:t>
            </a:r>
            <a:r>
              <a:rPr lang="en-US" dirty="0" smtClean="0"/>
              <a:t>And they heeded him because he had astonished them with his sorceries for a long time. </a:t>
            </a:r>
            <a:br>
              <a:rPr lang="en-US" dirty="0" smtClean="0"/>
            </a:br>
            <a:r>
              <a:rPr lang="en-US" baseline="30000" dirty="0" smtClean="0"/>
              <a:t>12 </a:t>
            </a:r>
            <a:r>
              <a:rPr lang="en-US" dirty="0" smtClean="0"/>
              <a:t>But when they believed Philip as he preached the things concerning the kingdom of God and the name of Jesus Christ, both men and women were baptized. </a:t>
            </a:r>
            <a:br>
              <a:rPr lang="en-US" dirty="0" smtClean="0"/>
            </a:br>
            <a:r>
              <a:rPr lang="en-US" baseline="30000" dirty="0" smtClean="0"/>
              <a:t>13 </a:t>
            </a:r>
            <a:r>
              <a:rPr lang="en-US" dirty="0" smtClean="0"/>
              <a:t>Then Simon himself also believed; and when he was baptized he continued with Philip, and was amazed, seeing the miracles and signs which were done. </a:t>
            </a:r>
            <a:br>
              <a:rPr lang="en-US" dirty="0" smtClean="0"/>
            </a:br>
            <a:r>
              <a:rPr lang="en-US" dirty="0" smtClean="0"/>
              <a:t/>
            </a:r>
            <a:br>
              <a:rPr lang="en-US" dirty="0" smtClean="0"/>
            </a:br>
            <a:endParaRPr lang="en-US" dirty="0" smtClean="0"/>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A6DC3-B673-471D-B707-0E95FB2E2131}" type="slidenum">
              <a:rPr lang="en-US">
                <a:solidFill>
                  <a:prstClr val="black"/>
                </a:solidFill>
              </a:rPr>
              <a:pPr/>
              <a:t>16</a:t>
            </a:fld>
            <a:endParaRPr lang="en-US">
              <a:solidFill>
                <a:prstClr val="black"/>
              </a:solidFill>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Acts 8:6-13 (NKJV) </a:t>
            </a:r>
            <a:r>
              <a:rPr lang="en-US" dirty="0" smtClean="0"/>
              <a:t/>
            </a:r>
            <a:br>
              <a:rPr lang="en-US" dirty="0" smtClean="0"/>
            </a:br>
            <a:r>
              <a:rPr lang="en-US" baseline="30000" dirty="0" smtClean="0"/>
              <a:t>6 </a:t>
            </a:r>
            <a:r>
              <a:rPr lang="en-US" dirty="0" smtClean="0"/>
              <a:t>And the multitudes with one accord heeded the things spoken by Philip, hearing and seeing the miracles which he did. </a:t>
            </a:r>
            <a:br>
              <a:rPr lang="en-US" dirty="0" smtClean="0"/>
            </a:br>
            <a:r>
              <a:rPr lang="en-US" baseline="30000" dirty="0" smtClean="0"/>
              <a:t>7 </a:t>
            </a:r>
            <a:r>
              <a:rPr lang="en-US" dirty="0" smtClean="0"/>
              <a:t>For unclean spirits, crying with a loud voice, came out of many who were possessed; and many who were paralyzed and lame were healed. </a:t>
            </a:r>
            <a:br>
              <a:rPr lang="en-US" dirty="0" smtClean="0"/>
            </a:br>
            <a:r>
              <a:rPr lang="en-US" baseline="30000" dirty="0" smtClean="0"/>
              <a:t>8 </a:t>
            </a:r>
            <a:r>
              <a:rPr lang="en-US" dirty="0" smtClean="0"/>
              <a:t>And there was great joy in that city. </a:t>
            </a:r>
            <a:br>
              <a:rPr lang="en-US" dirty="0" smtClean="0"/>
            </a:br>
            <a:r>
              <a:rPr lang="en-US" baseline="30000" dirty="0" smtClean="0"/>
              <a:t>9 </a:t>
            </a:r>
            <a:r>
              <a:rPr lang="en-US" dirty="0" smtClean="0"/>
              <a:t>But there was a certain man called Simon, who previously practiced sorcery in the city and astonished the people of Samaria, claiming that he was someone great, </a:t>
            </a:r>
            <a:br>
              <a:rPr lang="en-US" dirty="0" smtClean="0"/>
            </a:br>
            <a:r>
              <a:rPr lang="en-US" baseline="30000" dirty="0" smtClean="0"/>
              <a:t>10 </a:t>
            </a:r>
            <a:r>
              <a:rPr lang="en-US" dirty="0" smtClean="0"/>
              <a:t>to whom they all gave heed, from the least to the greatest, saying, "This man is the great power of God." </a:t>
            </a:r>
            <a:br>
              <a:rPr lang="en-US" dirty="0" smtClean="0"/>
            </a:br>
            <a:r>
              <a:rPr lang="en-US" baseline="30000" dirty="0" smtClean="0"/>
              <a:t>11 </a:t>
            </a:r>
            <a:r>
              <a:rPr lang="en-US" dirty="0" smtClean="0"/>
              <a:t>And they heeded him because he had astonished them with his sorceries for a long time. </a:t>
            </a:r>
            <a:br>
              <a:rPr lang="en-US" dirty="0" smtClean="0"/>
            </a:br>
            <a:r>
              <a:rPr lang="en-US" baseline="30000" dirty="0" smtClean="0"/>
              <a:t>12 </a:t>
            </a:r>
            <a:r>
              <a:rPr lang="en-US" dirty="0" smtClean="0"/>
              <a:t>But when they believed Philip as he preached the things concerning the kingdom of God and the name of Jesus Christ, both men and women were baptized. </a:t>
            </a:r>
            <a:br>
              <a:rPr lang="en-US" dirty="0" smtClean="0"/>
            </a:br>
            <a:r>
              <a:rPr lang="en-US" baseline="30000" dirty="0" smtClean="0"/>
              <a:t>13 </a:t>
            </a:r>
            <a:r>
              <a:rPr lang="en-US" dirty="0" smtClean="0"/>
              <a:t>Then Simon himself also believed; and when he was baptized he continued with Philip, and was amazed, seeing the miracles and signs which were done. </a:t>
            </a:r>
            <a:br>
              <a:rPr lang="en-US" dirty="0" smtClean="0"/>
            </a:br>
            <a:r>
              <a:rPr lang="en-US" dirty="0" smtClean="0"/>
              <a:t/>
            </a:r>
            <a:br>
              <a:rPr lang="en-US" dirty="0" smtClean="0"/>
            </a:br>
            <a:endParaRPr lang="en-US" dirty="0" smtClean="0"/>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7619AC0F-4E6E-4F31-B093-4497475B6BF1}" type="datetime1">
              <a:rPr lang="en-US" smtClean="0">
                <a:solidFill>
                  <a:prstClr val="white">
                    <a:alpha val="50000"/>
                  </a:prstClr>
                </a:solidFill>
              </a:rPr>
              <a:pPr/>
              <a:t>7/11/2011</a:t>
            </a:fld>
            <a:endParaRPr lang="en-US">
              <a:solidFill>
                <a:prstClr val="white">
                  <a:alpha val="50000"/>
                </a:prstClr>
              </a:solidFill>
            </a:endParaRPr>
          </a:p>
        </p:txBody>
      </p:sp>
      <p:sp>
        <p:nvSpPr>
          <p:cNvPr id="8" name="Slide Number Placeholder 7"/>
          <p:cNvSpPr>
            <a:spLocks noGrp="1"/>
          </p:cNvSpPr>
          <p:nvPr>
            <p:ph type="sldNum" sz="quarter" idx="11"/>
          </p:nvPr>
        </p:nvSpPr>
        <p:spPr/>
        <p:txBody>
          <a:bodyPr/>
          <a:lstStyle/>
          <a:p>
            <a:fld id="{7E4624B1-C7B4-4A8A-8E6E-B45790D7EEB2}" type="slidenum">
              <a:rPr lang="en-US" smtClean="0">
                <a:solidFill>
                  <a:prstClr val="white"/>
                </a:solidFill>
              </a:rPr>
              <a:pPr/>
              <a:t>‹#›</a:t>
            </a:fld>
            <a:endParaRPr lang="en-US">
              <a:solidFill>
                <a:prstClr val="white"/>
              </a:solidFill>
            </a:endParaRPr>
          </a:p>
        </p:txBody>
      </p:sp>
      <p:sp>
        <p:nvSpPr>
          <p:cNvPr id="9" name="Footer Placeholder 8"/>
          <p:cNvSpPr>
            <a:spLocks noGrp="1"/>
          </p:cNvSpPr>
          <p:nvPr>
            <p:ph type="ftr" sz="quarter" idx="12"/>
          </p:nvPr>
        </p:nvSpPr>
        <p:spPr/>
        <p:txBody>
          <a:bodyPr/>
          <a:lstStyle/>
          <a:p>
            <a:endParaRPr lang="en-US">
              <a:solidFill>
                <a:prstClr val="white"/>
              </a:solidFill>
            </a:endParaRPr>
          </a:p>
        </p:txBody>
      </p:sp>
    </p:spTree>
    <p:extLst>
      <p:ext uri="{BB962C8B-B14F-4D97-AF65-F5344CB8AC3E}">
        <p14:creationId xmlns:p14="http://schemas.microsoft.com/office/powerpoint/2010/main" val="2804842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E7D0D5-EB4E-4F39-AC95-CDD80F4A055A}" type="datetime1">
              <a:rPr lang="en-US" smtClean="0">
                <a:solidFill>
                  <a:prstClr val="white">
                    <a:alpha val="50000"/>
                  </a:prstClr>
                </a:solidFill>
              </a:rPr>
              <a:pPr/>
              <a:t>7/11/2011</a:t>
            </a:fld>
            <a:endParaRPr lang="en-US">
              <a:solidFill>
                <a:prstClr val="white">
                  <a:alpha val="50000"/>
                </a:prstClr>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E4624B1-C7B4-4A8A-8E6E-B45790D7EEB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3571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3C96AE-388E-4AFE-B603-A9D8C0164384}" type="datetime1">
              <a:rPr lang="en-US" smtClean="0">
                <a:solidFill>
                  <a:prstClr val="white">
                    <a:alpha val="50000"/>
                  </a:prstClr>
                </a:solidFill>
              </a:rPr>
              <a:pPr/>
              <a:t>7/11/2011</a:t>
            </a:fld>
            <a:endParaRPr lang="en-US">
              <a:solidFill>
                <a:prstClr val="white">
                  <a:alpha val="50000"/>
                </a:prstClr>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E4624B1-C7B4-4A8A-8E6E-B45790D7EEB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9154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09D03FA-923A-4E49-9007-9DCFC932C862}" type="datetime1">
              <a:rPr lang="en-US" smtClean="0">
                <a:solidFill>
                  <a:prstClr val="white">
                    <a:alpha val="50000"/>
                  </a:prstClr>
                </a:solidFill>
              </a:rPr>
              <a:pPr/>
              <a:t>7/11/2011</a:t>
            </a:fld>
            <a:endParaRPr lang="en-US">
              <a:solidFill>
                <a:prstClr val="white">
                  <a:alpha val="50000"/>
                </a:prstClr>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E4624B1-C7B4-4A8A-8E6E-B45790D7EEB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1419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F6022F-A9DF-4BDB-BA8B-2343F9122960}" type="datetime1">
              <a:rPr lang="en-US" smtClean="0">
                <a:solidFill>
                  <a:prstClr val="white">
                    <a:alpha val="50000"/>
                  </a:prstClr>
                </a:solidFill>
              </a:rPr>
              <a:pPr/>
              <a:t>7/11/2011</a:t>
            </a:fld>
            <a:endParaRPr lang="en-US">
              <a:solidFill>
                <a:prstClr val="white">
                  <a:alpha val="50000"/>
                </a:prstClr>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E4624B1-C7B4-4A8A-8E6E-B45790D7EEB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800011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CF8B3D2-EC3F-4CB2-BE57-927D92103679}" type="datetime1">
              <a:rPr lang="en-US" smtClean="0">
                <a:solidFill>
                  <a:prstClr val="white">
                    <a:alpha val="50000"/>
                  </a:prstClr>
                </a:solidFill>
              </a:rPr>
              <a:pPr/>
              <a:t>7/11/2011</a:t>
            </a:fld>
            <a:endParaRPr lang="en-US">
              <a:solidFill>
                <a:prstClr val="white">
                  <a:alpha val="50000"/>
                </a:prstClr>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7E4624B1-C7B4-4A8A-8E6E-B45790D7EEB2}" type="slidenum">
              <a:rPr lang="en-US" smtClean="0">
                <a:solidFill>
                  <a:prstClr val="white"/>
                </a:solidFill>
              </a:rPr>
              <a:pPr/>
              <a:t>‹#›</a:t>
            </a:fld>
            <a:endParaRPr lang="en-US">
              <a:solidFill>
                <a:prstClr val="white"/>
              </a:solidFill>
            </a:endParaRPr>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85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3E642A2-8446-47BD-A697-A286FE24CCF4}" type="datetime1">
              <a:rPr lang="en-US" smtClean="0">
                <a:solidFill>
                  <a:prstClr val="white">
                    <a:alpha val="50000"/>
                  </a:prstClr>
                </a:solidFill>
              </a:rPr>
              <a:pPr/>
              <a:t>7/11/2011</a:t>
            </a:fld>
            <a:endParaRPr lang="en-US">
              <a:solidFill>
                <a:prstClr val="white">
                  <a:alpha val="50000"/>
                </a:prstClr>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7E4624B1-C7B4-4A8A-8E6E-B45790D7EEB2}" type="slidenum">
              <a:rPr lang="en-US" smtClean="0">
                <a:solidFill>
                  <a:prstClr val="white"/>
                </a:solidFill>
              </a:rPr>
              <a:pPr/>
              <a:t>‹#›</a:t>
            </a:fld>
            <a:endParaRPr lang="en-US">
              <a:solidFill>
                <a:prstClr val="white"/>
              </a:solidFill>
            </a:endParaRPr>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42866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57850E-C4DC-48AA-985A-A25B17A4EC8A}" type="datetime1">
              <a:rPr lang="en-US" smtClean="0">
                <a:solidFill>
                  <a:prstClr val="white">
                    <a:alpha val="50000"/>
                  </a:prstClr>
                </a:solidFill>
              </a:rPr>
              <a:pPr/>
              <a:t>7/11/2011</a:t>
            </a:fld>
            <a:endParaRPr lang="en-US">
              <a:solidFill>
                <a:prstClr val="white">
                  <a:alpha val="50000"/>
                </a:prstClr>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7E4624B1-C7B4-4A8A-8E6E-B45790D7EEB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12869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5BCBDE-1978-4431-91B5-723AED98D960}" type="datetime1">
              <a:rPr lang="en-US" smtClean="0">
                <a:solidFill>
                  <a:prstClr val="white">
                    <a:alpha val="50000"/>
                  </a:prstClr>
                </a:solidFill>
              </a:rPr>
              <a:pPr/>
              <a:t>7/11/2011</a:t>
            </a:fld>
            <a:endParaRPr lang="en-US">
              <a:solidFill>
                <a:prstClr val="white">
                  <a:alpha val="50000"/>
                </a:prstClr>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a:xfrm>
            <a:off x="8153400" y="76200"/>
            <a:ext cx="941203" cy="301752"/>
          </a:xfrm>
        </p:spPr>
        <p:txBody>
          <a:bodyPr/>
          <a:lstStyle/>
          <a:p>
            <a:fld id="{7E4624B1-C7B4-4A8A-8E6E-B45790D7EEB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80648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FCFE71-453B-45F3-9C10-CB0905CA6C97}" type="datetime1">
              <a:rPr lang="en-US" smtClean="0">
                <a:solidFill>
                  <a:prstClr val="white">
                    <a:alpha val="50000"/>
                  </a:prstClr>
                </a:solidFill>
              </a:rPr>
              <a:pPr/>
              <a:t>7/11/2011</a:t>
            </a:fld>
            <a:endParaRPr lang="en-US">
              <a:solidFill>
                <a:prstClr val="white">
                  <a:alpha val="50000"/>
                </a:prstClr>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7E4624B1-C7B4-4A8A-8E6E-B45790D7EEB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54632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1E0E91-2F85-4446-8E2C-747121A95AD0}" type="datetime1">
              <a:rPr lang="en-US" smtClean="0">
                <a:solidFill>
                  <a:prstClr val="white">
                    <a:alpha val="50000"/>
                  </a:prstClr>
                </a:solidFill>
              </a:rPr>
              <a:pPr/>
              <a:t>7/11/2011</a:t>
            </a:fld>
            <a:endParaRPr lang="en-US">
              <a:solidFill>
                <a:prstClr val="white">
                  <a:alpha val="50000"/>
                </a:prstClr>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7E4624B1-C7B4-4A8A-8E6E-B45790D7EEB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5646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059E682E-54CD-481E-B08C-16125A90D59F}" type="datetime1">
              <a:rPr lang="en-US" smtClean="0">
                <a:solidFill>
                  <a:prstClr val="white">
                    <a:alpha val="50000"/>
                  </a:prstClr>
                </a:solidFill>
              </a:rPr>
              <a:pPr/>
              <a:t>7/11/2011</a:t>
            </a:fld>
            <a:endParaRPr lang="en-US">
              <a:solidFill>
                <a:prstClr val="white">
                  <a:alpha val="50000"/>
                </a:prstClr>
              </a:solidFill>
            </a:endParaRPr>
          </a:p>
        </p:txBody>
      </p:sp>
      <p:sp>
        <p:nvSpPr>
          <p:cNvPr id="6" name="Slide Number Placeholder 5"/>
          <p:cNvSpPr>
            <a:spLocks noGrp="1"/>
          </p:cNvSpPr>
          <p:nvPr>
            <p:ph type="sldNum" sz="quarter" idx="4"/>
          </p:nvPr>
        </p:nvSpPr>
        <p:spPr>
          <a:xfrm>
            <a:off x="8153400" y="76200"/>
            <a:ext cx="941203" cy="301752"/>
          </a:xfrm>
          <a:prstGeom prst="rect">
            <a:avLst/>
          </a:prstGeom>
        </p:spPr>
        <p:txBody>
          <a:bodyPr vert="horz" lIns="91440" tIns="45720" rIns="91440" bIns="45720" rtlCol="0" anchor="ctr"/>
          <a:lstStyle>
            <a:lvl1pPr algn="r">
              <a:defRPr sz="1200">
                <a:solidFill>
                  <a:schemeClr val="tx1"/>
                </a:solidFill>
              </a:defRPr>
            </a:lvl1pPr>
          </a:lstStyle>
          <a:p>
            <a:fld id="{7E4624B1-C7B4-4A8A-8E6E-B45790D7EEB2}" type="slidenum">
              <a:rPr lang="en-US" smtClean="0">
                <a:solidFill>
                  <a:prstClr val="white"/>
                </a:solidFill>
              </a:rPr>
              <a:pPr/>
              <a:t>‹#›</a:t>
            </a:fld>
            <a:endParaRPr lang="en-US">
              <a:solidFill>
                <a:prstClr val="white"/>
              </a:solidFill>
            </a:endParaRPr>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solidFill>
                <a:prstClr val="white"/>
              </a:solidFill>
            </a:endParaRPr>
          </a:p>
        </p:txBody>
      </p:sp>
    </p:spTree>
    <p:extLst>
      <p:ext uri="{BB962C8B-B14F-4D97-AF65-F5344CB8AC3E}">
        <p14:creationId xmlns:p14="http://schemas.microsoft.com/office/powerpoint/2010/main" val="401226890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0"/>
            <a:ext cx="917041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519084" y="4114801"/>
            <a:ext cx="7620000" cy="2743200"/>
          </a:xfrm>
          <a:prstGeom prst="rect">
            <a:avLst/>
          </a:prstGeom>
          <a:solidFill>
            <a:srgbClr val="000000">
              <a:alpha val="27059"/>
            </a:srgb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Rectangle 8"/>
          <p:cNvSpPr/>
          <p:nvPr/>
        </p:nvSpPr>
        <p:spPr>
          <a:xfrm>
            <a:off x="-1" y="0"/>
            <a:ext cx="5943601" cy="5232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28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Examples of Conversions </a:t>
            </a:r>
            <a:r>
              <a:rPr lang="en-US" sz="2800" b="1" spc="50" dirty="0" smtClean="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In</a:t>
            </a:r>
            <a:endParaRPr lang="en-US" sz="28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endParaRPr>
          </a:p>
        </p:txBody>
      </p:sp>
      <p:sp>
        <p:nvSpPr>
          <p:cNvPr id="2" name="Slide Number Placeholder 1"/>
          <p:cNvSpPr>
            <a:spLocks noGrp="1"/>
          </p:cNvSpPr>
          <p:nvPr>
            <p:ph type="sldNum" sz="quarter" idx="12"/>
          </p:nvPr>
        </p:nvSpPr>
        <p:spPr/>
        <p:txBody>
          <a:bodyPr/>
          <a:lstStyle/>
          <a:p>
            <a:fld id="{7E4624B1-C7B4-4A8A-8E6E-B45790D7EEB2}" type="slidenum">
              <a:rPr lang="en-US" smtClean="0">
                <a:solidFill>
                  <a:prstClr val="white"/>
                </a:solidFill>
              </a:rPr>
              <a:pPr/>
              <a:t>1</a:t>
            </a:fld>
            <a:endParaRPr lang="en-US">
              <a:solidFill>
                <a:prstClr val="white"/>
              </a:solidFill>
            </a:endParaRPr>
          </a:p>
        </p:txBody>
      </p:sp>
      <p:sp>
        <p:nvSpPr>
          <p:cNvPr id="4" name="Rectangle 3"/>
          <p:cNvSpPr/>
          <p:nvPr/>
        </p:nvSpPr>
        <p:spPr>
          <a:xfrm>
            <a:off x="1519084" y="4227255"/>
            <a:ext cx="7624916" cy="2554545"/>
          </a:xfrm>
          <a:prstGeom prst="rect">
            <a:avLst/>
          </a:prstGeom>
        </p:spPr>
        <p:txBody>
          <a:bodyPr wrap="square">
            <a:spAutoFit/>
          </a:bodyPr>
          <a:lstStyle/>
          <a:p>
            <a:pPr lvl="0"/>
            <a:r>
              <a:rPr lang="en-US" sz="4400" i="1" dirty="0">
                <a:ln w="11430"/>
                <a:solidFill>
                  <a:srgbClr val="FF8600">
                    <a:lumMod val="20000"/>
                    <a:lumOff val="80000"/>
                  </a:srgbClr>
                </a:solidFill>
                <a:effectLst>
                  <a:glow rad="101600">
                    <a:schemeClr val="bg1">
                      <a:alpha val="60000"/>
                    </a:schemeClr>
                  </a:glow>
                  <a:outerShdw blurRad="60007" dist="310007" dir="7680000" sy="30000" kx="1300200" algn="ctr" rotWithShape="0">
                    <a:prstClr val="black">
                      <a:alpha val="32000"/>
                    </a:prstClr>
                  </a:outerShdw>
                </a:effectLst>
                <a:latin typeface="Book Antiqua" pitchFamily="18" charset="0"/>
              </a:rPr>
              <a:t>Conversion of </a:t>
            </a:r>
            <a:endParaRPr lang="en-US" sz="4400" i="1" dirty="0" smtClean="0">
              <a:ln w="11430"/>
              <a:solidFill>
                <a:srgbClr val="FF8600">
                  <a:lumMod val="20000"/>
                  <a:lumOff val="80000"/>
                </a:srgbClr>
              </a:solidFill>
              <a:effectLst>
                <a:glow rad="101600">
                  <a:schemeClr val="bg1">
                    <a:alpha val="60000"/>
                  </a:schemeClr>
                </a:glow>
                <a:outerShdw blurRad="60007" dist="310007" dir="7680000" sy="30000" kx="1300200" algn="ctr" rotWithShape="0">
                  <a:prstClr val="black">
                    <a:alpha val="32000"/>
                  </a:prstClr>
                </a:outerShdw>
              </a:effectLst>
              <a:latin typeface="Book Antiqua" pitchFamily="18" charset="0"/>
            </a:endParaRPr>
          </a:p>
          <a:p>
            <a:pPr lvl="0" algn="ctr"/>
            <a:r>
              <a:rPr lang="en-US" sz="7200" i="1" dirty="0" smtClean="0">
                <a:ln w="11430"/>
                <a:solidFill>
                  <a:schemeClr val="tx2">
                    <a:lumMod val="40000"/>
                    <a:lumOff val="60000"/>
                  </a:schemeClr>
                </a:solidFill>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The </a:t>
            </a:r>
            <a:r>
              <a:rPr lang="en-US" sz="7200" i="1" dirty="0">
                <a:ln w="11430"/>
                <a:solidFill>
                  <a:schemeClr val="tx2">
                    <a:lumMod val="40000"/>
                    <a:lumOff val="60000"/>
                  </a:schemeClr>
                </a:solidFill>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Samaritans</a:t>
            </a:r>
            <a:endParaRPr lang="en-US" sz="4800" i="1" dirty="0">
              <a:ln w="11430"/>
              <a:solidFill>
                <a:schemeClr val="tx2">
                  <a:lumMod val="40000"/>
                  <a:lumOff val="60000"/>
                </a:schemeClr>
              </a:solidFill>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endParaRPr>
          </a:p>
          <a:p>
            <a:pPr lvl="0" algn="ctr"/>
            <a:r>
              <a:rPr lang="en-US" sz="4000" b="1" dirty="0">
                <a:ln w="11430"/>
                <a:solidFill>
                  <a:srgbClr val="FF8600">
                    <a:lumMod val="20000"/>
                    <a:lumOff val="80000"/>
                  </a:srgbClr>
                </a:solidFill>
                <a:effectLst>
                  <a:glow rad="101600">
                    <a:schemeClr val="bg1">
                      <a:alpha val="60000"/>
                    </a:schemeClr>
                  </a:glow>
                  <a:outerShdw blurRad="60007" dist="310007" dir="7680000" sy="30000" kx="1300200" algn="ctr" rotWithShape="0">
                    <a:prstClr val="black">
                      <a:alpha val="32000"/>
                    </a:prstClr>
                  </a:outerShdw>
                </a:effectLst>
                <a:latin typeface="Dominican Small Caps" pitchFamily="2" charset="0"/>
              </a:rPr>
              <a:t>Acts 8:1-25</a:t>
            </a:r>
            <a:endParaRPr lang="en-US" sz="2400" b="1" dirty="0">
              <a:ln w="11430"/>
              <a:solidFill>
                <a:srgbClr val="FF8600">
                  <a:lumMod val="20000"/>
                  <a:lumOff val="80000"/>
                </a:srgbClr>
              </a:solidFill>
              <a:effectLst>
                <a:glow rad="101600">
                  <a:schemeClr val="bg1">
                    <a:alpha val="60000"/>
                  </a:schemeClr>
                </a:glow>
                <a:outerShdw blurRad="60007" dist="310007" dir="7680000" sy="30000" kx="1300200" algn="ctr" rotWithShape="0">
                  <a:prstClr val="black">
                    <a:alpha val="32000"/>
                  </a:prstClr>
                </a:outerShdw>
              </a:effectLst>
              <a:latin typeface="Dominican Small Caps" pitchFamily="2" charset="0"/>
            </a:endParaRPr>
          </a:p>
        </p:txBody>
      </p:sp>
    </p:spTree>
    <p:extLst>
      <p:ext uri="{BB962C8B-B14F-4D97-AF65-F5344CB8AC3E}">
        <p14:creationId xmlns:p14="http://schemas.microsoft.com/office/powerpoint/2010/main" val="25537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C7E5E819-E517-42CE-8994-CB35583E4EF2}" type="slidenum">
              <a:rPr lang="en-US">
                <a:solidFill>
                  <a:prstClr val="white"/>
                </a:solidFill>
              </a:rPr>
              <a:pPr/>
              <a:t>10</a:t>
            </a:fld>
            <a:endParaRPr lang="en-US">
              <a:solidFill>
                <a:prstClr val="white"/>
              </a:solidFill>
            </a:endParaRPr>
          </a:p>
        </p:txBody>
      </p:sp>
      <p:grpSp>
        <p:nvGrpSpPr>
          <p:cNvPr id="10" name="Group 9"/>
          <p:cNvGrpSpPr/>
          <p:nvPr/>
        </p:nvGrpSpPr>
        <p:grpSpPr>
          <a:xfrm>
            <a:off x="7924800" y="228600"/>
            <a:ext cx="1230745" cy="457200"/>
            <a:chOff x="7924800" y="228600"/>
            <a:chExt cx="1230745" cy="457200"/>
          </a:xfrm>
        </p:grpSpPr>
        <p:sp>
          <p:nvSpPr>
            <p:cNvPr id="11" name="Pentagon 10"/>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2" name="Chevron 11"/>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3" name="Chevron 12"/>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4" name="Chevron 13"/>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5" name="Group 14"/>
          <p:cNvGrpSpPr/>
          <p:nvPr/>
        </p:nvGrpSpPr>
        <p:grpSpPr>
          <a:xfrm rot="10800000">
            <a:off x="0" y="6172200"/>
            <a:ext cx="1230745" cy="457200"/>
            <a:chOff x="7924800" y="228600"/>
            <a:chExt cx="1230745" cy="457200"/>
          </a:xfrm>
        </p:grpSpPr>
        <p:sp>
          <p:nvSpPr>
            <p:cNvPr id="16" name="Pentagon 15"/>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7" name="Chevron 16"/>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8" name="Chevron 17"/>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9" name="Chevron 18"/>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20" name="Rectangle 19"/>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23" name="Snip Single Corner Rectangle 22"/>
          <p:cNvSpPr/>
          <p:nvPr/>
        </p:nvSpPr>
        <p:spPr>
          <a:xfrm>
            <a:off x="0" y="268069"/>
            <a:ext cx="72390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Brief Analysis of Acts </a:t>
            </a:r>
            <a:r>
              <a:rPr lang="en-US" sz="3600" b="1" spc="50" dirty="0" smtClean="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8:1-25</a:t>
            </a:r>
            <a:endParaRPr lang="en-US" sz="36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endParaRPr>
          </a:p>
        </p:txBody>
      </p:sp>
      <p:sp>
        <p:nvSpPr>
          <p:cNvPr id="3" name="Rectangle 2"/>
          <p:cNvSpPr/>
          <p:nvPr/>
        </p:nvSpPr>
        <p:spPr>
          <a:xfrm>
            <a:off x="2438400" y="1447800"/>
            <a:ext cx="6629400" cy="5262979"/>
          </a:xfrm>
          <a:prstGeom prst="rect">
            <a:avLst/>
          </a:prstGeom>
        </p:spPr>
        <p:txBody>
          <a:bodyPr wrap="square">
            <a:spAutoFit/>
          </a:bodyPr>
          <a:lstStyle/>
          <a:p>
            <a:pPr marL="342900" indent="-342900">
              <a:buClr>
                <a:srgbClr val="FF8600"/>
              </a:buClr>
              <a:buFont typeface="Wingdings 2" pitchFamily="18" charset="2"/>
              <a:buChar char="è"/>
            </a:pPr>
            <a:r>
              <a:rPr lang="en-US" sz="2400" dirty="0">
                <a:solidFill>
                  <a:srgbClr val="FFFF00"/>
                </a:solidFill>
                <a:effectLst>
                  <a:glow rad="101600">
                    <a:prstClr val="black">
                      <a:alpha val="60000"/>
                    </a:prstClr>
                  </a:glow>
                </a:effectLst>
                <a:latin typeface="Constantia" pitchFamily="18" charset="0"/>
              </a:rPr>
              <a:t>Verses </a:t>
            </a:r>
            <a:r>
              <a:rPr lang="en-US" sz="2400" dirty="0" smtClean="0">
                <a:solidFill>
                  <a:srgbClr val="FFFF00"/>
                </a:solidFill>
                <a:effectLst>
                  <a:glow rad="101600">
                    <a:prstClr val="black">
                      <a:alpha val="60000"/>
                    </a:prstClr>
                  </a:glow>
                </a:effectLst>
                <a:latin typeface="Constantia" pitchFamily="18" charset="0"/>
              </a:rPr>
              <a:t>1-3 </a:t>
            </a:r>
            <a:r>
              <a:rPr lang="en-US" sz="2400" dirty="0">
                <a:solidFill>
                  <a:prstClr val="white"/>
                </a:solidFill>
                <a:effectLst>
                  <a:glow rad="101600">
                    <a:prstClr val="black">
                      <a:alpha val="60000"/>
                    </a:prstClr>
                  </a:glow>
                </a:effectLst>
                <a:latin typeface="Constantia" pitchFamily="18" charset="0"/>
              </a:rPr>
              <a:t>– </a:t>
            </a:r>
            <a:r>
              <a:rPr lang="en-US" sz="2400" dirty="0" smtClean="0">
                <a:solidFill>
                  <a:prstClr val="white"/>
                </a:solidFill>
                <a:effectLst>
                  <a:glow rad="101600">
                    <a:prstClr val="black">
                      <a:alpha val="60000"/>
                    </a:prstClr>
                  </a:glow>
                </a:effectLst>
                <a:latin typeface="Constantia" pitchFamily="18" charset="0"/>
              </a:rPr>
              <a:t>Great persecution arose against the church – the involvement of Saul – (Acts 9:1,2,21; 22:3,4; 26:9-11; 1 Cor. 15:9; Gal. 1:13; 1 Tim 1:13)</a:t>
            </a:r>
            <a:endParaRPr lang="en-US" sz="2400" dirty="0">
              <a:solidFill>
                <a:prstClr val="white"/>
              </a:solidFill>
              <a:effectLst>
                <a:glow rad="101600">
                  <a:prstClr val="black">
                    <a:alpha val="60000"/>
                  </a:prstClr>
                </a:glow>
              </a:effectLst>
              <a:latin typeface="Constantia" pitchFamily="18" charset="0"/>
            </a:endParaRPr>
          </a:p>
          <a:p>
            <a:pPr marL="342900" indent="-342900">
              <a:buClr>
                <a:srgbClr val="FF8600"/>
              </a:buClr>
              <a:buFont typeface="Wingdings 2" pitchFamily="18" charset="2"/>
              <a:buChar char="è"/>
            </a:pPr>
            <a:r>
              <a:rPr lang="en-US" sz="2400" dirty="0">
                <a:solidFill>
                  <a:srgbClr val="FFFF00"/>
                </a:solidFill>
                <a:effectLst>
                  <a:glow rad="101600">
                    <a:prstClr val="black">
                      <a:alpha val="60000"/>
                    </a:prstClr>
                  </a:glow>
                </a:effectLst>
                <a:latin typeface="Constantia" pitchFamily="18" charset="0"/>
              </a:rPr>
              <a:t>Verses </a:t>
            </a:r>
            <a:r>
              <a:rPr lang="en-US" sz="2400" dirty="0" smtClean="0">
                <a:solidFill>
                  <a:srgbClr val="FFFF00"/>
                </a:solidFill>
                <a:effectLst>
                  <a:glow rad="101600">
                    <a:prstClr val="black">
                      <a:alpha val="60000"/>
                    </a:prstClr>
                  </a:glow>
                </a:effectLst>
                <a:latin typeface="Constantia" pitchFamily="18" charset="0"/>
              </a:rPr>
              <a:t>1,4 </a:t>
            </a:r>
            <a:r>
              <a:rPr lang="en-US" sz="2400" dirty="0">
                <a:solidFill>
                  <a:prstClr val="white"/>
                </a:solidFill>
                <a:effectLst>
                  <a:glow rad="101600">
                    <a:prstClr val="black">
                      <a:alpha val="60000"/>
                    </a:prstClr>
                  </a:glow>
                </a:effectLst>
                <a:latin typeface="Constantia" pitchFamily="18" charset="0"/>
              </a:rPr>
              <a:t>– </a:t>
            </a:r>
            <a:r>
              <a:rPr lang="en-US" sz="2400" dirty="0" smtClean="0">
                <a:solidFill>
                  <a:prstClr val="white"/>
                </a:solidFill>
                <a:effectLst>
                  <a:glow rad="101600">
                    <a:prstClr val="black">
                      <a:alpha val="60000"/>
                    </a:prstClr>
                  </a:glow>
                </a:effectLst>
                <a:latin typeface="Constantia" pitchFamily="18" charset="0"/>
              </a:rPr>
              <a:t>Disciples driven from Jerusalem and went everywhere preaching the Word – (Acts 11:19-21; 1:8)</a:t>
            </a:r>
            <a:endParaRPr lang="en-US" sz="2400" dirty="0">
              <a:solidFill>
                <a:prstClr val="white"/>
              </a:solidFill>
              <a:effectLst>
                <a:glow rad="101600">
                  <a:prstClr val="black">
                    <a:alpha val="60000"/>
                  </a:prstClr>
                </a:glow>
              </a:effectLst>
              <a:latin typeface="Constantia" pitchFamily="18" charset="0"/>
            </a:endParaRPr>
          </a:p>
          <a:p>
            <a:pPr marL="342900" indent="-342900">
              <a:buClr>
                <a:srgbClr val="FF8600"/>
              </a:buClr>
              <a:buFont typeface="Wingdings 2" pitchFamily="18" charset="2"/>
              <a:buChar char="è"/>
            </a:pPr>
            <a:r>
              <a:rPr lang="en-US" sz="2400" dirty="0">
                <a:solidFill>
                  <a:srgbClr val="FFFF00"/>
                </a:solidFill>
                <a:effectLst>
                  <a:glow rad="101600">
                    <a:prstClr val="black">
                      <a:alpha val="60000"/>
                    </a:prstClr>
                  </a:glow>
                </a:effectLst>
                <a:latin typeface="Constantia" pitchFamily="18" charset="0"/>
              </a:rPr>
              <a:t>Verses 5</a:t>
            </a:r>
            <a:r>
              <a:rPr lang="en-US" sz="2400" dirty="0" smtClean="0">
                <a:solidFill>
                  <a:srgbClr val="FFFF00"/>
                </a:solidFill>
                <a:effectLst>
                  <a:glow rad="101600">
                    <a:prstClr val="black">
                      <a:alpha val="60000"/>
                    </a:prstClr>
                  </a:glow>
                </a:effectLst>
                <a:latin typeface="Constantia" pitchFamily="18" charset="0"/>
              </a:rPr>
              <a:t> </a:t>
            </a:r>
            <a:r>
              <a:rPr lang="en-US" sz="2400" dirty="0">
                <a:solidFill>
                  <a:prstClr val="white"/>
                </a:solidFill>
                <a:effectLst>
                  <a:glow rad="101600">
                    <a:prstClr val="black">
                      <a:alpha val="60000"/>
                    </a:prstClr>
                  </a:glow>
                </a:effectLst>
                <a:latin typeface="Constantia" pitchFamily="18" charset="0"/>
              </a:rPr>
              <a:t>– </a:t>
            </a:r>
            <a:r>
              <a:rPr lang="en-US" sz="2400" dirty="0" smtClean="0">
                <a:solidFill>
                  <a:prstClr val="white"/>
                </a:solidFill>
                <a:effectLst>
                  <a:glow rad="101600">
                    <a:prstClr val="black">
                      <a:alpha val="60000"/>
                    </a:prstClr>
                  </a:glow>
                </a:effectLst>
                <a:latin typeface="Constantia" pitchFamily="18" charset="0"/>
              </a:rPr>
              <a:t>Phillip preaches Jesus – (8:35)</a:t>
            </a:r>
            <a:endParaRPr lang="en-US" sz="2400" dirty="0">
              <a:solidFill>
                <a:prstClr val="white"/>
              </a:solidFill>
              <a:effectLst>
                <a:glow rad="101600">
                  <a:prstClr val="black">
                    <a:alpha val="60000"/>
                  </a:prstClr>
                </a:glow>
              </a:effectLst>
              <a:latin typeface="Constantia" pitchFamily="18" charset="0"/>
            </a:endParaRPr>
          </a:p>
          <a:p>
            <a:pPr marL="342900" indent="-342900">
              <a:buClr>
                <a:srgbClr val="FF8600"/>
              </a:buClr>
              <a:buFont typeface="Wingdings 2" pitchFamily="18" charset="2"/>
              <a:buChar char="è"/>
            </a:pPr>
            <a:r>
              <a:rPr lang="en-US" sz="2400" dirty="0">
                <a:solidFill>
                  <a:srgbClr val="FFFF00"/>
                </a:solidFill>
                <a:effectLst>
                  <a:glow rad="101600">
                    <a:prstClr val="black">
                      <a:alpha val="60000"/>
                    </a:prstClr>
                  </a:glow>
                </a:effectLst>
                <a:latin typeface="Constantia" pitchFamily="18" charset="0"/>
              </a:rPr>
              <a:t>Verses </a:t>
            </a:r>
            <a:r>
              <a:rPr lang="en-US" sz="2400" dirty="0" smtClean="0">
                <a:solidFill>
                  <a:srgbClr val="FFFF00"/>
                </a:solidFill>
                <a:effectLst>
                  <a:glow rad="101600">
                    <a:prstClr val="black">
                      <a:alpha val="60000"/>
                    </a:prstClr>
                  </a:glow>
                </a:effectLst>
                <a:latin typeface="Constantia" pitchFamily="18" charset="0"/>
              </a:rPr>
              <a:t>6-13 </a:t>
            </a:r>
            <a:r>
              <a:rPr lang="en-US" sz="2400" dirty="0">
                <a:solidFill>
                  <a:prstClr val="white"/>
                </a:solidFill>
                <a:effectLst>
                  <a:glow rad="101600">
                    <a:prstClr val="black">
                      <a:alpha val="60000"/>
                    </a:prstClr>
                  </a:glow>
                </a:effectLst>
                <a:latin typeface="Constantia" pitchFamily="18" charset="0"/>
              </a:rPr>
              <a:t>– </a:t>
            </a:r>
            <a:r>
              <a:rPr lang="en-US" sz="2400" dirty="0" smtClean="0">
                <a:solidFill>
                  <a:prstClr val="white"/>
                </a:solidFill>
                <a:effectLst>
                  <a:glow rad="101600">
                    <a:prstClr val="black">
                      <a:alpha val="60000"/>
                    </a:prstClr>
                  </a:glow>
                </a:effectLst>
                <a:latin typeface="Constantia" pitchFamily="18" charset="0"/>
              </a:rPr>
              <a:t>Samaritans converted</a:t>
            </a:r>
            <a:endParaRPr lang="en-US" sz="2400" dirty="0">
              <a:solidFill>
                <a:prstClr val="white"/>
              </a:solidFill>
              <a:effectLst>
                <a:glow rad="101600">
                  <a:prstClr val="black">
                    <a:alpha val="60000"/>
                  </a:prstClr>
                </a:glow>
              </a:effectLst>
              <a:latin typeface="Constantia" pitchFamily="18" charset="0"/>
            </a:endParaRPr>
          </a:p>
          <a:p>
            <a:pPr marL="342900" indent="-342900">
              <a:buClr>
                <a:srgbClr val="FF8600"/>
              </a:buClr>
              <a:buFont typeface="Wingdings 2" pitchFamily="18" charset="2"/>
              <a:buChar char="è"/>
            </a:pPr>
            <a:r>
              <a:rPr lang="en-US" sz="2400" dirty="0">
                <a:solidFill>
                  <a:srgbClr val="FFFF00"/>
                </a:solidFill>
                <a:effectLst>
                  <a:glow rad="101600">
                    <a:prstClr val="black">
                      <a:alpha val="60000"/>
                    </a:prstClr>
                  </a:glow>
                </a:effectLst>
                <a:latin typeface="Constantia" pitchFamily="18" charset="0"/>
              </a:rPr>
              <a:t>Verses </a:t>
            </a:r>
            <a:r>
              <a:rPr lang="en-US" sz="2400" dirty="0" smtClean="0">
                <a:solidFill>
                  <a:srgbClr val="FFFF00"/>
                </a:solidFill>
                <a:effectLst>
                  <a:glow rad="101600">
                    <a:prstClr val="black">
                      <a:alpha val="60000"/>
                    </a:prstClr>
                  </a:glow>
                </a:effectLst>
                <a:latin typeface="Constantia" pitchFamily="18" charset="0"/>
              </a:rPr>
              <a:t>14-17 </a:t>
            </a:r>
            <a:r>
              <a:rPr lang="en-US" sz="2400" dirty="0">
                <a:solidFill>
                  <a:prstClr val="white"/>
                </a:solidFill>
                <a:effectLst>
                  <a:glow rad="101600">
                    <a:prstClr val="black">
                      <a:alpha val="60000"/>
                    </a:prstClr>
                  </a:glow>
                </a:effectLst>
                <a:latin typeface="Constantia" pitchFamily="18" charset="0"/>
              </a:rPr>
              <a:t>– </a:t>
            </a:r>
            <a:r>
              <a:rPr lang="en-US" sz="2400" dirty="0" smtClean="0">
                <a:solidFill>
                  <a:prstClr val="white"/>
                </a:solidFill>
                <a:effectLst>
                  <a:glow rad="101600">
                    <a:prstClr val="black">
                      <a:alpha val="60000"/>
                    </a:prstClr>
                  </a:glow>
                </a:effectLst>
                <a:latin typeface="Constantia" pitchFamily="18" charset="0"/>
              </a:rPr>
              <a:t>Apostles send Peter and John to the Samaritans that they may receive miraculous spiritual gifts – (Mark 16:17-20)</a:t>
            </a:r>
          </a:p>
          <a:p>
            <a:pPr marL="342900" indent="-342900">
              <a:buClr>
                <a:srgbClr val="FF8600"/>
              </a:buClr>
              <a:buFont typeface="Wingdings 2" pitchFamily="18" charset="2"/>
              <a:buChar char="è"/>
            </a:pPr>
            <a:r>
              <a:rPr lang="en-US" sz="2400" dirty="0" smtClean="0">
                <a:solidFill>
                  <a:srgbClr val="FFFF00"/>
                </a:solidFill>
                <a:effectLst>
                  <a:glow rad="101600">
                    <a:prstClr val="black">
                      <a:alpha val="60000"/>
                    </a:prstClr>
                  </a:glow>
                </a:effectLst>
                <a:latin typeface="Constantia" pitchFamily="18" charset="0"/>
              </a:rPr>
              <a:t>Verse 18-25 </a:t>
            </a:r>
            <a:r>
              <a:rPr lang="en-US" sz="2400" dirty="0" smtClean="0">
                <a:solidFill>
                  <a:prstClr val="white"/>
                </a:solidFill>
                <a:effectLst>
                  <a:glow rad="101600">
                    <a:prstClr val="black">
                      <a:alpha val="60000"/>
                    </a:prstClr>
                  </a:glow>
                </a:effectLst>
                <a:latin typeface="Constantia" pitchFamily="18" charset="0"/>
              </a:rPr>
              <a:t>– One of the Samaritans, (Simon), falls and is restored – (Gal. 5:4; James 5:19,20)</a:t>
            </a:r>
            <a:endParaRPr lang="en-US" sz="2400" dirty="0">
              <a:solidFill>
                <a:prstClr val="white"/>
              </a:solidFill>
              <a:effectLst>
                <a:glow rad="101600">
                  <a:prstClr val="black">
                    <a:alpha val="60000"/>
                  </a:prstClr>
                </a:glow>
              </a:effectLst>
              <a:latin typeface="Constantia"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6200" y="1583353"/>
            <a:ext cx="2362200" cy="44323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4663480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66700" y="2438400"/>
            <a:ext cx="4152900" cy="3962400"/>
          </a:xfrm>
          <a:prstGeom prst="round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prstClr val="white"/>
              </a:solidFill>
            </a:endParaRPr>
          </a:p>
        </p:txBody>
      </p:sp>
      <p:sp>
        <p:nvSpPr>
          <p:cNvPr id="9" name="Slide Number Placeholder 3"/>
          <p:cNvSpPr>
            <a:spLocks noGrp="1"/>
          </p:cNvSpPr>
          <p:nvPr>
            <p:ph type="sldNum" sz="quarter" idx="12"/>
          </p:nvPr>
        </p:nvSpPr>
        <p:spPr/>
        <p:txBody>
          <a:bodyPr/>
          <a:lstStyle/>
          <a:p>
            <a:fld id="{C7E5E819-E517-42CE-8994-CB35583E4EF2}" type="slidenum">
              <a:rPr lang="en-US">
                <a:solidFill>
                  <a:prstClr val="white"/>
                </a:solidFill>
              </a:rPr>
              <a:pPr/>
              <a:t>11</a:t>
            </a:fld>
            <a:endParaRPr lang="en-US">
              <a:solidFill>
                <a:prstClr val="white"/>
              </a:solidFill>
            </a:endParaRPr>
          </a:p>
        </p:txBody>
      </p:sp>
      <p:grpSp>
        <p:nvGrpSpPr>
          <p:cNvPr id="10" name="Group 9"/>
          <p:cNvGrpSpPr/>
          <p:nvPr/>
        </p:nvGrpSpPr>
        <p:grpSpPr>
          <a:xfrm>
            <a:off x="7924800" y="228600"/>
            <a:ext cx="1230745" cy="457200"/>
            <a:chOff x="7924800" y="228600"/>
            <a:chExt cx="1230745" cy="457200"/>
          </a:xfrm>
        </p:grpSpPr>
        <p:sp>
          <p:nvSpPr>
            <p:cNvPr id="11" name="Pentagon 10"/>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2" name="Chevron 11"/>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3" name="Chevron 12"/>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4" name="Chevron 13"/>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5" name="Group 14"/>
          <p:cNvGrpSpPr/>
          <p:nvPr/>
        </p:nvGrpSpPr>
        <p:grpSpPr>
          <a:xfrm rot="10800000">
            <a:off x="0" y="6172200"/>
            <a:ext cx="1230745" cy="457200"/>
            <a:chOff x="7924800" y="228600"/>
            <a:chExt cx="1230745" cy="457200"/>
          </a:xfrm>
        </p:grpSpPr>
        <p:sp>
          <p:nvSpPr>
            <p:cNvPr id="16" name="Pentagon 15"/>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7" name="Chevron 16"/>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8" name="Chevron 17"/>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9" name="Chevron 18"/>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20" name="Rectangle 19"/>
          <p:cNvSpPr/>
          <p:nvPr/>
        </p:nvSpPr>
        <p:spPr>
          <a:xfrm>
            <a:off x="0" y="11430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23" name="Snip Single Corner Rectangle 22"/>
          <p:cNvSpPr/>
          <p:nvPr/>
        </p:nvSpPr>
        <p:spPr>
          <a:xfrm>
            <a:off x="0" y="152400"/>
            <a:ext cx="7620000" cy="83820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pc="50" dirty="0" smtClean="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The Church Scattered</a:t>
            </a:r>
            <a:endParaRPr lang="en-US" sz="40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endParaRPr>
          </a:p>
        </p:txBody>
      </p:sp>
      <p:sp>
        <p:nvSpPr>
          <p:cNvPr id="3" name="Rectangle 2"/>
          <p:cNvSpPr/>
          <p:nvPr/>
        </p:nvSpPr>
        <p:spPr>
          <a:xfrm>
            <a:off x="4419600" y="2819400"/>
            <a:ext cx="4648200" cy="3616375"/>
          </a:xfrm>
          <a:prstGeom prst="rect">
            <a:avLst/>
          </a:prstGeom>
        </p:spPr>
        <p:txBody>
          <a:bodyPr wrap="square">
            <a:spAutoFit/>
          </a:bodyPr>
          <a:lstStyle/>
          <a:p>
            <a:pPr marL="342900" indent="-342900">
              <a:spcAft>
                <a:spcPts val="600"/>
              </a:spcAft>
              <a:buClr>
                <a:srgbClr val="FF8600"/>
              </a:buClr>
              <a:buFont typeface="Wingdings 2" pitchFamily="18" charset="2"/>
              <a:buChar char="è"/>
            </a:pPr>
            <a:r>
              <a:rPr lang="en-US" sz="2800" dirty="0" smtClean="0">
                <a:solidFill>
                  <a:prstClr val="white"/>
                </a:solidFill>
                <a:effectLst>
                  <a:glow rad="101600">
                    <a:prstClr val="black">
                      <a:alpha val="60000"/>
                    </a:prstClr>
                  </a:glow>
                </a:effectLst>
                <a:latin typeface="Constantia" pitchFamily="18" charset="0"/>
              </a:rPr>
              <a:t>We can be guilty of participation by consent – 1, cf. 7:58; 22:20; Rom 1:32; </a:t>
            </a:r>
            <a:r>
              <a:rPr lang="en-US" sz="2800" dirty="0" err="1" smtClean="0">
                <a:solidFill>
                  <a:prstClr val="white"/>
                </a:solidFill>
                <a:effectLst>
                  <a:glow rad="101600">
                    <a:prstClr val="black">
                      <a:alpha val="60000"/>
                    </a:prstClr>
                  </a:glow>
                </a:effectLst>
                <a:latin typeface="Constantia" pitchFamily="18" charset="0"/>
              </a:rPr>
              <a:t>Eph</a:t>
            </a:r>
            <a:r>
              <a:rPr lang="en-US" sz="2800" dirty="0" smtClean="0">
                <a:solidFill>
                  <a:prstClr val="white"/>
                </a:solidFill>
                <a:effectLst>
                  <a:glow rad="101600">
                    <a:prstClr val="black">
                      <a:alpha val="60000"/>
                    </a:prstClr>
                  </a:glow>
                </a:effectLst>
                <a:latin typeface="Constantia" pitchFamily="18" charset="0"/>
              </a:rPr>
              <a:t> 5:7,11</a:t>
            </a:r>
          </a:p>
          <a:p>
            <a:pPr marL="342900" indent="-342900">
              <a:spcAft>
                <a:spcPts val="600"/>
              </a:spcAft>
              <a:buClr>
                <a:srgbClr val="FF8600"/>
              </a:buClr>
              <a:buFont typeface="Wingdings 2" pitchFamily="18" charset="2"/>
              <a:buChar char="è"/>
            </a:pPr>
            <a:r>
              <a:rPr lang="en-US" sz="2800" dirty="0" smtClean="0">
                <a:solidFill>
                  <a:prstClr val="white"/>
                </a:solidFill>
                <a:effectLst>
                  <a:glow rad="101600">
                    <a:prstClr val="black">
                      <a:alpha val="60000"/>
                    </a:prstClr>
                  </a:glow>
                </a:effectLst>
                <a:latin typeface="Constantia" pitchFamily="18" charset="0"/>
              </a:rPr>
              <a:t>God’s enemies can’t overcome His plans – Mat. 28:18-20; Luke 24:47; Acts 1:8; 2:23; Rom 8:18-39</a:t>
            </a:r>
            <a:endParaRPr lang="en-US" sz="2800" dirty="0">
              <a:solidFill>
                <a:prstClr val="white"/>
              </a:solidFill>
              <a:effectLst>
                <a:glow rad="101600">
                  <a:prstClr val="black">
                    <a:alpha val="60000"/>
                  </a:prstClr>
                </a:glow>
              </a:effectLst>
              <a:latin typeface="Constantia" pitchFamily="18" charset="0"/>
            </a:endParaRPr>
          </a:p>
        </p:txBody>
      </p:sp>
      <p:sp>
        <p:nvSpPr>
          <p:cNvPr id="2" name="TextBox 1"/>
          <p:cNvSpPr txBox="1"/>
          <p:nvPr/>
        </p:nvSpPr>
        <p:spPr>
          <a:xfrm>
            <a:off x="152400" y="1295400"/>
            <a:ext cx="8839199"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rgbClr val="FF8600"/>
                </a:solidFill>
                <a:effectLst>
                  <a:glow rad="101600">
                    <a:prstClr val="black">
                      <a:alpha val="60000"/>
                    </a:prstClr>
                  </a:glow>
                  <a:outerShdw blurRad="50800" dist="39000" dir="5460000" algn="tl">
                    <a:srgbClr val="000000">
                      <a:alpha val="38000"/>
                    </a:srgbClr>
                  </a:outerShdw>
                </a:effectLst>
                <a:latin typeface="Dominican Small Caps" pitchFamily="2" charset="0"/>
              </a:rPr>
              <a:t>Evil Can Work For Good!</a:t>
            </a:r>
            <a:endParaRPr lang="en-US" sz="4000" b="1" dirty="0">
              <a:ln w="11430"/>
              <a:solidFill>
                <a:srgbClr val="FF8600"/>
              </a:solidFill>
              <a:effectLst>
                <a:glow rad="101600">
                  <a:prstClr val="black">
                    <a:alpha val="60000"/>
                  </a:prstClr>
                </a:glow>
                <a:outerShdw blurRad="50800" dist="39000" dir="5460000" algn="tl">
                  <a:srgbClr val="000000">
                    <a:alpha val="38000"/>
                  </a:srgbClr>
                </a:outerShdw>
              </a:effectLst>
              <a:latin typeface="Dominican Small Caps" pitchFamily="2" charset="0"/>
            </a:endParaRPr>
          </a:p>
          <a:p>
            <a:pPr algn="ctr"/>
            <a:r>
              <a:rPr lang="en-US" sz="2800" b="1" dirty="0">
                <a:ln w="11430"/>
                <a:solidFill>
                  <a:srgbClr val="FF8600">
                    <a:lumMod val="20000"/>
                    <a:lumOff val="80000"/>
                  </a:srgbClr>
                </a:solidFill>
                <a:effectLst>
                  <a:glow rad="101600">
                    <a:prstClr val="black">
                      <a:alpha val="60000"/>
                    </a:prstClr>
                  </a:glow>
                  <a:outerShdw blurRad="50800" dist="39000" dir="5460000" algn="tl">
                    <a:srgbClr val="000000">
                      <a:alpha val="38000"/>
                    </a:srgbClr>
                  </a:outerShdw>
                </a:effectLst>
                <a:latin typeface="Dominican Small Caps" pitchFamily="2" charset="0"/>
              </a:rPr>
              <a:t>Verses </a:t>
            </a:r>
            <a:r>
              <a:rPr lang="en-US" sz="2800" b="1" dirty="0" smtClean="0">
                <a:ln w="11430"/>
                <a:solidFill>
                  <a:srgbClr val="FF8600">
                    <a:lumMod val="20000"/>
                    <a:lumOff val="80000"/>
                  </a:srgbClr>
                </a:solidFill>
                <a:effectLst>
                  <a:glow rad="101600">
                    <a:prstClr val="black">
                      <a:alpha val="60000"/>
                    </a:prstClr>
                  </a:glow>
                  <a:outerShdw blurRad="50800" dist="39000" dir="5460000" algn="tl">
                    <a:srgbClr val="000000">
                      <a:alpha val="38000"/>
                    </a:srgbClr>
                  </a:outerShdw>
                </a:effectLst>
                <a:latin typeface="Dominican Small Caps" pitchFamily="2" charset="0"/>
              </a:rPr>
              <a:t>1-3</a:t>
            </a:r>
            <a:endParaRPr lang="en-US" sz="2800" b="1" dirty="0">
              <a:ln w="11430"/>
              <a:solidFill>
                <a:srgbClr val="FF8600">
                  <a:lumMod val="20000"/>
                  <a:lumOff val="80000"/>
                </a:srgbClr>
              </a:solidFill>
              <a:effectLst>
                <a:glow rad="101600">
                  <a:prstClr val="black">
                    <a:alpha val="60000"/>
                  </a:prstClr>
                </a:glow>
                <a:outerShdw blurRad="50800" dist="39000" dir="5460000" algn="tl">
                  <a:srgbClr val="000000">
                    <a:alpha val="38000"/>
                  </a:srgbClr>
                </a:outerShdw>
              </a:effectLst>
              <a:latin typeface="Dominican Small Caps" pitchFamily="2" charset="0"/>
            </a:endParaRPr>
          </a:p>
        </p:txBody>
      </p:sp>
      <p:sp>
        <p:nvSpPr>
          <p:cNvPr id="6" name="Rectangle 5"/>
          <p:cNvSpPr/>
          <p:nvPr/>
        </p:nvSpPr>
        <p:spPr>
          <a:xfrm>
            <a:off x="266700" y="2430482"/>
            <a:ext cx="4152900" cy="3416320"/>
          </a:xfrm>
          <a:prstGeom prst="rect">
            <a:avLst/>
          </a:prstGeom>
        </p:spPr>
        <p:txBody>
          <a:bodyPr wrap="square">
            <a:spAutoFit/>
          </a:bodyPr>
          <a:lstStyle/>
          <a:p>
            <a:pPr algn="ctr"/>
            <a:r>
              <a:rPr lang="en-US" sz="2400" b="1"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Acts 8:1-3 (NKJV) </a:t>
            </a:r>
            <a:r>
              <a:rPr lang="en-US" sz="24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
            </a:r>
            <a:br>
              <a:rPr lang="en-US" sz="24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br>
            <a:r>
              <a:rPr lang="en-US" sz="2400" baseline="300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1 </a:t>
            </a:r>
            <a:r>
              <a:rPr lang="en-US" sz="24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Now Saul was consenting to his death. At that time a great persecution arose against the church which was at Jerusalem; and they were all scattered throughout the regions of Judea and Samaria, except the apostles. </a:t>
            </a:r>
          </a:p>
        </p:txBody>
      </p:sp>
    </p:spTree>
    <p:extLst>
      <p:ext uri="{BB962C8B-B14F-4D97-AF65-F5344CB8AC3E}">
        <p14:creationId xmlns:p14="http://schemas.microsoft.com/office/powerpoint/2010/main" val="3072381924"/>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66700" y="2438400"/>
            <a:ext cx="4152900" cy="3962400"/>
          </a:xfrm>
          <a:prstGeom prst="round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prstClr val="white"/>
              </a:solidFill>
            </a:endParaRPr>
          </a:p>
        </p:txBody>
      </p:sp>
      <p:sp>
        <p:nvSpPr>
          <p:cNvPr id="9" name="Slide Number Placeholder 3"/>
          <p:cNvSpPr>
            <a:spLocks noGrp="1"/>
          </p:cNvSpPr>
          <p:nvPr>
            <p:ph type="sldNum" sz="quarter" idx="12"/>
          </p:nvPr>
        </p:nvSpPr>
        <p:spPr/>
        <p:txBody>
          <a:bodyPr/>
          <a:lstStyle/>
          <a:p>
            <a:fld id="{C7E5E819-E517-42CE-8994-CB35583E4EF2}" type="slidenum">
              <a:rPr lang="en-US">
                <a:solidFill>
                  <a:prstClr val="white"/>
                </a:solidFill>
              </a:rPr>
              <a:pPr/>
              <a:t>12</a:t>
            </a:fld>
            <a:endParaRPr lang="en-US">
              <a:solidFill>
                <a:prstClr val="white"/>
              </a:solidFill>
            </a:endParaRPr>
          </a:p>
        </p:txBody>
      </p:sp>
      <p:grpSp>
        <p:nvGrpSpPr>
          <p:cNvPr id="10" name="Group 9"/>
          <p:cNvGrpSpPr/>
          <p:nvPr/>
        </p:nvGrpSpPr>
        <p:grpSpPr>
          <a:xfrm>
            <a:off x="7924800" y="228600"/>
            <a:ext cx="1230745" cy="457200"/>
            <a:chOff x="7924800" y="228600"/>
            <a:chExt cx="1230745" cy="457200"/>
          </a:xfrm>
        </p:grpSpPr>
        <p:sp>
          <p:nvSpPr>
            <p:cNvPr id="11" name="Pentagon 10"/>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2" name="Chevron 11"/>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3" name="Chevron 12"/>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4" name="Chevron 13"/>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5" name="Group 14"/>
          <p:cNvGrpSpPr/>
          <p:nvPr/>
        </p:nvGrpSpPr>
        <p:grpSpPr>
          <a:xfrm rot="10800000">
            <a:off x="0" y="6172200"/>
            <a:ext cx="1230745" cy="457200"/>
            <a:chOff x="7924800" y="228600"/>
            <a:chExt cx="1230745" cy="457200"/>
          </a:xfrm>
        </p:grpSpPr>
        <p:sp>
          <p:nvSpPr>
            <p:cNvPr id="16" name="Pentagon 15"/>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7" name="Chevron 16"/>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8" name="Chevron 17"/>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9" name="Chevron 18"/>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20" name="Rectangle 19"/>
          <p:cNvSpPr/>
          <p:nvPr/>
        </p:nvSpPr>
        <p:spPr>
          <a:xfrm>
            <a:off x="0" y="11430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23" name="Snip Single Corner Rectangle 22"/>
          <p:cNvSpPr/>
          <p:nvPr/>
        </p:nvSpPr>
        <p:spPr>
          <a:xfrm>
            <a:off x="0" y="152400"/>
            <a:ext cx="7620000" cy="83820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pc="50" dirty="0" smtClean="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The Church Scattered</a:t>
            </a:r>
            <a:endParaRPr lang="en-US" sz="40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endParaRPr>
          </a:p>
        </p:txBody>
      </p:sp>
      <p:sp>
        <p:nvSpPr>
          <p:cNvPr id="3" name="Rectangle 2"/>
          <p:cNvSpPr/>
          <p:nvPr/>
        </p:nvSpPr>
        <p:spPr>
          <a:xfrm>
            <a:off x="4419600" y="2819400"/>
            <a:ext cx="4648200" cy="3616375"/>
          </a:xfrm>
          <a:prstGeom prst="rect">
            <a:avLst/>
          </a:prstGeom>
        </p:spPr>
        <p:txBody>
          <a:bodyPr wrap="square">
            <a:spAutoFit/>
          </a:bodyPr>
          <a:lstStyle/>
          <a:p>
            <a:pPr marL="342900" indent="-342900">
              <a:spcAft>
                <a:spcPts val="600"/>
              </a:spcAft>
              <a:buClr>
                <a:srgbClr val="FF8600"/>
              </a:buClr>
              <a:buFont typeface="Wingdings 2" pitchFamily="18" charset="2"/>
              <a:buChar char="è"/>
            </a:pPr>
            <a:r>
              <a:rPr lang="en-US" sz="2800" dirty="0" smtClean="0">
                <a:solidFill>
                  <a:prstClr val="white"/>
                </a:solidFill>
                <a:effectLst>
                  <a:glow rad="101600">
                    <a:prstClr val="black">
                      <a:alpha val="60000"/>
                    </a:prstClr>
                  </a:glow>
                </a:effectLst>
                <a:latin typeface="Constantia" pitchFamily="18" charset="0"/>
              </a:rPr>
              <a:t>There is actual honor in death for the godly – 2</a:t>
            </a:r>
            <a:r>
              <a:rPr lang="en-US" sz="2800" dirty="0">
                <a:solidFill>
                  <a:prstClr val="white"/>
                </a:solidFill>
                <a:effectLst>
                  <a:glow rad="101600">
                    <a:prstClr val="black">
                      <a:alpha val="60000"/>
                    </a:prstClr>
                  </a:glow>
                </a:effectLst>
                <a:latin typeface="Constantia" pitchFamily="18" charset="0"/>
              </a:rPr>
              <a:t>;</a:t>
            </a:r>
            <a:r>
              <a:rPr lang="en-US" sz="2800" dirty="0" smtClean="0">
                <a:solidFill>
                  <a:prstClr val="white"/>
                </a:solidFill>
                <a:effectLst>
                  <a:glow rad="101600">
                    <a:prstClr val="black">
                      <a:alpha val="60000"/>
                    </a:prstClr>
                  </a:glow>
                </a:effectLst>
                <a:latin typeface="Constantia" pitchFamily="18" charset="0"/>
              </a:rPr>
              <a:t> cf. Eccl. 8:10-13; 1 </a:t>
            </a:r>
            <a:r>
              <a:rPr lang="en-US" sz="2800" dirty="0" err="1" smtClean="0">
                <a:solidFill>
                  <a:prstClr val="white"/>
                </a:solidFill>
                <a:effectLst>
                  <a:glow rad="101600">
                    <a:prstClr val="black">
                      <a:alpha val="60000"/>
                    </a:prstClr>
                  </a:glow>
                </a:effectLst>
                <a:latin typeface="Constantia" pitchFamily="18" charset="0"/>
              </a:rPr>
              <a:t>Thes</a:t>
            </a:r>
            <a:r>
              <a:rPr lang="en-US" sz="2800" dirty="0" smtClean="0">
                <a:solidFill>
                  <a:prstClr val="white"/>
                </a:solidFill>
                <a:effectLst>
                  <a:glow rad="101600">
                    <a:prstClr val="black">
                      <a:alpha val="60000"/>
                    </a:prstClr>
                  </a:glow>
                </a:effectLst>
                <a:latin typeface="Constantia" pitchFamily="18" charset="0"/>
              </a:rPr>
              <a:t> 4:13-18; Rev 14:13</a:t>
            </a:r>
          </a:p>
          <a:p>
            <a:pPr marL="342900" indent="-342900">
              <a:spcAft>
                <a:spcPts val="600"/>
              </a:spcAft>
              <a:buClr>
                <a:srgbClr val="FF8600"/>
              </a:buClr>
              <a:buFont typeface="Wingdings 2" pitchFamily="18" charset="2"/>
              <a:buChar char="è"/>
            </a:pPr>
            <a:r>
              <a:rPr lang="en-US" sz="2800" dirty="0" smtClean="0">
                <a:solidFill>
                  <a:prstClr val="white"/>
                </a:solidFill>
                <a:effectLst>
                  <a:glow rad="101600">
                    <a:prstClr val="black">
                      <a:alpha val="60000"/>
                    </a:prstClr>
                  </a:glow>
                </a:effectLst>
                <a:latin typeface="Constantia" pitchFamily="18" charset="0"/>
              </a:rPr>
              <a:t>What if we faced the kind of persecution the early church faced? – 3; 2 Tim 3:12; 1 Pt. 4:12-16; Jam 1:1-12</a:t>
            </a:r>
            <a:endParaRPr lang="en-US" sz="2800" dirty="0">
              <a:solidFill>
                <a:prstClr val="white"/>
              </a:solidFill>
              <a:effectLst>
                <a:glow rad="101600">
                  <a:prstClr val="black">
                    <a:alpha val="60000"/>
                  </a:prstClr>
                </a:glow>
              </a:effectLst>
              <a:latin typeface="Constantia" pitchFamily="18" charset="0"/>
            </a:endParaRPr>
          </a:p>
        </p:txBody>
      </p:sp>
      <p:sp>
        <p:nvSpPr>
          <p:cNvPr id="2" name="TextBox 1"/>
          <p:cNvSpPr txBox="1"/>
          <p:nvPr/>
        </p:nvSpPr>
        <p:spPr>
          <a:xfrm>
            <a:off x="152400" y="1295400"/>
            <a:ext cx="8839199"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rgbClr val="FF8600"/>
                </a:solidFill>
                <a:effectLst>
                  <a:glow rad="101600">
                    <a:prstClr val="black">
                      <a:alpha val="60000"/>
                    </a:prstClr>
                  </a:glow>
                  <a:outerShdw blurRad="50800" dist="39000" dir="5460000" algn="tl">
                    <a:srgbClr val="000000">
                      <a:alpha val="38000"/>
                    </a:srgbClr>
                  </a:outerShdw>
                </a:effectLst>
                <a:latin typeface="Dominican Small Caps" pitchFamily="2" charset="0"/>
              </a:rPr>
              <a:t>Evil Can Work For Good!</a:t>
            </a:r>
            <a:endParaRPr lang="en-US" sz="4000" b="1" dirty="0">
              <a:ln w="11430"/>
              <a:solidFill>
                <a:srgbClr val="FF8600"/>
              </a:solidFill>
              <a:effectLst>
                <a:glow rad="101600">
                  <a:prstClr val="black">
                    <a:alpha val="60000"/>
                  </a:prstClr>
                </a:glow>
                <a:outerShdw blurRad="50800" dist="39000" dir="5460000" algn="tl">
                  <a:srgbClr val="000000">
                    <a:alpha val="38000"/>
                  </a:srgbClr>
                </a:outerShdw>
              </a:effectLst>
              <a:latin typeface="Dominican Small Caps" pitchFamily="2" charset="0"/>
            </a:endParaRPr>
          </a:p>
          <a:p>
            <a:pPr algn="ctr"/>
            <a:r>
              <a:rPr lang="en-US" sz="2800" b="1" dirty="0">
                <a:ln w="11430"/>
                <a:solidFill>
                  <a:srgbClr val="FF8600">
                    <a:lumMod val="20000"/>
                    <a:lumOff val="80000"/>
                  </a:srgbClr>
                </a:solidFill>
                <a:effectLst>
                  <a:glow rad="101600">
                    <a:prstClr val="black">
                      <a:alpha val="60000"/>
                    </a:prstClr>
                  </a:glow>
                  <a:outerShdw blurRad="50800" dist="39000" dir="5460000" algn="tl">
                    <a:srgbClr val="000000">
                      <a:alpha val="38000"/>
                    </a:srgbClr>
                  </a:outerShdw>
                </a:effectLst>
                <a:latin typeface="Dominican Small Caps" pitchFamily="2" charset="0"/>
              </a:rPr>
              <a:t>Verses </a:t>
            </a:r>
            <a:r>
              <a:rPr lang="en-US" sz="2800" b="1" dirty="0" smtClean="0">
                <a:ln w="11430"/>
                <a:solidFill>
                  <a:srgbClr val="FF8600">
                    <a:lumMod val="20000"/>
                    <a:lumOff val="80000"/>
                  </a:srgbClr>
                </a:solidFill>
                <a:effectLst>
                  <a:glow rad="101600">
                    <a:prstClr val="black">
                      <a:alpha val="60000"/>
                    </a:prstClr>
                  </a:glow>
                  <a:outerShdw blurRad="50800" dist="39000" dir="5460000" algn="tl">
                    <a:srgbClr val="000000">
                      <a:alpha val="38000"/>
                    </a:srgbClr>
                  </a:outerShdw>
                </a:effectLst>
                <a:latin typeface="Dominican Small Caps" pitchFamily="2" charset="0"/>
              </a:rPr>
              <a:t>1-3</a:t>
            </a:r>
            <a:endParaRPr lang="en-US" sz="2800" b="1" dirty="0">
              <a:ln w="11430"/>
              <a:solidFill>
                <a:srgbClr val="FF8600">
                  <a:lumMod val="20000"/>
                  <a:lumOff val="80000"/>
                </a:srgbClr>
              </a:solidFill>
              <a:effectLst>
                <a:glow rad="101600">
                  <a:prstClr val="black">
                    <a:alpha val="60000"/>
                  </a:prstClr>
                </a:glow>
                <a:outerShdw blurRad="50800" dist="39000" dir="5460000" algn="tl">
                  <a:srgbClr val="000000">
                    <a:alpha val="38000"/>
                  </a:srgbClr>
                </a:outerShdw>
              </a:effectLst>
              <a:latin typeface="Dominican Small Caps" pitchFamily="2" charset="0"/>
            </a:endParaRPr>
          </a:p>
        </p:txBody>
      </p:sp>
      <p:sp>
        <p:nvSpPr>
          <p:cNvPr id="6" name="Rectangle 5"/>
          <p:cNvSpPr/>
          <p:nvPr/>
        </p:nvSpPr>
        <p:spPr>
          <a:xfrm>
            <a:off x="266700" y="2430482"/>
            <a:ext cx="4152900" cy="3785652"/>
          </a:xfrm>
          <a:prstGeom prst="rect">
            <a:avLst/>
          </a:prstGeom>
        </p:spPr>
        <p:txBody>
          <a:bodyPr wrap="square">
            <a:spAutoFit/>
          </a:bodyPr>
          <a:lstStyle/>
          <a:p>
            <a:pPr algn="ctr"/>
            <a:r>
              <a:rPr lang="en-US" sz="2400" b="1"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Acts 8:1-3 (NKJV) </a:t>
            </a:r>
            <a:r>
              <a:rPr lang="en-US" sz="24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
            </a:r>
            <a:br>
              <a:rPr lang="en-US" sz="24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br>
            <a:r>
              <a:rPr lang="en-US" sz="2400" baseline="30000" dirty="0" smtClean="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2 </a:t>
            </a:r>
            <a:r>
              <a:rPr lang="en-US" sz="24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And devout men carried Stephen </a:t>
            </a:r>
            <a:r>
              <a:rPr lang="en-US" sz="2400" i="1"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to his burial,</a:t>
            </a:r>
            <a:r>
              <a:rPr lang="en-US" sz="24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 and made great lamentation over him. </a:t>
            </a:r>
            <a:br>
              <a:rPr lang="en-US" sz="24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br>
            <a:r>
              <a:rPr lang="en-US" sz="2400" baseline="300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3 </a:t>
            </a:r>
            <a:r>
              <a:rPr lang="en-US" sz="24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As for Saul, he made havoc of the church, entering every house, and dragging off men and women, committing </a:t>
            </a:r>
            <a:r>
              <a:rPr lang="en-US" sz="2400" i="1"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them</a:t>
            </a:r>
            <a:r>
              <a:rPr lang="en-US" sz="24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 to prison. </a:t>
            </a:r>
          </a:p>
        </p:txBody>
      </p:sp>
    </p:spTree>
    <p:extLst>
      <p:ext uri="{BB962C8B-B14F-4D97-AF65-F5344CB8AC3E}">
        <p14:creationId xmlns:p14="http://schemas.microsoft.com/office/powerpoint/2010/main" val="4254499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66700" y="2438400"/>
            <a:ext cx="4152900" cy="3962400"/>
          </a:xfrm>
          <a:prstGeom prst="round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prstClr val="white"/>
              </a:solidFill>
            </a:endParaRPr>
          </a:p>
        </p:txBody>
      </p:sp>
      <p:sp>
        <p:nvSpPr>
          <p:cNvPr id="9" name="Slide Number Placeholder 3"/>
          <p:cNvSpPr>
            <a:spLocks noGrp="1"/>
          </p:cNvSpPr>
          <p:nvPr>
            <p:ph type="sldNum" sz="quarter" idx="12"/>
          </p:nvPr>
        </p:nvSpPr>
        <p:spPr/>
        <p:txBody>
          <a:bodyPr/>
          <a:lstStyle/>
          <a:p>
            <a:fld id="{C7E5E819-E517-42CE-8994-CB35583E4EF2}" type="slidenum">
              <a:rPr lang="en-US">
                <a:solidFill>
                  <a:prstClr val="white"/>
                </a:solidFill>
              </a:rPr>
              <a:pPr/>
              <a:t>13</a:t>
            </a:fld>
            <a:endParaRPr lang="en-US">
              <a:solidFill>
                <a:prstClr val="white"/>
              </a:solidFill>
            </a:endParaRPr>
          </a:p>
        </p:txBody>
      </p:sp>
      <p:grpSp>
        <p:nvGrpSpPr>
          <p:cNvPr id="10" name="Group 9"/>
          <p:cNvGrpSpPr/>
          <p:nvPr/>
        </p:nvGrpSpPr>
        <p:grpSpPr>
          <a:xfrm>
            <a:off x="7924800" y="228600"/>
            <a:ext cx="1230745" cy="457200"/>
            <a:chOff x="7924800" y="228600"/>
            <a:chExt cx="1230745" cy="457200"/>
          </a:xfrm>
        </p:grpSpPr>
        <p:sp>
          <p:nvSpPr>
            <p:cNvPr id="11" name="Pentagon 10"/>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2" name="Chevron 11"/>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3" name="Chevron 12"/>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4" name="Chevron 13"/>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5" name="Group 14"/>
          <p:cNvGrpSpPr/>
          <p:nvPr/>
        </p:nvGrpSpPr>
        <p:grpSpPr>
          <a:xfrm rot="10800000">
            <a:off x="0" y="6172200"/>
            <a:ext cx="1230745" cy="457200"/>
            <a:chOff x="7924800" y="228600"/>
            <a:chExt cx="1230745" cy="457200"/>
          </a:xfrm>
        </p:grpSpPr>
        <p:sp>
          <p:nvSpPr>
            <p:cNvPr id="16" name="Pentagon 15"/>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7" name="Chevron 16"/>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8" name="Chevron 17"/>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9" name="Chevron 18"/>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20" name="Rectangle 19"/>
          <p:cNvSpPr/>
          <p:nvPr/>
        </p:nvSpPr>
        <p:spPr>
          <a:xfrm>
            <a:off x="0" y="11430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23" name="Snip Single Corner Rectangle 22"/>
          <p:cNvSpPr/>
          <p:nvPr/>
        </p:nvSpPr>
        <p:spPr>
          <a:xfrm>
            <a:off x="0" y="152400"/>
            <a:ext cx="7620000" cy="83820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pc="50" dirty="0" smtClean="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The Church Scattered</a:t>
            </a:r>
            <a:endParaRPr lang="en-US" sz="40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endParaRPr>
          </a:p>
        </p:txBody>
      </p:sp>
      <p:sp>
        <p:nvSpPr>
          <p:cNvPr id="3" name="Rectangle 2"/>
          <p:cNvSpPr/>
          <p:nvPr/>
        </p:nvSpPr>
        <p:spPr>
          <a:xfrm>
            <a:off x="4419600" y="2819400"/>
            <a:ext cx="4648200" cy="3616375"/>
          </a:xfrm>
          <a:prstGeom prst="rect">
            <a:avLst/>
          </a:prstGeom>
        </p:spPr>
        <p:txBody>
          <a:bodyPr wrap="square">
            <a:spAutoFit/>
          </a:bodyPr>
          <a:lstStyle/>
          <a:p>
            <a:pPr marL="342900" indent="-342900">
              <a:spcAft>
                <a:spcPts val="600"/>
              </a:spcAft>
              <a:buClr>
                <a:srgbClr val="FF8600"/>
              </a:buClr>
              <a:buFont typeface="Wingdings 2" pitchFamily="18" charset="2"/>
              <a:buChar char="è"/>
            </a:pPr>
            <a:r>
              <a:rPr lang="en-US" sz="2800" dirty="0" smtClean="0">
                <a:solidFill>
                  <a:prstClr val="white"/>
                </a:solidFill>
                <a:effectLst>
                  <a:glow rad="101600">
                    <a:prstClr val="black">
                      <a:alpha val="60000"/>
                    </a:prstClr>
                  </a:glow>
                </a:effectLst>
                <a:latin typeface="Constantia" pitchFamily="18" charset="0"/>
              </a:rPr>
              <a:t>If we are truly converted to the cause of Christ – wouldn’t we naturally want to tell others? – </a:t>
            </a:r>
            <a:r>
              <a:rPr lang="en-US" sz="2800" dirty="0">
                <a:solidFill>
                  <a:prstClr val="white"/>
                </a:solidFill>
                <a:effectLst>
                  <a:glow rad="101600">
                    <a:prstClr val="black">
                      <a:alpha val="60000"/>
                    </a:prstClr>
                  </a:glow>
                </a:effectLst>
                <a:latin typeface="Constantia" pitchFamily="18" charset="0"/>
              </a:rPr>
              <a:t>4</a:t>
            </a:r>
            <a:r>
              <a:rPr lang="en-US" sz="2800" dirty="0" smtClean="0">
                <a:solidFill>
                  <a:prstClr val="white"/>
                </a:solidFill>
                <a:effectLst>
                  <a:glow rad="101600">
                    <a:prstClr val="black">
                      <a:alpha val="60000"/>
                    </a:prstClr>
                  </a:glow>
                </a:effectLst>
                <a:latin typeface="Constantia" pitchFamily="18" charset="0"/>
              </a:rPr>
              <a:t>; cf. Acts 4:12,19,20; 1 </a:t>
            </a:r>
            <a:r>
              <a:rPr lang="en-US" sz="2800" dirty="0" err="1" smtClean="0">
                <a:solidFill>
                  <a:prstClr val="white"/>
                </a:solidFill>
                <a:effectLst>
                  <a:glow rad="101600">
                    <a:prstClr val="black">
                      <a:alpha val="60000"/>
                    </a:prstClr>
                  </a:glow>
                </a:effectLst>
                <a:latin typeface="Constantia" pitchFamily="18" charset="0"/>
              </a:rPr>
              <a:t>Thes</a:t>
            </a:r>
            <a:r>
              <a:rPr lang="en-US" sz="2800" dirty="0" smtClean="0">
                <a:solidFill>
                  <a:prstClr val="white"/>
                </a:solidFill>
                <a:effectLst>
                  <a:glow rad="101600">
                    <a:prstClr val="black">
                      <a:alpha val="60000"/>
                    </a:prstClr>
                  </a:glow>
                </a:effectLst>
                <a:latin typeface="Constantia" pitchFamily="18" charset="0"/>
              </a:rPr>
              <a:t> 1:8</a:t>
            </a:r>
          </a:p>
          <a:p>
            <a:pPr marL="342900" indent="-342900">
              <a:spcAft>
                <a:spcPts val="600"/>
              </a:spcAft>
              <a:buClr>
                <a:srgbClr val="FF8600"/>
              </a:buClr>
              <a:buFont typeface="Wingdings 2" pitchFamily="18" charset="2"/>
              <a:buChar char="è"/>
            </a:pPr>
            <a:r>
              <a:rPr lang="en-US" sz="2800" dirty="0" smtClean="0">
                <a:solidFill>
                  <a:prstClr val="white"/>
                </a:solidFill>
                <a:effectLst>
                  <a:glow rad="101600">
                    <a:prstClr val="black">
                      <a:alpha val="60000"/>
                    </a:prstClr>
                  </a:glow>
                </a:effectLst>
                <a:latin typeface="Constantia" pitchFamily="18" charset="0"/>
              </a:rPr>
              <a:t>All need the gospel – which is the only hope for the lost – Rom 3:23; 1:16,17 </a:t>
            </a:r>
            <a:endParaRPr lang="en-US" sz="2800" dirty="0">
              <a:solidFill>
                <a:prstClr val="white"/>
              </a:solidFill>
              <a:effectLst>
                <a:glow rad="101600">
                  <a:prstClr val="black">
                    <a:alpha val="60000"/>
                  </a:prstClr>
                </a:glow>
              </a:effectLst>
              <a:latin typeface="Constantia" pitchFamily="18" charset="0"/>
            </a:endParaRPr>
          </a:p>
        </p:txBody>
      </p:sp>
      <p:sp>
        <p:nvSpPr>
          <p:cNvPr id="2" name="TextBox 1"/>
          <p:cNvSpPr txBox="1"/>
          <p:nvPr/>
        </p:nvSpPr>
        <p:spPr>
          <a:xfrm>
            <a:off x="152400" y="1295400"/>
            <a:ext cx="8839199" cy="113877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rgbClr val="FF8600"/>
                </a:solidFill>
                <a:effectLst>
                  <a:glow rad="101600">
                    <a:prstClr val="black">
                      <a:alpha val="60000"/>
                    </a:prstClr>
                  </a:glow>
                  <a:outerShdw blurRad="50800" dist="39000" dir="5460000" algn="tl">
                    <a:srgbClr val="000000">
                      <a:alpha val="38000"/>
                    </a:srgbClr>
                  </a:outerShdw>
                </a:effectLst>
                <a:latin typeface="Dominican Small Caps" pitchFamily="2" charset="0"/>
              </a:rPr>
              <a:t>The Converted Are Evangelistic!</a:t>
            </a:r>
            <a:endParaRPr lang="en-US" sz="4000" b="1" dirty="0">
              <a:ln w="11430"/>
              <a:solidFill>
                <a:srgbClr val="FF8600"/>
              </a:solidFill>
              <a:effectLst>
                <a:glow rad="101600">
                  <a:prstClr val="black">
                    <a:alpha val="60000"/>
                  </a:prstClr>
                </a:glow>
                <a:outerShdw blurRad="50800" dist="39000" dir="5460000" algn="tl">
                  <a:srgbClr val="000000">
                    <a:alpha val="38000"/>
                  </a:srgbClr>
                </a:outerShdw>
              </a:effectLst>
              <a:latin typeface="Dominican Small Caps" pitchFamily="2" charset="0"/>
            </a:endParaRPr>
          </a:p>
          <a:p>
            <a:pPr algn="ctr"/>
            <a:r>
              <a:rPr lang="en-US" sz="2800" b="1" dirty="0">
                <a:ln w="11430"/>
                <a:solidFill>
                  <a:srgbClr val="FF8600">
                    <a:lumMod val="20000"/>
                    <a:lumOff val="80000"/>
                  </a:srgbClr>
                </a:solidFill>
                <a:effectLst>
                  <a:glow rad="101600">
                    <a:prstClr val="black">
                      <a:alpha val="60000"/>
                    </a:prstClr>
                  </a:glow>
                  <a:outerShdw blurRad="50800" dist="39000" dir="5460000" algn="tl">
                    <a:srgbClr val="000000">
                      <a:alpha val="38000"/>
                    </a:srgbClr>
                  </a:outerShdw>
                </a:effectLst>
                <a:latin typeface="Dominican Small Caps" pitchFamily="2" charset="0"/>
              </a:rPr>
              <a:t>Verses </a:t>
            </a:r>
            <a:r>
              <a:rPr lang="en-US" sz="2800" b="1" dirty="0" smtClean="0">
                <a:ln w="11430"/>
                <a:solidFill>
                  <a:srgbClr val="FF8600">
                    <a:lumMod val="20000"/>
                    <a:lumOff val="80000"/>
                  </a:srgbClr>
                </a:solidFill>
                <a:effectLst>
                  <a:glow rad="101600">
                    <a:prstClr val="black">
                      <a:alpha val="60000"/>
                    </a:prstClr>
                  </a:glow>
                  <a:outerShdw blurRad="50800" dist="39000" dir="5460000" algn="tl">
                    <a:srgbClr val="000000">
                      <a:alpha val="38000"/>
                    </a:srgbClr>
                  </a:outerShdw>
                </a:effectLst>
                <a:latin typeface="Dominican Small Caps" pitchFamily="2" charset="0"/>
              </a:rPr>
              <a:t>1,4</a:t>
            </a:r>
            <a:endParaRPr lang="en-US" sz="2800" b="1" dirty="0">
              <a:ln w="11430"/>
              <a:solidFill>
                <a:srgbClr val="FF8600">
                  <a:lumMod val="20000"/>
                  <a:lumOff val="80000"/>
                </a:srgbClr>
              </a:solidFill>
              <a:effectLst>
                <a:glow rad="101600">
                  <a:prstClr val="black">
                    <a:alpha val="60000"/>
                  </a:prstClr>
                </a:glow>
                <a:outerShdw blurRad="50800" dist="39000" dir="5460000" algn="tl">
                  <a:srgbClr val="000000">
                    <a:alpha val="38000"/>
                  </a:srgbClr>
                </a:outerShdw>
              </a:effectLst>
              <a:latin typeface="Dominican Small Caps" pitchFamily="2" charset="0"/>
            </a:endParaRPr>
          </a:p>
        </p:txBody>
      </p:sp>
      <p:sp>
        <p:nvSpPr>
          <p:cNvPr id="4" name="Rectangle 3"/>
          <p:cNvSpPr/>
          <p:nvPr/>
        </p:nvSpPr>
        <p:spPr>
          <a:xfrm>
            <a:off x="304800" y="2690336"/>
            <a:ext cx="4114800" cy="2862322"/>
          </a:xfrm>
          <a:prstGeom prst="rect">
            <a:avLst/>
          </a:prstGeom>
        </p:spPr>
        <p:txBody>
          <a:bodyPr wrap="square">
            <a:spAutoFit/>
          </a:bodyPr>
          <a:lstStyle/>
          <a:p>
            <a:pPr algn="ctr"/>
            <a:r>
              <a:rPr lang="en-US" sz="3600" b="1"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Acts 8:4 (NKJV) </a:t>
            </a:r>
            <a:r>
              <a:rPr lang="en-US" sz="36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
            </a:r>
            <a:br>
              <a:rPr lang="en-US" sz="36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br>
            <a:r>
              <a:rPr lang="en-US" sz="3600" baseline="300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4 </a:t>
            </a:r>
            <a:r>
              <a:rPr lang="en-US" sz="36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Therefore those who were scattered went everywhere preaching the word. </a:t>
            </a:r>
          </a:p>
        </p:txBody>
      </p:sp>
    </p:spTree>
    <p:extLst>
      <p:ext uri="{BB962C8B-B14F-4D97-AF65-F5344CB8AC3E}">
        <p14:creationId xmlns:p14="http://schemas.microsoft.com/office/powerpoint/2010/main" val="284650157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66700" y="2438400"/>
            <a:ext cx="4152900" cy="3962400"/>
          </a:xfrm>
          <a:prstGeom prst="round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prstClr val="white"/>
              </a:solidFill>
            </a:endParaRPr>
          </a:p>
        </p:txBody>
      </p:sp>
      <p:sp>
        <p:nvSpPr>
          <p:cNvPr id="9" name="Slide Number Placeholder 3"/>
          <p:cNvSpPr>
            <a:spLocks noGrp="1"/>
          </p:cNvSpPr>
          <p:nvPr>
            <p:ph type="sldNum" sz="quarter" idx="12"/>
          </p:nvPr>
        </p:nvSpPr>
        <p:spPr/>
        <p:txBody>
          <a:bodyPr/>
          <a:lstStyle/>
          <a:p>
            <a:fld id="{C7E5E819-E517-42CE-8994-CB35583E4EF2}" type="slidenum">
              <a:rPr lang="en-US">
                <a:solidFill>
                  <a:prstClr val="white"/>
                </a:solidFill>
              </a:rPr>
              <a:pPr/>
              <a:t>14</a:t>
            </a:fld>
            <a:endParaRPr lang="en-US">
              <a:solidFill>
                <a:prstClr val="white"/>
              </a:solidFill>
            </a:endParaRPr>
          </a:p>
        </p:txBody>
      </p:sp>
      <p:grpSp>
        <p:nvGrpSpPr>
          <p:cNvPr id="10" name="Group 9"/>
          <p:cNvGrpSpPr/>
          <p:nvPr/>
        </p:nvGrpSpPr>
        <p:grpSpPr>
          <a:xfrm>
            <a:off x="7924800" y="228600"/>
            <a:ext cx="1230745" cy="457200"/>
            <a:chOff x="7924800" y="228600"/>
            <a:chExt cx="1230745" cy="457200"/>
          </a:xfrm>
        </p:grpSpPr>
        <p:sp>
          <p:nvSpPr>
            <p:cNvPr id="11" name="Pentagon 10"/>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2" name="Chevron 11"/>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3" name="Chevron 12"/>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4" name="Chevron 13"/>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5" name="Group 14"/>
          <p:cNvGrpSpPr/>
          <p:nvPr/>
        </p:nvGrpSpPr>
        <p:grpSpPr>
          <a:xfrm rot="10800000">
            <a:off x="0" y="6172200"/>
            <a:ext cx="1230745" cy="457200"/>
            <a:chOff x="7924800" y="228600"/>
            <a:chExt cx="1230745" cy="457200"/>
          </a:xfrm>
        </p:grpSpPr>
        <p:sp>
          <p:nvSpPr>
            <p:cNvPr id="16" name="Pentagon 15"/>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7" name="Chevron 16"/>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8" name="Chevron 17"/>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9" name="Chevron 18"/>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20" name="Rectangle 19"/>
          <p:cNvSpPr/>
          <p:nvPr/>
        </p:nvSpPr>
        <p:spPr>
          <a:xfrm>
            <a:off x="0" y="11430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23" name="Snip Single Corner Rectangle 22"/>
          <p:cNvSpPr/>
          <p:nvPr/>
        </p:nvSpPr>
        <p:spPr>
          <a:xfrm>
            <a:off x="0" y="152400"/>
            <a:ext cx="7620000" cy="83820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pc="50" dirty="0" smtClean="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The Samaritans Converted</a:t>
            </a:r>
            <a:endParaRPr lang="en-US" sz="40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endParaRPr>
          </a:p>
        </p:txBody>
      </p:sp>
      <p:sp>
        <p:nvSpPr>
          <p:cNvPr id="3" name="Rectangle 2"/>
          <p:cNvSpPr/>
          <p:nvPr/>
        </p:nvSpPr>
        <p:spPr>
          <a:xfrm>
            <a:off x="4419600" y="2819400"/>
            <a:ext cx="4648200" cy="3600986"/>
          </a:xfrm>
          <a:prstGeom prst="rect">
            <a:avLst/>
          </a:prstGeom>
        </p:spPr>
        <p:txBody>
          <a:bodyPr wrap="square">
            <a:spAutoFit/>
          </a:bodyPr>
          <a:lstStyle/>
          <a:p>
            <a:pPr marL="342900" indent="-342900">
              <a:spcAft>
                <a:spcPts val="600"/>
              </a:spcAft>
              <a:buClr>
                <a:srgbClr val="FF8600"/>
              </a:buClr>
              <a:buFont typeface="Wingdings 2" pitchFamily="18" charset="2"/>
              <a:buChar char="è"/>
            </a:pPr>
            <a:r>
              <a:rPr lang="en-US" sz="2600" dirty="0" smtClean="0">
                <a:solidFill>
                  <a:prstClr val="white"/>
                </a:solidFill>
                <a:effectLst>
                  <a:glow rad="101600">
                    <a:prstClr val="black">
                      <a:alpha val="60000"/>
                    </a:prstClr>
                  </a:glow>
                </a:effectLst>
                <a:latin typeface="Constantia" pitchFamily="18" charset="0"/>
              </a:rPr>
              <a:t>The </a:t>
            </a:r>
            <a:r>
              <a:rPr lang="en-US" sz="2600" dirty="0">
                <a:solidFill>
                  <a:prstClr val="white"/>
                </a:solidFill>
                <a:effectLst>
                  <a:glow rad="101600">
                    <a:prstClr val="black">
                      <a:alpha val="60000"/>
                    </a:prstClr>
                  </a:glow>
                </a:effectLst>
                <a:latin typeface="Constantia" pitchFamily="18" charset="0"/>
              </a:rPr>
              <a:t>Word of </a:t>
            </a:r>
            <a:r>
              <a:rPr lang="en-US" sz="2600" dirty="0" smtClean="0">
                <a:solidFill>
                  <a:prstClr val="white"/>
                </a:solidFill>
                <a:effectLst>
                  <a:glow rad="101600">
                    <a:prstClr val="black">
                      <a:alpha val="60000"/>
                    </a:prstClr>
                  </a:glow>
                </a:effectLst>
                <a:latin typeface="Constantia" pitchFamily="18" charset="0"/>
              </a:rPr>
              <a:t>God - (8:4,14,25,35)</a:t>
            </a:r>
            <a:endParaRPr lang="en-US" sz="2600" dirty="0">
              <a:solidFill>
                <a:prstClr val="white"/>
              </a:solidFill>
              <a:effectLst>
                <a:glow rad="101600">
                  <a:prstClr val="black">
                    <a:alpha val="60000"/>
                  </a:prstClr>
                </a:glow>
              </a:effectLst>
              <a:latin typeface="Constantia" pitchFamily="18" charset="0"/>
            </a:endParaRPr>
          </a:p>
          <a:p>
            <a:pPr marL="342900" indent="-342900">
              <a:spcAft>
                <a:spcPts val="600"/>
              </a:spcAft>
              <a:buClr>
                <a:srgbClr val="FF8600"/>
              </a:buClr>
              <a:buFont typeface="Wingdings 2" pitchFamily="18" charset="2"/>
              <a:buChar char="è"/>
            </a:pPr>
            <a:r>
              <a:rPr lang="en-US" sz="2600" dirty="0" smtClean="0">
                <a:solidFill>
                  <a:prstClr val="white"/>
                </a:solidFill>
                <a:effectLst>
                  <a:glow rad="101600">
                    <a:prstClr val="black">
                      <a:alpha val="60000"/>
                    </a:prstClr>
                  </a:glow>
                </a:effectLst>
                <a:latin typeface="Constantia" pitchFamily="18" charset="0"/>
              </a:rPr>
              <a:t>Jesus as the Christ - </a:t>
            </a:r>
            <a:r>
              <a:rPr lang="en-US" sz="2600" i="1" dirty="0" smtClean="0">
                <a:solidFill>
                  <a:prstClr val="white"/>
                </a:solidFill>
                <a:effectLst>
                  <a:glow rad="101600">
                    <a:prstClr val="black">
                      <a:alpha val="60000"/>
                    </a:prstClr>
                  </a:glow>
                </a:effectLst>
                <a:latin typeface="Constantia" pitchFamily="18" charset="0"/>
              </a:rPr>
              <a:t>death</a:t>
            </a:r>
            <a:r>
              <a:rPr lang="en-US" sz="2600" i="1" dirty="0">
                <a:solidFill>
                  <a:prstClr val="white"/>
                </a:solidFill>
                <a:effectLst>
                  <a:glow rad="101600">
                    <a:prstClr val="black">
                      <a:alpha val="60000"/>
                    </a:prstClr>
                  </a:glow>
                </a:effectLst>
                <a:latin typeface="Constantia" pitchFamily="18" charset="0"/>
              </a:rPr>
              <a:t>, burial and resurrection</a:t>
            </a:r>
            <a:r>
              <a:rPr lang="en-US" sz="2600" dirty="0">
                <a:solidFill>
                  <a:prstClr val="white"/>
                </a:solidFill>
                <a:effectLst>
                  <a:glow rad="101600">
                    <a:prstClr val="black">
                      <a:alpha val="60000"/>
                    </a:prstClr>
                  </a:glow>
                </a:effectLst>
                <a:latin typeface="Constantia" pitchFamily="18" charset="0"/>
              </a:rPr>
              <a:t> - </a:t>
            </a:r>
            <a:r>
              <a:rPr lang="en-US" sz="2600" dirty="0" smtClean="0">
                <a:solidFill>
                  <a:prstClr val="white"/>
                </a:solidFill>
                <a:effectLst>
                  <a:glow rad="101600">
                    <a:prstClr val="black">
                      <a:alpha val="60000"/>
                    </a:prstClr>
                  </a:glow>
                </a:effectLst>
                <a:latin typeface="Constantia" pitchFamily="18" charset="0"/>
              </a:rPr>
              <a:t>(8:5,32-35; 1 Cor. 1:23; 15:1-34)</a:t>
            </a:r>
            <a:endParaRPr lang="en-US" sz="2600" dirty="0">
              <a:solidFill>
                <a:prstClr val="white"/>
              </a:solidFill>
              <a:effectLst>
                <a:glow rad="101600">
                  <a:prstClr val="black">
                    <a:alpha val="60000"/>
                  </a:prstClr>
                </a:glow>
              </a:effectLst>
              <a:latin typeface="Constantia" pitchFamily="18" charset="0"/>
            </a:endParaRPr>
          </a:p>
          <a:p>
            <a:pPr marL="342900" indent="-342900">
              <a:spcAft>
                <a:spcPts val="600"/>
              </a:spcAft>
              <a:buClr>
                <a:srgbClr val="FF8600"/>
              </a:buClr>
              <a:buFont typeface="Wingdings 2" pitchFamily="18" charset="2"/>
              <a:buChar char="è"/>
            </a:pPr>
            <a:r>
              <a:rPr lang="en-US" sz="2600" dirty="0">
                <a:solidFill>
                  <a:prstClr val="white"/>
                </a:solidFill>
                <a:effectLst>
                  <a:glow rad="101600">
                    <a:prstClr val="black">
                      <a:alpha val="60000"/>
                    </a:prstClr>
                  </a:glow>
                </a:effectLst>
                <a:latin typeface="Constantia" pitchFamily="18" charset="0"/>
              </a:rPr>
              <a:t> The Kingdom of God (8:12)</a:t>
            </a:r>
          </a:p>
          <a:p>
            <a:pPr marL="342900" indent="-342900">
              <a:spcAft>
                <a:spcPts val="600"/>
              </a:spcAft>
              <a:buClr>
                <a:srgbClr val="FF8600"/>
              </a:buClr>
              <a:buFont typeface="Wingdings 2" pitchFamily="18" charset="2"/>
              <a:buChar char="è"/>
            </a:pPr>
            <a:r>
              <a:rPr lang="en-US" sz="2600" dirty="0">
                <a:solidFill>
                  <a:prstClr val="white"/>
                </a:solidFill>
                <a:effectLst>
                  <a:glow rad="101600">
                    <a:prstClr val="black">
                      <a:alpha val="60000"/>
                    </a:prstClr>
                  </a:glow>
                </a:effectLst>
                <a:latin typeface="Constantia" pitchFamily="18" charset="0"/>
              </a:rPr>
              <a:t> The Name of Jesus </a:t>
            </a:r>
            <a:r>
              <a:rPr lang="en-US" sz="2600" dirty="0" smtClean="0">
                <a:solidFill>
                  <a:prstClr val="white"/>
                </a:solidFill>
                <a:effectLst>
                  <a:glow rad="101600">
                    <a:prstClr val="black">
                      <a:alpha val="60000"/>
                    </a:prstClr>
                  </a:glow>
                </a:effectLst>
                <a:latin typeface="Constantia" pitchFamily="18" charset="0"/>
              </a:rPr>
              <a:t>- </a:t>
            </a:r>
            <a:r>
              <a:rPr lang="en-US" sz="2600" dirty="0">
                <a:solidFill>
                  <a:prstClr val="white"/>
                </a:solidFill>
                <a:effectLst>
                  <a:glow rad="101600">
                    <a:prstClr val="black">
                      <a:alpha val="60000"/>
                    </a:prstClr>
                  </a:glow>
                </a:effectLst>
                <a:latin typeface="Constantia" pitchFamily="18" charset="0"/>
              </a:rPr>
              <a:t>(8:12)</a:t>
            </a:r>
          </a:p>
          <a:p>
            <a:pPr marL="342900" indent="-342900">
              <a:spcAft>
                <a:spcPts val="600"/>
              </a:spcAft>
              <a:buClr>
                <a:srgbClr val="FF8600"/>
              </a:buClr>
              <a:buFont typeface="Wingdings 2" pitchFamily="18" charset="2"/>
              <a:buChar char="è"/>
            </a:pPr>
            <a:r>
              <a:rPr lang="en-US" sz="2600" dirty="0">
                <a:solidFill>
                  <a:prstClr val="white"/>
                </a:solidFill>
                <a:effectLst>
                  <a:glow rad="101600">
                    <a:prstClr val="black">
                      <a:alpha val="60000"/>
                    </a:prstClr>
                  </a:glow>
                </a:effectLst>
                <a:latin typeface="Constantia" pitchFamily="18" charset="0"/>
              </a:rPr>
              <a:t> Baptism (</a:t>
            </a:r>
            <a:r>
              <a:rPr lang="en-US" sz="2600" dirty="0" smtClean="0">
                <a:solidFill>
                  <a:prstClr val="white"/>
                </a:solidFill>
                <a:effectLst>
                  <a:glow rad="101600">
                    <a:prstClr val="black">
                      <a:alpha val="60000"/>
                    </a:prstClr>
                  </a:glow>
                </a:effectLst>
                <a:latin typeface="Constantia" pitchFamily="18" charset="0"/>
              </a:rPr>
              <a:t>8:12,36; Mk 16:16)</a:t>
            </a:r>
            <a:endParaRPr lang="en-US" sz="2600" dirty="0">
              <a:solidFill>
                <a:prstClr val="white"/>
              </a:solidFill>
              <a:effectLst>
                <a:glow rad="101600">
                  <a:prstClr val="black">
                    <a:alpha val="60000"/>
                  </a:prstClr>
                </a:glow>
              </a:effectLst>
              <a:latin typeface="Constantia" pitchFamily="18" charset="0"/>
            </a:endParaRPr>
          </a:p>
        </p:txBody>
      </p:sp>
      <p:sp>
        <p:nvSpPr>
          <p:cNvPr id="2" name="TextBox 1"/>
          <p:cNvSpPr txBox="1"/>
          <p:nvPr/>
        </p:nvSpPr>
        <p:spPr>
          <a:xfrm>
            <a:off x="152400" y="1295400"/>
            <a:ext cx="8839199"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rgbClr val="FF8600"/>
                </a:solidFill>
                <a:effectLst>
                  <a:glow rad="101600">
                    <a:prstClr val="black">
                      <a:alpha val="60000"/>
                    </a:prstClr>
                  </a:glow>
                  <a:outerShdw blurRad="50800" dist="39000" dir="5460000" algn="tl">
                    <a:srgbClr val="000000">
                      <a:alpha val="38000"/>
                    </a:srgbClr>
                  </a:outerShdw>
                </a:effectLst>
                <a:latin typeface="Dominican Small Caps" pitchFamily="2" charset="0"/>
              </a:rPr>
              <a:t>Preaching Christ Involves:</a:t>
            </a:r>
            <a:endParaRPr lang="en-US" sz="4000" b="1" dirty="0" smtClean="0">
              <a:ln w="11430"/>
              <a:solidFill>
                <a:srgbClr val="FF8600"/>
              </a:solidFill>
              <a:effectLst>
                <a:glow rad="101600">
                  <a:prstClr val="black">
                    <a:alpha val="60000"/>
                  </a:prstClr>
                </a:glow>
                <a:outerShdw blurRad="50800" dist="39000" dir="5460000" algn="tl">
                  <a:srgbClr val="000000">
                    <a:alpha val="38000"/>
                  </a:srgbClr>
                </a:outerShdw>
              </a:effectLst>
              <a:latin typeface="Dominican Small Caps" pitchFamily="2" charset="0"/>
            </a:endParaRPr>
          </a:p>
          <a:p>
            <a:pPr algn="ctr"/>
            <a:r>
              <a:rPr lang="en-US" sz="2800" b="1" dirty="0" smtClean="0">
                <a:ln w="11430"/>
                <a:solidFill>
                  <a:srgbClr val="FF8600">
                    <a:lumMod val="20000"/>
                    <a:lumOff val="80000"/>
                  </a:srgbClr>
                </a:solidFill>
                <a:effectLst>
                  <a:glow rad="101600">
                    <a:prstClr val="black">
                      <a:alpha val="60000"/>
                    </a:prstClr>
                  </a:glow>
                  <a:outerShdw blurRad="50800" dist="39000" dir="5460000" algn="tl">
                    <a:srgbClr val="000000">
                      <a:alpha val="38000"/>
                    </a:srgbClr>
                  </a:outerShdw>
                </a:effectLst>
                <a:latin typeface="Dominican Small Caps" pitchFamily="2" charset="0"/>
              </a:rPr>
              <a:t>Verses 5-13</a:t>
            </a:r>
            <a:endParaRPr lang="en-US" sz="2800" b="1" dirty="0">
              <a:ln w="11430"/>
              <a:solidFill>
                <a:srgbClr val="FF8600">
                  <a:lumMod val="20000"/>
                  <a:lumOff val="80000"/>
                </a:srgbClr>
              </a:solidFill>
              <a:effectLst>
                <a:glow rad="101600">
                  <a:prstClr val="black">
                    <a:alpha val="60000"/>
                  </a:prstClr>
                </a:glow>
                <a:outerShdw blurRad="50800" dist="39000" dir="5460000" algn="tl">
                  <a:srgbClr val="000000">
                    <a:alpha val="38000"/>
                  </a:srgbClr>
                </a:outerShdw>
              </a:effectLst>
              <a:latin typeface="Dominican Small Caps" pitchFamily="2" charset="0"/>
            </a:endParaRPr>
          </a:p>
        </p:txBody>
      </p:sp>
      <p:sp>
        <p:nvSpPr>
          <p:cNvPr id="6" name="Rectangle 5"/>
          <p:cNvSpPr/>
          <p:nvPr/>
        </p:nvSpPr>
        <p:spPr>
          <a:xfrm>
            <a:off x="392545" y="2690336"/>
            <a:ext cx="3950855" cy="3416320"/>
          </a:xfrm>
          <a:prstGeom prst="rect">
            <a:avLst/>
          </a:prstGeom>
        </p:spPr>
        <p:txBody>
          <a:bodyPr wrap="square">
            <a:spAutoFit/>
          </a:bodyPr>
          <a:lstStyle/>
          <a:p>
            <a:pPr algn="ctr"/>
            <a:r>
              <a:rPr lang="en-US" sz="3600" b="1"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Acts 8:5 (NKJV) </a:t>
            </a:r>
            <a:r>
              <a:rPr lang="en-US" sz="36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
            </a:r>
            <a:br>
              <a:rPr lang="en-US" sz="36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br>
            <a:r>
              <a:rPr lang="en-US" sz="3600" baseline="300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5 </a:t>
            </a:r>
            <a:r>
              <a:rPr lang="en-US" sz="36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Then Philip went down to the city of Samaria and </a:t>
            </a:r>
            <a:r>
              <a:rPr lang="en-US" sz="3600" dirty="0">
                <a:solidFill>
                  <a:srgbClr val="FFFF00"/>
                </a:solidFill>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preached Christ </a:t>
            </a:r>
            <a:r>
              <a:rPr lang="en-US" sz="36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to them. </a:t>
            </a:r>
          </a:p>
        </p:txBody>
      </p:sp>
    </p:spTree>
    <p:extLst>
      <p:ext uri="{BB962C8B-B14F-4D97-AF65-F5344CB8AC3E}">
        <p14:creationId xmlns:p14="http://schemas.microsoft.com/office/powerpoint/2010/main" val="385238733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66700" y="2438400"/>
            <a:ext cx="4152900" cy="3962400"/>
          </a:xfrm>
          <a:prstGeom prst="round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prstClr val="white"/>
              </a:solidFill>
            </a:endParaRPr>
          </a:p>
        </p:txBody>
      </p:sp>
      <p:sp>
        <p:nvSpPr>
          <p:cNvPr id="9" name="Slide Number Placeholder 3"/>
          <p:cNvSpPr>
            <a:spLocks noGrp="1"/>
          </p:cNvSpPr>
          <p:nvPr>
            <p:ph type="sldNum" sz="quarter" idx="12"/>
          </p:nvPr>
        </p:nvSpPr>
        <p:spPr/>
        <p:txBody>
          <a:bodyPr/>
          <a:lstStyle/>
          <a:p>
            <a:fld id="{C7E5E819-E517-42CE-8994-CB35583E4EF2}" type="slidenum">
              <a:rPr lang="en-US">
                <a:solidFill>
                  <a:prstClr val="white"/>
                </a:solidFill>
              </a:rPr>
              <a:pPr/>
              <a:t>15</a:t>
            </a:fld>
            <a:endParaRPr lang="en-US">
              <a:solidFill>
                <a:prstClr val="white"/>
              </a:solidFill>
            </a:endParaRPr>
          </a:p>
        </p:txBody>
      </p:sp>
      <p:grpSp>
        <p:nvGrpSpPr>
          <p:cNvPr id="10" name="Group 9"/>
          <p:cNvGrpSpPr/>
          <p:nvPr/>
        </p:nvGrpSpPr>
        <p:grpSpPr>
          <a:xfrm>
            <a:off x="7924800" y="228600"/>
            <a:ext cx="1230745" cy="457200"/>
            <a:chOff x="7924800" y="228600"/>
            <a:chExt cx="1230745" cy="457200"/>
          </a:xfrm>
        </p:grpSpPr>
        <p:sp>
          <p:nvSpPr>
            <p:cNvPr id="11" name="Pentagon 10"/>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2" name="Chevron 11"/>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3" name="Chevron 12"/>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4" name="Chevron 13"/>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5" name="Group 14"/>
          <p:cNvGrpSpPr/>
          <p:nvPr/>
        </p:nvGrpSpPr>
        <p:grpSpPr>
          <a:xfrm rot="10800000">
            <a:off x="0" y="6172200"/>
            <a:ext cx="1230745" cy="457200"/>
            <a:chOff x="7924800" y="228600"/>
            <a:chExt cx="1230745" cy="457200"/>
          </a:xfrm>
        </p:grpSpPr>
        <p:sp>
          <p:nvSpPr>
            <p:cNvPr id="16" name="Pentagon 15"/>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7" name="Chevron 16"/>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8" name="Chevron 17"/>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9" name="Chevron 18"/>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20" name="Rectangle 19"/>
          <p:cNvSpPr/>
          <p:nvPr/>
        </p:nvSpPr>
        <p:spPr>
          <a:xfrm>
            <a:off x="0" y="11430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23" name="Snip Single Corner Rectangle 22"/>
          <p:cNvSpPr/>
          <p:nvPr/>
        </p:nvSpPr>
        <p:spPr>
          <a:xfrm>
            <a:off x="0" y="152400"/>
            <a:ext cx="7620000" cy="83820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pc="50" dirty="0" smtClean="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The Samaritans Converted</a:t>
            </a:r>
            <a:endParaRPr lang="en-US" sz="40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endParaRPr>
          </a:p>
        </p:txBody>
      </p:sp>
      <p:sp>
        <p:nvSpPr>
          <p:cNvPr id="3" name="Rectangle 2"/>
          <p:cNvSpPr/>
          <p:nvPr/>
        </p:nvSpPr>
        <p:spPr>
          <a:xfrm>
            <a:off x="4419600" y="2819400"/>
            <a:ext cx="4648200" cy="3600986"/>
          </a:xfrm>
          <a:prstGeom prst="rect">
            <a:avLst/>
          </a:prstGeom>
        </p:spPr>
        <p:txBody>
          <a:bodyPr wrap="square">
            <a:spAutoFit/>
          </a:bodyPr>
          <a:lstStyle/>
          <a:p>
            <a:pPr marL="342900" indent="-342900">
              <a:spcAft>
                <a:spcPts val="600"/>
              </a:spcAft>
              <a:buClr>
                <a:srgbClr val="FF8600"/>
              </a:buClr>
              <a:buFont typeface="Wingdings 2" pitchFamily="18" charset="2"/>
              <a:buChar char="è"/>
            </a:pPr>
            <a:r>
              <a:rPr lang="en-US" sz="2600" dirty="0" smtClean="0">
                <a:solidFill>
                  <a:prstClr val="white"/>
                </a:solidFill>
                <a:effectLst>
                  <a:glow rad="101600">
                    <a:prstClr val="black">
                      <a:alpha val="60000"/>
                    </a:prstClr>
                  </a:glow>
                </a:effectLst>
                <a:latin typeface="Constantia" pitchFamily="18" charset="0"/>
              </a:rPr>
              <a:t>The </a:t>
            </a:r>
            <a:r>
              <a:rPr lang="en-US" sz="2600" dirty="0">
                <a:solidFill>
                  <a:prstClr val="white"/>
                </a:solidFill>
                <a:effectLst>
                  <a:glow rad="101600">
                    <a:prstClr val="black">
                      <a:alpha val="60000"/>
                    </a:prstClr>
                  </a:glow>
                </a:effectLst>
                <a:latin typeface="Constantia" pitchFamily="18" charset="0"/>
              </a:rPr>
              <a:t>Word of </a:t>
            </a:r>
            <a:r>
              <a:rPr lang="en-US" sz="2600" dirty="0" smtClean="0">
                <a:solidFill>
                  <a:prstClr val="white"/>
                </a:solidFill>
                <a:effectLst>
                  <a:glow rad="101600">
                    <a:prstClr val="black">
                      <a:alpha val="60000"/>
                    </a:prstClr>
                  </a:glow>
                </a:effectLst>
                <a:latin typeface="Constantia" pitchFamily="18" charset="0"/>
              </a:rPr>
              <a:t>God - (8:4,14,25,35)</a:t>
            </a:r>
            <a:endParaRPr lang="en-US" sz="2600" dirty="0">
              <a:solidFill>
                <a:prstClr val="white"/>
              </a:solidFill>
              <a:effectLst>
                <a:glow rad="101600">
                  <a:prstClr val="black">
                    <a:alpha val="60000"/>
                  </a:prstClr>
                </a:glow>
              </a:effectLst>
              <a:latin typeface="Constantia" pitchFamily="18" charset="0"/>
            </a:endParaRPr>
          </a:p>
          <a:p>
            <a:pPr marL="342900" indent="-342900">
              <a:spcAft>
                <a:spcPts val="600"/>
              </a:spcAft>
              <a:buClr>
                <a:srgbClr val="FF8600"/>
              </a:buClr>
              <a:buFont typeface="Wingdings 2" pitchFamily="18" charset="2"/>
              <a:buChar char="è"/>
            </a:pPr>
            <a:r>
              <a:rPr lang="en-US" sz="2600" dirty="0" smtClean="0">
                <a:solidFill>
                  <a:prstClr val="white"/>
                </a:solidFill>
                <a:effectLst>
                  <a:glow rad="101600">
                    <a:prstClr val="black">
                      <a:alpha val="60000"/>
                    </a:prstClr>
                  </a:glow>
                </a:effectLst>
                <a:latin typeface="Constantia" pitchFamily="18" charset="0"/>
              </a:rPr>
              <a:t>Jesus as the Christ - </a:t>
            </a:r>
            <a:r>
              <a:rPr lang="en-US" sz="2600" i="1" dirty="0" smtClean="0">
                <a:solidFill>
                  <a:prstClr val="white"/>
                </a:solidFill>
                <a:effectLst>
                  <a:glow rad="101600">
                    <a:prstClr val="black">
                      <a:alpha val="60000"/>
                    </a:prstClr>
                  </a:glow>
                </a:effectLst>
                <a:latin typeface="Constantia" pitchFamily="18" charset="0"/>
              </a:rPr>
              <a:t>death</a:t>
            </a:r>
            <a:r>
              <a:rPr lang="en-US" sz="2600" i="1" dirty="0">
                <a:solidFill>
                  <a:prstClr val="white"/>
                </a:solidFill>
                <a:effectLst>
                  <a:glow rad="101600">
                    <a:prstClr val="black">
                      <a:alpha val="60000"/>
                    </a:prstClr>
                  </a:glow>
                </a:effectLst>
                <a:latin typeface="Constantia" pitchFamily="18" charset="0"/>
              </a:rPr>
              <a:t>, burial and resurrection</a:t>
            </a:r>
            <a:r>
              <a:rPr lang="en-US" sz="2600" dirty="0">
                <a:solidFill>
                  <a:prstClr val="white"/>
                </a:solidFill>
                <a:effectLst>
                  <a:glow rad="101600">
                    <a:prstClr val="black">
                      <a:alpha val="60000"/>
                    </a:prstClr>
                  </a:glow>
                </a:effectLst>
                <a:latin typeface="Constantia" pitchFamily="18" charset="0"/>
              </a:rPr>
              <a:t> - </a:t>
            </a:r>
            <a:r>
              <a:rPr lang="en-US" sz="2600" dirty="0" smtClean="0">
                <a:solidFill>
                  <a:prstClr val="white"/>
                </a:solidFill>
                <a:effectLst>
                  <a:glow rad="101600">
                    <a:prstClr val="black">
                      <a:alpha val="60000"/>
                    </a:prstClr>
                  </a:glow>
                </a:effectLst>
                <a:latin typeface="Constantia" pitchFamily="18" charset="0"/>
              </a:rPr>
              <a:t>(8:5,32-35; 1 Cor. 1:23; 15:1-34)</a:t>
            </a:r>
            <a:endParaRPr lang="en-US" sz="2600" dirty="0">
              <a:solidFill>
                <a:prstClr val="white"/>
              </a:solidFill>
              <a:effectLst>
                <a:glow rad="101600">
                  <a:prstClr val="black">
                    <a:alpha val="60000"/>
                  </a:prstClr>
                </a:glow>
              </a:effectLst>
              <a:latin typeface="Constantia" pitchFamily="18" charset="0"/>
            </a:endParaRPr>
          </a:p>
          <a:p>
            <a:pPr marL="342900" indent="-342900">
              <a:spcAft>
                <a:spcPts val="600"/>
              </a:spcAft>
              <a:buClr>
                <a:srgbClr val="FF8600"/>
              </a:buClr>
              <a:buFont typeface="Wingdings 2" pitchFamily="18" charset="2"/>
              <a:buChar char="è"/>
            </a:pPr>
            <a:r>
              <a:rPr lang="en-US" sz="2600" dirty="0">
                <a:solidFill>
                  <a:prstClr val="white"/>
                </a:solidFill>
                <a:effectLst>
                  <a:glow rad="101600">
                    <a:prstClr val="black">
                      <a:alpha val="60000"/>
                    </a:prstClr>
                  </a:glow>
                </a:effectLst>
                <a:latin typeface="Constantia" pitchFamily="18" charset="0"/>
              </a:rPr>
              <a:t> The Kingdom of God (8:12)</a:t>
            </a:r>
          </a:p>
          <a:p>
            <a:pPr marL="342900" indent="-342900">
              <a:spcAft>
                <a:spcPts val="600"/>
              </a:spcAft>
              <a:buClr>
                <a:srgbClr val="FF8600"/>
              </a:buClr>
              <a:buFont typeface="Wingdings 2" pitchFamily="18" charset="2"/>
              <a:buChar char="è"/>
            </a:pPr>
            <a:r>
              <a:rPr lang="en-US" sz="2600" dirty="0">
                <a:solidFill>
                  <a:prstClr val="white"/>
                </a:solidFill>
                <a:effectLst>
                  <a:glow rad="101600">
                    <a:prstClr val="black">
                      <a:alpha val="60000"/>
                    </a:prstClr>
                  </a:glow>
                </a:effectLst>
                <a:latin typeface="Constantia" pitchFamily="18" charset="0"/>
              </a:rPr>
              <a:t> The Name of Jesus </a:t>
            </a:r>
            <a:r>
              <a:rPr lang="en-US" sz="2600" dirty="0" smtClean="0">
                <a:solidFill>
                  <a:prstClr val="white"/>
                </a:solidFill>
                <a:effectLst>
                  <a:glow rad="101600">
                    <a:prstClr val="black">
                      <a:alpha val="60000"/>
                    </a:prstClr>
                  </a:glow>
                </a:effectLst>
                <a:latin typeface="Constantia" pitchFamily="18" charset="0"/>
              </a:rPr>
              <a:t>- </a:t>
            </a:r>
            <a:r>
              <a:rPr lang="en-US" sz="2600" dirty="0">
                <a:solidFill>
                  <a:prstClr val="white"/>
                </a:solidFill>
                <a:effectLst>
                  <a:glow rad="101600">
                    <a:prstClr val="black">
                      <a:alpha val="60000"/>
                    </a:prstClr>
                  </a:glow>
                </a:effectLst>
                <a:latin typeface="Constantia" pitchFamily="18" charset="0"/>
              </a:rPr>
              <a:t>(8:12)</a:t>
            </a:r>
          </a:p>
          <a:p>
            <a:pPr marL="342900" indent="-342900">
              <a:spcAft>
                <a:spcPts val="600"/>
              </a:spcAft>
              <a:buClr>
                <a:srgbClr val="FF8600"/>
              </a:buClr>
              <a:buFont typeface="Wingdings 2" pitchFamily="18" charset="2"/>
              <a:buChar char="è"/>
            </a:pPr>
            <a:r>
              <a:rPr lang="en-US" sz="2600" dirty="0">
                <a:solidFill>
                  <a:prstClr val="white"/>
                </a:solidFill>
                <a:effectLst>
                  <a:glow rad="101600">
                    <a:prstClr val="black">
                      <a:alpha val="60000"/>
                    </a:prstClr>
                  </a:glow>
                </a:effectLst>
                <a:latin typeface="Constantia" pitchFamily="18" charset="0"/>
              </a:rPr>
              <a:t> Baptism (</a:t>
            </a:r>
            <a:r>
              <a:rPr lang="en-US" sz="2600" dirty="0" smtClean="0">
                <a:solidFill>
                  <a:prstClr val="white"/>
                </a:solidFill>
                <a:effectLst>
                  <a:glow rad="101600">
                    <a:prstClr val="black">
                      <a:alpha val="60000"/>
                    </a:prstClr>
                  </a:glow>
                </a:effectLst>
                <a:latin typeface="Constantia" pitchFamily="18" charset="0"/>
              </a:rPr>
              <a:t>8:12,36; Mk 16:16)</a:t>
            </a:r>
            <a:endParaRPr lang="en-US" sz="2600" dirty="0">
              <a:solidFill>
                <a:prstClr val="white"/>
              </a:solidFill>
              <a:effectLst>
                <a:glow rad="101600">
                  <a:prstClr val="black">
                    <a:alpha val="60000"/>
                  </a:prstClr>
                </a:glow>
              </a:effectLst>
              <a:latin typeface="Constantia" pitchFamily="18" charset="0"/>
            </a:endParaRPr>
          </a:p>
        </p:txBody>
      </p:sp>
      <p:sp>
        <p:nvSpPr>
          <p:cNvPr id="2" name="TextBox 1"/>
          <p:cNvSpPr txBox="1"/>
          <p:nvPr/>
        </p:nvSpPr>
        <p:spPr>
          <a:xfrm>
            <a:off x="152400" y="1295400"/>
            <a:ext cx="8839199"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rgbClr val="FF8600"/>
                </a:solidFill>
                <a:effectLst>
                  <a:glow rad="101600">
                    <a:prstClr val="black">
                      <a:alpha val="60000"/>
                    </a:prstClr>
                  </a:glow>
                  <a:outerShdw blurRad="50800" dist="39000" dir="5460000" algn="tl">
                    <a:srgbClr val="000000">
                      <a:alpha val="38000"/>
                    </a:srgbClr>
                  </a:outerShdw>
                </a:effectLst>
                <a:latin typeface="Dominican Small Caps" pitchFamily="2" charset="0"/>
              </a:rPr>
              <a:t>The Samaritans Believed</a:t>
            </a:r>
            <a:endParaRPr lang="en-US" sz="4000" b="1" dirty="0" smtClean="0">
              <a:ln w="11430"/>
              <a:solidFill>
                <a:srgbClr val="FF8600"/>
              </a:solidFill>
              <a:effectLst>
                <a:glow rad="101600">
                  <a:prstClr val="black">
                    <a:alpha val="60000"/>
                  </a:prstClr>
                </a:glow>
                <a:outerShdw blurRad="50800" dist="39000" dir="5460000" algn="tl">
                  <a:srgbClr val="000000">
                    <a:alpha val="38000"/>
                  </a:srgbClr>
                </a:outerShdw>
              </a:effectLst>
              <a:latin typeface="Dominican Small Caps" pitchFamily="2" charset="0"/>
            </a:endParaRPr>
          </a:p>
          <a:p>
            <a:pPr algn="ctr"/>
            <a:r>
              <a:rPr lang="en-US" sz="2800" b="1" dirty="0" smtClean="0">
                <a:ln w="11430"/>
                <a:solidFill>
                  <a:srgbClr val="FF8600">
                    <a:lumMod val="20000"/>
                    <a:lumOff val="80000"/>
                  </a:srgbClr>
                </a:solidFill>
                <a:effectLst>
                  <a:glow rad="101600">
                    <a:prstClr val="black">
                      <a:alpha val="60000"/>
                    </a:prstClr>
                  </a:glow>
                  <a:outerShdw blurRad="50800" dist="39000" dir="5460000" algn="tl">
                    <a:srgbClr val="000000">
                      <a:alpha val="38000"/>
                    </a:srgbClr>
                  </a:outerShdw>
                </a:effectLst>
                <a:latin typeface="Dominican Small Caps" pitchFamily="2" charset="0"/>
              </a:rPr>
              <a:t>Verses 5-13</a:t>
            </a:r>
            <a:endParaRPr lang="en-US" sz="2800" b="1" dirty="0">
              <a:ln w="11430"/>
              <a:solidFill>
                <a:srgbClr val="FF8600">
                  <a:lumMod val="20000"/>
                  <a:lumOff val="80000"/>
                </a:srgbClr>
              </a:solidFill>
              <a:effectLst>
                <a:glow rad="101600">
                  <a:prstClr val="black">
                    <a:alpha val="60000"/>
                  </a:prstClr>
                </a:glow>
                <a:outerShdw blurRad="50800" dist="39000" dir="5460000" algn="tl">
                  <a:srgbClr val="000000">
                    <a:alpha val="38000"/>
                  </a:srgbClr>
                </a:outerShdw>
              </a:effectLst>
              <a:latin typeface="Dominican Small Caps" pitchFamily="2" charset="0"/>
            </a:endParaRPr>
          </a:p>
        </p:txBody>
      </p:sp>
      <p:sp>
        <p:nvSpPr>
          <p:cNvPr id="6" name="Rectangle 5"/>
          <p:cNvSpPr/>
          <p:nvPr/>
        </p:nvSpPr>
        <p:spPr>
          <a:xfrm>
            <a:off x="392545" y="2556570"/>
            <a:ext cx="3950855" cy="3539430"/>
          </a:xfrm>
          <a:prstGeom prst="rect">
            <a:avLst/>
          </a:prstGeom>
        </p:spPr>
        <p:txBody>
          <a:bodyPr wrap="square">
            <a:spAutoFit/>
          </a:bodyPr>
          <a:lstStyle/>
          <a:p>
            <a:pPr algn="ctr"/>
            <a:r>
              <a:rPr lang="en-US" sz="2800" b="1"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Acts </a:t>
            </a:r>
            <a:r>
              <a:rPr lang="en-US" sz="2800" b="1" dirty="0" smtClean="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8:6,12,13 </a:t>
            </a:r>
            <a:r>
              <a:rPr lang="en-US" sz="2800" b="1"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(NKJV) </a:t>
            </a:r>
            <a:r>
              <a:rPr lang="en-US" sz="28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
            </a:r>
            <a:br>
              <a:rPr lang="en-US" sz="28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br>
            <a:r>
              <a:rPr lang="en-US" sz="2800" baseline="30000" dirty="0" smtClean="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 6</a:t>
            </a:r>
            <a:r>
              <a:rPr lang="en-US" sz="2800" dirty="0" smtClean="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heeded</a:t>
            </a:r>
          </a:p>
          <a:p>
            <a:pPr algn="ctr"/>
            <a:r>
              <a:rPr lang="en-US" sz="2800" baseline="30000" dirty="0" smtClean="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6</a:t>
            </a:r>
            <a:r>
              <a:rPr lang="en-US" sz="2800" dirty="0" smtClean="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hearing and seeing</a:t>
            </a:r>
          </a:p>
          <a:p>
            <a:pPr algn="ctr"/>
            <a:r>
              <a:rPr lang="en-US" sz="2800" baseline="30000" dirty="0" smtClean="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12</a:t>
            </a:r>
            <a:r>
              <a:rPr lang="en-US" sz="2800" dirty="0" smtClean="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Believed as he preached</a:t>
            </a:r>
          </a:p>
          <a:p>
            <a:pPr algn="ctr"/>
            <a:r>
              <a:rPr lang="en-US" sz="2800" baseline="30000" dirty="0" smtClean="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12</a:t>
            </a:r>
            <a:r>
              <a:rPr lang="en-US" sz="2800" dirty="0" smtClean="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baptized</a:t>
            </a:r>
          </a:p>
          <a:p>
            <a:pPr algn="ctr"/>
            <a:r>
              <a:rPr lang="en-US" sz="2800" baseline="30000" dirty="0" smtClean="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13</a:t>
            </a:r>
            <a:r>
              <a:rPr lang="en-US" sz="2800" dirty="0" smtClean="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Simon believed and when he was baptized</a:t>
            </a:r>
            <a:endParaRPr lang="en-US" sz="28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endParaRPr>
          </a:p>
        </p:txBody>
      </p:sp>
    </p:spTree>
    <p:extLst>
      <p:ext uri="{BB962C8B-B14F-4D97-AF65-F5344CB8AC3E}">
        <p14:creationId xmlns:p14="http://schemas.microsoft.com/office/powerpoint/2010/main" val="13479877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66700" y="2438400"/>
            <a:ext cx="4152900" cy="3962400"/>
          </a:xfrm>
          <a:prstGeom prst="round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prstClr val="white"/>
              </a:solidFill>
            </a:endParaRPr>
          </a:p>
        </p:txBody>
      </p:sp>
      <p:sp>
        <p:nvSpPr>
          <p:cNvPr id="9" name="Slide Number Placeholder 3"/>
          <p:cNvSpPr>
            <a:spLocks noGrp="1"/>
          </p:cNvSpPr>
          <p:nvPr>
            <p:ph type="sldNum" sz="quarter" idx="12"/>
          </p:nvPr>
        </p:nvSpPr>
        <p:spPr/>
        <p:txBody>
          <a:bodyPr/>
          <a:lstStyle/>
          <a:p>
            <a:fld id="{C7E5E819-E517-42CE-8994-CB35583E4EF2}" type="slidenum">
              <a:rPr lang="en-US">
                <a:solidFill>
                  <a:prstClr val="white"/>
                </a:solidFill>
              </a:rPr>
              <a:pPr/>
              <a:t>16</a:t>
            </a:fld>
            <a:endParaRPr lang="en-US">
              <a:solidFill>
                <a:prstClr val="white"/>
              </a:solidFill>
            </a:endParaRPr>
          </a:p>
        </p:txBody>
      </p:sp>
      <p:grpSp>
        <p:nvGrpSpPr>
          <p:cNvPr id="10" name="Group 9"/>
          <p:cNvGrpSpPr/>
          <p:nvPr/>
        </p:nvGrpSpPr>
        <p:grpSpPr>
          <a:xfrm>
            <a:off x="7924800" y="228600"/>
            <a:ext cx="1230745" cy="457200"/>
            <a:chOff x="7924800" y="228600"/>
            <a:chExt cx="1230745" cy="457200"/>
          </a:xfrm>
        </p:grpSpPr>
        <p:sp>
          <p:nvSpPr>
            <p:cNvPr id="11" name="Pentagon 10"/>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2" name="Chevron 11"/>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3" name="Chevron 12"/>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4" name="Chevron 13"/>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5" name="Group 14"/>
          <p:cNvGrpSpPr/>
          <p:nvPr/>
        </p:nvGrpSpPr>
        <p:grpSpPr>
          <a:xfrm rot="10800000">
            <a:off x="0" y="6172200"/>
            <a:ext cx="1230745" cy="457200"/>
            <a:chOff x="7924800" y="228600"/>
            <a:chExt cx="1230745" cy="457200"/>
          </a:xfrm>
        </p:grpSpPr>
        <p:sp>
          <p:nvSpPr>
            <p:cNvPr id="16" name="Pentagon 15"/>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7" name="Chevron 16"/>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8" name="Chevron 17"/>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9" name="Chevron 18"/>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20" name="Rectangle 19"/>
          <p:cNvSpPr/>
          <p:nvPr/>
        </p:nvSpPr>
        <p:spPr>
          <a:xfrm>
            <a:off x="0" y="11430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23" name="Snip Single Corner Rectangle 22"/>
          <p:cNvSpPr/>
          <p:nvPr/>
        </p:nvSpPr>
        <p:spPr>
          <a:xfrm>
            <a:off x="0" y="152400"/>
            <a:ext cx="7620000" cy="83820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pc="50" dirty="0" smtClean="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The Samaritans Converted</a:t>
            </a:r>
            <a:endParaRPr lang="en-US" sz="40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endParaRPr>
          </a:p>
        </p:txBody>
      </p:sp>
      <p:sp>
        <p:nvSpPr>
          <p:cNvPr id="3" name="Rectangle 2"/>
          <p:cNvSpPr/>
          <p:nvPr/>
        </p:nvSpPr>
        <p:spPr>
          <a:xfrm>
            <a:off x="4419600" y="2514600"/>
            <a:ext cx="4648200" cy="4247317"/>
          </a:xfrm>
          <a:prstGeom prst="rect">
            <a:avLst/>
          </a:prstGeom>
        </p:spPr>
        <p:txBody>
          <a:bodyPr wrap="square">
            <a:spAutoFit/>
          </a:bodyPr>
          <a:lstStyle/>
          <a:p>
            <a:pPr marL="342900" indent="-342900">
              <a:spcAft>
                <a:spcPts val="600"/>
              </a:spcAft>
              <a:buClr>
                <a:srgbClr val="FF8600"/>
              </a:buClr>
              <a:buFont typeface="Wingdings 2" pitchFamily="18" charset="2"/>
              <a:buChar char="è"/>
            </a:pPr>
            <a:r>
              <a:rPr lang="en-US" sz="2600" dirty="0" smtClean="0">
                <a:solidFill>
                  <a:prstClr val="white"/>
                </a:solidFill>
                <a:effectLst>
                  <a:glow rad="101600">
                    <a:prstClr val="black">
                      <a:alpha val="60000"/>
                    </a:prstClr>
                  </a:glow>
                </a:effectLst>
                <a:latin typeface="Constantia" pitchFamily="18" charset="0"/>
              </a:rPr>
              <a:t>The need for miraculous confirmation in each stage of advancement of the gospel - Act 2; Acts 8:6-21; Acts 10</a:t>
            </a:r>
          </a:p>
          <a:p>
            <a:pPr marL="342900" indent="-342900">
              <a:spcAft>
                <a:spcPts val="600"/>
              </a:spcAft>
              <a:buClr>
                <a:srgbClr val="FF8600"/>
              </a:buClr>
              <a:buFont typeface="Wingdings 2" pitchFamily="18" charset="2"/>
              <a:buChar char="è"/>
            </a:pPr>
            <a:r>
              <a:rPr lang="en-US" sz="2600" dirty="0" smtClean="0">
                <a:solidFill>
                  <a:prstClr val="white"/>
                </a:solidFill>
                <a:effectLst>
                  <a:glow rad="101600">
                    <a:prstClr val="black">
                      <a:alpha val="60000"/>
                    </a:prstClr>
                  </a:glow>
                </a:effectLst>
                <a:latin typeface="Constantia" pitchFamily="18" charset="0"/>
              </a:rPr>
              <a:t>The contrast between the miracles of God and the deceptions of men – 9-13</a:t>
            </a:r>
          </a:p>
          <a:p>
            <a:pPr marL="342900" indent="-342900">
              <a:spcAft>
                <a:spcPts val="600"/>
              </a:spcAft>
              <a:buClr>
                <a:srgbClr val="FF8600"/>
              </a:buClr>
              <a:buFont typeface="Wingdings 2" pitchFamily="18" charset="2"/>
              <a:buChar char="è"/>
            </a:pPr>
            <a:r>
              <a:rPr lang="en-US" sz="2600" dirty="0" smtClean="0">
                <a:solidFill>
                  <a:prstClr val="white"/>
                </a:solidFill>
                <a:effectLst>
                  <a:glow rad="101600">
                    <a:prstClr val="black">
                      <a:alpha val="60000"/>
                    </a:prstClr>
                  </a:glow>
                </a:effectLst>
                <a:latin typeface="Constantia" pitchFamily="18" charset="0"/>
              </a:rPr>
              <a:t>“Baptism in the name of Jesus” NOT Holy Spirit baptism – 14-19</a:t>
            </a:r>
            <a:endParaRPr lang="en-US" sz="2600" dirty="0">
              <a:solidFill>
                <a:prstClr val="white"/>
              </a:solidFill>
              <a:effectLst>
                <a:glow rad="101600">
                  <a:prstClr val="black">
                    <a:alpha val="60000"/>
                  </a:prstClr>
                </a:glow>
              </a:effectLst>
              <a:latin typeface="Constantia" pitchFamily="18" charset="0"/>
            </a:endParaRPr>
          </a:p>
        </p:txBody>
      </p:sp>
      <p:sp>
        <p:nvSpPr>
          <p:cNvPr id="2" name="TextBox 1"/>
          <p:cNvSpPr txBox="1"/>
          <p:nvPr/>
        </p:nvSpPr>
        <p:spPr>
          <a:xfrm>
            <a:off x="152400" y="1295400"/>
            <a:ext cx="8839199"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rgbClr val="FF8600"/>
                </a:solidFill>
                <a:effectLst>
                  <a:glow rad="101600">
                    <a:prstClr val="black">
                      <a:alpha val="60000"/>
                    </a:prstClr>
                  </a:glow>
                  <a:outerShdw blurRad="50800" dist="39000" dir="5460000" algn="tl">
                    <a:srgbClr val="000000">
                      <a:alpha val="38000"/>
                    </a:srgbClr>
                  </a:outerShdw>
                </a:effectLst>
                <a:latin typeface="Dominican Small Caps" pitchFamily="2" charset="0"/>
              </a:rPr>
              <a:t>Miracles Served To Confirm</a:t>
            </a:r>
            <a:endParaRPr lang="en-US" sz="4000" b="1" dirty="0" smtClean="0">
              <a:ln w="11430"/>
              <a:solidFill>
                <a:srgbClr val="FF8600"/>
              </a:solidFill>
              <a:effectLst>
                <a:glow rad="101600">
                  <a:prstClr val="black">
                    <a:alpha val="60000"/>
                  </a:prstClr>
                </a:glow>
                <a:outerShdw blurRad="50800" dist="39000" dir="5460000" algn="tl">
                  <a:srgbClr val="000000">
                    <a:alpha val="38000"/>
                  </a:srgbClr>
                </a:outerShdw>
              </a:effectLst>
              <a:latin typeface="Dominican Small Caps" pitchFamily="2" charset="0"/>
            </a:endParaRPr>
          </a:p>
          <a:p>
            <a:pPr algn="ctr"/>
            <a:r>
              <a:rPr lang="en-US" sz="2800" b="1" dirty="0" smtClean="0">
                <a:ln w="11430"/>
                <a:solidFill>
                  <a:srgbClr val="FF8600">
                    <a:lumMod val="20000"/>
                    <a:lumOff val="80000"/>
                  </a:srgbClr>
                </a:solidFill>
                <a:effectLst>
                  <a:glow rad="101600">
                    <a:prstClr val="black">
                      <a:alpha val="60000"/>
                    </a:prstClr>
                  </a:glow>
                  <a:outerShdw blurRad="50800" dist="39000" dir="5460000" algn="tl">
                    <a:srgbClr val="000000">
                      <a:alpha val="38000"/>
                    </a:srgbClr>
                  </a:outerShdw>
                </a:effectLst>
                <a:latin typeface="Dominican Small Caps" pitchFamily="2" charset="0"/>
              </a:rPr>
              <a:t>Verses 6-21; Mark 16:19,20; Acts 14:3; Hebrews 2:4</a:t>
            </a:r>
            <a:endParaRPr lang="en-US" sz="2800" b="1" dirty="0">
              <a:ln w="11430"/>
              <a:solidFill>
                <a:srgbClr val="FF8600">
                  <a:lumMod val="20000"/>
                  <a:lumOff val="80000"/>
                </a:srgbClr>
              </a:solidFill>
              <a:effectLst>
                <a:glow rad="101600">
                  <a:prstClr val="black">
                    <a:alpha val="60000"/>
                  </a:prstClr>
                </a:glow>
                <a:outerShdw blurRad="50800" dist="39000" dir="5460000" algn="tl">
                  <a:srgbClr val="000000">
                    <a:alpha val="38000"/>
                  </a:srgbClr>
                </a:outerShdw>
              </a:effectLst>
              <a:latin typeface="Dominican Small Caps" pitchFamily="2" charset="0"/>
            </a:endParaRPr>
          </a:p>
        </p:txBody>
      </p:sp>
      <p:sp>
        <p:nvSpPr>
          <p:cNvPr id="4" name="Rectangle 3"/>
          <p:cNvSpPr/>
          <p:nvPr/>
        </p:nvSpPr>
        <p:spPr>
          <a:xfrm>
            <a:off x="412210" y="2667000"/>
            <a:ext cx="3854990" cy="3108543"/>
          </a:xfrm>
          <a:prstGeom prst="rect">
            <a:avLst/>
          </a:prstGeom>
        </p:spPr>
        <p:txBody>
          <a:bodyPr wrap="square">
            <a:spAutoFit/>
          </a:bodyPr>
          <a:lstStyle/>
          <a:p>
            <a:pPr algn="ctr"/>
            <a:r>
              <a:rPr lang="en-US" sz="2800" b="1"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Acts 8:6 (NKJV) </a:t>
            </a:r>
            <a:r>
              <a:rPr lang="en-US" sz="28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
            </a:r>
            <a:br>
              <a:rPr lang="en-US" sz="28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br>
            <a:r>
              <a:rPr lang="en-US" sz="2800" baseline="300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6 </a:t>
            </a:r>
            <a:r>
              <a:rPr lang="en-US" sz="28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And the multitudes with one accord heeded the things spoken by Philip, hearing and </a:t>
            </a:r>
            <a:r>
              <a:rPr lang="en-US" sz="2800" dirty="0">
                <a:solidFill>
                  <a:srgbClr val="FFFF00"/>
                </a:solidFill>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seeing the miracles which he did</a:t>
            </a:r>
            <a:r>
              <a:rPr lang="en-US" sz="28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 </a:t>
            </a:r>
          </a:p>
        </p:txBody>
      </p:sp>
    </p:spTree>
    <p:extLst>
      <p:ext uri="{BB962C8B-B14F-4D97-AF65-F5344CB8AC3E}">
        <p14:creationId xmlns:p14="http://schemas.microsoft.com/office/powerpoint/2010/main" val="269353520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66700" y="2438400"/>
            <a:ext cx="4152900" cy="3962400"/>
          </a:xfrm>
          <a:prstGeom prst="round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prstClr val="white"/>
              </a:solidFill>
            </a:endParaRPr>
          </a:p>
        </p:txBody>
      </p:sp>
      <p:sp>
        <p:nvSpPr>
          <p:cNvPr id="9" name="Slide Number Placeholder 3"/>
          <p:cNvSpPr>
            <a:spLocks noGrp="1"/>
          </p:cNvSpPr>
          <p:nvPr>
            <p:ph type="sldNum" sz="quarter" idx="12"/>
          </p:nvPr>
        </p:nvSpPr>
        <p:spPr/>
        <p:txBody>
          <a:bodyPr/>
          <a:lstStyle/>
          <a:p>
            <a:fld id="{C7E5E819-E517-42CE-8994-CB35583E4EF2}" type="slidenum">
              <a:rPr lang="en-US">
                <a:solidFill>
                  <a:prstClr val="white"/>
                </a:solidFill>
              </a:rPr>
              <a:pPr/>
              <a:t>17</a:t>
            </a:fld>
            <a:endParaRPr lang="en-US">
              <a:solidFill>
                <a:prstClr val="white"/>
              </a:solidFill>
            </a:endParaRPr>
          </a:p>
        </p:txBody>
      </p:sp>
      <p:grpSp>
        <p:nvGrpSpPr>
          <p:cNvPr id="10" name="Group 9"/>
          <p:cNvGrpSpPr/>
          <p:nvPr/>
        </p:nvGrpSpPr>
        <p:grpSpPr>
          <a:xfrm>
            <a:off x="7924800" y="228600"/>
            <a:ext cx="1230745" cy="457200"/>
            <a:chOff x="7924800" y="228600"/>
            <a:chExt cx="1230745" cy="457200"/>
          </a:xfrm>
        </p:grpSpPr>
        <p:sp>
          <p:nvSpPr>
            <p:cNvPr id="11" name="Pentagon 10"/>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2" name="Chevron 11"/>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3" name="Chevron 12"/>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4" name="Chevron 13"/>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5" name="Group 14"/>
          <p:cNvGrpSpPr/>
          <p:nvPr/>
        </p:nvGrpSpPr>
        <p:grpSpPr>
          <a:xfrm rot="10800000">
            <a:off x="0" y="6172200"/>
            <a:ext cx="1230745" cy="457200"/>
            <a:chOff x="7924800" y="228600"/>
            <a:chExt cx="1230745" cy="457200"/>
          </a:xfrm>
        </p:grpSpPr>
        <p:sp>
          <p:nvSpPr>
            <p:cNvPr id="16" name="Pentagon 15"/>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7" name="Chevron 16"/>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8" name="Chevron 17"/>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9" name="Chevron 18"/>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20" name="Rectangle 19"/>
          <p:cNvSpPr/>
          <p:nvPr/>
        </p:nvSpPr>
        <p:spPr>
          <a:xfrm>
            <a:off x="0" y="11430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23" name="Snip Single Corner Rectangle 22"/>
          <p:cNvSpPr/>
          <p:nvPr/>
        </p:nvSpPr>
        <p:spPr>
          <a:xfrm>
            <a:off x="0" y="152400"/>
            <a:ext cx="7620000" cy="83820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pc="50" dirty="0" smtClean="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The Samaritans Converted</a:t>
            </a:r>
            <a:endParaRPr lang="en-US" sz="40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endParaRPr>
          </a:p>
        </p:txBody>
      </p:sp>
      <p:sp>
        <p:nvSpPr>
          <p:cNvPr id="3" name="Rectangle 2"/>
          <p:cNvSpPr/>
          <p:nvPr/>
        </p:nvSpPr>
        <p:spPr>
          <a:xfrm>
            <a:off x="4419600" y="2514600"/>
            <a:ext cx="4648200" cy="3847207"/>
          </a:xfrm>
          <a:prstGeom prst="rect">
            <a:avLst/>
          </a:prstGeom>
        </p:spPr>
        <p:txBody>
          <a:bodyPr wrap="square">
            <a:spAutoFit/>
          </a:bodyPr>
          <a:lstStyle/>
          <a:p>
            <a:pPr marL="342900" indent="-342900">
              <a:spcAft>
                <a:spcPts val="600"/>
              </a:spcAft>
              <a:buClr>
                <a:srgbClr val="FF8600"/>
              </a:buClr>
              <a:buFont typeface="Wingdings 2" pitchFamily="18" charset="2"/>
              <a:buChar char="è"/>
            </a:pPr>
            <a:r>
              <a:rPr lang="en-US" sz="2600" dirty="0" smtClean="0">
                <a:solidFill>
                  <a:prstClr val="white"/>
                </a:solidFill>
                <a:effectLst>
                  <a:glow rad="101600">
                    <a:prstClr val="black">
                      <a:alpha val="60000"/>
                    </a:prstClr>
                  </a:glow>
                </a:effectLst>
                <a:latin typeface="Constantia" pitchFamily="18" charset="0"/>
              </a:rPr>
              <a:t>The means of passing them on is not available - 6:6; 8:14-18; 19:6; Rom 1:11; 2 Tim 1:6</a:t>
            </a:r>
          </a:p>
          <a:p>
            <a:pPr marL="342900" indent="-342900">
              <a:spcAft>
                <a:spcPts val="600"/>
              </a:spcAft>
              <a:buClr>
                <a:srgbClr val="FF8600"/>
              </a:buClr>
              <a:buFont typeface="Wingdings 2" pitchFamily="18" charset="2"/>
              <a:buChar char="è"/>
            </a:pPr>
            <a:r>
              <a:rPr lang="en-US" sz="2600" dirty="0" smtClean="0">
                <a:solidFill>
                  <a:prstClr val="white"/>
                </a:solidFill>
                <a:effectLst>
                  <a:glow rad="101600">
                    <a:prstClr val="black">
                      <a:alpha val="60000"/>
                    </a:prstClr>
                  </a:glow>
                </a:effectLst>
                <a:latin typeface="Constantia" pitchFamily="18" charset="0"/>
              </a:rPr>
              <a:t>Genuine miracles could not be denied – even by the critics – Acts 4:16; 8:13,18,19</a:t>
            </a:r>
          </a:p>
          <a:p>
            <a:pPr marL="342900" indent="-342900">
              <a:spcAft>
                <a:spcPts val="600"/>
              </a:spcAft>
              <a:buClr>
                <a:srgbClr val="FF8600"/>
              </a:buClr>
              <a:buFont typeface="Wingdings 2" pitchFamily="18" charset="2"/>
              <a:buChar char="è"/>
            </a:pPr>
            <a:r>
              <a:rPr lang="en-US" sz="2600" dirty="0" smtClean="0">
                <a:solidFill>
                  <a:prstClr val="white"/>
                </a:solidFill>
                <a:effectLst>
                  <a:glow rad="101600">
                    <a:prstClr val="black">
                      <a:alpha val="60000"/>
                    </a:prstClr>
                  </a:glow>
                </a:effectLst>
                <a:latin typeface="Constantia" pitchFamily="18" charset="0"/>
              </a:rPr>
              <a:t>They served their appointed purpose – 1 Cor. 13:8-13;         2 Tim 3:16,17</a:t>
            </a:r>
            <a:endParaRPr lang="en-US" sz="2600" dirty="0">
              <a:solidFill>
                <a:prstClr val="white"/>
              </a:solidFill>
              <a:effectLst>
                <a:glow rad="101600">
                  <a:prstClr val="black">
                    <a:alpha val="60000"/>
                  </a:prstClr>
                </a:glow>
              </a:effectLst>
              <a:latin typeface="Constantia" pitchFamily="18" charset="0"/>
            </a:endParaRPr>
          </a:p>
        </p:txBody>
      </p:sp>
      <p:sp>
        <p:nvSpPr>
          <p:cNvPr id="2" name="TextBox 1"/>
          <p:cNvSpPr txBox="1"/>
          <p:nvPr/>
        </p:nvSpPr>
        <p:spPr>
          <a:xfrm>
            <a:off x="152400" y="1295400"/>
            <a:ext cx="8839199"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rgbClr val="FF8600"/>
                </a:solidFill>
                <a:effectLst>
                  <a:glow rad="101600">
                    <a:prstClr val="black">
                      <a:alpha val="60000"/>
                    </a:prstClr>
                  </a:glow>
                  <a:outerShdw blurRad="50800" dist="39000" dir="5460000" algn="tl">
                    <a:srgbClr val="000000">
                      <a:alpha val="38000"/>
                    </a:srgbClr>
                  </a:outerShdw>
                </a:effectLst>
                <a:latin typeface="Dominican Small Caps" pitchFamily="2" charset="0"/>
              </a:rPr>
              <a:t>Miracles Served To Confirm</a:t>
            </a:r>
            <a:endParaRPr lang="en-US" sz="4000" b="1" dirty="0" smtClean="0">
              <a:ln w="11430"/>
              <a:solidFill>
                <a:srgbClr val="FF8600"/>
              </a:solidFill>
              <a:effectLst>
                <a:glow rad="101600">
                  <a:prstClr val="black">
                    <a:alpha val="60000"/>
                  </a:prstClr>
                </a:glow>
                <a:outerShdw blurRad="50800" dist="39000" dir="5460000" algn="tl">
                  <a:srgbClr val="000000">
                    <a:alpha val="38000"/>
                  </a:srgbClr>
                </a:outerShdw>
              </a:effectLst>
              <a:latin typeface="Dominican Small Caps" pitchFamily="2" charset="0"/>
            </a:endParaRPr>
          </a:p>
          <a:p>
            <a:pPr algn="ctr"/>
            <a:r>
              <a:rPr lang="en-US" sz="2800" b="1" dirty="0" smtClean="0">
                <a:ln w="11430"/>
                <a:solidFill>
                  <a:srgbClr val="FF8600">
                    <a:lumMod val="20000"/>
                    <a:lumOff val="80000"/>
                  </a:srgbClr>
                </a:solidFill>
                <a:effectLst>
                  <a:glow rad="101600">
                    <a:prstClr val="black">
                      <a:alpha val="60000"/>
                    </a:prstClr>
                  </a:glow>
                  <a:outerShdw blurRad="50800" dist="39000" dir="5460000" algn="tl">
                    <a:srgbClr val="000000">
                      <a:alpha val="38000"/>
                    </a:srgbClr>
                  </a:outerShdw>
                </a:effectLst>
                <a:latin typeface="Dominican Small Caps" pitchFamily="2" charset="0"/>
              </a:rPr>
              <a:t>Miracles Have Ceased</a:t>
            </a:r>
            <a:endParaRPr lang="en-US" sz="2800" b="1" dirty="0">
              <a:ln w="11430"/>
              <a:solidFill>
                <a:srgbClr val="FF8600">
                  <a:lumMod val="20000"/>
                  <a:lumOff val="80000"/>
                </a:srgbClr>
              </a:solidFill>
              <a:effectLst>
                <a:glow rad="101600">
                  <a:prstClr val="black">
                    <a:alpha val="60000"/>
                  </a:prstClr>
                </a:glow>
                <a:outerShdw blurRad="50800" dist="39000" dir="5460000" algn="tl">
                  <a:srgbClr val="000000">
                    <a:alpha val="38000"/>
                  </a:srgbClr>
                </a:outerShdw>
              </a:effectLst>
              <a:latin typeface="Dominican Small Caps" pitchFamily="2" charset="0"/>
            </a:endParaRPr>
          </a:p>
        </p:txBody>
      </p:sp>
      <p:sp>
        <p:nvSpPr>
          <p:cNvPr id="6" name="Rectangle 5"/>
          <p:cNvSpPr/>
          <p:nvPr/>
        </p:nvSpPr>
        <p:spPr>
          <a:xfrm>
            <a:off x="429416" y="2587409"/>
            <a:ext cx="3913984" cy="3108543"/>
          </a:xfrm>
          <a:prstGeom prst="rect">
            <a:avLst/>
          </a:prstGeom>
        </p:spPr>
        <p:txBody>
          <a:bodyPr wrap="square">
            <a:spAutoFit/>
          </a:bodyPr>
          <a:lstStyle/>
          <a:p>
            <a:pPr algn="ctr"/>
            <a:r>
              <a:rPr lang="en-US" sz="2800" b="1"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Acts 8:18 (NKJV) </a:t>
            </a:r>
            <a:r>
              <a:rPr lang="en-US" sz="28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
            </a:r>
            <a:br>
              <a:rPr lang="en-US" sz="28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br>
            <a:r>
              <a:rPr lang="en-US" sz="2800" baseline="300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18 </a:t>
            </a:r>
            <a:r>
              <a:rPr lang="en-US" sz="28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And when Simon saw that through the laying on of the apostles' hands the Holy Spirit was given, he offered them money, </a:t>
            </a:r>
          </a:p>
        </p:txBody>
      </p:sp>
    </p:spTree>
    <p:extLst>
      <p:ext uri="{BB962C8B-B14F-4D97-AF65-F5344CB8AC3E}">
        <p14:creationId xmlns:p14="http://schemas.microsoft.com/office/powerpoint/2010/main" val="2129996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66700" y="2438400"/>
            <a:ext cx="4152900" cy="3962400"/>
          </a:xfrm>
          <a:prstGeom prst="round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prstClr val="white"/>
              </a:solidFill>
            </a:endParaRPr>
          </a:p>
        </p:txBody>
      </p:sp>
      <p:sp>
        <p:nvSpPr>
          <p:cNvPr id="9" name="Slide Number Placeholder 3"/>
          <p:cNvSpPr>
            <a:spLocks noGrp="1"/>
          </p:cNvSpPr>
          <p:nvPr>
            <p:ph type="sldNum" sz="quarter" idx="12"/>
          </p:nvPr>
        </p:nvSpPr>
        <p:spPr/>
        <p:txBody>
          <a:bodyPr/>
          <a:lstStyle/>
          <a:p>
            <a:fld id="{C7E5E819-E517-42CE-8994-CB35583E4EF2}" type="slidenum">
              <a:rPr lang="en-US">
                <a:solidFill>
                  <a:prstClr val="white"/>
                </a:solidFill>
              </a:rPr>
              <a:pPr/>
              <a:t>18</a:t>
            </a:fld>
            <a:endParaRPr lang="en-US">
              <a:solidFill>
                <a:prstClr val="white"/>
              </a:solidFill>
            </a:endParaRPr>
          </a:p>
        </p:txBody>
      </p:sp>
      <p:grpSp>
        <p:nvGrpSpPr>
          <p:cNvPr id="10" name="Group 9"/>
          <p:cNvGrpSpPr/>
          <p:nvPr/>
        </p:nvGrpSpPr>
        <p:grpSpPr>
          <a:xfrm>
            <a:off x="7924800" y="228600"/>
            <a:ext cx="1230745" cy="457200"/>
            <a:chOff x="7924800" y="228600"/>
            <a:chExt cx="1230745" cy="457200"/>
          </a:xfrm>
        </p:grpSpPr>
        <p:sp>
          <p:nvSpPr>
            <p:cNvPr id="11" name="Pentagon 10"/>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2" name="Chevron 11"/>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3" name="Chevron 12"/>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4" name="Chevron 13"/>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5" name="Group 14"/>
          <p:cNvGrpSpPr/>
          <p:nvPr/>
        </p:nvGrpSpPr>
        <p:grpSpPr>
          <a:xfrm rot="10800000">
            <a:off x="0" y="6172200"/>
            <a:ext cx="1230745" cy="457200"/>
            <a:chOff x="7924800" y="228600"/>
            <a:chExt cx="1230745" cy="457200"/>
          </a:xfrm>
        </p:grpSpPr>
        <p:sp>
          <p:nvSpPr>
            <p:cNvPr id="16" name="Pentagon 15"/>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7" name="Chevron 16"/>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8" name="Chevron 17"/>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9" name="Chevron 18"/>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20" name="Rectangle 19"/>
          <p:cNvSpPr/>
          <p:nvPr/>
        </p:nvSpPr>
        <p:spPr>
          <a:xfrm>
            <a:off x="0" y="11430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23" name="Snip Single Corner Rectangle 22"/>
          <p:cNvSpPr/>
          <p:nvPr/>
        </p:nvSpPr>
        <p:spPr>
          <a:xfrm>
            <a:off x="0" y="152400"/>
            <a:ext cx="7620000" cy="83820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pc="50" dirty="0" smtClean="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The Samaritans Converted</a:t>
            </a:r>
            <a:endParaRPr lang="en-US" sz="40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endParaRPr>
          </a:p>
        </p:txBody>
      </p:sp>
      <p:sp>
        <p:nvSpPr>
          <p:cNvPr id="3" name="Rectangle 2"/>
          <p:cNvSpPr/>
          <p:nvPr/>
        </p:nvSpPr>
        <p:spPr>
          <a:xfrm>
            <a:off x="4419600" y="2514600"/>
            <a:ext cx="4648200" cy="4324261"/>
          </a:xfrm>
          <a:prstGeom prst="rect">
            <a:avLst/>
          </a:prstGeom>
        </p:spPr>
        <p:txBody>
          <a:bodyPr wrap="square">
            <a:spAutoFit/>
          </a:bodyPr>
          <a:lstStyle/>
          <a:p>
            <a:pPr marL="342900" indent="-342900">
              <a:spcAft>
                <a:spcPts val="600"/>
              </a:spcAft>
              <a:buClr>
                <a:srgbClr val="FF8600"/>
              </a:buClr>
              <a:buFont typeface="Wingdings 2" pitchFamily="18" charset="2"/>
              <a:buChar char="è"/>
            </a:pPr>
            <a:r>
              <a:rPr lang="en-US" sz="2600" dirty="0" smtClean="0">
                <a:solidFill>
                  <a:prstClr val="white"/>
                </a:solidFill>
                <a:effectLst>
                  <a:glow rad="101600">
                    <a:prstClr val="black">
                      <a:alpha val="60000"/>
                    </a:prstClr>
                  </a:glow>
                </a:effectLst>
                <a:latin typeface="Constantia" pitchFamily="18" charset="0"/>
              </a:rPr>
              <a:t>He was in danger of perishing– 20; 1 Tim 6:9; 2 Pet. 2:14-17</a:t>
            </a:r>
          </a:p>
          <a:p>
            <a:pPr marL="342900" indent="-342900">
              <a:spcAft>
                <a:spcPts val="600"/>
              </a:spcAft>
              <a:buClr>
                <a:srgbClr val="FF8600"/>
              </a:buClr>
              <a:buFont typeface="Wingdings 2" pitchFamily="18" charset="2"/>
              <a:buChar char="è"/>
            </a:pPr>
            <a:r>
              <a:rPr lang="en-US" sz="2600" dirty="0" smtClean="0">
                <a:solidFill>
                  <a:prstClr val="white"/>
                </a:solidFill>
                <a:effectLst>
                  <a:glow rad="101600">
                    <a:prstClr val="black">
                      <a:alpha val="60000"/>
                    </a:prstClr>
                  </a:glow>
                </a:effectLst>
                <a:latin typeface="Constantia" pitchFamily="18" charset="0"/>
              </a:rPr>
              <a:t>His heart was not right with God - 21; Ps 78:37 </a:t>
            </a:r>
          </a:p>
          <a:p>
            <a:pPr marL="342900" indent="-342900">
              <a:spcAft>
                <a:spcPts val="600"/>
              </a:spcAft>
              <a:buClr>
                <a:srgbClr val="FF8600"/>
              </a:buClr>
              <a:buFont typeface="Wingdings 2" pitchFamily="18" charset="2"/>
              <a:buChar char="è"/>
            </a:pPr>
            <a:r>
              <a:rPr lang="en-US" sz="2600" dirty="0" smtClean="0">
                <a:solidFill>
                  <a:prstClr val="white"/>
                </a:solidFill>
                <a:effectLst>
                  <a:glow rad="101600">
                    <a:prstClr val="black">
                      <a:alpha val="60000"/>
                    </a:prstClr>
                  </a:glow>
                </a:effectLst>
                <a:latin typeface="Constantia" pitchFamily="18" charset="0"/>
              </a:rPr>
              <a:t>Poisoned </a:t>
            </a:r>
            <a:r>
              <a:rPr lang="en-US" sz="2600" dirty="0">
                <a:solidFill>
                  <a:prstClr val="white"/>
                </a:solidFill>
                <a:effectLst>
                  <a:glow rad="101600">
                    <a:prstClr val="black">
                      <a:alpha val="60000"/>
                    </a:prstClr>
                  </a:glow>
                </a:effectLst>
                <a:latin typeface="Constantia" pitchFamily="18" charset="0"/>
              </a:rPr>
              <a:t>by bitterness and bound by </a:t>
            </a:r>
            <a:r>
              <a:rPr lang="en-US" sz="2600" dirty="0" smtClean="0">
                <a:solidFill>
                  <a:prstClr val="white"/>
                </a:solidFill>
                <a:effectLst>
                  <a:glow rad="101600">
                    <a:prstClr val="black">
                      <a:alpha val="60000"/>
                    </a:prstClr>
                  </a:glow>
                </a:effectLst>
                <a:latin typeface="Constantia" pitchFamily="18" charset="0"/>
              </a:rPr>
              <a:t>iniquity – </a:t>
            </a:r>
            <a:r>
              <a:rPr lang="en-US" sz="2600" dirty="0" err="1" smtClean="0">
                <a:solidFill>
                  <a:prstClr val="white"/>
                </a:solidFill>
                <a:effectLst>
                  <a:glow rad="101600">
                    <a:prstClr val="black">
                      <a:alpha val="60000"/>
                    </a:prstClr>
                  </a:glow>
                </a:effectLst>
                <a:latin typeface="Constantia" pitchFamily="18" charset="0"/>
              </a:rPr>
              <a:t>Heb</a:t>
            </a:r>
            <a:r>
              <a:rPr lang="en-US" sz="2600" dirty="0" smtClean="0">
                <a:solidFill>
                  <a:prstClr val="white"/>
                </a:solidFill>
                <a:effectLst>
                  <a:glow rad="101600">
                    <a:prstClr val="black">
                      <a:alpha val="60000"/>
                    </a:prstClr>
                  </a:glow>
                </a:effectLst>
                <a:latin typeface="Constantia" pitchFamily="18" charset="0"/>
              </a:rPr>
              <a:t> 12:15; John 8:34; Rom. 6:1-23</a:t>
            </a:r>
          </a:p>
          <a:p>
            <a:pPr marL="342900" indent="-342900">
              <a:spcAft>
                <a:spcPts val="600"/>
              </a:spcAft>
              <a:buClr>
                <a:srgbClr val="FF8600"/>
              </a:buClr>
              <a:buFont typeface="Wingdings 2" pitchFamily="18" charset="2"/>
              <a:buChar char="è"/>
            </a:pPr>
            <a:r>
              <a:rPr lang="en-US" sz="2600" dirty="0" smtClean="0">
                <a:solidFill>
                  <a:prstClr val="white"/>
                </a:solidFill>
                <a:effectLst>
                  <a:glow rad="101600">
                    <a:prstClr val="black">
                      <a:alpha val="60000"/>
                    </a:prstClr>
                  </a:glow>
                </a:effectLst>
                <a:latin typeface="Constantia" pitchFamily="18" charset="0"/>
              </a:rPr>
              <a:t>Needed to repent and pray – 22,24; 1 John 1:9,10</a:t>
            </a:r>
            <a:endParaRPr lang="en-US" sz="2600" dirty="0">
              <a:solidFill>
                <a:prstClr val="white"/>
              </a:solidFill>
              <a:effectLst>
                <a:glow rad="101600">
                  <a:prstClr val="black">
                    <a:alpha val="60000"/>
                  </a:prstClr>
                </a:glow>
              </a:effectLst>
              <a:latin typeface="Constantia" pitchFamily="18" charset="0"/>
            </a:endParaRPr>
          </a:p>
        </p:txBody>
      </p:sp>
      <p:sp>
        <p:nvSpPr>
          <p:cNvPr id="2" name="TextBox 1"/>
          <p:cNvSpPr txBox="1"/>
          <p:nvPr/>
        </p:nvSpPr>
        <p:spPr>
          <a:xfrm>
            <a:off x="152400" y="1295400"/>
            <a:ext cx="8839199"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rgbClr val="FF8600"/>
                </a:solidFill>
                <a:effectLst>
                  <a:glow rad="101600">
                    <a:prstClr val="black">
                      <a:alpha val="60000"/>
                    </a:prstClr>
                  </a:glow>
                  <a:outerShdw blurRad="50800" dist="39000" dir="5460000" algn="tl">
                    <a:srgbClr val="000000">
                      <a:alpha val="38000"/>
                    </a:srgbClr>
                  </a:outerShdw>
                </a:effectLst>
                <a:latin typeface="Dominican Small Caps" pitchFamily="2" charset="0"/>
              </a:rPr>
              <a:t>The Fall of Simon</a:t>
            </a:r>
            <a:endParaRPr lang="en-US" sz="4000" b="1" dirty="0" smtClean="0">
              <a:ln w="11430"/>
              <a:solidFill>
                <a:srgbClr val="FF8600"/>
              </a:solidFill>
              <a:effectLst>
                <a:glow rad="101600">
                  <a:prstClr val="black">
                    <a:alpha val="60000"/>
                  </a:prstClr>
                </a:glow>
                <a:outerShdw blurRad="50800" dist="39000" dir="5460000" algn="tl">
                  <a:srgbClr val="000000">
                    <a:alpha val="38000"/>
                  </a:srgbClr>
                </a:outerShdw>
              </a:effectLst>
              <a:latin typeface="Dominican Small Caps" pitchFamily="2" charset="0"/>
            </a:endParaRPr>
          </a:p>
          <a:p>
            <a:pPr algn="ctr"/>
            <a:r>
              <a:rPr lang="en-US" sz="2800" b="1" dirty="0" smtClean="0">
                <a:ln w="11430"/>
                <a:solidFill>
                  <a:srgbClr val="FF8600">
                    <a:lumMod val="20000"/>
                    <a:lumOff val="80000"/>
                  </a:srgbClr>
                </a:solidFill>
                <a:effectLst>
                  <a:glow rad="101600">
                    <a:prstClr val="black">
                      <a:alpha val="60000"/>
                    </a:prstClr>
                  </a:glow>
                  <a:outerShdw blurRad="50800" dist="39000" dir="5460000" algn="tl">
                    <a:srgbClr val="000000">
                      <a:alpha val="38000"/>
                    </a:srgbClr>
                  </a:outerShdw>
                </a:effectLst>
                <a:latin typeface="Dominican Small Caps" pitchFamily="2" charset="0"/>
              </a:rPr>
              <a:t>Believers Can </a:t>
            </a:r>
            <a:r>
              <a:rPr lang="en-US" sz="2800" b="1" dirty="0">
                <a:ln w="11430"/>
                <a:solidFill>
                  <a:srgbClr val="FF8600">
                    <a:lumMod val="20000"/>
                    <a:lumOff val="80000"/>
                  </a:srgbClr>
                </a:solidFill>
                <a:effectLst>
                  <a:glow rad="101600">
                    <a:prstClr val="black">
                      <a:alpha val="60000"/>
                    </a:prstClr>
                  </a:glow>
                  <a:outerShdw blurRad="50800" dist="39000" dir="5460000" algn="tl">
                    <a:srgbClr val="000000">
                      <a:alpha val="38000"/>
                    </a:srgbClr>
                  </a:outerShdw>
                </a:effectLst>
                <a:latin typeface="Dominican Small Caps" pitchFamily="2" charset="0"/>
              </a:rPr>
              <a:t>F</a:t>
            </a:r>
            <a:r>
              <a:rPr lang="en-US" sz="2800" b="1" dirty="0" smtClean="0">
                <a:ln w="11430"/>
                <a:solidFill>
                  <a:srgbClr val="FF8600">
                    <a:lumMod val="20000"/>
                    <a:lumOff val="80000"/>
                  </a:srgbClr>
                </a:solidFill>
                <a:effectLst>
                  <a:glow rad="101600">
                    <a:prstClr val="black">
                      <a:alpha val="60000"/>
                    </a:prstClr>
                  </a:glow>
                  <a:outerShdw blurRad="50800" dist="39000" dir="5460000" algn="tl">
                    <a:srgbClr val="000000">
                      <a:alpha val="38000"/>
                    </a:srgbClr>
                  </a:outerShdw>
                </a:effectLst>
                <a:latin typeface="Dominican Small Caps" pitchFamily="2" charset="0"/>
              </a:rPr>
              <a:t>all </a:t>
            </a:r>
            <a:r>
              <a:rPr lang="en-US" sz="2800" b="1" dirty="0">
                <a:ln w="11430"/>
                <a:solidFill>
                  <a:srgbClr val="FF8600">
                    <a:lumMod val="20000"/>
                    <a:lumOff val="80000"/>
                  </a:srgbClr>
                </a:solidFill>
                <a:effectLst>
                  <a:glow rad="101600">
                    <a:prstClr val="black">
                      <a:alpha val="60000"/>
                    </a:prstClr>
                  </a:glow>
                  <a:outerShdw blurRad="50800" dist="39000" dir="5460000" algn="tl">
                    <a:srgbClr val="000000">
                      <a:alpha val="38000"/>
                    </a:srgbClr>
                  </a:outerShdw>
                </a:effectLst>
                <a:latin typeface="Dominican Small Caps" pitchFamily="2" charset="0"/>
              </a:rPr>
              <a:t>F</a:t>
            </a:r>
            <a:r>
              <a:rPr lang="en-US" sz="2800" b="1" dirty="0" smtClean="0">
                <a:ln w="11430"/>
                <a:solidFill>
                  <a:srgbClr val="FF8600">
                    <a:lumMod val="20000"/>
                    <a:lumOff val="80000"/>
                  </a:srgbClr>
                </a:solidFill>
                <a:effectLst>
                  <a:glow rad="101600">
                    <a:prstClr val="black">
                      <a:alpha val="60000"/>
                    </a:prstClr>
                  </a:glow>
                  <a:outerShdw blurRad="50800" dist="39000" dir="5460000" algn="tl">
                    <a:srgbClr val="000000">
                      <a:alpha val="38000"/>
                    </a:srgbClr>
                  </a:outerShdw>
                </a:effectLst>
                <a:latin typeface="Dominican Small Caps" pitchFamily="2" charset="0"/>
              </a:rPr>
              <a:t>rom Grace – verses 18-24</a:t>
            </a:r>
            <a:endParaRPr lang="en-US" sz="2800" b="1" dirty="0">
              <a:ln w="11430"/>
              <a:solidFill>
                <a:srgbClr val="FF8600">
                  <a:lumMod val="20000"/>
                  <a:lumOff val="80000"/>
                </a:srgbClr>
              </a:solidFill>
              <a:effectLst>
                <a:glow rad="101600">
                  <a:prstClr val="black">
                    <a:alpha val="60000"/>
                  </a:prstClr>
                </a:glow>
                <a:outerShdw blurRad="50800" dist="39000" dir="5460000" algn="tl">
                  <a:srgbClr val="000000">
                    <a:alpha val="38000"/>
                  </a:srgbClr>
                </a:outerShdw>
              </a:effectLst>
              <a:latin typeface="Dominican Small Caps" pitchFamily="2" charset="0"/>
            </a:endParaRPr>
          </a:p>
        </p:txBody>
      </p:sp>
      <p:sp>
        <p:nvSpPr>
          <p:cNvPr id="4" name="Rectangle 3"/>
          <p:cNvSpPr/>
          <p:nvPr/>
        </p:nvSpPr>
        <p:spPr>
          <a:xfrm>
            <a:off x="392545" y="2758857"/>
            <a:ext cx="3950855" cy="3108543"/>
          </a:xfrm>
          <a:prstGeom prst="rect">
            <a:avLst/>
          </a:prstGeom>
        </p:spPr>
        <p:txBody>
          <a:bodyPr wrap="square">
            <a:spAutoFit/>
          </a:bodyPr>
          <a:lstStyle/>
          <a:p>
            <a:pPr algn="ctr"/>
            <a:r>
              <a:rPr lang="en-US" sz="2800" b="1"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Acts 8:20 (NKJV) </a:t>
            </a:r>
            <a:r>
              <a:rPr lang="en-US" sz="28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
            </a:r>
            <a:br>
              <a:rPr lang="en-US" sz="28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br>
            <a:r>
              <a:rPr lang="en-US" sz="2800" baseline="300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20 </a:t>
            </a:r>
            <a:r>
              <a:rPr lang="en-US" sz="28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But Peter said to him, "Your money perish with you, because you thought that the gift of God could be purchased with money! </a:t>
            </a:r>
          </a:p>
        </p:txBody>
      </p:sp>
    </p:spTree>
    <p:extLst>
      <p:ext uri="{BB962C8B-B14F-4D97-AF65-F5344CB8AC3E}">
        <p14:creationId xmlns:p14="http://schemas.microsoft.com/office/powerpoint/2010/main" val="42183685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C7E5E819-E517-42CE-8994-CB35583E4EF2}" type="slidenum">
              <a:rPr lang="en-US">
                <a:solidFill>
                  <a:prstClr val="white"/>
                </a:solidFill>
              </a:rPr>
              <a:pPr/>
              <a:t>19</a:t>
            </a:fld>
            <a:endParaRPr lang="en-US">
              <a:solidFill>
                <a:prstClr val="white"/>
              </a:solidFill>
            </a:endParaRPr>
          </a:p>
        </p:txBody>
      </p:sp>
      <p:grpSp>
        <p:nvGrpSpPr>
          <p:cNvPr id="10" name="Group 9"/>
          <p:cNvGrpSpPr/>
          <p:nvPr/>
        </p:nvGrpSpPr>
        <p:grpSpPr>
          <a:xfrm>
            <a:off x="7924800" y="228600"/>
            <a:ext cx="1230745" cy="457200"/>
            <a:chOff x="7924800" y="228600"/>
            <a:chExt cx="1230745" cy="457200"/>
          </a:xfrm>
        </p:grpSpPr>
        <p:sp>
          <p:nvSpPr>
            <p:cNvPr id="11" name="Pentagon 10"/>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2" name="Chevron 11"/>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3" name="Chevron 12"/>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4" name="Chevron 13"/>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5" name="Group 14"/>
          <p:cNvGrpSpPr/>
          <p:nvPr/>
        </p:nvGrpSpPr>
        <p:grpSpPr>
          <a:xfrm rot="10800000">
            <a:off x="0" y="6172200"/>
            <a:ext cx="1230745" cy="457200"/>
            <a:chOff x="7924800" y="228600"/>
            <a:chExt cx="1230745" cy="457200"/>
          </a:xfrm>
        </p:grpSpPr>
        <p:sp>
          <p:nvSpPr>
            <p:cNvPr id="16" name="Pentagon 15"/>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7" name="Chevron 16"/>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8" name="Chevron 17"/>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9" name="Chevron 18"/>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20" name="Rectangle 19"/>
          <p:cNvSpPr/>
          <p:nvPr/>
        </p:nvSpPr>
        <p:spPr>
          <a:xfrm>
            <a:off x="0" y="11430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23" name="Snip Single Corner Rectangle 22"/>
          <p:cNvSpPr/>
          <p:nvPr/>
        </p:nvSpPr>
        <p:spPr>
          <a:xfrm>
            <a:off x="0" y="152400"/>
            <a:ext cx="7620000" cy="83820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pc="50" dirty="0" smtClean="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The Samaritans Converted</a:t>
            </a:r>
            <a:endParaRPr lang="en-US" sz="40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endParaRPr>
          </a:p>
        </p:txBody>
      </p:sp>
      <p:sp>
        <p:nvSpPr>
          <p:cNvPr id="2" name="TextBox 1"/>
          <p:cNvSpPr txBox="1"/>
          <p:nvPr/>
        </p:nvSpPr>
        <p:spPr>
          <a:xfrm>
            <a:off x="152400" y="1295400"/>
            <a:ext cx="8839199"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rgbClr val="FF8600"/>
                </a:solidFill>
                <a:effectLst>
                  <a:glow rad="101600">
                    <a:prstClr val="black">
                      <a:alpha val="60000"/>
                    </a:prstClr>
                  </a:glow>
                  <a:outerShdw blurRad="50800" dist="39000" dir="5460000" algn="tl">
                    <a:srgbClr val="000000">
                      <a:alpha val="38000"/>
                    </a:srgbClr>
                  </a:outerShdw>
                </a:effectLst>
                <a:latin typeface="Dominican Small Caps" pitchFamily="2" charset="0"/>
              </a:rPr>
              <a:t>The Continued Efforts</a:t>
            </a:r>
            <a:endParaRPr lang="en-US" sz="4000" b="1" dirty="0" smtClean="0">
              <a:ln w="11430"/>
              <a:solidFill>
                <a:srgbClr val="FF8600"/>
              </a:solidFill>
              <a:effectLst>
                <a:glow rad="101600">
                  <a:prstClr val="black">
                    <a:alpha val="60000"/>
                  </a:prstClr>
                </a:glow>
                <a:outerShdw blurRad="50800" dist="39000" dir="5460000" algn="tl">
                  <a:srgbClr val="000000">
                    <a:alpha val="38000"/>
                  </a:srgbClr>
                </a:outerShdw>
              </a:effectLst>
              <a:latin typeface="Dominican Small Caps" pitchFamily="2" charset="0"/>
            </a:endParaRPr>
          </a:p>
        </p:txBody>
      </p:sp>
      <p:sp>
        <p:nvSpPr>
          <p:cNvPr id="21" name="Rectangle 20"/>
          <p:cNvSpPr/>
          <p:nvPr/>
        </p:nvSpPr>
        <p:spPr>
          <a:xfrm>
            <a:off x="381000" y="2362200"/>
            <a:ext cx="8229600" cy="3416320"/>
          </a:xfrm>
          <a:prstGeom prst="rect">
            <a:avLst/>
          </a:prstGeom>
        </p:spPr>
        <p:txBody>
          <a:bodyPr wrap="square">
            <a:spAutoFit/>
          </a:bodyPr>
          <a:lstStyle/>
          <a:p>
            <a:pPr algn="ctr"/>
            <a:r>
              <a:rPr lang="en-US" sz="3600" b="1" dirty="0">
                <a:effectLst>
                  <a:glow rad="101600">
                    <a:schemeClr val="bg1">
                      <a:alpha val="60000"/>
                    </a:schemeClr>
                  </a:glow>
                  <a:outerShdw blurRad="60007" dist="310007" dir="7680000" sy="30000" kx="1300200" algn="ctr" rotWithShape="0">
                    <a:prstClr val="black">
                      <a:alpha val="32000"/>
                    </a:prstClr>
                  </a:outerShdw>
                </a:effectLst>
              </a:rPr>
              <a:t>Acts 8:25 (NKJV) </a:t>
            </a:r>
            <a:r>
              <a:rPr lang="en-US" sz="3600" dirty="0">
                <a:effectLst>
                  <a:glow rad="101600">
                    <a:schemeClr val="bg1">
                      <a:alpha val="60000"/>
                    </a:schemeClr>
                  </a:glow>
                  <a:outerShdw blurRad="60007" dist="310007" dir="7680000" sy="30000" kx="1300200" algn="ctr" rotWithShape="0">
                    <a:prstClr val="black">
                      <a:alpha val="32000"/>
                    </a:prstClr>
                  </a:outerShdw>
                </a:effectLst>
              </a:rPr>
              <a:t/>
            </a:r>
            <a:br>
              <a:rPr lang="en-US" sz="3600" dirty="0">
                <a:effectLst>
                  <a:glow rad="101600">
                    <a:schemeClr val="bg1">
                      <a:alpha val="60000"/>
                    </a:schemeClr>
                  </a:glow>
                  <a:outerShdw blurRad="60007" dist="310007" dir="7680000" sy="30000" kx="1300200" algn="ctr" rotWithShape="0">
                    <a:prstClr val="black">
                      <a:alpha val="32000"/>
                    </a:prstClr>
                  </a:outerShdw>
                </a:effectLst>
              </a:rPr>
            </a:br>
            <a:r>
              <a:rPr lang="en-US" sz="3600" baseline="30000" dirty="0">
                <a:effectLst>
                  <a:glow rad="101600">
                    <a:schemeClr val="bg1">
                      <a:alpha val="60000"/>
                    </a:schemeClr>
                  </a:glow>
                  <a:outerShdw blurRad="60007" dist="310007" dir="7680000" sy="30000" kx="1300200" algn="ctr" rotWithShape="0">
                    <a:prstClr val="black">
                      <a:alpha val="32000"/>
                    </a:prstClr>
                  </a:outerShdw>
                </a:effectLst>
              </a:rPr>
              <a:t>25 </a:t>
            </a:r>
            <a:r>
              <a:rPr lang="en-US" sz="3600" dirty="0">
                <a:effectLst>
                  <a:glow rad="101600">
                    <a:schemeClr val="bg1">
                      <a:alpha val="60000"/>
                    </a:schemeClr>
                  </a:glow>
                  <a:outerShdw blurRad="60007" dist="310007" dir="7680000" sy="30000" kx="1300200" algn="ctr" rotWithShape="0">
                    <a:prstClr val="black">
                      <a:alpha val="32000"/>
                    </a:prstClr>
                  </a:outerShdw>
                </a:effectLst>
              </a:rPr>
              <a:t>So when they had testified and preached the word of the Lord, they returned to Jerusalem, preaching the gospel in many villages of the Samaritans. </a:t>
            </a:r>
          </a:p>
        </p:txBody>
      </p:sp>
    </p:spTree>
    <p:extLst>
      <p:ext uri="{BB962C8B-B14F-4D97-AF65-F5344CB8AC3E}">
        <p14:creationId xmlns:p14="http://schemas.microsoft.com/office/powerpoint/2010/main" val="14164304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924800" y="228600"/>
            <a:ext cx="1230745" cy="457200"/>
            <a:chOff x="7924800" y="228600"/>
            <a:chExt cx="1230745" cy="457200"/>
          </a:xfrm>
        </p:grpSpPr>
        <p:sp>
          <p:nvSpPr>
            <p:cNvPr id="10" name="Pentagon 9"/>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1" name="Chevron 10"/>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2" name="Chevron 11"/>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3" name="Chevron 12"/>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5" name="TextBox 4"/>
          <p:cNvSpPr txBox="1"/>
          <p:nvPr/>
        </p:nvSpPr>
        <p:spPr>
          <a:xfrm>
            <a:off x="304800" y="1305580"/>
            <a:ext cx="4339842" cy="646331"/>
          </a:xfrm>
          <a:prstGeom prst="rect">
            <a:avLst/>
          </a:prstGeom>
          <a:noFill/>
        </p:spPr>
        <p:txBody>
          <a:bodyPr wrap="none" rtlCol="0">
            <a:spAutoFit/>
          </a:bodyPr>
          <a:lstStyle/>
          <a:p>
            <a:r>
              <a:rPr lang="en-US" sz="3600" dirty="0">
                <a:solidFill>
                  <a:prstClr val="white"/>
                </a:solidFill>
                <a:latin typeface="BinnerD" pitchFamily="34" charset="0"/>
              </a:rPr>
              <a:t>Convert; Converted</a:t>
            </a:r>
          </a:p>
        </p:txBody>
      </p:sp>
      <p:sp>
        <p:nvSpPr>
          <p:cNvPr id="6" name="Slide Number Placeholder 5"/>
          <p:cNvSpPr>
            <a:spLocks noGrp="1"/>
          </p:cNvSpPr>
          <p:nvPr>
            <p:ph type="sldNum" sz="quarter" idx="12"/>
          </p:nvPr>
        </p:nvSpPr>
        <p:spPr>
          <a:xfrm>
            <a:off x="8153400" y="231648"/>
            <a:ext cx="941203" cy="301752"/>
          </a:xfrm>
        </p:spPr>
        <p:txBody>
          <a:bodyPr/>
          <a:lstStyle/>
          <a:p>
            <a:fld id="{7E4624B1-C7B4-4A8A-8E6E-B45790D7EEB2}" type="slidenum">
              <a:rPr lang="en-US" smtClean="0">
                <a:solidFill>
                  <a:prstClr val="white"/>
                </a:solidFill>
              </a:rPr>
              <a:pPr/>
              <a:t>2</a:t>
            </a:fld>
            <a:endParaRPr lang="en-US" dirty="0">
              <a:solidFill>
                <a:prstClr val="white"/>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409" y="2133600"/>
            <a:ext cx="276225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657600" y="2286000"/>
            <a:ext cx="5067300" cy="4308872"/>
          </a:xfrm>
          <a:prstGeom prst="rect">
            <a:avLst/>
          </a:prstGeom>
        </p:spPr>
        <p:txBody>
          <a:bodyPr wrap="square">
            <a:spAutoFit/>
          </a:bodyPr>
          <a:lstStyle/>
          <a:p>
            <a:pPr>
              <a:spcAft>
                <a:spcPts val="600"/>
              </a:spcAft>
            </a:pPr>
            <a:r>
              <a:rPr lang="en-US" sz="2400" dirty="0">
                <a:solidFill>
                  <a:prstClr val="white"/>
                </a:solidFill>
                <a:effectLst>
                  <a:glow rad="101600">
                    <a:prstClr val="black">
                      <a:alpha val="60000"/>
                    </a:prstClr>
                  </a:glow>
                </a:effectLst>
              </a:rPr>
              <a:t>transitive verb</a:t>
            </a:r>
          </a:p>
          <a:p>
            <a:pPr marL="231775" indent="-231775">
              <a:spcAft>
                <a:spcPts val="600"/>
              </a:spcAft>
            </a:pPr>
            <a:r>
              <a:rPr lang="en-US" sz="2400" dirty="0">
                <a:solidFill>
                  <a:prstClr val="white"/>
                </a:solidFill>
                <a:effectLst>
                  <a:glow rad="101600">
                    <a:prstClr val="black">
                      <a:alpha val="60000"/>
                    </a:prstClr>
                  </a:glow>
                </a:effectLst>
              </a:rPr>
              <a:t>1 - a : </a:t>
            </a:r>
            <a:r>
              <a:rPr lang="en-US" sz="2400" dirty="0">
                <a:solidFill>
                  <a:srgbClr val="FFFF00"/>
                </a:solidFill>
                <a:effectLst>
                  <a:glow rad="101600">
                    <a:prstClr val="black">
                      <a:alpha val="60000"/>
                    </a:prstClr>
                  </a:glow>
                </a:effectLst>
              </a:rPr>
              <a:t>to bring over from one belief, view, or party to another </a:t>
            </a:r>
            <a:r>
              <a:rPr lang="en-US" sz="2400" dirty="0">
                <a:solidFill>
                  <a:prstClr val="white"/>
                </a:solidFill>
                <a:effectLst>
                  <a:glow rad="101600">
                    <a:prstClr val="black">
                      <a:alpha val="60000"/>
                    </a:prstClr>
                  </a:glow>
                </a:effectLst>
              </a:rPr>
              <a:t>b : to bring about a religious conversion in </a:t>
            </a:r>
          </a:p>
          <a:p>
            <a:pPr marL="231775" indent="-231775">
              <a:spcAft>
                <a:spcPts val="600"/>
              </a:spcAft>
            </a:pPr>
            <a:r>
              <a:rPr lang="en-US" sz="2400" dirty="0">
                <a:solidFill>
                  <a:prstClr val="white"/>
                </a:solidFill>
                <a:effectLst>
                  <a:glow rad="101600">
                    <a:prstClr val="black">
                      <a:alpha val="60000"/>
                    </a:prstClr>
                  </a:glow>
                </a:effectLst>
              </a:rPr>
              <a:t>2 - a : to alter the physical or chemical nature or properties of especially in manufacturing b (1) : </a:t>
            </a:r>
            <a:r>
              <a:rPr lang="en-US" sz="2400" dirty="0">
                <a:solidFill>
                  <a:srgbClr val="FFFF00"/>
                </a:solidFill>
                <a:effectLst>
                  <a:glow rad="101600">
                    <a:prstClr val="black">
                      <a:alpha val="60000"/>
                    </a:prstClr>
                  </a:glow>
                </a:effectLst>
              </a:rPr>
              <a:t>to change from one form or function to another </a:t>
            </a:r>
            <a:r>
              <a:rPr lang="en-US" sz="2400" dirty="0">
                <a:solidFill>
                  <a:prstClr val="white"/>
                </a:solidFill>
                <a:effectLst>
                  <a:glow rad="101600">
                    <a:prstClr val="black">
                      <a:alpha val="60000"/>
                    </a:prstClr>
                  </a:glow>
                </a:effectLst>
              </a:rPr>
              <a:t>(2) : to alter for more effective utilization</a:t>
            </a:r>
          </a:p>
        </p:txBody>
      </p:sp>
      <p:grpSp>
        <p:nvGrpSpPr>
          <p:cNvPr id="14" name="Group 13"/>
          <p:cNvGrpSpPr/>
          <p:nvPr/>
        </p:nvGrpSpPr>
        <p:grpSpPr>
          <a:xfrm rot="10800000">
            <a:off x="0" y="6172200"/>
            <a:ext cx="1230745" cy="457200"/>
            <a:chOff x="7924800" y="228600"/>
            <a:chExt cx="1230745" cy="457200"/>
          </a:xfrm>
        </p:grpSpPr>
        <p:sp>
          <p:nvSpPr>
            <p:cNvPr id="15" name="Pentagon 14"/>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6" name="Chevron 15"/>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7" name="Chevron 16"/>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8" name="Chevron 17"/>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19" name="Rectangle 18"/>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20" name="Snip Single Corner Rectangle 19"/>
          <p:cNvSpPr/>
          <p:nvPr/>
        </p:nvSpPr>
        <p:spPr>
          <a:xfrm>
            <a:off x="0" y="268069"/>
            <a:ext cx="67818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1" name="Rectangle 20"/>
          <p:cNvSpPr/>
          <p:nvPr/>
        </p:nvSpPr>
        <p:spPr>
          <a:xfrm>
            <a:off x="0" y="268069"/>
            <a:ext cx="6781800"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36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3,000 Converted Acts 2:1-47</a:t>
            </a:r>
          </a:p>
        </p:txBody>
      </p:sp>
    </p:spTree>
    <p:extLst>
      <p:ext uri="{BB962C8B-B14F-4D97-AF65-F5344CB8AC3E}">
        <p14:creationId xmlns:p14="http://schemas.microsoft.com/office/powerpoint/2010/main" val="19321537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E4624B1-C7B4-4A8A-8E6E-B45790D7EEB2}" type="slidenum">
              <a:rPr lang="en-US" smtClean="0">
                <a:solidFill>
                  <a:prstClr val="white"/>
                </a:solidFill>
              </a:rPr>
              <a:pPr/>
              <a:t>20</a:t>
            </a:fld>
            <a:endParaRPr lang="en-US">
              <a:solidFill>
                <a:prstClr val="white"/>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367777819"/>
              </p:ext>
            </p:extLst>
          </p:nvPr>
        </p:nvGraphicFramePr>
        <p:xfrm>
          <a:off x="152400" y="1747836"/>
          <a:ext cx="3124200" cy="4805364"/>
        </p:xfrm>
        <a:graphic>
          <a:graphicData uri="http://schemas.openxmlformats.org/drawingml/2006/table">
            <a:tbl>
              <a:tblPr>
                <a:tableStyleId>{775DCB02-9BB8-47FD-8907-85C794F793BA}</a:tableStyleId>
              </a:tblPr>
              <a:tblGrid>
                <a:gridCol w="3124200"/>
              </a:tblGrid>
              <a:tr h="465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smtClean="0">
                          <a:ln>
                            <a:noFill/>
                          </a:ln>
                          <a:solidFill>
                            <a:srgbClr val="FFFF00"/>
                          </a:solidFill>
                          <a:effectLst>
                            <a:outerShdw blurRad="50800" dist="38100" dir="2700000" algn="tl" rotWithShape="0">
                              <a:prstClr val="black">
                                <a:alpha val="40000"/>
                              </a:prstClr>
                            </a:outerShdw>
                          </a:effectLst>
                          <a:latin typeface="Constantia" pitchFamily="18" charset="0"/>
                        </a:rPr>
                        <a:t>Examples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tx1">
                        <a:lumMod val="50000"/>
                      </a:schemeClr>
                    </a:solidFill>
                  </a:tcPr>
                </a:tc>
              </a:tr>
              <a:tr h="5254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Pentecost – 2:14-41</a:t>
                      </a:r>
                      <a:endParaRPr kumimoji="0" lang="en-US" sz="2300" b="1" i="0" u="none" strike="noStrike" cap="none" normalizeH="0" baseline="0" dirty="0" smtClean="0">
                        <a:ln>
                          <a:noFill/>
                        </a:ln>
                        <a:solidFill>
                          <a:schemeClr val="bg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Samaria – 8:5-13</a:t>
                      </a:r>
                      <a:endParaRPr kumimoji="0" lang="en-US" sz="2300" b="1" i="0" u="none" strike="noStrike" cap="none" normalizeH="0" baseline="0" dirty="0" smtClean="0">
                        <a:ln>
                          <a:noFill/>
                        </a:ln>
                        <a:solidFill>
                          <a:schemeClr val="bg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Eunuch – 8:35-39</a:t>
                      </a:r>
                      <a:endParaRPr kumimoji="0" lang="en-US" sz="2300" b="1" i="0" u="none" strike="noStrike" cap="none" normalizeH="0" baseline="0" dirty="0" smtClean="0">
                        <a:ln>
                          <a:noFill/>
                        </a:ln>
                        <a:solidFill>
                          <a:schemeClr val="bg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Saul – 9,22,26</a:t>
                      </a:r>
                      <a:endParaRPr kumimoji="0" lang="en-US" sz="2300" b="1" i="0" u="none" strike="noStrike" cap="none" normalizeH="0" baseline="0" dirty="0" smtClean="0">
                        <a:ln>
                          <a:noFill/>
                        </a:ln>
                        <a:solidFill>
                          <a:schemeClr val="bg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5349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Cornelius - 10:34-48</a:t>
                      </a:r>
                      <a:endParaRPr kumimoji="0" lang="en-US" sz="2300" b="1" i="0" u="none" strike="noStrike" cap="none" normalizeH="0" baseline="0" dirty="0" smtClean="0">
                        <a:ln>
                          <a:noFill/>
                        </a:ln>
                        <a:solidFill>
                          <a:schemeClr val="bg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Lydia – 16:13-15</a:t>
                      </a:r>
                      <a:endParaRPr kumimoji="0" lang="en-US" sz="2300" b="1" i="0" u="none" strike="noStrike" cap="none" normalizeH="0" baseline="0" dirty="0" smtClean="0">
                        <a:ln>
                          <a:noFill/>
                        </a:ln>
                        <a:solidFill>
                          <a:schemeClr val="bg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Jailor – 16:30-34</a:t>
                      </a:r>
                      <a:endParaRPr kumimoji="0" lang="en-US" sz="2300" b="1" i="0" u="none" strike="noStrike" cap="none" normalizeH="0" baseline="0" dirty="0" smtClean="0">
                        <a:ln>
                          <a:noFill/>
                        </a:ln>
                        <a:solidFill>
                          <a:schemeClr val="bg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4603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Corinthians - 18:8</a:t>
                      </a:r>
                      <a:endParaRPr kumimoji="0" lang="en-US" sz="2300" b="1" i="0" u="none" strike="noStrike" cap="none" normalizeH="0" baseline="0" dirty="0" smtClean="0">
                        <a:ln>
                          <a:noFill/>
                        </a:ln>
                        <a:solidFill>
                          <a:schemeClr val="bg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533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Ephesians - 19:3-5 </a:t>
                      </a:r>
                      <a:endParaRPr kumimoji="0" lang="en-US" sz="2300" b="1" i="0" u="none" strike="noStrike" cap="none" normalizeH="0" baseline="0" dirty="0" smtClean="0">
                        <a:ln>
                          <a:noFill/>
                        </a:ln>
                        <a:solidFill>
                          <a:schemeClr val="bg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211620199"/>
              </p:ext>
            </p:extLst>
          </p:nvPr>
        </p:nvGraphicFramePr>
        <p:xfrm>
          <a:off x="3276600" y="1747836"/>
          <a:ext cx="1295400" cy="4805364"/>
        </p:xfrm>
        <a:graphic>
          <a:graphicData uri="http://schemas.openxmlformats.org/drawingml/2006/table">
            <a:tbl>
              <a:tblPr>
                <a:tableStyleId>{775DCB02-9BB8-47FD-8907-85C794F793BA}</a:tableStyleId>
              </a:tblPr>
              <a:tblGrid>
                <a:gridCol w="1295400"/>
              </a:tblGrid>
              <a:tr h="465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b="0" u="none" strike="noStrike" cap="none" normalizeH="0" baseline="0" dirty="0" smtClean="0">
                          <a:ln>
                            <a:noFill/>
                          </a:ln>
                          <a:solidFill>
                            <a:srgbClr val="FFFF00"/>
                          </a:solidFill>
                          <a:effectLst>
                            <a:outerShdw blurRad="50800" dist="38100" dir="2700000" algn="tl" rotWithShape="0">
                              <a:prstClr val="black">
                                <a:alpha val="40000"/>
                              </a:prstClr>
                            </a:outerShdw>
                          </a:effectLst>
                          <a:latin typeface="Constantia" pitchFamily="18" charset="0"/>
                        </a:rPr>
                        <a:t>Believed</a:t>
                      </a:r>
                      <a:endParaRPr kumimoji="0" lang="en-US" sz="2300" b="0" i="0" u="none" strike="noStrike" cap="none" normalizeH="0" baseline="0" dirty="0" smtClean="0">
                        <a:ln>
                          <a:noFill/>
                        </a:ln>
                        <a:solidFill>
                          <a:srgbClr val="FFFF00"/>
                        </a:solidFill>
                        <a:effectLst>
                          <a:outerShdw blurRad="50800" dist="38100" dir="2700000" algn="tl" rotWithShape="0">
                            <a:prstClr val="black">
                              <a:alpha val="40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tx1">
                        <a:lumMod val="50000"/>
                      </a:schemeClr>
                    </a:solidFill>
                  </a:tcPr>
                </a:tc>
              </a:tr>
              <a:tr h="525463">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b="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12</a:t>
                      </a:r>
                      <a:endParaRPr kumimoji="0" lang="en-US" sz="2300" b="0" i="0" u="none" strike="noStrike" cap="none" normalizeH="0" baseline="0" dirty="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b="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36,37</a:t>
                      </a:r>
                      <a:endParaRPr kumimoji="0" lang="en-US" sz="2300" b="0" i="0" u="none" strike="noStrike" cap="none" normalizeH="0" baseline="0" dirty="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534988">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b="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43</a:t>
                      </a:r>
                      <a:endParaRPr kumimoji="0" lang="en-US" sz="2300" b="0" i="0" u="none" strike="noStrike" cap="none" normalizeH="0" baseline="0" dirty="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14</a:t>
                      </a:r>
                      <a:endParaRPr kumimoji="0" lang="en-US" sz="2300" b="1" i="0" u="none" strike="noStrike" cap="none" normalizeH="0" baseline="0" dirty="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u="none" strike="noStrike" cap="none" normalizeH="0" baseline="0" smtClean="0">
                          <a:ln>
                            <a:noFill/>
                          </a:ln>
                          <a:effectLst>
                            <a:outerShdw blurRad="60007" dist="310007" dir="7680000" sy="30000" kx="1300200" algn="ctr" rotWithShape="0">
                              <a:prstClr val="black">
                                <a:alpha val="32000"/>
                              </a:prstClr>
                            </a:outerShdw>
                          </a:effectLst>
                          <a:latin typeface="Constantia" pitchFamily="18" charset="0"/>
                        </a:rPr>
                        <a:t>31</a:t>
                      </a:r>
                      <a:endParaRPr kumimoji="0" lang="en-US" sz="2300" b="1" i="0" u="none" strike="noStrike" cap="none" normalizeH="0" baseline="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60375">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u="none" strike="noStrike" cap="none" normalizeH="0" baseline="0" smtClean="0">
                          <a:ln>
                            <a:noFill/>
                          </a:ln>
                          <a:effectLst>
                            <a:outerShdw blurRad="60007" dist="310007" dir="7680000" sy="30000" kx="1300200" algn="ctr" rotWithShape="0">
                              <a:prstClr val="black">
                                <a:alpha val="32000"/>
                              </a:prstClr>
                            </a:outerShdw>
                          </a:effectLst>
                          <a:latin typeface="Constantia" pitchFamily="18" charset="0"/>
                        </a:rPr>
                        <a:t>8</a:t>
                      </a:r>
                      <a:endParaRPr kumimoji="0" lang="en-US" sz="2300" b="1" i="0" u="none" strike="noStrike" cap="none" normalizeH="0" baseline="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5334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974985311"/>
              </p:ext>
            </p:extLst>
          </p:nvPr>
        </p:nvGraphicFramePr>
        <p:xfrm>
          <a:off x="4572000" y="1747836"/>
          <a:ext cx="1447800" cy="4805364"/>
        </p:xfrm>
        <a:graphic>
          <a:graphicData uri="http://schemas.openxmlformats.org/drawingml/2006/table">
            <a:tbl>
              <a:tblPr>
                <a:tableStyleId>{775DCB02-9BB8-47FD-8907-85C794F793BA}</a:tableStyleId>
              </a:tblPr>
              <a:tblGrid>
                <a:gridCol w="1447800"/>
              </a:tblGrid>
              <a:tr h="465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b="0" u="none" strike="noStrike" cap="none" normalizeH="0" baseline="0" dirty="0" smtClean="0">
                          <a:ln>
                            <a:noFill/>
                          </a:ln>
                          <a:solidFill>
                            <a:srgbClr val="FFFF00"/>
                          </a:solidFill>
                          <a:effectLst>
                            <a:outerShdw blurRad="50800" dist="38100" dir="2700000" algn="tl" rotWithShape="0">
                              <a:prstClr val="black">
                                <a:alpha val="40000"/>
                              </a:prstClr>
                            </a:outerShdw>
                          </a:effectLst>
                          <a:latin typeface="Constantia" pitchFamily="18" charset="0"/>
                        </a:rPr>
                        <a:t>Repented</a:t>
                      </a:r>
                      <a:endParaRPr kumimoji="0" lang="en-US" sz="2300" b="0" i="0" u="none" strike="noStrike" cap="none" normalizeH="0" baseline="0" dirty="0" smtClean="0">
                        <a:ln>
                          <a:noFill/>
                        </a:ln>
                        <a:solidFill>
                          <a:srgbClr val="FFFF00"/>
                        </a:solidFill>
                        <a:effectLst>
                          <a:outerShdw blurRad="50800" dist="38100" dir="2700000" algn="tl" rotWithShape="0">
                            <a:prstClr val="black">
                              <a:alpha val="40000"/>
                            </a:prstClr>
                          </a:outerShdw>
                        </a:effectLst>
                        <a:latin typeface="Constantia"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tx1">
                        <a:lumMod val="50000"/>
                      </a:schemeClr>
                    </a:solidFill>
                  </a:tcPr>
                </a:tc>
              </a:tr>
              <a:tr h="525463">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Monotype Sorts" pitchFamily="2" charset="2"/>
                        <a:buChar char="4"/>
                        <a:tabLst/>
                      </a:pPr>
                      <a:r>
                        <a:rPr kumimoji="0" lang="en-US" sz="2300" b="0" u="none" strike="noStrike" cap="none" normalizeH="0" baseline="0" smtClean="0">
                          <a:ln>
                            <a:noFill/>
                          </a:ln>
                          <a:effectLst>
                            <a:outerShdw blurRad="60007" dist="310007" dir="7680000" sy="30000" kx="1300200" algn="ctr" rotWithShape="0">
                              <a:prstClr val="black">
                                <a:alpha val="32000"/>
                              </a:prstClr>
                            </a:outerShdw>
                          </a:effectLst>
                          <a:latin typeface="Constantia" pitchFamily="18" charset="0"/>
                        </a:rPr>
                        <a:t>37,38</a:t>
                      </a:r>
                      <a:endParaRPr kumimoji="0" lang="en-US" sz="2300" b="0" i="0" u="none" strike="noStrike" cap="none" normalizeH="0" baseline="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534988">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60375">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5334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312131518"/>
              </p:ext>
            </p:extLst>
          </p:nvPr>
        </p:nvGraphicFramePr>
        <p:xfrm>
          <a:off x="6019800" y="1747836"/>
          <a:ext cx="1524000" cy="4805364"/>
        </p:xfrm>
        <a:graphic>
          <a:graphicData uri="http://schemas.openxmlformats.org/drawingml/2006/table">
            <a:tbl>
              <a:tblPr>
                <a:tableStyleId>{775DCB02-9BB8-47FD-8907-85C794F793BA}</a:tableStyleId>
              </a:tblPr>
              <a:tblGrid>
                <a:gridCol w="1524000"/>
              </a:tblGrid>
              <a:tr h="465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b="0" u="none" strike="noStrike" cap="none" normalizeH="0" baseline="0" dirty="0" smtClean="0">
                          <a:ln>
                            <a:noFill/>
                          </a:ln>
                          <a:solidFill>
                            <a:srgbClr val="FFFF00"/>
                          </a:solidFill>
                          <a:effectLst>
                            <a:outerShdw blurRad="50800" dist="38100" dir="2700000" algn="tl" rotWithShape="0">
                              <a:prstClr val="black">
                                <a:alpha val="40000"/>
                              </a:prstClr>
                            </a:outerShdw>
                          </a:effectLst>
                          <a:latin typeface="Constantia" pitchFamily="18" charset="0"/>
                        </a:rPr>
                        <a:t>Confessed</a:t>
                      </a:r>
                      <a:endParaRPr kumimoji="0" lang="en-US" sz="2300" b="0" i="0" u="none" strike="noStrike" cap="none" normalizeH="0" baseline="0" dirty="0" smtClean="0">
                        <a:ln>
                          <a:noFill/>
                        </a:ln>
                        <a:solidFill>
                          <a:srgbClr val="FFFF00"/>
                        </a:solidFill>
                        <a:effectLst>
                          <a:outerShdw blurRad="50800" dist="38100" dir="2700000" algn="tl" rotWithShape="0">
                            <a:prstClr val="black">
                              <a:alpha val="40000"/>
                            </a:prstClr>
                          </a:outerShdw>
                        </a:effectLst>
                        <a:latin typeface="Constantia"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tx1">
                        <a:lumMod val="50000"/>
                      </a:schemeClr>
                    </a:solidFill>
                  </a:tcPr>
                </a:tc>
              </a:tr>
              <a:tr h="525463">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b="0" u="none" strike="noStrike" cap="none" normalizeH="0" baseline="0" smtClean="0">
                          <a:ln>
                            <a:noFill/>
                          </a:ln>
                          <a:effectLst>
                            <a:outerShdw blurRad="60007" dist="310007" dir="7680000" sy="30000" kx="1300200" algn="ctr" rotWithShape="0">
                              <a:prstClr val="black">
                                <a:alpha val="32000"/>
                              </a:prstClr>
                            </a:outerShdw>
                          </a:effectLst>
                          <a:latin typeface="Constantia" pitchFamily="18" charset="0"/>
                        </a:rPr>
                        <a:t>37</a:t>
                      </a:r>
                      <a:endParaRPr kumimoji="0" lang="en-US" sz="2300" b="0" i="0" u="none" strike="noStrike" cap="none" normalizeH="0" baseline="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534988">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60375">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5334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44715041"/>
              </p:ext>
            </p:extLst>
          </p:nvPr>
        </p:nvGraphicFramePr>
        <p:xfrm>
          <a:off x="7543800" y="1747836"/>
          <a:ext cx="1524000" cy="4805364"/>
        </p:xfrm>
        <a:graphic>
          <a:graphicData uri="http://schemas.openxmlformats.org/drawingml/2006/table">
            <a:tbl>
              <a:tblPr>
                <a:tableStyleId>{775DCB02-9BB8-47FD-8907-85C794F793BA}</a:tableStyleId>
              </a:tblPr>
              <a:tblGrid>
                <a:gridCol w="1524000"/>
              </a:tblGrid>
              <a:tr h="465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b="0" u="none" strike="noStrike" cap="none" normalizeH="0" baseline="0" dirty="0" smtClean="0">
                          <a:ln>
                            <a:noFill/>
                          </a:ln>
                          <a:solidFill>
                            <a:srgbClr val="FFFF00"/>
                          </a:solidFill>
                          <a:effectLst>
                            <a:outerShdw blurRad="50800" dist="38100" dir="2700000" algn="tl" rotWithShape="0">
                              <a:prstClr val="black">
                                <a:alpha val="40000"/>
                              </a:prstClr>
                            </a:outerShdw>
                          </a:effectLst>
                          <a:latin typeface="Constantia" pitchFamily="18" charset="0"/>
                        </a:rPr>
                        <a:t>Baptized</a:t>
                      </a:r>
                      <a:endParaRPr kumimoji="0" lang="en-US" sz="2300" b="0" i="0" u="none" strike="noStrike" cap="none" normalizeH="0" baseline="0" dirty="0" smtClean="0">
                        <a:ln>
                          <a:noFill/>
                        </a:ln>
                        <a:solidFill>
                          <a:srgbClr val="FFFF00"/>
                        </a:solidFill>
                        <a:effectLst>
                          <a:outerShdw blurRad="50800" dist="38100" dir="2700000" algn="tl" rotWithShape="0">
                            <a:prstClr val="black">
                              <a:alpha val="40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tx1">
                        <a:lumMod val="50000"/>
                      </a:schemeClr>
                    </a:solidFill>
                  </a:tcPr>
                </a:tc>
              </a:tr>
              <a:tr h="525463">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Monotype Sorts" pitchFamily="2" charset="2"/>
                        <a:buChar char="4"/>
                        <a:tabLst/>
                      </a:pPr>
                      <a:r>
                        <a:rPr kumimoji="0" lang="en-US" sz="2300" u="none" strike="noStrike" cap="none" normalizeH="0" baseline="0" smtClean="0">
                          <a:ln>
                            <a:noFill/>
                          </a:ln>
                          <a:effectLst>
                            <a:outerShdw blurRad="60007" dist="310007" dir="7680000" sy="30000" kx="1300200" algn="ctr" rotWithShape="0">
                              <a:prstClr val="black">
                                <a:alpha val="32000"/>
                              </a:prstClr>
                            </a:outerShdw>
                          </a:effectLst>
                          <a:latin typeface="Constantia" pitchFamily="18" charset="0"/>
                        </a:rPr>
                        <a:t>38,41</a:t>
                      </a:r>
                      <a:endParaRPr kumimoji="0" lang="en-US" sz="2300" b="1" i="0" u="none" strike="noStrike" cap="none" normalizeH="0" baseline="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u="none" strike="noStrike" cap="none" normalizeH="0" baseline="0" smtClean="0">
                          <a:ln>
                            <a:noFill/>
                          </a:ln>
                          <a:effectLst>
                            <a:outerShdw blurRad="60007" dist="310007" dir="7680000" sy="30000" kx="1300200" algn="ctr" rotWithShape="0">
                              <a:prstClr val="black">
                                <a:alpha val="32000"/>
                              </a:prstClr>
                            </a:outerShdw>
                          </a:effectLst>
                          <a:latin typeface="Constantia" pitchFamily="18" charset="0"/>
                        </a:rPr>
                        <a:t>12,13</a:t>
                      </a:r>
                      <a:endParaRPr kumimoji="0" lang="en-US" sz="2300" b="1" i="0" u="none" strike="noStrike" cap="none" normalizeH="0" baseline="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u="none" strike="noStrike" cap="none" normalizeH="0" baseline="0" smtClean="0">
                          <a:ln>
                            <a:noFill/>
                          </a:ln>
                          <a:effectLst>
                            <a:outerShdw blurRad="60007" dist="310007" dir="7680000" sy="30000" kx="1300200" algn="ctr" rotWithShape="0">
                              <a:prstClr val="black">
                                <a:alpha val="32000"/>
                              </a:prstClr>
                            </a:outerShdw>
                          </a:effectLst>
                          <a:latin typeface="Constantia" pitchFamily="18" charset="0"/>
                        </a:rPr>
                        <a:t>38</a:t>
                      </a:r>
                      <a:endParaRPr kumimoji="0" lang="en-US" sz="2300" b="1" i="0" u="none" strike="noStrike" cap="none" normalizeH="0" baseline="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u="none" strike="noStrike" cap="none" normalizeH="0" baseline="0" smtClean="0">
                          <a:ln>
                            <a:noFill/>
                          </a:ln>
                          <a:effectLst>
                            <a:outerShdw blurRad="60007" dist="310007" dir="7680000" sy="30000" kx="1300200" algn="ctr" rotWithShape="0">
                              <a:prstClr val="black">
                                <a:alpha val="32000"/>
                              </a:prstClr>
                            </a:outerShdw>
                          </a:effectLst>
                          <a:latin typeface="Constantia" pitchFamily="18" charset="0"/>
                        </a:rPr>
                        <a:t>22:16</a:t>
                      </a:r>
                      <a:endParaRPr kumimoji="0" lang="en-US" sz="2300" b="1" i="0" u="none" strike="noStrike" cap="none" normalizeH="0" baseline="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534988">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48</a:t>
                      </a:r>
                      <a:endParaRPr kumimoji="0" lang="en-US" sz="2300" b="1" i="0" u="none" strike="noStrike" cap="none" normalizeH="0" baseline="0" dirty="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15</a:t>
                      </a:r>
                      <a:endParaRPr kumimoji="0" lang="en-US" sz="2300" b="1" i="0" u="none" strike="noStrike" cap="none" normalizeH="0" baseline="0" dirty="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33</a:t>
                      </a:r>
                      <a:endParaRPr kumimoji="0" lang="en-US" sz="2300" b="1" i="0" u="none" strike="noStrike" cap="none" normalizeH="0" baseline="0" dirty="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60375">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8</a:t>
                      </a:r>
                      <a:endParaRPr kumimoji="0" lang="en-US" sz="2300" b="1" i="0" u="none" strike="noStrike" cap="none" normalizeH="0" baseline="0" dirty="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5334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5</a:t>
                      </a:r>
                      <a:endParaRPr kumimoji="0" lang="en-US" sz="2300" b="1" i="0" u="none" strike="noStrike" cap="none" normalizeH="0" baseline="0" dirty="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bl>
          </a:graphicData>
        </a:graphic>
      </p:graphicFrame>
      <p:sp>
        <p:nvSpPr>
          <p:cNvPr id="10" name="Snip Single Corner Rectangle 9"/>
          <p:cNvSpPr/>
          <p:nvPr/>
        </p:nvSpPr>
        <p:spPr>
          <a:xfrm>
            <a:off x="0" y="228600"/>
            <a:ext cx="6781800" cy="76944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0" y="228600"/>
            <a:ext cx="6781800" cy="76944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44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Conversions In Acts</a:t>
            </a:r>
          </a:p>
        </p:txBody>
      </p:sp>
    </p:spTree>
    <p:extLst>
      <p:ext uri="{BB962C8B-B14F-4D97-AF65-F5344CB8AC3E}">
        <p14:creationId xmlns:p14="http://schemas.microsoft.com/office/powerpoint/2010/main" val="29647302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924800" y="228600"/>
            <a:ext cx="1230745" cy="457200"/>
            <a:chOff x="7924800" y="228600"/>
            <a:chExt cx="1230745" cy="457200"/>
          </a:xfrm>
        </p:grpSpPr>
        <p:sp>
          <p:nvSpPr>
            <p:cNvPr id="3" name="Pentagon 2"/>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4" name="Chevron 3"/>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0" name="Chevron 9"/>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1" name="Chevron 10"/>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2" name="Group 11"/>
          <p:cNvGrpSpPr/>
          <p:nvPr/>
        </p:nvGrpSpPr>
        <p:grpSpPr>
          <a:xfrm rot="10800000">
            <a:off x="0" y="6172200"/>
            <a:ext cx="1230745" cy="457200"/>
            <a:chOff x="7924800" y="228600"/>
            <a:chExt cx="1230745" cy="457200"/>
          </a:xfrm>
        </p:grpSpPr>
        <p:sp>
          <p:nvSpPr>
            <p:cNvPr id="13" name="Pentagon 12"/>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4" name="Chevron 13"/>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5" name="Chevron 14"/>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6" name="Chevron 15"/>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19" name="Slide Number Placeholder 18"/>
          <p:cNvSpPr>
            <a:spLocks noGrp="1"/>
          </p:cNvSpPr>
          <p:nvPr>
            <p:ph type="sldNum" sz="quarter" idx="12"/>
          </p:nvPr>
        </p:nvSpPr>
        <p:spPr/>
        <p:txBody>
          <a:bodyPr/>
          <a:lstStyle/>
          <a:p>
            <a:fld id="{7E4624B1-C7B4-4A8A-8E6E-B45790D7EEB2}" type="slidenum">
              <a:rPr lang="en-US" smtClean="0">
                <a:solidFill>
                  <a:prstClr val="white"/>
                </a:solidFill>
              </a:rPr>
              <a:pPr/>
              <a:t>21</a:t>
            </a:fld>
            <a:endParaRPr lang="en-US">
              <a:solidFill>
                <a:prstClr val="white"/>
              </a:solidFill>
            </a:endParaRPr>
          </a:p>
        </p:txBody>
      </p:sp>
      <p:sp>
        <p:nvSpPr>
          <p:cNvPr id="22" name="TextBox 21"/>
          <p:cNvSpPr txBox="1"/>
          <p:nvPr/>
        </p:nvSpPr>
        <p:spPr>
          <a:xfrm>
            <a:off x="1183246" y="2200394"/>
            <a:ext cx="7808354" cy="4124206"/>
          </a:xfrm>
          <a:prstGeom prst="rect">
            <a:avLst/>
          </a:prstGeom>
          <a:noFill/>
        </p:spPr>
        <p:txBody>
          <a:bodyPr wrap="square" rtlCol="0">
            <a:spAutoFit/>
          </a:bodyPr>
          <a:lstStyle/>
          <a:p>
            <a:pPr marL="457200" indent="-457200">
              <a:spcAft>
                <a:spcPts val="600"/>
              </a:spcAft>
              <a:buClr>
                <a:srgbClr val="D2610C">
                  <a:lumMod val="60000"/>
                  <a:lumOff val="40000"/>
                </a:srgbClr>
              </a:buClr>
              <a:buFont typeface="Wingdings 2" pitchFamily="18" charset="2"/>
              <a:buChar char="ö"/>
            </a:pPr>
            <a:r>
              <a:rPr lang="en-US" sz="28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Not merely “have you changed your actions” </a:t>
            </a:r>
          </a:p>
          <a:p>
            <a:pPr marL="457200" indent="-457200">
              <a:spcAft>
                <a:spcPts val="600"/>
              </a:spcAft>
              <a:buClr>
                <a:srgbClr val="D2610C">
                  <a:lumMod val="60000"/>
                  <a:lumOff val="40000"/>
                </a:srgbClr>
              </a:buClr>
              <a:buFont typeface="Wingdings 2" pitchFamily="18" charset="2"/>
              <a:buChar char="ö"/>
            </a:pPr>
            <a:r>
              <a:rPr lang="en-US" sz="28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But have you been changed in your convictions, allegiance, thinking, will, commitment, and relationship with God through a knowledge of the truth –</a:t>
            </a:r>
          </a:p>
          <a:p>
            <a:pPr marL="457200" indent="-457200">
              <a:spcAft>
                <a:spcPts val="600"/>
              </a:spcAft>
              <a:buClr>
                <a:srgbClr val="D2610C">
                  <a:lumMod val="60000"/>
                  <a:lumOff val="40000"/>
                </a:srgbClr>
              </a:buClr>
              <a:buFont typeface="Wingdings 2" pitchFamily="18" charset="2"/>
              <a:buChar char="ö"/>
            </a:pPr>
            <a:r>
              <a:rPr lang="en-US" sz="28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True conversion results in a change in who we are – how we talk – where we go – what we do – “proving what is that acceptable and perfect will of God” in our lives -</a:t>
            </a:r>
          </a:p>
        </p:txBody>
      </p:sp>
      <p:sp>
        <p:nvSpPr>
          <p:cNvPr id="23" name="Rectangle 22"/>
          <p:cNvSpPr/>
          <p:nvPr/>
        </p:nvSpPr>
        <p:spPr>
          <a:xfrm>
            <a:off x="-38100" y="762000"/>
            <a:ext cx="9182100" cy="83099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48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Have You Been Converted?</a:t>
            </a:r>
          </a:p>
        </p:txBody>
      </p:sp>
      <p:sp>
        <p:nvSpPr>
          <p:cNvPr id="17" name="Rectangle 16"/>
          <p:cNvSpPr/>
          <p:nvPr/>
        </p:nvSpPr>
        <p:spPr>
          <a:xfrm>
            <a:off x="0" y="16002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251100968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xEl>
                                              <p:pRg st="1" end="1"/>
                                            </p:txEl>
                                          </p:spTgt>
                                        </p:tgtEl>
                                        <p:attrNameLst>
                                          <p:attrName>style.visibility</p:attrName>
                                        </p:attrNameLst>
                                      </p:cBhvr>
                                      <p:to>
                                        <p:strVal val="visible"/>
                                      </p:to>
                                    </p:set>
                                    <p:animEffect transition="in" filter="fade">
                                      <p:cBhvr>
                                        <p:cTn id="7" dur="500"/>
                                        <p:tgtEl>
                                          <p:spTgt spid="2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2" end="2"/>
                                            </p:txEl>
                                          </p:spTgt>
                                        </p:tgtEl>
                                        <p:attrNameLst>
                                          <p:attrName>style.visibility</p:attrName>
                                        </p:attrNameLst>
                                      </p:cBhvr>
                                      <p:to>
                                        <p:strVal val="visible"/>
                                      </p:to>
                                    </p:set>
                                    <p:animEffect transition="in" filter="fade">
                                      <p:cBhvr>
                                        <p:cTn id="12"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924800" y="228600"/>
            <a:ext cx="1230745" cy="457200"/>
            <a:chOff x="7924800" y="228600"/>
            <a:chExt cx="1230745" cy="457200"/>
          </a:xfrm>
        </p:grpSpPr>
        <p:sp>
          <p:nvSpPr>
            <p:cNvPr id="3" name="Pentagon 2"/>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4" name="Chevron 3"/>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0" name="Chevron 9"/>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1" name="Chevron 10"/>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2" name="Group 11"/>
          <p:cNvGrpSpPr/>
          <p:nvPr/>
        </p:nvGrpSpPr>
        <p:grpSpPr>
          <a:xfrm rot="10800000">
            <a:off x="0" y="6172200"/>
            <a:ext cx="1230745" cy="457200"/>
            <a:chOff x="7924800" y="228600"/>
            <a:chExt cx="1230745" cy="457200"/>
          </a:xfrm>
        </p:grpSpPr>
        <p:sp>
          <p:nvSpPr>
            <p:cNvPr id="13" name="Pentagon 12"/>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4" name="Chevron 13"/>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5" name="Chevron 14"/>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6" name="Chevron 15"/>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19" name="Slide Number Placeholder 18"/>
          <p:cNvSpPr>
            <a:spLocks noGrp="1"/>
          </p:cNvSpPr>
          <p:nvPr>
            <p:ph type="sldNum" sz="quarter" idx="12"/>
          </p:nvPr>
        </p:nvSpPr>
        <p:spPr/>
        <p:txBody>
          <a:bodyPr/>
          <a:lstStyle/>
          <a:p>
            <a:fld id="{7E4624B1-C7B4-4A8A-8E6E-B45790D7EEB2}" type="slidenum">
              <a:rPr lang="en-US" smtClean="0">
                <a:solidFill>
                  <a:prstClr val="white"/>
                </a:solidFill>
              </a:rPr>
              <a:pPr/>
              <a:t>22</a:t>
            </a:fld>
            <a:endParaRPr lang="en-US">
              <a:solidFill>
                <a:prstClr val="white"/>
              </a:solidFill>
            </a:endParaRPr>
          </a:p>
        </p:txBody>
      </p:sp>
      <p:sp>
        <p:nvSpPr>
          <p:cNvPr id="23" name="Rectangle 22"/>
          <p:cNvSpPr/>
          <p:nvPr/>
        </p:nvSpPr>
        <p:spPr>
          <a:xfrm>
            <a:off x="-38100" y="762000"/>
            <a:ext cx="9182100" cy="83099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48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Have You Been Converted?</a:t>
            </a:r>
          </a:p>
        </p:txBody>
      </p:sp>
      <p:sp>
        <p:nvSpPr>
          <p:cNvPr id="6" name="Rectangle 5"/>
          <p:cNvSpPr/>
          <p:nvPr/>
        </p:nvSpPr>
        <p:spPr>
          <a:xfrm>
            <a:off x="266700" y="2374880"/>
            <a:ext cx="3695700" cy="3416320"/>
          </a:xfrm>
          <a:prstGeom prst="rect">
            <a:avLst/>
          </a:prstGeom>
        </p:spPr>
        <p:txBody>
          <a:bodyPr wrap="square">
            <a:spAutoFit/>
          </a:bodyPr>
          <a:lstStyle/>
          <a:p>
            <a:pPr algn="ctr"/>
            <a:r>
              <a:rPr lang="en-US" sz="3600" dirty="0">
                <a:solidFill>
                  <a:srgbClr val="6F6C7D">
                    <a:lumMod val="40000"/>
                    <a:lumOff val="60000"/>
                  </a:srgbClr>
                </a:solidFill>
                <a:effectLst>
                  <a:glow rad="101600">
                    <a:prstClr val="black">
                      <a:alpha val="60000"/>
                    </a:prstClr>
                  </a:glow>
                  <a:outerShdw blurRad="60007" dist="310007" dir="7680000" sy="30000" kx="1300200" algn="ctr" rotWithShape="0">
                    <a:prstClr val="black">
                      <a:alpha val="32000"/>
                    </a:prstClr>
                  </a:outerShdw>
                </a:effectLst>
                <a:latin typeface="Berlin Sans FB Demi" pitchFamily="34" charset="0"/>
              </a:rPr>
              <a:t>To believe and do what </a:t>
            </a:r>
            <a:r>
              <a:rPr lang="en-US" sz="3600" dirty="0" smtClean="0">
                <a:solidFill>
                  <a:srgbClr val="6F6C7D">
                    <a:lumMod val="40000"/>
                    <a:lumOff val="60000"/>
                  </a:srgbClr>
                </a:solidFill>
                <a:effectLst>
                  <a:glow rad="101600">
                    <a:prstClr val="black">
                      <a:alpha val="60000"/>
                    </a:prstClr>
                  </a:glow>
                  <a:outerShdw blurRad="60007" dist="310007" dir="7680000" sy="30000" kx="1300200" algn="ctr" rotWithShape="0">
                    <a:prstClr val="black">
                      <a:alpha val="32000"/>
                    </a:prstClr>
                  </a:outerShdw>
                </a:effectLst>
                <a:latin typeface="Berlin Sans FB Demi" pitchFamily="34" charset="0"/>
              </a:rPr>
              <a:t>the Samaritans did will </a:t>
            </a:r>
            <a:r>
              <a:rPr lang="en-US" sz="3600" dirty="0">
                <a:solidFill>
                  <a:srgbClr val="6F6C7D">
                    <a:lumMod val="40000"/>
                    <a:lumOff val="60000"/>
                  </a:srgbClr>
                </a:solidFill>
                <a:effectLst>
                  <a:glow rad="101600">
                    <a:prstClr val="black">
                      <a:alpha val="60000"/>
                    </a:prstClr>
                  </a:glow>
                  <a:outerShdw blurRad="60007" dist="310007" dir="7680000" sy="30000" kx="1300200" algn="ctr" rotWithShape="0">
                    <a:prstClr val="black">
                      <a:alpha val="32000"/>
                    </a:prstClr>
                  </a:outerShdw>
                </a:effectLst>
                <a:latin typeface="Berlin Sans FB Demi" pitchFamily="34" charset="0"/>
              </a:rPr>
              <a:t>make </a:t>
            </a:r>
            <a:r>
              <a:rPr lang="en-US" sz="3600" dirty="0" smtClean="0">
                <a:solidFill>
                  <a:srgbClr val="6F6C7D">
                    <a:lumMod val="40000"/>
                    <a:lumOff val="60000"/>
                  </a:srgbClr>
                </a:solidFill>
                <a:effectLst>
                  <a:glow rad="101600">
                    <a:prstClr val="black">
                      <a:alpha val="60000"/>
                    </a:prstClr>
                  </a:glow>
                  <a:outerShdw blurRad="60007" dist="310007" dir="7680000" sy="30000" kx="1300200" algn="ctr" rotWithShape="0">
                    <a:prstClr val="black">
                      <a:alpha val="32000"/>
                    </a:prstClr>
                  </a:outerShdw>
                </a:effectLst>
                <a:latin typeface="Berlin Sans FB Demi" pitchFamily="34" charset="0"/>
              </a:rPr>
              <a:t>us the </a:t>
            </a:r>
            <a:r>
              <a:rPr lang="en-US" sz="3600" dirty="0">
                <a:solidFill>
                  <a:srgbClr val="6F6C7D">
                    <a:lumMod val="40000"/>
                    <a:lumOff val="60000"/>
                  </a:srgbClr>
                </a:solidFill>
                <a:effectLst>
                  <a:glow rad="101600">
                    <a:prstClr val="black">
                      <a:alpha val="60000"/>
                    </a:prstClr>
                  </a:glow>
                  <a:outerShdw blurRad="60007" dist="310007" dir="7680000" sy="30000" kx="1300200" algn="ctr" rotWithShape="0">
                    <a:prstClr val="black">
                      <a:alpha val="32000"/>
                    </a:prstClr>
                  </a:outerShdw>
                </a:effectLst>
                <a:latin typeface="Berlin Sans FB Demi" pitchFamily="34" charset="0"/>
              </a:rPr>
              <a:t>same thing it made them:</a:t>
            </a:r>
          </a:p>
        </p:txBody>
      </p:sp>
      <p:sp>
        <p:nvSpPr>
          <p:cNvPr id="17" name="Rectangle 16"/>
          <p:cNvSpPr/>
          <p:nvPr/>
        </p:nvSpPr>
        <p:spPr>
          <a:xfrm>
            <a:off x="4191000" y="2133600"/>
            <a:ext cx="4876800" cy="4401205"/>
          </a:xfrm>
          <a:prstGeom prst="rect">
            <a:avLst/>
          </a:prstGeom>
        </p:spPr>
        <p:txBody>
          <a:bodyPr wrap="square">
            <a:spAutoFit/>
          </a:bodyPr>
          <a:lstStyle/>
          <a:p>
            <a:pPr marL="342900" indent="-342900">
              <a:spcAft>
                <a:spcPts val="600"/>
              </a:spcAft>
              <a:buClr>
                <a:srgbClr val="FF8600"/>
              </a:buClr>
              <a:buFont typeface="Wingdings 2" pitchFamily="18" charset="2"/>
              <a:buChar char="è"/>
            </a:pPr>
            <a:r>
              <a:rPr lang="en-US" sz="2600" dirty="0" smtClean="0">
                <a:solidFill>
                  <a:prstClr val="white"/>
                </a:solidFill>
                <a:effectLst>
                  <a:glow rad="101600">
                    <a:prstClr val="black">
                      <a:alpha val="60000"/>
                    </a:prstClr>
                  </a:glow>
                </a:effectLst>
                <a:latin typeface="Constantia" pitchFamily="18" charset="0"/>
              </a:rPr>
              <a:t>They believed the </a:t>
            </a:r>
            <a:r>
              <a:rPr lang="en-US" sz="2600" dirty="0">
                <a:solidFill>
                  <a:prstClr val="white"/>
                </a:solidFill>
                <a:effectLst>
                  <a:glow rad="101600">
                    <a:prstClr val="black">
                      <a:alpha val="60000"/>
                    </a:prstClr>
                  </a:glow>
                </a:effectLst>
                <a:latin typeface="Constantia" pitchFamily="18" charset="0"/>
              </a:rPr>
              <a:t>Word of </a:t>
            </a:r>
            <a:r>
              <a:rPr lang="en-US" sz="2600" dirty="0" smtClean="0">
                <a:solidFill>
                  <a:prstClr val="white"/>
                </a:solidFill>
                <a:effectLst>
                  <a:glow rad="101600">
                    <a:prstClr val="black">
                      <a:alpha val="60000"/>
                    </a:prstClr>
                  </a:glow>
                </a:effectLst>
                <a:latin typeface="Constantia" pitchFamily="18" charset="0"/>
              </a:rPr>
              <a:t>God and heeded it - (8:4,14,25)</a:t>
            </a:r>
            <a:endParaRPr lang="en-US" sz="2600" dirty="0">
              <a:solidFill>
                <a:prstClr val="white"/>
              </a:solidFill>
              <a:effectLst>
                <a:glow rad="101600">
                  <a:prstClr val="black">
                    <a:alpha val="60000"/>
                  </a:prstClr>
                </a:glow>
              </a:effectLst>
              <a:latin typeface="Constantia" pitchFamily="18" charset="0"/>
            </a:endParaRPr>
          </a:p>
          <a:p>
            <a:pPr marL="342900" indent="-342900">
              <a:spcAft>
                <a:spcPts val="600"/>
              </a:spcAft>
              <a:buClr>
                <a:srgbClr val="FF8600"/>
              </a:buClr>
              <a:buFont typeface="Wingdings 2" pitchFamily="18" charset="2"/>
              <a:buChar char="è"/>
            </a:pPr>
            <a:r>
              <a:rPr lang="en-US" sz="2600" dirty="0">
                <a:solidFill>
                  <a:prstClr val="white"/>
                </a:solidFill>
                <a:effectLst>
                  <a:glow rad="101600">
                    <a:prstClr val="black">
                      <a:alpha val="60000"/>
                    </a:prstClr>
                  </a:glow>
                </a:effectLst>
                <a:latin typeface="Constantia" pitchFamily="18" charset="0"/>
              </a:rPr>
              <a:t>They believed </a:t>
            </a:r>
            <a:r>
              <a:rPr lang="en-US" sz="2600" dirty="0" smtClean="0">
                <a:solidFill>
                  <a:prstClr val="white"/>
                </a:solidFill>
                <a:effectLst>
                  <a:glow rad="101600">
                    <a:prstClr val="black">
                      <a:alpha val="60000"/>
                    </a:prstClr>
                  </a:glow>
                </a:effectLst>
                <a:latin typeface="Constantia" pitchFamily="18" charset="0"/>
              </a:rPr>
              <a:t>that Jesus is the Christ - (8:5; John 8:24)</a:t>
            </a:r>
            <a:endParaRPr lang="en-US" sz="2600" dirty="0">
              <a:solidFill>
                <a:prstClr val="white"/>
              </a:solidFill>
              <a:effectLst>
                <a:glow rad="101600">
                  <a:prstClr val="black">
                    <a:alpha val="60000"/>
                  </a:prstClr>
                </a:glow>
              </a:effectLst>
              <a:latin typeface="Constantia" pitchFamily="18" charset="0"/>
            </a:endParaRPr>
          </a:p>
          <a:p>
            <a:pPr marL="342900" indent="-342900">
              <a:spcAft>
                <a:spcPts val="600"/>
              </a:spcAft>
              <a:buClr>
                <a:srgbClr val="FF8600"/>
              </a:buClr>
              <a:buFont typeface="Wingdings 2" pitchFamily="18" charset="2"/>
              <a:buChar char="è"/>
            </a:pPr>
            <a:r>
              <a:rPr lang="en-US" sz="2600" dirty="0" smtClean="0">
                <a:solidFill>
                  <a:prstClr val="white"/>
                </a:solidFill>
                <a:effectLst>
                  <a:glow rad="101600">
                    <a:prstClr val="black">
                      <a:alpha val="60000"/>
                    </a:prstClr>
                  </a:glow>
                </a:effectLst>
                <a:latin typeface="Constantia" pitchFamily="18" charset="0"/>
              </a:rPr>
              <a:t>They were obedient to Jesus in being baptized – (Mk 16:16)</a:t>
            </a:r>
          </a:p>
          <a:p>
            <a:pPr marL="342900" indent="-342900">
              <a:spcAft>
                <a:spcPts val="600"/>
              </a:spcAft>
              <a:buClr>
                <a:srgbClr val="FF8600"/>
              </a:buClr>
              <a:buFont typeface="Wingdings 2" pitchFamily="18" charset="2"/>
              <a:buChar char="è"/>
            </a:pPr>
            <a:r>
              <a:rPr lang="en-US" sz="2600" dirty="0" smtClean="0">
                <a:solidFill>
                  <a:prstClr val="white"/>
                </a:solidFill>
                <a:effectLst>
                  <a:glow rad="101600">
                    <a:prstClr val="black">
                      <a:alpha val="60000"/>
                    </a:prstClr>
                  </a:glow>
                </a:effectLst>
                <a:latin typeface="Constantia" pitchFamily="18" charset="0"/>
              </a:rPr>
              <a:t> </a:t>
            </a:r>
            <a:r>
              <a:rPr lang="en-US" sz="2600" dirty="0">
                <a:solidFill>
                  <a:prstClr val="white"/>
                </a:solidFill>
                <a:effectLst>
                  <a:glow rad="101600">
                    <a:prstClr val="black">
                      <a:alpha val="60000"/>
                    </a:prstClr>
                  </a:glow>
                </a:effectLst>
                <a:latin typeface="Constantia" pitchFamily="18" charset="0"/>
              </a:rPr>
              <a:t>They </a:t>
            </a:r>
            <a:r>
              <a:rPr lang="en-US" sz="2600" dirty="0" smtClean="0">
                <a:solidFill>
                  <a:prstClr val="white"/>
                </a:solidFill>
                <a:effectLst>
                  <a:glow rad="101600">
                    <a:prstClr val="black">
                      <a:alpha val="60000"/>
                    </a:prstClr>
                  </a:glow>
                </a:effectLst>
                <a:latin typeface="Constantia" pitchFamily="18" charset="0"/>
              </a:rPr>
              <a:t>became citizens in the Kingdom </a:t>
            </a:r>
            <a:r>
              <a:rPr lang="en-US" sz="2600" dirty="0">
                <a:solidFill>
                  <a:prstClr val="white"/>
                </a:solidFill>
                <a:effectLst>
                  <a:glow rad="101600">
                    <a:prstClr val="black">
                      <a:alpha val="60000"/>
                    </a:prstClr>
                  </a:glow>
                </a:effectLst>
                <a:latin typeface="Constantia" pitchFamily="18" charset="0"/>
              </a:rPr>
              <a:t>of God </a:t>
            </a:r>
            <a:r>
              <a:rPr lang="en-US" sz="2600" dirty="0" smtClean="0">
                <a:solidFill>
                  <a:prstClr val="white"/>
                </a:solidFill>
                <a:effectLst>
                  <a:glow rad="101600">
                    <a:prstClr val="black">
                      <a:alpha val="60000"/>
                    </a:prstClr>
                  </a:glow>
                </a:effectLst>
                <a:latin typeface="Constantia" pitchFamily="18" charset="0"/>
              </a:rPr>
              <a:t>(Col. 1:13)</a:t>
            </a:r>
          </a:p>
          <a:p>
            <a:pPr marL="342900" indent="-342900">
              <a:spcAft>
                <a:spcPts val="600"/>
              </a:spcAft>
              <a:buClr>
                <a:srgbClr val="FF8600"/>
              </a:buClr>
              <a:buFont typeface="Wingdings 2" pitchFamily="18" charset="2"/>
              <a:buChar char="è"/>
            </a:pPr>
            <a:r>
              <a:rPr lang="en-US" sz="2600" dirty="0" smtClean="0">
                <a:solidFill>
                  <a:prstClr val="white"/>
                </a:solidFill>
                <a:effectLst>
                  <a:glow rad="101600">
                    <a:prstClr val="black">
                      <a:alpha val="60000"/>
                    </a:prstClr>
                  </a:glow>
                </a:effectLst>
                <a:latin typeface="Constantia" pitchFamily="18" charset="0"/>
              </a:rPr>
              <a:t>The one who stumbled repented and prayed – (8:24)</a:t>
            </a:r>
            <a:endParaRPr lang="en-US" sz="2600" dirty="0">
              <a:solidFill>
                <a:prstClr val="white"/>
              </a:solidFill>
              <a:effectLst>
                <a:glow rad="101600">
                  <a:prstClr val="black">
                    <a:alpha val="60000"/>
                  </a:prstClr>
                </a:glow>
              </a:effectLst>
              <a:latin typeface="Constantia" pitchFamily="18" charset="0"/>
            </a:endParaRPr>
          </a:p>
        </p:txBody>
      </p:sp>
      <p:sp>
        <p:nvSpPr>
          <p:cNvPr id="18" name="Rectangle 17"/>
          <p:cNvSpPr/>
          <p:nvPr/>
        </p:nvSpPr>
        <p:spPr>
          <a:xfrm>
            <a:off x="0" y="16002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3577022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fade">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fade">
                                      <p:cBhvr>
                                        <p:cTn id="22" dur="500"/>
                                        <p:tgtEl>
                                          <p:spTgt spid="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xEl>
                                              <p:pRg st="4" end="4"/>
                                            </p:txEl>
                                          </p:spTgt>
                                        </p:tgtEl>
                                        <p:attrNameLst>
                                          <p:attrName>style.visibility</p:attrName>
                                        </p:attrNameLst>
                                      </p:cBhvr>
                                      <p:to>
                                        <p:strVal val="visible"/>
                                      </p:to>
                                    </p:set>
                                    <p:animEffect transition="in" filter="fade">
                                      <p:cBhvr>
                                        <p:cTn id="27"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4624B1-C7B4-4A8A-8E6E-B45790D7EEB2}" type="slidenum">
              <a:rPr lang="en-US" smtClean="0">
                <a:solidFill>
                  <a:prstClr val="white"/>
                </a:solidFill>
              </a:rPr>
              <a:pPr/>
              <a:t>23</a:t>
            </a:fld>
            <a:endParaRPr lang="en-US">
              <a:solidFill>
                <a:prstClr val="white"/>
              </a:solidFill>
            </a:endParaRPr>
          </a:p>
        </p:txBody>
      </p:sp>
    </p:spTree>
    <p:extLst>
      <p:ext uri="{BB962C8B-B14F-4D97-AF65-F5344CB8AC3E}">
        <p14:creationId xmlns:p14="http://schemas.microsoft.com/office/powerpoint/2010/main" val="1151481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fld id="{D2E57653-3E58-4892-A7ED-712530ACC680}" type="slidenum">
              <a:rPr lang="en-US" smtClean="0">
                <a:solidFill>
                  <a:srgbClr val="FFF9E5"/>
                </a:solidFill>
              </a:rPr>
              <a:pPr/>
              <a:t>24</a:t>
            </a:fld>
            <a:endParaRPr lang="en-US">
              <a:solidFill>
                <a:srgbClr val="FFF9E5"/>
              </a:solidFill>
            </a:endParaRPr>
          </a:p>
        </p:txBody>
      </p:sp>
      <p:sp>
        <p:nvSpPr>
          <p:cNvPr id="3" name="TextBox 2"/>
          <p:cNvSpPr txBox="1"/>
          <p:nvPr/>
        </p:nvSpPr>
        <p:spPr>
          <a:xfrm>
            <a:off x="152401" y="2451080"/>
            <a:ext cx="8763000" cy="341632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914353">
              <a:defRPr/>
            </a:pPr>
            <a:r>
              <a:rPr lang="en-US" sz="2400" kern="0" dirty="0">
                <a:solidFill>
                  <a:prstClr val="black"/>
                </a:solidFill>
                <a:effectLst>
                  <a:outerShdw blurRad="60007" dist="310007" dir="7680000" sy="30000" kx="1300200" algn="ctr" rotWithShape="0">
                    <a:prstClr val="black">
                      <a:alpha val="32000"/>
                    </a:prstClr>
                  </a:outerShdw>
                </a:effectLst>
                <a:latin typeface="Berlin Sans FB Demi" pitchFamily="34" charset="0"/>
              </a:rPr>
              <a:t>Charts by Don McClain</a:t>
            </a:r>
          </a:p>
          <a:p>
            <a:pPr algn="ctr" defTabSz="914353">
              <a:defRPr/>
            </a:pPr>
            <a:r>
              <a:rPr lang="en-US" kern="0" dirty="0">
                <a:solidFill>
                  <a:prstClr val="black"/>
                </a:solidFill>
                <a:effectLst>
                  <a:outerShdw blurRad="60007" dist="310007" dir="7680000" sy="30000" kx="1300200" algn="ctr" rotWithShape="0">
                    <a:prstClr val="black">
                      <a:alpha val="32000"/>
                    </a:prstClr>
                  </a:outerShdw>
                </a:effectLst>
                <a:latin typeface="Book Antiqua"/>
              </a:rPr>
              <a:t>Prepared </a:t>
            </a:r>
            <a:r>
              <a:rPr lang="en-US" kern="0" dirty="0" smtClean="0">
                <a:solidFill>
                  <a:prstClr val="black"/>
                </a:solidFill>
                <a:effectLst>
                  <a:outerShdw blurRad="60007" dist="310007" dir="7680000" sy="30000" kx="1300200" algn="ctr" rotWithShape="0">
                    <a:prstClr val="black">
                      <a:alpha val="32000"/>
                    </a:prstClr>
                  </a:outerShdw>
                </a:effectLst>
                <a:latin typeface="Book Antiqua"/>
              </a:rPr>
              <a:t>July 7-9,  </a:t>
            </a:r>
            <a:r>
              <a:rPr lang="en-US" kern="0" dirty="0">
                <a:solidFill>
                  <a:prstClr val="black"/>
                </a:solidFill>
                <a:effectLst>
                  <a:outerShdw blurRad="60007" dist="310007" dir="7680000" sy="30000" kx="1300200" algn="ctr" rotWithShape="0">
                    <a:prstClr val="black">
                      <a:alpha val="32000"/>
                    </a:prstClr>
                  </a:outerShdw>
                </a:effectLst>
                <a:latin typeface="Book Antiqua"/>
              </a:rPr>
              <a:t>2011</a:t>
            </a:r>
          </a:p>
          <a:p>
            <a:pPr algn="ctr" defTabSz="914353">
              <a:defRPr/>
            </a:pPr>
            <a:r>
              <a:rPr lang="en-US" kern="0" dirty="0">
                <a:solidFill>
                  <a:prstClr val="black"/>
                </a:solidFill>
                <a:effectLst>
                  <a:outerShdw blurRad="60007" dist="310007" dir="7680000" sy="30000" kx="1300200" algn="ctr" rotWithShape="0">
                    <a:prstClr val="black">
                      <a:alpha val="32000"/>
                    </a:prstClr>
                  </a:outerShdw>
                </a:effectLst>
                <a:latin typeface="Book Antiqua"/>
              </a:rPr>
              <a:t>Preached July </a:t>
            </a:r>
            <a:r>
              <a:rPr lang="en-US" kern="0" dirty="0" smtClean="0">
                <a:solidFill>
                  <a:prstClr val="black"/>
                </a:solidFill>
                <a:effectLst>
                  <a:outerShdw blurRad="60007" dist="310007" dir="7680000" sy="30000" kx="1300200" algn="ctr" rotWithShape="0">
                    <a:prstClr val="black">
                      <a:alpha val="32000"/>
                    </a:prstClr>
                  </a:outerShdw>
                </a:effectLst>
                <a:latin typeface="Book Antiqua"/>
              </a:rPr>
              <a:t>10, </a:t>
            </a:r>
            <a:r>
              <a:rPr lang="en-US" kern="0" dirty="0">
                <a:solidFill>
                  <a:prstClr val="black"/>
                </a:solidFill>
                <a:effectLst>
                  <a:outerShdw blurRad="60007" dist="310007" dir="7680000" sy="30000" kx="1300200" algn="ctr" rotWithShape="0">
                    <a:prstClr val="black">
                      <a:alpha val="32000"/>
                    </a:prstClr>
                  </a:outerShdw>
                </a:effectLst>
                <a:latin typeface="Book Antiqua"/>
              </a:rPr>
              <a:t>2011</a:t>
            </a:r>
          </a:p>
          <a:p>
            <a:pPr algn="ctr" defTabSz="914353">
              <a:defRPr/>
            </a:pPr>
            <a:r>
              <a:rPr lang="en-US" sz="2000" kern="0" dirty="0">
                <a:solidFill>
                  <a:prstClr val="black"/>
                </a:solidFill>
                <a:effectLst>
                  <a:outerShdw blurRad="60007" dist="310007" dir="7680000" sy="30000" kx="1300200" algn="ctr" rotWithShape="0">
                    <a:prstClr val="black">
                      <a:alpha val="32000"/>
                    </a:prstClr>
                  </a:outerShdw>
                </a:effectLst>
                <a:latin typeface="Book Antiqua"/>
              </a:rPr>
              <a:t>West 65</a:t>
            </a:r>
            <a:r>
              <a:rPr lang="en-US" sz="2000" kern="0" baseline="30000" dirty="0">
                <a:solidFill>
                  <a:prstClr val="black"/>
                </a:solidFill>
                <a:effectLst>
                  <a:outerShdw blurRad="60007" dist="310007" dir="7680000" sy="30000" kx="1300200" algn="ctr" rotWithShape="0">
                    <a:prstClr val="black">
                      <a:alpha val="32000"/>
                    </a:prstClr>
                  </a:outerShdw>
                </a:effectLst>
                <a:latin typeface="Book Antiqua"/>
              </a:rPr>
              <a:t>th</a:t>
            </a:r>
            <a:r>
              <a:rPr lang="en-US" sz="2000" kern="0" dirty="0">
                <a:solidFill>
                  <a:prstClr val="black"/>
                </a:solidFill>
                <a:effectLst>
                  <a:outerShdw blurRad="60007" dist="310007" dir="7680000" sy="30000" kx="1300200" algn="ctr" rotWithShape="0">
                    <a:prstClr val="black">
                      <a:alpha val="32000"/>
                    </a:prstClr>
                  </a:outerShdw>
                </a:effectLst>
                <a:latin typeface="Book Antiqua"/>
              </a:rPr>
              <a:t> Street church of Christ</a:t>
            </a:r>
          </a:p>
          <a:p>
            <a:pPr algn="ctr" defTabSz="914353">
              <a:defRPr/>
            </a:pPr>
            <a:r>
              <a:rPr lang="en-US" sz="2000" kern="0" dirty="0">
                <a:solidFill>
                  <a:prstClr val="black"/>
                </a:solidFill>
                <a:effectLst>
                  <a:outerShdw blurRad="60007" dist="310007" dir="7680000" sy="30000" kx="1300200" algn="ctr" rotWithShape="0">
                    <a:prstClr val="black">
                      <a:alpha val="32000"/>
                    </a:prstClr>
                  </a:outerShdw>
                </a:effectLst>
                <a:latin typeface="Book Antiqua"/>
              </a:rPr>
              <a:t>P.O. Box 190062</a:t>
            </a:r>
          </a:p>
          <a:p>
            <a:pPr algn="ctr" defTabSz="914353">
              <a:defRPr/>
            </a:pPr>
            <a:r>
              <a:rPr lang="en-US" sz="2000" kern="0" dirty="0">
                <a:solidFill>
                  <a:prstClr val="black"/>
                </a:solidFill>
                <a:effectLst>
                  <a:outerShdw blurRad="60007" dist="310007" dir="7680000" sy="30000" kx="1300200" algn="ctr" rotWithShape="0">
                    <a:prstClr val="black">
                      <a:alpha val="32000"/>
                    </a:prstClr>
                  </a:outerShdw>
                </a:effectLst>
                <a:latin typeface="Book Antiqua"/>
              </a:rPr>
              <a:t>Little Rock AR 72219</a:t>
            </a:r>
          </a:p>
          <a:p>
            <a:pPr algn="ctr" defTabSz="914353">
              <a:defRPr/>
            </a:pPr>
            <a:r>
              <a:rPr lang="en-US" sz="2000" kern="0" dirty="0">
                <a:solidFill>
                  <a:prstClr val="black"/>
                </a:solidFill>
                <a:effectLst>
                  <a:outerShdw blurRad="60007" dist="310007" dir="7680000" sy="30000" kx="1300200" algn="ctr" rotWithShape="0">
                    <a:prstClr val="black">
                      <a:alpha val="32000"/>
                    </a:prstClr>
                  </a:outerShdw>
                </a:effectLst>
                <a:latin typeface="Book Antiqua"/>
              </a:rPr>
              <a:t>501-568-1062</a:t>
            </a:r>
          </a:p>
          <a:p>
            <a:pPr algn="ctr" defTabSz="914353">
              <a:defRPr/>
            </a:pPr>
            <a:r>
              <a:rPr lang="en-US" kern="0" dirty="0">
                <a:solidFill>
                  <a:prstClr val="black"/>
                </a:solidFill>
                <a:effectLst>
                  <a:outerShdw blurRad="60007" dist="310007" dir="7680000" sy="30000" kx="1300200" algn="ctr" rotWithShape="0">
                    <a:prstClr val="black">
                      <a:alpha val="32000"/>
                    </a:prstClr>
                  </a:outerShdw>
                </a:effectLst>
                <a:latin typeface="Book Antiqua"/>
              </a:rPr>
              <a:t>Prepared using PPT 2010 – </a:t>
            </a:r>
          </a:p>
          <a:p>
            <a:pPr algn="ctr" defTabSz="914353">
              <a:defRPr/>
            </a:pPr>
            <a:r>
              <a:rPr lang="en-US" kern="0" dirty="0">
                <a:solidFill>
                  <a:prstClr val="black"/>
                </a:solidFill>
                <a:effectLst>
                  <a:outerShdw blurRad="60007" dist="310007" dir="7680000" sy="30000" kx="1300200" algn="ctr" rotWithShape="0">
                    <a:prstClr val="black">
                      <a:alpha val="32000"/>
                    </a:prstClr>
                  </a:outerShdw>
                </a:effectLst>
                <a:latin typeface="Book Antiqua"/>
              </a:rPr>
              <a:t>Email – </a:t>
            </a:r>
            <a:r>
              <a:rPr lang="en-US" u="sng" kern="0" dirty="0">
                <a:solidFill>
                  <a:prstClr val="black"/>
                </a:solidFill>
                <a:effectLst>
                  <a:outerShdw blurRad="60007" dist="310007" dir="7680000" sy="30000" kx="1300200" algn="ctr" rotWithShape="0">
                    <a:prstClr val="black">
                      <a:alpha val="32000"/>
                    </a:prstClr>
                  </a:outerShdw>
                </a:effectLst>
                <a:latin typeface="Book Antiqua"/>
                <a:hlinkClick r:id=""/>
              </a:rPr>
              <a:t>donmcclain@sbcglobal.net</a:t>
            </a:r>
            <a:r>
              <a:rPr lang="en-US" u="sng" kern="0" dirty="0">
                <a:solidFill>
                  <a:prstClr val="black"/>
                </a:solidFill>
                <a:effectLst>
                  <a:outerShdw blurRad="60007" dist="310007" dir="7680000" sy="30000" kx="1300200" algn="ctr" rotWithShape="0">
                    <a:prstClr val="black">
                      <a:alpha val="32000"/>
                    </a:prstClr>
                  </a:outerShdw>
                </a:effectLst>
                <a:latin typeface="Book Antiqua"/>
              </a:rPr>
              <a:t> </a:t>
            </a:r>
            <a:r>
              <a:rPr lang="en-US" kern="0" dirty="0">
                <a:solidFill>
                  <a:prstClr val="black"/>
                </a:solidFill>
                <a:effectLst>
                  <a:outerShdw blurRad="60007" dist="310007" dir="7680000" sy="30000" kx="1300200" algn="ctr" rotWithShape="0">
                    <a:prstClr val="black">
                      <a:alpha val="32000"/>
                    </a:prstClr>
                  </a:outerShdw>
                </a:effectLst>
                <a:latin typeface="Book Antiqua"/>
              </a:rPr>
              <a:t> </a:t>
            </a:r>
          </a:p>
          <a:p>
            <a:pPr algn="ctr" defTabSz="914353">
              <a:defRPr/>
            </a:pPr>
            <a:r>
              <a:rPr lang="en-US" sz="2000" kern="0" dirty="0">
                <a:solidFill>
                  <a:prstClr val="black"/>
                </a:solidFill>
                <a:effectLst>
                  <a:outerShdw blurRad="60007" dist="310007" dir="7680000" sy="30000" kx="1300200" algn="ctr" rotWithShape="0">
                    <a:prstClr val="black">
                      <a:alpha val="32000"/>
                    </a:prstClr>
                  </a:outerShdw>
                </a:effectLst>
                <a:latin typeface="Book Antiqua"/>
              </a:rPr>
              <a:t>More PPT &amp; Audio Sermons:</a:t>
            </a:r>
          </a:p>
          <a:p>
            <a:pPr algn="ctr" defTabSz="914353">
              <a:defRPr/>
            </a:pPr>
            <a:r>
              <a:rPr lang="en-US" sz="2000" kern="0" dirty="0">
                <a:solidFill>
                  <a:prstClr val="black"/>
                </a:solidFill>
                <a:effectLst>
                  <a:outerShdw blurRad="60007" dist="310007" dir="7680000" sy="30000" kx="1300200" algn="ctr" rotWithShape="0">
                    <a:prstClr val="black">
                      <a:alpha val="32000"/>
                    </a:prstClr>
                  </a:outerShdw>
                </a:effectLst>
                <a:latin typeface="Book Antiqua"/>
                <a:hlinkClick r:id=""/>
              </a:rPr>
              <a:t>http://w65stchurchofchrist.org/donmaccla/2011SermonPage.html</a:t>
            </a:r>
            <a:r>
              <a:rPr lang="en-US" sz="2000" kern="0" dirty="0">
                <a:solidFill>
                  <a:prstClr val="black"/>
                </a:solidFill>
                <a:effectLst>
                  <a:outerShdw blurRad="60007" dist="310007" dir="7680000" sy="30000" kx="1300200" algn="ctr" rotWithShape="0">
                    <a:prstClr val="black">
                      <a:alpha val="32000"/>
                    </a:prstClr>
                  </a:outerShdw>
                </a:effectLst>
                <a:latin typeface="Book Antiqua"/>
              </a:rPr>
              <a:t> </a:t>
            </a:r>
            <a:endParaRPr lang="en-US" sz="2000" dirty="0">
              <a:solidFill>
                <a:prstClr val="black"/>
              </a:solidFill>
            </a:endParaRPr>
          </a:p>
        </p:txBody>
      </p:sp>
      <p:sp>
        <p:nvSpPr>
          <p:cNvPr id="7" name="Rectangle 6"/>
          <p:cNvSpPr/>
          <p:nvPr/>
        </p:nvSpPr>
        <p:spPr>
          <a:xfrm>
            <a:off x="0" y="0"/>
            <a:ext cx="9144000" cy="1661993"/>
          </a:xfrm>
          <a:prstGeom prst="rect">
            <a:avLst/>
          </a:prstGeom>
        </p:spPr>
        <p:txBody>
          <a:bodyPr wrap="square">
            <a:spAutoFit/>
            <a:scene3d>
              <a:camera prst="orthographicFront"/>
              <a:lightRig rig="threePt" dir="t"/>
            </a:scene3d>
            <a:sp3d extrusionH="57150">
              <a:bevelT h="25400" prst="softRound"/>
            </a:sp3d>
          </a:bodyPr>
          <a:lstStyle/>
          <a:p>
            <a:pPr algn="ctr"/>
            <a:r>
              <a:rPr lang="en-US" sz="4800" b="1" dirty="0">
                <a:ln w="10541" cmpd="sng">
                  <a:solidFill>
                    <a:srgbClr val="7D7D7D">
                      <a:tint val="100000"/>
                      <a:shade val="100000"/>
                      <a:satMod val="110000"/>
                    </a:srgbClr>
                  </a:solidFill>
                  <a:prstDash val="solid"/>
                </a:ln>
                <a:solidFill>
                  <a:srgbClr val="FFE697"/>
                </a:solidFill>
                <a:effectLst>
                  <a:glow rad="101600">
                    <a:srgbClr val="94147C">
                      <a:satMod val="175000"/>
                      <a:alpha val="40000"/>
                    </a:srgbClr>
                  </a:glow>
                  <a:outerShdw blurRad="60007" dist="310007" dir="7680000" sy="30000" kx="1300200" algn="ctr" rotWithShape="0">
                    <a:prstClr val="black">
                      <a:alpha val="32000"/>
                    </a:prstClr>
                  </a:outerShdw>
                  <a:reflection blurRad="6350" stA="55000" endA="300" endPos="45500" dir="5400000" sy="-100000" algn="bl" rotWithShape="0"/>
                </a:effectLst>
                <a:latin typeface="Dominican Small Caps" pitchFamily="2" charset="0"/>
              </a:rPr>
              <a:t>The Samaritans Converted</a:t>
            </a:r>
          </a:p>
          <a:p>
            <a:pPr algn="ctr"/>
            <a:r>
              <a:rPr lang="en-US" sz="5400" b="1" dirty="0" smtClean="0">
                <a:ln w="10541" cmpd="sng">
                  <a:solidFill>
                    <a:srgbClr val="7D7D7D">
                      <a:tint val="100000"/>
                      <a:shade val="100000"/>
                      <a:satMod val="110000"/>
                    </a:srgbClr>
                  </a:solidFill>
                  <a:prstDash val="solid"/>
                </a:ln>
                <a:solidFill>
                  <a:srgbClr val="FFE697"/>
                </a:solidFill>
                <a:effectLst>
                  <a:glow rad="101600">
                    <a:srgbClr val="94147C">
                      <a:satMod val="175000"/>
                      <a:alpha val="40000"/>
                    </a:srgbClr>
                  </a:glow>
                  <a:outerShdw blurRad="60007" dist="310007" dir="7680000" sy="30000" kx="1300200" algn="ctr" rotWithShape="0">
                    <a:prstClr val="black">
                      <a:alpha val="32000"/>
                    </a:prstClr>
                  </a:outerShdw>
                  <a:reflection blurRad="6350" stA="55000" endA="300" endPos="45500" dir="5400000" sy="-100000" algn="bl" rotWithShape="0"/>
                </a:effectLst>
                <a:latin typeface="Dominican Small Caps" pitchFamily="2" charset="0"/>
              </a:rPr>
              <a:t>Acts 8:1-25</a:t>
            </a:r>
            <a:endParaRPr lang="en-US" sz="5400" b="1" dirty="0">
              <a:ln w="10541" cmpd="sng">
                <a:solidFill>
                  <a:srgbClr val="7D7D7D">
                    <a:tint val="100000"/>
                    <a:shade val="100000"/>
                    <a:satMod val="110000"/>
                  </a:srgbClr>
                </a:solidFill>
                <a:prstDash val="solid"/>
              </a:ln>
              <a:solidFill>
                <a:srgbClr val="FFE697"/>
              </a:solidFill>
              <a:effectLst>
                <a:glow rad="101600">
                  <a:srgbClr val="94147C">
                    <a:satMod val="175000"/>
                    <a:alpha val="40000"/>
                  </a:srgbClr>
                </a:glow>
                <a:outerShdw blurRad="60007" dist="310007" dir="7680000" sy="30000" kx="1300200" algn="ctr" rotWithShape="0">
                  <a:prstClr val="black">
                    <a:alpha val="32000"/>
                  </a:prstClr>
                </a:outerShdw>
                <a:reflection blurRad="6350" stA="55000" endA="300" endPos="45500" dir="5400000" sy="-100000" algn="bl" rotWithShape="0"/>
              </a:effectLst>
              <a:latin typeface="Dominican Small Caps" pitchFamily="2" charset="0"/>
            </a:endParaRPr>
          </a:p>
        </p:txBody>
      </p:sp>
    </p:spTree>
    <p:extLst>
      <p:ext uri="{BB962C8B-B14F-4D97-AF65-F5344CB8AC3E}">
        <p14:creationId xmlns:p14="http://schemas.microsoft.com/office/powerpoint/2010/main" val="480457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305580"/>
            <a:ext cx="4339842" cy="646331"/>
          </a:xfrm>
          <a:prstGeom prst="rect">
            <a:avLst/>
          </a:prstGeom>
          <a:noFill/>
        </p:spPr>
        <p:txBody>
          <a:bodyPr wrap="none" rtlCol="0">
            <a:spAutoFit/>
          </a:bodyPr>
          <a:lstStyle/>
          <a:p>
            <a:r>
              <a:rPr lang="en-US" sz="3600" dirty="0">
                <a:solidFill>
                  <a:prstClr val="white"/>
                </a:solidFill>
                <a:latin typeface="BinnerD" pitchFamily="34" charset="0"/>
              </a:rPr>
              <a:t>Convert; Converted</a:t>
            </a:r>
          </a:p>
        </p:txBody>
      </p:sp>
      <p:sp>
        <p:nvSpPr>
          <p:cNvPr id="3" name="Rectangle 2"/>
          <p:cNvSpPr/>
          <p:nvPr/>
        </p:nvSpPr>
        <p:spPr>
          <a:xfrm>
            <a:off x="3657600" y="2278082"/>
            <a:ext cx="5181600" cy="4401205"/>
          </a:xfrm>
          <a:prstGeom prst="rect">
            <a:avLst/>
          </a:prstGeom>
        </p:spPr>
        <p:txBody>
          <a:bodyPr wrap="square">
            <a:spAutoFit/>
          </a:bodyPr>
          <a:lstStyle/>
          <a:p>
            <a:pPr algn="ctr"/>
            <a:r>
              <a:rPr lang="en-US" sz="2800" b="1" dirty="0">
                <a:solidFill>
                  <a:prstClr val="white"/>
                </a:solidFill>
                <a:effectLst>
                  <a:glow rad="101600">
                    <a:prstClr val="black">
                      <a:alpha val="60000"/>
                    </a:prstClr>
                  </a:glow>
                </a:effectLst>
              </a:rPr>
              <a:t>Matthew 18:3-4 (NKJV) </a:t>
            </a:r>
            <a:r>
              <a:rPr lang="en-US" sz="2800" dirty="0">
                <a:solidFill>
                  <a:prstClr val="white"/>
                </a:solidFill>
                <a:effectLst>
                  <a:glow rad="101600">
                    <a:prstClr val="black">
                      <a:alpha val="60000"/>
                    </a:prstClr>
                  </a:glow>
                </a:effectLst>
              </a:rPr>
              <a:t/>
            </a:r>
            <a:br>
              <a:rPr lang="en-US" sz="2800" dirty="0">
                <a:solidFill>
                  <a:prstClr val="white"/>
                </a:solidFill>
                <a:effectLst>
                  <a:glow rad="101600">
                    <a:prstClr val="black">
                      <a:alpha val="60000"/>
                    </a:prstClr>
                  </a:glow>
                </a:effectLst>
              </a:rPr>
            </a:br>
            <a:r>
              <a:rPr lang="en-US" sz="2800" baseline="30000" dirty="0">
                <a:solidFill>
                  <a:prstClr val="white"/>
                </a:solidFill>
                <a:effectLst>
                  <a:glow rad="101600">
                    <a:prstClr val="black">
                      <a:alpha val="60000"/>
                    </a:prstClr>
                  </a:glow>
                </a:effectLst>
              </a:rPr>
              <a:t>3 </a:t>
            </a:r>
            <a:r>
              <a:rPr lang="en-US" sz="2800" dirty="0">
                <a:solidFill>
                  <a:prstClr val="white"/>
                </a:solidFill>
                <a:effectLst>
                  <a:glow rad="101600">
                    <a:prstClr val="black">
                      <a:alpha val="60000"/>
                    </a:prstClr>
                  </a:glow>
                </a:effectLst>
              </a:rPr>
              <a:t>and said, "Assuredly, I say to you, unless you are </a:t>
            </a:r>
            <a:r>
              <a:rPr lang="en-US" sz="2800" dirty="0">
                <a:solidFill>
                  <a:srgbClr val="FFFF00"/>
                </a:solidFill>
                <a:effectLst>
                  <a:glow rad="101600">
                    <a:prstClr val="black">
                      <a:alpha val="60000"/>
                    </a:prstClr>
                  </a:glow>
                </a:effectLst>
              </a:rPr>
              <a:t>converted</a:t>
            </a:r>
            <a:r>
              <a:rPr lang="en-US" sz="2800" dirty="0">
                <a:solidFill>
                  <a:prstClr val="white"/>
                </a:solidFill>
                <a:effectLst>
                  <a:glow rad="101600">
                    <a:prstClr val="black">
                      <a:alpha val="60000"/>
                    </a:prstClr>
                  </a:glow>
                </a:effectLst>
              </a:rPr>
              <a:t> and become as little children, you will by no means enter the kingdom of heaven. </a:t>
            </a:r>
            <a:br>
              <a:rPr lang="en-US" sz="2800" dirty="0">
                <a:solidFill>
                  <a:prstClr val="white"/>
                </a:solidFill>
                <a:effectLst>
                  <a:glow rad="101600">
                    <a:prstClr val="black">
                      <a:alpha val="60000"/>
                    </a:prstClr>
                  </a:glow>
                </a:effectLst>
              </a:rPr>
            </a:br>
            <a:r>
              <a:rPr lang="en-US" sz="2800" baseline="30000" dirty="0">
                <a:solidFill>
                  <a:prstClr val="white"/>
                </a:solidFill>
                <a:effectLst>
                  <a:glow rad="101600">
                    <a:prstClr val="black">
                      <a:alpha val="60000"/>
                    </a:prstClr>
                  </a:glow>
                </a:effectLst>
              </a:rPr>
              <a:t>4 </a:t>
            </a:r>
            <a:r>
              <a:rPr lang="en-US" sz="2800" dirty="0">
                <a:solidFill>
                  <a:prstClr val="white"/>
                </a:solidFill>
                <a:effectLst>
                  <a:glow rad="101600">
                    <a:prstClr val="black">
                      <a:alpha val="60000"/>
                    </a:prstClr>
                  </a:glow>
                </a:effectLst>
              </a:rPr>
              <a:t>Therefore </a:t>
            </a:r>
            <a:r>
              <a:rPr lang="en-US" sz="2800" dirty="0">
                <a:solidFill>
                  <a:srgbClr val="FFFF00"/>
                </a:solidFill>
                <a:effectLst>
                  <a:glow rad="101600">
                    <a:prstClr val="black">
                      <a:alpha val="60000"/>
                    </a:prstClr>
                  </a:glow>
                </a:effectLst>
              </a:rPr>
              <a:t>whoever humbles himself</a:t>
            </a:r>
            <a:r>
              <a:rPr lang="en-US" sz="2800" dirty="0">
                <a:solidFill>
                  <a:prstClr val="white"/>
                </a:solidFill>
                <a:effectLst>
                  <a:glow rad="101600">
                    <a:prstClr val="black">
                      <a:alpha val="60000"/>
                    </a:prstClr>
                  </a:glow>
                </a:effectLst>
              </a:rPr>
              <a:t> as this little child is the greatest in the kingdom of heaven.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614" y="2438400"/>
            <a:ext cx="3018786" cy="3200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ContrastingRightFacing" fov="6000000">
              <a:rot lat="485423" lon="20781058" rev="202615"/>
            </a:camera>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7E4624B1-C7B4-4A8A-8E6E-B45790D7EEB2}" type="slidenum">
              <a:rPr lang="en-US" smtClean="0">
                <a:solidFill>
                  <a:prstClr val="white"/>
                </a:solidFill>
              </a:rPr>
              <a:pPr/>
              <a:t>3</a:t>
            </a:fld>
            <a:endParaRPr lang="en-US">
              <a:solidFill>
                <a:prstClr val="white"/>
              </a:solidFill>
            </a:endParaRPr>
          </a:p>
        </p:txBody>
      </p:sp>
      <p:grpSp>
        <p:nvGrpSpPr>
          <p:cNvPr id="11" name="Group 10"/>
          <p:cNvGrpSpPr/>
          <p:nvPr/>
        </p:nvGrpSpPr>
        <p:grpSpPr>
          <a:xfrm>
            <a:off x="7924800" y="228600"/>
            <a:ext cx="1230745" cy="457200"/>
            <a:chOff x="7924800" y="228600"/>
            <a:chExt cx="1230745" cy="457200"/>
          </a:xfrm>
        </p:grpSpPr>
        <p:sp>
          <p:nvSpPr>
            <p:cNvPr id="12" name="Pentagon 11"/>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3" name="Chevron 12"/>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4" name="Chevron 13"/>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5" name="Chevron 14"/>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6" name="Group 15"/>
          <p:cNvGrpSpPr/>
          <p:nvPr/>
        </p:nvGrpSpPr>
        <p:grpSpPr>
          <a:xfrm rot="10800000">
            <a:off x="0" y="6172200"/>
            <a:ext cx="1230745" cy="457200"/>
            <a:chOff x="7924800" y="228600"/>
            <a:chExt cx="1230745" cy="457200"/>
          </a:xfrm>
        </p:grpSpPr>
        <p:sp>
          <p:nvSpPr>
            <p:cNvPr id="17" name="Pentagon 16"/>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8" name="Chevron 17"/>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9" name="Chevron 18"/>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20" name="Chevron 19"/>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21" name="Rectangle 20"/>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24" name="Snip Single Corner Rectangle 23"/>
          <p:cNvSpPr/>
          <p:nvPr/>
        </p:nvSpPr>
        <p:spPr>
          <a:xfrm>
            <a:off x="0" y="268069"/>
            <a:ext cx="67818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5" name="Rectangle 24"/>
          <p:cNvSpPr/>
          <p:nvPr/>
        </p:nvSpPr>
        <p:spPr>
          <a:xfrm>
            <a:off x="0" y="268069"/>
            <a:ext cx="6781800"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36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3,000 Converted Acts 2:1-47</a:t>
            </a:r>
          </a:p>
        </p:txBody>
      </p:sp>
    </p:spTree>
    <p:extLst>
      <p:ext uri="{BB962C8B-B14F-4D97-AF65-F5344CB8AC3E}">
        <p14:creationId xmlns:p14="http://schemas.microsoft.com/office/powerpoint/2010/main" val="324625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52400" y="2241591"/>
            <a:ext cx="4217987" cy="431160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1305580"/>
            <a:ext cx="4339842" cy="646331"/>
          </a:xfrm>
          <a:prstGeom prst="rect">
            <a:avLst/>
          </a:prstGeom>
          <a:noFill/>
        </p:spPr>
        <p:txBody>
          <a:bodyPr wrap="none" rtlCol="0">
            <a:spAutoFit/>
          </a:bodyPr>
          <a:lstStyle/>
          <a:p>
            <a:r>
              <a:rPr lang="en-US" sz="3600" dirty="0">
                <a:solidFill>
                  <a:prstClr val="white"/>
                </a:solidFill>
                <a:latin typeface="BinnerD" pitchFamily="34" charset="0"/>
              </a:rPr>
              <a:t>Convert; Converted</a:t>
            </a:r>
          </a:p>
        </p:txBody>
      </p:sp>
      <p:sp>
        <p:nvSpPr>
          <p:cNvPr id="3" name="Rectangle 2"/>
          <p:cNvSpPr/>
          <p:nvPr/>
        </p:nvSpPr>
        <p:spPr>
          <a:xfrm>
            <a:off x="4038600" y="2413337"/>
            <a:ext cx="4572000" cy="4031873"/>
          </a:xfrm>
          <a:prstGeom prst="rect">
            <a:avLst/>
          </a:prstGeom>
        </p:spPr>
        <p:txBody>
          <a:bodyPr>
            <a:spAutoFit/>
          </a:bodyPr>
          <a:lstStyle/>
          <a:p>
            <a:pPr algn="ctr"/>
            <a:r>
              <a:rPr lang="en-US" sz="3200" b="1"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Acts 3:19 (NKJV) </a:t>
            </a:r>
            <a:r>
              <a:rPr lang="en-US" sz="32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
            </a:r>
            <a:br>
              <a:rPr lang="en-US" sz="32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br>
            <a:r>
              <a:rPr lang="en-US" sz="3200" baseline="300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19 </a:t>
            </a:r>
            <a:r>
              <a:rPr lang="en-US" sz="32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Repent therefore and </a:t>
            </a:r>
            <a:r>
              <a:rPr lang="en-US" sz="3200" dirty="0">
                <a:solidFill>
                  <a:srgbClr val="FFFF00"/>
                </a:solidFill>
                <a:effectLst>
                  <a:glow rad="101600">
                    <a:prstClr val="black">
                      <a:alpha val="60000"/>
                    </a:prstClr>
                  </a:glow>
                  <a:outerShdw blurRad="60007" dist="310007" dir="7680000" sy="30000" kx="1300200" algn="ctr" rotWithShape="0">
                    <a:prstClr val="black">
                      <a:alpha val="32000"/>
                    </a:prstClr>
                  </a:outerShdw>
                </a:effectLst>
              </a:rPr>
              <a:t>be converted</a:t>
            </a:r>
            <a:r>
              <a:rPr lang="en-US" sz="32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 that your sins may be blotted out, so that times of refreshing may come from the presence of the Lord, </a:t>
            </a:r>
          </a:p>
        </p:txBody>
      </p:sp>
      <p:sp>
        <p:nvSpPr>
          <p:cNvPr id="4" name="Slide Number Placeholder 3"/>
          <p:cNvSpPr>
            <a:spLocks noGrp="1"/>
          </p:cNvSpPr>
          <p:nvPr>
            <p:ph type="sldNum" sz="quarter" idx="12"/>
          </p:nvPr>
        </p:nvSpPr>
        <p:spPr/>
        <p:txBody>
          <a:bodyPr/>
          <a:lstStyle/>
          <a:p>
            <a:fld id="{7E4624B1-C7B4-4A8A-8E6E-B45790D7EEB2}" type="slidenum">
              <a:rPr lang="en-US" smtClean="0">
                <a:solidFill>
                  <a:prstClr val="white"/>
                </a:solidFill>
              </a:rPr>
              <a:pPr/>
              <a:t>4</a:t>
            </a:fld>
            <a:endParaRPr lang="en-US">
              <a:solidFill>
                <a:prstClr val="white"/>
              </a:solidFill>
            </a:endParaRPr>
          </a:p>
        </p:txBody>
      </p:sp>
      <p:grpSp>
        <p:nvGrpSpPr>
          <p:cNvPr id="11" name="Group 10"/>
          <p:cNvGrpSpPr/>
          <p:nvPr/>
        </p:nvGrpSpPr>
        <p:grpSpPr>
          <a:xfrm>
            <a:off x="7924800" y="228600"/>
            <a:ext cx="1230745" cy="457200"/>
            <a:chOff x="7924800" y="228600"/>
            <a:chExt cx="1230745" cy="457200"/>
          </a:xfrm>
        </p:grpSpPr>
        <p:sp>
          <p:nvSpPr>
            <p:cNvPr id="12" name="Pentagon 11"/>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3" name="Chevron 12"/>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4" name="Chevron 13"/>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5" name="Chevron 14"/>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6" name="Group 15"/>
          <p:cNvGrpSpPr/>
          <p:nvPr/>
        </p:nvGrpSpPr>
        <p:grpSpPr>
          <a:xfrm rot="10800000">
            <a:off x="0" y="6172200"/>
            <a:ext cx="1230745" cy="457200"/>
            <a:chOff x="7924800" y="228600"/>
            <a:chExt cx="1230745" cy="457200"/>
          </a:xfrm>
        </p:grpSpPr>
        <p:sp>
          <p:nvSpPr>
            <p:cNvPr id="17" name="Pentagon 16"/>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8" name="Chevron 17"/>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9" name="Chevron 18"/>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20" name="Chevron 19"/>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21" name="Rectangle 20"/>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24" name="Snip Single Corner Rectangle 23"/>
          <p:cNvSpPr/>
          <p:nvPr/>
        </p:nvSpPr>
        <p:spPr>
          <a:xfrm>
            <a:off x="0" y="268069"/>
            <a:ext cx="67818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5" name="Rectangle 24"/>
          <p:cNvSpPr/>
          <p:nvPr/>
        </p:nvSpPr>
        <p:spPr>
          <a:xfrm>
            <a:off x="0" y="268069"/>
            <a:ext cx="6781800"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36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3,000 Converted Acts 2:1-47</a:t>
            </a:r>
          </a:p>
        </p:txBody>
      </p:sp>
    </p:spTree>
    <p:extLst>
      <p:ext uri="{BB962C8B-B14F-4D97-AF65-F5344CB8AC3E}">
        <p14:creationId xmlns:p14="http://schemas.microsoft.com/office/powerpoint/2010/main" val="1126042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52400" y="2241591"/>
            <a:ext cx="4217987" cy="431160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1305580"/>
            <a:ext cx="4339842" cy="646331"/>
          </a:xfrm>
          <a:prstGeom prst="rect">
            <a:avLst/>
          </a:prstGeom>
          <a:noFill/>
        </p:spPr>
        <p:txBody>
          <a:bodyPr wrap="none" rtlCol="0">
            <a:spAutoFit/>
          </a:bodyPr>
          <a:lstStyle/>
          <a:p>
            <a:r>
              <a:rPr lang="en-US" sz="3600" dirty="0">
                <a:solidFill>
                  <a:prstClr val="white"/>
                </a:solidFill>
                <a:latin typeface="BinnerD" pitchFamily="34" charset="0"/>
              </a:rPr>
              <a:t>Convert; Converted</a:t>
            </a:r>
          </a:p>
        </p:txBody>
      </p:sp>
      <p:sp>
        <p:nvSpPr>
          <p:cNvPr id="4" name="Slide Number Placeholder 3"/>
          <p:cNvSpPr>
            <a:spLocks noGrp="1"/>
          </p:cNvSpPr>
          <p:nvPr>
            <p:ph type="sldNum" sz="quarter" idx="12"/>
          </p:nvPr>
        </p:nvSpPr>
        <p:spPr/>
        <p:txBody>
          <a:bodyPr/>
          <a:lstStyle/>
          <a:p>
            <a:fld id="{7E4624B1-C7B4-4A8A-8E6E-B45790D7EEB2}" type="slidenum">
              <a:rPr lang="en-US" smtClean="0">
                <a:solidFill>
                  <a:prstClr val="white"/>
                </a:solidFill>
              </a:rPr>
              <a:pPr/>
              <a:t>5</a:t>
            </a:fld>
            <a:endParaRPr lang="en-US">
              <a:solidFill>
                <a:prstClr val="white"/>
              </a:solidFill>
            </a:endParaRPr>
          </a:p>
        </p:txBody>
      </p:sp>
      <p:sp>
        <p:nvSpPr>
          <p:cNvPr id="5" name="Rectangle 4"/>
          <p:cNvSpPr/>
          <p:nvPr/>
        </p:nvSpPr>
        <p:spPr>
          <a:xfrm>
            <a:off x="4191000" y="1981200"/>
            <a:ext cx="4648200" cy="4401205"/>
          </a:xfrm>
          <a:prstGeom prst="rect">
            <a:avLst/>
          </a:prstGeom>
        </p:spPr>
        <p:txBody>
          <a:bodyPr wrap="square">
            <a:spAutoFit/>
          </a:bodyPr>
          <a:lstStyle/>
          <a:p>
            <a:pPr algn="ctr"/>
            <a:r>
              <a:rPr lang="en-US" sz="2800" b="1"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James 5:19-20 (NKJV) </a:t>
            </a:r>
            <a:r>
              <a:rPr lang="en-US" sz="28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
            </a:r>
            <a:br>
              <a:rPr lang="en-US" sz="28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br>
            <a:r>
              <a:rPr lang="en-US" sz="2800" baseline="300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19 </a:t>
            </a:r>
            <a:r>
              <a:rPr lang="en-US" sz="28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Brethren, if anyone among you wanders from the truth, and someone </a:t>
            </a:r>
            <a:r>
              <a:rPr lang="en-US" sz="2800" dirty="0">
                <a:solidFill>
                  <a:srgbClr val="FFFF00"/>
                </a:solidFill>
                <a:effectLst>
                  <a:glow rad="101600">
                    <a:prstClr val="black">
                      <a:alpha val="60000"/>
                    </a:prstClr>
                  </a:glow>
                  <a:outerShdw blurRad="60007" dist="310007" dir="7680000" sy="30000" kx="1300200" algn="ctr" rotWithShape="0">
                    <a:prstClr val="black">
                      <a:alpha val="32000"/>
                    </a:prstClr>
                  </a:outerShdw>
                </a:effectLst>
              </a:rPr>
              <a:t>turns him back</a:t>
            </a:r>
            <a:r>
              <a:rPr lang="en-US" sz="28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 </a:t>
            </a:r>
            <a:r>
              <a:rPr lang="en-US" i="1" dirty="0">
                <a:solidFill>
                  <a:prstClr val="white"/>
                </a:solidFill>
                <a:effectLst>
                  <a:glow rad="101600">
                    <a:prstClr val="black">
                      <a:alpha val="60000"/>
                    </a:prstClr>
                  </a:glow>
                  <a:outerShdw blurRad="60007" dist="310007" dir="7680000" sy="30000" kx="1300200" algn="ctr" rotWithShape="0">
                    <a:prstClr val="black">
                      <a:alpha val="32000"/>
                    </a:prstClr>
                  </a:outerShdw>
                </a:effectLst>
                <a:latin typeface="Constantia" pitchFamily="18" charset="0"/>
              </a:rPr>
              <a:t>(convert him KJV)</a:t>
            </a:r>
            <a:r>
              <a:rPr lang="en-US" sz="28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
            </a:r>
            <a:br>
              <a:rPr lang="en-US" sz="28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br>
            <a:r>
              <a:rPr lang="en-US" sz="2800" baseline="300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20 </a:t>
            </a:r>
            <a:r>
              <a:rPr lang="en-US" sz="28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let him know that he who </a:t>
            </a:r>
            <a:r>
              <a:rPr lang="en-US" sz="2800" dirty="0">
                <a:solidFill>
                  <a:srgbClr val="FFFF00"/>
                </a:solidFill>
                <a:effectLst>
                  <a:glow rad="101600">
                    <a:prstClr val="black">
                      <a:alpha val="60000"/>
                    </a:prstClr>
                  </a:glow>
                  <a:outerShdw blurRad="60007" dist="310007" dir="7680000" sy="30000" kx="1300200" algn="ctr" rotWithShape="0">
                    <a:prstClr val="black">
                      <a:alpha val="32000"/>
                    </a:prstClr>
                  </a:outerShdw>
                </a:effectLst>
              </a:rPr>
              <a:t>turns </a:t>
            </a:r>
            <a:r>
              <a:rPr lang="en-US" sz="2000" i="1" dirty="0">
                <a:solidFill>
                  <a:prstClr val="white"/>
                </a:solidFill>
                <a:effectLst>
                  <a:glow rad="101600">
                    <a:prstClr val="black">
                      <a:alpha val="60000"/>
                    </a:prstClr>
                  </a:glow>
                  <a:outerShdw blurRad="60007" dist="310007" dir="7680000" sy="30000" kx="1300200" algn="ctr" rotWithShape="0">
                    <a:prstClr val="black">
                      <a:alpha val="32000"/>
                    </a:prstClr>
                  </a:outerShdw>
                </a:effectLst>
                <a:latin typeface="Constantia" pitchFamily="18" charset="0"/>
              </a:rPr>
              <a:t>(</a:t>
            </a:r>
            <a:r>
              <a:rPr lang="en-US" sz="2000" i="1" dirty="0" err="1">
                <a:solidFill>
                  <a:prstClr val="white"/>
                </a:solidFill>
                <a:effectLst>
                  <a:glow rad="101600">
                    <a:prstClr val="black">
                      <a:alpha val="60000"/>
                    </a:prstClr>
                  </a:glow>
                  <a:outerShdw blurRad="60007" dist="310007" dir="7680000" sy="30000" kx="1300200" algn="ctr" rotWithShape="0">
                    <a:prstClr val="black">
                      <a:alpha val="32000"/>
                    </a:prstClr>
                  </a:outerShdw>
                </a:effectLst>
                <a:latin typeface="Constantia" pitchFamily="18" charset="0"/>
              </a:rPr>
              <a:t>converteth</a:t>
            </a:r>
            <a:r>
              <a:rPr lang="en-US" sz="2000" i="1" dirty="0">
                <a:solidFill>
                  <a:prstClr val="white"/>
                </a:solidFill>
                <a:effectLst>
                  <a:glow rad="101600">
                    <a:prstClr val="black">
                      <a:alpha val="60000"/>
                    </a:prstClr>
                  </a:glow>
                  <a:outerShdw blurRad="60007" dist="310007" dir="7680000" sy="30000" kx="1300200" algn="ctr" rotWithShape="0">
                    <a:prstClr val="black">
                      <a:alpha val="32000"/>
                    </a:prstClr>
                  </a:outerShdw>
                </a:effectLst>
                <a:latin typeface="Constantia" pitchFamily="18" charset="0"/>
              </a:rPr>
              <a:t> – KJV) </a:t>
            </a:r>
            <a:r>
              <a:rPr lang="en-US" sz="2800" dirty="0">
                <a:solidFill>
                  <a:srgbClr val="FFFF00"/>
                </a:solidFill>
                <a:effectLst>
                  <a:glow rad="101600">
                    <a:prstClr val="black">
                      <a:alpha val="60000"/>
                    </a:prstClr>
                  </a:glow>
                  <a:outerShdw blurRad="60007" dist="310007" dir="7680000" sy="30000" kx="1300200" algn="ctr" rotWithShape="0">
                    <a:prstClr val="black">
                      <a:alpha val="32000"/>
                    </a:prstClr>
                  </a:outerShdw>
                </a:effectLst>
              </a:rPr>
              <a:t>a sinner from the error of his way </a:t>
            </a:r>
            <a:r>
              <a:rPr lang="en-US" sz="28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will save a soul from death and cover a multitude of sins. </a:t>
            </a:r>
          </a:p>
        </p:txBody>
      </p:sp>
      <p:grpSp>
        <p:nvGrpSpPr>
          <p:cNvPr id="11" name="Group 10"/>
          <p:cNvGrpSpPr/>
          <p:nvPr/>
        </p:nvGrpSpPr>
        <p:grpSpPr>
          <a:xfrm>
            <a:off x="7924800" y="228600"/>
            <a:ext cx="1230745" cy="457200"/>
            <a:chOff x="7924800" y="228600"/>
            <a:chExt cx="1230745" cy="457200"/>
          </a:xfrm>
        </p:grpSpPr>
        <p:sp>
          <p:nvSpPr>
            <p:cNvPr id="12" name="Pentagon 11"/>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3" name="Chevron 12"/>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4" name="Chevron 13"/>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5" name="Chevron 14"/>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6" name="Group 15"/>
          <p:cNvGrpSpPr/>
          <p:nvPr/>
        </p:nvGrpSpPr>
        <p:grpSpPr>
          <a:xfrm rot="10800000">
            <a:off x="0" y="6172200"/>
            <a:ext cx="1230745" cy="457200"/>
            <a:chOff x="7924800" y="228600"/>
            <a:chExt cx="1230745" cy="457200"/>
          </a:xfrm>
        </p:grpSpPr>
        <p:sp>
          <p:nvSpPr>
            <p:cNvPr id="17" name="Pentagon 16"/>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8" name="Chevron 17"/>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9" name="Chevron 18"/>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20" name="Chevron 19"/>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21" name="Rectangle 20"/>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24" name="Snip Single Corner Rectangle 23"/>
          <p:cNvSpPr/>
          <p:nvPr/>
        </p:nvSpPr>
        <p:spPr>
          <a:xfrm>
            <a:off x="0" y="268069"/>
            <a:ext cx="67818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5" name="Rectangle 24"/>
          <p:cNvSpPr/>
          <p:nvPr/>
        </p:nvSpPr>
        <p:spPr>
          <a:xfrm>
            <a:off x="0" y="268069"/>
            <a:ext cx="6781800"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36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3,000 Converted Acts 2:1-47</a:t>
            </a:r>
          </a:p>
        </p:txBody>
      </p:sp>
    </p:spTree>
    <p:extLst>
      <p:ext uri="{BB962C8B-B14F-4D97-AF65-F5344CB8AC3E}">
        <p14:creationId xmlns:p14="http://schemas.microsoft.com/office/powerpoint/2010/main" val="498001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305580"/>
            <a:ext cx="4339842" cy="646331"/>
          </a:xfrm>
          <a:prstGeom prst="rect">
            <a:avLst/>
          </a:prstGeom>
          <a:noFill/>
        </p:spPr>
        <p:txBody>
          <a:bodyPr wrap="none" rtlCol="0">
            <a:spAutoFit/>
          </a:bodyPr>
          <a:lstStyle/>
          <a:p>
            <a:r>
              <a:rPr lang="en-US" sz="3600" dirty="0">
                <a:solidFill>
                  <a:prstClr val="white"/>
                </a:solidFill>
                <a:latin typeface="BinnerD" pitchFamily="34" charset="0"/>
              </a:rPr>
              <a:t>Convert; Converted</a:t>
            </a:r>
          </a:p>
        </p:txBody>
      </p:sp>
      <p:grpSp>
        <p:nvGrpSpPr>
          <p:cNvPr id="5" name="Group 4"/>
          <p:cNvGrpSpPr/>
          <p:nvPr/>
        </p:nvGrpSpPr>
        <p:grpSpPr>
          <a:xfrm>
            <a:off x="7924800" y="228600"/>
            <a:ext cx="1230745" cy="457200"/>
            <a:chOff x="7924800" y="228600"/>
            <a:chExt cx="1230745" cy="457200"/>
          </a:xfrm>
        </p:grpSpPr>
        <p:sp>
          <p:nvSpPr>
            <p:cNvPr id="3" name="Pentagon 2"/>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4" name="Chevron 3"/>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0" name="Chevron 9"/>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1" name="Chevron 10"/>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2" name="Group 11"/>
          <p:cNvGrpSpPr/>
          <p:nvPr/>
        </p:nvGrpSpPr>
        <p:grpSpPr>
          <a:xfrm rot="10800000">
            <a:off x="0" y="6172200"/>
            <a:ext cx="1230745" cy="457200"/>
            <a:chOff x="7924800" y="228600"/>
            <a:chExt cx="1230745" cy="457200"/>
          </a:xfrm>
        </p:grpSpPr>
        <p:sp>
          <p:nvSpPr>
            <p:cNvPr id="13" name="Pentagon 12"/>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4" name="Chevron 13"/>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5" name="Chevron 14"/>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6" name="Chevron 15"/>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17" name="Rectangle 16"/>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9" name="Slide Number Placeholder 18"/>
          <p:cNvSpPr>
            <a:spLocks noGrp="1"/>
          </p:cNvSpPr>
          <p:nvPr>
            <p:ph type="sldNum" sz="quarter" idx="12"/>
          </p:nvPr>
        </p:nvSpPr>
        <p:spPr/>
        <p:txBody>
          <a:bodyPr/>
          <a:lstStyle/>
          <a:p>
            <a:fld id="{7E4624B1-C7B4-4A8A-8E6E-B45790D7EEB2}" type="slidenum">
              <a:rPr lang="en-US" smtClean="0">
                <a:solidFill>
                  <a:prstClr val="white"/>
                </a:solidFill>
              </a:rPr>
              <a:pPr/>
              <a:t>6</a:t>
            </a:fld>
            <a:endParaRPr lang="en-US">
              <a:solidFill>
                <a:prstClr val="white"/>
              </a:solidFill>
            </a:endParaRPr>
          </a:p>
        </p:txBody>
      </p:sp>
      <p:sp>
        <p:nvSpPr>
          <p:cNvPr id="22" name="TextBox 21"/>
          <p:cNvSpPr txBox="1"/>
          <p:nvPr/>
        </p:nvSpPr>
        <p:spPr>
          <a:xfrm>
            <a:off x="4572000" y="1719620"/>
            <a:ext cx="4478644" cy="4985980"/>
          </a:xfrm>
          <a:prstGeom prst="rect">
            <a:avLst/>
          </a:prstGeom>
          <a:noFill/>
        </p:spPr>
        <p:txBody>
          <a:bodyPr wrap="square" rtlCol="0">
            <a:spAutoFit/>
          </a:bodyPr>
          <a:lstStyle/>
          <a:p>
            <a:pPr marL="457200" indent="-457200">
              <a:spcAft>
                <a:spcPts val="600"/>
              </a:spcAft>
              <a:buClr>
                <a:srgbClr val="D2610C">
                  <a:lumMod val="60000"/>
                  <a:lumOff val="40000"/>
                </a:srgbClr>
              </a:buClr>
              <a:buFont typeface="Wingdings 2" pitchFamily="18" charset="2"/>
              <a:buChar char="ö"/>
            </a:pPr>
            <a:r>
              <a:rPr lang="en-US" sz="24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Not merely a change in actions – </a:t>
            </a:r>
          </a:p>
          <a:p>
            <a:pPr marL="457200" indent="-457200">
              <a:spcAft>
                <a:spcPts val="600"/>
              </a:spcAft>
              <a:buClr>
                <a:srgbClr val="D2610C">
                  <a:lumMod val="60000"/>
                  <a:lumOff val="40000"/>
                </a:srgbClr>
              </a:buClr>
              <a:buFont typeface="Wingdings 2" pitchFamily="18" charset="2"/>
              <a:buChar char="ö"/>
            </a:pPr>
            <a:r>
              <a:rPr lang="en-US" sz="24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A change in knowledge –</a:t>
            </a:r>
          </a:p>
          <a:p>
            <a:pPr marL="457200" indent="-457200">
              <a:spcAft>
                <a:spcPts val="600"/>
              </a:spcAft>
              <a:buClr>
                <a:srgbClr val="D2610C">
                  <a:lumMod val="60000"/>
                  <a:lumOff val="40000"/>
                </a:srgbClr>
              </a:buClr>
              <a:buFont typeface="Wingdings 2" pitchFamily="18" charset="2"/>
              <a:buChar char="ö"/>
            </a:pPr>
            <a:r>
              <a:rPr lang="en-US" sz="24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A change in conviction -</a:t>
            </a:r>
          </a:p>
          <a:p>
            <a:pPr marL="457200" indent="-457200">
              <a:spcAft>
                <a:spcPts val="600"/>
              </a:spcAft>
              <a:buClr>
                <a:srgbClr val="D2610C">
                  <a:lumMod val="60000"/>
                  <a:lumOff val="40000"/>
                </a:srgbClr>
              </a:buClr>
              <a:buFont typeface="Wingdings 2" pitchFamily="18" charset="2"/>
              <a:buChar char="ö"/>
            </a:pPr>
            <a:r>
              <a:rPr lang="en-US" sz="24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A change in allegiance – </a:t>
            </a:r>
          </a:p>
          <a:p>
            <a:pPr marL="457200" indent="-457200">
              <a:spcAft>
                <a:spcPts val="600"/>
              </a:spcAft>
              <a:buClr>
                <a:srgbClr val="D2610C">
                  <a:lumMod val="60000"/>
                  <a:lumOff val="40000"/>
                </a:srgbClr>
              </a:buClr>
              <a:buFont typeface="Wingdings 2" pitchFamily="18" charset="2"/>
              <a:buChar char="ö"/>
            </a:pPr>
            <a:r>
              <a:rPr lang="en-US" sz="24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A change in thinking &amp; will –</a:t>
            </a:r>
          </a:p>
          <a:p>
            <a:pPr marL="457200" indent="-457200">
              <a:spcAft>
                <a:spcPts val="600"/>
              </a:spcAft>
              <a:buClr>
                <a:srgbClr val="D2610C">
                  <a:lumMod val="60000"/>
                  <a:lumOff val="40000"/>
                </a:srgbClr>
              </a:buClr>
              <a:buFont typeface="Wingdings 2" pitchFamily="18" charset="2"/>
              <a:buChar char="ö"/>
            </a:pPr>
            <a:r>
              <a:rPr lang="en-US" sz="24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A change in commitment – resulting in a change in relationship &amp; identity -</a:t>
            </a:r>
          </a:p>
          <a:p>
            <a:pPr marL="457200" indent="-457200">
              <a:spcAft>
                <a:spcPts val="600"/>
              </a:spcAft>
              <a:buClr>
                <a:srgbClr val="D2610C">
                  <a:lumMod val="60000"/>
                  <a:lumOff val="40000"/>
                </a:srgbClr>
              </a:buClr>
              <a:buFont typeface="Wingdings 2" pitchFamily="18" charset="2"/>
              <a:buChar char="ö"/>
            </a:pPr>
            <a:r>
              <a:rPr lang="en-US" sz="24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A change in who we are – how we talk – where we go – what we do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133600"/>
            <a:ext cx="4267037" cy="381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207096" y="5410200"/>
            <a:ext cx="2459904" cy="523220"/>
          </a:xfrm>
          <a:prstGeom prst="rect">
            <a:avLst/>
          </a:prstGeom>
          <a:noFill/>
        </p:spPr>
        <p:txBody>
          <a:bodyPr wrap="none" rtlCol="0">
            <a:spAutoFit/>
          </a:bodyPr>
          <a:lstStyle/>
          <a:p>
            <a:r>
              <a:rPr lang="en-US" sz="2800" dirty="0">
                <a:solidFill>
                  <a:prstClr val="white"/>
                </a:solidFill>
                <a:effectLst>
                  <a:glow rad="101600">
                    <a:prstClr val="black">
                      <a:alpha val="60000"/>
                    </a:prstClr>
                  </a:glow>
                </a:effectLst>
              </a:rPr>
              <a:t>Luke 15:11-24</a:t>
            </a:r>
          </a:p>
        </p:txBody>
      </p:sp>
      <p:sp>
        <p:nvSpPr>
          <p:cNvPr id="24" name="Snip Single Corner Rectangle 23"/>
          <p:cNvSpPr/>
          <p:nvPr/>
        </p:nvSpPr>
        <p:spPr>
          <a:xfrm>
            <a:off x="0" y="268069"/>
            <a:ext cx="67818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5" name="Rectangle 24"/>
          <p:cNvSpPr/>
          <p:nvPr/>
        </p:nvSpPr>
        <p:spPr>
          <a:xfrm>
            <a:off x="0" y="268069"/>
            <a:ext cx="6781800"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36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3,000 Converted Acts 2:1-47</a:t>
            </a:r>
          </a:p>
        </p:txBody>
      </p:sp>
    </p:spTree>
    <p:extLst>
      <p:ext uri="{BB962C8B-B14F-4D97-AF65-F5344CB8AC3E}">
        <p14:creationId xmlns:p14="http://schemas.microsoft.com/office/powerpoint/2010/main" val="25192214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xEl>
                                              <p:pRg st="1" end="1"/>
                                            </p:txEl>
                                          </p:spTgt>
                                        </p:tgtEl>
                                        <p:attrNameLst>
                                          <p:attrName>style.visibility</p:attrName>
                                        </p:attrNameLst>
                                      </p:cBhvr>
                                      <p:to>
                                        <p:strVal val="visible"/>
                                      </p:to>
                                    </p:set>
                                    <p:animEffect transition="in" filter="fade">
                                      <p:cBhvr>
                                        <p:cTn id="7" dur="500"/>
                                        <p:tgtEl>
                                          <p:spTgt spid="2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2" end="2"/>
                                            </p:txEl>
                                          </p:spTgt>
                                        </p:tgtEl>
                                        <p:attrNameLst>
                                          <p:attrName>style.visibility</p:attrName>
                                        </p:attrNameLst>
                                      </p:cBhvr>
                                      <p:to>
                                        <p:strVal val="visible"/>
                                      </p:to>
                                    </p:set>
                                    <p:animEffect transition="in" filter="fade">
                                      <p:cBhvr>
                                        <p:cTn id="12" dur="500"/>
                                        <p:tgtEl>
                                          <p:spTgt spid="2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3" end="3"/>
                                            </p:txEl>
                                          </p:spTgt>
                                        </p:tgtEl>
                                        <p:attrNameLst>
                                          <p:attrName>style.visibility</p:attrName>
                                        </p:attrNameLst>
                                      </p:cBhvr>
                                      <p:to>
                                        <p:strVal val="visible"/>
                                      </p:to>
                                    </p:set>
                                    <p:animEffect transition="in" filter="fade">
                                      <p:cBhvr>
                                        <p:cTn id="17" dur="500"/>
                                        <p:tgtEl>
                                          <p:spTgt spid="2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xEl>
                                              <p:pRg st="4" end="4"/>
                                            </p:txEl>
                                          </p:spTgt>
                                        </p:tgtEl>
                                        <p:attrNameLst>
                                          <p:attrName>style.visibility</p:attrName>
                                        </p:attrNameLst>
                                      </p:cBhvr>
                                      <p:to>
                                        <p:strVal val="visible"/>
                                      </p:to>
                                    </p:set>
                                    <p:animEffect transition="in" filter="fade">
                                      <p:cBhvr>
                                        <p:cTn id="22" dur="500"/>
                                        <p:tgtEl>
                                          <p:spTgt spid="2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xEl>
                                              <p:pRg st="5" end="5"/>
                                            </p:txEl>
                                          </p:spTgt>
                                        </p:tgtEl>
                                        <p:attrNameLst>
                                          <p:attrName>style.visibility</p:attrName>
                                        </p:attrNameLst>
                                      </p:cBhvr>
                                      <p:to>
                                        <p:strVal val="visible"/>
                                      </p:to>
                                    </p:set>
                                    <p:animEffect transition="in" filter="fade">
                                      <p:cBhvr>
                                        <p:cTn id="27" dur="500"/>
                                        <p:tgtEl>
                                          <p:spTgt spid="2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
                                            <p:txEl>
                                              <p:pRg st="6" end="6"/>
                                            </p:txEl>
                                          </p:spTgt>
                                        </p:tgtEl>
                                        <p:attrNameLst>
                                          <p:attrName>style.visibility</p:attrName>
                                        </p:attrNameLst>
                                      </p:cBhvr>
                                      <p:to>
                                        <p:strVal val="visible"/>
                                      </p:to>
                                    </p:set>
                                    <p:animEffect transition="in" filter="fade">
                                      <p:cBhvr>
                                        <p:cTn id="32" dur="500"/>
                                        <p:tgtEl>
                                          <p:spTgt spid="2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C7E5E819-E517-42CE-8994-CB35583E4EF2}" type="slidenum">
              <a:rPr lang="en-US">
                <a:solidFill>
                  <a:prstClr val="white"/>
                </a:solidFill>
              </a:rPr>
              <a:pPr/>
              <a:t>7</a:t>
            </a:fld>
            <a:endParaRPr lang="en-US">
              <a:solidFill>
                <a:prstClr val="white"/>
              </a:solidFill>
            </a:endParaRPr>
          </a:p>
        </p:txBody>
      </p:sp>
      <p:grpSp>
        <p:nvGrpSpPr>
          <p:cNvPr id="10" name="Group 9"/>
          <p:cNvGrpSpPr/>
          <p:nvPr/>
        </p:nvGrpSpPr>
        <p:grpSpPr>
          <a:xfrm>
            <a:off x="7924800" y="228600"/>
            <a:ext cx="1230745" cy="457200"/>
            <a:chOff x="7924800" y="228600"/>
            <a:chExt cx="1230745" cy="457200"/>
          </a:xfrm>
        </p:grpSpPr>
        <p:sp>
          <p:nvSpPr>
            <p:cNvPr id="11" name="Pentagon 10"/>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2" name="Chevron 11"/>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3" name="Chevron 12"/>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4" name="Chevron 13"/>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5" name="Group 14"/>
          <p:cNvGrpSpPr/>
          <p:nvPr/>
        </p:nvGrpSpPr>
        <p:grpSpPr>
          <a:xfrm rot="10800000">
            <a:off x="0" y="6172200"/>
            <a:ext cx="1230745" cy="457200"/>
            <a:chOff x="7924800" y="228600"/>
            <a:chExt cx="1230745" cy="457200"/>
          </a:xfrm>
        </p:grpSpPr>
        <p:sp>
          <p:nvSpPr>
            <p:cNvPr id="16" name="Pentagon 15"/>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7" name="Chevron 16"/>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8" name="Chevron 17"/>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9" name="Chevron 18"/>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20" name="Rectangle 19"/>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2" name="Rectangle 1"/>
          <p:cNvSpPr/>
          <p:nvPr/>
        </p:nvSpPr>
        <p:spPr>
          <a:xfrm>
            <a:off x="533400" y="2133600"/>
            <a:ext cx="8001000" cy="3170099"/>
          </a:xfrm>
          <a:prstGeom prst="rect">
            <a:avLst/>
          </a:prstGeom>
        </p:spPr>
        <p:txBody>
          <a:bodyPr wrap="square">
            <a:spAutoFit/>
          </a:bodyPr>
          <a:lstStyle/>
          <a:p>
            <a:pPr algn="ctr"/>
            <a:r>
              <a:rPr lang="en-US" sz="4000" b="1"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Psalm 19:7 (NKJV) </a:t>
            </a:r>
            <a:r>
              <a:rPr lang="en-US" sz="40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
            </a:r>
            <a:br>
              <a:rPr lang="en-US" sz="40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br>
            <a:r>
              <a:rPr lang="en-US" sz="4000" baseline="300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7 </a:t>
            </a:r>
            <a:r>
              <a:rPr lang="en-US" sz="4000" dirty="0">
                <a:solidFill>
                  <a:srgbClr val="FFFF00"/>
                </a:solidFill>
                <a:effectLst>
                  <a:glow rad="101600">
                    <a:prstClr val="black">
                      <a:alpha val="60000"/>
                    </a:prstClr>
                  </a:glow>
                  <a:outerShdw blurRad="60007" dist="310007" dir="7680000" sy="30000" kx="1300200" algn="ctr" rotWithShape="0">
                    <a:prstClr val="black">
                      <a:alpha val="32000"/>
                    </a:prstClr>
                  </a:outerShdw>
                </a:effectLst>
              </a:rPr>
              <a:t>The law of the LORD </a:t>
            </a:r>
            <a:r>
              <a:rPr lang="en-US" sz="4000" i="1" dirty="0">
                <a:solidFill>
                  <a:srgbClr val="FFFF00"/>
                </a:solidFill>
                <a:effectLst>
                  <a:glow rad="101600">
                    <a:prstClr val="black">
                      <a:alpha val="60000"/>
                    </a:prstClr>
                  </a:glow>
                  <a:outerShdw blurRad="60007" dist="310007" dir="7680000" sy="30000" kx="1300200" algn="ctr" rotWithShape="0">
                    <a:prstClr val="black">
                      <a:alpha val="32000"/>
                    </a:prstClr>
                  </a:outerShdw>
                </a:effectLst>
              </a:rPr>
              <a:t>is</a:t>
            </a:r>
            <a:r>
              <a:rPr lang="en-US" sz="4000" dirty="0">
                <a:solidFill>
                  <a:srgbClr val="FFFF00"/>
                </a:solidFill>
                <a:effectLst>
                  <a:glow rad="101600">
                    <a:prstClr val="black">
                      <a:alpha val="60000"/>
                    </a:prstClr>
                  </a:glow>
                  <a:outerShdw blurRad="60007" dist="310007" dir="7680000" sy="30000" kx="1300200" algn="ctr" rotWithShape="0">
                    <a:prstClr val="black">
                      <a:alpha val="32000"/>
                    </a:prstClr>
                  </a:outerShdw>
                </a:effectLst>
              </a:rPr>
              <a:t> perfect, converting the soul</a:t>
            </a:r>
            <a:r>
              <a:rPr lang="en-US" sz="40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 The testimony of the LORD </a:t>
            </a:r>
            <a:r>
              <a:rPr lang="en-US" sz="4000" i="1"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is</a:t>
            </a:r>
            <a:r>
              <a:rPr lang="en-US" sz="40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 sure, making wise the simple; </a:t>
            </a:r>
          </a:p>
        </p:txBody>
      </p:sp>
      <p:sp>
        <p:nvSpPr>
          <p:cNvPr id="23" name="Snip Single Corner Rectangle 22"/>
          <p:cNvSpPr/>
          <p:nvPr/>
        </p:nvSpPr>
        <p:spPr>
          <a:xfrm>
            <a:off x="0" y="268069"/>
            <a:ext cx="67818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4" name="Rectangle 23"/>
          <p:cNvSpPr/>
          <p:nvPr/>
        </p:nvSpPr>
        <p:spPr>
          <a:xfrm>
            <a:off x="0" y="268069"/>
            <a:ext cx="6781800"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36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3,000 Converted Acts 2:1-47</a:t>
            </a:r>
          </a:p>
        </p:txBody>
      </p:sp>
    </p:spTree>
    <p:extLst>
      <p:ext uri="{BB962C8B-B14F-4D97-AF65-F5344CB8AC3E}">
        <p14:creationId xmlns:p14="http://schemas.microsoft.com/office/powerpoint/2010/main" val="19087787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descr="D:\Projectr\GIFFiles\New Testament Palestin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8"/>
            <a:ext cx="9144000" cy="6864927"/>
          </a:xfrm>
          <a:prstGeom prst="rect">
            <a:avLst/>
          </a:prstGeom>
          <a:noFill/>
          <a:extLst>
            <a:ext uri="{909E8E84-426E-40DD-AFC4-6F175D3DCCD1}">
              <a14:hiddenFill xmlns:a14="http://schemas.microsoft.com/office/drawing/2010/main">
                <a:solidFill>
                  <a:srgbClr val="FFFFFF"/>
                </a:solidFill>
              </a14:hiddenFill>
            </a:ext>
          </a:extLst>
        </p:spPr>
      </p:pic>
      <p:sp>
        <p:nvSpPr>
          <p:cNvPr id="6" name="Round Diagonal Corner Rectangle 5"/>
          <p:cNvSpPr/>
          <p:nvPr/>
        </p:nvSpPr>
        <p:spPr>
          <a:xfrm>
            <a:off x="76200" y="76200"/>
            <a:ext cx="3429000" cy="6629400"/>
          </a:xfrm>
          <a:prstGeom prst="round2DiagRect">
            <a:avLst/>
          </a:prstGeom>
          <a:solidFill>
            <a:schemeClr val="tx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cxnSp>
        <p:nvCxnSpPr>
          <p:cNvPr id="3" name="Curved Connector 2"/>
          <p:cNvCxnSpPr/>
          <p:nvPr/>
        </p:nvCxnSpPr>
        <p:spPr>
          <a:xfrm rot="5400000" flipH="1" flipV="1">
            <a:off x="3200400" y="3352802"/>
            <a:ext cx="2743201" cy="304799"/>
          </a:xfrm>
          <a:prstGeom prst="curvedConnector3">
            <a:avLst>
              <a:gd name="adj1" fmla="val 50000"/>
            </a:avLst>
          </a:prstGeom>
          <a:ln w="76200">
            <a:solidFill>
              <a:srgbClr val="FFFF00"/>
            </a:solidFill>
            <a:tailEnd type="arrow"/>
          </a:ln>
        </p:spPr>
        <p:style>
          <a:lnRef idx="3">
            <a:schemeClr val="accent2"/>
          </a:lnRef>
          <a:fillRef idx="0">
            <a:schemeClr val="accent2"/>
          </a:fillRef>
          <a:effectRef idx="2">
            <a:schemeClr val="accent2"/>
          </a:effectRef>
          <a:fontRef idx="minor">
            <a:schemeClr val="tx1"/>
          </a:fontRef>
        </p:style>
      </p:cxnSp>
      <p:sp>
        <p:nvSpPr>
          <p:cNvPr id="5" name="Rectangle 4"/>
          <p:cNvSpPr/>
          <p:nvPr/>
        </p:nvSpPr>
        <p:spPr>
          <a:xfrm>
            <a:off x="152400" y="320725"/>
            <a:ext cx="3276600" cy="6232475"/>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wrap="square">
            <a:spAutoFit/>
          </a:bodyPr>
          <a:lstStyle/>
          <a:p>
            <a:pPr marL="342900" indent="-342900">
              <a:spcAft>
                <a:spcPts val="600"/>
              </a:spcAft>
              <a:buClr>
                <a:schemeClr val="tx2">
                  <a:lumMod val="75000"/>
                </a:schemeClr>
              </a:buClr>
              <a:buFont typeface="Wingdings 2" pitchFamily="18" charset="2"/>
              <a:buChar char="è"/>
            </a:pPr>
            <a:r>
              <a:rPr lang="en-US" sz="2400" dirty="0">
                <a:solidFill>
                  <a:schemeClr val="bg1"/>
                </a:solidFill>
                <a:effectLst>
                  <a:outerShdw blurRad="60007" dist="310007" dir="7680000" sy="30000" kx="1300200" algn="ctr" rotWithShape="0">
                    <a:prstClr val="black">
                      <a:alpha val="32000"/>
                    </a:prstClr>
                  </a:outerShdw>
                </a:effectLst>
                <a:latin typeface="Constantia" pitchFamily="18" charset="0"/>
              </a:rPr>
              <a:t>Assyrian </a:t>
            </a:r>
            <a:r>
              <a:rPr lang="en-US" sz="2400" dirty="0" smtClean="0">
                <a:solidFill>
                  <a:schemeClr val="bg1"/>
                </a:solidFill>
                <a:effectLst>
                  <a:outerShdw blurRad="60007" dist="310007" dir="7680000" sy="30000" kx="1300200" algn="ctr" rotWithShape="0">
                    <a:prstClr val="black">
                      <a:alpha val="32000"/>
                    </a:prstClr>
                  </a:outerShdw>
                </a:effectLst>
                <a:latin typeface="Constantia" pitchFamily="18" charset="0"/>
              </a:rPr>
              <a:t>Captivity -      2 </a:t>
            </a:r>
            <a:r>
              <a:rPr lang="en-US" sz="2400" dirty="0">
                <a:solidFill>
                  <a:schemeClr val="bg1"/>
                </a:solidFill>
                <a:effectLst>
                  <a:outerShdw blurRad="60007" dist="310007" dir="7680000" sy="30000" kx="1300200" algn="ctr" rotWithShape="0">
                    <a:prstClr val="black">
                      <a:alpha val="32000"/>
                    </a:prstClr>
                  </a:outerShdw>
                </a:effectLst>
                <a:latin typeface="Constantia" pitchFamily="18" charset="0"/>
              </a:rPr>
              <a:t>Kings 17</a:t>
            </a:r>
          </a:p>
          <a:p>
            <a:pPr marL="342900" indent="-342900">
              <a:spcAft>
                <a:spcPts val="600"/>
              </a:spcAft>
              <a:buClr>
                <a:schemeClr val="tx2">
                  <a:lumMod val="75000"/>
                </a:schemeClr>
              </a:buClr>
              <a:buFont typeface="Wingdings 2" pitchFamily="18" charset="2"/>
              <a:buChar char="è"/>
            </a:pPr>
            <a:r>
              <a:rPr lang="en-US" sz="2400" dirty="0">
                <a:solidFill>
                  <a:schemeClr val="bg1"/>
                </a:solidFill>
                <a:effectLst>
                  <a:outerShdw blurRad="60007" dist="310007" dir="7680000" sy="30000" kx="1300200" algn="ctr" rotWithShape="0">
                    <a:prstClr val="black">
                      <a:alpha val="32000"/>
                    </a:prstClr>
                  </a:outerShdw>
                </a:effectLst>
                <a:latin typeface="Constantia" pitchFamily="18" charset="0"/>
              </a:rPr>
              <a:t>Their religion, though basically Jewish, was mixed with idolatry -    </a:t>
            </a:r>
            <a:r>
              <a:rPr lang="en-US" sz="2400" dirty="0" smtClean="0">
                <a:solidFill>
                  <a:schemeClr val="bg1"/>
                </a:solidFill>
                <a:effectLst>
                  <a:outerShdw blurRad="60007" dist="310007" dir="7680000" sy="30000" kx="1300200" algn="ctr" rotWithShape="0">
                    <a:prstClr val="black">
                      <a:alpha val="32000"/>
                    </a:prstClr>
                  </a:outerShdw>
                </a:effectLst>
                <a:latin typeface="Constantia" pitchFamily="18" charset="0"/>
              </a:rPr>
              <a:t>      2 </a:t>
            </a:r>
            <a:r>
              <a:rPr lang="en-US" sz="2400" dirty="0">
                <a:solidFill>
                  <a:schemeClr val="bg1"/>
                </a:solidFill>
                <a:effectLst>
                  <a:outerShdw blurRad="60007" dist="310007" dir="7680000" sy="30000" kx="1300200" algn="ctr" rotWithShape="0">
                    <a:prstClr val="black">
                      <a:alpha val="32000"/>
                    </a:prstClr>
                  </a:outerShdw>
                </a:effectLst>
                <a:latin typeface="Constantia" pitchFamily="18" charset="0"/>
              </a:rPr>
              <a:t>Kings 17:32-34,41</a:t>
            </a:r>
          </a:p>
          <a:p>
            <a:pPr marL="342900" indent="-342900">
              <a:spcAft>
                <a:spcPts val="600"/>
              </a:spcAft>
              <a:buClr>
                <a:schemeClr val="tx2">
                  <a:lumMod val="75000"/>
                </a:schemeClr>
              </a:buClr>
              <a:buFont typeface="Wingdings 2" pitchFamily="18" charset="2"/>
              <a:buChar char="è"/>
            </a:pPr>
            <a:r>
              <a:rPr lang="en-US" sz="2400" dirty="0" smtClean="0">
                <a:solidFill>
                  <a:schemeClr val="bg1"/>
                </a:solidFill>
                <a:effectLst>
                  <a:outerShdw blurRad="60007" dist="310007" dir="7680000" sy="30000" kx="1300200" algn="ctr" rotWithShape="0">
                    <a:prstClr val="black">
                      <a:alpha val="32000"/>
                    </a:prstClr>
                  </a:outerShdw>
                </a:effectLst>
                <a:latin typeface="Constantia" pitchFamily="18" charset="0"/>
              </a:rPr>
              <a:t>Jews </a:t>
            </a:r>
            <a:r>
              <a:rPr lang="en-US" sz="2400" dirty="0">
                <a:solidFill>
                  <a:schemeClr val="bg1"/>
                </a:solidFill>
                <a:effectLst>
                  <a:outerShdw blurRad="60007" dist="310007" dir="7680000" sy="30000" kx="1300200" algn="ctr" rotWithShape="0">
                    <a:prstClr val="black">
                      <a:alpha val="32000"/>
                    </a:prstClr>
                  </a:outerShdw>
                </a:effectLst>
                <a:latin typeface="Constantia" pitchFamily="18" charset="0"/>
              </a:rPr>
              <a:t>and Samaritans </a:t>
            </a:r>
            <a:r>
              <a:rPr lang="en-US" sz="2400" dirty="0" smtClean="0">
                <a:solidFill>
                  <a:schemeClr val="bg1"/>
                </a:solidFill>
                <a:effectLst>
                  <a:outerShdw blurRad="60007" dist="310007" dir="7680000" sy="30000" kx="1300200" algn="ctr" rotWithShape="0">
                    <a:prstClr val="black">
                      <a:alpha val="32000"/>
                    </a:prstClr>
                  </a:outerShdw>
                </a:effectLst>
                <a:latin typeface="Constantia" pitchFamily="18" charset="0"/>
              </a:rPr>
              <a:t>had </a:t>
            </a:r>
            <a:r>
              <a:rPr lang="en-US" sz="2400" dirty="0">
                <a:solidFill>
                  <a:schemeClr val="bg1"/>
                </a:solidFill>
                <a:effectLst>
                  <a:outerShdw blurRad="60007" dist="310007" dir="7680000" sy="30000" kx="1300200" algn="ctr" rotWithShape="0">
                    <a:prstClr val="black">
                      <a:alpha val="32000"/>
                    </a:prstClr>
                  </a:outerShdw>
                </a:effectLst>
                <a:latin typeface="Constantia" pitchFamily="18" charset="0"/>
              </a:rPr>
              <a:t>no dealings with each </a:t>
            </a:r>
            <a:r>
              <a:rPr lang="en-US" sz="2400" dirty="0" smtClean="0">
                <a:solidFill>
                  <a:schemeClr val="bg1"/>
                </a:solidFill>
                <a:effectLst>
                  <a:outerShdw blurRad="60007" dist="310007" dir="7680000" sy="30000" kx="1300200" algn="ctr" rotWithShape="0">
                    <a:prstClr val="black">
                      <a:alpha val="32000"/>
                    </a:prstClr>
                  </a:outerShdw>
                </a:effectLst>
                <a:latin typeface="Constantia" pitchFamily="18" charset="0"/>
              </a:rPr>
              <a:t>other - John 4:3-9; </a:t>
            </a:r>
            <a:r>
              <a:rPr lang="en-US" sz="2400" dirty="0">
                <a:solidFill>
                  <a:schemeClr val="bg1"/>
                </a:solidFill>
                <a:effectLst>
                  <a:outerShdw blurRad="60007" dist="310007" dir="7680000" sy="30000" kx="1300200" algn="ctr" rotWithShape="0">
                    <a:prstClr val="black">
                      <a:alpha val="32000"/>
                    </a:prstClr>
                  </a:outerShdw>
                </a:effectLst>
                <a:latin typeface="Constantia" pitchFamily="18" charset="0"/>
              </a:rPr>
              <a:t>Luke </a:t>
            </a:r>
            <a:r>
              <a:rPr lang="en-US" sz="2400" dirty="0" smtClean="0">
                <a:solidFill>
                  <a:schemeClr val="bg1"/>
                </a:solidFill>
                <a:effectLst>
                  <a:outerShdw blurRad="60007" dist="310007" dir="7680000" sy="30000" kx="1300200" algn="ctr" rotWithShape="0">
                    <a:prstClr val="black">
                      <a:alpha val="32000"/>
                    </a:prstClr>
                  </a:outerShdw>
                </a:effectLst>
                <a:latin typeface="Constantia" pitchFamily="18" charset="0"/>
              </a:rPr>
              <a:t>10:30-37 </a:t>
            </a:r>
          </a:p>
          <a:p>
            <a:pPr marL="342900" indent="-342900">
              <a:spcAft>
                <a:spcPts val="600"/>
              </a:spcAft>
              <a:buClr>
                <a:schemeClr val="tx2">
                  <a:lumMod val="75000"/>
                </a:schemeClr>
              </a:buClr>
              <a:buFont typeface="Wingdings 2" pitchFamily="18" charset="2"/>
              <a:buChar char="è"/>
            </a:pPr>
            <a:r>
              <a:rPr lang="en-US" sz="2400" dirty="0" smtClean="0">
                <a:solidFill>
                  <a:schemeClr val="bg1"/>
                </a:solidFill>
                <a:effectLst>
                  <a:outerShdw blurRad="60007" dist="310007" dir="7680000" sy="30000" kx="1300200" algn="ctr" rotWithShape="0">
                    <a:prstClr val="black">
                      <a:alpha val="32000"/>
                    </a:prstClr>
                  </a:outerShdw>
                </a:effectLst>
                <a:latin typeface="Constantia" pitchFamily="18" charset="0"/>
              </a:rPr>
              <a:t>Though </a:t>
            </a:r>
            <a:r>
              <a:rPr lang="en-US" sz="2400" dirty="0">
                <a:solidFill>
                  <a:schemeClr val="bg1"/>
                </a:solidFill>
                <a:effectLst>
                  <a:outerShdw blurRad="60007" dist="310007" dir="7680000" sy="30000" kx="1300200" algn="ctr" rotWithShape="0">
                    <a:prstClr val="black">
                      <a:alpha val="32000"/>
                    </a:prstClr>
                  </a:outerShdw>
                </a:effectLst>
                <a:latin typeface="Constantia" pitchFamily="18" charset="0"/>
              </a:rPr>
              <a:t>not regarded as totally </a:t>
            </a:r>
            <a:r>
              <a:rPr lang="en-US" sz="2400" dirty="0" err="1">
                <a:solidFill>
                  <a:schemeClr val="bg1"/>
                </a:solidFill>
                <a:effectLst>
                  <a:outerShdw blurRad="60007" dist="310007" dir="7680000" sy="30000" kx="1300200" algn="ctr" rotWithShape="0">
                    <a:prstClr val="black">
                      <a:alpha val="32000"/>
                    </a:prstClr>
                  </a:outerShdw>
                </a:effectLst>
                <a:latin typeface="Constantia" pitchFamily="18" charset="0"/>
              </a:rPr>
              <a:t>heathenistic</a:t>
            </a:r>
            <a:r>
              <a:rPr lang="en-US" sz="2400" dirty="0">
                <a:solidFill>
                  <a:schemeClr val="bg1"/>
                </a:solidFill>
                <a:effectLst>
                  <a:outerShdw blurRad="60007" dist="310007" dir="7680000" sy="30000" kx="1300200" algn="ctr" rotWithShape="0">
                    <a:prstClr val="black">
                      <a:alpha val="32000"/>
                    </a:prstClr>
                  </a:outerShdw>
                </a:effectLst>
                <a:latin typeface="Constantia" pitchFamily="18" charset="0"/>
              </a:rPr>
              <a:t>, they were </a:t>
            </a:r>
            <a:r>
              <a:rPr lang="en-US" sz="2400" dirty="0" smtClean="0">
                <a:solidFill>
                  <a:schemeClr val="bg1"/>
                </a:solidFill>
                <a:effectLst>
                  <a:outerShdw blurRad="60007" dist="310007" dir="7680000" sy="30000" kx="1300200" algn="ctr" rotWithShape="0">
                    <a:prstClr val="black">
                      <a:alpha val="32000"/>
                    </a:prstClr>
                  </a:outerShdw>
                </a:effectLst>
                <a:latin typeface="Constantia" pitchFamily="18" charset="0"/>
              </a:rPr>
              <a:t>despised </a:t>
            </a:r>
            <a:r>
              <a:rPr lang="en-US" sz="2400" dirty="0">
                <a:solidFill>
                  <a:schemeClr val="bg1"/>
                </a:solidFill>
                <a:effectLst>
                  <a:outerShdw blurRad="60007" dist="310007" dir="7680000" sy="30000" kx="1300200" algn="ctr" rotWithShape="0">
                    <a:prstClr val="black">
                      <a:alpha val="32000"/>
                    </a:prstClr>
                  </a:outerShdw>
                </a:effectLst>
                <a:latin typeface="Constantia" pitchFamily="18" charset="0"/>
              </a:rPr>
              <a:t>by the Jews</a:t>
            </a:r>
            <a:r>
              <a:rPr lang="en-US" sz="2400" dirty="0" smtClean="0">
                <a:solidFill>
                  <a:schemeClr val="bg1"/>
                </a:solidFill>
                <a:effectLst>
                  <a:outerShdw blurRad="60007" dist="310007" dir="7680000" sy="30000" kx="1300200" algn="ctr" rotWithShape="0">
                    <a:prstClr val="black">
                      <a:alpha val="32000"/>
                    </a:prstClr>
                  </a:outerShdw>
                </a:effectLst>
                <a:latin typeface="Constantia" pitchFamily="18" charset="0"/>
              </a:rPr>
              <a:t>. – John 8:48</a:t>
            </a:r>
            <a:endParaRPr lang="en-US" sz="2400" dirty="0">
              <a:solidFill>
                <a:schemeClr val="bg1"/>
              </a:solidFill>
              <a:effectLst>
                <a:outerShdw blurRad="60007" dist="310007" dir="7680000" sy="30000" kx="1300200" algn="ctr" rotWithShape="0">
                  <a:prstClr val="black">
                    <a:alpha val="32000"/>
                  </a:prstClr>
                </a:outerShdw>
              </a:effectLst>
              <a:latin typeface="Constantia" pitchFamily="18" charset="0"/>
            </a:endParaRPr>
          </a:p>
        </p:txBody>
      </p:sp>
    </p:spTree>
    <p:extLst>
      <p:ext uri="{BB962C8B-B14F-4D97-AF65-F5344CB8AC3E}">
        <p14:creationId xmlns:p14="http://schemas.microsoft.com/office/powerpoint/2010/main" val="1833009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descr="D:\Projectr\GIFFiles\New Testament Palestin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8"/>
            <a:ext cx="9144000" cy="6864927"/>
          </a:xfrm>
          <a:prstGeom prst="rect">
            <a:avLst/>
          </a:prstGeom>
          <a:noFill/>
          <a:extLst>
            <a:ext uri="{909E8E84-426E-40DD-AFC4-6F175D3DCCD1}">
              <a14:hiddenFill xmlns:a14="http://schemas.microsoft.com/office/drawing/2010/main">
                <a:solidFill>
                  <a:srgbClr val="FFFFFF"/>
                </a:solidFill>
              </a14:hiddenFill>
            </a:ext>
          </a:extLst>
        </p:spPr>
      </p:pic>
      <p:sp>
        <p:nvSpPr>
          <p:cNvPr id="6" name="Round Diagonal Corner Rectangle 5"/>
          <p:cNvSpPr/>
          <p:nvPr/>
        </p:nvSpPr>
        <p:spPr>
          <a:xfrm>
            <a:off x="76200" y="76200"/>
            <a:ext cx="3429000" cy="6629400"/>
          </a:xfrm>
          <a:prstGeom prst="round2DiagRect">
            <a:avLst/>
          </a:prstGeom>
          <a:solidFill>
            <a:schemeClr val="tx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cxnSp>
        <p:nvCxnSpPr>
          <p:cNvPr id="3" name="Curved Connector 2"/>
          <p:cNvCxnSpPr/>
          <p:nvPr/>
        </p:nvCxnSpPr>
        <p:spPr>
          <a:xfrm rot="16200000" flipV="1">
            <a:off x="3541568" y="3998768"/>
            <a:ext cx="1451265" cy="304800"/>
          </a:xfrm>
          <a:prstGeom prst="curvedConnector3">
            <a:avLst>
              <a:gd name="adj1" fmla="val 50000"/>
            </a:avLst>
          </a:prstGeom>
          <a:ln w="76200">
            <a:solidFill>
              <a:srgbClr val="FFFF00"/>
            </a:solidFill>
            <a:tailEnd type="arrow"/>
          </a:ln>
        </p:spPr>
        <p:style>
          <a:lnRef idx="3">
            <a:schemeClr val="accent2"/>
          </a:lnRef>
          <a:fillRef idx="0">
            <a:schemeClr val="accent2"/>
          </a:fillRef>
          <a:effectRef idx="2">
            <a:schemeClr val="accent2"/>
          </a:effectRef>
          <a:fontRef idx="minor">
            <a:schemeClr val="tx1"/>
          </a:fontRef>
        </p:style>
      </p:cxnSp>
      <p:sp>
        <p:nvSpPr>
          <p:cNvPr id="5" name="Rectangle 4"/>
          <p:cNvSpPr/>
          <p:nvPr/>
        </p:nvSpPr>
        <p:spPr>
          <a:xfrm>
            <a:off x="152400" y="152400"/>
            <a:ext cx="3276600" cy="6601807"/>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wrap="square">
            <a:spAutoFit/>
          </a:bodyPr>
          <a:lstStyle/>
          <a:p>
            <a:pPr marL="342900" indent="-342900">
              <a:spcAft>
                <a:spcPts val="600"/>
              </a:spcAft>
              <a:buClr>
                <a:schemeClr val="tx2">
                  <a:lumMod val="75000"/>
                </a:schemeClr>
              </a:buClr>
              <a:buFont typeface="Wingdings 2" pitchFamily="18" charset="2"/>
              <a:buChar char="è"/>
            </a:pPr>
            <a:r>
              <a:rPr lang="en-US" sz="2400" dirty="0" smtClean="0">
                <a:solidFill>
                  <a:schemeClr val="bg1"/>
                </a:solidFill>
                <a:effectLst>
                  <a:outerShdw blurRad="60007" dist="310007" dir="7680000" sy="30000" kx="1300200" algn="ctr" rotWithShape="0">
                    <a:prstClr val="black">
                      <a:alpha val="32000"/>
                    </a:prstClr>
                  </a:outerShdw>
                </a:effectLst>
                <a:latin typeface="Constantia" pitchFamily="18" charset="0"/>
              </a:rPr>
              <a:t>The great commission – Mat. 28:18-21; Mark 16:15,16; Luke 24:47; Acts 1:8 </a:t>
            </a:r>
          </a:p>
          <a:p>
            <a:pPr marL="342900" indent="-342900">
              <a:spcAft>
                <a:spcPts val="600"/>
              </a:spcAft>
              <a:buClr>
                <a:schemeClr val="tx2">
                  <a:lumMod val="75000"/>
                </a:schemeClr>
              </a:buClr>
              <a:buFont typeface="Wingdings 2" pitchFamily="18" charset="2"/>
              <a:buChar char="è"/>
            </a:pPr>
            <a:r>
              <a:rPr lang="en-US" sz="2400" dirty="0" smtClean="0">
                <a:solidFill>
                  <a:schemeClr val="bg1"/>
                </a:solidFill>
                <a:effectLst>
                  <a:outerShdw blurRad="60007" dist="310007" dir="7680000" sy="30000" kx="1300200" algn="ctr" rotWithShape="0">
                    <a:prstClr val="black">
                      <a:alpha val="32000"/>
                    </a:prstClr>
                  </a:outerShdw>
                </a:effectLst>
                <a:latin typeface="Constantia" pitchFamily="18" charset="0"/>
              </a:rPr>
              <a:t>Acts </a:t>
            </a:r>
            <a:r>
              <a:rPr lang="en-US" sz="2400" dirty="0">
                <a:solidFill>
                  <a:schemeClr val="bg1"/>
                </a:solidFill>
                <a:effectLst>
                  <a:outerShdw blurRad="60007" dist="310007" dir="7680000" sy="30000" kx="1300200" algn="ctr" rotWithShape="0">
                    <a:prstClr val="black">
                      <a:alpha val="32000"/>
                    </a:prstClr>
                  </a:outerShdw>
                </a:effectLst>
                <a:latin typeface="Constantia" pitchFamily="18" charset="0"/>
              </a:rPr>
              <a:t>chapters 2 – 7 tells of the preaching in Jerusalem and Judea</a:t>
            </a:r>
            <a:r>
              <a:rPr lang="en-US" sz="2400" dirty="0" smtClean="0">
                <a:solidFill>
                  <a:schemeClr val="bg1"/>
                </a:solidFill>
                <a:effectLst>
                  <a:outerShdw blurRad="60007" dist="310007" dir="7680000" sy="30000" kx="1300200" algn="ctr" rotWithShape="0">
                    <a:prstClr val="black">
                      <a:alpha val="32000"/>
                    </a:prstClr>
                  </a:outerShdw>
                </a:effectLst>
                <a:latin typeface="Constantia" pitchFamily="18" charset="0"/>
              </a:rPr>
              <a:t>.</a:t>
            </a:r>
          </a:p>
          <a:p>
            <a:pPr marL="342900" indent="-342900">
              <a:spcAft>
                <a:spcPts val="600"/>
              </a:spcAft>
              <a:buClr>
                <a:schemeClr val="tx2">
                  <a:lumMod val="75000"/>
                </a:schemeClr>
              </a:buClr>
              <a:buFont typeface="Wingdings 2" pitchFamily="18" charset="2"/>
              <a:buChar char="è"/>
            </a:pPr>
            <a:r>
              <a:rPr lang="en-US" sz="2400" dirty="0" smtClean="0">
                <a:solidFill>
                  <a:schemeClr val="bg1"/>
                </a:solidFill>
                <a:effectLst>
                  <a:outerShdw blurRad="60007" dist="310007" dir="7680000" sy="30000" kx="1300200" algn="ctr" rotWithShape="0">
                    <a:prstClr val="black">
                      <a:alpha val="32000"/>
                    </a:prstClr>
                  </a:outerShdw>
                </a:effectLst>
                <a:latin typeface="Constantia" pitchFamily="18" charset="0"/>
              </a:rPr>
              <a:t>Acts 4-8:4 we see that persecution arose against Christians </a:t>
            </a:r>
            <a:endParaRPr lang="en-US" sz="2400" dirty="0">
              <a:solidFill>
                <a:schemeClr val="bg1"/>
              </a:solidFill>
              <a:effectLst>
                <a:outerShdw blurRad="60007" dist="310007" dir="7680000" sy="30000" kx="1300200" algn="ctr" rotWithShape="0">
                  <a:prstClr val="black">
                    <a:alpha val="32000"/>
                  </a:prstClr>
                </a:outerShdw>
              </a:effectLst>
              <a:latin typeface="Constantia" pitchFamily="18" charset="0"/>
            </a:endParaRPr>
          </a:p>
          <a:p>
            <a:pPr marL="342900" indent="-342900">
              <a:spcAft>
                <a:spcPts val="600"/>
              </a:spcAft>
              <a:buClr>
                <a:schemeClr val="tx2">
                  <a:lumMod val="75000"/>
                </a:schemeClr>
              </a:buClr>
              <a:buFont typeface="Wingdings 2" pitchFamily="18" charset="2"/>
              <a:buChar char="è"/>
            </a:pPr>
            <a:r>
              <a:rPr lang="en-US" sz="2400" dirty="0">
                <a:solidFill>
                  <a:schemeClr val="bg1"/>
                </a:solidFill>
                <a:effectLst>
                  <a:outerShdw blurRad="60007" dist="310007" dir="7680000" sy="30000" kx="1300200" algn="ctr" rotWithShape="0">
                    <a:prstClr val="black">
                      <a:alpha val="32000"/>
                    </a:prstClr>
                  </a:outerShdw>
                </a:effectLst>
                <a:latin typeface="Constantia" pitchFamily="18" charset="0"/>
              </a:rPr>
              <a:t> Acts 8:4-25 tells of the Evangelist Philip preaching in Samaria.</a:t>
            </a:r>
          </a:p>
        </p:txBody>
      </p:sp>
    </p:spTree>
    <p:extLst>
      <p:ext uri="{BB962C8B-B14F-4D97-AF65-F5344CB8AC3E}">
        <p14:creationId xmlns:p14="http://schemas.microsoft.com/office/powerpoint/2010/main" val="1819904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2992</TotalTime>
  <Words>1337</Words>
  <Application>Microsoft Office PowerPoint</Application>
  <PresentationFormat>On-screen Show (4:3)</PresentationFormat>
  <Paragraphs>236</Paragraphs>
  <Slides>24</Slides>
  <Notes>13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Perspective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dc:creator>
  <cp:lastModifiedBy>Don McClain</cp:lastModifiedBy>
  <cp:revision>43</cp:revision>
  <dcterms:created xsi:type="dcterms:W3CDTF">2011-07-07T15:36:12Z</dcterms:created>
  <dcterms:modified xsi:type="dcterms:W3CDTF">2011-07-11T19:00:57Z</dcterms:modified>
</cp:coreProperties>
</file>