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1"/>
  </p:notesMasterIdLst>
  <p:sldIdLst>
    <p:sldId id="265" r:id="rId2"/>
    <p:sldId id="266" r:id="rId3"/>
    <p:sldId id="267" r:id="rId4"/>
    <p:sldId id="268" r:id="rId5"/>
    <p:sldId id="269" r:id="rId6"/>
    <p:sldId id="270" r:id="rId7"/>
    <p:sldId id="271" r:id="rId8"/>
    <p:sldId id="272" r:id="rId9"/>
    <p:sldId id="281" r:id="rId10"/>
    <p:sldId id="279" r:id="rId11"/>
    <p:sldId id="318" r:id="rId12"/>
    <p:sldId id="309" r:id="rId13"/>
    <p:sldId id="317" r:id="rId14"/>
    <p:sldId id="319" r:id="rId15"/>
    <p:sldId id="274" r:id="rId16"/>
    <p:sldId id="320" r:id="rId17"/>
    <p:sldId id="310" r:id="rId18"/>
    <p:sldId id="321" r:id="rId19"/>
    <p:sldId id="27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4949"/>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85" autoAdjust="0"/>
  </p:normalViewPr>
  <p:slideViewPr>
    <p:cSldViewPr>
      <p:cViewPr varScale="1">
        <p:scale>
          <a:sx n="60" d="100"/>
          <a:sy n="60" d="100"/>
        </p:scale>
        <p:origin x="-135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51823F-19F4-45A8-93E0-235F941E1736}" type="datetimeFigureOut">
              <a:rPr lang="en-US" smtClean="0"/>
              <a:t>7/17/2011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286AD8-DC05-472C-BD89-9239A378B842}" type="slidenum">
              <a:rPr lang="en-US" smtClean="0"/>
              <a:t>‹#›</a:t>
            </a:fld>
            <a:endParaRPr lang="en-US"/>
          </a:p>
        </p:txBody>
      </p:sp>
    </p:spTree>
    <p:extLst>
      <p:ext uri="{BB962C8B-B14F-4D97-AF65-F5344CB8AC3E}">
        <p14:creationId xmlns:p14="http://schemas.microsoft.com/office/powerpoint/2010/main" val="2050406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biblia.com/bible/nkjv/Acts%208.31" TargetMode="External"/><Relationship Id="rId13" Type="http://schemas.openxmlformats.org/officeDocument/2006/relationships/hyperlink" Target="http://biblia.com/bible/nkjv/James%202.19" TargetMode="External"/><Relationship Id="rId18" Type="http://schemas.openxmlformats.org/officeDocument/2006/relationships/hyperlink" Target="http://biblia.com/bible/nkjv/Acts%202.38" TargetMode="External"/><Relationship Id="rId3" Type="http://schemas.openxmlformats.org/officeDocument/2006/relationships/hyperlink" Target="http://www.padfield.com/2000/hinders.html" TargetMode="External"/><Relationship Id="rId21" Type="http://schemas.openxmlformats.org/officeDocument/2006/relationships/hyperlink" Target="http://biblia.com/bible/nkjv/1%20Peter%203.21" TargetMode="External"/><Relationship Id="rId7" Type="http://schemas.openxmlformats.org/officeDocument/2006/relationships/hyperlink" Target="http://biblia.com/bible/nkjv/Acts%208.28" TargetMode="External"/><Relationship Id="rId12" Type="http://schemas.openxmlformats.org/officeDocument/2006/relationships/hyperlink" Target="http://biblia.com/bible/nkjv/Romans%2010.10" TargetMode="External"/><Relationship Id="rId17" Type="http://schemas.openxmlformats.org/officeDocument/2006/relationships/hyperlink" Target="http://www.padfield.com/1993/beforbap.html" TargetMode="External"/><Relationship Id="rId2" Type="http://schemas.openxmlformats.org/officeDocument/2006/relationships/slide" Target="../slides/slide8.xml"/><Relationship Id="rId16" Type="http://schemas.openxmlformats.org/officeDocument/2006/relationships/hyperlink" Target="http://biblia.com/bible/nkjv/Acts%202.47" TargetMode="External"/><Relationship Id="rId20" Type="http://schemas.openxmlformats.org/officeDocument/2006/relationships/hyperlink" Target="http://biblia.com/bible/nkjv/Acts%2022.16" TargetMode="External"/><Relationship Id="rId1" Type="http://schemas.openxmlformats.org/officeDocument/2006/relationships/notesMaster" Target="../notesMasters/notesMaster1.xml"/><Relationship Id="rId6" Type="http://schemas.openxmlformats.org/officeDocument/2006/relationships/hyperlink" Target="http://biblia.com/bible/nkjv/Acts%208.27" TargetMode="External"/><Relationship Id="rId11" Type="http://schemas.openxmlformats.org/officeDocument/2006/relationships/hyperlink" Target="http://biblia.com/bible/nkjv/Acts%209.37" TargetMode="External"/><Relationship Id="rId24" Type="http://schemas.openxmlformats.org/officeDocument/2006/relationships/hyperlink" Target="http://www.padfield.com/1993/declare.html" TargetMode="External"/><Relationship Id="rId5" Type="http://schemas.openxmlformats.org/officeDocument/2006/relationships/hyperlink" Target="http://biblia.com/bible/nkjv/Acts%208.26" TargetMode="External"/><Relationship Id="rId15" Type="http://schemas.openxmlformats.org/officeDocument/2006/relationships/hyperlink" Target="http://biblia.com/bible/nkjv/Romans%206.1-4" TargetMode="External"/><Relationship Id="rId23" Type="http://schemas.openxmlformats.org/officeDocument/2006/relationships/hyperlink" Target="http://biblia.com/bible/nkjv/2%20Cor.%205.17" TargetMode="External"/><Relationship Id="rId10" Type="http://schemas.openxmlformats.org/officeDocument/2006/relationships/hyperlink" Target="http://biblia.com/bible/nkjv/Acts%208.36" TargetMode="External"/><Relationship Id="rId19" Type="http://schemas.openxmlformats.org/officeDocument/2006/relationships/hyperlink" Target="http://biblia.com/bible/nkjv/Mark%2016.16" TargetMode="External"/><Relationship Id="rId4" Type="http://schemas.openxmlformats.org/officeDocument/2006/relationships/hyperlink" Target="http://biblia.com/bible/nkjv/1%20Corinthians%201.21" TargetMode="External"/><Relationship Id="rId9" Type="http://schemas.openxmlformats.org/officeDocument/2006/relationships/hyperlink" Target="http://biblia.com/bible/nkjv/Acts%208.35" TargetMode="External"/><Relationship Id="rId14" Type="http://schemas.openxmlformats.org/officeDocument/2006/relationships/hyperlink" Target="http://biblia.com/bible/nkjv/Acts%208.38" TargetMode="External"/><Relationship Id="rId22" Type="http://schemas.openxmlformats.org/officeDocument/2006/relationships/hyperlink" Target="http://biblia.com/bible/nkjv/Acts%208.39"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211AE4-D64D-4FFA-96B1-E1C2299B4333}"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917654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solidFill>
                  <a:prstClr val="black"/>
                </a:solidFill>
              </a:rPr>
              <a:pPr/>
              <a:t>7</a:t>
            </a:fld>
            <a:endParaRPr lang="en-US">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solidFill>
                  <a:prstClr val="black"/>
                </a:solidFill>
              </a:rPr>
              <a:pPr/>
              <a:t>8</a:t>
            </a:fld>
            <a:endParaRPr lang="en-US">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en-US" b="1" dirty="0" smtClean="0"/>
              <a:t>Conversion Of The Ethiopian Eunuch</a:t>
            </a:r>
          </a:p>
          <a:p>
            <a:r>
              <a:rPr lang="en-US" b="1" dirty="0" smtClean="0"/>
              <a:t>by David </a:t>
            </a:r>
            <a:r>
              <a:rPr lang="en-US" b="1" dirty="0" err="1" smtClean="0"/>
              <a:t>Padfield</a:t>
            </a:r>
            <a:endParaRPr lang="en-US" b="1" dirty="0" smtClean="0"/>
          </a:p>
          <a:p>
            <a:r>
              <a:rPr lang="en-US" dirty="0" smtClean="0"/>
              <a:t>In the eighth chapter of the book of Acts we find one of the many cases of </a:t>
            </a:r>
            <a:r>
              <a:rPr lang="en-US" dirty="0" smtClean="0">
                <a:hlinkClick r:id="rId3"/>
              </a:rPr>
              <a:t>conversion</a:t>
            </a:r>
            <a:r>
              <a:rPr lang="en-US" dirty="0" smtClean="0"/>
              <a:t> in the New Testament. These examples have been recorded for us to demonstrate how men enter the kingdom of God. Like every other case of conversion in Acts, God used the "foolishness of preaching" (</a:t>
            </a:r>
            <a:r>
              <a:rPr lang="en-US" dirty="0" smtClean="0">
                <a:hlinkClick r:id="rId4"/>
              </a:rPr>
              <a:t>1 Corinthians 1:21</a:t>
            </a:r>
            <a:r>
              <a:rPr lang="en-US" dirty="0" smtClean="0"/>
              <a:t>) to reach the alien sinner. An angel of the Lord sent a preacher named Philip to teach an Ethiopian nobleman (</a:t>
            </a:r>
            <a:r>
              <a:rPr lang="en-US" dirty="0" smtClean="0">
                <a:hlinkClick r:id="rId5"/>
              </a:rPr>
              <a:t>Acts 8:26</a:t>
            </a:r>
            <a:r>
              <a:rPr lang="en-US" dirty="0" smtClean="0"/>
              <a:t>).</a:t>
            </a:r>
          </a:p>
          <a:p>
            <a:r>
              <a:rPr lang="en-US" dirty="0" smtClean="0"/>
              <a:t>Little is known about the Ethiopian. In all likelihood, he was a black man who had turned to Judaism. We know he was a sincere individual, for he had traveled over 1,000 miles, from Ethiopia to Jerusalem, to worship God (</a:t>
            </a:r>
            <a:r>
              <a:rPr lang="en-US" dirty="0" smtClean="0">
                <a:hlinkClick r:id="rId6"/>
              </a:rPr>
              <a:t>Acts 8:27</a:t>
            </a:r>
            <a:r>
              <a:rPr lang="en-US" dirty="0" smtClean="0"/>
              <a:t>). It would be hard to believe a man would travel that far across the desert by chariot just for "show." I know folks who claim to love God but won't drive fifteen minutes in a new car to assemble with the saints. His dedication to God is further shown in </a:t>
            </a:r>
            <a:r>
              <a:rPr lang="en-US" dirty="0" smtClean="0">
                <a:hlinkClick r:id="rId7"/>
              </a:rPr>
              <a:t>Acts 8:28</a:t>
            </a:r>
            <a:r>
              <a:rPr lang="en-US" dirty="0" smtClean="0"/>
              <a:t>, where we find him "reading Isaiah the prophet" as he traveled.</a:t>
            </a:r>
          </a:p>
          <a:p>
            <a:r>
              <a:rPr lang="en-US" dirty="0" smtClean="0"/>
              <a:t>The Ethiopian was a very humble man. When Philip drew near the chariot he asked the Ethiopian if he understood what he was reading. He replied, "How can I, unless someone guides me?" (</a:t>
            </a:r>
            <a:r>
              <a:rPr lang="en-US" dirty="0" smtClean="0">
                <a:hlinkClick r:id="rId8"/>
              </a:rPr>
              <a:t>Acts 8:31</a:t>
            </a:r>
            <a:r>
              <a:rPr lang="en-US" dirty="0" smtClean="0"/>
              <a:t>). After this, Philip got up into the chariot and "preached Jesus to him" (</a:t>
            </a:r>
            <a:r>
              <a:rPr lang="en-US" dirty="0" smtClean="0">
                <a:hlinkClick r:id="rId9"/>
              </a:rPr>
              <a:t>Acts 8:35</a:t>
            </a:r>
            <a:r>
              <a:rPr lang="en-US" dirty="0" smtClean="0"/>
              <a:t>). In the course of preaching Jesus, Philip spoke of water baptism. We know this because the Ethiopian said, "See, here is water. What hinders me from being baptized?" (</a:t>
            </a:r>
            <a:r>
              <a:rPr lang="en-US" dirty="0" smtClean="0">
                <a:hlinkClick r:id="rId10"/>
              </a:rPr>
              <a:t>Acts 8:36</a:t>
            </a:r>
            <a:r>
              <a:rPr lang="en-US" dirty="0" smtClean="0"/>
              <a:t>). Philip responded "If you believe with all your heart you may" (</a:t>
            </a:r>
            <a:r>
              <a:rPr lang="en-US" dirty="0" smtClean="0">
                <a:hlinkClick r:id="rId11"/>
              </a:rPr>
              <a:t>Acts 9:37</a:t>
            </a:r>
            <a:r>
              <a:rPr lang="en-US" dirty="0" smtClean="0"/>
              <a:t>). The man then confessed, "I believe that Jesus Christ is the Son of God."</a:t>
            </a:r>
          </a:p>
          <a:p>
            <a:r>
              <a:rPr lang="en-US" dirty="0" smtClean="0"/>
              <a:t>His confession was an acknowledgment of the Lordship of Christ. In </a:t>
            </a:r>
            <a:r>
              <a:rPr lang="en-US" dirty="0" smtClean="0">
                <a:hlinkClick r:id="rId12"/>
              </a:rPr>
              <a:t>Romans 10:10</a:t>
            </a:r>
            <a:r>
              <a:rPr lang="en-US" dirty="0" smtClean="0"/>
              <a:t> we read, "For with the heart one believes to righteousness, and with the mouth confession is made to salvation." This confession, as noble as it is, will not bring salvation by itself. "Even the demons believe -- and tremble" (</a:t>
            </a:r>
            <a:r>
              <a:rPr lang="en-US" dirty="0" smtClean="0">
                <a:hlinkClick r:id="rId13"/>
              </a:rPr>
              <a:t>James 2:19</a:t>
            </a:r>
            <a:r>
              <a:rPr lang="en-US" dirty="0" smtClean="0"/>
              <a:t>).</a:t>
            </a:r>
          </a:p>
          <a:p>
            <a:r>
              <a:rPr lang="en-US" dirty="0" smtClean="0"/>
              <a:t>After his confession, "he commanded the chariot to stand still. And both Philip and the eunuch went down into the water, and he baptized him" (</a:t>
            </a:r>
            <a:r>
              <a:rPr lang="en-US" dirty="0" smtClean="0">
                <a:hlinkClick r:id="rId14"/>
              </a:rPr>
              <a:t>Acts 8:38</a:t>
            </a:r>
            <a:r>
              <a:rPr lang="en-US" dirty="0" smtClean="0"/>
              <a:t>). New Testament baptism was always by immersion in water. It is referred to as a "burial" (</a:t>
            </a:r>
            <a:r>
              <a:rPr lang="en-US" dirty="0" smtClean="0">
                <a:hlinkClick r:id="rId15"/>
              </a:rPr>
              <a:t>Romans 6:1-4</a:t>
            </a:r>
            <a:r>
              <a:rPr lang="en-US" dirty="0" smtClean="0"/>
              <a:t>). Sprinkling or pouring instead of immersion was introduced by men centuries after the completion of the New Testament. I am certain Philip was not a Baptist preacher, for you will notice that no church voted on the Ethiopian before he was baptized. When a man is saved, the Lord adds him to His church (</a:t>
            </a:r>
            <a:r>
              <a:rPr lang="en-US" dirty="0" smtClean="0">
                <a:hlinkClick r:id="rId16"/>
              </a:rPr>
              <a:t>Acts 2:47</a:t>
            </a:r>
            <a:r>
              <a:rPr lang="en-US" dirty="0" smtClean="0"/>
              <a:t>).</a:t>
            </a:r>
          </a:p>
          <a:p>
            <a:r>
              <a:rPr lang="en-US" dirty="0" smtClean="0"/>
              <a:t>Furthermore, Bible baptism is "</a:t>
            </a:r>
            <a:r>
              <a:rPr lang="en-US" dirty="0" smtClean="0">
                <a:hlinkClick r:id="rId17"/>
              </a:rPr>
              <a:t>for the remission of sins</a:t>
            </a:r>
            <a:r>
              <a:rPr lang="en-US" dirty="0" smtClean="0"/>
              <a:t>" (</a:t>
            </a:r>
            <a:r>
              <a:rPr lang="en-US" dirty="0" smtClean="0">
                <a:hlinkClick r:id="rId18"/>
              </a:rPr>
              <a:t>Acts 2:38</a:t>
            </a:r>
            <a:r>
              <a:rPr lang="en-US" dirty="0" smtClean="0"/>
              <a:t>). We are baptized in order to obtain salvation. Some people have changed the divine order of things by teaching salvation comes at the point of faith, before and without water baptism. This doctrine is out of harmony with the word of God (</a:t>
            </a:r>
            <a:r>
              <a:rPr lang="en-US" dirty="0" smtClean="0">
                <a:hlinkClick r:id="rId19"/>
              </a:rPr>
              <a:t>Mark 16:16</a:t>
            </a:r>
            <a:r>
              <a:rPr lang="en-US" dirty="0" smtClean="0"/>
              <a:t>; </a:t>
            </a:r>
            <a:r>
              <a:rPr lang="en-US" dirty="0" smtClean="0">
                <a:hlinkClick r:id="rId20"/>
              </a:rPr>
              <a:t>Acts 22:16</a:t>
            </a:r>
            <a:r>
              <a:rPr lang="en-US" dirty="0" smtClean="0"/>
              <a:t>; </a:t>
            </a:r>
            <a:r>
              <a:rPr lang="en-US" dirty="0" smtClean="0">
                <a:hlinkClick r:id="rId21"/>
              </a:rPr>
              <a:t>1 Peter 3:21</a:t>
            </a:r>
            <a:r>
              <a:rPr lang="en-US" dirty="0" smtClean="0"/>
              <a:t>). After his baptism, the Ethiopian "went on his way rejoicing" (</a:t>
            </a:r>
            <a:r>
              <a:rPr lang="en-US" dirty="0" smtClean="0">
                <a:hlinkClick r:id="rId22"/>
              </a:rPr>
              <a:t>Acts 8:39</a:t>
            </a:r>
            <a:r>
              <a:rPr lang="en-US" dirty="0" smtClean="0"/>
              <a:t>). He had good reason to rejoice, for he was now a child of God, redeemed by the blood of Christ. He was now a "new creation" (</a:t>
            </a:r>
            <a:r>
              <a:rPr lang="en-US" dirty="0" smtClean="0">
                <a:hlinkClick r:id="rId23"/>
              </a:rPr>
              <a:t>2 Cor. 5:17</a:t>
            </a:r>
            <a:r>
              <a:rPr lang="en-US" dirty="0" smtClean="0"/>
              <a:t>).</a:t>
            </a:r>
          </a:p>
          <a:p>
            <a:r>
              <a:rPr lang="en-US" dirty="0" smtClean="0"/>
              <a:t>If you would like to know more about </a:t>
            </a:r>
            <a:r>
              <a:rPr lang="en-US" dirty="0" smtClean="0">
                <a:hlinkClick r:id="rId24"/>
              </a:rPr>
              <a:t>baptism</a:t>
            </a:r>
            <a:r>
              <a:rPr lang="en-US" dirty="0" smtClean="0"/>
              <a:t> and the church Jesus built, please contact us. If you do not have a Bible, we will be happy to give you one.</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Acts 8:26 (NKJV) </a:t>
            </a:r>
            <a:r>
              <a:rPr lang="en-US" dirty="0" smtClean="0"/>
              <a:t/>
            </a:r>
            <a:br>
              <a:rPr lang="en-US" dirty="0" smtClean="0"/>
            </a:br>
            <a:r>
              <a:rPr lang="en-US" baseline="30000" dirty="0" smtClean="0"/>
              <a:t>26 </a:t>
            </a:r>
            <a:r>
              <a:rPr lang="en-US" dirty="0" smtClean="0"/>
              <a:t>Now an angel of the Lord spoke to Philip, saying, "Arise and go toward the south along the road which goes down from Jerusalem to Gaza." This is desert. </a:t>
            </a:r>
            <a:br>
              <a:rPr lang="en-US" dirty="0" smtClean="0"/>
            </a:br>
            <a:r>
              <a:rPr lang="en-US" dirty="0" smtClean="0"/>
              <a:t/>
            </a:r>
            <a:br>
              <a:rPr lang="en-US" dirty="0" smtClean="0"/>
            </a:b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Acts 8:29 (NKJV) </a:t>
            </a:r>
            <a:r>
              <a:rPr lang="en-US" dirty="0" smtClean="0"/>
              <a:t/>
            </a:r>
            <a:br>
              <a:rPr lang="en-US" dirty="0" smtClean="0"/>
            </a:br>
            <a:r>
              <a:rPr lang="en-US" baseline="30000" dirty="0" smtClean="0"/>
              <a:t>29 </a:t>
            </a:r>
            <a:r>
              <a:rPr lang="en-US" dirty="0" smtClean="0"/>
              <a:t>Then the Spirit said to Philip, "Go near and overtake this chariot." </a:t>
            </a:r>
            <a:br>
              <a:rPr lang="en-US"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5A286AD8-DC05-472C-BD89-9239A378B842}" type="slidenum">
              <a:rPr lang="en-US" smtClean="0"/>
              <a:t>9</a:t>
            </a:fld>
            <a:endParaRPr lang="en-US"/>
          </a:p>
        </p:txBody>
      </p:sp>
    </p:spTree>
    <p:extLst>
      <p:ext uri="{BB962C8B-B14F-4D97-AF65-F5344CB8AC3E}">
        <p14:creationId xmlns:p14="http://schemas.microsoft.com/office/powerpoint/2010/main" val="2512092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99ECC-DB4F-40D3-8483-717E3AFE334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328791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7619AC0F-4E6E-4F31-B093-4497475B6BF1}" type="datetime1">
              <a:rPr lang="en-US" smtClean="0">
                <a:solidFill>
                  <a:prstClr val="white">
                    <a:alpha val="50000"/>
                  </a:prstClr>
                </a:solidFill>
              </a:rPr>
              <a:pPr/>
              <a:t>7/17/2011</a:t>
            </a:fld>
            <a:endParaRPr lang="en-US">
              <a:solidFill>
                <a:prstClr val="white">
                  <a:alpha val="50000"/>
                </a:prstClr>
              </a:solidFill>
            </a:endParaRPr>
          </a:p>
        </p:txBody>
      </p:sp>
      <p:sp>
        <p:nvSpPr>
          <p:cNvPr id="8" name="Slide Number Placeholder 7"/>
          <p:cNvSpPr>
            <a:spLocks noGrp="1"/>
          </p:cNvSpPr>
          <p:nvPr>
            <p:ph type="sldNum" sz="quarter" idx="11"/>
          </p:nvPr>
        </p:nvSpPr>
        <p:spPr/>
        <p:txBody>
          <a:bodyPr/>
          <a:lstStyle/>
          <a:p>
            <a:fld id="{7E4624B1-C7B4-4A8A-8E6E-B45790D7EEB2}" type="slidenum">
              <a:rPr lang="en-US" smtClean="0">
                <a:solidFill>
                  <a:prstClr val="white"/>
                </a:solidFill>
              </a:rPr>
              <a:pPr/>
              <a:t>‹#›</a:t>
            </a:fld>
            <a:endParaRPr lang="en-US">
              <a:solidFill>
                <a:prstClr val="white"/>
              </a:solidFill>
            </a:endParaRPr>
          </a:p>
        </p:txBody>
      </p:sp>
      <p:sp>
        <p:nvSpPr>
          <p:cNvPr id="9" name="Footer Placeholder 8"/>
          <p:cNvSpPr>
            <a:spLocks noGrp="1"/>
          </p:cNvSpPr>
          <p:nvPr>
            <p:ph type="ftr" sz="quarter" idx="12"/>
          </p:nvPr>
        </p:nvSpPr>
        <p:spPr/>
        <p:txBody>
          <a:bodyPr/>
          <a:lstStyle/>
          <a:p>
            <a:endParaRPr lang="en-US">
              <a:solidFill>
                <a:prstClr val="white"/>
              </a:solidFill>
            </a:endParaRPr>
          </a:p>
        </p:txBody>
      </p:sp>
    </p:spTree>
    <p:extLst>
      <p:ext uri="{BB962C8B-B14F-4D97-AF65-F5344CB8AC3E}">
        <p14:creationId xmlns:p14="http://schemas.microsoft.com/office/powerpoint/2010/main" val="99560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E7D0D5-EB4E-4F39-AC95-CDD80F4A055A}" type="datetime1">
              <a:rPr lang="en-US" smtClean="0">
                <a:solidFill>
                  <a:prstClr val="white">
                    <a:alpha val="50000"/>
                  </a:prstClr>
                </a:solidFill>
              </a:rPr>
              <a:pPr/>
              <a:t>7/17/2011</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6767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3C96AE-388E-4AFE-B603-A9D8C0164384}" type="datetime1">
              <a:rPr lang="en-US" smtClean="0">
                <a:solidFill>
                  <a:prstClr val="white">
                    <a:alpha val="50000"/>
                  </a:prstClr>
                </a:solidFill>
              </a:rPr>
              <a:pPr/>
              <a:t>7/17/2011</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5328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9D03FA-923A-4E49-9007-9DCFC932C862}" type="datetime1">
              <a:rPr lang="en-US" smtClean="0">
                <a:solidFill>
                  <a:prstClr val="white">
                    <a:alpha val="50000"/>
                  </a:prstClr>
                </a:solidFill>
              </a:rPr>
              <a:pPr/>
              <a:t>7/17/2011</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1481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F6022F-A9DF-4BDB-BA8B-2343F9122960}" type="datetime1">
              <a:rPr lang="en-US" smtClean="0">
                <a:solidFill>
                  <a:prstClr val="white">
                    <a:alpha val="50000"/>
                  </a:prstClr>
                </a:solidFill>
              </a:rPr>
              <a:pPr/>
              <a:t>7/17/2011</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7759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CF8B3D2-EC3F-4CB2-BE57-927D92103679}" type="datetime1">
              <a:rPr lang="en-US" smtClean="0">
                <a:solidFill>
                  <a:prstClr val="white">
                    <a:alpha val="50000"/>
                  </a:prstClr>
                </a:solidFill>
              </a:rPr>
              <a:pPr/>
              <a:t>7/17/2011</a:t>
            </a:fld>
            <a:endParaRPr lang="en-US">
              <a:solidFill>
                <a:prstClr val="white">
                  <a:alpha val="50000"/>
                </a:prstClr>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686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3E642A2-8446-47BD-A697-A286FE24CCF4}" type="datetime1">
              <a:rPr lang="en-US" smtClean="0">
                <a:solidFill>
                  <a:prstClr val="white">
                    <a:alpha val="50000"/>
                  </a:prstClr>
                </a:solidFill>
              </a:rPr>
              <a:pPr/>
              <a:t>7/17/2011</a:t>
            </a:fld>
            <a:endParaRPr lang="en-US">
              <a:solidFill>
                <a:prstClr val="white">
                  <a:alpha val="50000"/>
                </a:prstClr>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0991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57850E-C4DC-48AA-985A-A25B17A4EC8A}" type="datetime1">
              <a:rPr lang="en-US" smtClean="0">
                <a:solidFill>
                  <a:prstClr val="white">
                    <a:alpha val="50000"/>
                  </a:prstClr>
                </a:solidFill>
              </a:rPr>
              <a:pPr/>
              <a:t>7/17/2011</a:t>
            </a:fld>
            <a:endParaRPr lang="en-US">
              <a:solidFill>
                <a:prstClr val="white">
                  <a:alpha val="50000"/>
                </a:prstClr>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7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5BCBDE-1978-4431-91B5-723AED98D960}" type="datetime1">
              <a:rPr lang="en-US" smtClean="0">
                <a:solidFill>
                  <a:prstClr val="white">
                    <a:alpha val="50000"/>
                  </a:prstClr>
                </a:solidFill>
              </a:rPr>
              <a:pPr/>
              <a:t>7/17/2011</a:t>
            </a:fld>
            <a:endParaRPr lang="en-US">
              <a:solidFill>
                <a:prstClr val="white">
                  <a:alpha val="50000"/>
                </a:prstClr>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a:xfrm>
            <a:off x="8153400" y="76200"/>
            <a:ext cx="941203" cy="301752"/>
          </a:xfrm>
        </p:spPr>
        <p:txBody>
          <a:bodyPr/>
          <a:lstStyle/>
          <a:p>
            <a:fld id="{7E4624B1-C7B4-4A8A-8E6E-B45790D7EE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17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FCFE71-453B-45F3-9C10-CB0905CA6C97}" type="datetime1">
              <a:rPr lang="en-US" smtClean="0">
                <a:solidFill>
                  <a:prstClr val="white">
                    <a:alpha val="50000"/>
                  </a:prstClr>
                </a:solidFill>
              </a:rPr>
              <a:pPr/>
              <a:t>7/17/2011</a:t>
            </a:fld>
            <a:endParaRPr lang="en-US">
              <a:solidFill>
                <a:prstClr val="white">
                  <a:alpha val="50000"/>
                </a:prstClr>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85450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E0E91-2F85-4446-8E2C-747121A95AD0}" type="datetime1">
              <a:rPr lang="en-US" smtClean="0">
                <a:solidFill>
                  <a:prstClr val="white">
                    <a:alpha val="50000"/>
                  </a:prstClr>
                </a:solidFill>
              </a:rPr>
              <a:pPr/>
              <a:t>7/17/2011</a:t>
            </a:fld>
            <a:endParaRPr lang="en-US">
              <a:solidFill>
                <a:prstClr val="white">
                  <a:alpha val="50000"/>
                </a:prstClr>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7047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059E682E-54CD-481E-B08C-16125A90D59F}" type="datetime1">
              <a:rPr lang="en-US" smtClean="0">
                <a:solidFill>
                  <a:prstClr val="white">
                    <a:alpha val="50000"/>
                  </a:prstClr>
                </a:solidFill>
              </a:rPr>
              <a:pPr/>
              <a:t>7/17/2011</a:t>
            </a:fld>
            <a:endParaRPr lang="en-US">
              <a:solidFill>
                <a:prstClr val="white">
                  <a:alpha val="50000"/>
                </a:prstClr>
              </a:solidFill>
            </a:endParaRPr>
          </a:p>
        </p:txBody>
      </p:sp>
      <p:sp>
        <p:nvSpPr>
          <p:cNvPr id="6" name="Slide Number Placeholder 5"/>
          <p:cNvSpPr>
            <a:spLocks noGrp="1"/>
          </p:cNvSpPr>
          <p:nvPr>
            <p:ph type="sldNum" sz="quarter" idx="4"/>
          </p:nvPr>
        </p:nvSpPr>
        <p:spPr>
          <a:xfrm>
            <a:off x="8153400" y="76200"/>
            <a:ext cx="941203" cy="301752"/>
          </a:xfrm>
          <a:prstGeom prst="rect">
            <a:avLst/>
          </a:prstGeom>
        </p:spPr>
        <p:txBody>
          <a:bodyPr vert="horz" lIns="91440" tIns="45720" rIns="91440" bIns="45720" rtlCol="0" anchor="ctr"/>
          <a:lstStyle>
            <a:lvl1pPr algn="r">
              <a:defRPr sz="1200">
                <a:solidFill>
                  <a:schemeClr val="tx1"/>
                </a:solidFill>
              </a:defRPr>
            </a:lvl1pPr>
          </a:lstStyle>
          <a:p>
            <a:fld id="{7E4624B1-C7B4-4A8A-8E6E-B45790D7EEB2}" type="slidenum">
              <a:rPr lang="en-US" smtClean="0">
                <a:solidFill>
                  <a:prstClr val="white"/>
                </a:solidFill>
              </a:rPr>
              <a:pPr/>
              <a:t>‹#›</a:t>
            </a:fld>
            <a:endParaRPr lang="en-US">
              <a:solidFill>
                <a:prstClr val="white"/>
              </a:solidFill>
            </a:endParaRPr>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solidFill>
                <a:prstClr val="white"/>
              </a:solidFill>
            </a:endParaRPr>
          </a:p>
        </p:txBody>
      </p:sp>
    </p:spTree>
    <p:extLst>
      <p:ext uri="{BB962C8B-B14F-4D97-AF65-F5344CB8AC3E}">
        <p14:creationId xmlns:p14="http://schemas.microsoft.com/office/powerpoint/2010/main" val="3466246557"/>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19084" y="4114801"/>
            <a:ext cx="7620000" cy="2743200"/>
          </a:xfrm>
          <a:prstGeom prst="rect">
            <a:avLst/>
          </a:prstGeom>
          <a:solidFill>
            <a:srgbClr val="000000">
              <a:alpha val="27059"/>
            </a:srgb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 y="0"/>
            <a:ext cx="6705601"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28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Examples of Conversions </a:t>
            </a:r>
            <a:r>
              <a:rPr lang="en-US" sz="28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In Acts</a:t>
            </a:r>
            <a:endParaRPr lang="en-US" sz="28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endParaRPr>
          </a:p>
        </p:txBody>
      </p:sp>
      <p:sp>
        <p:nvSpPr>
          <p:cNvPr id="2" name="Slide Number Placeholder 1"/>
          <p:cNvSpPr>
            <a:spLocks noGrp="1"/>
          </p:cNvSpPr>
          <p:nvPr>
            <p:ph type="sldNum" sz="quarter" idx="12"/>
          </p:nvPr>
        </p:nvSpPr>
        <p:spPr/>
        <p:txBody>
          <a:bodyPr/>
          <a:lstStyle/>
          <a:p>
            <a:fld id="{7E4624B1-C7B4-4A8A-8E6E-B45790D7EEB2}" type="slidenum">
              <a:rPr lang="en-US" smtClean="0">
                <a:solidFill>
                  <a:prstClr val="white"/>
                </a:solidFill>
              </a:rPr>
              <a:pPr/>
              <a:t>1</a:t>
            </a:fld>
            <a:endParaRPr lang="en-US">
              <a:solidFill>
                <a:prstClr val="white"/>
              </a:solidFill>
            </a:endParaRPr>
          </a:p>
        </p:txBody>
      </p:sp>
      <p:sp>
        <p:nvSpPr>
          <p:cNvPr id="4" name="Rectangle 3"/>
          <p:cNvSpPr/>
          <p:nvPr/>
        </p:nvSpPr>
        <p:spPr>
          <a:xfrm>
            <a:off x="1519084" y="4227255"/>
            <a:ext cx="7624916" cy="2554545"/>
          </a:xfrm>
          <a:prstGeom prst="rect">
            <a:avLst/>
          </a:prstGeom>
        </p:spPr>
        <p:txBody>
          <a:bodyPr wrap="square">
            <a:spAutoFit/>
          </a:bodyPr>
          <a:lstStyle/>
          <a:p>
            <a:r>
              <a:rPr lang="en-US" sz="4400" i="1" dirty="0">
                <a:ln w="11430"/>
                <a:solidFill>
                  <a:srgbClr val="FF8600">
                    <a:lumMod val="20000"/>
                    <a:lumOff val="80000"/>
                  </a:srgbClr>
                </a:solidFill>
                <a:effectLst>
                  <a:glow rad="101600">
                    <a:prstClr val="black">
                      <a:alpha val="60000"/>
                    </a:prstClr>
                  </a:glow>
                  <a:outerShdw blurRad="60007" dist="310007" dir="7680000" sy="30000" kx="1300200" algn="ctr" rotWithShape="0">
                    <a:prstClr val="black">
                      <a:alpha val="32000"/>
                    </a:prstClr>
                  </a:outerShdw>
                </a:effectLst>
                <a:latin typeface="Book Antiqua" pitchFamily="18" charset="0"/>
              </a:rPr>
              <a:t>Conversion of </a:t>
            </a:r>
          </a:p>
          <a:p>
            <a:pPr algn="ctr"/>
            <a:r>
              <a:rPr lang="en-US" sz="7200" i="1" dirty="0">
                <a:ln w="11430"/>
                <a:solidFill>
                  <a:srgbClr val="FF8600">
                    <a:lumMod val="40000"/>
                    <a:lumOff val="60000"/>
                  </a:srgbClr>
                </a:solidFill>
                <a:effectLst>
                  <a:glow rad="101600">
                    <a:prstClr val="black">
                      <a:alpha val="60000"/>
                    </a:prstClr>
                  </a:glow>
                  <a:outerShdw blurRad="60007" dist="310007" dir="7680000" sy="30000" kx="1300200" algn="ctr" rotWithShape="0">
                    <a:prstClr val="black">
                      <a:alpha val="32000"/>
                    </a:prstClr>
                  </a:outerShdw>
                </a:effectLst>
                <a:latin typeface="Constantia" pitchFamily="18" charset="0"/>
              </a:rPr>
              <a:t>The </a:t>
            </a:r>
            <a:r>
              <a:rPr lang="en-US" sz="7200" i="1" dirty="0" smtClean="0">
                <a:ln w="11430"/>
                <a:solidFill>
                  <a:srgbClr val="FF8600">
                    <a:lumMod val="40000"/>
                    <a:lumOff val="60000"/>
                  </a:srgbClr>
                </a:solidFill>
                <a:effectLst>
                  <a:glow rad="101600">
                    <a:prstClr val="black">
                      <a:alpha val="60000"/>
                    </a:prstClr>
                  </a:glow>
                  <a:outerShdw blurRad="60007" dist="310007" dir="7680000" sy="30000" kx="1300200" algn="ctr" rotWithShape="0">
                    <a:prstClr val="black">
                      <a:alpha val="32000"/>
                    </a:prstClr>
                  </a:outerShdw>
                </a:effectLst>
                <a:latin typeface="Constantia" pitchFamily="18" charset="0"/>
              </a:rPr>
              <a:t>Ethiopian</a:t>
            </a:r>
            <a:endParaRPr lang="en-US" sz="4800" i="1" dirty="0">
              <a:ln w="11430"/>
              <a:solidFill>
                <a:srgbClr val="FF8600">
                  <a:lumMod val="40000"/>
                  <a:lumOff val="60000"/>
                </a:srgbClr>
              </a:solidFill>
              <a:effectLst>
                <a:glow rad="101600">
                  <a:prstClr val="black">
                    <a:alpha val="60000"/>
                  </a:prstClr>
                </a:glow>
                <a:outerShdw blurRad="60007" dist="310007" dir="7680000" sy="30000" kx="1300200" algn="ctr" rotWithShape="0">
                  <a:prstClr val="black">
                    <a:alpha val="32000"/>
                  </a:prstClr>
                </a:outerShdw>
              </a:effectLst>
              <a:latin typeface="Constantia" pitchFamily="18" charset="0"/>
            </a:endParaRPr>
          </a:p>
          <a:p>
            <a:pPr algn="ctr"/>
            <a:r>
              <a:rPr lang="en-US" sz="4000" b="1" dirty="0">
                <a:ln w="11430"/>
                <a:solidFill>
                  <a:srgbClr val="FF8600">
                    <a:lumMod val="20000"/>
                    <a:lumOff val="80000"/>
                  </a:srgbClr>
                </a:solidFill>
                <a:effectLst>
                  <a:glow rad="101600">
                    <a:prstClr val="black">
                      <a:alpha val="60000"/>
                    </a:prstClr>
                  </a:glow>
                  <a:outerShdw blurRad="60007" dist="310007" dir="7680000" sy="30000" kx="1300200" algn="ctr" rotWithShape="0">
                    <a:prstClr val="black">
                      <a:alpha val="32000"/>
                    </a:prstClr>
                  </a:outerShdw>
                </a:effectLst>
                <a:latin typeface="Dominican Small Caps" pitchFamily="2" charset="0"/>
              </a:rPr>
              <a:t>Acts </a:t>
            </a:r>
            <a:r>
              <a:rPr lang="en-US" sz="4000" b="1" dirty="0" smtClean="0">
                <a:ln w="11430"/>
                <a:solidFill>
                  <a:srgbClr val="FF8600">
                    <a:lumMod val="20000"/>
                    <a:lumOff val="80000"/>
                  </a:srgbClr>
                </a:solidFill>
                <a:effectLst>
                  <a:glow rad="101600">
                    <a:prstClr val="black">
                      <a:alpha val="60000"/>
                    </a:prstClr>
                  </a:glow>
                  <a:outerShdw blurRad="60007" dist="310007" dir="7680000" sy="30000" kx="1300200" algn="ctr" rotWithShape="0">
                    <a:prstClr val="black">
                      <a:alpha val="32000"/>
                    </a:prstClr>
                  </a:outerShdw>
                </a:effectLst>
                <a:latin typeface="Dominican Small Caps" pitchFamily="2" charset="0"/>
              </a:rPr>
              <a:t>8:26-40</a:t>
            </a:r>
            <a:endParaRPr lang="en-US" sz="2400" b="1" dirty="0">
              <a:ln w="11430"/>
              <a:solidFill>
                <a:srgbClr val="FF8600">
                  <a:lumMod val="20000"/>
                  <a:lumOff val="80000"/>
                </a:srgbClr>
              </a:solidFill>
              <a:effectLst>
                <a:glow rad="101600">
                  <a:prstClr val="black">
                    <a:alpha val="60000"/>
                  </a:prstClr>
                </a:glow>
                <a:outerShdw blurRad="60007" dist="310007" dir="7680000" sy="30000" kx="1300200" algn="ctr" rotWithShape="0">
                  <a:prstClr val="black">
                    <a:alpha val="32000"/>
                  </a:prstClr>
                </a:outerShdw>
              </a:effectLst>
              <a:latin typeface="Dominican Small Caps" pitchFamily="2" charset="0"/>
            </a:endParaRPr>
          </a:p>
        </p:txBody>
      </p:sp>
    </p:spTree>
    <p:extLst>
      <p:ext uri="{BB962C8B-B14F-4D97-AF65-F5344CB8AC3E}">
        <p14:creationId xmlns:p14="http://schemas.microsoft.com/office/powerpoint/2010/main" val="110614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4624B1-C7B4-4A8A-8E6E-B45790D7EEB2}" type="slidenum">
              <a:rPr lang="en-US" smtClean="0">
                <a:solidFill>
                  <a:prstClr val="white"/>
                </a:solidFill>
              </a:rPr>
              <a:pPr/>
              <a:t>10</a:t>
            </a:fld>
            <a:endParaRPr lang="en-US">
              <a:solidFill>
                <a:prstClr val="white"/>
              </a:solidFill>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327" y="1447800"/>
            <a:ext cx="4122873" cy="5181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nip Single Corner Rectangle 5"/>
          <p:cNvSpPr/>
          <p:nvPr/>
        </p:nvSpPr>
        <p:spPr>
          <a:xfrm>
            <a:off x="0" y="268069"/>
            <a:ext cx="73914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Conversion of The Ethiopian</a:t>
            </a:r>
          </a:p>
        </p:txBody>
      </p:sp>
      <p:grpSp>
        <p:nvGrpSpPr>
          <p:cNvPr id="7" name="Group 6"/>
          <p:cNvGrpSpPr/>
          <p:nvPr/>
        </p:nvGrpSpPr>
        <p:grpSpPr>
          <a:xfrm>
            <a:off x="7924800" y="228600"/>
            <a:ext cx="1230745" cy="457200"/>
            <a:chOff x="7924800" y="228600"/>
            <a:chExt cx="1230745" cy="457200"/>
          </a:xfrm>
        </p:grpSpPr>
        <p:sp>
          <p:nvSpPr>
            <p:cNvPr id="8" name="Pentagon 7"/>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9" name="Chevron 8"/>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0" name="Chevron 9"/>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1" name="Chevron 10"/>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2" name="Group 11"/>
          <p:cNvGrpSpPr/>
          <p:nvPr/>
        </p:nvGrpSpPr>
        <p:grpSpPr>
          <a:xfrm rot="10800000">
            <a:off x="0" y="6172200"/>
            <a:ext cx="1230745" cy="457200"/>
            <a:chOff x="7924800" y="228600"/>
            <a:chExt cx="1230745" cy="457200"/>
          </a:xfrm>
        </p:grpSpPr>
        <p:sp>
          <p:nvSpPr>
            <p:cNvPr id="13" name="Pentagon 1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4" name="Chevron 1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5" name="Chevron 14"/>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6" name="Chevron 15"/>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17" name="Rectangle 16"/>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8" name="Line Callout 1 (Accent Bar) 17"/>
          <p:cNvSpPr/>
          <p:nvPr/>
        </p:nvSpPr>
        <p:spPr>
          <a:xfrm>
            <a:off x="6629400" y="2895600"/>
            <a:ext cx="2259445" cy="612648"/>
          </a:xfrm>
          <a:prstGeom prst="accentCallout1">
            <a:avLst>
              <a:gd name="adj1" fmla="val 18750"/>
              <a:gd name="adj2" fmla="val -8333"/>
              <a:gd name="adj3" fmla="val 81620"/>
              <a:gd name="adj4" fmla="val -32053"/>
            </a:avLst>
          </a:prstGeom>
          <a:solidFill>
            <a:schemeClr val="accent2"/>
          </a:solidFill>
          <a:ln w="38100">
            <a:solidFill>
              <a:srgbClr val="FF0000"/>
            </a:solidFill>
          </a:ln>
          <a:effectLst>
            <a:glow rad="101600">
              <a:srgbClr val="FFC000">
                <a:alpha val="60000"/>
              </a:srgb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n w="18415" cmpd="sng">
                  <a:solidFill>
                    <a:srgbClr val="FFFFFF"/>
                  </a:solidFill>
                  <a:prstDash val="solid"/>
                </a:ln>
                <a:solidFill>
                  <a:srgbClr val="FFFFFF"/>
                </a:solidFill>
                <a:effectLst>
                  <a:glow rad="101600">
                    <a:schemeClr val="bg1">
                      <a:alpha val="60000"/>
                    </a:schemeClr>
                  </a:glow>
                  <a:outerShdw blurRad="50800" dist="38100" dir="2700000" algn="tl" rotWithShape="0">
                    <a:prstClr val="black">
                      <a:alpha val="40000"/>
                    </a:prstClr>
                  </a:outerShdw>
                </a:effectLst>
              </a:rPr>
              <a:t>Over 1.000 Miles</a:t>
            </a:r>
            <a:endParaRPr lang="en-US" sz="2000" dirty="0">
              <a:ln w="18415" cmpd="sng">
                <a:solidFill>
                  <a:srgbClr val="FFFFFF"/>
                </a:solidFill>
                <a:prstDash val="solid"/>
              </a:ln>
              <a:solidFill>
                <a:srgbClr val="FFFFFF"/>
              </a:solidFill>
              <a:effectLst>
                <a:glow rad="101600">
                  <a:schemeClr val="bg1">
                    <a:alpha val="60000"/>
                  </a:schemeClr>
                </a:glow>
                <a:outerShdw blurRad="50800" dist="38100" dir="2700000" algn="tl" rotWithShape="0">
                  <a:prstClr val="black">
                    <a:alpha val="40000"/>
                  </a:prstClr>
                </a:outerShdw>
              </a:effectLst>
            </a:endParaRPr>
          </a:p>
        </p:txBody>
      </p:sp>
      <p:sp>
        <p:nvSpPr>
          <p:cNvPr id="22" name="TextBox 21"/>
          <p:cNvSpPr txBox="1"/>
          <p:nvPr/>
        </p:nvSpPr>
        <p:spPr>
          <a:xfrm>
            <a:off x="152400" y="1295400"/>
            <a:ext cx="8772144" cy="830997"/>
          </a:xfrm>
          <a:prstGeom prst="rect">
            <a:avLst/>
          </a:prstGeom>
          <a:noFill/>
        </p:spPr>
        <p:txBody>
          <a:bodyPr wrap="square" rtlCol="0">
            <a:spAutoFit/>
          </a:bodyPr>
          <a:lstStyle/>
          <a:p>
            <a:pPr algn="ctr"/>
            <a:r>
              <a:rPr lang="en-US" sz="4800" dirty="0" smtClean="0">
                <a:solidFill>
                  <a:srgbClr val="FFC000"/>
                </a:solidFill>
                <a:effectLst>
                  <a:glow rad="101600">
                    <a:schemeClr val="bg1">
                      <a:alpha val="60000"/>
                    </a:schemeClr>
                  </a:glow>
                  <a:outerShdw blurRad="60007" dist="310007" dir="7680000" sy="30000" kx="1300200" algn="ctr" rotWithShape="0">
                    <a:prstClr val="black">
                      <a:alpha val="32000"/>
                    </a:prstClr>
                  </a:outerShdw>
                </a:effectLst>
                <a:latin typeface="Dominican Small Caps" pitchFamily="2" charset="0"/>
              </a:rPr>
              <a:t>The Ethiopian Eunuch</a:t>
            </a:r>
            <a:endParaRPr lang="en-US" sz="4800" dirty="0">
              <a:solidFill>
                <a:srgbClr val="FFC000"/>
              </a:solidFill>
              <a:effectLst>
                <a:glow rad="101600">
                  <a:schemeClr val="bg1">
                    <a:alpha val="60000"/>
                  </a:schemeClr>
                </a:glow>
                <a:outerShdw blurRad="60007" dist="310007" dir="7680000" sy="30000" kx="1300200" algn="ctr" rotWithShape="0">
                  <a:prstClr val="black">
                    <a:alpha val="32000"/>
                  </a:prstClr>
                </a:outerShdw>
              </a:effectLst>
              <a:latin typeface="Dominican Small Caps" pitchFamily="2" charset="0"/>
            </a:endParaRPr>
          </a:p>
        </p:txBody>
      </p:sp>
      <p:sp>
        <p:nvSpPr>
          <p:cNvPr id="23" name="Rectangle 22"/>
          <p:cNvSpPr/>
          <p:nvPr/>
        </p:nvSpPr>
        <p:spPr>
          <a:xfrm>
            <a:off x="76200" y="2133600"/>
            <a:ext cx="4800600" cy="4078039"/>
          </a:xfrm>
          <a:prstGeom prst="rect">
            <a:avLst/>
          </a:prstGeom>
        </p:spPr>
        <p:txBody>
          <a:bodyPr wrap="square">
            <a:spAutoFit/>
          </a:bodyPr>
          <a:lstStyle/>
          <a:p>
            <a:pPr marL="342900" indent="-342900">
              <a:spcAft>
                <a:spcPts val="600"/>
              </a:spcAft>
              <a:buClr>
                <a:srgbClr val="FF8600"/>
              </a:buClr>
              <a:buFont typeface="Wingdings 2" pitchFamily="18" charset="2"/>
              <a:buChar char="è"/>
            </a:pPr>
            <a:r>
              <a:rPr lang="en-US" sz="2800" dirty="0" smtClean="0">
                <a:solidFill>
                  <a:prstClr val="white"/>
                </a:solidFill>
                <a:effectLst>
                  <a:glow rad="101600">
                    <a:prstClr val="black">
                      <a:alpha val="60000"/>
                    </a:prstClr>
                  </a:glow>
                </a:effectLst>
                <a:latin typeface="Constantia" pitchFamily="18" charset="0"/>
              </a:rPr>
              <a:t>An honorable man – vs. 27</a:t>
            </a:r>
          </a:p>
          <a:p>
            <a:pPr marL="342900" indent="-342900">
              <a:spcAft>
                <a:spcPts val="600"/>
              </a:spcAft>
              <a:buClr>
                <a:srgbClr val="FF8600"/>
              </a:buClr>
              <a:buFont typeface="Wingdings 2" pitchFamily="18" charset="2"/>
              <a:buChar char="è"/>
            </a:pPr>
            <a:r>
              <a:rPr lang="en-US" sz="2800" dirty="0" smtClean="0">
                <a:solidFill>
                  <a:prstClr val="white"/>
                </a:solidFill>
                <a:effectLst>
                  <a:glow rad="101600">
                    <a:prstClr val="black">
                      <a:alpha val="60000"/>
                    </a:prstClr>
                  </a:glow>
                </a:effectLst>
                <a:latin typeface="Constantia" pitchFamily="18" charset="0"/>
              </a:rPr>
              <a:t>A religious man – vs. 27</a:t>
            </a:r>
          </a:p>
          <a:p>
            <a:pPr marL="342900" indent="-342900">
              <a:spcAft>
                <a:spcPts val="600"/>
              </a:spcAft>
              <a:buClr>
                <a:srgbClr val="FF8600"/>
              </a:buClr>
              <a:buFont typeface="Wingdings 2" pitchFamily="18" charset="2"/>
              <a:buChar char="è"/>
            </a:pPr>
            <a:r>
              <a:rPr lang="en-US" sz="2800" dirty="0" smtClean="0">
                <a:solidFill>
                  <a:prstClr val="white"/>
                </a:solidFill>
                <a:effectLst>
                  <a:glow rad="101600">
                    <a:prstClr val="black">
                      <a:alpha val="60000"/>
                    </a:prstClr>
                  </a:glow>
                </a:effectLst>
                <a:latin typeface="Constantia" pitchFamily="18" charset="0"/>
              </a:rPr>
              <a:t>A truth seeker – vs. 28</a:t>
            </a:r>
          </a:p>
          <a:p>
            <a:pPr marL="342900" indent="-342900">
              <a:spcAft>
                <a:spcPts val="600"/>
              </a:spcAft>
              <a:buClr>
                <a:srgbClr val="FF8600"/>
              </a:buClr>
              <a:buFont typeface="Wingdings 2" pitchFamily="18" charset="2"/>
              <a:buChar char="è"/>
            </a:pPr>
            <a:r>
              <a:rPr lang="en-US" sz="2800" dirty="0" smtClean="0">
                <a:solidFill>
                  <a:prstClr val="white"/>
                </a:solidFill>
                <a:effectLst>
                  <a:glow rad="101600">
                    <a:prstClr val="black">
                      <a:alpha val="60000"/>
                    </a:prstClr>
                  </a:glow>
                </a:effectLst>
                <a:latin typeface="Constantia" pitchFamily="18" charset="0"/>
              </a:rPr>
              <a:t>A humble man – vs. 30,31,34</a:t>
            </a:r>
          </a:p>
          <a:p>
            <a:pPr marL="342900" indent="-342900">
              <a:spcAft>
                <a:spcPts val="600"/>
              </a:spcAft>
              <a:buClr>
                <a:srgbClr val="FF8600"/>
              </a:buClr>
              <a:buFont typeface="Wingdings 2" pitchFamily="18" charset="2"/>
              <a:buChar char="è"/>
            </a:pPr>
            <a:r>
              <a:rPr lang="en-US" sz="2800" dirty="0" smtClean="0">
                <a:solidFill>
                  <a:prstClr val="white"/>
                </a:solidFill>
                <a:effectLst>
                  <a:glow rad="101600">
                    <a:prstClr val="black">
                      <a:alpha val="60000"/>
                    </a:prstClr>
                  </a:glow>
                </a:effectLst>
                <a:latin typeface="Constantia" pitchFamily="18" charset="0"/>
              </a:rPr>
              <a:t>A “ready” man – vs. 36</a:t>
            </a:r>
          </a:p>
          <a:p>
            <a:pPr marL="342900" indent="-342900">
              <a:spcAft>
                <a:spcPts val="600"/>
              </a:spcAft>
              <a:buClr>
                <a:srgbClr val="FF8600"/>
              </a:buClr>
              <a:buFont typeface="Wingdings 2" pitchFamily="18" charset="2"/>
              <a:buChar char="è"/>
            </a:pPr>
            <a:r>
              <a:rPr lang="en-US" sz="2800" dirty="0" smtClean="0">
                <a:solidFill>
                  <a:prstClr val="white"/>
                </a:solidFill>
                <a:effectLst>
                  <a:glow rad="101600">
                    <a:prstClr val="black">
                      <a:alpha val="60000"/>
                    </a:prstClr>
                  </a:glow>
                </a:effectLst>
                <a:latin typeface="Constantia" pitchFamily="18" charset="0"/>
              </a:rPr>
              <a:t>A convicted man – vs. 37</a:t>
            </a:r>
          </a:p>
          <a:p>
            <a:pPr marL="342900" indent="-342900">
              <a:spcAft>
                <a:spcPts val="600"/>
              </a:spcAft>
              <a:buClr>
                <a:srgbClr val="FF8600"/>
              </a:buClr>
              <a:buFont typeface="Wingdings 2" pitchFamily="18" charset="2"/>
              <a:buChar char="è"/>
            </a:pPr>
            <a:r>
              <a:rPr lang="en-US" sz="2800" dirty="0" smtClean="0">
                <a:solidFill>
                  <a:prstClr val="white"/>
                </a:solidFill>
                <a:effectLst>
                  <a:glow rad="101600">
                    <a:prstClr val="black">
                      <a:alpha val="60000"/>
                    </a:prstClr>
                  </a:glow>
                </a:effectLst>
                <a:latin typeface="Constantia" pitchFamily="18" charset="0"/>
              </a:rPr>
              <a:t>An obedient man – vs. 38</a:t>
            </a:r>
          </a:p>
          <a:p>
            <a:pPr marL="342900" indent="-342900">
              <a:spcAft>
                <a:spcPts val="600"/>
              </a:spcAft>
              <a:buClr>
                <a:srgbClr val="FF8600"/>
              </a:buClr>
              <a:buFont typeface="Wingdings 2" pitchFamily="18" charset="2"/>
              <a:buChar char="è"/>
            </a:pPr>
            <a:r>
              <a:rPr lang="en-US" sz="2800" dirty="0" smtClean="0">
                <a:solidFill>
                  <a:prstClr val="white"/>
                </a:solidFill>
                <a:effectLst>
                  <a:glow rad="101600">
                    <a:prstClr val="black">
                      <a:alpha val="60000"/>
                    </a:prstClr>
                  </a:glow>
                </a:effectLst>
                <a:latin typeface="Constantia" pitchFamily="18" charset="0"/>
              </a:rPr>
              <a:t>A joyful man – vs. 39</a:t>
            </a:r>
            <a:endParaRPr lang="en-US" sz="2800" dirty="0">
              <a:solidFill>
                <a:prstClr val="white"/>
              </a:solidFill>
              <a:effectLst>
                <a:glow rad="101600">
                  <a:prstClr val="black">
                    <a:alpha val="60000"/>
                  </a:prstClr>
                </a:glow>
              </a:effectLst>
              <a:latin typeface="Constantia" pitchFamily="18" charset="0"/>
            </a:endParaRPr>
          </a:p>
        </p:txBody>
      </p:sp>
      <p:sp>
        <p:nvSpPr>
          <p:cNvPr id="24" name="Freeform 23"/>
          <p:cNvSpPr/>
          <p:nvPr/>
        </p:nvSpPr>
        <p:spPr>
          <a:xfrm>
            <a:off x="5691352" y="2711669"/>
            <a:ext cx="536027" cy="3216165"/>
          </a:xfrm>
          <a:custGeom>
            <a:avLst/>
            <a:gdLst>
              <a:gd name="connsiteX0" fmla="*/ 536027 w 536027"/>
              <a:gd name="connsiteY0" fmla="*/ 3216165 h 3216165"/>
              <a:gd name="connsiteX1" fmla="*/ 520262 w 536027"/>
              <a:gd name="connsiteY1" fmla="*/ 3058510 h 3216165"/>
              <a:gd name="connsiteX2" fmla="*/ 504496 w 536027"/>
              <a:gd name="connsiteY2" fmla="*/ 2853559 h 3216165"/>
              <a:gd name="connsiteX3" fmla="*/ 488731 w 536027"/>
              <a:gd name="connsiteY3" fmla="*/ 2727434 h 3216165"/>
              <a:gd name="connsiteX4" fmla="*/ 472965 w 536027"/>
              <a:gd name="connsiteY4" fmla="*/ 2175641 h 3216165"/>
              <a:gd name="connsiteX5" fmla="*/ 457200 w 536027"/>
              <a:gd name="connsiteY5" fmla="*/ 2017986 h 3216165"/>
              <a:gd name="connsiteX6" fmla="*/ 425669 w 536027"/>
              <a:gd name="connsiteY6" fmla="*/ 1970690 h 3216165"/>
              <a:gd name="connsiteX7" fmla="*/ 394138 w 536027"/>
              <a:gd name="connsiteY7" fmla="*/ 1876097 h 3216165"/>
              <a:gd name="connsiteX8" fmla="*/ 378372 w 536027"/>
              <a:gd name="connsiteY8" fmla="*/ 1828800 h 3216165"/>
              <a:gd name="connsiteX9" fmla="*/ 362607 w 536027"/>
              <a:gd name="connsiteY9" fmla="*/ 1781503 h 3216165"/>
              <a:gd name="connsiteX10" fmla="*/ 315310 w 536027"/>
              <a:gd name="connsiteY10" fmla="*/ 1734207 h 3216165"/>
              <a:gd name="connsiteX11" fmla="*/ 299545 w 536027"/>
              <a:gd name="connsiteY11" fmla="*/ 1576552 h 3216165"/>
              <a:gd name="connsiteX12" fmla="*/ 268014 w 536027"/>
              <a:gd name="connsiteY12" fmla="*/ 1481959 h 3216165"/>
              <a:gd name="connsiteX13" fmla="*/ 252248 w 536027"/>
              <a:gd name="connsiteY13" fmla="*/ 1434662 h 3216165"/>
              <a:gd name="connsiteX14" fmla="*/ 220717 w 536027"/>
              <a:gd name="connsiteY14" fmla="*/ 1387365 h 3216165"/>
              <a:gd name="connsiteX15" fmla="*/ 189186 w 536027"/>
              <a:gd name="connsiteY15" fmla="*/ 1277007 h 3216165"/>
              <a:gd name="connsiteX16" fmla="*/ 173420 w 536027"/>
              <a:gd name="connsiteY16" fmla="*/ 1229710 h 3216165"/>
              <a:gd name="connsiteX17" fmla="*/ 157655 w 536027"/>
              <a:gd name="connsiteY17" fmla="*/ 1040524 h 3216165"/>
              <a:gd name="connsiteX18" fmla="*/ 126124 w 536027"/>
              <a:gd name="connsiteY18" fmla="*/ 945931 h 3216165"/>
              <a:gd name="connsiteX19" fmla="*/ 110358 w 536027"/>
              <a:gd name="connsiteY19" fmla="*/ 898634 h 3216165"/>
              <a:gd name="connsiteX20" fmla="*/ 94593 w 536027"/>
              <a:gd name="connsiteY20" fmla="*/ 851338 h 3216165"/>
              <a:gd name="connsiteX21" fmla="*/ 47296 w 536027"/>
              <a:gd name="connsiteY21" fmla="*/ 756745 h 3216165"/>
              <a:gd name="connsiteX22" fmla="*/ 0 w 536027"/>
              <a:gd name="connsiteY22" fmla="*/ 646386 h 3216165"/>
              <a:gd name="connsiteX23" fmla="*/ 15765 w 536027"/>
              <a:gd name="connsiteY23" fmla="*/ 204952 h 3216165"/>
              <a:gd name="connsiteX24" fmla="*/ 126124 w 536027"/>
              <a:gd name="connsiteY24" fmla="*/ 78828 h 3216165"/>
              <a:gd name="connsiteX25" fmla="*/ 220717 w 536027"/>
              <a:gd name="connsiteY25" fmla="*/ 47297 h 3216165"/>
              <a:gd name="connsiteX26" fmla="*/ 315310 w 536027"/>
              <a:gd name="connsiteY26" fmla="*/ 15765 h 3216165"/>
              <a:gd name="connsiteX27" fmla="*/ 362607 w 536027"/>
              <a:gd name="connsiteY27" fmla="*/ 0 h 3216165"/>
              <a:gd name="connsiteX28" fmla="*/ 472965 w 536027"/>
              <a:gd name="connsiteY28" fmla="*/ 0 h 321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6027" h="3216165">
                <a:moveTo>
                  <a:pt x="536027" y="3216165"/>
                </a:moveTo>
                <a:cubicBezTo>
                  <a:pt x="530772" y="3163613"/>
                  <a:pt x="524837" y="3111125"/>
                  <a:pt x="520262" y="3058510"/>
                </a:cubicBezTo>
                <a:cubicBezTo>
                  <a:pt x="514326" y="2990249"/>
                  <a:pt x="510992" y="2921769"/>
                  <a:pt x="504496" y="2853559"/>
                </a:cubicBezTo>
                <a:cubicBezTo>
                  <a:pt x="500479" y="2811381"/>
                  <a:pt x="493986" y="2769476"/>
                  <a:pt x="488731" y="2727434"/>
                </a:cubicBezTo>
                <a:cubicBezTo>
                  <a:pt x="483476" y="2543503"/>
                  <a:pt x="481135" y="2359466"/>
                  <a:pt x="472965" y="2175641"/>
                </a:cubicBezTo>
                <a:cubicBezTo>
                  <a:pt x="470620" y="2122879"/>
                  <a:pt x="469076" y="2069447"/>
                  <a:pt x="457200" y="2017986"/>
                </a:cubicBezTo>
                <a:cubicBezTo>
                  <a:pt x="452939" y="1999524"/>
                  <a:pt x="433364" y="1988005"/>
                  <a:pt x="425669" y="1970690"/>
                </a:cubicBezTo>
                <a:cubicBezTo>
                  <a:pt x="412170" y="1940318"/>
                  <a:pt x="404648" y="1907628"/>
                  <a:pt x="394138" y="1876097"/>
                </a:cubicBezTo>
                <a:lnTo>
                  <a:pt x="378372" y="1828800"/>
                </a:lnTo>
                <a:cubicBezTo>
                  <a:pt x="373117" y="1813034"/>
                  <a:pt x="374358" y="1793254"/>
                  <a:pt x="362607" y="1781503"/>
                </a:cubicBezTo>
                <a:lnTo>
                  <a:pt x="315310" y="1734207"/>
                </a:lnTo>
                <a:cubicBezTo>
                  <a:pt x="310055" y="1681655"/>
                  <a:pt x="309278" y="1628461"/>
                  <a:pt x="299545" y="1576552"/>
                </a:cubicBezTo>
                <a:cubicBezTo>
                  <a:pt x="293420" y="1543885"/>
                  <a:pt x="278524" y="1513490"/>
                  <a:pt x="268014" y="1481959"/>
                </a:cubicBezTo>
                <a:cubicBezTo>
                  <a:pt x="262759" y="1466193"/>
                  <a:pt x="261466" y="1448489"/>
                  <a:pt x="252248" y="1434662"/>
                </a:cubicBezTo>
                <a:cubicBezTo>
                  <a:pt x="241738" y="1418896"/>
                  <a:pt x="229191" y="1404312"/>
                  <a:pt x="220717" y="1387365"/>
                </a:cubicBezTo>
                <a:cubicBezTo>
                  <a:pt x="208114" y="1362159"/>
                  <a:pt x="195923" y="1300588"/>
                  <a:pt x="189186" y="1277007"/>
                </a:cubicBezTo>
                <a:cubicBezTo>
                  <a:pt x="184621" y="1261028"/>
                  <a:pt x="178675" y="1245476"/>
                  <a:pt x="173420" y="1229710"/>
                </a:cubicBezTo>
                <a:cubicBezTo>
                  <a:pt x="168165" y="1166648"/>
                  <a:pt x="168058" y="1102944"/>
                  <a:pt x="157655" y="1040524"/>
                </a:cubicBezTo>
                <a:cubicBezTo>
                  <a:pt x="152191" y="1007740"/>
                  <a:pt x="136634" y="977462"/>
                  <a:pt x="126124" y="945931"/>
                </a:cubicBezTo>
                <a:lnTo>
                  <a:pt x="110358" y="898634"/>
                </a:lnTo>
                <a:cubicBezTo>
                  <a:pt x="105103" y="882869"/>
                  <a:pt x="103811" y="865165"/>
                  <a:pt x="94593" y="851338"/>
                </a:cubicBezTo>
                <a:cubicBezTo>
                  <a:pt x="33999" y="760446"/>
                  <a:pt x="86459" y="848124"/>
                  <a:pt x="47296" y="756745"/>
                </a:cubicBezTo>
                <a:cubicBezTo>
                  <a:pt x="-11142" y="620393"/>
                  <a:pt x="36967" y="757293"/>
                  <a:pt x="0" y="646386"/>
                </a:cubicBezTo>
                <a:cubicBezTo>
                  <a:pt x="5255" y="499241"/>
                  <a:pt x="-5657" y="350624"/>
                  <a:pt x="15765" y="204952"/>
                </a:cubicBezTo>
                <a:cubicBezTo>
                  <a:pt x="22472" y="159345"/>
                  <a:pt x="80729" y="99004"/>
                  <a:pt x="126124" y="78828"/>
                </a:cubicBezTo>
                <a:cubicBezTo>
                  <a:pt x="156496" y="65329"/>
                  <a:pt x="189186" y="57807"/>
                  <a:pt x="220717" y="47297"/>
                </a:cubicBezTo>
                <a:lnTo>
                  <a:pt x="315310" y="15765"/>
                </a:lnTo>
                <a:cubicBezTo>
                  <a:pt x="331076" y="10510"/>
                  <a:pt x="345989" y="0"/>
                  <a:pt x="362607" y="0"/>
                </a:cubicBezTo>
                <a:lnTo>
                  <a:pt x="472965" y="0"/>
                </a:lnTo>
              </a:path>
            </a:pathLst>
          </a:custGeom>
          <a:ln w="76200">
            <a:solidFill>
              <a:srgbClr val="FFFF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7134900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fade">
                                      <p:cBhvr>
                                        <p:cTn id="12" dur="500"/>
                                        <p:tgtEl>
                                          <p:spTgt spid="2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3">
                                            <p:txEl>
                                              <p:pRg st="2" end="2"/>
                                            </p:txEl>
                                          </p:spTgt>
                                        </p:tgtEl>
                                        <p:attrNameLst>
                                          <p:attrName>style.visibility</p:attrName>
                                        </p:attrNameLst>
                                      </p:cBhvr>
                                      <p:to>
                                        <p:strVal val="visible"/>
                                      </p:to>
                                    </p:set>
                                    <p:animEffect transition="in" filter="fade">
                                      <p:cBhvr>
                                        <p:cTn id="23" dur="500"/>
                                        <p:tgtEl>
                                          <p:spTgt spid="2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3">
                                            <p:txEl>
                                              <p:pRg st="3" end="3"/>
                                            </p:txEl>
                                          </p:spTgt>
                                        </p:tgtEl>
                                        <p:attrNameLst>
                                          <p:attrName>style.visibility</p:attrName>
                                        </p:attrNameLst>
                                      </p:cBhvr>
                                      <p:to>
                                        <p:strVal val="visible"/>
                                      </p:to>
                                    </p:set>
                                    <p:animEffect transition="in" filter="fade">
                                      <p:cBhvr>
                                        <p:cTn id="28" dur="500"/>
                                        <p:tgtEl>
                                          <p:spTgt spid="2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3">
                                            <p:txEl>
                                              <p:pRg st="4" end="4"/>
                                            </p:txEl>
                                          </p:spTgt>
                                        </p:tgtEl>
                                        <p:attrNameLst>
                                          <p:attrName>style.visibility</p:attrName>
                                        </p:attrNameLst>
                                      </p:cBhvr>
                                      <p:to>
                                        <p:strVal val="visible"/>
                                      </p:to>
                                    </p:set>
                                    <p:animEffect transition="in" filter="fade">
                                      <p:cBhvr>
                                        <p:cTn id="33" dur="500"/>
                                        <p:tgtEl>
                                          <p:spTgt spid="2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3">
                                            <p:txEl>
                                              <p:pRg st="5" end="5"/>
                                            </p:txEl>
                                          </p:spTgt>
                                        </p:tgtEl>
                                        <p:attrNameLst>
                                          <p:attrName>style.visibility</p:attrName>
                                        </p:attrNameLst>
                                      </p:cBhvr>
                                      <p:to>
                                        <p:strVal val="visible"/>
                                      </p:to>
                                    </p:set>
                                    <p:animEffect transition="in" filter="fade">
                                      <p:cBhvr>
                                        <p:cTn id="38" dur="500"/>
                                        <p:tgtEl>
                                          <p:spTgt spid="2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3">
                                            <p:txEl>
                                              <p:pRg st="6" end="6"/>
                                            </p:txEl>
                                          </p:spTgt>
                                        </p:tgtEl>
                                        <p:attrNameLst>
                                          <p:attrName>style.visibility</p:attrName>
                                        </p:attrNameLst>
                                      </p:cBhvr>
                                      <p:to>
                                        <p:strVal val="visible"/>
                                      </p:to>
                                    </p:set>
                                    <p:animEffect transition="in" filter="fade">
                                      <p:cBhvr>
                                        <p:cTn id="43" dur="500"/>
                                        <p:tgtEl>
                                          <p:spTgt spid="2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3">
                                            <p:txEl>
                                              <p:pRg st="7" end="7"/>
                                            </p:txEl>
                                          </p:spTgt>
                                        </p:tgtEl>
                                        <p:attrNameLst>
                                          <p:attrName>style.visibility</p:attrName>
                                        </p:attrNameLst>
                                      </p:cBhvr>
                                      <p:to>
                                        <p:strVal val="visible"/>
                                      </p:to>
                                    </p:set>
                                    <p:animEffect transition="in" filter="fade">
                                      <p:cBhvr>
                                        <p:cTn id="48" dur="500"/>
                                        <p:tgtEl>
                                          <p:spTgt spid="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2" y="2667000"/>
            <a:ext cx="4183118"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E4624B1-C7B4-4A8A-8E6E-B45790D7EEB2}" type="slidenum">
              <a:rPr lang="en-US" smtClean="0">
                <a:solidFill>
                  <a:prstClr val="white"/>
                </a:solidFill>
              </a:rPr>
              <a:pPr/>
              <a:t>11</a:t>
            </a:fld>
            <a:endParaRPr lang="en-US">
              <a:solidFill>
                <a:prstClr val="white"/>
              </a:solidFill>
            </a:endParaRPr>
          </a:p>
        </p:txBody>
      </p:sp>
      <p:sp>
        <p:nvSpPr>
          <p:cNvPr id="6" name="Snip Single Corner Rectangle 5"/>
          <p:cNvSpPr/>
          <p:nvPr/>
        </p:nvSpPr>
        <p:spPr>
          <a:xfrm>
            <a:off x="0" y="268069"/>
            <a:ext cx="73914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Conversion of The Ethiopian</a:t>
            </a:r>
          </a:p>
        </p:txBody>
      </p:sp>
      <p:grpSp>
        <p:nvGrpSpPr>
          <p:cNvPr id="7" name="Group 6"/>
          <p:cNvGrpSpPr/>
          <p:nvPr/>
        </p:nvGrpSpPr>
        <p:grpSpPr>
          <a:xfrm>
            <a:off x="7924800" y="228600"/>
            <a:ext cx="1230745" cy="457200"/>
            <a:chOff x="7924800" y="228600"/>
            <a:chExt cx="1230745" cy="457200"/>
          </a:xfrm>
        </p:grpSpPr>
        <p:sp>
          <p:nvSpPr>
            <p:cNvPr id="8" name="Pentagon 7"/>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9" name="Chevron 8"/>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0" name="Chevron 9"/>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1" name="Chevron 10"/>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2" name="Group 11"/>
          <p:cNvGrpSpPr/>
          <p:nvPr/>
        </p:nvGrpSpPr>
        <p:grpSpPr>
          <a:xfrm rot="10800000">
            <a:off x="0" y="6172200"/>
            <a:ext cx="1230745" cy="457200"/>
            <a:chOff x="7924800" y="228600"/>
            <a:chExt cx="1230745" cy="457200"/>
          </a:xfrm>
        </p:grpSpPr>
        <p:sp>
          <p:nvSpPr>
            <p:cNvPr id="13" name="Pentagon 1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4" name="Chevron 1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5" name="Chevron 14"/>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6" name="Chevron 15"/>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17" name="Rectangle 16"/>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2" name="TextBox 21"/>
          <p:cNvSpPr txBox="1"/>
          <p:nvPr/>
        </p:nvSpPr>
        <p:spPr>
          <a:xfrm>
            <a:off x="7882" y="1295400"/>
            <a:ext cx="9136118" cy="800219"/>
          </a:xfrm>
          <a:prstGeom prst="rect">
            <a:avLst/>
          </a:prstGeom>
          <a:noFill/>
        </p:spPr>
        <p:txBody>
          <a:bodyPr wrap="square" rtlCol="0">
            <a:spAutoFit/>
          </a:bodyPr>
          <a:lstStyle/>
          <a:p>
            <a:pPr algn="ctr"/>
            <a:r>
              <a:rPr lang="en-US" sz="4600" dirty="0" smtClean="0">
                <a:solidFill>
                  <a:srgbClr val="FFC000"/>
                </a:solidFill>
                <a:effectLst>
                  <a:glow rad="101600">
                    <a:schemeClr val="bg1">
                      <a:alpha val="60000"/>
                    </a:schemeClr>
                  </a:glow>
                  <a:outerShdw blurRad="60007" dist="310007" dir="7680000" sy="30000" kx="1300200" algn="ctr" rotWithShape="0">
                    <a:prstClr val="black">
                      <a:alpha val="32000"/>
                    </a:prstClr>
                  </a:outerShdw>
                </a:effectLst>
                <a:latin typeface="Dominican Small Caps" pitchFamily="2" charset="0"/>
              </a:rPr>
              <a:t>Things That Did NOT Occur</a:t>
            </a:r>
            <a:endParaRPr lang="en-US" sz="4600" dirty="0">
              <a:solidFill>
                <a:srgbClr val="FFC000"/>
              </a:solidFill>
              <a:effectLst>
                <a:glow rad="101600">
                  <a:schemeClr val="bg1">
                    <a:alpha val="60000"/>
                  </a:schemeClr>
                </a:glow>
                <a:outerShdw blurRad="60007" dist="310007" dir="7680000" sy="30000" kx="1300200" algn="ctr" rotWithShape="0">
                  <a:prstClr val="black">
                    <a:alpha val="32000"/>
                  </a:prstClr>
                </a:outerShdw>
              </a:effectLst>
              <a:latin typeface="Dominican Small Caps" pitchFamily="2" charset="0"/>
            </a:endParaRPr>
          </a:p>
        </p:txBody>
      </p:sp>
      <p:sp>
        <p:nvSpPr>
          <p:cNvPr id="23" name="Rectangle 22"/>
          <p:cNvSpPr/>
          <p:nvPr/>
        </p:nvSpPr>
        <p:spPr>
          <a:xfrm>
            <a:off x="3848100" y="2133600"/>
            <a:ext cx="5067300" cy="4431983"/>
          </a:xfrm>
          <a:prstGeom prst="rect">
            <a:avLst/>
          </a:prstGeom>
        </p:spPr>
        <p:txBody>
          <a:bodyPr wrap="square">
            <a:spAutoFit/>
          </a:bodyPr>
          <a:lstStyle/>
          <a:p>
            <a:pPr marL="342900" indent="-342900">
              <a:spcAft>
                <a:spcPts val="600"/>
              </a:spcAft>
              <a:buClr>
                <a:srgbClr val="FF8600"/>
              </a:buClr>
              <a:buFont typeface="Wingdings 2" pitchFamily="18" charset="2"/>
              <a:buChar char="è"/>
            </a:pPr>
            <a:r>
              <a:rPr lang="en-US" sz="2800" dirty="0">
                <a:solidFill>
                  <a:prstClr val="white"/>
                </a:solidFill>
                <a:effectLst>
                  <a:glow rad="101600">
                    <a:prstClr val="black">
                      <a:alpha val="60000"/>
                    </a:prstClr>
                  </a:glow>
                </a:effectLst>
                <a:latin typeface="Constantia" pitchFamily="18" charset="0"/>
              </a:rPr>
              <a:t>No direct operation! – </a:t>
            </a:r>
          </a:p>
          <a:p>
            <a:pPr marL="342900" indent="-342900">
              <a:spcAft>
                <a:spcPts val="600"/>
              </a:spcAft>
              <a:buClr>
                <a:srgbClr val="FF8600"/>
              </a:buClr>
              <a:buFont typeface="Wingdings 2" pitchFamily="18" charset="2"/>
              <a:buChar char="è"/>
            </a:pPr>
            <a:r>
              <a:rPr lang="en-US" sz="2800" dirty="0" smtClean="0">
                <a:solidFill>
                  <a:prstClr val="white"/>
                </a:solidFill>
                <a:effectLst>
                  <a:glow rad="101600">
                    <a:prstClr val="black">
                      <a:alpha val="60000"/>
                    </a:prstClr>
                  </a:glow>
                </a:effectLst>
                <a:latin typeface="Constantia" pitchFamily="18" charset="0"/>
              </a:rPr>
              <a:t>Not </a:t>
            </a:r>
            <a:r>
              <a:rPr lang="en-US" sz="2800" dirty="0">
                <a:solidFill>
                  <a:prstClr val="white"/>
                </a:solidFill>
                <a:effectLst>
                  <a:glow rad="101600">
                    <a:prstClr val="black">
                      <a:alpha val="60000"/>
                    </a:prstClr>
                  </a:glow>
                </a:effectLst>
                <a:latin typeface="Constantia" pitchFamily="18" charset="0"/>
              </a:rPr>
              <a:t>told to tell experience </a:t>
            </a:r>
          </a:p>
          <a:p>
            <a:pPr marL="342900" indent="-342900">
              <a:spcAft>
                <a:spcPts val="600"/>
              </a:spcAft>
              <a:buClr>
                <a:srgbClr val="FF8600"/>
              </a:buClr>
              <a:buFont typeface="Wingdings 2" pitchFamily="18" charset="2"/>
              <a:buChar char="è"/>
            </a:pPr>
            <a:r>
              <a:rPr lang="en-US" sz="2800" dirty="0">
                <a:solidFill>
                  <a:prstClr val="white"/>
                </a:solidFill>
                <a:effectLst>
                  <a:glow rad="101600">
                    <a:prstClr val="black">
                      <a:alpha val="60000"/>
                    </a:prstClr>
                  </a:glow>
                </a:effectLst>
                <a:latin typeface="Constantia" pitchFamily="18" charset="0"/>
              </a:rPr>
              <a:t>Not told to pray –</a:t>
            </a:r>
          </a:p>
          <a:p>
            <a:pPr marL="342900" indent="-342900">
              <a:spcAft>
                <a:spcPts val="600"/>
              </a:spcAft>
              <a:buClr>
                <a:srgbClr val="FF8600"/>
              </a:buClr>
              <a:buFont typeface="Wingdings 2" pitchFamily="18" charset="2"/>
              <a:buChar char="è"/>
            </a:pPr>
            <a:r>
              <a:rPr lang="en-US" sz="2800" dirty="0">
                <a:solidFill>
                  <a:prstClr val="white"/>
                </a:solidFill>
                <a:effectLst>
                  <a:glow rad="101600">
                    <a:prstClr val="black">
                      <a:alpha val="60000"/>
                    </a:prstClr>
                  </a:glow>
                </a:effectLst>
                <a:latin typeface="Constantia" pitchFamily="18" charset="0"/>
              </a:rPr>
              <a:t>Not voted on –</a:t>
            </a:r>
          </a:p>
          <a:p>
            <a:pPr marL="342900" indent="-342900">
              <a:spcAft>
                <a:spcPts val="600"/>
              </a:spcAft>
              <a:buClr>
                <a:srgbClr val="FF8600"/>
              </a:buClr>
              <a:buFont typeface="Wingdings 2" pitchFamily="18" charset="2"/>
              <a:buChar char="è"/>
            </a:pPr>
            <a:r>
              <a:rPr lang="en-US" sz="2800" dirty="0">
                <a:solidFill>
                  <a:prstClr val="white"/>
                </a:solidFill>
                <a:effectLst>
                  <a:glow rad="101600">
                    <a:prstClr val="black">
                      <a:alpha val="60000"/>
                    </a:prstClr>
                  </a:glow>
                </a:effectLst>
                <a:latin typeface="Constantia" pitchFamily="18" charset="0"/>
              </a:rPr>
              <a:t>Not told to confess being a sinner -</a:t>
            </a:r>
          </a:p>
          <a:p>
            <a:pPr marL="342900" indent="-342900">
              <a:spcAft>
                <a:spcPts val="600"/>
              </a:spcAft>
              <a:buClr>
                <a:srgbClr val="FF8600"/>
              </a:buClr>
              <a:buFont typeface="Wingdings 2" pitchFamily="18" charset="2"/>
              <a:buChar char="è"/>
            </a:pPr>
            <a:r>
              <a:rPr lang="en-US" sz="2800" dirty="0">
                <a:solidFill>
                  <a:prstClr val="white"/>
                </a:solidFill>
                <a:effectLst>
                  <a:glow rad="101600">
                    <a:prstClr val="black">
                      <a:alpha val="60000"/>
                    </a:prstClr>
                  </a:glow>
                </a:effectLst>
                <a:latin typeface="Constantia" pitchFamily="18" charset="0"/>
              </a:rPr>
              <a:t>Not told to join a denomination –</a:t>
            </a:r>
          </a:p>
          <a:p>
            <a:pPr marL="342900" indent="-342900">
              <a:spcAft>
                <a:spcPts val="600"/>
              </a:spcAft>
              <a:buClr>
                <a:srgbClr val="FF8600"/>
              </a:buClr>
              <a:buFont typeface="Wingdings 2" pitchFamily="18" charset="2"/>
              <a:buChar char="è"/>
            </a:pPr>
            <a:r>
              <a:rPr lang="en-US" sz="2800" dirty="0">
                <a:solidFill>
                  <a:prstClr val="white"/>
                </a:solidFill>
                <a:effectLst>
                  <a:glow rad="101600">
                    <a:prstClr val="black">
                      <a:alpha val="60000"/>
                    </a:prstClr>
                  </a:glow>
                </a:effectLst>
                <a:latin typeface="Constantia" pitchFamily="18" charset="0"/>
              </a:rPr>
              <a:t>Not sprinkled -</a:t>
            </a:r>
          </a:p>
        </p:txBody>
      </p:sp>
    </p:spTree>
    <p:extLst>
      <p:ext uri="{BB962C8B-B14F-4D97-AF65-F5344CB8AC3E}">
        <p14:creationId xmlns:p14="http://schemas.microsoft.com/office/powerpoint/2010/main" val="4688964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Effect transition="in" filter="fade">
                                      <p:cBhvr>
                                        <p:cTn id="7" dur="500"/>
                                        <p:tgtEl>
                                          <p:spTgt spid="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2" end="2"/>
                                            </p:txEl>
                                          </p:spTgt>
                                        </p:tgtEl>
                                        <p:attrNameLst>
                                          <p:attrName>style.visibility</p:attrName>
                                        </p:attrNameLst>
                                      </p:cBhvr>
                                      <p:to>
                                        <p:strVal val="visible"/>
                                      </p:to>
                                    </p:set>
                                    <p:animEffect transition="in" filter="fade">
                                      <p:cBhvr>
                                        <p:cTn id="12" dur="500"/>
                                        <p:tgtEl>
                                          <p:spTgt spid="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3" end="3"/>
                                            </p:txEl>
                                          </p:spTgt>
                                        </p:tgtEl>
                                        <p:attrNameLst>
                                          <p:attrName>style.visibility</p:attrName>
                                        </p:attrNameLst>
                                      </p:cBhvr>
                                      <p:to>
                                        <p:strVal val="visible"/>
                                      </p:to>
                                    </p:set>
                                    <p:animEffect transition="in" filter="fade">
                                      <p:cBhvr>
                                        <p:cTn id="17" dur="500"/>
                                        <p:tgtEl>
                                          <p:spTgt spid="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4" end="4"/>
                                            </p:txEl>
                                          </p:spTgt>
                                        </p:tgtEl>
                                        <p:attrNameLst>
                                          <p:attrName>style.visibility</p:attrName>
                                        </p:attrNameLst>
                                      </p:cBhvr>
                                      <p:to>
                                        <p:strVal val="visible"/>
                                      </p:to>
                                    </p:set>
                                    <p:animEffect transition="in" filter="fade">
                                      <p:cBhvr>
                                        <p:cTn id="22" dur="500"/>
                                        <p:tgtEl>
                                          <p:spTgt spid="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xEl>
                                              <p:pRg st="5" end="5"/>
                                            </p:txEl>
                                          </p:spTgt>
                                        </p:tgtEl>
                                        <p:attrNameLst>
                                          <p:attrName>style.visibility</p:attrName>
                                        </p:attrNameLst>
                                      </p:cBhvr>
                                      <p:to>
                                        <p:strVal val="visible"/>
                                      </p:to>
                                    </p:set>
                                    <p:animEffect transition="in" filter="fade">
                                      <p:cBhvr>
                                        <p:cTn id="27" dur="500"/>
                                        <p:tgtEl>
                                          <p:spTgt spid="2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xEl>
                                              <p:pRg st="6" end="6"/>
                                            </p:txEl>
                                          </p:spTgt>
                                        </p:tgtEl>
                                        <p:attrNameLst>
                                          <p:attrName>style.visibility</p:attrName>
                                        </p:attrNameLst>
                                      </p:cBhvr>
                                      <p:to>
                                        <p:strVal val="visible"/>
                                      </p:to>
                                    </p:set>
                                    <p:animEffect transition="in" filter="fade">
                                      <p:cBhvr>
                                        <p:cTn id="32" dur="500"/>
                                        <p:tgtEl>
                                          <p:spTgt spid="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2" y="2667000"/>
            <a:ext cx="4183118"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E4624B1-C7B4-4A8A-8E6E-B45790D7EEB2}" type="slidenum">
              <a:rPr lang="en-US" smtClean="0">
                <a:solidFill>
                  <a:prstClr val="white"/>
                </a:solidFill>
              </a:rPr>
              <a:pPr/>
              <a:t>12</a:t>
            </a:fld>
            <a:endParaRPr lang="en-US">
              <a:solidFill>
                <a:prstClr val="white"/>
              </a:solidFill>
            </a:endParaRPr>
          </a:p>
        </p:txBody>
      </p:sp>
      <p:sp>
        <p:nvSpPr>
          <p:cNvPr id="6" name="Snip Single Corner Rectangle 5"/>
          <p:cNvSpPr/>
          <p:nvPr/>
        </p:nvSpPr>
        <p:spPr>
          <a:xfrm>
            <a:off x="0" y="268069"/>
            <a:ext cx="73914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Conversion of The Ethiopian</a:t>
            </a:r>
          </a:p>
        </p:txBody>
      </p:sp>
      <p:grpSp>
        <p:nvGrpSpPr>
          <p:cNvPr id="7" name="Group 6"/>
          <p:cNvGrpSpPr/>
          <p:nvPr/>
        </p:nvGrpSpPr>
        <p:grpSpPr>
          <a:xfrm>
            <a:off x="7924800" y="228600"/>
            <a:ext cx="1230745" cy="457200"/>
            <a:chOff x="7924800" y="228600"/>
            <a:chExt cx="1230745" cy="457200"/>
          </a:xfrm>
        </p:grpSpPr>
        <p:sp>
          <p:nvSpPr>
            <p:cNvPr id="8" name="Pentagon 7"/>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9" name="Chevron 8"/>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0" name="Chevron 9"/>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1" name="Chevron 10"/>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2" name="Group 11"/>
          <p:cNvGrpSpPr/>
          <p:nvPr/>
        </p:nvGrpSpPr>
        <p:grpSpPr>
          <a:xfrm rot="10800000">
            <a:off x="0" y="6172200"/>
            <a:ext cx="1230745" cy="457200"/>
            <a:chOff x="7924800" y="228600"/>
            <a:chExt cx="1230745" cy="457200"/>
          </a:xfrm>
        </p:grpSpPr>
        <p:sp>
          <p:nvSpPr>
            <p:cNvPr id="13" name="Pentagon 1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4" name="Chevron 1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5" name="Chevron 14"/>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6" name="Chevron 15"/>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17" name="Rectangle 16"/>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2" name="TextBox 21"/>
          <p:cNvSpPr txBox="1"/>
          <p:nvPr/>
        </p:nvSpPr>
        <p:spPr>
          <a:xfrm>
            <a:off x="152400" y="1295400"/>
            <a:ext cx="8772144" cy="830997"/>
          </a:xfrm>
          <a:prstGeom prst="rect">
            <a:avLst/>
          </a:prstGeom>
          <a:noFill/>
        </p:spPr>
        <p:txBody>
          <a:bodyPr wrap="square" rtlCol="0">
            <a:spAutoFit/>
          </a:bodyPr>
          <a:lstStyle/>
          <a:p>
            <a:pPr algn="ctr"/>
            <a:r>
              <a:rPr lang="en-US" sz="4800" dirty="0" smtClean="0">
                <a:solidFill>
                  <a:srgbClr val="FFC000"/>
                </a:solidFill>
                <a:effectLst>
                  <a:glow rad="101600">
                    <a:schemeClr val="bg1">
                      <a:alpha val="60000"/>
                    </a:schemeClr>
                  </a:glow>
                  <a:outerShdw blurRad="60007" dist="310007" dir="7680000" sy="30000" kx="1300200" algn="ctr" rotWithShape="0">
                    <a:prstClr val="black">
                      <a:alpha val="32000"/>
                    </a:prstClr>
                  </a:outerShdw>
                </a:effectLst>
                <a:latin typeface="Dominican Small Caps" pitchFamily="2" charset="0"/>
              </a:rPr>
              <a:t>Errors Refuted</a:t>
            </a:r>
            <a:endParaRPr lang="en-US" sz="4800" dirty="0">
              <a:solidFill>
                <a:srgbClr val="FFC000"/>
              </a:solidFill>
              <a:effectLst>
                <a:glow rad="101600">
                  <a:schemeClr val="bg1">
                    <a:alpha val="60000"/>
                  </a:schemeClr>
                </a:glow>
                <a:outerShdw blurRad="60007" dist="310007" dir="7680000" sy="30000" kx="1300200" algn="ctr" rotWithShape="0">
                  <a:prstClr val="black">
                    <a:alpha val="32000"/>
                  </a:prstClr>
                </a:outerShdw>
              </a:effectLst>
              <a:latin typeface="Dominican Small Caps" pitchFamily="2" charset="0"/>
            </a:endParaRPr>
          </a:p>
        </p:txBody>
      </p:sp>
      <p:sp>
        <p:nvSpPr>
          <p:cNvPr id="23" name="Rectangle 22"/>
          <p:cNvSpPr/>
          <p:nvPr/>
        </p:nvSpPr>
        <p:spPr>
          <a:xfrm>
            <a:off x="3848100" y="2133600"/>
            <a:ext cx="5067300" cy="4478149"/>
          </a:xfrm>
          <a:prstGeom prst="rect">
            <a:avLst/>
          </a:prstGeom>
        </p:spPr>
        <p:txBody>
          <a:bodyPr wrap="square">
            <a:spAutoFit/>
          </a:bodyPr>
          <a:lstStyle/>
          <a:p>
            <a:pPr marL="342900" indent="-342900">
              <a:spcAft>
                <a:spcPts val="600"/>
              </a:spcAft>
              <a:buClr>
                <a:srgbClr val="FF8600"/>
              </a:buClr>
              <a:buFont typeface="Wingdings 2" pitchFamily="18" charset="2"/>
              <a:buChar char="è"/>
            </a:pPr>
            <a:r>
              <a:rPr lang="en-US" sz="2800" dirty="0" smtClean="0">
                <a:solidFill>
                  <a:prstClr val="white"/>
                </a:solidFill>
                <a:effectLst>
                  <a:glow rad="101600">
                    <a:prstClr val="black">
                      <a:alpha val="60000"/>
                    </a:prstClr>
                  </a:glow>
                </a:effectLst>
                <a:latin typeface="Constantia" pitchFamily="18" charset="0"/>
              </a:rPr>
              <a:t>Direct operation of the Holy Spirit upon the heart of the sinner? – (30-37; John 16:13; Acts 2;3;8:12,13; 1 Cor. 1:18-23)</a:t>
            </a:r>
          </a:p>
          <a:p>
            <a:pPr marL="342900" indent="-342900">
              <a:spcAft>
                <a:spcPts val="600"/>
              </a:spcAft>
              <a:buClr>
                <a:srgbClr val="FF8600"/>
              </a:buClr>
              <a:buFont typeface="Wingdings 2" pitchFamily="18" charset="2"/>
              <a:buChar char="è"/>
            </a:pPr>
            <a:r>
              <a:rPr lang="en-US" sz="2800" dirty="0" smtClean="0">
                <a:solidFill>
                  <a:prstClr val="white"/>
                </a:solidFill>
                <a:effectLst>
                  <a:glow rad="101600">
                    <a:prstClr val="black">
                      <a:alpha val="60000"/>
                    </a:prstClr>
                  </a:glow>
                </a:effectLst>
                <a:latin typeface="Constantia" pitchFamily="18" charset="0"/>
              </a:rPr>
              <a:t>Holy Spirit must directly enlighten one in order for them to understand the scriptures? – (31,35;               Ps. 119:97-104; Acts 17:11,12; Eph. 5:17; 3:3-5)</a:t>
            </a:r>
            <a:endParaRPr lang="en-US" sz="2800" dirty="0">
              <a:solidFill>
                <a:prstClr val="white"/>
              </a:solidFill>
              <a:effectLst>
                <a:glow rad="101600">
                  <a:prstClr val="black">
                    <a:alpha val="60000"/>
                  </a:prstClr>
                </a:glow>
              </a:effectLst>
              <a:latin typeface="Constantia" pitchFamily="18" charset="0"/>
            </a:endParaRPr>
          </a:p>
        </p:txBody>
      </p:sp>
    </p:spTree>
    <p:extLst>
      <p:ext uri="{BB962C8B-B14F-4D97-AF65-F5344CB8AC3E}">
        <p14:creationId xmlns:p14="http://schemas.microsoft.com/office/powerpoint/2010/main" val="15066877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fade">
                                      <p:cBhvr>
                                        <p:cTn id="12"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2" y="2667000"/>
            <a:ext cx="4183118"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E4624B1-C7B4-4A8A-8E6E-B45790D7EEB2}" type="slidenum">
              <a:rPr lang="en-US" smtClean="0">
                <a:solidFill>
                  <a:prstClr val="white"/>
                </a:solidFill>
              </a:rPr>
              <a:pPr/>
              <a:t>13</a:t>
            </a:fld>
            <a:endParaRPr lang="en-US">
              <a:solidFill>
                <a:prstClr val="white"/>
              </a:solidFill>
            </a:endParaRPr>
          </a:p>
        </p:txBody>
      </p:sp>
      <p:sp>
        <p:nvSpPr>
          <p:cNvPr id="6" name="Snip Single Corner Rectangle 5"/>
          <p:cNvSpPr/>
          <p:nvPr/>
        </p:nvSpPr>
        <p:spPr>
          <a:xfrm>
            <a:off x="0" y="268069"/>
            <a:ext cx="73914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Conversion of The Ethiopian</a:t>
            </a:r>
          </a:p>
        </p:txBody>
      </p:sp>
      <p:grpSp>
        <p:nvGrpSpPr>
          <p:cNvPr id="7" name="Group 6"/>
          <p:cNvGrpSpPr/>
          <p:nvPr/>
        </p:nvGrpSpPr>
        <p:grpSpPr>
          <a:xfrm>
            <a:off x="7924800" y="228600"/>
            <a:ext cx="1230745" cy="457200"/>
            <a:chOff x="7924800" y="228600"/>
            <a:chExt cx="1230745" cy="457200"/>
          </a:xfrm>
        </p:grpSpPr>
        <p:sp>
          <p:nvSpPr>
            <p:cNvPr id="8" name="Pentagon 7"/>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9" name="Chevron 8"/>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0" name="Chevron 9"/>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1" name="Chevron 10"/>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2" name="Group 11"/>
          <p:cNvGrpSpPr/>
          <p:nvPr/>
        </p:nvGrpSpPr>
        <p:grpSpPr>
          <a:xfrm rot="10800000">
            <a:off x="0" y="6172200"/>
            <a:ext cx="1230745" cy="457200"/>
            <a:chOff x="7924800" y="228600"/>
            <a:chExt cx="1230745" cy="457200"/>
          </a:xfrm>
        </p:grpSpPr>
        <p:sp>
          <p:nvSpPr>
            <p:cNvPr id="13" name="Pentagon 1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4" name="Chevron 1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5" name="Chevron 14"/>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6" name="Chevron 15"/>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17" name="Rectangle 16"/>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2" name="TextBox 21"/>
          <p:cNvSpPr txBox="1"/>
          <p:nvPr/>
        </p:nvSpPr>
        <p:spPr>
          <a:xfrm>
            <a:off x="152400" y="1295400"/>
            <a:ext cx="8772144" cy="830997"/>
          </a:xfrm>
          <a:prstGeom prst="rect">
            <a:avLst/>
          </a:prstGeom>
          <a:noFill/>
        </p:spPr>
        <p:txBody>
          <a:bodyPr wrap="square" rtlCol="0">
            <a:spAutoFit/>
          </a:bodyPr>
          <a:lstStyle/>
          <a:p>
            <a:pPr algn="ctr"/>
            <a:r>
              <a:rPr lang="en-US" sz="4800" dirty="0" smtClean="0">
                <a:solidFill>
                  <a:srgbClr val="FFC000"/>
                </a:solidFill>
                <a:effectLst>
                  <a:glow rad="101600">
                    <a:schemeClr val="bg1">
                      <a:alpha val="60000"/>
                    </a:schemeClr>
                  </a:glow>
                  <a:outerShdw blurRad="60007" dist="310007" dir="7680000" sy="30000" kx="1300200" algn="ctr" rotWithShape="0">
                    <a:prstClr val="black">
                      <a:alpha val="32000"/>
                    </a:prstClr>
                  </a:outerShdw>
                </a:effectLst>
                <a:latin typeface="Dominican Small Caps" pitchFamily="2" charset="0"/>
              </a:rPr>
              <a:t>Errors Refuted</a:t>
            </a:r>
            <a:endParaRPr lang="en-US" sz="4800" dirty="0">
              <a:solidFill>
                <a:srgbClr val="FFC000"/>
              </a:solidFill>
              <a:effectLst>
                <a:glow rad="101600">
                  <a:schemeClr val="bg1">
                    <a:alpha val="60000"/>
                  </a:schemeClr>
                </a:glow>
                <a:outerShdw blurRad="60007" dist="310007" dir="7680000" sy="30000" kx="1300200" algn="ctr" rotWithShape="0">
                  <a:prstClr val="black">
                    <a:alpha val="32000"/>
                  </a:prstClr>
                </a:outerShdw>
              </a:effectLst>
              <a:latin typeface="Dominican Small Caps" pitchFamily="2" charset="0"/>
            </a:endParaRPr>
          </a:p>
        </p:txBody>
      </p:sp>
      <p:sp>
        <p:nvSpPr>
          <p:cNvPr id="23" name="Rectangle 22"/>
          <p:cNvSpPr/>
          <p:nvPr/>
        </p:nvSpPr>
        <p:spPr>
          <a:xfrm>
            <a:off x="3848100" y="2133600"/>
            <a:ext cx="5067300" cy="4555093"/>
          </a:xfrm>
          <a:prstGeom prst="rect">
            <a:avLst/>
          </a:prstGeom>
        </p:spPr>
        <p:txBody>
          <a:bodyPr wrap="square">
            <a:spAutoFit/>
          </a:bodyPr>
          <a:lstStyle/>
          <a:p>
            <a:pPr marL="342900" indent="-342900">
              <a:spcAft>
                <a:spcPts val="600"/>
              </a:spcAft>
              <a:buClr>
                <a:srgbClr val="FF8600"/>
              </a:buClr>
              <a:buFont typeface="Wingdings 2" pitchFamily="18" charset="2"/>
              <a:buChar char="è"/>
            </a:pPr>
            <a:r>
              <a:rPr lang="en-US" sz="2800" dirty="0" smtClean="0">
                <a:solidFill>
                  <a:prstClr val="white"/>
                </a:solidFill>
                <a:effectLst>
                  <a:glow rad="101600">
                    <a:prstClr val="black">
                      <a:alpha val="60000"/>
                    </a:prstClr>
                  </a:glow>
                </a:effectLst>
                <a:latin typeface="Constantia" pitchFamily="18" charset="0"/>
              </a:rPr>
              <a:t>Baptism not being a part of the gospel? – (35; Mat. 28:18-20; Mark 16:16; Acts 8:12,13; 1 Cor. 15:29)</a:t>
            </a:r>
          </a:p>
          <a:p>
            <a:pPr marL="342900" indent="-342900">
              <a:spcAft>
                <a:spcPts val="600"/>
              </a:spcAft>
              <a:buClr>
                <a:srgbClr val="FF8600"/>
              </a:buClr>
              <a:buFont typeface="Wingdings 2" pitchFamily="18" charset="2"/>
              <a:buChar char="è"/>
            </a:pPr>
            <a:r>
              <a:rPr lang="en-US" sz="2800" dirty="0" smtClean="0">
                <a:solidFill>
                  <a:prstClr val="white"/>
                </a:solidFill>
                <a:effectLst>
                  <a:glow rad="101600">
                    <a:prstClr val="black">
                      <a:alpha val="60000"/>
                    </a:prstClr>
                  </a:glow>
                </a:effectLst>
                <a:latin typeface="Constantia" pitchFamily="18" charset="0"/>
              </a:rPr>
              <a:t>Sprinkling for baptism? – (38,39; Rom. 6:3,4; Col. 2:12)</a:t>
            </a:r>
          </a:p>
          <a:p>
            <a:pPr marL="342900" indent="-342900">
              <a:spcAft>
                <a:spcPts val="600"/>
              </a:spcAft>
              <a:buClr>
                <a:srgbClr val="FF8600"/>
              </a:buClr>
              <a:buFont typeface="Wingdings 2" pitchFamily="18" charset="2"/>
              <a:buChar char="è"/>
            </a:pPr>
            <a:r>
              <a:rPr lang="en-US" sz="2800" dirty="0" smtClean="0">
                <a:solidFill>
                  <a:prstClr val="white"/>
                </a:solidFill>
                <a:effectLst>
                  <a:glow rad="101600">
                    <a:prstClr val="black">
                      <a:alpha val="60000"/>
                    </a:prstClr>
                  </a:glow>
                </a:effectLst>
                <a:latin typeface="Constantia" pitchFamily="18" charset="0"/>
              </a:rPr>
              <a:t>Baptism is to enter a local church, [voting]? – (Acts 2:41,47; Rom. 6:3; Gal. 3:26,27; 1 Cor. 12:13)</a:t>
            </a:r>
            <a:endParaRPr lang="en-US" sz="2800" dirty="0">
              <a:solidFill>
                <a:prstClr val="white"/>
              </a:solidFill>
              <a:effectLst>
                <a:glow rad="101600">
                  <a:prstClr val="black">
                    <a:alpha val="60000"/>
                  </a:prstClr>
                </a:glow>
              </a:effectLst>
              <a:latin typeface="Constantia" pitchFamily="18" charset="0"/>
            </a:endParaRPr>
          </a:p>
        </p:txBody>
      </p:sp>
    </p:spTree>
    <p:extLst>
      <p:ext uri="{BB962C8B-B14F-4D97-AF65-F5344CB8AC3E}">
        <p14:creationId xmlns:p14="http://schemas.microsoft.com/office/powerpoint/2010/main" val="39521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Effect transition="in" filter="fade">
                                      <p:cBhvr>
                                        <p:cTn id="7" dur="500"/>
                                        <p:tgtEl>
                                          <p:spTgt spid="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2" end="2"/>
                                            </p:txEl>
                                          </p:spTgt>
                                        </p:tgtEl>
                                        <p:attrNameLst>
                                          <p:attrName>style.visibility</p:attrName>
                                        </p:attrNameLst>
                                      </p:cBhvr>
                                      <p:to>
                                        <p:strVal val="visible"/>
                                      </p:to>
                                    </p:set>
                                    <p:animEffect transition="in" filter="fade">
                                      <p:cBhvr>
                                        <p:cTn id="12"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2" y="2667000"/>
            <a:ext cx="4183118"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E4624B1-C7B4-4A8A-8E6E-B45790D7EEB2}" type="slidenum">
              <a:rPr lang="en-US" smtClean="0">
                <a:solidFill>
                  <a:prstClr val="white"/>
                </a:solidFill>
              </a:rPr>
              <a:pPr/>
              <a:t>14</a:t>
            </a:fld>
            <a:endParaRPr lang="en-US">
              <a:solidFill>
                <a:prstClr val="white"/>
              </a:solidFill>
            </a:endParaRPr>
          </a:p>
        </p:txBody>
      </p:sp>
      <p:sp>
        <p:nvSpPr>
          <p:cNvPr id="6" name="Snip Single Corner Rectangle 5"/>
          <p:cNvSpPr/>
          <p:nvPr/>
        </p:nvSpPr>
        <p:spPr>
          <a:xfrm>
            <a:off x="0" y="268069"/>
            <a:ext cx="73914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Conversion of The Ethiopian</a:t>
            </a:r>
          </a:p>
        </p:txBody>
      </p:sp>
      <p:grpSp>
        <p:nvGrpSpPr>
          <p:cNvPr id="7" name="Group 6"/>
          <p:cNvGrpSpPr/>
          <p:nvPr/>
        </p:nvGrpSpPr>
        <p:grpSpPr>
          <a:xfrm>
            <a:off x="7924800" y="228600"/>
            <a:ext cx="1230745" cy="457200"/>
            <a:chOff x="7924800" y="228600"/>
            <a:chExt cx="1230745" cy="457200"/>
          </a:xfrm>
        </p:grpSpPr>
        <p:sp>
          <p:nvSpPr>
            <p:cNvPr id="8" name="Pentagon 7"/>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9" name="Chevron 8"/>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0" name="Chevron 9"/>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1" name="Chevron 10"/>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2" name="Group 11"/>
          <p:cNvGrpSpPr/>
          <p:nvPr/>
        </p:nvGrpSpPr>
        <p:grpSpPr>
          <a:xfrm rot="10800000">
            <a:off x="0" y="6172200"/>
            <a:ext cx="1230745" cy="457200"/>
            <a:chOff x="7924800" y="228600"/>
            <a:chExt cx="1230745" cy="457200"/>
          </a:xfrm>
        </p:grpSpPr>
        <p:sp>
          <p:nvSpPr>
            <p:cNvPr id="13" name="Pentagon 1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4" name="Chevron 1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5" name="Chevron 14"/>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6" name="Chevron 15"/>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17" name="Rectangle 16"/>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2" name="TextBox 21"/>
          <p:cNvSpPr txBox="1"/>
          <p:nvPr/>
        </p:nvSpPr>
        <p:spPr>
          <a:xfrm>
            <a:off x="152400" y="1295400"/>
            <a:ext cx="8772144" cy="923330"/>
          </a:xfrm>
          <a:prstGeom prst="rect">
            <a:avLst/>
          </a:prstGeom>
          <a:noFill/>
        </p:spPr>
        <p:txBody>
          <a:bodyPr wrap="square" rtlCol="0">
            <a:spAutoFit/>
          </a:bodyPr>
          <a:lstStyle/>
          <a:p>
            <a:pPr algn="ctr"/>
            <a:r>
              <a:rPr lang="en-US" sz="5400" dirty="0" smtClean="0">
                <a:solidFill>
                  <a:srgbClr val="FFC000"/>
                </a:solidFill>
                <a:effectLst>
                  <a:glow rad="101600">
                    <a:schemeClr val="bg1">
                      <a:alpha val="60000"/>
                    </a:schemeClr>
                  </a:glow>
                  <a:outerShdw blurRad="60007" dist="310007" dir="7680000" sy="30000" kx="1300200" algn="ctr" rotWithShape="0">
                    <a:prstClr val="black">
                      <a:alpha val="32000"/>
                    </a:prstClr>
                  </a:outerShdw>
                </a:effectLst>
                <a:latin typeface="Dominican Small Caps" pitchFamily="2" charset="0"/>
              </a:rPr>
              <a:t>Things That Did Occur</a:t>
            </a:r>
            <a:endParaRPr lang="en-US" sz="5400" dirty="0">
              <a:solidFill>
                <a:srgbClr val="FFC000"/>
              </a:solidFill>
              <a:effectLst>
                <a:glow rad="101600">
                  <a:schemeClr val="bg1">
                    <a:alpha val="60000"/>
                  </a:schemeClr>
                </a:glow>
                <a:outerShdw blurRad="60007" dist="310007" dir="7680000" sy="30000" kx="1300200" algn="ctr" rotWithShape="0">
                  <a:prstClr val="black">
                    <a:alpha val="32000"/>
                  </a:prstClr>
                </a:outerShdw>
              </a:effectLst>
              <a:latin typeface="Dominican Small Caps" pitchFamily="2" charset="0"/>
            </a:endParaRPr>
          </a:p>
        </p:txBody>
      </p:sp>
      <p:sp>
        <p:nvSpPr>
          <p:cNvPr id="23" name="Rectangle 22"/>
          <p:cNvSpPr/>
          <p:nvPr/>
        </p:nvSpPr>
        <p:spPr>
          <a:xfrm>
            <a:off x="3848100" y="2324249"/>
            <a:ext cx="5067300" cy="3924151"/>
          </a:xfrm>
          <a:prstGeom prst="rect">
            <a:avLst/>
          </a:prstGeom>
        </p:spPr>
        <p:txBody>
          <a:bodyPr wrap="square">
            <a:spAutoFit/>
          </a:bodyPr>
          <a:lstStyle/>
          <a:p>
            <a:pPr marL="342900" indent="-342900">
              <a:spcAft>
                <a:spcPts val="600"/>
              </a:spcAft>
              <a:buClr>
                <a:srgbClr val="FF8600"/>
              </a:buClr>
              <a:buFont typeface="Wingdings 2" pitchFamily="18" charset="2"/>
              <a:buChar char="è"/>
            </a:pPr>
            <a:r>
              <a:rPr lang="en-US" sz="2800" dirty="0">
                <a:solidFill>
                  <a:prstClr val="white"/>
                </a:solidFill>
                <a:effectLst>
                  <a:glow rad="101600">
                    <a:prstClr val="black">
                      <a:alpha val="60000"/>
                    </a:prstClr>
                  </a:glow>
                </a:effectLst>
                <a:latin typeface="Constantia" pitchFamily="18" charset="0"/>
              </a:rPr>
              <a:t>The gospel of Christ was preached –</a:t>
            </a:r>
          </a:p>
          <a:p>
            <a:pPr marL="342900" indent="-342900">
              <a:spcAft>
                <a:spcPts val="600"/>
              </a:spcAft>
              <a:buClr>
                <a:srgbClr val="FF8600"/>
              </a:buClr>
              <a:buFont typeface="Wingdings 2" pitchFamily="18" charset="2"/>
              <a:buChar char="è"/>
            </a:pPr>
            <a:r>
              <a:rPr lang="en-US" sz="2800" dirty="0">
                <a:solidFill>
                  <a:prstClr val="white"/>
                </a:solidFill>
                <a:effectLst>
                  <a:glow rad="101600">
                    <a:prstClr val="black">
                      <a:alpha val="60000"/>
                    </a:prstClr>
                  </a:glow>
                </a:effectLst>
                <a:latin typeface="Constantia" pitchFamily="18" charset="0"/>
              </a:rPr>
              <a:t>The Ethiopian believed the gospel –</a:t>
            </a:r>
          </a:p>
          <a:p>
            <a:pPr marL="342900" indent="-342900">
              <a:spcAft>
                <a:spcPts val="600"/>
              </a:spcAft>
              <a:buClr>
                <a:srgbClr val="FF8600"/>
              </a:buClr>
              <a:buFont typeface="Wingdings 2" pitchFamily="18" charset="2"/>
              <a:buChar char="è"/>
            </a:pPr>
            <a:r>
              <a:rPr lang="en-US" sz="2800" dirty="0">
                <a:solidFill>
                  <a:prstClr val="white"/>
                </a:solidFill>
                <a:effectLst>
                  <a:glow rad="101600">
                    <a:prstClr val="black">
                      <a:alpha val="60000"/>
                    </a:prstClr>
                  </a:glow>
                </a:effectLst>
                <a:latin typeface="Constantia" pitchFamily="18" charset="0"/>
              </a:rPr>
              <a:t>He changed religions –</a:t>
            </a:r>
          </a:p>
          <a:p>
            <a:pPr marL="342900" indent="-342900">
              <a:spcAft>
                <a:spcPts val="600"/>
              </a:spcAft>
              <a:buClr>
                <a:srgbClr val="FF8600"/>
              </a:buClr>
              <a:buFont typeface="Wingdings 2" pitchFamily="18" charset="2"/>
              <a:buChar char="è"/>
            </a:pPr>
            <a:r>
              <a:rPr lang="en-US" sz="2800" dirty="0">
                <a:solidFill>
                  <a:prstClr val="white"/>
                </a:solidFill>
                <a:effectLst>
                  <a:glow rad="101600">
                    <a:prstClr val="black">
                      <a:alpha val="60000"/>
                    </a:prstClr>
                  </a:glow>
                </a:effectLst>
                <a:latin typeface="Constantia" pitchFamily="18" charset="0"/>
              </a:rPr>
              <a:t>He confessed Christ – </a:t>
            </a:r>
          </a:p>
          <a:p>
            <a:pPr marL="342900" indent="-342900">
              <a:spcAft>
                <a:spcPts val="600"/>
              </a:spcAft>
              <a:buClr>
                <a:srgbClr val="FF8600"/>
              </a:buClr>
              <a:buFont typeface="Wingdings 2" pitchFamily="18" charset="2"/>
              <a:buChar char="è"/>
            </a:pPr>
            <a:r>
              <a:rPr lang="en-US" sz="2800" dirty="0">
                <a:solidFill>
                  <a:prstClr val="white"/>
                </a:solidFill>
                <a:effectLst>
                  <a:glow rad="101600">
                    <a:prstClr val="black">
                      <a:alpha val="60000"/>
                    </a:prstClr>
                  </a:glow>
                </a:effectLst>
                <a:latin typeface="Constantia" pitchFamily="18" charset="0"/>
              </a:rPr>
              <a:t>He was baptized – </a:t>
            </a:r>
          </a:p>
          <a:p>
            <a:pPr marL="342900" indent="-342900">
              <a:spcAft>
                <a:spcPts val="600"/>
              </a:spcAft>
              <a:buClr>
                <a:srgbClr val="FF8600"/>
              </a:buClr>
              <a:buFont typeface="Wingdings 2" pitchFamily="18" charset="2"/>
              <a:buChar char="è"/>
            </a:pPr>
            <a:r>
              <a:rPr lang="en-US" sz="2800" dirty="0">
                <a:solidFill>
                  <a:prstClr val="white"/>
                </a:solidFill>
                <a:effectLst>
                  <a:glow rad="101600">
                    <a:prstClr val="black">
                      <a:alpha val="60000"/>
                    </a:prstClr>
                  </a:glow>
                </a:effectLst>
                <a:latin typeface="Constantia" pitchFamily="18" charset="0"/>
              </a:rPr>
              <a:t>He went on his way rejoicing </a:t>
            </a:r>
          </a:p>
        </p:txBody>
      </p:sp>
    </p:spTree>
    <p:extLst>
      <p:ext uri="{BB962C8B-B14F-4D97-AF65-F5344CB8AC3E}">
        <p14:creationId xmlns:p14="http://schemas.microsoft.com/office/powerpoint/2010/main" val="42681319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fade">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fade">
                                      <p:cBhvr>
                                        <p:cTn id="17" dur="500"/>
                                        <p:tgtEl>
                                          <p:spTgt spid="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3" end="3"/>
                                            </p:txEl>
                                          </p:spTgt>
                                        </p:tgtEl>
                                        <p:attrNameLst>
                                          <p:attrName>style.visibility</p:attrName>
                                        </p:attrNameLst>
                                      </p:cBhvr>
                                      <p:to>
                                        <p:strVal val="visible"/>
                                      </p:to>
                                    </p:set>
                                    <p:animEffect transition="in" filter="fade">
                                      <p:cBhvr>
                                        <p:cTn id="22" dur="500"/>
                                        <p:tgtEl>
                                          <p:spTgt spid="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xEl>
                                              <p:pRg st="4" end="4"/>
                                            </p:txEl>
                                          </p:spTgt>
                                        </p:tgtEl>
                                        <p:attrNameLst>
                                          <p:attrName>style.visibility</p:attrName>
                                        </p:attrNameLst>
                                      </p:cBhvr>
                                      <p:to>
                                        <p:strVal val="visible"/>
                                      </p:to>
                                    </p:set>
                                    <p:animEffect transition="in" filter="fade">
                                      <p:cBhvr>
                                        <p:cTn id="27" dur="500"/>
                                        <p:tgtEl>
                                          <p:spTgt spid="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xEl>
                                              <p:pRg st="5" end="5"/>
                                            </p:txEl>
                                          </p:spTgt>
                                        </p:tgtEl>
                                        <p:attrNameLst>
                                          <p:attrName>style.visibility</p:attrName>
                                        </p:attrNameLst>
                                      </p:cBhvr>
                                      <p:to>
                                        <p:strVal val="visible"/>
                                      </p:to>
                                    </p:set>
                                    <p:animEffect transition="in" filter="fade">
                                      <p:cBhvr>
                                        <p:cTn id="32" dur="500"/>
                                        <p:tgtEl>
                                          <p:spTgt spid="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4624B1-C7B4-4A8A-8E6E-B45790D7EEB2}" type="slidenum">
              <a:rPr lang="en-US" smtClean="0">
                <a:solidFill>
                  <a:prstClr val="white"/>
                </a:solidFill>
              </a:rPr>
              <a:pPr/>
              <a:t>15</a:t>
            </a:fld>
            <a:endParaRPr lang="en-US">
              <a:solidFill>
                <a:prstClr val="white"/>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563856959"/>
              </p:ext>
            </p:extLst>
          </p:nvPr>
        </p:nvGraphicFramePr>
        <p:xfrm>
          <a:off x="152400" y="1747836"/>
          <a:ext cx="3124200" cy="4805364"/>
        </p:xfrm>
        <a:graphic>
          <a:graphicData uri="http://schemas.openxmlformats.org/drawingml/2006/table">
            <a:tbl>
              <a:tblPr>
                <a:tableStyleId>{775DCB02-9BB8-47FD-8907-85C794F793BA}</a:tableStyleId>
              </a:tblPr>
              <a:tblGrid>
                <a:gridCol w="3124200"/>
              </a:tblGrid>
              <a:tr h="465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smtClean="0">
                          <a:ln>
                            <a:noFill/>
                          </a:ln>
                          <a:solidFill>
                            <a:srgbClr val="FFFF00"/>
                          </a:solidFill>
                          <a:effectLst>
                            <a:outerShdw blurRad="50800" dist="38100" dir="2700000" algn="tl" rotWithShape="0">
                              <a:prstClr val="black">
                                <a:alpha val="40000"/>
                              </a:prstClr>
                            </a:outerShdw>
                          </a:effectLst>
                          <a:latin typeface="Constantia" pitchFamily="18" charset="0"/>
                        </a:rPr>
                        <a:t>Examples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tx1">
                        <a:lumMod val="50000"/>
                      </a:schemeClr>
                    </a:solidFill>
                  </a:tcPr>
                </a:tc>
              </a:tr>
              <a:tr h="525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Pentecost – 2:14-41</a:t>
                      </a:r>
                      <a:endParaRPr kumimoji="0" lang="en-US" sz="2300" b="1" i="0" u="none" strike="noStrike" cap="none" normalizeH="0" baseline="0" dirty="0" smtClean="0">
                        <a:ln>
                          <a:noFill/>
                        </a:ln>
                        <a:solidFill>
                          <a:schemeClr val="bg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Samaria – 8:5-13</a:t>
                      </a:r>
                      <a:endParaRPr kumimoji="0" lang="en-US" sz="2300" b="1" i="0" u="none" strike="noStrike" cap="none" normalizeH="0" baseline="0" dirty="0" smtClean="0">
                        <a:ln>
                          <a:noFill/>
                        </a:ln>
                        <a:solidFill>
                          <a:schemeClr val="bg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Eunuch – 8:35-39</a:t>
                      </a:r>
                      <a:endParaRPr kumimoji="0" lang="en-US" sz="2300" b="1" i="0" u="none" strike="noStrike" cap="none" normalizeH="0" baseline="0" dirty="0" smtClean="0">
                        <a:ln>
                          <a:noFill/>
                        </a:ln>
                        <a:solidFill>
                          <a:schemeClr val="bg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Saul – 9,22,26</a:t>
                      </a:r>
                      <a:endParaRPr kumimoji="0" lang="en-US" sz="2300" b="1" i="0" u="none" strike="noStrike" cap="none" normalizeH="0" baseline="0" dirty="0" smtClean="0">
                        <a:ln>
                          <a:noFill/>
                        </a:ln>
                        <a:solidFill>
                          <a:schemeClr val="bg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534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Cornelius - 10:34-48</a:t>
                      </a:r>
                      <a:endParaRPr kumimoji="0" lang="en-US" sz="2300" b="1" i="0" u="none" strike="noStrike" cap="none" normalizeH="0" baseline="0" dirty="0" smtClean="0">
                        <a:ln>
                          <a:noFill/>
                        </a:ln>
                        <a:solidFill>
                          <a:schemeClr val="bg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Lydia – 16:13-15</a:t>
                      </a:r>
                      <a:endParaRPr kumimoji="0" lang="en-US" sz="2300" b="1" i="0" u="none" strike="noStrike" cap="none" normalizeH="0" baseline="0" dirty="0" smtClean="0">
                        <a:ln>
                          <a:noFill/>
                        </a:ln>
                        <a:solidFill>
                          <a:schemeClr val="bg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Jailor – 16:30-34</a:t>
                      </a:r>
                      <a:endParaRPr kumimoji="0" lang="en-US" sz="2300" b="1" i="0" u="none" strike="noStrike" cap="none" normalizeH="0" baseline="0" dirty="0" smtClean="0">
                        <a:ln>
                          <a:noFill/>
                        </a:ln>
                        <a:solidFill>
                          <a:schemeClr val="bg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4603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Corinthians - 18:8</a:t>
                      </a:r>
                      <a:endParaRPr kumimoji="0" lang="en-US" sz="2300" b="1" i="0" u="none" strike="noStrike" cap="none" normalizeH="0" baseline="0" dirty="0" smtClean="0">
                        <a:ln>
                          <a:noFill/>
                        </a:ln>
                        <a:solidFill>
                          <a:schemeClr val="bg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Ephesians - 19:3-5 </a:t>
                      </a:r>
                      <a:endParaRPr kumimoji="0" lang="en-US" sz="2300" b="1" i="0" u="none" strike="noStrike" cap="none" normalizeH="0" baseline="0" dirty="0" smtClean="0">
                        <a:ln>
                          <a:noFill/>
                        </a:ln>
                        <a:solidFill>
                          <a:schemeClr val="bg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47134227"/>
              </p:ext>
            </p:extLst>
          </p:nvPr>
        </p:nvGraphicFramePr>
        <p:xfrm>
          <a:off x="3276600" y="1747836"/>
          <a:ext cx="1295400" cy="4805364"/>
        </p:xfrm>
        <a:graphic>
          <a:graphicData uri="http://schemas.openxmlformats.org/drawingml/2006/table">
            <a:tbl>
              <a:tblPr>
                <a:tableStyleId>{775DCB02-9BB8-47FD-8907-85C794F793BA}</a:tableStyleId>
              </a:tblPr>
              <a:tblGrid>
                <a:gridCol w="1295400"/>
              </a:tblGrid>
              <a:tr h="465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0" u="none" strike="noStrike" cap="none" normalizeH="0" baseline="0" dirty="0" smtClean="0">
                          <a:ln>
                            <a:noFill/>
                          </a:ln>
                          <a:solidFill>
                            <a:srgbClr val="FFFF00"/>
                          </a:solidFill>
                          <a:effectLst>
                            <a:outerShdw blurRad="50800" dist="38100" dir="2700000" algn="tl" rotWithShape="0">
                              <a:prstClr val="black">
                                <a:alpha val="40000"/>
                              </a:prstClr>
                            </a:outerShdw>
                          </a:effectLst>
                          <a:latin typeface="Constantia" pitchFamily="18" charset="0"/>
                        </a:rPr>
                        <a:t>Believed</a:t>
                      </a:r>
                      <a:endParaRPr kumimoji="0" lang="en-US" sz="2300" b="0" i="0" u="none" strike="noStrike" cap="none" normalizeH="0" baseline="0" dirty="0" smtClean="0">
                        <a:ln>
                          <a:noFill/>
                        </a:ln>
                        <a:solidFill>
                          <a:srgbClr val="FFFF00"/>
                        </a:solidFill>
                        <a:effectLst>
                          <a:outerShdw blurRad="50800" dist="38100" dir="2700000" algn="tl" rotWithShape="0">
                            <a:prstClr val="black">
                              <a:alpha val="40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tx1">
                        <a:lumMod val="50000"/>
                      </a:schemeClr>
                    </a:solidFill>
                  </a:tcPr>
                </a:tc>
              </a:tr>
              <a:tr h="525463">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b="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12</a:t>
                      </a:r>
                      <a:endParaRPr kumimoji="0" lang="en-US" sz="2300" b="0" i="0" u="none" strike="noStrike" cap="none" normalizeH="0" baseline="0" dirty="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b="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36,37</a:t>
                      </a:r>
                      <a:endParaRPr kumimoji="0" lang="en-US" sz="2300" b="0" i="0" u="none" strike="noStrike" cap="none" normalizeH="0" baseline="0" dirty="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534988">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b="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43</a:t>
                      </a:r>
                      <a:endParaRPr kumimoji="0" lang="en-US" sz="2300" b="0" i="0" u="none" strike="noStrike" cap="none" normalizeH="0" baseline="0" dirty="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14</a:t>
                      </a:r>
                      <a:endParaRPr kumimoji="0" lang="en-US" sz="2300" b="1" i="0" u="none" strike="noStrike" cap="none" normalizeH="0" baseline="0" dirty="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smtClean="0">
                          <a:ln>
                            <a:noFill/>
                          </a:ln>
                          <a:effectLst>
                            <a:outerShdw blurRad="60007" dist="310007" dir="7680000" sy="30000" kx="1300200" algn="ctr" rotWithShape="0">
                              <a:prstClr val="black">
                                <a:alpha val="32000"/>
                              </a:prstClr>
                            </a:outerShdw>
                          </a:effectLst>
                          <a:latin typeface="Constantia" pitchFamily="18" charset="0"/>
                        </a:rPr>
                        <a:t>31</a:t>
                      </a:r>
                      <a:endParaRPr kumimoji="0" lang="en-US" sz="2300" b="1" i="0" u="none" strike="noStrike" cap="none" normalizeH="0" baseline="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60375">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smtClean="0">
                          <a:ln>
                            <a:noFill/>
                          </a:ln>
                          <a:effectLst>
                            <a:outerShdw blurRad="60007" dist="310007" dir="7680000" sy="30000" kx="1300200" algn="ctr" rotWithShape="0">
                              <a:prstClr val="black">
                                <a:alpha val="32000"/>
                              </a:prstClr>
                            </a:outerShdw>
                          </a:effectLst>
                          <a:latin typeface="Constantia" pitchFamily="18" charset="0"/>
                        </a:rPr>
                        <a:t>8</a:t>
                      </a:r>
                      <a:endParaRPr kumimoji="0" lang="en-US" sz="2300" b="1" i="0" u="none" strike="noStrike" cap="none" normalizeH="0" baseline="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5334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704711329"/>
              </p:ext>
            </p:extLst>
          </p:nvPr>
        </p:nvGraphicFramePr>
        <p:xfrm>
          <a:off x="4572000" y="1747836"/>
          <a:ext cx="1447800" cy="4805364"/>
        </p:xfrm>
        <a:graphic>
          <a:graphicData uri="http://schemas.openxmlformats.org/drawingml/2006/table">
            <a:tbl>
              <a:tblPr>
                <a:tableStyleId>{775DCB02-9BB8-47FD-8907-85C794F793BA}</a:tableStyleId>
              </a:tblPr>
              <a:tblGrid>
                <a:gridCol w="1447800"/>
              </a:tblGrid>
              <a:tr h="465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0" u="none" strike="noStrike" cap="none" normalizeH="0" baseline="0" dirty="0" smtClean="0">
                          <a:ln>
                            <a:noFill/>
                          </a:ln>
                          <a:solidFill>
                            <a:srgbClr val="FFFF00"/>
                          </a:solidFill>
                          <a:effectLst>
                            <a:outerShdw blurRad="50800" dist="38100" dir="2700000" algn="tl" rotWithShape="0">
                              <a:prstClr val="black">
                                <a:alpha val="40000"/>
                              </a:prstClr>
                            </a:outerShdw>
                          </a:effectLst>
                          <a:latin typeface="Constantia" pitchFamily="18" charset="0"/>
                        </a:rPr>
                        <a:t>Repented</a:t>
                      </a:r>
                      <a:endParaRPr kumimoji="0" lang="en-US" sz="2300" b="0" i="0" u="none" strike="noStrike" cap="none" normalizeH="0" baseline="0" dirty="0" smtClean="0">
                        <a:ln>
                          <a:noFill/>
                        </a:ln>
                        <a:solidFill>
                          <a:srgbClr val="FFFF00"/>
                        </a:solidFill>
                        <a:effectLst>
                          <a:outerShdw blurRad="50800" dist="38100" dir="2700000" algn="tl" rotWithShape="0">
                            <a:prstClr val="black">
                              <a:alpha val="40000"/>
                            </a:prstClr>
                          </a:outerShdw>
                        </a:effectLst>
                        <a:latin typeface="Constantia"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tx1">
                        <a:lumMod val="50000"/>
                      </a:schemeClr>
                    </a:solidFill>
                  </a:tcPr>
                </a:tc>
              </a:tr>
              <a:tr h="525463">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Monotype Sorts" pitchFamily="2" charset="2"/>
                        <a:buChar char="4"/>
                        <a:tabLst/>
                      </a:pPr>
                      <a:r>
                        <a:rPr kumimoji="0" lang="en-US" sz="2300" b="0" u="none" strike="noStrike" cap="none" normalizeH="0" baseline="0" smtClean="0">
                          <a:ln>
                            <a:noFill/>
                          </a:ln>
                          <a:effectLst>
                            <a:outerShdw blurRad="60007" dist="310007" dir="7680000" sy="30000" kx="1300200" algn="ctr" rotWithShape="0">
                              <a:prstClr val="black">
                                <a:alpha val="32000"/>
                              </a:prstClr>
                            </a:outerShdw>
                          </a:effectLst>
                          <a:latin typeface="Constantia" pitchFamily="18" charset="0"/>
                        </a:rPr>
                        <a:t>37,38</a:t>
                      </a:r>
                      <a:endParaRPr kumimoji="0" lang="en-US" sz="2300" b="0" i="0" u="none" strike="noStrike" cap="none" normalizeH="0" baseline="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534988">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60375">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5334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822046109"/>
              </p:ext>
            </p:extLst>
          </p:nvPr>
        </p:nvGraphicFramePr>
        <p:xfrm>
          <a:off x="6019800" y="1747836"/>
          <a:ext cx="1524000" cy="4805364"/>
        </p:xfrm>
        <a:graphic>
          <a:graphicData uri="http://schemas.openxmlformats.org/drawingml/2006/table">
            <a:tbl>
              <a:tblPr>
                <a:tableStyleId>{775DCB02-9BB8-47FD-8907-85C794F793BA}</a:tableStyleId>
              </a:tblPr>
              <a:tblGrid>
                <a:gridCol w="1524000"/>
              </a:tblGrid>
              <a:tr h="465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0" u="none" strike="noStrike" cap="none" normalizeH="0" baseline="0" dirty="0" smtClean="0">
                          <a:ln>
                            <a:noFill/>
                          </a:ln>
                          <a:solidFill>
                            <a:srgbClr val="FFFF00"/>
                          </a:solidFill>
                          <a:effectLst>
                            <a:outerShdw blurRad="50800" dist="38100" dir="2700000" algn="tl" rotWithShape="0">
                              <a:prstClr val="black">
                                <a:alpha val="40000"/>
                              </a:prstClr>
                            </a:outerShdw>
                          </a:effectLst>
                          <a:latin typeface="Constantia" pitchFamily="18" charset="0"/>
                        </a:rPr>
                        <a:t>Confessed</a:t>
                      </a:r>
                      <a:endParaRPr kumimoji="0" lang="en-US" sz="2300" b="0" i="0" u="none" strike="noStrike" cap="none" normalizeH="0" baseline="0" dirty="0" smtClean="0">
                        <a:ln>
                          <a:noFill/>
                        </a:ln>
                        <a:solidFill>
                          <a:srgbClr val="FFFF00"/>
                        </a:solidFill>
                        <a:effectLst>
                          <a:outerShdw blurRad="50800" dist="38100" dir="2700000" algn="tl" rotWithShape="0">
                            <a:prstClr val="black">
                              <a:alpha val="40000"/>
                            </a:prstClr>
                          </a:outerShdw>
                        </a:effectLst>
                        <a:latin typeface="Constantia"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tx1">
                        <a:lumMod val="50000"/>
                      </a:schemeClr>
                    </a:solidFill>
                  </a:tcPr>
                </a:tc>
              </a:tr>
              <a:tr h="525463">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b="0" u="none" strike="noStrike" cap="none" normalizeH="0" baseline="0" smtClean="0">
                          <a:ln>
                            <a:noFill/>
                          </a:ln>
                          <a:effectLst>
                            <a:outerShdw blurRad="60007" dist="310007" dir="7680000" sy="30000" kx="1300200" algn="ctr" rotWithShape="0">
                              <a:prstClr val="black">
                                <a:alpha val="32000"/>
                              </a:prstClr>
                            </a:outerShdw>
                          </a:effectLst>
                          <a:latin typeface="Constantia" pitchFamily="18" charset="0"/>
                        </a:rPr>
                        <a:t>37</a:t>
                      </a:r>
                      <a:endParaRPr kumimoji="0" lang="en-US" sz="2300" b="0" i="0" u="none" strike="noStrike" cap="none" normalizeH="0" baseline="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534988">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60375">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5334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68626566"/>
              </p:ext>
            </p:extLst>
          </p:nvPr>
        </p:nvGraphicFramePr>
        <p:xfrm>
          <a:off x="7543800" y="1747836"/>
          <a:ext cx="1524000" cy="4805364"/>
        </p:xfrm>
        <a:graphic>
          <a:graphicData uri="http://schemas.openxmlformats.org/drawingml/2006/table">
            <a:tbl>
              <a:tblPr>
                <a:tableStyleId>{775DCB02-9BB8-47FD-8907-85C794F793BA}</a:tableStyleId>
              </a:tblPr>
              <a:tblGrid>
                <a:gridCol w="1524000"/>
              </a:tblGrid>
              <a:tr h="465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0" u="none" strike="noStrike" cap="none" normalizeH="0" baseline="0" dirty="0" smtClean="0">
                          <a:ln>
                            <a:noFill/>
                          </a:ln>
                          <a:solidFill>
                            <a:srgbClr val="FFFF00"/>
                          </a:solidFill>
                          <a:effectLst>
                            <a:outerShdw blurRad="50800" dist="38100" dir="2700000" algn="tl" rotWithShape="0">
                              <a:prstClr val="black">
                                <a:alpha val="40000"/>
                              </a:prstClr>
                            </a:outerShdw>
                          </a:effectLst>
                          <a:latin typeface="Constantia" pitchFamily="18" charset="0"/>
                        </a:rPr>
                        <a:t>Baptized</a:t>
                      </a:r>
                      <a:endParaRPr kumimoji="0" lang="en-US" sz="2300" b="0" i="0" u="none" strike="noStrike" cap="none" normalizeH="0" baseline="0" dirty="0" smtClean="0">
                        <a:ln>
                          <a:noFill/>
                        </a:ln>
                        <a:solidFill>
                          <a:srgbClr val="FFFF00"/>
                        </a:solidFill>
                        <a:effectLst>
                          <a:outerShdw blurRad="50800" dist="38100" dir="2700000" algn="tl" rotWithShape="0">
                            <a:prstClr val="black">
                              <a:alpha val="40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tx1">
                        <a:lumMod val="50000"/>
                      </a:schemeClr>
                    </a:solidFill>
                  </a:tcPr>
                </a:tc>
              </a:tr>
              <a:tr h="525463">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Monotype Sorts" pitchFamily="2" charset="2"/>
                        <a:buChar char="4"/>
                        <a:tabLst/>
                      </a:pPr>
                      <a:r>
                        <a:rPr kumimoji="0" lang="en-US" sz="2300" u="none" strike="noStrike" cap="none" normalizeH="0" baseline="0" smtClean="0">
                          <a:ln>
                            <a:noFill/>
                          </a:ln>
                          <a:effectLst>
                            <a:outerShdw blurRad="60007" dist="310007" dir="7680000" sy="30000" kx="1300200" algn="ctr" rotWithShape="0">
                              <a:prstClr val="black">
                                <a:alpha val="32000"/>
                              </a:prstClr>
                            </a:outerShdw>
                          </a:effectLst>
                          <a:latin typeface="Constantia" pitchFamily="18" charset="0"/>
                        </a:rPr>
                        <a:t>38,41</a:t>
                      </a:r>
                      <a:endParaRPr kumimoji="0" lang="en-US" sz="2300" b="1" i="0" u="none" strike="noStrike" cap="none" normalizeH="0" baseline="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smtClean="0">
                          <a:ln>
                            <a:noFill/>
                          </a:ln>
                          <a:effectLst>
                            <a:outerShdw blurRad="60007" dist="310007" dir="7680000" sy="30000" kx="1300200" algn="ctr" rotWithShape="0">
                              <a:prstClr val="black">
                                <a:alpha val="32000"/>
                              </a:prstClr>
                            </a:outerShdw>
                          </a:effectLst>
                          <a:latin typeface="Constantia" pitchFamily="18" charset="0"/>
                        </a:rPr>
                        <a:t>12,13</a:t>
                      </a:r>
                      <a:endParaRPr kumimoji="0" lang="en-US" sz="2300" b="1" i="0" u="none" strike="noStrike" cap="none" normalizeH="0" baseline="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smtClean="0">
                          <a:ln>
                            <a:noFill/>
                          </a:ln>
                          <a:effectLst>
                            <a:outerShdw blurRad="60007" dist="310007" dir="7680000" sy="30000" kx="1300200" algn="ctr" rotWithShape="0">
                              <a:prstClr val="black">
                                <a:alpha val="32000"/>
                              </a:prstClr>
                            </a:outerShdw>
                          </a:effectLst>
                          <a:latin typeface="Constantia" pitchFamily="18" charset="0"/>
                        </a:rPr>
                        <a:t>38</a:t>
                      </a:r>
                      <a:endParaRPr kumimoji="0" lang="en-US" sz="2300" b="1" i="0" u="none" strike="noStrike" cap="none" normalizeH="0" baseline="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smtClean="0">
                          <a:ln>
                            <a:noFill/>
                          </a:ln>
                          <a:effectLst>
                            <a:outerShdw blurRad="60007" dist="310007" dir="7680000" sy="30000" kx="1300200" algn="ctr" rotWithShape="0">
                              <a:prstClr val="black">
                                <a:alpha val="32000"/>
                              </a:prstClr>
                            </a:outerShdw>
                          </a:effectLst>
                          <a:latin typeface="Constantia" pitchFamily="18" charset="0"/>
                        </a:rPr>
                        <a:t>22:16</a:t>
                      </a:r>
                      <a:endParaRPr kumimoji="0" lang="en-US" sz="2300" b="1" i="0" u="none" strike="noStrike" cap="none" normalizeH="0" baseline="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534988">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48</a:t>
                      </a:r>
                      <a:endParaRPr kumimoji="0" lang="en-US" sz="2300" b="1" i="0" u="none" strike="noStrike" cap="none" normalizeH="0" baseline="0" dirty="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15</a:t>
                      </a:r>
                      <a:endParaRPr kumimoji="0" lang="en-US" sz="2300" b="1" i="0" u="none" strike="noStrike" cap="none" normalizeH="0" baseline="0" dirty="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33</a:t>
                      </a:r>
                      <a:endParaRPr kumimoji="0" lang="en-US" sz="2300" b="1" i="0" u="none" strike="noStrike" cap="none" normalizeH="0" baseline="0" dirty="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60375">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8</a:t>
                      </a:r>
                      <a:endParaRPr kumimoji="0" lang="en-US" sz="2300" b="1" i="0" u="none" strike="noStrike" cap="none" normalizeH="0" baseline="0" dirty="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5334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5</a:t>
                      </a:r>
                      <a:endParaRPr kumimoji="0" lang="en-US" sz="2300" b="1" i="0" u="none" strike="noStrike" cap="none" normalizeH="0" baseline="0" dirty="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bl>
          </a:graphicData>
        </a:graphic>
      </p:graphicFrame>
      <p:sp>
        <p:nvSpPr>
          <p:cNvPr id="10" name="Snip Single Corner Rectangle 9"/>
          <p:cNvSpPr/>
          <p:nvPr/>
        </p:nvSpPr>
        <p:spPr>
          <a:xfrm>
            <a:off x="0" y="228600"/>
            <a:ext cx="6781800" cy="76944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0" y="228600"/>
            <a:ext cx="6781800" cy="76944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44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Conversions In Acts</a:t>
            </a:r>
          </a:p>
        </p:txBody>
      </p:sp>
    </p:spTree>
    <p:extLst>
      <p:ext uri="{BB962C8B-B14F-4D97-AF65-F5344CB8AC3E}">
        <p14:creationId xmlns:p14="http://schemas.microsoft.com/office/powerpoint/2010/main" val="41147090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E4624B1-C7B4-4A8A-8E6E-B45790D7EEB2}" type="slidenum">
              <a:rPr lang="en-US" smtClean="0">
                <a:solidFill>
                  <a:prstClr val="white"/>
                </a:solidFill>
              </a:rPr>
              <a:pPr/>
              <a:t>16</a:t>
            </a:fld>
            <a:endParaRPr lang="en-US">
              <a:solidFill>
                <a:prstClr val="white"/>
              </a:solidFill>
            </a:endParaRPr>
          </a:p>
        </p:txBody>
      </p:sp>
      <p:sp>
        <p:nvSpPr>
          <p:cNvPr id="6" name="Snip Single Corner Rectangle 5"/>
          <p:cNvSpPr/>
          <p:nvPr/>
        </p:nvSpPr>
        <p:spPr>
          <a:xfrm>
            <a:off x="0" y="268069"/>
            <a:ext cx="73914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Have You Been Converted?</a:t>
            </a:r>
          </a:p>
        </p:txBody>
      </p:sp>
      <p:grpSp>
        <p:nvGrpSpPr>
          <p:cNvPr id="7" name="Group 6"/>
          <p:cNvGrpSpPr/>
          <p:nvPr/>
        </p:nvGrpSpPr>
        <p:grpSpPr>
          <a:xfrm>
            <a:off x="7924800" y="228600"/>
            <a:ext cx="1230745" cy="457200"/>
            <a:chOff x="7924800" y="228600"/>
            <a:chExt cx="1230745" cy="457200"/>
          </a:xfrm>
        </p:grpSpPr>
        <p:sp>
          <p:nvSpPr>
            <p:cNvPr id="8" name="Pentagon 7"/>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9" name="Chevron 8"/>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0" name="Chevron 9"/>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1" name="Chevron 10"/>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2" name="Group 11"/>
          <p:cNvGrpSpPr/>
          <p:nvPr/>
        </p:nvGrpSpPr>
        <p:grpSpPr>
          <a:xfrm rot="10800000">
            <a:off x="0" y="6172200"/>
            <a:ext cx="1230745" cy="457200"/>
            <a:chOff x="7924800" y="228600"/>
            <a:chExt cx="1230745" cy="457200"/>
          </a:xfrm>
        </p:grpSpPr>
        <p:sp>
          <p:nvSpPr>
            <p:cNvPr id="13" name="Pentagon 1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4" name="Chevron 1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5" name="Chevron 14"/>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6" name="Chevron 15"/>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17" name="Rectangle 16"/>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3" name="Rectangle 22"/>
          <p:cNvSpPr/>
          <p:nvPr/>
        </p:nvSpPr>
        <p:spPr>
          <a:xfrm>
            <a:off x="152401" y="3276600"/>
            <a:ext cx="8763000" cy="2908489"/>
          </a:xfrm>
          <a:prstGeom prst="rect">
            <a:avLst/>
          </a:prstGeom>
          <a:solidFill>
            <a:srgbClr val="494949">
              <a:alpha val="50196"/>
            </a:srgbClr>
          </a:solidFill>
          <a:effectLst>
            <a:softEdge rad="127000"/>
          </a:effectLst>
        </p:spPr>
        <p:txBody>
          <a:bodyPr wrap="square">
            <a:spAutoFit/>
          </a:bodyPr>
          <a:lstStyle/>
          <a:p>
            <a:pPr marL="342900" indent="-342900">
              <a:spcAft>
                <a:spcPts val="600"/>
              </a:spcAft>
              <a:buClr>
                <a:srgbClr val="FF8600"/>
              </a:buClr>
              <a:buFont typeface="Wingdings 2" pitchFamily="18" charset="2"/>
              <a:buChar char="è"/>
            </a:pPr>
            <a:r>
              <a:rPr lang="en-US" sz="2800" dirty="0" smtClean="0">
                <a:solidFill>
                  <a:prstClr val="white"/>
                </a:solidFill>
                <a:effectLst>
                  <a:glow rad="101600">
                    <a:prstClr val="black">
                      <a:alpha val="60000"/>
                    </a:prstClr>
                  </a:glow>
                </a:effectLst>
                <a:latin typeface="Constantia" pitchFamily="18" charset="0"/>
              </a:rPr>
              <a:t>Do you believe that Jesus is the Christ, the Son of the Living God?</a:t>
            </a:r>
          </a:p>
          <a:p>
            <a:pPr marL="342900" indent="-342900">
              <a:spcAft>
                <a:spcPts val="600"/>
              </a:spcAft>
              <a:buClr>
                <a:srgbClr val="FF8600"/>
              </a:buClr>
              <a:buFont typeface="Wingdings 2" pitchFamily="18" charset="2"/>
              <a:buChar char="è"/>
            </a:pPr>
            <a:r>
              <a:rPr lang="en-US" sz="2800" dirty="0" smtClean="0">
                <a:solidFill>
                  <a:prstClr val="white"/>
                </a:solidFill>
                <a:effectLst>
                  <a:glow rad="101600">
                    <a:prstClr val="black">
                      <a:alpha val="60000"/>
                    </a:prstClr>
                  </a:glow>
                </a:effectLst>
                <a:latin typeface="Constantia" pitchFamily="18" charset="0"/>
              </a:rPr>
              <a:t>Have you confessed Jesus as the Christ?</a:t>
            </a:r>
          </a:p>
          <a:p>
            <a:pPr marL="342900" indent="-342900">
              <a:spcAft>
                <a:spcPts val="600"/>
              </a:spcAft>
              <a:buClr>
                <a:srgbClr val="FF8600"/>
              </a:buClr>
              <a:buFont typeface="Wingdings 2" pitchFamily="18" charset="2"/>
              <a:buChar char="è"/>
            </a:pPr>
            <a:r>
              <a:rPr lang="en-US" sz="2800" dirty="0" smtClean="0">
                <a:solidFill>
                  <a:prstClr val="white"/>
                </a:solidFill>
                <a:effectLst>
                  <a:glow rad="101600">
                    <a:prstClr val="black">
                      <a:alpha val="60000"/>
                    </a:prstClr>
                  </a:glow>
                </a:effectLst>
                <a:latin typeface="Constantia" pitchFamily="18" charset="0"/>
              </a:rPr>
              <a:t>Have you repented and been baptized in the name of Jesus Christ for the remission of your sins? (Acts 2:38)</a:t>
            </a:r>
          </a:p>
          <a:p>
            <a:pPr marL="342900" indent="-342900">
              <a:spcAft>
                <a:spcPts val="600"/>
              </a:spcAft>
              <a:buClr>
                <a:srgbClr val="FF8600"/>
              </a:buClr>
              <a:buFont typeface="Wingdings 2" pitchFamily="18" charset="2"/>
              <a:buChar char="è"/>
            </a:pPr>
            <a:r>
              <a:rPr lang="en-US" sz="2800" dirty="0" smtClean="0">
                <a:solidFill>
                  <a:prstClr val="white"/>
                </a:solidFill>
                <a:effectLst>
                  <a:glow rad="101600">
                    <a:prstClr val="black">
                      <a:alpha val="60000"/>
                    </a:prstClr>
                  </a:glow>
                </a:effectLst>
                <a:latin typeface="Constantia" pitchFamily="18" charset="0"/>
              </a:rPr>
              <a:t>Are you rejoicing in the Lord? (</a:t>
            </a:r>
            <a:r>
              <a:rPr lang="en-US" sz="2800" dirty="0" err="1" smtClean="0">
                <a:solidFill>
                  <a:prstClr val="white"/>
                </a:solidFill>
                <a:effectLst>
                  <a:glow rad="101600">
                    <a:prstClr val="black">
                      <a:alpha val="60000"/>
                    </a:prstClr>
                  </a:glow>
                </a:effectLst>
                <a:latin typeface="Constantia" pitchFamily="18" charset="0"/>
              </a:rPr>
              <a:t>Phili</a:t>
            </a:r>
            <a:r>
              <a:rPr lang="en-US" sz="2800" dirty="0" smtClean="0">
                <a:solidFill>
                  <a:prstClr val="white"/>
                </a:solidFill>
                <a:effectLst>
                  <a:glow rad="101600">
                    <a:prstClr val="black">
                      <a:alpha val="60000"/>
                    </a:prstClr>
                  </a:glow>
                </a:effectLst>
                <a:latin typeface="Constantia" pitchFamily="18" charset="0"/>
              </a:rPr>
              <a:t> 4:4-8)</a:t>
            </a:r>
            <a:endParaRPr lang="en-US" sz="2800" dirty="0">
              <a:solidFill>
                <a:prstClr val="white"/>
              </a:solidFill>
              <a:effectLst>
                <a:glow rad="101600">
                  <a:prstClr val="black">
                    <a:alpha val="60000"/>
                  </a:prstClr>
                </a:glow>
              </a:effectLst>
              <a:latin typeface="Constantia" pitchFamily="18" charset="0"/>
            </a:endParaRPr>
          </a:p>
        </p:txBody>
      </p:sp>
    </p:spTree>
    <p:extLst>
      <p:ext uri="{BB962C8B-B14F-4D97-AF65-F5344CB8AC3E}">
        <p14:creationId xmlns:p14="http://schemas.microsoft.com/office/powerpoint/2010/main" val="52137623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fade">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fade">
                                      <p:cBhvr>
                                        <p:cTn id="17" dur="500"/>
                                        <p:tgtEl>
                                          <p:spTgt spid="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3" end="3"/>
                                            </p:txEl>
                                          </p:spTgt>
                                        </p:tgtEl>
                                        <p:attrNameLst>
                                          <p:attrName>style.visibility</p:attrName>
                                        </p:attrNameLst>
                                      </p:cBhvr>
                                      <p:to>
                                        <p:strVal val="visible"/>
                                      </p:to>
                                    </p:set>
                                    <p:animEffect transition="in" filter="fade">
                                      <p:cBhvr>
                                        <p:cTn id="22"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4624B1-C7B4-4A8A-8E6E-B45790D7EEB2}" type="slidenum">
              <a:rPr lang="en-US" smtClean="0">
                <a:solidFill>
                  <a:prstClr val="white"/>
                </a:solidFill>
              </a:rPr>
              <a:pPr/>
              <a:t>17</a:t>
            </a:fld>
            <a:endParaRPr lang="en-US">
              <a:solidFill>
                <a:prstClr val="white"/>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7924800" y="228600"/>
            <a:ext cx="1230745" cy="457200"/>
            <a:chOff x="7924800" y="228600"/>
            <a:chExt cx="1230745" cy="457200"/>
          </a:xfrm>
        </p:grpSpPr>
        <p:sp>
          <p:nvSpPr>
            <p:cNvPr id="6" name="Pentagon 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7" name="Chevron 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8" name="Chevron 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9" name="Chevron 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0" name="Group 9"/>
          <p:cNvGrpSpPr/>
          <p:nvPr/>
        </p:nvGrpSpPr>
        <p:grpSpPr>
          <a:xfrm rot="10800000">
            <a:off x="0" y="61722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15" name="Rectangle 14"/>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6" name="TextBox 15"/>
          <p:cNvSpPr txBox="1"/>
          <p:nvPr/>
        </p:nvSpPr>
        <p:spPr>
          <a:xfrm>
            <a:off x="609600" y="3992940"/>
            <a:ext cx="8008474" cy="1569660"/>
          </a:xfrm>
          <a:prstGeom prst="rect">
            <a:avLst/>
          </a:prstGeom>
          <a:solidFill>
            <a:srgbClr val="7F7F7F">
              <a:alpha val="50196"/>
            </a:srgbClr>
          </a:solidFill>
          <a:effectLst>
            <a:softEdge rad="127000"/>
          </a:effectLst>
        </p:spPr>
        <p:txBody>
          <a:bodyPr wrap="none" rtlCol="0">
            <a:spAutoFit/>
            <a:scene3d>
              <a:camera prst="orthographicFront"/>
              <a:lightRig rig="soft" dir="t">
                <a:rot lat="0" lon="0" rev="10800000"/>
              </a:lightRig>
            </a:scene3d>
            <a:sp3d>
              <a:bevelT w="27940" h="12700"/>
              <a:contourClr>
                <a:srgbClr val="DDDDDD"/>
              </a:contourClr>
            </a:sp3d>
          </a:bodyPr>
          <a:lstStyle/>
          <a:p>
            <a:pPr algn="ctr"/>
            <a:r>
              <a:rPr lang="en-US" sz="4800" b="1" spc="150" dirty="0" smtClean="0">
                <a:ln w="11430"/>
                <a:solidFill>
                  <a:srgbClr val="F8F8F8"/>
                </a:solidFill>
                <a:effectLst>
                  <a:glow rad="101600">
                    <a:schemeClr val="bg1">
                      <a:alpha val="60000"/>
                    </a:schemeClr>
                  </a:glow>
                  <a:outerShdw blurRad="25400" algn="tl" rotWithShape="0">
                    <a:srgbClr val="000000">
                      <a:alpha val="43000"/>
                    </a:srgbClr>
                  </a:outerShdw>
                </a:effectLst>
                <a:latin typeface="Blue Highway Linocut" pitchFamily="2" charset="0"/>
              </a:rPr>
              <a:t>The Gospel has been preached – </a:t>
            </a:r>
          </a:p>
          <a:p>
            <a:pPr algn="ctr"/>
            <a:r>
              <a:rPr lang="en-US" sz="4800" b="1" spc="150" dirty="0" smtClean="0">
                <a:ln w="11430"/>
                <a:solidFill>
                  <a:srgbClr val="F8F8F8"/>
                </a:solidFill>
                <a:effectLst>
                  <a:glow rad="101600">
                    <a:schemeClr val="bg1">
                      <a:alpha val="60000"/>
                    </a:schemeClr>
                  </a:glow>
                  <a:outerShdw blurRad="25400" algn="tl" rotWithShape="0">
                    <a:srgbClr val="000000">
                      <a:alpha val="43000"/>
                    </a:srgbClr>
                  </a:outerShdw>
                </a:effectLst>
                <a:latin typeface="Blue Highway Linocut" pitchFamily="2" charset="0"/>
              </a:rPr>
              <a:t>How will you respond?</a:t>
            </a:r>
            <a:endParaRPr lang="en-US" sz="4800" b="1" spc="150" dirty="0">
              <a:ln w="11430"/>
              <a:solidFill>
                <a:srgbClr val="F8F8F8"/>
              </a:solidFill>
              <a:effectLst>
                <a:glow rad="101600">
                  <a:schemeClr val="bg1">
                    <a:alpha val="60000"/>
                  </a:schemeClr>
                </a:glow>
                <a:outerShdw blurRad="25400" algn="tl" rotWithShape="0">
                  <a:srgbClr val="000000">
                    <a:alpha val="43000"/>
                  </a:srgbClr>
                </a:outerShdw>
              </a:effectLst>
              <a:latin typeface="Blue Highway Linocut" pitchFamily="2" charset="0"/>
            </a:endParaRPr>
          </a:p>
        </p:txBody>
      </p:sp>
      <p:sp>
        <p:nvSpPr>
          <p:cNvPr id="17" name="Snip Single Corner Rectangle 16"/>
          <p:cNvSpPr/>
          <p:nvPr/>
        </p:nvSpPr>
        <p:spPr>
          <a:xfrm>
            <a:off x="0" y="268069"/>
            <a:ext cx="73914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Have You Been Converted?</a:t>
            </a:r>
          </a:p>
        </p:txBody>
      </p:sp>
    </p:spTree>
    <p:extLst>
      <p:ext uri="{BB962C8B-B14F-4D97-AF65-F5344CB8AC3E}">
        <p14:creationId xmlns:p14="http://schemas.microsoft.com/office/powerpoint/2010/main" val="336426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4624B1-C7B4-4A8A-8E6E-B45790D7EEB2}" type="slidenum">
              <a:rPr lang="en-US" smtClean="0">
                <a:solidFill>
                  <a:prstClr val="white"/>
                </a:solidFill>
              </a:rPr>
              <a:pPr/>
              <a:t>18</a:t>
            </a:fld>
            <a:endParaRPr lang="en-US">
              <a:solidFill>
                <a:prstClr val="white"/>
              </a:solidFill>
            </a:endParaRPr>
          </a:p>
        </p:txBody>
      </p:sp>
    </p:spTree>
    <p:extLst>
      <p:ext uri="{BB962C8B-B14F-4D97-AF65-F5344CB8AC3E}">
        <p14:creationId xmlns:p14="http://schemas.microsoft.com/office/powerpoint/2010/main" val="296773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D2E57653-3E58-4892-A7ED-712530ACC680}" type="slidenum">
              <a:rPr lang="en-US" smtClean="0">
                <a:solidFill>
                  <a:srgbClr val="FFF9E5"/>
                </a:solidFill>
              </a:rPr>
              <a:pPr/>
              <a:t>19</a:t>
            </a:fld>
            <a:endParaRPr lang="en-US">
              <a:solidFill>
                <a:srgbClr val="FFF9E5"/>
              </a:solidFill>
            </a:endParaRPr>
          </a:p>
        </p:txBody>
      </p:sp>
      <p:sp>
        <p:nvSpPr>
          <p:cNvPr id="3" name="TextBox 2"/>
          <p:cNvSpPr txBox="1"/>
          <p:nvPr/>
        </p:nvSpPr>
        <p:spPr>
          <a:xfrm>
            <a:off x="152401" y="2451080"/>
            <a:ext cx="8763000" cy="34163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914353">
              <a:defRPr/>
            </a:pPr>
            <a:r>
              <a:rPr lang="en-US" sz="2400" kern="0" dirty="0">
                <a:solidFill>
                  <a:prstClr val="black"/>
                </a:solidFill>
                <a:effectLst>
                  <a:outerShdw blurRad="60007" dist="310007" dir="7680000" sy="30000" kx="1300200" algn="ctr" rotWithShape="0">
                    <a:prstClr val="black">
                      <a:alpha val="32000"/>
                    </a:prstClr>
                  </a:outerShdw>
                </a:effectLst>
                <a:latin typeface="Berlin Sans FB Demi" pitchFamily="34" charset="0"/>
              </a:rPr>
              <a:t>Charts by Don McClain</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latin typeface="Book Antiqua"/>
              </a:rPr>
              <a:t>Prepared July </a:t>
            </a:r>
            <a:r>
              <a:rPr lang="en-US" kern="0" dirty="0" smtClean="0">
                <a:solidFill>
                  <a:prstClr val="black"/>
                </a:solidFill>
                <a:effectLst>
                  <a:outerShdw blurRad="60007" dist="310007" dir="7680000" sy="30000" kx="1300200" algn="ctr" rotWithShape="0">
                    <a:prstClr val="black">
                      <a:alpha val="32000"/>
                    </a:prstClr>
                  </a:outerShdw>
                </a:effectLst>
                <a:latin typeface="Book Antiqua"/>
              </a:rPr>
              <a:t>14-16,  </a:t>
            </a:r>
            <a:r>
              <a:rPr lang="en-US" kern="0" dirty="0">
                <a:solidFill>
                  <a:prstClr val="black"/>
                </a:solidFill>
                <a:effectLst>
                  <a:outerShdw blurRad="60007" dist="310007" dir="7680000" sy="30000" kx="1300200" algn="ctr" rotWithShape="0">
                    <a:prstClr val="black">
                      <a:alpha val="32000"/>
                    </a:prstClr>
                  </a:outerShdw>
                </a:effectLst>
                <a:latin typeface="Book Antiqua"/>
              </a:rPr>
              <a:t>2011</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latin typeface="Book Antiqua"/>
              </a:rPr>
              <a:t>Preached July </a:t>
            </a:r>
            <a:r>
              <a:rPr lang="en-US" kern="0" dirty="0" smtClean="0">
                <a:solidFill>
                  <a:prstClr val="black"/>
                </a:solidFill>
                <a:effectLst>
                  <a:outerShdw blurRad="60007" dist="310007" dir="7680000" sy="30000" kx="1300200" algn="ctr" rotWithShape="0">
                    <a:prstClr val="black">
                      <a:alpha val="32000"/>
                    </a:prstClr>
                  </a:outerShdw>
                </a:effectLst>
                <a:latin typeface="Book Antiqua"/>
              </a:rPr>
              <a:t>17, </a:t>
            </a:r>
            <a:r>
              <a:rPr lang="en-US" kern="0" dirty="0">
                <a:solidFill>
                  <a:prstClr val="black"/>
                </a:solidFill>
                <a:effectLst>
                  <a:outerShdw blurRad="60007" dist="310007" dir="7680000" sy="30000" kx="1300200" algn="ctr" rotWithShape="0">
                    <a:prstClr val="black">
                      <a:alpha val="32000"/>
                    </a:prstClr>
                  </a:outerShdw>
                </a:effectLst>
                <a:latin typeface="Book Antiqua"/>
              </a:rPr>
              <a:t>2011</a:t>
            </a:r>
          </a:p>
          <a:p>
            <a:pPr algn="ctr" defTabSz="914353">
              <a:defRPr/>
            </a:pPr>
            <a:r>
              <a:rPr lang="en-US" sz="2000" kern="0" dirty="0">
                <a:solidFill>
                  <a:prstClr val="black"/>
                </a:solidFill>
                <a:effectLst>
                  <a:outerShdw blurRad="60007" dist="310007" dir="7680000" sy="30000" kx="1300200" algn="ctr" rotWithShape="0">
                    <a:prstClr val="black">
                      <a:alpha val="32000"/>
                    </a:prstClr>
                  </a:outerShdw>
                </a:effectLst>
                <a:latin typeface="Book Antiqua"/>
              </a:rPr>
              <a:t>West 65</a:t>
            </a:r>
            <a:r>
              <a:rPr lang="en-US" sz="2000" kern="0" baseline="30000" dirty="0">
                <a:solidFill>
                  <a:prstClr val="black"/>
                </a:solidFill>
                <a:effectLst>
                  <a:outerShdw blurRad="60007" dist="310007" dir="7680000" sy="30000" kx="1300200" algn="ctr" rotWithShape="0">
                    <a:prstClr val="black">
                      <a:alpha val="32000"/>
                    </a:prstClr>
                  </a:outerShdw>
                </a:effectLst>
                <a:latin typeface="Book Antiqua"/>
              </a:rPr>
              <a:t>th</a:t>
            </a:r>
            <a:r>
              <a:rPr lang="en-US" sz="2000" kern="0" dirty="0">
                <a:solidFill>
                  <a:prstClr val="black"/>
                </a:solidFill>
                <a:effectLst>
                  <a:outerShdw blurRad="60007" dist="310007" dir="7680000" sy="30000" kx="1300200" algn="ctr" rotWithShape="0">
                    <a:prstClr val="black">
                      <a:alpha val="32000"/>
                    </a:prstClr>
                  </a:outerShdw>
                </a:effectLst>
                <a:latin typeface="Book Antiqua"/>
              </a:rPr>
              <a:t> Street church of Christ</a:t>
            </a:r>
          </a:p>
          <a:p>
            <a:pPr algn="ctr" defTabSz="914353">
              <a:defRPr/>
            </a:pPr>
            <a:r>
              <a:rPr lang="en-US" sz="2000" kern="0" dirty="0">
                <a:solidFill>
                  <a:prstClr val="black"/>
                </a:solidFill>
                <a:effectLst>
                  <a:outerShdw blurRad="60007" dist="310007" dir="7680000" sy="30000" kx="1300200" algn="ctr" rotWithShape="0">
                    <a:prstClr val="black">
                      <a:alpha val="32000"/>
                    </a:prstClr>
                  </a:outerShdw>
                </a:effectLst>
                <a:latin typeface="Book Antiqua"/>
              </a:rPr>
              <a:t>P.O. Box 190062</a:t>
            </a:r>
          </a:p>
          <a:p>
            <a:pPr algn="ctr" defTabSz="914353">
              <a:defRPr/>
            </a:pPr>
            <a:r>
              <a:rPr lang="en-US" sz="2000" kern="0" dirty="0">
                <a:solidFill>
                  <a:prstClr val="black"/>
                </a:solidFill>
                <a:effectLst>
                  <a:outerShdw blurRad="60007" dist="310007" dir="7680000" sy="30000" kx="1300200" algn="ctr" rotWithShape="0">
                    <a:prstClr val="black">
                      <a:alpha val="32000"/>
                    </a:prstClr>
                  </a:outerShdw>
                </a:effectLst>
                <a:latin typeface="Book Antiqua"/>
              </a:rPr>
              <a:t>Little Rock AR 72219</a:t>
            </a:r>
          </a:p>
          <a:p>
            <a:pPr algn="ctr" defTabSz="914353">
              <a:defRPr/>
            </a:pPr>
            <a:r>
              <a:rPr lang="en-US" sz="2000" kern="0" dirty="0">
                <a:solidFill>
                  <a:prstClr val="black"/>
                </a:solidFill>
                <a:effectLst>
                  <a:outerShdw blurRad="60007" dist="310007" dir="7680000" sy="30000" kx="1300200" algn="ctr" rotWithShape="0">
                    <a:prstClr val="black">
                      <a:alpha val="32000"/>
                    </a:prstClr>
                  </a:outerShdw>
                </a:effectLst>
                <a:latin typeface="Book Antiqua"/>
              </a:rPr>
              <a:t>501-568-1062</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latin typeface="Book Antiqua"/>
              </a:rPr>
              <a:t>Prepared using PPT 2010 – </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latin typeface="Book Antiqua"/>
              </a:rPr>
              <a:t>Email – </a:t>
            </a:r>
            <a:r>
              <a:rPr lang="en-US" u="sng" kern="0" dirty="0">
                <a:solidFill>
                  <a:prstClr val="black"/>
                </a:solidFill>
                <a:effectLst>
                  <a:outerShdw blurRad="60007" dist="310007" dir="7680000" sy="30000" kx="1300200" algn="ctr" rotWithShape="0">
                    <a:prstClr val="black">
                      <a:alpha val="32000"/>
                    </a:prstClr>
                  </a:outerShdw>
                </a:effectLst>
                <a:latin typeface="Book Antiqua"/>
                <a:hlinkClick r:id=""/>
              </a:rPr>
              <a:t>donmcclain@sbcglobal.net</a:t>
            </a:r>
            <a:r>
              <a:rPr lang="en-US" u="sng" kern="0" dirty="0">
                <a:solidFill>
                  <a:prstClr val="black"/>
                </a:solidFill>
                <a:effectLst>
                  <a:outerShdw blurRad="60007" dist="310007" dir="7680000" sy="30000" kx="1300200" algn="ctr" rotWithShape="0">
                    <a:prstClr val="black">
                      <a:alpha val="32000"/>
                    </a:prstClr>
                  </a:outerShdw>
                </a:effectLst>
                <a:latin typeface="Book Antiqua"/>
              </a:rPr>
              <a:t> </a:t>
            </a:r>
            <a:r>
              <a:rPr lang="en-US" kern="0" dirty="0">
                <a:solidFill>
                  <a:prstClr val="black"/>
                </a:solidFill>
                <a:effectLst>
                  <a:outerShdw blurRad="60007" dist="310007" dir="7680000" sy="30000" kx="1300200" algn="ctr" rotWithShape="0">
                    <a:prstClr val="black">
                      <a:alpha val="32000"/>
                    </a:prstClr>
                  </a:outerShdw>
                </a:effectLst>
                <a:latin typeface="Book Antiqua"/>
              </a:rPr>
              <a:t> </a:t>
            </a:r>
          </a:p>
          <a:p>
            <a:pPr algn="ctr" defTabSz="914353">
              <a:defRPr/>
            </a:pPr>
            <a:r>
              <a:rPr lang="en-US" sz="2000" kern="0" dirty="0">
                <a:solidFill>
                  <a:prstClr val="black"/>
                </a:solidFill>
                <a:effectLst>
                  <a:outerShdw blurRad="60007" dist="310007" dir="7680000" sy="30000" kx="1300200" algn="ctr" rotWithShape="0">
                    <a:prstClr val="black">
                      <a:alpha val="32000"/>
                    </a:prstClr>
                  </a:outerShdw>
                </a:effectLst>
                <a:latin typeface="Book Antiqua"/>
              </a:rPr>
              <a:t>More PPT &amp; Audio Sermons:</a:t>
            </a:r>
          </a:p>
          <a:p>
            <a:pPr algn="ctr" defTabSz="914353">
              <a:defRPr/>
            </a:pPr>
            <a:r>
              <a:rPr lang="en-US" sz="2000" kern="0" dirty="0">
                <a:solidFill>
                  <a:prstClr val="black"/>
                </a:solidFill>
                <a:effectLst>
                  <a:outerShdw blurRad="60007" dist="310007" dir="7680000" sy="30000" kx="1300200" algn="ctr" rotWithShape="0">
                    <a:prstClr val="black">
                      <a:alpha val="32000"/>
                    </a:prstClr>
                  </a:outerShdw>
                </a:effectLst>
                <a:latin typeface="Book Antiqua"/>
                <a:hlinkClick r:id=""/>
              </a:rPr>
              <a:t>http://w65stchurchofchrist.org/donmaccla/2011SermonPage.html</a:t>
            </a:r>
            <a:r>
              <a:rPr lang="en-US" sz="2000" kern="0" dirty="0">
                <a:solidFill>
                  <a:prstClr val="black"/>
                </a:solidFill>
                <a:effectLst>
                  <a:outerShdw blurRad="60007" dist="310007" dir="7680000" sy="30000" kx="1300200" algn="ctr" rotWithShape="0">
                    <a:prstClr val="black">
                      <a:alpha val="32000"/>
                    </a:prstClr>
                  </a:outerShdw>
                </a:effectLst>
                <a:latin typeface="Book Antiqua"/>
              </a:rPr>
              <a:t> </a:t>
            </a:r>
            <a:endParaRPr lang="en-US" sz="2000" dirty="0">
              <a:solidFill>
                <a:prstClr val="black"/>
              </a:solidFill>
            </a:endParaRPr>
          </a:p>
        </p:txBody>
      </p:sp>
      <p:sp>
        <p:nvSpPr>
          <p:cNvPr id="7" name="Rectangle 6"/>
          <p:cNvSpPr/>
          <p:nvPr/>
        </p:nvSpPr>
        <p:spPr>
          <a:xfrm>
            <a:off x="0" y="0"/>
            <a:ext cx="9144000" cy="2400657"/>
          </a:xfrm>
          <a:prstGeom prst="rect">
            <a:avLst/>
          </a:prstGeom>
        </p:spPr>
        <p:txBody>
          <a:bodyPr wrap="square">
            <a:spAutoFit/>
            <a:scene3d>
              <a:camera prst="orthographicFront"/>
              <a:lightRig rig="threePt" dir="t"/>
            </a:scene3d>
            <a:sp3d extrusionH="57150">
              <a:bevelT h="25400" prst="softRound"/>
            </a:sp3d>
          </a:bodyPr>
          <a:lstStyle/>
          <a:p>
            <a:pPr algn="ctr"/>
            <a:r>
              <a:rPr lang="en-US" sz="4800" b="1" dirty="0">
                <a:ln w="10541" cmpd="sng">
                  <a:solidFill>
                    <a:srgbClr val="7D7D7D">
                      <a:tint val="100000"/>
                      <a:shade val="100000"/>
                      <a:satMod val="110000"/>
                    </a:srgbClr>
                  </a:solidFill>
                  <a:prstDash val="solid"/>
                </a:ln>
                <a:solidFill>
                  <a:srgbClr val="FFE697"/>
                </a:solidFill>
                <a:effectLst>
                  <a:glow rad="101600">
                    <a:srgbClr val="94147C">
                      <a:satMod val="175000"/>
                      <a:alpha val="40000"/>
                    </a:srgb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rPr>
              <a:t>The </a:t>
            </a:r>
            <a:r>
              <a:rPr lang="en-US" sz="4800" b="1" dirty="0" smtClean="0">
                <a:ln w="10541" cmpd="sng">
                  <a:solidFill>
                    <a:srgbClr val="7D7D7D">
                      <a:tint val="100000"/>
                      <a:shade val="100000"/>
                      <a:satMod val="110000"/>
                    </a:srgbClr>
                  </a:solidFill>
                  <a:prstDash val="solid"/>
                </a:ln>
                <a:solidFill>
                  <a:srgbClr val="FFE697"/>
                </a:solidFill>
                <a:effectLst>
                  <a:glow rad="101600">
                    <a:srgbClr val="94147C">
                      <a:satMod val="175000"/>
                      <a:alpha val="40000"/>
                    </a:srgb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rPr>
              <a:t>Conversion of The Ethiopian Eunuch</a:t>
            </a:r>
            <a:endParaRPr lang="en-US" sz="4800" b="1" dirty="0">
              <a:ln w="10541" cmpd="sng">
                <a:solidFill>
                  <a:srgbClr val="7D7D7D">
                    <a:tint val="100000"/>
                    <a:shade val="100000"/>
                    <a:satMod val="110000"/>
                  </a:srgbClr>
                </a:solidFill>
                <a:prstDash val="solid"/>
              </a:ln>
              <a:solidFill>
                <a:srgbClr val="FFE697"/>
              </a:solidFill>
              <a:effectLst>
                <a:glow rad="101600">
                  <a:srgbClr val="94147C">
                    <a:satMod val="175000"/>
                    <a:alpha val="40000"/>
                  </a:srgb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endParaRPr>
          </a:p>
          <a:p>
            <a:pPr algn="ctr"/>
            <a:r>
              <a:rPr lang="en-US" sz="5400" b="1" dirty="0">
                <a:ln w="10541" cmpd="sng">
                  <a:solidFill>
                    <a:srgbClr val="7D7D7D">
                      <a:tint val="100000"/>
                      <a:shade val="100000"/>
                      <a:satMod val="110000"/>
                    </a:srgbClr>
                  </a:solidFill>
                  <a:prstDash val="solid"/>
                </a:ln>
                <a:solidFill>
                  <a:srgbClr val="FFE697"/>
                </a:solidFill>
                <a:effectLst>
                  <a:glow rad="101600">
                    <a:srgbClr val="94147C">
                      <a:satMod val="175000"/>
                      <a:alpha val="40000"/>
                    </a:srgb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rPr>
              <a:t>Acts </a:t>
            </a:r>
            <a:r>
              <a:rPr lang="en-US" sz="5400" b="1" dirty="0" smtClean="0">
                <a:ln w="10541" cmpd="sng">
                  <a:solidFill>
                    <a:srgbClr val="7D7D7D">
                      <a:tint val="100000"/>
                      <a:shade val="100000"/>
                      <a:satMod val="110000"/>
                    </a:srgbClr>
                  </a:solidFill>
                  <a:prstDash val="solid"/>
                </a:ln>
                <a:solidFill>
                  <a:srgbClr val="FFE697"/>
                </a:solidFill>
                <a:effectLst>
                  <a:glow rad="101600">
                    <a:srgbClr val="94147C">
                      <a:satMod val="175000"/>
                      <a:alpha val="40000"/>
                    </a:srgb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rPr>
              <a:t>8:26-40</a:t>
            </a:r>
            <a:endParaRPr lang="en-US" sz="5400" b="1" dirty="0">
              <a:ln w="10541" cmpd="sng">
                <a:solidFill>
                  <a:srgbClr val="7D7D7D">
                    <a:tint val="100000"/>
                    <a:shade val="100000"/>
                    <a:satMod val="110000"/>
                  </a:srgbClr>
                </a:solidFill>
                <a:prstDash val="solid"/>
              </a:ln>
              <a:solidFill>
                <a:srgbClr val="FFE697"/>
              </a:solidFill>
              <a:effectLst>
                <a:glow rad="101600">
                  <a:srgbClr val="94147C">
                    <a:satMod val="175000"/>
                    <a:alpha val="40000"/>
                  </a:srgb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endParaRPr>
          </a:p>
        </p:txBody>
      </p:sp>
    </p:spTree>
    <p:extLst>
      <p:ext uri="{BB962C8B-B14F-4D97-AF65-F5344CB8AC3E}">
        <p14:creationId xmlns:p14="http://schemas.microsoft.com/office/powerpoint/2010/main" val="183628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924800" y="228600"/>
            <a:ext cx="1230745" cy="457200"/>
            <a:chOff x="7924800" y="228600"/>
            <a:chExt cx="1230745" cy="457200"/>
          </a:xfrm>
        </p:grpSpPr>
        <p:sp>
          <p:nvSpPr>
            <p:cNvPr id="10" name="Pentagon 9"/>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1" name="Chevron 10"/>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2" name="Chevron 11"/>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3" name="Chevron 12"/>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5" name="TextBox 4"/>
          <p:cNvSpPr txBox="1"/>
          <p:nvPr/>
        </p:nvSpPr>
        <p:spPr>
          <a:xfrm>
            <a:off x="304800" y="1305580"/>
            <a:ext cx="4339842" cy="646331"/>
          </a:xfrm>
          <a:prstGeom prst="rect">
            <a:avLst/>
          </a:prstGeom>
          <a:noFill/>
        </p:spPr>
        <p:txBody>
          <a:bodyPr wrap="none" rtlCol="0">
            <a:spAutoFit/>
          </a:bodyPr>
          <a:lstStyle/>
          <a:p>
            <a:r>
              <a:rPr lang="en-US" sz="3600" dirty="0">
                <a:solidFill>
                  <a:prstClr val="white"/>
                </a:solidFill>
                <a:latin typeface="BinnerD" pitchFamily="34" charset="0"/>
              </a:rPr>
              <a:t>Convert; Converted</a:t>
            </a:r>
          </a:p>
        </p:txBody>
      </p:sp>
      <p:sp>
        <p:nvSpPr>
          <p:cNvPr id="6" name="Slide Number Placeholder 5"/>
          <p:cNvSpPr>
            <a:spLocks noGrp="1"/>
          </p:cNvSpPr>
          <p:nvPr>
            <p:ph type="sldNum" sz="quarter" idx="12"/>
          </p:nvPr>
        </p:nvSpPr>
        <p:spPr>
          <a:xfrm>
            <a:off x="8153400" y="231648"/>
            <a:ext cx="941203" cy="301752"/>
          </a:xfrm>
        </p:spPr>
        <p:txBody>
          <a:bodyPr/>
          <a:lstStyle/>
          <a:p>
            <a:fld id="{7E4624B1-C7B4-4A8A-8E6E-B45790D7EEB2}" type="slidenum">
              <a:rPr lang="en-US" smtClean="0">
                <a:solidFill>
                  <a:prstClr val="white"/>
                </a:solidFill>
              </a:rPr>
              <a:pPr/>
              <a:t>2</a:t>
            </a:fld>
            <a:endParaRPr lang="en-US" dirty="0">
              <a:solidFill>
                <a:prstClr val="white"/>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409" y="2133600"/>
            <a:ext cx="276225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657600" y="2286000"/>
            <a:ext cx="5067300" cy="4308872"/>
          </a:xfrm>
          <a:prstGeom prst="rect">
            <a:avLst/>
          </a:prstGeom>
        </p:spPr>
        <p:txBody>
          <a:bodyPr wrap="square">
            <a:spAutoFit/>
          </a:bodyPr>
          <a:lstStyle/>
          <a:p>
            <a:pPr>
              <a:spcAft>
                <a:spcPts val="600"/>
              </a:spcAft>
            </a:pPr>
            <a:r>
              <a:rPr lang="en-US" sz="2400" dirty="0">
                <a:solidFill>
                  <a:prstClr val="white"/>
                </a:solidFill>
                <a:effectLst>
                  <a:glow rad="101600">
                    <a:prstClr val="black">
                      <a:alpha val="60000"/>
                    </a:prstClr>
                  </a:glow>
                </a:effectLst>
              </a:rPr>
              <a:t>transitive verb</a:t>
            </a:r>
          </a:p>
          <a:p>
            <a:pPr marL="231775" indent="-231775">
              <a:spcAft>
                <a:spcPts val="600"/>
              </a:spcAft>
            </a:pPr>
            <a:r>
              <a:rPr lang="en-US" sz="2400" dirty="0">
                <a:solidFill>
                  <a:prstClr val="white"/>
                </a:solidFill>
                <a:effectLst>
                  <a:glow rad="101600">
                    <a:prstClr val="black">
                      <a:alpha val="60000"/>
                    </a:prstClr>
                  </a:glow>
                </a:effectLst>
              </a:rPr>
              <a:t>1 - a : </a:t>
            </a:r>
            <a:r>
              <a:rPr lang="en-US" sz="2400" dirty="0">
                <a:solidFill>
                  <a:srgbClr val="FFFF00"/>
                </a:solidFill>
                <a:effectLst>
                  <a:glow rad="101600">
                    <a:prstClr val="black">
                      <a:alpha val="60000"/>
                    </a:prstClr>
                  </a:glow>
                </a:effectLst>
              </a:rPr>
              <a:t>to bring over from one belief, view, or party to another </a:t>
            </a:r>
            <a:r>
              <a:rPr lang="en-US" sz="2400" dirty="0">
                <a:solidFill>
                  <a:prstClr val="white"/>
                </a:solidFill>
                <a:effectLst>
                  <a:glow rad="101600">
                    <a:prstClr val="black">
                      <a:alpha val="60000"/>
                    </a:prstClr>
                  </a:glow>
                </a:effectLst>
              </a:rPr>
              <a:t>b : to bring about a religious conversion in </a:t>
            </a:r>
          </a:p>
          <a:p>
            <a:pPr marL="231775" indent="-231775">
              <a:spcAft>
                <a:spcPts val="600"/>
              </a:spcAft>
            </a:pPr>
            <a:r>
              <a:rPr lang="en-US" sz="2400" dirty="0">
                <a:solidFill>
                  <a:prstClr val="white"/>
                </a:solidFill>
                <a:effectLst>
                  <a:glow rad="101600">
                    <a:prstClr val="black">
                      <a:alpha val="60000"/>
                    </a:prstClr>
                  </a:glow>
                </a:effectLst>
              </a:rPr>
              <a:t>2 - a : to alter the physical or chemical nature or properties of especially in manufacturing b (1) : </a:t>
            </a:r>
            <a:r>
              <a:rPr lang="en-US" sz="2400" dirty="0">
                <a:solidFill>
                  <a:srgbClr val="FFFF00"/>
                </a:solidFill>
                <a:effectLst>
                  <a:glow rad="101600">
                    <a:prstClr val="black">
                      <a:alpha val="60000"/>
                    </a:prstClr>
                  </a:glow>
                </a:effectLst>
              </a:rPr>
              <a:t>to change from one form or function to another </a:t>
            </a:r>
            <a:r>
              <a:rPr lang="en-US" sz="2400" dirty="0">
                <a:solidFill>
                  <a:prstClr val="white"/>
                </a:solidFill>
                <a:effectLst>
                  <a:glow rad="101600">
                    <a:prstClr val="black">
                      <a:alpha val="60000"/>
                    </a:prstClr>
                  </a:glow>
                </a:effectLst>
              </a:rPr>
              <a:t>(2) : to alter for more effective utilization</a:t>
            </a:r>
          </a:p>
        </p:txBody>
      </p:sp>
      <p:grpSp>
        <p:nvGrpSpPr>
          <p:cNvPr id="14" name="Group 13"/>
          <p:cNvGrpSpPr/>
          <p:nvPr/>
        </p:nvGrpSpPr>
        <p:grpSpPr>
          <a:xfrm rot="10800000">
            <a:off x="0" y="6172200"/>
            <a:ext cx="1230745" cy="457200"/>
            <a:chOff x="7924800" y="228600"/>
            <a:chExt cx="1230745" cy="457200"/>
          </a:xfrm>
        </p:grpSpPr>
        <p:sp>
          <p:nvSpPr>
            <p:cNvPr id="15" name="Pentagon 14"/>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6" name="Chevron 15"/>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7" name="Chevron 16"/>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8" name="Chevron 17"/>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19" name="Rectangle 18"/>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0" name="Snip Single Corner Rectangle 19"/>
          <p:cNvSpPr/>
          <p:nvPr/>
        </p:nvSpPr>
        <p:spPr>
          <a:xfrm>
            <a:off x="0" y="268069"/>
            <a:ext cx="73914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Conversion of The Ethiopian</a:t>
            </a:r>
          </a:p>
        </p:txBody>
      </p:sp>
    </p:spTree>
    <p:extLst>
      <p:ext uri="{BB962C8B-B14F-4D97-AF65-F5344CB8AC3E}">
        <p14:creationId xmlns:p14="http://schemas.microsoft.com/office/powerpoint/2010/main" val="2077377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305580"/>
            <a:ext cx="4339842" cy="646331"/>
          </a:xfrm>
          <a:prstGeom prst="rect">
            <a:avLst/>
          </a:prstGeom>
          <a:noFill/>
        </p:spPr>
        <p:txBody>
          <a:bodyPr wrap="none" rtlCol="0">
            <a:spAutoFit/>
          </a:bodyPr>
          <a:lstStyle/>
          <a:p>
            <a:r>
              <a:rPr lang="en-US" sz="3600" dirty="0">
                <a:solidFill>
                  <a:prstClr val="white"/>
                </a:solidFill>
                <a:latin typeface="BinnerD" pitchFamily="34" charset="0"/>
              </a:rPr>
              <a:t>Convert; Converted</a:t>
            </a:r>
          </a:p>
        </p:txBody>
      </p:sp>
      <p:sp>
        <p:nvSpPr>
          <p:cNvPr id="3" name="Rectangle 2"/>
          <p:cNvSpPr/>
          <p:nvPr/>
        </p:nvSpPr>
        <p:spPr>
          <a:xfrm>
            <a:off x="3657600" y="2278082"/>
            <a:ext cx="5181600" cy="4401205"/>
          </a:xfrm>
          <a:prstGeom prst="rect">
            <a:avLst/>
          </a:prstGeom>
        </p:spPr>
        <p:txBody>
          <a:bodyPr wrap="square">
            <a:spAutoFit/>
          </a:bodyPr>
          <a:lstStyle/>
          <a:p>
            <a:pPr algn="ctr"/>
            <a:r>
              <a:rPr lang="en-US" sz="2800" b="1" dirty="0">
                <a:solidFill>
                  <a:prstClr val="white"/>
                </a:solidFill>
                <a:effectLst>
                  <a:glow rad="101600">
                    <a:prstClr val="black">
                      <a:alpha val="60000"/>
                    </a:prstClr>
                  </a:glow>
                </a:effectLst>
              </a:rPr>
              <a:t>Matthew 18:3-4 (NKJV) </a:t>
            </a:r>
            <a:r>
              <a:rPr lang="en-US" sz="2800" dirty="0">
                <a:solidFill>
                  <a:prstClr val="white"/>
                </a:solidFill>
                <a:effectLst>
                  <a:glow rad="101600">
                    <a:prstClr val="black">
                      <a:alpha val="60000"/>
                    </a:prstClr>
                  </a:glow>
                </a:effectLst>
              </a:rPr>
              <a:t/>
            </a:r>
            <a:br>
              <a:rPr lang="en-US" sz="2800" dirty="0">
                <a:solidFill>
                  <a:prstClr val="white"/>
                </a:solidFill>
                <a:effectLst>
                  <a:glow rad="101600">
                    <a:prstClr val="black">
                      <a:alpha val="60000"/>
                    </a:prstClr>
                  </a:glow>
                </a:effectLst>
              </a:rPr>
            </a:br>
            <a:r>
              <a:rPr lang="en-US" sz="2800" baseline="30000" dirty="0">
                <a:solidFill>
                  <a:prstClr val="white"/>
                </a:solidFill>
                <a:effectLst>
                  <a:glow rad="101600">
                    <a:prstClr val="black">
                      <a:alpha val="60000"/>
                    </a:prstClr>
                  </a:glow>
                </a:effectLst>
              </a:rPr>
              <a:t>3 </a:t>
            </a:r>
            <a:r>
              <a:rPr lang="en-US" sz="2800" dirty="0">
                <a:solidFill>
                  <a:prstClr val="white"/>
                </a:solidFill>
                <a:effectLst>
                  <a:glow rad="101600">
                    <a:prstClr val="black">
                      <a:alpha val="60000"/>
                    </a:prstClr>
                  </a:glow>
                </a:effectLst>
              </a:rPr>
              <a:t>and said, "Assuredly, I say to you, unless you are </a:t>
            </a:r>
            <a:r>
              <a:rPr lang="en-US" sz="2800" dirty="0">
                <a:solidFill>
                  <a:srgbClr val="FFFF00"/>
                </a:solidFill>
                <a:effectLst>
                  <a:glow rad="101600">
                    <a:prstClr val="black">
                      <a:alpha val="60000"/>
                    </a:prstClr>
                  </a:glow>
                </a:effectLst>
              </a:rPr>
              <a:t>converted</a:t>
            </a:r>
            <a:r>
              <a:rPr lang="en-US" sz="2800" dirty="0">
                <a:solidFill>
                  <a:prstClr val="white"/>
                </a:solidFill>
                <a:effectLst>
                  <a:glow rad="101600">
                    <a:prstClr val="black">
                      <a:alpha val="60000"/>
                    </a:prstClr>
                  </a:glow>
                </a:effectLst>
              </a:rPr>
              <a:t> and become as little children, you will by no means enter the kingdom of heaven. </a:t>
            </a:r>
            <a:br>
              <a:rPr lang="en-US" sz="2800" dirty="0">
                <a:solidFill>
                  <a:prstClr val="white"/>
                </a:solidFill>
                <a:effectLst>
                  <a:glow rad="101600">
                    <a:prstClr val="black">
                      <a:alpha val="60000"/>
                    </a:prstClr>
                  </a:glow>
                </a:effectLst>
              </a:rPr>
            </a:br>
            <a:r>
              <a:rPr lang="en-US" sz="2800" baseline="30000" dirty="0">
                <a:solidFill>
                  <a:prstClr val="white"/>
                </a:solidFill>
                <a:effectLst>
                  <a:glow rad="101600">
                    <a:prstClr val="black">
                      <a:alpha val="60000"/>
                    </a:prstClr>
                  </a:glow>
                </a:effectLst>
              </a:rPr>
              <a:t>4 </a:t>
            </a:r>
            <a:r>
              <a:rPr lang="en-US" sz="2800" dirty="0">
                <a:solidFill>
                  <a:prstClr val="white"/>
                </a:solidFill>
                <a:effectLst>
                  <a:glow rad="101600">
                    <a:prstClr val="black">
                      <a:alpha val="60000"/>
                    </a:prstClr>
                  </a:glow>
                </a:effectLst>
              </a:rPr>
              <a:t>Therefore </a:t>
            </a:r>
            <a:r>
              <a:rPr lang="en-US" sz="2800" dirty="0">
                <a:solidFill>
                  <a:srgbClr val="FFFF00"/>
                </a:solidFill>
                <a:effectLst>
                  <a:glow rad="101600">
                    <a:prstClr val="black">
                      <a:alpha val="60000"/>
                    </a:prstClr>
                  </a:glow>
                </a:effectLst>
              </a:rPr>
              <a:t>whoever humbles himself</a:t>
            </a:r>
            <a:r>
              <a:rPr lang="en-US" sz="2800" dirty="0">
                <a:solidFill>
                  <a:prstClr val="white"/>
                </a:solidFill>
                <a:effectLst>
                  <a:glow rad="101600">
                    <a:prstClr val="black">
                      <a:alpha val="60000"/>
                    </a:prstClr>
                  </a:glow>
                </a:effectLst>
              </a:rPr>
              <a:t> as this little child is the greatest in the kingdom of heaven.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614" y="2438400"/>
            <a:ext cx="3018786" cy="3200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ContrastingRightFacing" fov="6000000">
              <a:rot lat="485423" lon="20781058" rev="202615"/>
            </a:camera>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7E4624B1-C7B4-4A8A-8E6E-B45790D7EEB2}" type="slidenum">
              <a:rPr lang="en-US" smtClean="0">
                <a:solidFill>
                  <a:prstClr val="white"/>
                </a:solidFill>
              </a:rPr>
              <a:pPr/>
              <a:t>3</a:t>
            </a:fld>
            <a:endParaRPr lang="en-US">
              <a:solidFill>
                <a:prstClr val="white"/>
              </a:solidFill>
            </a:endParaRPr>
          </a:p>
        </p:txBody>
      </p:sp>
      <p:grpSp>
        <p:nvGrpSpPr>
          <p:cNvPr id="11" name="Group 10"/>
          <p:cNvGrpSpPr/>
          <p:nvPr/>
        </p:nvGrpSpPr>
        <p:grpSpPr>
          <a:xfrm>
            <a:off x="7924800" y="228600"/>
            <a:ext cx="1230745" cy="457200"/>
            <a:chOff x="7924800" y="228600"/>
            <a:chExt cx="1230745" cy="457200"/>
          </a:xfrm>
        </p:grpSpPr>
        <p:sp>
          <p:nvSpPr>
            <p:cNvPr id="12" name="Pentagon 11"/>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3" name="Chevron 12"/>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5" name="Chevron 14"/>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6" name="Group 15"/>
          <p:cNvGrpSpPr/>
          <p:nvPr/>
        </p:nvGrpSpPr>
        <p:grpSpPr>
          <a:xfrm rot="10800000">
            <a:off x="0" y="6172200"/>
            <a:ext cx="1230745" cy="457200"/>
            <a:chOff x="7924800" y="228600"/>
            <a:chExt cx="1230745" cy="457200"/>
          </a:xfrm>
        </p:grpSpPr>
        <p:sp>
          <p:nvSpPr>
            <p:cNvPr id="17" name="Pentagon 16"/>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8" name="Chevron 17"/>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9" name="Chevron 18"/>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20" name="Chevron 19"/>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21" name="Rectangle 20"/>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2" name="Snip Single Corner Rectangle 21"/>
          <p:cNvSpPr/>
          <p:nvPr/>
        </p:nvSpPr>
        <p:spPr>
          <a:xfrm>
            <a:off x="0" y="268069"/>
            <a:ext cx="73914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Conversion of The Ethiopian</a:t>
            </a:r>
          </a:p>
        </p:txBody>
      </p:sp>
    </p:spTree>
    <p:extLst>
      <p:ext uri="{BB962C8B-B14F-4D97-AF65-F5344CB8AC3E}">
        <p14:creationId xmlns:p14="http://schemas.microsoft.com/office/powerpoint/2010/main" val="265795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52400" y="2241591"/>
            <a:ext cx="4217987" cy="431160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1305580"/>
            <a:ext cx="4339842" cy="646331"/>
          </a:xfrm>
          <a:prstGeom prst="rect">
            <a:avLst/>
          </a:prstGeom>
          <a:noFill/>
        </p:spPr>
        <p:txBody>
          <a:bodyPr wrap="none" rtlCol="0">
            <a:spAutoFit/>
          </a:bodyPr>
          <a:lstStyle/>
          <a:p>
            <a:r>
              <a:rPr lang="en-US" sz="3600" dirty="0">
                <a:solidFill>
                  <a:prstClr val="white"/>
                </a:solidFill>
                <a:latin typeface="BinnerD" pitchFamily="34" charset="0"/>
              </a:rPr>
              <a:t>Convert; Converted</a:t>
            </a:r>
          </a:p>
        </p:txBody>
      </p:sp>
      <p:sp>
        <p:nvSpPr>
          <p:cNvPr id="3" name="Rectangle 2"/>
          <p:cNvSpPr/>
          <p:nvPr/>
        </p:nvSpPr>
        <p:spPr>
          <a:xfrm>
            <a:off x="4038600" y="2413337"/>
            <a:ext cx="4572000" cy="4031873"/>
          </a:xfrm>
          <a:prstGeom prst="rect">
            <a:avLst/>
          </a:prstGeom>
        </p:spPr>
        <p:txBody>
          <a:bodyPr>
            <a:spAutoFit/>
          </a:bodyPr>
          <a:lstStyle/>
          <a:p>
            <a:pPr algn="ctr"/>
            <a:r>
              <a:rPr lang="en-US" sz="3200" b="1"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Acts 3:19 (NKJV) </a:t>
            </a:r>
            <a:r>
              <a:rPr lang="en-US" sz="32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
            </a:r>
            <a:br>
              <a:rPr lang="en-US" sz="32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br>
            <a:r>
              <a:rPr lang="en-US" sz="3200" baseline="300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19 </a:t>
            </a:r>
            <a:r>
              <a:rPr lang="en-US" sz="32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Repent therefore and </a:t>
            </a:r>
            <a:r>
              <a:rPr lang="en-US" sz="3200" dirty="0">
                <a:solidFill>
                  <a:srgbClr val="FFFF00"/>
                </a:solidFill>
                <a:effectLst>
                  <a:glow rad="101600">
                    <a:prstClr val="black">
                      <a:alpha val="60000"/>
                    </a:prstClr>
                  </a:glow>
                  <a:outerShdw blurRad="60007" dist="310007" dir="7680000" sy="30000" kx="1300200" algn="ctr" rotWithShape="0">
                    <a:prstClr val="black">
                      <a:alpha val="32000"/>
                    </a:prstClr>
                  </a:outerShdw>
                </a:effectLst>
              </a:rPr>
              <a:t>be converted</a:t>
            </a:r>
            <a:r>
              <a:rPr lang="en-US" sz="32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 that your sins may be blotted out, so that times of refreshing may come from the presence of the Lord, </a:t>
            </a:r>
          </a:p>
        </p:txBody>
      </p:sp>
      <p:sp>
        <p:nvSpPr>
          <p:cNvPr id="4" name="Slide Number Placeholder 3"/>
          <p:cNvSpPr>
            <a:spLocks noGrp="1"/>
          </p:cNvSpPr>
          <p:nvPr>
            <p:ph type="sldNum" sz="quarter" idx="12"/>
          </p:nvPr>
        </p:nvSpPr>
        <p:spPr/>
        <p:txBody>
          <a:bodyPr/>
          <a:lstStyle/>
          <a:p>
            <a:fld id="{7E4624B1-C7B4-4A8A-8E6E-B45790D7EEB2}" type="slidenum">
              <a:rPr lang="en-US" smtClean="0">
                <a:solidFill>
                  <a:prstClr val="white"/>
                </a:solidFill>
              </a:rPr>
              <a:pPr/>
              <a:t>4</a:t>
            </a:fld>
            <a:endParaRPr lang="en-US">
              <a:solidFill>
                <a:prstClr val="white"/>
              </a:solidFill>
            </a:endParaRPr>
          </a:p>
        </p:txBody>
      </p:sp>
      <p:grpSp>
        <p:nvGrpSpPr>
          <p:cNvPr id="11" name="Group 10"/>
          <p:cNvGrpSpPr/>
          <p:nvPr/>
        </p:nvGrpSpPr>
        <p:grpSpPr>
          <a:xfrm>
            <a:off x="7924800" y="228600"/>
            <a:ext cx="1230745" cy="457200"/>
            <a:chOff x="7924800" y="228600"/>
            <a:chExt cx="1230745" cy="457200"/>
          </a:xfrm>
        </p:grpSpPr>
        <p:sp>
          <p:nvSpPr>
            <p:cNvPr id="12" name="Pentagon 11"/>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3" name="Chevron 12"/>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5" name="Chevron 14"/>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6" name="Group 15"/>
          <p:cNvGrpSpPr/>
          <p:nvPr/>
        </p:nvGrpSpPr>
        <p:grpSpPr>
          <a:xfrm rot="10800000">
            <a:off x="0" y="6172200"/>
            <a:ext cx="1230745" cy="457200"/>
            <a:chOff x="7924800" y="228600"/>
            <a:chExt cx="1230745" cy="457200"/>
          </a:xfrm>
        </p:grpSpPr>
        <p:sp>
          <p:nvSpPr>
            <p:cNvPr id="17" name="Pentagon 16"/>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8" name="Chevron 17"/>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9" name="Chevron 18"/>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20" name="Chevron 19"/>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21" name="Rectangle 20"/>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2" name="Snip Single Corner Rectangle 21"/>
          <p:cNvSpPr/>
          <p:nvPr/>
        </p:nvSpPr>
        <p:spPr>
          <a:xfrm>
            <a:off x="0" y="268069"/>
            <a:ext cx="73914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Conversion of The Ethiopian</a:t>
            </a:r>
          </a:p>
        </p:txBody>
      </p:sp>
    </p:spTree>
    <p:extLst>
      <p:ext uri="{BB962C8B-B14F-4D97-AF65-F5344CB8AC3E}">
        <p14:creationId xmlns:p14="http://schemas.microsoft.com/office/powerpoint/2010/main" val="1808211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52400" y="2241591"/>
            <a:ext cx="4217987" cy="431160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1305580"/>
            <a:ext cx="4339842" cy="646331"/>
          </a:xfrm>
          <a:prstGeom prst="rect">
            <a:avLst/>
          </a:prstGeom>
          <a:noFill/>
        </p:spPr>
        <p:txBody>
          <a:bodyPr wrap="none" rtlCol="0">
            <a:spAutoFit/>
          </a:bodyPr>
          <a:lstStyle/>
          <a:p>
            <a:r>
              <a:rPr lang="en-US" sz="3600" dirty="0">
                <a:solidFill>
                  <a:prstClr val="white"/>
                </a:solidFill>
                <a:latin typeface="BinnerD" pitchFamily="34" charset="0"/>
              </a:rPr>
              <a:t>Convert; Converted</a:t>
            </a:r>
          </a:p>
        </p:txBody>
      </p:sp>
      <p:sp>
        <p:nvSpPr>
          <p:cNvPr id="4" name="Slide Number Placeholder 3"/>
          <p:cNvSpPr>
            <a:spLocks noGrp="1"/>
          </p:cNvSpPr>
          <p:nvPr>
            <p:ph type="sldNum" sz="quarter" idx="12"/>
          </p:nvPr>
        </p:nvSpPr>
        <p:spPr/>
        <p:txBody>
          <a:bodyPr/>
          <a:lstStyle/>
          <a:p>
            <a:fld id="{7E4624B1-C7B4-4A8A-8E6E-B45790D7EEB2}" type="slidenum">
              <a:rPr lang="en-US" smtClean="0">
                <a:solidFill>
                  <a:prstClr val="white"/>
                </a:solidFill>
              </a:rPr>
              <a:pPr/>
              <a:t>5</a:t>
            </a:fld>
            <a:endParaRPr lang="en-US">
              <a:solidFill>
                <a:prstClr val="white"/>
              </a:solidFill>
            </a:endParaRPr>
          </a:p>
        </p:txBody>
      </p:sp>
      <p:sp>
        <p:nvSpPr>
          <p:cNvPr id="5" name="Rectangle 4"/>
          <p:cNvSpPr/>
          <p:nvPr/>
        </p:nvSpPr>
        <p:spPr>
          <a:xfrm>
            <a:off x="4191000" y="1981200"/>
            <a:ext cx="4648200" cy="4401205"/>
          </a:xfrm>
          <a:prstGeom prst="rect">
            <a:avLst/>
          </a:prstGeom>
        </p:spPr>
        <p:txBody>
          <a:bodyPr wrap="square">
            <a:spAutoFit/>
          </a:bodyPr>
          <a:lstStyle/>
          <a:p>
            <a:pPr algn="ctr"/>
            <a:r>
              <a:rPr lang="en-US" sz="2800" b="1"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James 5:19-20 (NKJV) </a:t>
            </a:r>
            <a:r>
              <a:rPr lang="en-US" sz="28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
            </a:r>
            <a:br>
              <a:rPr lang="en-US" sz="28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br>
            <a:r>
              <a:rPr lang="en-US" sz="2800" baseline="300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19 </a:t>
            </a:r>
            <a:r>
              <a:rPr lang="en-US" sz="28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Brethren, if anyone among you wanders from the truth, and someone </a:t>
            </a:r>
            <a:r>
              <a:rPr lang="en-US" sz="2800" dirty="0">
                <a:solidFill>
                  <a:srgbClr val="FFFF00"/>
                </a:solidFill>
                <a:effectLst>
                  <a:glow rad="101600">
                    <a:prstClr val="black">
                      <a:alpha val="60000"/>
                    </a:prstClr>
                  </a:glow>
                  <a:outerShdw blurRad="60007" dist="310007" dir="7680000" sy="30000" kx="1300200" algn="ctr" rotWithShape="0">
                    <a:prstClr val="black">
                      <a:alpha val="32000"/>
                    </a:prstClr>
                  </a:outerShdw>
                </a:effectLst>
              </a:rPr>
              <a:t>turns him back</a:t>
            </a:r>
            <a:r>
              <a:rPr lang="en-US" sz="28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 </a:t>
            </a:r>
            <a:r>
              <a:rPr lang="en-US" i="1" dirty="0">
                <a:solidFill>
                  <a:prstClr val="white"/>
                </a:solidFill>
                <a:effectLst>
                  <a:glow rad="101600">
                    <a:prstClr val="black">
                      <a:alpha val="60000"/>
                    </a:prstClr>
                  </a:glow>
                  <a:outerShdw blurRad="60007" dist="310007" dir="7680000" sy="30000" kx="1300200" algn="ctr" rotWithShape="0">
                    <a:prstClr val="black">
                      <a:alpha val="32000"/>
                    </a:prstClr>
                  </a:outerShdw>
                </a:effectLst>
                <a:latin typeface="Constantia" pitchFamily="18" charset="0"/>
              </a:rPr>
              <a:t>(convert him KJV)</a:t>
            </a:r>
            <a:r>
              <a:rPr lang="en-US" sz="28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
            </a:r>
            <a:br>
              <a:rPr lang="en-US" sz="28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br>
            <a:r>
              <a:rPr lang="en-US" sz="2800" baseline="300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20 </a:t>
            </a:r>
            <a:r>
              <a:rPr lang="en-US" sz="28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let him know that he who </a:t>
            </a:r>
            <a:r>
              <a:rPr lang="en-US" sz="2800" dirty="0">
                <a:solidFill>
                  <a:srgbClr val="FFFF00"/>
                </a:solidFill>
                <a:effectLst>
                  <a:glow rad="101600">
                    <a:prstClr val="black">
                      <a:alpha val="60000"/>
                    </a:prstClr>
                  </a:glow>
                  <a:outerShdw blurRad="60007" dist="310007" dir="7680000" sy="30000" kx="1300200" algn="ctr" rotWithShape="0">
                    <a:prstClr val="black">
                      <a:alpha val="32000"/>
                    </a:prstClr>
                  </a:outerShdw>
                </a:effectLst>
              </a:rPr>
              <a:t>turns </a:t>
            </a:r>
            <a:r>
              <a:rPr lang="en-US" sz="2000" i="1" dirty="0">
                <a:solidFill>
                  <a:prstClr val="white"/>
                </a:solidFill>
                <a:effectLst>
                  <a:glow rad="101600">
                    <a:prstClr val="black">
                      <a:alpha val="60000"/>
                    </a:prstClr>
                  </a:glow>
                  <a:outerShdw blurRad="60007" dist="310007" dir="7680000" sy="30000" kx="1300200" algn="ctr" rotWithShape="0">
                    <a:prstClr val="black">
                      <a:alpha val="32000"/>
                    </a:prstClr>
                  </a:outerShdw>
                </a:effectLst>
                <a:latin typeface="Constantia" pitchFamily="18" charset="0"/>
              </a:rPr>
              <a:t>(</a:t>
            </a:r>
            <a:r>
              <a:rPr lang="en-US" sz="2000" i="1" dirty="0" err="1">
                <a:solidFill>
                  <a:prstClr val="white"/>
                </a:solidFill>
                <a:effectLst>
                  <a:glow rad="101600">
                    <a:prstClr val="black">
                      <a:alpha val="60000"/>
                    </a:prstClr>
                  </a:glow>
                  <a:outerShdw blurRad="60007" dist="310007" dir="7680000" sy="30000" kx="1300200" algn="ctr" rotWithShape="0">
                    <a:prstClr val="black">
                      <a:alpha val="32000"/>
                    </a:prstClr>
                  </a:outerShdw>
                </a:effectLst>
                <a:latin typeface="Constantia" pitchFamily="18" charset="0"/>
              </a:rPr>
              <a:t>converteth</a:t>
            </a:r>
            <a:r>
              <a:rPr lang="en-US" sz="2000" i="1" dirty="0">
                <a:solidFill>
                  <a:prstClr val="white"/>
                </a:solidFill>
                <a:effectLst>
                  <a:glow rad="101600">
                    <a:prstClr val="black">
                      <a:alpha val="60000"/>
                    </a:prstClr>
                  </a:glow>
                  <a:outerShdw blurRad="60007" dist="310007" dir="7680000" sy="30000" kx="1300200" algn="ctr" rotWithShape="0">
                    <a:prstClr val="black">
                      <a:alpha val="32000"/>
                    </a:prstClr>
                  </a:outerShdw>
                </a:effectLst>
                <a:latin typeface="Constantia" pitchFamily="18" charset="0"/>
              </a:rPr>
              <a:t> – KJV) </a:t>
            </a:r>
            <a:r>
              <a:rPr lang="en-US" sz="2800" dirty="0">
                <a:solidFill>
                  <a:srgbClr val="FFFF00"/>
                </a:solidFill>
                <a:effectLst>
                  <a:glow rad="101600">
                    <a:prstClr val="black">
                      <a:alpha val="60000"/>
                    </a:prstClr>
                  </a:glow>
                  <a:outerShdw blurRad="60007" dist="310007" dir="7680000" sy="30000" kx="1300200" algn="ctr" rotWithShape="0">
                    <a:prstClr val="black">
                      <a:alpha val="32000"/>
                    </a:prstClr>
                  </a:outerShdw>
                </a:effectLst>
              </a:rPr>
              <a:t>a sinner from the error of his way </a:t>
            </a:r>
            <a:r>
              <a:rPr lang="en-US" sz="28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will save a soul from death and cover a multitude of sins. </a:t>
            </a:r>
          </a:p>
        </p:txBody>
      </p:sp>
      <p:grpSp>
        <p:nvGrpSpPr>
          <p:cNvPr id="11" name="Group 10"/>
          <p:cNvGrpSpPr/>
          <p:nvPr/>
        </p:nvGrpSpPr>
        <p:grpSpPr>
          <a:xfrm>
            <a:off x="7924800" y="228600"/>
            <a:ext cx="1230745" cy="457200"/>
            <a:chOff x="7924800" y="228600"/>
            <a:chExt cx="1230745" cy="457200"/>
          </a:xfrm>
        </p:grpSpPr>
        <p:sp>
          <p:nvSpPr>
            <p:cNvPr id="12" name="Pentagon 11"/>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3" name="Chevron 12"/>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5" name="Chevron 14"/>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6" name="Group 15"/>
          <p:cNvGrpSpPr/>
          <p:nvPr/>
        </p:nvGrpSpPr>
        <p:grpSpPr>
          <a:xfrm rot="10800000">
            <a:off x="0" y="6172200"/>
            <a:ext cx="1230745" cy="457200"/>
            <a:chOff x="7924800" y="228600"/>
            <a:chExt cx="1230745" cy="457200"/>
          </a:xfrm>
        </p:grpSpPr>
        <p:sp>
          <p:nvSpPr>
            <p:cNvPr id="17" name="Pentagon 16"/>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8" name="Chevron 17"/>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9" name="Chevron 18"/>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20" name="Chevron 19"/>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21" name="Rectangle 20"/>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2" name="Snip Single Corner Rectangle 21"/>
          <p:cNvSpPr/>
          <p:nvPr/>
        </p:nvSpPr>
        <p:spPr>
          <a:xfrm>
            <a:off x="0" y="268069"/>
            <a:ext cx="73914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Conversion of The Ethiopian</a:t>
            </a:r>
          </a:p>
        </p:txBody>
      </p:sp>
    </p:spTree>
    <p:extLst>
      <p:ext uri="{BB962C8B-B14F-4D97-AF65-F5344CB8AC3E}">
        <p14:creationId xmlns:p14="http://schemas.microsoft.com/office/powerpoint/2010/main" val="36904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305580"/>
            <a:ext cx="4339842" cy="646331"/>
          </a:xfrm>
          <a:prstGeom prst="rect">
            <a:avLst/>
          </a:prstGeom>
          <a:noFill/>
        </p:spPr>
        <p:txBody>
          <a:bodyPr wrap="none" rtlCol="0">
            <a:spAutoFit/>
          </a:bodyPr>
          <a:lstStyle/>
          <a:p>
            <a:r>
              <a:rPr lang="en-US" sz="3600" dirty="0">
                <a:solidFill>
                  <a:prstClr val="white"/>
                </a:solidFill>
                <a:latin typeface="BinnerD" pitchFamily="34" charset="0"/>
              </a:rPr>
              <a:t>Convert; Converted</a:t>
            </a:r>
          </a:p>
        </p:txBody>
      </p:sp>
      <p:grpSp>
        <p:nvGrpSpPr>
          <p:cNvPr id="5" name="Group 4"/>
          <p:cNvGrpSpPr/>
          <p:nvPr/>
        </p:nvGrpSpPr>
        <p:grpSpPr>
          <a:xfrm>
            <a:off x="7924800" y="228600"/>
            <a:ext cx="1230745" cy="457200"/>
            <a:chOff x="7924800" y="228600"/>
            <a:chExt cx="1230745" cy="457200"/>
          </a:xfrm>
        </p:grpSpPr>
        <p:sp>
          <p:nvSpPr>
            <p:cNvPr id="3" name="Pentagon 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4" name="Chevron 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0" name="Chevron 9"/>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1" name="Chevron 10"/>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2" name="Group 11"/>
          <p:cNvGrpSpPr/>
          <p:nvPr/>
        </p:nvGrpSpPr>
        <p:grpSpPr>
          <a:xfrm rot="10800000">
            <a:off x="0" y="6172200"/>
            <a:ext cx="1230745" cy="457200"/>
            <a:chOff x="7924800" y="228600"/>
            <a:chExt cx="1230745" cy="457200"/>
          </a:xfrm>
        </p:grpSpPr>
        <p:sp>
          <p:nvSpPr>
            <p:cNvPr id="13" name="Pentagon 1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4" name="Chevron 1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5" name="Chevron 14"/>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6" name="Chevron 15"/>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17" name="Rectangle 16"/>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9" name="Slide Number Placeholder 18"/>
          <p:cNvSpPr>
            <a:spLocks noGrp="1"/>
          </p:cNvSpPr>
          <p:nvPr>
            <p:ph type="sldNum" sz="quarter" idx="12"/>
          </p:nvPr>
        </p:nvSpPr>
        <p:spPr/>
        <p:txBody>
          <a:bodyPr/>
          <a:lstStyle/>
          <a:p>
            <a:fld id="{7E4624B1-C7B4-4A8A-8E6E-B45790D7EEB2}" type="slidenum">
              <a:rPr lang="en-US" smtClean="0">
                <a:solidFill>
                  <a:prstClr val="white"/>
                </a:solidFill>
              </a:rPr>
              <a:pPr/>
              <a:t>6</a:t>
            </a:fld>
            <a:endParaRPr lang="en-US">
              <a:solidFill>
                <a:prstClr val="white"/>
              </a:solidFill>
            </a:endParaRPr>
          </a:p>
        </p:txBody>
      </p:sp>
      <p:sp>
        <p:nvSpPr>
          <p:cNvPr id="22" name="TextBox 21"/>
          <p:cNvSpPr txBox="1"/>
          <p:nvPr/>
        </p:nvSpPr>
        <p:spPr>
          <a:xfrm>
            <a:off x="4572000" y="1719620"/>
            <a:ext cx="4478644" cy="4985980"/>
          </a:xfrm>
          <a:prstGeom prst="rect">
            <a:avLst/>
          </a:prstGeom>
          <a:noFill/>
        </p:spPr>
        <p:txBody>
          <a:bodyPr wrap="square" rtlCol="0">
            <a:spAutoFit/>
          </a:bodyPr>
          <a:lstStyle/>
          <a:p>
            <a:pPr marL="457200" indent="-457200">
              <a:spcAft>
                <a:spcPts val="600"/>
              </a:spcAft>
              <a:buClr>
                <a:srgbClr val="D2610C">
                  <a:lumMod val="60000"/>
                  <a:lumOff val="40000"/>
                </a:srgbClr>
              </a:buClr>
              <a:buFont typeface="Wingdings 2" pitchFamily="18" charset="2"/>
              <a:buChar char="ö"/>
            </a:pPr>
            <a:r>
              <a:rPr lang="en-US" sz="24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Not merely a change in actions – </a:t>
            </a:r>
          </a:p>
          <a:p>
            <a:pPr marL="457200" indent="-457200">
              <a:spcAft>
                <a:spcPts val="600"/>
              </a:spcAft>
              <a:buClr>
                <a:srgbClr val="D2610C">
                  <a:lumMod val="60000"/>
                  <a:lumOff val="40000"/>
                </a:srgbClr>
              </a:buClr>
              <a:buFont typeface="Wingdings 2" pitchFamily="18" charset="2"/>
              <a:buChar char="ö"/>
            </a:pPr>
            <a:r>
              <a:rPr lang="en-US" sz="24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A change in knowledge –</a:t>
            </a:r>
          </a:p>
          <a:p>
            <a:pPr marL="457200" indent="-457200">
              <a:spcAft>
                <a:spcPts val="600"/>
              </a:spcAft>
              <a:buClr>
                <a:srgbClr val="D2610C">
                  <a:lumMod val="60000"/>
                  <a:lumOff val="40000"/>
                </a:srgbClr>
              </a:buClr>
              <a:buFont typeface="Wingdings 2" pitchFamily="18" charset="2"/>
              <a:buChar char="ö"/>
            </a:pPr>
            <a:r>
              <a:rPr lang="en-US" sz="24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A change in conviction -</a:t>
            </a:r>
          </a:p>
          <a:p>
            <a:pPr marL="457200" indent="-457200">
              <a:spcAft>
                <a:spcPts val="600"/>
              </a:spcAft>
              <a:buClr>
                <a:srgbClr val="D2610C">
                  <a:lumMod val="60000"/>
                  <a:lumOff val="40000"/>
                </a:srgbClr>
              </a:buClr>
              <a:buFont typeface="Wingdings 2" pitchFamily="18" charset="2"/>
              <a:buChar char="ö"/>
            </a:pPr>
            <a:r>
              <a:rPr lang="en-US" sz="24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A change in allegiance – </a:t>
            </a:r>
          </a:p>
          <a:p>
            <a:pPr marL="457200" indent="-457200">
              <a:spcAft>
                <a:spcPts val="600"/>
              </a:spcAft>
              <a:buClr>
                <a:srgbClr val="D2610C">
                  <a:lumMod val="60000"/>
                  <a:lumOff val="40000"/>
                </a:srgbClr>
              </a:buClr>
              <a:buFont typeface="Wingdings 2" pitchFamily="18" charset="2"/>
              <a:buChar char="ö"/>
            </a:pPr>
            <a:r>
              <a:rPr lang="en-US" sz="24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A change in thinking &amp; will –</a:t>
            </a:r>
          </a:p>
          <a:p>
            <a:pPr marL="457200" indent="-457200">
              <a:spcAft>
                <a:spcPts val="600"/>
              </a:spcAft>
              <a:buClr>
                <a:srgbClr val="D2610C">
                  <a:lumMod val="60000"/>
                  <a:lumOff val="40000"/>
                </a:srgbClr>
              </a:buClr>
              <a:buFont typeface="Wingdings 2" pitchFamily="18" charset="2"/>
              <a:buChar char="ö"/>
            </a:pPr>
            <a:r>
              <a:rPr lang="en-US" sz="24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A change in commitment – resulting in a change in relationship &amp; identity -</a:t>
            </a:r>
          </a:p>
          <a:p>
            <a:pPr marL="457200" indent="-457200">
              <a:spcAft>
                <a:spcPts val="600"/>
              </a:spcAft>
              <a:buClr>
                <a:srgbClr val="D2610C">
                  <a:lumMod val="60000"/>
                  <a:lumOff val="40000"/>
                </a:srgbClr>
              </a:buClr>
              <a:buFont typeface="Wingdings 2" pitchFamily="18" charset="2"/>
              <a:buChar char="ö"/>
            </a:pPr>
            <a:r>
              <a:rPr lang="en-US" sz="24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A change in who we are – how we talk – where we go – what we do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33600"/>
            <a:ext cx="4267037"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207096" y="5410200"/>
            <a:ext cx="2459904" cy="523220"/>
          </a:xfrm>
          <a:prstGeom prst="rect">
            <a:avLst/>
          </a:prstGeom>
          <a:noFill/>
        </p:spPr>
        <p:txBody>
          <a:bodyPr wrap="none" rtlCol="0">
            <a:spAutoFit/>
          </a:bodyPr>
          <a:lstStyle/>
          <a:p>
            <a:r>
              <a:rPr lang="en-US" sz="2800" dirty="0">
                <a:solidFill>
                  <a:prstClr val="white"/>
                </a:solidFill>
                <a:effectLst>
                  <a:glow rad="101600">
                    <a:prstClr val="black">
                      <a:alpha val="60000"/>
                    </a:prstClr>
                  </a:glow>
                </a:effectLst>
              </a:rPr>
              <a:t>Luke 15:11-24</a:t>
            </a:r>
          </a:p>
        </p:txBody>
      </p:sp>
      <p:sp>
        <p:nvSpPr>
          <p:cNvPr id="20" name="Snip Single Corner Rectangle 19"/>
          <p:cNvSpPr/>
          <p:nvPr/>
        </p:nvSpPr>
        <p:spPr>
          <a:xfrm>
            <a:off x="0" y="268069"/>
            <a:ext cx="73914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Conversion of The Ethiopian</a:t>
            </a:r>
          </a:p>
        </p:txBody>
      </p:sp>
    </p:spTree>
    <p:extLst>
      <p:ext uri="{BB962C8B-B14F-4D97-AF65-F5344CB8AC3E}">
        <p14:creationId xmlns:p14="http://schemas.microsoft.com/office/powerpoint/2010/main" val="32310582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animEffect transition="in" filter="fade">
                                      <p:cBhvr>
                                        <p:cTn id="7" dur="500"/>
                                        <p:tgtEl>
                                          <p:spTgt spid="2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2" end="2"/>
                                            </p:txEl>
                                          </p:spTgt>
                                        </p:tgtEl>
                                        <p:attrNameLst>
                                          <p:attrName>style.visibility</p:attrName>
                                        </p:attrNameLst>
                                      </p:cBhvr>
                                      <p:to>
                                        <p:strVal val="visible"/>
                                      </p:to>
                                    </p:set>
                                    <p:animEffect transition="in" filter="fade">
                                      <p:cBhvr>
                                        <p:cTn id="12" dur="500"/>
                                        <p:tgtEl>
                                          <p:spTgt spid="2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3" end="3"/>
                                            </p:txEl>
                                          </p:spTgt>
                                        </p:tgtEl>
                                        <p:attrNameLst>
                                          <p:attrName>style.visibility</p:attrName>
                                        </p:attrNameLst>
                                      </p:cBhvr>
                                      <p:to>
                                        <p:strVal val="visible"/>
                                      </p:to>
                                    </p:set>
                                    <p:animEffect transition="in" filter="fade">
                                      <p:cBhvr>
                                        <p:cTn id="17" dur="500"/>
                                        <p:tgtEl>
                                          <p:spTgt spid="2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xEl>
                                              <p:pRg st="4" end="4"/>
                                            </p:txEl>
                                          </p:spTgt>
                                        </p:tgtEl>
                                        <p:attrNameLst>
                                          <p:attrName>style.visibility</p:attrName>
                                        </p:attrNameLst>
                                      </p:cBhvr>
                                      <p:to>
                                        <p:strVal val="visible"/>
                                      </p:to>
                                    </p:set>
                                    <p:animEffect transition="in" filter="fade">
                                      <p:cBhvr>
                                        <p:cTn id="22" dur="500"/>
                                        <p:tgtEl>
                                          <p:spTgt spid="2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xEl>
                                              <p:pRg st="5" end="5"/>
                                            </p:txEl>
                                          </p:spTgt>
                                        </p:tgtEl>
                                        <p:attrNameLst>
                                          <p:attrName>style.visibility</p:attrName>
                                        </p:attrNameLst>
                                      </p:cBhvr>
                                      <p:to>
                                        <p:strVal val="visible"/>
                                      </p:to>
                                    </p:set>
                                    <p:animEffect transition="in" filter="fade">
                                      <p:cBhvr>
                                        <p:cTn id="27" dur="500"/>
                                        <p:tgtEl>
                                          <p:spTgt spid="2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xEl>
                                              <p:pRg st="6" end="6"/>
                                            </p:txEl>
                                          </p:spTgt>
                                        </p:tgtEl>
                                        <p:attrNameLst>
                                          <p:attrName>style.visibility</p:attrName>
                                        </p:attrNameLst>
                                      </p:cBhvr>
                                      <p:to>
                                        <p:strVal val="visible"/>
                                      </p:to>
                                    </p:set>
                                    <p:animEffect transition="in" filter="fade">
                                      <p:cBhvr>
                                        <p:cTn id="32" dur="500"/>
                                        <p:tgtEl>
                                          <p:spTgt spid="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C7E5E819-E517-42CE-8994-CB35583E4EF2}" type="slidenum">
              <a:rPr lang="en-US">
                <a:solidFill>
                  <a:prstClr val="white"/>
                </a:solidFill>
              </a:rPr>
              <a:pPr/>
              <a:t>7</a:t>
            </a:fld>
            <a:endParaRPr lang="en-US">
              <a:solidFill>
                <a:prstClr val="white"/>
              </a:solidFill>
            </a:endParaRPr>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20" name="Rectangle 19"/>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 name="Rectangle 1"/>
          <p:cNvSpPr/>
          <p:nvPr/>
        </p:nvSpPr>
        <p:spPr>
          <a:xfrm>
            <a:off x="533400" y="2133600"/>
            <a:ext cx="8001000" cy="3170099"/>
          </a:xfrm>
          <a:prstGeom prst="rect">
            <a:avLst/>
          </a:prstGeom>
        </p:spPr>
        <p:txBody>
          <a:bodyPr wrap="square">
            <a:spAutoFit/>
          </a:bodyPr>
          <a:lstStyle/>
          <a:p>
            <a:pPr algn="ctr"/>
            <a:r>
              <a:rPr lang="en-US" sz="4000" b="1"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Psalm 19:7 (NKJV) </a:t>
            </a:r>
            <a:r>
              <a:rPr lang="en-US" sz="40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
            </a:r>
            <a:br>
              <a:rPr lang="en-US" sz="40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br>
            <a:r>
              <a:rPr lang="en-US" sz="4000" baseline="300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7 </a:t>
            </a:r>
            <a:r>
              <a:rPr lang="en-US" sz="4000" dirty="0">
                <a:solidFill>
                  <a:srgbClr val="FFFF00"/>
                </a:solidFill>
                <a:effectLst>
                  <a:glow rad="101600">
                    <a:prstClr val="black">
                      <a:alpha val="60000"/>
                    </a:prstClr>
                  </a:glow>
                  <a:outerShdw blurRad="60007" dist="310007" dir="7680000" sy="30000" kx="1300200" algn="ctr" rotWithShape="0">
                    <a:prstClr val="black">
                      <a:alpha val="32000"/>
                    </a:prstClr>
                  </a:outerShdw>
                </a:effectLst>
              </a:rPr>
              <a:t>The law of the LORD </a:t>
            </a:r>
            <a:r>
              <a:rPr lang="en-US" sz="4000" i="1" dirty="0">
                <a:solidFill>
                  <a:srgbClr val="FFFF00"/>
                </a:solidFill>
                <a:effectLst>
                  <a:glow rad="101600">
                    <a:prstClr val="black">
                      <a:alpha val="60000"/>
                    </a:prstClr>
                  </a:glow>
                  <a:outerShdw blurRad="60007" dist="310007" dir="7680000" sy="30000" kx="1300200" algn="ctr" rotWithShape="0">
                    <a:prstClr val="black">
                      <a:alpha val="32000"/>
                    </a:prstClr>
                  </a:outerShdw>
                </a:effectLst>
              </a:rPr>
              <a:t>is</a:t>
            </a:r>
            <a:r>
              <a:rPr lang="en-US" sz="4000" dirty="0">
                <a:solidFill>
                  <a:srgbClr val="FFFF00"/>
                </a:solidFill>
                <a:effectLst>
                  <a:glow rad="101600">
                    <a:prstClr val="black">
                      <a:alpha val="60000"/>
                    </a:prstClr>
                  </a:glow>
                  <a:outerShdw blurRad="60007" dist="310007" dir="7680000" sy="30000" kx="1300200" algn="ctr" rotWithShape="0">
                    <a:prstClr val="black">
                      <a:alpha val="32000"/>
                    </a:prstClr>
                  </a:outerShdw>
                </a:effectLst>
              </a:rPr>
              <a:t> perfect, converting the soul</a:t>
            </a:r>
            <a:r>
              <a:rPr lang="en-US" sz="40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 The testimony of the LORD </a:t>
            </a:r>
            <a:r>
              <a:rPr lang="en-US" sz="4000" i="1"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is</a:t>
            </a:r>
            <a:r>
              <a:rPr lang="en-US" sz="40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 sure, making wise the simple; </a:t>
            </a:r>
          </a:p>
        </p:txBody>
      </p:sp>
      <p:sp>
        <p:nvSpPr>
          <p:cNvPr id="21" name="Snip Single Corner Rectangle 20"/>
          <p:cNvSpPr/>
          <p:nvPr/>
        </p:nvSpPr>
        <p:spPr>
          <a:xfrm>
            <a:off x="0" y="268069"/>
            <a:ext cx="73914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Conversion of The Ethiopian</a:t>
            </a:r>
          </a:p>
        </p:txBody>
      </p:sp>
    </p:spTree>
    <p:extLst>
      <p:ext uri="{BB962C8B-B14F-4D97-AF65-F5344CB8AC3E}">
        <p14:creationId xmlns:p14="http://schemas.microsoft.com/office/powerpoint/2010/main" val="27460254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2161589"/>
            <a:ext cx="3272692" cy="3835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3"/>
          <p:cNvSpPr>
            <a:spLocks noGrp="1"/>
          </p:cNvSpPr>
          <p:nvPr>
            <p:ph type="sldNum" sz="quarter" idx="12"/>
          </p:nvPr>
        </p:nvSpPr>
        <p:spPr/>
        <p:txBody>
          <a:bodyPr/>
          <a:lstStyle/>
          <a:p>
            <a:fld id="{C7E5E819-E517-42CE-8994-CB35583E4EF2}" type="slidenum">
              <a:rPr lang="en-US">
                <a:solidFill>
                  <a:prstClr val="white"/>
                </a:solidFill>
              </a:rPr>
              <a:pPr/>
              <a:t>8</a:t>
            </a:fld>
            <a:endParaRPr lang="en-US">
              <a:solidFill>
                <a:prstClr val="white"/>
              </a:solidFill>
            </a:endParaRPr>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20" name="Rectangle 19"/>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3" name="Snip Single Corner Rectangle 22"/>
          <p:cNvSpPr/>
          <p:nvPr/>
        </p:nvSpPr>
        <p:spPr>
          <a:xfrm>
            <a:off x="0" y="268069"/>
            <a:ext cx="73914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Brief Analysis of Acts </a:t>
            </a:r>
            <a:r>
              <a:rPr lang="en-US" sz="36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8:26-40</a:t>
            </a:r>
            <a:endParaRPr lang="en-US" sz="36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endParaRPr>
          </a:p>
        </p:txBody>
      </p:sp>
      <p:sp>
        <p:nvSpPr>
          <p:cNvPr id="3" name="Rectangle 2"/>
          <p:cNvSpPr/>
          <p:nvPr/>
        </p:nvSpPr>
        <p:spPr>
          <a:xfrm>
            <a:off x="3276600" y="1768019"/>
            <a:ext cx="5791200" cy="4708981"/>
          </a:xfrm>
          <a:prstGeom prst="rect">
            <a:avLst/>
          </a:prstGeom>
        </p:spPr>
        <p:txBody>
          <a:bodyPr wrap="square">
            <a:spAutoFit/>
          </a:bodyPr>
          <a:lstStyle/>
          <a:p>
            <a:pPr marL="342900" indent="-342900">
              <a:buClr>
                <a:srgbClr val="FF8600"/>
              </a:buClr>
              <a:buFont typeface="Wingdings 2" pitchFamily="18" charset="2"/>
              <a:buChar char="è"/>
            </a:pPr>
            <a:r>
              <a:rPr lang="en-US" sz="3000" dirty="0">
                <a:solidFill>
                  <a:srgbClr val="FFFF00"/>
                </a:solidFill>
                <a:effectLst>
                  <a:glow rad="101600">
                    <a:prstClr val="black">
                      <a:alpha val="60000"/>
                    </a:prstClr>
                  </a:glow>
                </a:effectLst>
                <a:latin typeface="Constantia" pitchFamily="18" charset="0"/>
              </a:rPr>
              <a:t>Verses </a:t>
            </a:r>
            <a:r>
              <a:rPr lang="en-US" sz="3000" dirty="0" smtClean="0">
                <a:solidFill>
                  <a:srgbClr val="FFFF00"/>
                </a:solidFill>
                <a:effectLst>
                  <a:glow rad="101600">
                    <a:prstClr val="black">
                      <a:alpha val="60000"/>
                    </a:prstClr>
                  </a:glow>
                </a:effectLst>
                <a:latin typeface="Constantia" pitchFamily="18" charset="0"/>
              </a:rPr>
              <a:t>26-29 </a:t>
            </a:r>
            <a:r>
              <a:rPr lang="en-US" sz="3000" dirty="0">
                <a:solidFill>
                  <a:prstClr val="white"/>
                </a:solidFill>
                <a:effectLst>
                  <a:glow rad="101600">
                    <a:prstClr val="black">
                      <a:alpha val="60000"/>
                    </a:prstClr>
                  </a:glow>
                </a:effectLst>
                <a:latin typeface="Constantia" pitchFamily="18" charset="0"/>
              </a:rPr>
              <a:t>– </a:t>
            </a:r>
            <a:r>
              <a:rPr lang="en-US" sz="3000" dirty="0" smtClean="0">
                <a:solidFill>
                  <a:prstClr val="white"/>
                </a:solidFill>
                <a:effectLst>
                  <a:glow rad="101600">
                    <a:prstClr val="black">
                      <a:alpha val="60000"/>
                    </a:prstClr>
                  </a:glow>
                </a:effectLst>
                <a:latin typeface="Constantia" pitchFamily="18" charset="0"/>
              </a:rPr>
              <a:t>Phillip instructed by an angel and the Holy Spirit - </a:t>
            </a:r>
            <a:endParaRPr lang="en-US" sz="3000" dirty="0">
              <a:solidFill>
                <a:prstClr val="white"/>
              </a:solidFill>
              <a:effectLst>
                <a:glow rad="101600">
                  <a:prstClr val="black">
                    <a:alpha val="60000"/>
                  </a:prstClr>
                </a:glow>
              </a:effectLst>
              <a:latin typeface="Constantia" pitchFamily="18" charset="0"/>
            </a:endParaRPr>
          </a:p>
          <a:p>
            <a:pPr marL="342900" indent="-342900">
              <a:buClr>
                <a:srgbClr val="FF8600"/>
              </a:buClr>
              <a:buFont typeface="Wingdings 2" pitchFamily="18" charset="2"/>
              <a:buChar char="è"/>
            </a:pPr>
            <a:r>
              <a:rPr lang="en-US" sz="3000" dirty="0">
                <a:solidFill>
                  <a:srgbClr val="FFFF00"/>
                </a:solidFill>
                <a:effectLst>
                  <a:glow rad="101600">
                    <a:prstClr val="black">
                      <a:alpha val="60000"/>
                    </a:prstClr>
                  </a:glow>
                </a:effectLst>
                <a:latin typeface="Constantia" pitchFamily="18" charset="0"/>
              </a:rPr>
              <a:t>Verses </a:t>
            </a:r>
            <a:r>
              <a:rPr lang="en-US" sz="3000" dirty="0" smtClean="0">
                <a:solidFill>
                  <a:srgbClr val="FFFF00"/>
                </a:solidFill>
                <a:effectLst>
                  <a:glow rad="101600">
                    <a:prstClr val="black">
                      <a:alpha val="60000"/>
                    </a:prstClr>
                  </a:glow>
                </a:effectLst>
                <a:latin typeface="Constantia" pitchFamily="18" charset="0"/>
              </a:rPr>
              <a:t>30-35 </a:t>
            </a:r>
            <a:r>
              <a:rPr lang="en-US" sz="3000" dirty="0">
                <a:solidFill>
                  <a:prstClr val="white"/>
                </a:solidFill>
                <a:effectLst>
                  <a:glow rad="101600">
                    <a:prstClr val="black">
                      <a:alpha val="60000"/>
                    </a:prstClr>
                  </a:glow>
                </a:effectLst>
                <a:latin typeface="Constantia" pitchFamily="18" charset="0"/>
              </a:rPr>
              <a:t>– </a:t>
            </a:r>
            <a:r>
              <a:rPr lang="en-US" sz="3000" dirty="0" smtClean="0">
                <a:solidFill>
                  <a:prstClr val="white"/>
                </a:solidFill>
                <a:effectLst>
                  <a:glow rad="101600">
                    <a:prstClr val="black">
                      <a:alpha val="60000"/>
                    </a:prstClr>
                  </a:glow>
                </a:effectLst>
                <a:latin typeface="Constantia" pitchFamily="18" charset="0"/>
              </a:rPr>
              <a:t>Phillip preaches Christ to the Ethiopian from the OT scripture – (Is. 53)</a:t>
            </a:r>
            <a:endParaRPr lang="en-US" sz="3000" dirty="0">
              <a:solidFill>
                <a:prstClr val="white"/>
              </a:solidFill>
              <a:effectLst>
                <a:glow rad="101600">
                  <a:prstClr val="black">
                    <a:alpha val="60000"/>
                  </a:prstClr>
                </a:glow>
              </a:effectLst>
              <a:latin typeface="Constantia" pitchFamily="18" charset="0"/>
            </a:endParaRPr>
          </a:p>
          <a:p>
            <a:pPr marL="342900" indent="-342900">
              <a:buClr>
                <a:srgbClr val="FF8600"/>
              </a:buClr>
              <a:buFont typeface="Wingdings 2" pitchFamily="18" charset="2"/>
              <a:buChar char="è"/>
            </a:pPr>
            <a:r>
              <a:rPr lang="en-US" sz="3000" dirty="0">
                <a:solidFill>
                  <a:srgbClr val="FFFF00"/>
                </a:solidFill>
                <a:effectLst>
                  <a:glow rad="101600">
                    <a:prstClr val="black">
                      <a:alpha val="60000"/>
                    </a:prstClr>
                  </a:glow>
                </a:effectLst>
                <a:latin typeface="Constantia" pitchFamily="18" charset="0"/>
              </a:rPr>
              <a:t>Verses </a:t>
            </a:r>
            <a:r>
              <a:rPr lang="en-US" sz="3000" dirty="0" smtClean="0">
                <a:solidFill>
                  <a:srgbClr val="FFFF00"/>
                </a:solidFill>
                <a:effectLst>
                  <a:glow rad="101600">
                    <a:prstClr val="black">
                      <a:alpha val="60000"/>
                    </a:prstClr>
                  </a:glow>
                </a:effectLst>
                <a:latin typeface="Constantia" pitchFamily="18" charset="0"/>
              </a:rPr>
              <a:t>36-39 </a:t>
            </a:r>
            <a:r>
              <a:rPr lang="en-US" sz="3000" dirty="0">
                <a:solidFill>
                  <a:prstClr val="white"/>
                </a:solidFill>
                <a:effectLst>
                  <a:glow rad="101600">
                    <a:prstClr val="black">
                      <a:alpha val="60000"/>
                    </a:prstClr>
                  </a:glow>
                </a:effectLst>
                <a:latin typeface="Constantia" pitchFamily="18" charset="0"/>
              </a:rPr>
              <a:t>– </a:t>
            </a:r>
            <a:r>
              <a:rPr lang="en-US" sz="3000" dirty="0" smtClean="0">
                <a:solidFill>
                  <a:prstClr val="white"/>
                </a:solidFill>
                <a:effectLst>
                  <a:glow rad="101600">
                    <a:prstClr val="black">
                      <a:alpha val="60000"/>
                    </a:prstClr>
                  </a:glow>
                </a:effectLst>
                <a:latin typeface="Constantia" pitchFamily="18" charset="0"/>
              </a:rPr>
              <a:t>The Ethiopian responds to the preaching of Phillip by believing and obeying the gospel.</a:t>
            </a:r>
            <a:endParaRPr lang="en-US" sz="3000" dirty="0">
              <a:solidFill>
                <a:prstClr val="white"/>
              </a:solidFill>
              <a:effectLst>
                <a:glow rad="101600">
                  <a:prstClr val="black">
                    <a:alpha val="60000"/>
                  </a:prstClr>
                </a:glow>
              </a:effectLst>
              <a:latin typeface="Constantia" pitchFamily="18" charset="0"/>
            </a:endParaRPr>
          </a:p>
        </p:txBody>
      </p:sp>
    </p:spTree>
    <p:extLst>
      <p:ext uri="{BB962C8B-B14F-4D97-AF65-F5344CB8AC3E}">
        <p14:creationId xmlns:p14="http://schemas.microsoft.com/office/powerpoint/2010/main" val="285899174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4624B1-C7B4-4A8A-8E6E-B45790D7EEB2}" type="slidenum">
              <a:rPr lang="en-US" smtClean="0">
                <a:solidFill>
                  <a:prstClr val="white"/>
                </a:solidFill>
              </a:rPr>
              <a:pPr/>
              <a:t>9</a:t>
            </a:fld>
            <a:endParaRPr lang="en-US">
              <a:solidFill>
                <a:prstClr val="white"/>
              </a:solidFill>
            </a:endParaRPr>
          </a:p>
        </p:txBody>
      </p:sp>
      <p:sp>
        <p:nvSpPr>
          <p:cNvPr id="6" name="Snip Single Corner Rectangle 5"/>
          <p:cNvSpPr/>
          <p:nvPr/>
        </p:nvSpPr>
        <p:spPr>
          <a:xfrm>
            <a:off x="0" y="268069"/>
            <a:ext cx="73914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Conversion of The Ethiopian</a:t>
            </a:r>
          </a:p>
        </p:txBody>
      </p:sp>
      <p:grpSp>
        <p:nvGrpSpPr>
          <p:cNvPr id="7" name="Group 6"/>
          <p:cNvGrpSpPr/>
          <p:nvPr/>
        </p:nvGrpSpPr>
        <p:grpSpPr>
          <a:xfrm>
            <a:off x="7924800" y="228600"/>
            <a:ext cx="1230745" cy="457200"/>
            <a:chOff x="7924800" y="228600"/>
            <a:chExt cx="1230745" cy="457200"/>
          </a:xfrm>
        </p:grpSpPr>
        <p:sp>
          <p:nvSpPr>
            <p:cNvPr id="8" name="Pentagon 7"/>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9" name="Chevron 8"/>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0" name="Chevron 9"/>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1" name="Chevron 10"/>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2" name="Group 11"/>
          <p:cNvGrpSpPr/>
          <p:nvPr/>
        </p:nvGrpSpPr>
        <p:grpSpPr>
          <a:xfrm rot="10800000">
            <a:off x="0" y="6172200"/>
            <a:ext cx="1230745" cy="457200"/>
            <a:chOff x="7924800" y="228600"/>
            <a:chExt cx="1230745" cy="457200"/>
          </a:xfrm>
        </p:grpSpPr>
        <p:sp>
          <p:nvSpPr>
            <p:cNvPr id="13" name="Pentagon 1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4" name="Chevron 1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5" name="Chevron 14"/>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6" name="Chevron 15"/>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17" name="Rectangle 16"/>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pic>
        <p:nvPicPr>
          <p:cNvPr id="7171" name="Picture 3" descr="C:\Users\Don\Downloads\014_01_0066_TH-Atl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2932" y="2057400"/>
            <a:ext cx="3124867" cy="470789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964025" lon="134654" rev="21347029"/>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1295400"/>
            <a:ext cx="8772144" cy="1200329"/>
          </a:xfrm>
          <a:prstGeom prst="rect">
            <a:avLst/>
          </a:prstGeom>
          <a:noFill/>
        </p:spPr>
        <p:txBody>
          <a:bodyPr wrap="square" rtlCol="0">
            <a:spAutoFit/>
          </a:bodyPr>
          <a:lstStyle/>
          <a:p>
            <a:pPr algn="ctr"/>
            <a:r>
              <a:rPr lang="en-US" sz="3600" dirty="0" smtClean="0">
                <a:solidFill>
                  <a:srgbClr val="FFC000"/>
                </a:solidFill>
                <a:effectLst>
                  <a:glow rad="101600">
                    <a:schemeClr val="bg1">
                      <a:alpha val="60000"/>
                    </a:schemeClr>
                  </a:glow>
                  <a:outerShdw blurRad="60007" dist="310007" dir="7680000" sy="30000" kx="1300200" algn="ctr" rotWithShape="0">
                    <a:prstClr val="black">
                      <a:alpha val="32000"/>
                    </a:prstClr>
                  </a:outerShdw>
                </a:effectLst>
                <a:latin typeface="Dominican Small Caps" pitchFamily="2" charset="0"/>
              </a:rPr>
              <a:t>The Direct Involvement of The Angel &amp; Holy Spirit</a:t>
            </a:r>
            <a:endParaRPr lang="en-US" sz="3600" dirty="0">
              <a:solidFill>
                <a:srgbClr val="FFC000"/>
              </a:solidFill>
              <a:effectLst>
                <a:glow rad="101600">
                  <a:schemeClr val="bg1">
                    <a:alpha val="60000"/>
                  </a:schemeClr>
                </a:glow>
                <a:outerShdw blurRad="60007" dist="310007" dir="7680000" sy="30000" kx="1300200" algn="ctr" rotWithShape="0">
                  <a:prstClr val="black">
                    <a:alpha val="32000"/>
                  </a:prstClr>
                </a:outerShdw>
              </a:effectLst>
              <a:latin typeface="Dominican Small Caps" pitchFamily="2" charset="0"/>
            </a:endParaRPr>
          </a:p>
        </p:txBody>
      </p:sp>
      <p:sp>
        <p:nvSpPr>
          <p:cNvPr id="22" name="Rectangle 21"/>
          <p:cNvSpPr/>
          <p:nvPr/>
        </p:nvSpPr>
        <p:spPr>
          <a:xfrm>
            <a:off x="76200" y="2438400"/>
            <a:ext cx="6096000" cy="3770263"/>
          </a:xfrm>
          <a:prstGeom prst="rect">
            <a:avLst/>
          </a:prstGeom>
        </p:spPr>
        <p:txBody>
          <a:bodyPr wrap="square">
            <a:spAutoFit/>
          </a:bodyPr>
          <a:lstStyle/>
          <a:p>
            <a:pPr marL="342900" indent="-342900">
              <a:spcAft>
                <a:spcPts val="600"/>
              </a:spcAft>
              <a:buClr>
                <a:srgbClr val="FF8600"/>
              </a:buClr>
              <a:buFont typeface="Wingdings 2" pitchFamily="18" charset="2"/>
              <a:buChar char="è"/>
            </a:pPr>
            <a:r>
              <a:rPr lang="en-US" sz="2800" dirty="0" smtClean="0">
                <a:solidFill>
                  <a:prstClr val="white"/>
                </a:solidFill>
                <a:effectLst>
                  <a:glow rad="101600">
                    <a:prstClr val="black">
                      <a:alpha val="60000"/>
                    </a:prstClr>
                  </a:glow>
                </a:effectLst>
                <a:latin typeface="Constantia" pitchFamily="18" charset="0"/>
              </a:rPr>
              <a:t>Verse 26 – “an </a:t>
            </a:r>
            <a:r>
              <a:rPr lang="en-US" sz="2800" dirty="0">
                <a:solidFill>
                  <a:prstClr val="white"/>
                </a:solidFill>
                <a:effectLst>
                  <a:glow rad="101600">
                    <a:prstClr val="black">
                      <a:alpha val="60000"/>
                    </a:prstClr>
                  </a:glow>
                </a:effectLst>
                <a:latin typeface="Constantia" pitchFamily="18" charset="0"/>
              </a:rPr>
              <a:t>angel of the Lord spoke to Philip, </a:t>
            </a:r>
            <a:r>
              <a:rPr lang="en-US" sz="2800" dirty="0" smtClean="0">
                <a:solidFill>
                  <a:prstClr val="white"/>
                </a:solidFill>
                <a:effectLst>
                  <a:glow rad="101600">
                    <a:prstClr val="black">
                      <a:alpha val="60000"/>
                    </a:prstClr>
                  </a:glow>
                </a:effectLst>
                <a:latin typeface="Constantia" pitchFamily="18" charset="0"/>
              </a:rPr>
              <a:t>arise and go . . .” </a:t>
            </a:r>
          </a:p>
          <a:p>
            <a:pPr marL="342900" indent="-342900">
              <a:spcAft>
                <a:spcPts val="600"/>
              </a:spcAft>
              <a:buClr>
                <a:srgbClr val="FF8600"/>
              </a:buClr>
              <a:buFont typeface="Wingdings 2" pitchFamily="18" charset="2"/>
              <a:buChar char="è"/>
            </a:pPr>
            <a:r>
              <a:rPr lang="en-US" sz="2800" dirty="0">
                <a:solidFill>
                  <a:prstClr val="white"/>
                </a:solidFill>
                <a:effectLst>
                  <a:glow rad="101600">
                    <a:prstClr val="black">
                      <a:alpha val="60000"/>
                    </a:prstClr>
                  </a:glow>
                </a:effectLst>
                <a:latin typeface="Constantia" pitchFamily="18" charset="0"/>
              </a:rPr>
              <a:t>Verse 29 </a:t>
            </a:r>
            <a:r>
              <a:rPr lang="en-US" sz="2800" dirty="0" smtClean="0">
                <a:solidFill>
                  <a:prstClr val="white"/>
                </a:solidFill>
                <a:effectLst>
                  <a:glow rad="101600">
                    <a:prstClr val="black">
                      <a:alpha val="60000"/>
                    </a:prstClr>
                  </a:glow>
                </a:effectLst>
                <a:latin typeface="Constantia" pitchFamily="18" charset="0"/>
              </a:rPr>
              <a:t>– “Then </a:t>
            </a:r>
            <a:r>
              <a:rPr lang="en-US" sz="2800" dirty="0">
                <a:solidFill>
                  <a:prstClr val="white"/>
                </a:solidFill>
                <a:effectLst>
                  <a:glow rad="101600">
                    <a:prstClr val="black">
                      <a:alpha val="60000"/>
                    </a:prstClr>
                  </a:glow>
                </a:effectLst>
                <a:latin typeface="Constantia" pitchFamily="18" charset="0"/>
              </a:rPr>
              <a:t>the Spirit said to Philip, </a:t>
            </a:r>
            <a:r>
              <a:rPr lang="en-US" sz="2800" dirty="0" smtClean="0">
                <a:solidFill>
                  <a:prstClr val="white"/>
                </a:solidFill>
                <a:effectLst>
                  <a:glow rad="101600">
                    <a:prstClr val="black">
                      <a:alpha val="60000"/>
                    </a:prstClr>
                  </a:glow>
                </a:effectLst>
                <a:latin typeface="Constantia" pitchFamily="18" charset="0"/>
              </a:rPr>
              <a:t>‘Go near and overtake . . .”</a:t>
            </a:r>
          </a:p>
          <a:p>
            <a:pPr marL="342900" indent="-342900">
              <a:spcAft>
                <a:spcPts val="600"/>
              </a:spcAft>
              <a:buClr>
                <a:srgbClr val="FF8600"/>
              </a:buClr>
              <a:buFont typeface="Wingdings 2" pitchFamily="18" charset="2"/>
              <a:buChar char="è"/>
            </a:pPr>
            <a:r>
              <a:rPr lang="en-US" sz="2800" dirty="0" smtClean="0">
                <a:solidFill>
                  <a:prstClr val="white"/>
                </a:solidFill>
                <a:effectLst>
                  <a:glow rad="101600">
                    <a:prstClr val="black">
                      <a:alpha val="60000"/>
                    </a:prstClr>
                  </a:glow>
                </a:effectLst>
                <a:latin typeface="Constantia" pitchFamily="18" charset="0"/>
              </a:rPr>
              <a:t>No direct operation upon the one being converted – </a:t>
            </a:r>
            <a:r>
              <a:rPr lang="en-US" sz="2800" dirty="0" err="1" smtClean="0">
                <a:solidFill>
                  <a:prstClr val="white"/>
                </a:solidFill>
                <a:effectLst>
                  <a:glow rad="101600">
                    <a:prstClr val="black">
                      <a:alpha val="60000"/>
                    </a:prstClr>
                  </a:glow>
                </a:effectLst>
                <a:latin typeface="Constantia" pitchFamily="18" charset="0"/>
              </a:rPr>
              <a:t>vss</a:t>
            </a:r>
            <a:r>
              <a:rPr lang="en-US" sz="2800" dirty="0" smtClean="0">
                <a:solidFill>
                  <a:prstClr val="white"/>
                </a:solidFill>
                <a:effectLst>
                  <a:glow rad="101600">
                    <a:prstClr val="black">
                      <a:alpha val="60000"/>
                    </a:prstClr>
                  </a:glow>
                </a:effectLst>
                <a:latin typeface="Constantia" pitchFamily="18" charset="0"/>
              </a:rPr>
              <a:t> 30,31,34-37</a:t>
            </a:r>
          </a:p>
          <a:p>
            <a:pPr marL="342900" indent="-342900">
              <a:spcAft>
                <a:spcPts val="600"/>
              </a:spcAft>
              <a:buClr>
                <a:srgbClr val="FF8600"/>
              </a:buClr>
              <a:buFont typeface="Wingdings 2" pitchFamily="18" charset="2"/>
              <a:buChar char="è"/>
            </a:pPr>
            <a:r>
              <a:rPr lang="en-US" sz="2800" dirty="0" smtClean="0">
                <a:solidFill>
                  <a:prstClr val="white"/>
                </a:solidFill>
                <a:effectLst>
                  <a:glow rad="101600">
                    <a:prstClr val="black">
                      <a:alpha val="60000"/>
                    </a:prstClr>
                  </a:glow>
                </a:effectLst>
                <a:latin typeface="Constantia" pitchFamily="18" charset="0"/>
              </a:rPr>
              <a:t>The Spirit worked through the message preached – </a:t>
            </a:r>
            <a:r>
              <a:rPr lang="en-US" sz="2800" dirty="0" err="1" smtClean="0">
                <a:solidFill>
                  <a:prstClr val="white"/>
                </a:solidFill>
                <a:effectLst>
                  <a:glow rad="101600">
                    <a:prstClr val="black">
                      <a:alpha val="60000"/>
                    </a:prstClr>
                  </a:glow>
                </a:effectLst>
                <a:latin typeface="Constantia" pitchFamily="18" charset="0"/>
              </a:rPr>
              <a:t>vs</a:t>
            </a:r>
            <a:r>
              <a:rPr lang="en-US" sz="2800" dirty="0" smtClean="0">
                <a:solidFill>
                  <a:prstClr val="white"/>
                </a:solidFill>
                <a:effectLst>
                  <a:glow rad="101600">
                    <a:prstClr val="black">
                      <a:alpha val="60000"/>
                    </a:prstClr>
                  </a:glow>
                </a:effectLst>
                <a:latin typeface="Constantia" pitchFamily="18" charset="0"/>
              </a:rPr>
              <a:t> 35; 1 Cor. 1:18</a:t>
            </a:r>
            <a:endParaRPr lang="en-US" sz="2800" dirty="0">
              <a:solidFill>
                <a:prstClr val="white"/>
              </a:solidFill>
              <a:effectLst>
                <a:glow rad="101600">
                  <a:prstClr val="black">
                    <a:alpha val="60000"/>
                  </a:prstClr>
                </a:glow>
              </a:effectLst>
              <a:latin typeface="Constantia" pitchFamily="18" charset="0"/>
            </a:endParaRPr>
          </a:p>
        </p:txBody>
      </p:sp>
    </p:spTree>
    <p:extLst>
      <p:ext uri="{BB962C8B-B14F-4D97-AF65-F5344CB8AC3E}">
        <p14:creationId xmlns:p14="http://schemas.microsoft.com/office/powerpoint/2010/main" val="156247952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fade">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fade">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fade">
                                      <p:cBhvr>
                                        <p:cTn id="22"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5365</TotalTime>
  <Words>1564</Words>
  <Application>Microsoft Office PowerPoint</Application>
  <PresentationFormat>On-screen Show (4:3)</PresentationFormat>
  <Paragraphs>184</Paragraphs>
  <Slides>19</Slides>
  <Notes>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Perspective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Don</cp:lastModifiedBy>
  <cp:revision>29</cp:revision>
  <dcterms:created xsi:type="dcterms:W3CDTF">2011-07-13T16:13:40Z</dcterms:created>
  <dcterms:modified xsi:type="dcterms:W3CDTF">2011-07-17T13:54:40Z</dcterms:modified>
</cp:coreProperties>
</file>