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370" r:id="rId10"/>
    <p:sldId id="367" r:id="rId11"/>
    <p:sldId id="379" r:id="rId12"/>
    <p:sldId id="381" r:id="rId13"/>
    <p:sldId id="382" r:id="rId14"/>
    <p:sldId id="380" r:id="rId15"/>
    <p:sldId id="372" r:id="rId16"/>
    <p:sldId id="373" r:id="rId17"/>
    <p:sldId id="377" r:id="rId18"/>
    <p:sldId id="378" r:id="rId19"/>
    <p:sldId id="371" r:id="rId20"/>
    <p:sldId id="385" r:id="rId21"/>
    <p:sldId id="386" r:id="rId22"/>
    <p:sldId id="388" r:id="rId23"/>
    <p:sldId id="391" r:id="rId24"/>
    <p:sldId id="267" r:id="rId25"/>
    <p:sldId id="268" r:id="rId26"/>
    <p:sldId id="269" r:id="rId27"/>
    <p:sldId id="389" r:id="rId28"/>
    <p:sldId id="270" r:id="rId29"/>
    <p:sldId id="390" r:id="rId30"/>
    <p:sldId id="393" r:id="rId31"/>
    <p:sldId id="272" r:id="rId32"/>
    <p:sldId id="394" r:id="rId33"/>
    <p:sldId id="39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513" autoAdjust="0"/>
  </p:normalViewPr>
  <p:slideViewPr>
    <p:cSldViewPr>
      <p:cViewPr varScale="1">
        <p:scale>
          <a:sx n="87" d="100"/>
          <a:sy n="87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EF19F9-87E1-49AC-A275-F4D85E961629}" type="doc">
      <dgm:prSet loTypeId="urn:microsoft.com/office/officeart/2005/8/layout/hProcess10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7673AB9-43D3-491F-9A42-4A708DA61A77}">
      <dgm:prSet phldrT="[Text]"/>
      <dgm:spPr/>
      <dgm:t>
        <a:bodyPr/>
        <a:lstStyle/>
        <a:p>
          <a:pPr algn="ctr">
            <a:spcAft>
              <a:spcPts val="0"/>
            </a:spcAft>
          </a:pPr>
          <a:r>
            <a: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Dominican Small Caps" pitchFamily="2" charset="0"/>
              <a:cs typeface="Calibri" pitchFamily="34" charset="0"/>
            </a:rPr>
            <a:t>Before</a:t>
          </a:r>
          <a:endParaRPr lang="en-US" dirty="0">
            <a:effectLst>
              <a:glow rad="101600">
                <a:schemeClr val="bg1">
                  <a:alpha val="60000"/>
                </a:schemeClr>
              </a:glow>
            </a:effectLst>
            <a:latin typeface="Dominican Small Caps" pitchFamily="2" charset="0"/>
            <a:cs typeface="Calibri" pitchFamily="34" charset="0"/>
          </a:endParaRPr>
        </a:p>
      </dgm:t>
    </dgm:pt>
    <dgm:pt modelId="{95BB6EB2-7E6B-479B-ABA4-BF71D68302F4}" type="parTrans" cxnId="{062211EE-08A5-4F78-AE15-05B73FEAE5AD}">
      <dgm:prSet/>
      <dgm:spPr/>
      <dgm:t>
        <a:bodyPr/>
        <a:lstStyle/>
        <a:p>
          <a:endParaRPr lang="en-US"/>
        </a:p>
      </dgm:t>
    </dgm:pt>
    <dgm:pt modelId="{E1D8C57B-B27C-44A9-98BE-EF333D64A7ED}" type="sibTrans" cxnId="{062211EE-08A5-4F78-AE15-05B73FEAE5AD}">
      <dgm:prSet/>
      <dgm:spPr/>
      <dgm:t>
        <a:bodyPr/>
        <a:lstStyle/>
        <a:p>
          <a:pPr algn="r"/>
          <a:r>
            <a:rPr lang="en-US" dirty="0" smtClean="0">
              <a:effectLst>
                <a:glow rad="101600">
                  <a:schemeClr val="bg1">
                    <a:alpha val="6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rPr>
            <a:t>Baptized</a:t>
          </a:r>
          <a:endParaRPr lang="en-US" dirty="0">
            <a:effectLst>
              <a:glow rad="101600">
                <a:schemeClr val="bg1">
                  <a:alpha val="60000"/>
                </a:schemeClr>
              </a:glow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</a:endParaRPr>
        </a:p>
      </dgm:t>
    </dgm:pt>
    <dgm:pt modelId="{D28A5209-1BBB-4122-91F3-72A9469846B0}">
      <dgm:prSet phldrT="[Text]"/>
      <dgm:spPr/>
      <dgm:t>
        <a:bodyPr/>
        <a:lstStyle/>
        <a:p>
          <a:pPr algn="ctr">
            <a:spcAft>
              <a:spcPts val="0"/>
            </a:spcAft>
          </a:pPr>
          <a:r>
            <a: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libri" pitchFamily="34" charset="0"/>
              <a:cs typeface="Calibri" pitchFamily="34" charset="0"/>
            </a:rPr>
            <a:t>Pious</a:t>
          </a:r>
          <a:endParaRPr lang="en-US" dirty="0">
            <a:effectLst>
              <a:glow rad="101600">
                <a:schemeClr val="bg1">
                  <a:alpha val="60000"/>
                </a:schemeClr>
              </a:glow>
            </a:effectLst>
            <a:latin typeface="Calibri" pitchFamily="34" charset="0"/>
            <a:cs typeface="Calibri" pitchFamily="34" charset="0"/>
          </a:endParaRPr>
        </a:p>
      </dgm:t>
    </dgm:pt>
    <dgm:pt modelId="{63187D93-8914-4C87-A456-8F09A150935F}" type="parTrans" cxnId="{BC054CD6-D98D-49EE-8F42-0240130CF2C9}">
      <dgm:prSet/>
      <dgm:spPr/>
      <dgm:t>
        <a:bodyPr/>
        <a:lstStyle/>
        <a:p>
          <a:endParaRPr lang="en-US"/>
        </a:p>
      </dgm:t>
    </dgm:pt>
    <dgm:pt modelId="{88F5CCA0-E228-4C05-ABFF-A4B7072634FA}" type="sibTrans" cxnId="{BC054CD6-D98D-49EE-8F42-0240130CF2C9}">
      <dgm:prSet/>
      <dgm:spPr/>
      <dgm:t>
        <a:bodyPr/>
        <a:lstStyle/>
        <a:p>
          <a:endParaRPr lang="en-US"/>
        </a:p>
      </dgm:t>
    </dgm:pt>
    <dgm:pt modelId="{288F5B94-9672-47A3-9026-79DE52665CDF}">
      <dgm:prSet phldrT="[Text]"/>
      <dgm:spPr/>
      <dgm:t>
        <a:bodyPr/>
        <a:lstStyle/>
        <a:p>
          <a:pPr algn="ctr">
            <a:spcAft>
              <a:spcPts val="0"/>
            </a:spcAft>
          </a:pPr>
          <a:r>
            <a: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libri" pitchFamily="34" charset="0"/>
              <a:cs typeface="Calibri" pitchFamily="34" charset="0"/>
            </a:rPr>
            <a:t>Worshipper</a:t>
          </a:r>
          <a:endParaRPr lang="en-US" dirty="0">
            <a:effectLst>
              <a:glow rad="101600">
                <a:schemeClr val="bg1">
                  <a:alpha val="60000"/>
                </a:schemeClr>
              </a:glow>
            </a:effectLst>
            <a:latin typeface="Calibri" pitchFamily="34" charset="0"/>
            <a:cs typeface="Calibri" pitchFamily="34" charset="0"/>
          </a:endParaRPr>
        </a:p>
      </dgm:t>
    </dgm:pt>
    <dgm:pt modelId="{221A400E-291A-42CA-A337-A750489556F5}" type="parTrans" cxnId="{7AD30F30-A1B3-40FB-8875-388CBABB2D05}">
      <dgm:prSet/>
      <dgm:spPr/>
      <dgm:t>
        <a:bodyPr/>
        <a:lstStyle/>
        <a:p>
          <a:endParaRPr lang="en-US"/>
        </a:p>
      </dgm:t>
    </dgm:pt>
    <dgm:pt modelId="{E28008F1-B823-4A6B-B2D9-4F355FFD7FFD}" type="sibTrans" cxnId="{7AD30F30-A1B3-40FB-8875-388CBABB2D05}">
      <dgm:prSet/>
      <dgm:spPr/>
      <dgm:t>
        <a:bodyPr/>
        <a:lstStyle/>
        <a:p>
          <a:endParaRPr lang="en-US"/>
        </a:p>
      </dgm:t>
    </dgm:pt>
    <dgm:pt modelId="{194C87A7-F3DE-4441-86D4-CC8365B10BDC}">
      <dgm:prSet phldrT="[Text]"/>
      <dgm:spPr/>
      <dgm:t>
        <a:bodyPr/>
        <a:lstStyle/>
        <a:p>
          <a:pPr algn="ctr">
            <a:spcAft>
              <a:spcPts val="0"/>
            </a:spcAft>
          </a:pPr>
          <a:r>
            <a: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Dominican Small Caps" pitchFamily="2" charset="0"/>
              <a:cs typeface="Calibri" pitchFamily="34" charset="0"/>
            </a:rPr>
            <a:t>After</a:t>
          </a:r>
          <a:endParaRPr lang="en-US" dirty="0">
            <a:effectLst>
              <a:glow rad="101600">
                <a:schemeClr val="bg1">
                  <a:alpha val="60000"/>
                </a:schemeClr>
              </a:glow>
            </a:effectLst>
            <a:latin typeface="Dominican Small Caps" pitchFamily="2" charset="0"/>
            <a:cs typeface="Calibri" pitchFamily="34" charset="0"/>
          </a:endParaRPr>
        </a:p>
      </dgm:t>
    </dgm:pt>
    <dgm:pt modelId="{CFC4000A-8566-427C-A548-8B17F5581C7D}" type="parTrans" cxnId="{B2E4E6A7-ACD6-4B54-8C1C-4C8BF6C3A7A1}">
      <dgm:prSet/>
      <dgm:spPr/>
      <dgm:t>
        <a:bodyPr/>
        <a:lstStyle/>
        <a:p>
          <a:endParaRPr lang="en-US"/>
        </a:p>
      </dgm:t>
    </dgm:pt>
    <dgm:pt modelId="{102A3E63-942E-4191-B708-A567998B1535}" type="sibTrans" cxnId="{B2E4E6A7-ACD6-4B54-8C1C-4C8BF6C3A7A1}">
      <dgm:prSet/>
      <dgm:spPr/>
      <dgm:t>
        <a:bodyPr/>
        <a:lstStyle/>
        <a:p>
          <a:endParaRPr lang="en-US"/>
        </a:p>
      </dgm:t>
    </dgm:pt>
    <dgm:pt modelId="{A67BB259-F144-476A-B24C-80A8C630EFA0}">
      <dgm:prSet phldrT="[Text]"/>
      <dgm:spPr/>
      <dgm:t>
        <a:bodyPr/>
        <a:lstStyle/>
        <a:p>
          <a:pPr algn="ctr">
            <a:spcAft>
              <a:spcPts val="0"/>
            </a:spcAft>
          </a:pPr>
          <a:r>
            <a: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libri" pitchFamily="34" charset="0"/>
              <a:cs typeface="Calibri" pitchFamily="34" charset="0"/>
            </a:rPr>
            <a:t>Pious</a:t>
          </a:r>
          <a:endParaRPr lang="en-US" dirty="0">
            <a:effectLst>
              <a:glow rad="101600">
                <a:schemeClr val="bg1">
                  <a:alpha val="60000"/>
                </a:schemeClr>
              </a:glow>
            </a:effectLst>
            <a:latin typeface="Calibri" pitchFamily="34" charset="0"/>
            <a:cs typeface="Calibri" pitchFamily="34" charset="0"/>
          </a:endParaRPr>
        </a:p>
      </dgm:t>
    </dgm:pt>
    <dgm:pt modelId="{90AB917E-1964-4990-AD43-7F3FD96B2AE2}" type="parTrans" cxnId="{C03E4C36-DC1F-4DA4-B63D-F8E57A6B784A}">
      <dgm:prSet/>
      <dgm:spPr/>
      <dgm:t>
        <a:bodyPr/>
        <a:lstStyle/>
        <a:p>
          <a:endParaRPr lang="en-US"/>
        </a:p>
      </dgm:t>
    </dgm:pt>
    <dgm:pt modelId="{F62E477C-9AA2-47D4-BA54-0A019170E3E1}" type="sibTrans" cxnId="{C03E4C36-DC1F-4DA4-B63D-F8E57A6B784A}">
      <dgm:prSet/>
      <dgm:spPr/>
      <dgm:t>
        <a:bodyPr/>
        <a:lstStyle/>
        <a:p>
          <a:endParaRPr lang="en-US"/>
        </a:p>
      </dgm:t>
    </dgm:pt>
    <dgm:pt modelId="{F32B0465-DE00-4325-A554-C3C3B9A5ADAE}">
      <dgm:prSet phldrT="[Text]"/>
      <dgm:spPr/>
      <dgm:t>
        <a:bodyPr/>
        <a:lstStyle/>
        <a:p>
          <a:pPr algn="ctr">
            <a:spcAft>
              <a:spcPts val="0"/>
            </a:spcAft>
          </a:pPr>
          <a:r>
            <a: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libri" pitchFamily="34" charset="0"/>
              <a:cs typeface="Calibri" pitchFamily="34" charset="0"/>
            </a:rPr>
            <a:t>Worshipper</a:t>
          </a:r>
          <a:endParaRPr lang="en-US" dirty="0">
            <a:effectLst>
              <a:glow rad="101600">
                <a:schemeClr val="bg1">
                  <a:alpha val="60000"/>
                </a:schemeClr>
              </a:glow>
            </a:effectLst>
            <a:latin typeface="Calibri" pitchFamily="34" charset="0"/>
            <a:cs typeface="Calibri" pitchFamily="34" charset="0"/>
          </a:endParaRPr>
        </a:p>
      </dgm:t>
    </dgm:pt>
    <dgm:pt modelId="{D2025111-49B1-4DE1-BCF2-B1B92573A809}" type="parTrans" cxnId="{ECEF53D2-CD8E-40FD-BBCD-9DA1E0691B3F}">
      <dgm:prSet/>
      <dgm:spPr/>
      <dgm:t>
        <a:bodyPr/>
        <a:lstStyle/>
        <a:p>
          <a:endParaRPr lang="en-US"/>
        </a:p>
      </dgm:t>
    </dgm:pt>
    <dgm:pt modelId="{2128AB92-4255-41AB-963F-AD17B83858D4}" type="sibTrans" cxnId="{ECEF53D2-CD8E-40FD-BBCD-9DA1E0691B3F}">
      <dgm:prSet/>
      <dgm:spPr/>
      <dgm:t>
        <a:bodyPr/>
        <a:lstStyle/>
        <a:p>
          <a:endParaRPr lang="en-US"/>
        </a:p>
      </dgm:t>
    </dgm:pt>
    <dgm:pt modelId="{FD6CF833-7235-46A2-B3B5-C256CB7DED0D}">
      <dgm:prSet phldrT="[Text]"/>
      <dgm:spPr/>
      <dgm:t>
        <a:bodyPr/>
        <a:lstStyle/>
        <a:p>
          <a:pPr algn="ctr">
            <a:spcAft>
              <a:spcPts val="0"/>
            </a:spcAft>
          </a:pPr>
          <a:r>
            <a: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libri" pitchFamily="34" charset="0"/>
              <a:cs typeface="Calibri" pitchFamily="34" charset="0"/>
            </a:rPr>
            <a:t>Benevolent</a:t>
          </a:r>
          <a:endParaRPr lang="en-US" dirty="0">
            <a:effectLst>
              <a:glow rad="101600">
                <a:schemeClr val="bg1">
                  <a:alpha val="60000"/>
                </a:schemeClr>
              </a:glow>
            </a:effectLst>
            <a:latin typeface="Calibri" pitchFamily="34" charset="0"/>
            <a:cs typeface="Calibri" pitchFamily="34" charset="0"/>
          </a:endParaRPr>
        </a:p>
      </dgm:t>
    </dgm:pt>
    <dgm:pt modelId="{EFD77CBB-E51E-46A3-9961-0C5D663FD843}" type="parTrans" cxnId="{B87D7475-F821-4601-8138-BAEF5BB9D2D2}">
      <dgm:prSet/>
      <dgm:spPr/>
      <dgm:t>
        <a:bodyPr/>
        <a:lstStyle/>
        <a:p>
          <a:endParaRPr lang="en-US"/>
        </a:p>
      </dgm:t>
    </dgm:pt>
    <dgm:pt modelId="{89E18E0B-2C3B-4CD9-9CA0-A15704B97457}" type="sibTrans" cxnId="{B87D7475-F821-4601-8138-BAEF5BB9D2D2}">
      <dgm:prSet/>
      <dgm:spPr/>
      <dgm:t>
        <a:bodyPr/>
        <a:lstStyle/>
        <a:p>
          <a:endParaRPr lang="en-US"/>
        </a:p>
      </dgm:t>
    </dgm:pt>
    <dgm:pt modelId="{B02FADCB-52E1-40C3-A718-479AAC16AB02}">
      <dgm:prSet phldrT="[Text]"/>
      <dgm:spPr/>
      <dgm:t>
        <a:bodyPr/>
        <a:lstStyle/>
        <a:p>
          <a:pPr algn="ctr">
            <a:spcAft>
              <a:spcPts val="0"/>
            </a:spcAft>
          </a:pPr>
          <a:r>
            <a: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libri" pitchFamily="34" charset="0"/>
              <a:cs typeface="Calibri" pitchFamily="34" charset="0"/>
            </a:rPr>
            <a:t>Lost</a:t>
          </a:r>
          <a:endParaRPr lang="en-US" dirty="0">
            <a:effectLst>
              <a:glow rad="101600">
                <a:schemeClr val="bg1">
                  <a:alpha val="60000"/>
                </a:schemeClr>
              </a:glow>
            </a:effectLst>
            <a:latin typeface="Calibri" pitchFamily="34" charset="0"/>
            <a:cs typeface="Calibri" pitchFamily="34" charset="0"/>
          </a:endParaRPr>
        </a:p>
      </dgm:t>
    </dgm:pt>
    <dgm:pt modelId="{97A384C5-0671-418C-BC6F-9759E14DC1B6}" type="parTrans" cxnId="{41007822-9AE0-4AFD-A770-7A3755B37A3B}">
      <dgm:prSet/>
      <dgm:spPr/>
      <dgm:t>
        <a:bodyPr/>
        <a:lstStyle/>
        <a:p>
          <a:endParaRPr lang="en-US"/>
        </a:p>
      </dgm:t>
    </dgm:pt>
    <dgm:pt modelId="{B61FA9AB-415C-4C2D-88BF-8BAFAA68976D}" type="sibTrans" cxnId="{41007822-9AE0-4AFD-A770-7A3755B37A3B}">
      <dgm:prSet/>
      <dgm:spPr/>
      <dgm:t>
        <a:bodyPr/>
        <a:lstStyle/>
        <a:p>
          <a:endParaRPr lang="en-US"/>
        </a:p>
      </dgm:t>
    </dgm:pt>
    <dgm:pt modelId="{345D927E-E4B6-4529-ACF3-A4ABBC3FFB47}">
      <dgm:prSet phldrT="[Text]"/>
      <dgm:spPr/>
      <dgm:t>
        <a:bodyPr/>
        <a:lstStyle/>
        <a:p>
          <a:pPr algn="ctr">
            <a:spcAft>
              <a:spcPts val="0"/>
            </a:spcAft>
          </a:pPr>
          <a:r>
            <a: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libri" pitchFamily="34" charset="0"/>
              <a:cs typeface="Calibri" pitchFamily="34" charset="0"/>
            </a:rPr>
            <a:t>Benevolent</a:t>
          </a:r>
          <a:endParaRPr lang="en-US" dirty="0">
            <a:effectLst>
              <a:glow rad="101600">
                <a:schemeClr val="bg1">
                  <a:alpha val="60000"/>
                </a:schemeClr>
              </a:glow>
            </a:effectLst>
            <a:latin typeface="Calibri" pitchFamily="34" charset="0"/>
            <a:cs typeface="Calibri" pitchFamily="34" charset="0"/>
          </a:endParaRPr>
        </a:p>
      </dgm:t>
    </dgm:pt>
    <dgm:pt modelId="{772532E8-AFBD-43C2-A0FB-C3F75B16637C}" type="parTrans" cxnId="{E68F1778-648C-45BA-91F3-E6DBA396EFD6}">
      <dgm:prSet/>
      <dgm:spPr/>
      <dgm:t>
        <a:bodyPr/>
        <a:lstStyle/>
        <a:p>
          <a:endParaRPr lang="en-US"/>
        </a:p>
      </dgm:t>
    </dgm:pt>
    <dgm:pt modelId="{A8A8AAF6-ACEF-435B-A682-4701AC15D4C5}" type="sibTrans" cxnId="{E68F1778-648C-45BA-91F3-E6DBA396EFD6}">
      <dgm:prSet/>
      <dgm:spPr/>
      <dgm:t>
        <a:bodyPr/>
        <a:lstStyle/>
        <a:p>
          <a:endParaRPr lang="en-US"/>
        </a:p>
      </dgm:t>
    </dgm:pt>
    <dgm:pt modelId="{9B575E6D-7004-48FB-AD3B-220DB67D4833}">
      <dgm:prSet phldrT="[Text]"/>
      <dgm:spPr/>
      <dgm:t>
        <a:bodyPr/>
        <a:lstStyle/>
        <a:p>
          <a:pPr algn="ctr">
            <a:spcAft>
              <a:spcPts val="0"/>
            </a:spcAft>
          </a:pPr>
          <a:r>
            <a: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libri" pitchFamily="34" charset="0"/>
              <a:cs typeface="Calibri" pitchFamily="34" charset="0"/>
            </a:rPr>
            <a:t>Saved</a:t>
          </a:r>
          <a:endParaRPr lang="en-US" dirty="0">
            <a:effectLst>
              <a:glow rad="101600">
                <a:schemeClr val="bg1">
                  <a:alpha val="60000"/>
                </a:schemeClr>
              </a:glow>
            </a:effectLst>
            <a:latin typeface="Calibri" pitchFamily="34" charset="0"/>
            <a:cs typeface="Calibri" pitchFamily="34" charset="0"/>
          </a:endParaRPr>
        </a:p>
      </dgm:t>
    </dgm:pt>
    <dgm:pt modelId="{BF6F632A-A4DA-41EE-A75D-88C38D21AAD2}" type="parTrans" cxnId="{3AE0166B-4016-430F-B6BA-170DE3641952}">
      <dgm:prSet/>
      <dgm:spPr/>
      <dgm:t>
        <a:bodyPr/>
        <a:lstStyle/>
        <a:p>
          <a:endParaRPr lang="en-US"/>
        </a:p>
      </dgm:t>
    </dgm:pt>
    <dgm:pt modelId="{832306DE-E174-4088-AD8F-28C5DD93402C}" type="sibTrans" cxnId="{3AE0166B-4016-430F-B6BA-170DE3641952}">
      <dgm:prSet/>
      <dgm:spPr/>
      <dgm:t>
        <a:bodyPr/>
        <a:lstStyle/>
        <a:p>
          <a:endParaRPr lang="en-US"/>
        </a:p>
      </dgm:t>
    </dgm:pt>
    <dgm:pt modelId="{374DB596-EB9F-4EC5-AF7A-245D6F2C8E88}" type="pres">
      <dgm:prSet presAssocID="{93EF19F9-87E1-49AC-A275-F4D85E96162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3C07AE-EDBD-4684-A5D3-55CE75046338}" type="pres">
      <dgm:prSet presAssocID="{A7673AB9-43D3-491F-9A42-4A708DA61A77}" presName="composite" presStyleCnt="0"/>
      <dgm:spPr/>
    </dgm:pt>
    <dgm:pt modelId="{8537AED0-B0AB-4077-AC44-FAF48A756109}" type="pres">
      <dgm:prSet presAssocID="{A7673AB9-43D3-491F-9A42-4A708DA61A77}" presName="imagSh" presStyleLbl="bgImgPlace1" presStyleIdx="0" presStyleCnt="2" custLinFactNeighborY="-745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5923BB2-F961-4576-839B-260E08309E23}" type="pres">
      <dgm:prSet presAssocID="{A7673AB9-43D3-491F-9A42-4A708DA61A77}" presName="txNode" presStyleLbl="node1" presStyleIdx="0" presStyleCnt="2" custScaleX="100000" custScaleY="94091" custLinFactNeighborY="140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43C02D-63AA-40B4-9C1E-62C79468C72F}" type="pres">
      <dgm:prSet presAssocID="{E1D8C57B-B27C-44A9-98BE-EF333D64A7ED}" presName="sibTrans" presStyleLbl="sibTrans2D1" presStyleIdx="0" presStyleCnt="1" custScaleX="273613" custScaleY="159929"/>
      <dgm:spPr/>
      <dgm:t>
        <a:bodyPr/>
        <a:lstStyle/>
        <a:p>
          <a:endParaRPr lang="en-US"/>
        </a:p>
      </dgm:t>
    </dgm:pt>
    <dgm:pt modelId="{872D9997-CE30-4D80-ADA9-7967F2380B78}" type="pres">
      <dgm:prSet presAssocID="{E1D8C57B-B27C-44A9-98BE-EF333D64A7ED}" presName="connTx" presStyleLbl="sibTrans2D1" presStyleIdx="0" presStyleCnt="1"/>
      <dgm:spPr/>
      <dgm:t>
        <a:bodyPr/>
        <a:lstStyle/>
        <a:p>
          <a:endParaRPr lang="en-US"/>
        </a:p>
      </dgm:t>
    </dgm:pt>
    <dgm:pt modelId="{E016D0B2-6951-4A30-A352-D3003F9CC414}" type="pres">
      <dgm:prSet presAssocID="{194C87A7-F3DE-4441-86D4-CC8365B10BDC}" presName="composite" presStyleCnt="0"/>
      <dgm:spPr/>
    </dgm:pt>
    <dgm:pt modelId="{60AE219E-1BD6-4B42-8AD1-E58510B1DE8F}" type="pres">
      <dgm:prSet presAssocID="{194C87A7-F3DE-4441-86D4-CC8365B10BDC}" presName="imagSh" presStyleLbl="bgImgPlace1" presStyleIdx="1" presStyleCnt="2" custLinFactNeighborY="-745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255AF87-BC1B-43CC-9E18-A214484908F1}" type="pres">
      <dgm:prSet presAssocID="{194C87A7-F3DE-4441-86D4-CC8365B10BDC}" presName="txNode" presStyleLbl="node1" presStyleIdx="1" presStyleCnt="2" custScaleX="100000" custScaleY="94091" custLinFactNeighborY="140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5AA8AE-CA4A-4806-BB94-E69BF5DF9801}" type="presOf" srcId="{B02FADCB-52E1-40C3-A718-479AAC16AB02}" destId="{15923BB2-F961-4576-839B-260E08309E23}" srcOrd="0" destOrd="4" presId="urn:microsoft.com/office/officeart/2005/8/layout/hProcess10"/>
    <dgm:cxn modelId="{41007822-9AE0-4AFD-A770-7A3755B37A3B}" srcId="{A7673AB9-43D3-491F-9A42-4A708DA61A77}" destId="{B02FADCB-52E1-40C3-A718-479AAC16AB02}" srcOrd="3" destOrd="0" parTransId="{97A384C5-0671-418C-BC6F-9759E14DC1B6}" sibTransId="{B61FA9AB-415C-4C2D-88BF-8BAFAA68976D}"/>
    <dgm:cxn modelId="{C0CAE117-3A89-48F0-8C5E-6B714134C21E}" type="presOf" srcId="{E1D8C57B-B27C-44A9-98BE-EF333D64A7ED}" destId="{872D9997-CE30-4D80-ADA9-7967F2380B78}" srcOrd="1" destOrd="0" presId="urn:microsoft.com/office/officeart/2005/8/layout/hProcess10"/>
    <dgm:cxn modelId="{F5F1CC7A-8443-4AAA-A830-307C5D6A5FC9}" type="presOf" srcId="{93EF19F9-87E1-49AC-A275-F4D85E961629}" destId="{374DB596-EB9F-4EC5-AF7A-245D6F2C8E88}" srcOrd="0" destOrd="0" presId="urn:microsoft.com/office/officeart/2005/8/layout/hProcess10"/>
    <dgm:cxn modelId="{4BFFD48D-9126-48A0-9B2F-42F97CA11C23}" type="presOf" srcId="{F32B0465-DE00-4325-A554-C3C3B9A5ADAE}" destId="{8255AF87-BC1B-43CC-9E18-A214484908F1}" srcOrd="0" destOrd="2" presId="urn:microsoft.com/office/officeart/2005/8/layout/hProcess10"/>
    <dgm:cxn modelId="{8224606B-CE82-4FE9-B27D-9CAC369AA7D4}" type="presOf" srcId="{194C87A7-F3DE-4441-86D4-CC8365B10BDC}" destId="{8255AF87-BC1B-43CC-9E18-A214484908F1}" srcOrd="0" destOrd="0" presId="urn:microsoft.com/office/officeart/2005/8/layout/hProcess10"/>
    <dgm:cxn modelId="{E68F1778-648C-45BA-91F3-E6DBA396EFD6}" srcId="{194C87A7-F3DE-4441-86D4-CC8365B10BDC}" destId="{345D927E-E4B6-4529-ACF3-A4ABBC3FFB47}" srcOrd="2" destOrd="0" parTransId="{772532E8-AFBD-43C2-A0FB-C3F75B16637C}" sibTransId="{A8A8AAF6-ACEF-435B-A682-4701AC15D4C5}"/>
    <dgm:cxn modelId="{B2E4E6A7-ACD6-4B54-8C1C-4C8BF6C3A7A1}" srcId="{93EF19F9-87E1-49AC-A275-F4D85E961629}" destId="{194C87A7-F3DE-4441-86D4-CC8365B10BDC}" srcOrd="1" destOrd="0" parTransId="{CFC4000A-8566-427C-A548-8B17F5581C7D}" sibTransId="{102A3E63-942E-4191-B708-A567998B1535}"/>
    <dgm:cxn modelId="{7AD30F30-A1B3-40FB-8875-388CBABB2D05}" srcId="{A7673AB9-43D3-491F-9A42-4A708DA61A77}" destId="{288F5B94-9672-47A3-9026-79DE52665CDF}" srcOrd="1" destOrd="0" parTransId="{221A400E-291A-42CA-A337-A750489556F5}" sibTransId="{E28008F1-B823-4A6B-B2D9-4F355FFD7FFD}"/>
    <dgm:cxn modelId="{ECEF53D2-CD8E-40FD-BBCD-9DA1E0691B3F}" srcId="{194C87A7-F3DE-4441-86D4-CC8365B10BDC}" destId="{F32B0465-DE00-4325-A554-C3C3B9A5ADAE}" srcOrd="1" destOrd="0" parTransId="{D2025111-49B1-4DE1-BCF2-B1B92573A809}" sibTransId="{2128AB92-4255-41AB-963F-AD17B83858D4}"/>
    <dgm:cxn modelId="{3D824221-ECBA-423A-B026-4286C14764D1}" type="presOf" srcId="{D28A5209-1BBB-4122-91F3-72A9469846B0}" destId="{15923BB2-F961-4576-839B-260E08309E23}" srcOrd="0" destOrd="1" presId="urn:microsoft.com/office/officeart/2005/8/layout/hProcess10"/>
    <dgm:cxn modelId="{3AE0166B-4016-430F-B6BA-170DE3641952}" srcId="{194C87A7-F3DE-4441-86D4-CC8365B10BDC}" destId="{9B575E6D-7004-48FB-AD3B-220DB67D4833}" srcOrd="3" destOrd="0" parTransId="{BF6F632A-A4DA-41EE-A75D-88C38D21AAD2}" sibTransId="{832306DE-E174-4088-AD8F-28C5DD93402C}"/>
    <dgm:cxn modelId="{8193F205-68B4-457D-8378-2F566733FD6E}" type="presOf" srcId="{A67BB259-F144-476A-B24C-80A8C630EFA0}" destId="{8255AF87-BC1B-43CC-9E18-A214484908F1}" srcOrd="0" destOrd="1" presId="urn:microsoft.com/office/officeart/2005/8/layout/hProcess10"/>
    <dgm:cxn modelId="{9CAF3EBA-CC4E-4474-B01F-8AB28A5F4506}" type="presOf" srcId="{9B575E6D-7004-48FB-AD3B-220DB67D4833}" destId="{8255AF87-BC1B-43CC-9E18-A214484908F1}" srcOrd="0" destOrd="4" presId="urn:microsoft.com/office/officeart/2005/8/layout/hProcess10"/>
    <dgm:cxn modelId="{EF0111FC-5BDD-4F47-9B76-44A587957D5E}" type="presOf" srcId="{FD6CF833-7235-46A2-B3B5-C256CB7DED0D}" destId="{15923BB2-F961-4576-839B-260E08309E23}" srcOrd="0" destOrd="3" presId="urn:microsoft.com/office/officeart/2005/8/layout/hProcess10"/>
    <dgm:cxn modelId="{2C6EF961-65A7-4CEC-B8A9-C075B1CF5F98}" type="presOf" srcId="{A7673AB9-43D3-491F-9A42-4A708DA61A77}" destId="{15923BB2-F961-4576-839B-260E08309E23}" srcOrd="0" destOrd="0" presId="urn:microsoft.com/office/officeart/2005/8/layout/hProcess10"/>
    <dgm:cxn modelId="{B87D7475-F821-4601-8138-BAEF5BB9D2D2}" srcId="{A7673AB9-43D3-491F-9A42-4A708DA61A77}" destId="{FD6CF833-7235-46A2-B3B5-C256CB7DED0D}" srcOrd="2" destOrd="0" parTransId="{EFD77CBB-E51E-46A3-9961-0C5D663FD843}" sibTransId="{89E18E0B-2C3B-4CD9-9CA0-A15704B97457}"/>
    <dgm:cxn modelId="{C03E4C36-DC1F-4DA4-B63D-F8E57A6B784A}" srcId="{194C87A7-F3DE-4441-86D4-CC8365B10BDC}" destId="{A67BB259-F144-476A-B24C-80A8C630EFA0}" srcOrd="0" destOrd="0" parTransId="{90AB917E-1964-4990-AD43-7F3FD96B2AE2}" sibTransId="{F62E477C-9AA2-47D4-BA54-0A019170E3E1}"/>
    <dgm:cxn modelId="{062211EE-08A5-4F78-AE15-05B73FEAE5AD}" srcId="{93EF19F9-87E1-49AC-A275-F4D85E961629}" destId="{A7673AB9-43D3-491F-9A42-4A708DA61A77}" srcOrd="0" destOrd="0" parTransId="{95BB6EB2-7E6B-479B-ABA4-BF71D68302F4}" sibTransId="{E1D8C57B-B27C-44A9-98BE-EF333D64A7ED}"/>
    <dgm:cxn modelId="{B968F9B4-FD2A-44DB-AE09-50A2BCEE0B3E}" type="presOf" srcId="{288F5B94-9672-47A3-9026-79DE52665CDF}" destId="{15923BB2-F961-4576-839B-260E08309E23}" srcOrd="0" destOrd="2" presId="urn:microsoft.com/office/officeart/2005/8/layout/hProcess10"/>
    <dgm:cxn modelId="{66C54FB4-4F8C-415F-857D-74287885746F}" type="presOf" srcId="{E1D8C57B-B27C-44A9-98BE-EF333D64A7ED}" destId="{8043C02D-63AA-40B4-9C1E-62C79468C72F}" srcOrd="0" destOrd="0" presId="urn:microsoft.com/office/officeart/2005/8/layout/hProcess10"/>
    <dgm:cxn modelId="{BC054CD6-D98D-49EE-8F42-0240130CF2C9}" srcId="{A7673AB9-43D3-491F-9A42-4A708DA61A77}" destId="{D28A5209-1BBB-4122-91F3-72A9469846B0}" srcOrd="0" destOrd="0" parTransId="{63187D93-8914-4C87-A456-8F09A150935F}" sibTransId="{88F5CCA0-E228-4C05-ABFF-A4B7072634FA}"/>
    <dgm:cxn modelId="{E69E547F-393C-4276-937C-249D5894C21C}" type="presOf" srcId="{345D927E-E4B6-4529-ACF3-A4ABBC3FFB47}" destId="{8255AF87-BC1B-43CC-9E18-A214484908F1}" srcOrd="0" destOrd="3" presId="urn:microsoft.com/office/officeart/2005/8/layout/hProcess10"/>
    <dgm:cxn modelId="{B746B365-B41F-4513-BD7F-9871BC036E11}" type="presParOf" srcId="{374DB596-EB9F-4EC5-AF7A-245D6F2C8E88}" destId="{6A3C07AE-EDBD-4684-A5D3-55CE75046338}" srcOrd="0" destOrd="0" presId="urn:microsoft.com/office/officeart/2005/8/layout/hProcess10"/>
    <dgm:cxn modelId="{483C3DF1-4943-4412-804A-A518C605B2CC}" type="presParOf" srcId="{6A3C07AE-EDBD-4684-A5D3-55CE75046338}" destId="{8537AED0-B0AB-4077-AC44-FAF48A756109}" srcOrd="0" destOrd="0" presId="urn:microsoft.com/office/officeart/2005/8/layout/hProcess10"/>
    <dgm:cxn modelId="{A0DAB520-25A5-413A-8540-2EEF0FA90CD0}" type="presParOf" srcId="{6A3C07AE-EDBD-4684-A5D3-55CE75046338}" destId="{15923BB2-F961-4576-839B-260E08309E23}" srcOrd="1" destOrd="0" presId="urn:microsoft.com/office/officeart/2005/8/layout/hProcess10"/>
    <dgm:cxn modelId="{7EE47E76-286F-4B15-BDF1-BB40F1A3BE20}" type="presParOf" srcId="{374DB596-EB9F-4EC5-AF7A-245D6F2C8E88}" destId="{8043C02D-63AA-40B4-9C1E-62C79468C72F}" srcOrd="1" destOrd="0" presId="urn:microsoft.com/office/officeart/2005/8/layout/hProcess10"/>
    <dgm:cxn modelId="{7E21D1A1-2B40-4D90-BD62-B649260625FA}" type="presParOf" srcId="{8043C02D-63AA-40B4-9C1E-62C79468C72F}" destId="{872D9997-CE30-4D80-ADA9-7967F2380B78}" srcOrd="0" destOrd="0" presId="urn:microsoft.com/office/officeart/2005/8/layout/hProcess10"/>
    <dgm:cxn modelId="{F794FB29-5EDA-41D4-9628-AA47A60B8100}" type="presParOf" srcId="{374DB596-EB9F-4EC5-AF7A-245D6F2C8E88}" destId="{E016D0B2-6951-4A30-A352-D3003F9CC414}" srcOrd="2" destOrd="0" presId="urn:microsoft.com/office/officeart/2005/8/layout/hProcess10"/>
    <dgm:cxn modelId="{17C13025-2953-44E9-AC65-B5B614E0A1A4}" type="presParOf" srcId="{E016D0B2-6951-4A30-A352-D3003F9CC414}" destId="{60AE219E-1BD6-4B42-8AD1-E58510B1DE8F}" srcOrd="0" destOrd="0" presId="urn:microsoft.com/office/officeart/2005/8/layout/hProcess10"/>
    <dgm:cxn modelId="{6697BC69-FB14-47A0-B69B-267D95C94054}" type="presParOf" srcId="{E016D0B2-6951-4A30-A352-D3003F9CC414}" destId="{8255AF87-BC1B-43CC-9E18-A214484908F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66E80-908C-4DCD-8EF4-4A4230B799A3}" type="datetimeFigureOut">
              <a:rPr lang="en-US" smtClean="0"/>
              <a:t>8/2/2011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B1709-EEE0-4219-992C-AD7BB1B55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06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A6DC3-B673-471D-B707-0E95FB2E2131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Acts 10:33 (NKJV)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aseline="30000" dirty="0" smtClean="0"/>
              <a:t>33 </a:t>
            </a:r>
            <a:r>
              <a:rPr lang="en-US" dirty="0" smtClean="0"/>
              <a:t>So I sent to you immediately, and you have done well to come. Now therefore, we are all present before God, to hear all the things commanded you by God."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B1709-EEE0-4219-992C-AD7BB1B550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11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05506A-30A5-4229-B6DB-9DD120D49806}" type="slidenum">
              <a:rPr lang="en-US"/>
              <a:pPr/>
              <a:t>23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304800"/>
            <a:ext cx="3963988" cy="2973388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429000"/>
            <a:ext cx="5791200" cy="5029200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Acts 2:38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40825-0142-4BB6-A4A6-F804000B9B6B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80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99ECC-DB4F-40D3-8483-717E3AFE334E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91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A6DC3-B673-471D-B707-0E95FB2E2131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Acts 10:33 (NKJV)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aseline="30000" dirty="0" smtClean="0"/>
              <a:t>33 </a:t>
            </a:r>
            <a:r>
              <a:rPr lang="en-US" dirty="0" smtClean="0"/>
              <a:t>So I sent to you immediately, and you have done well to come. Now therefore, we are all present before God, to hear all the things commanded you by God."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B1709-EEE0-4219-992C-AD7BB1B550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11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03440-5B18-4C50-86E6-B3A5B4843DB1}" type="slidenum">
              <a:rPr lang="en-US"/>
              <a:pPr/>
              <a:t>16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Was</a:t>
            </a:r>
            <a:r>
              <a:rPr lang="en-US" baseline="0" dirty="0" smtClean="0"/>
              <a:t> Cornelius Saved?</a:t>
            </a:r>
          </a:p>
          <a:p>
            <a:r>
              <a:rPr lang="en-US" baseline="0" dirty="0" smtClean="0"/>
              <a:t>“The Gift of the Holy Spirit” Was “Poured Out On The Gentiles”</a:t>
            </a:r>
          </a:p>
          <a:p>
            <a:r>
              <a:rPr lang="en-US" baseline="0" dirty="0" smtClean="0"/>
              <a:t>Why?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03440-5B18-4C50-86E6-B3A5B4843DB1}" type="slidenum">
              <a:rPr lang="en-US"/>
              <a:pPr/>
              <a:t>17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Was</a:t>
            </a:r>
            <a:r>
              <a:rPr lang="en-US" baseline="0" dirty="0" smtClean="0"/>
              <a:t> Cornelius Saved?</a:t>
            </a:r>
          </a:p>
          <a:p>
            <a:r>
              <a:rPr lang="en-US" baseline="0" dirty="0" smtClean="0"/>
              <a:t>“The Gift of the Holy Spirit” Was “Poured Out On The Gentiles”</a:t>
            </a:r>
          </a:p>
          <a:p>
            <a:r>
              <a:rPr lang="en-US" baseline="0" dirty="0" smtClean="0"/>
              <a:t>Why?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03440-5B18-4C50-86E6-B3A5B4843DB1}" type="slidenum">
              <a:rPr lang="en-US"/>
              <a:pPr/>
              <a:t>18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Was</a:t>
            </a:r>
            <a:r>
              <a:rPr lang="en-US" baseline="0" dirty="0" smtClean="0"/>
              <a:t> Cornelius Saved?</a:t>
            </a:r>
          </a:p>
          <a:p>
            <a:r>
              <a:rPr lang="en-US" baseline="0" dirty="0" smtClean="0"/>
              <a:t>“The Gift of the Holy Spirit” Was “Poured Out On The Gentiles”</a:t>
            </a:r>
          </a:p>
          <a:p>
            <a:r>
              <a:rPr lang="en-US" baseline="0" dirty="0" smtClean="0"/>
              <a:t>Why?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Acts 10:33 (NKJV)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aseline="30000" dirty="0" smtClean="0"/>
              <a:t>33 </a:t>
            </a:r>
            <a:r>
              <a:rPr lang="en-US" dirty="0" smtClean="0"/>
              <a:t>So I sent to you immediately, and you have done well to come. Now therefore, we are all present before God, to hear all the things commanded you by God."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B1709-EEE0-4219-992C-AD7BB1B550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11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Acts 10:33 (NKJV)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aseline="30000" dirty="0" smtClean="0"/>
              <a:t>33 </a:t>
            </a:r>
            <a:r>
              <a:rPr lang="en-US" dirty="0" smtClean="0"/>
              <a:t>So I sent to you immediately, and you have done well to come. Now therefore, we are all present before God, to hear all the things commanded you by God."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B1709-EEE0-4219-992C-AD7BB1B550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11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Acts 10:33 (NKJV)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aseline="30000" dirty="0" smtClean="0"/>
              <a:t>33 </a:t>
            </a:r>
            <a:r>
              <a:rPr lang="en-US" dirty="0" smtClean="0"/>
              <a:t>So I sent to you immediately, and you have done well to come. Now therefore, we are all present before God, to hear all the things commanded you by God."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B1709-EEE0-4219-992C-AD7BB1B550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1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AC0F-4E6E-4F31-B093-4497475B6BF1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8/2/2011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6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D0D5-EB4E-4F39-AC95-CDD80F4A055A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8/2/2011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96AE-388E-4AFE-B603-A9D8C0164384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8/2/2011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D03FA-923A-4E49-9007-9DCFC932C862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8/2/2011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2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6022F-A9DF-4BDB-BA8B-2343F9122960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8/2/2011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0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B3D2-EC3F-4CB2-BE57-927D92103679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8/2/2011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42A2-8446-47BD-A697-A286FE24CCF4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8/2/2011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850E-C4DC-48AA-985A-A25B17A4EC8A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8/2/2011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8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BCBDE-1978-4431-91B5-723AED98D960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8/2/2011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53400" y="76200"/>
            <a:ext cx="941203" cy="301752"/>
          </a:xfrm>
        </p:spPr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FE71-453B-45F3-9C10-CB0905CA6C97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8/2/2011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5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0E91-2F85-4446-8E2C-747121A95AD0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8/2/2011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059E682E-54CD-481E-B08C-16125A90D59F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8/2/2011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76200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045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Don\Downloads\110_04_0265_BiblePaint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4495799"/>
            <a:ext cx="8453284" cy="2362201"/>
          </a:xfrm>
          <a:prstGeom prst="rect">
            <a:avLst/>
          </a:prstGeom>
          <a:solidFill>
            <a:srgbClr val="000000">
              <a:alpha val="27059"/>
            </a:srgb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4642009"/>
            <a:ext cx="8382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dirty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 of </a:t>
            </a:r>
          </a:p>
          <a:p>
            <a:pPr algn="ctr"/>
            <a:r>
              <a:rPr lang="en-US" sz="54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Cornelius &amp; His Household</a:t>
            </a:r>
            <a:endParaRPr lang="en-US" sz="4800" i="1" dirty="0">
              <a:ln w="11430"/>
              <a:solidFill>
                <a:srgbClr val="FF8600">
                  <a:lumMod val="40000"/>
                  <a:lumOff val="6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nstantia" pitchFamily="18" charset="0"/>
            </a:endParaRPr>
          </a:p>
          <a:p>
            <a:pPr algn="ctr"/>
            <a:r>
              <a:rPr lang="en-US" sz="4000" b="1" dirty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10:1-11:18; 15:6-11</a:t>
            </a:r>
            <a:endParaRPr lang="en-US" sz="24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3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13" descr="Palestine Co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26"/>
            <a:ext cx="9144001" cy="68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14"/>
          <p:cNvSpPr>
            <a:spLocks noChangeShapeType="1"/>
          </p:cNvSpPr>
          <p:nvPr/>
        </p:nvSpPr>
        <p:spPr bwMode="auto">
          <a:xfrm flipH="1">
            <a:off x="4287252" y="2362200"/>
            <a:ext cx="894346" cy="1828800"/>
          </a:xfrm>
          <a:prstGeom prst="line">
            <a:avLst/>
          </a:prstGeom>
          <a:ln w="762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4840705" y="30480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</a:rPr>
              <a:t>32 miles</a:t>
            </a:r>
          </a:p>
        </p:txBody>
      </p:sp>
      <p:sp>
        <p:nvSpPr>
          <p:cNvPr id="8" name="Line Callout 3 7"/>
          <p:cNvSpPr/>
          <p:nvPr/>
        </p:nvSpPr>
        <p:spPr>
          <a:xfrm>
            <a:off x="2133600" y="609600"/>
            <a:ext cx="3276600" cy="915924"/>
          </a:xfrm>
          <a:prstGeom prst="borderCallout3">
            <a:avLst>
              <a:gd name="adj1" fmla="val 97305"/>
              <a:gd name="adj2" fmla="val 48810"/>
              <a:gd name="adj3" fmla="val 160149"/>
              <a:gd name="adj4" fmla="val 48296"/>
              <a:gd name="adj5" fmla="val 162773"/>
              <a:gd name="adj6" fmla="val 81280"/>
              <a:gd name="adj7" fmla="val 192263"/>
              <a:gd name="adj8" fmla="val 9216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Cornelius’ vision of an angel – (3-8)</a:t>
            </a:r>
            <a:endParaRPr lang="en-US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9" name="Line Callout 3 8"/>
          <p:cNvSpPr/>
          <p:nvPr/>
        </p:nvSpPr>
        <p:spPr>
          <a:xfrm>
            <a:off x="248653" y="2352655"/>
            <a:ext cx="4038600" cy="915924"/>
          </a:xfrm>
          <a:prstGeom prst="borderCallout3">
            <a:avLst>
              <a:gd name="adj1" fmla="val 97305"/>
              <a:gd name="adj2" fmla="val 48810"/>
              <a:gd name="adj3" fmla="val 137380"/>
              <a:gd name="adj4" fmla="val 55049"/>
              <a:gd name="adj5" fmla="val 138253"/>
              <a:gd name="adj6" fmla="val 100346"/>
              <a:gd name="adj7" fmla="val 8358"/>
              <a:gd name="adj8" fmla="val 12274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“Send men to Joppa”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which Cornelius did – (4-8)</a:t>
            </a:r>
            <a:endParaRPr lang="en-US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3" name="Line Callout 3 12"/>
          <p:cNvSpPr/>
          <p:nvPr/>
        </p:nvSpPr>
        <p:spPr>
          <a:xfrm>
            <a:off x="248653" y="4038600"/>
            <a:ext cx="2514600" cy="1295400"/>
          </a:xfrm>
          <a:prstGeom prst="borderCallout3">
            <a:avLst>
              <a:gd name="adj1" fmla="val 50097"/>
              <a:gd name="adj2" fmla="val 99820"/>
              <a:gd name="adj3" fmla="val 49487"/>
              <a:gd name="adj4" fmla="val 132288"/>
              <a:gd name="adj5" fmla="val 41116"/>
              <a:gd name="adj6" fmla="val 146286"/>
              <a:gd name="adj7" fmla="val 16757"/>
              <a:gd name="adj8" fmla="val 16131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Peter’s vision of unclean animals in Joppa – (9-16)</a:t>
            </a:r>
            <a:endParaRPr lang="en-US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582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Don\Downloads\110_04_0267_BiblePaint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 Diagonal Corner Rectangle 6"/>
          <p:cNvSpPr/>
          <p:nvPr/>
        </p:nvSpPr>
        <p:spPr>
          <a:xfrm>
            <a:off x="4419600" y="1828800"/>
            <a:ext cx="4572000" cy="4876800"/>
          </a:xfrm>
          <a:prstGeom prst="round2DiagRect">
            <a:avLst/>
          </a:prstGeom>
          <a:solidFill>
            <a:srgbClr val="000000">
              <a:alpha val="56078"/>
            </a:srgb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5800" y="1905000"/>
            <a:ext cx="4419600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Acts 10:9-16 (NKJV) </a:t>
            </a:r>
            <a:r>
              <a:rPr lang="en-US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2500" baseline="30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9 </a:t>
            </a:r>
            <a:r>
              <a:rPr lang="en-US" sz="2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 . . Peter </a:t>
            </a:r>
            <a:r>
              <a:rPr lang="en-US" sz="2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went up on the housetop to pray, about the sixth hour. </a:t>
            </a:r>
            <a:r>
              <a:rPr lang="en-US" sz="2500" baseline="30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10 </a:t>
            </a:r>
            <a:r>
              <a:rPr lang="en-US" sz="2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Then he became very hungry and wanted to eat; but while they made ready, he fell into a trance </a:t>
            </a:r>
            <a:r>
              <a:rPr lang="en-US" sz="2500" baseline="30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11 </a:t>
            </a:r>
            <a:r>
              <a:rPr lang="en-US" sz="2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and saw heaven opened and an object like a great sheet bound at the four corners, descending to him and let down to the earth. </a:t>
            </a:r>
          </a:p>
        </p:txBody>
      </p:sp>
      <p:sp>
        <p:nvSpPr>
          <p:cNvPr id="13" name="Line Callout 3 12"/>
          <p:cNvSpPr/>
          <p:nvPr/>
        </p:nvSpPr>
        <p:spPr>
          <a:xfrm>
            <a:off x="248653" y="4038600"/>
            <a:ext cx="2514600" cy="1295400"/>
          </a:xfrm>
          <a:prstGeom prst="borderCallout3">
            <a:avLst>
              <a:gd name="adj1" fmla="val 50097"/>
              <a:gd name="adj2" fmla="val 99820"/>
              <a:gd name="adj3" fmla="val 49487"/>
              <a:gd name="adj4" fmla="val 132288"/>
              <a:gd name="adj5" fmla="val 41116"/>
              <a:gd name="adj6" fmla="val 146286"/>
              <a:gd name="adj7" fmla="val 16757"/>
              <a:gd name="adj8" fmla="val 16131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Peter’s vision of unclean animals in Joppa – (9-16)</a:t>
            </a:r>
            <a:endParaRPr lang="en-US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045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Don\Downloads\110_04_0267_BiblePaint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 Diagonal Corner Rectangle 6"/>
          <p:cNvSpPr/>
          <p:nvPr/>
        </p:nvSpPr>
        <p:spPr>
          <a:xfrm>
            <a:off x="4419600" y="1828800"/>
            <a:ext cx="4572000" cy="4876800"/>
          </a:xfrm>
          <a:prstGeom prst="round2DiagRect">
            <a:avLst/>
          </a:prstGeom>
          <a:solidFill>
            <a:srgbClr val="000000">
              <a:alpha val="56078"/>
            </a:srgb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5800" y="1905000"/>
            <a:ext cx="44196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Acts 10:9-16 (NKJV) </a:t>
            </a:r>
            <a:r>
              <a:rPr lang="en-US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2800" baseline="30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12 </a:t>
            </a:r>
            <a:r>
              <a:rPr lang="en-US" sz="2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 it were all kinds of four-footed animals of the earth, wild beasts, creeping things, and birds of the air. </a:t>
            </a:r>
            <a:r>
              <a:rPr lang="en-US" sz="2800" baseline="30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13 </a:t>
            </a:r>
            <a:r>
              <a:rPr lang="en-US" sz="2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And a voice came to him, "Rise, Peter; kill and eat." </a:t>
            </a:r>
            <a:r>
              <a:rPr lang="en-US" sz="2800" baseline="30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14 </a:t>
            </a:r>
            <a:r>
              <a:rPr lang="en-US" sz="2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But Peter said, "Not so, Lord! For I have never eaten anything common or unclean</a:t>
            </a:r>
            <a:r>
              <a:rPr lang="en-US" sz="2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."</a:t>
            </a:r>
            <a:endParaRPr lang="en-US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8" name="Line Callout 3 7"/>
          <p:cNvSpPr/>
          <p:nvPr/>
        </p:nvSpPr>
        <p:spPr>
          <a:xfrm>
            <a:off x="248653" y="4038600"/>
            <a:ext cx="2514600" cy="1295400"/>
          </a:xfrm>
          <a:prstGeom prst="borderCallout3">
            <a:avLst>
              <a:gd name="adj1" fmla="val 50097"/>
              <a:gd name="adj2" fmla="val 99820"/>
              <a:gd name="adj3" fmla="val 49487"/>
              <a:gd name="adj4" fmla="val 132288"/>
              <a:gd name="adj5" fmla="val 41116"/>
              <a:gd name="adj6" fmla="val 146286"/>
              <a:gd name="adj7" fmla="val 16757"/>
              <a:gd name="adj8" fmla="val 16131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Peter’s vision of unclean animals in Joppa – (9-16)</a:t>
            </a:r>
            <a:endParaRPr lang="en-US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19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Don\Downloads\110_04_0267_BiblePaint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 Diagonal Corner Rectangle 6"/>
          <p:cNvSpPr/>
          <p:nvPr/>
        </p:nvSpPr>
        <p:spPr>
          <a:xfrm>
            <a:off x="4419600" y="1828800"/>
            <a:ext cx="4572000" cy="4876800"/>
          </a:xfrm>
          <a:prstGeom prst="round2DiagRect">
            <a:avLst/>
          </a:prstGeom>
          <a:solidFill>
            <a:srgbClr val="000000">
              <a:alpha val="56078"/>
            </a:srgb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5800" y="1905000"/>
            <a:ext cx="44196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Acts 10:9-16 (NKJV) </a:t>
            </a:r>
            <a:r>
              <a:rPr lang="en-US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3100" baseline="30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15 </a:t>
            </a:r>
            <a:r>
              <a:rPr lang="en-US" sz="31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And a voice </a:t>
            </a:r>
            <a:r>
              <a:rPr lang="en-US" sz="31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spoke</a:t>
            </a:r>
            <a:r>
              <a:rPr lang="en-US" sz="31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to him again the second time, "</a:t>
            </a:r>
            <a:r>
              <a:rPr lang="en-US" sz="3100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What God has cleansed you must not call common</a:t>
            </a:r>
            <a:r>
              <a:rPr lang="en-US" sz="31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." </a:t>
            </a:r>
            <a:r>
              <a:rPr lang="en-US" sz="3100" baseline="30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16 </a:t>
            </a:r>
            <a:r>
              <a:rPr lang="en-US" sz="31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This was done three times. And the object was taken up into heaven again. </a:t>
            </a:r>
          </a:p>
        </p:txBody>
      </p:sp>
      <p:sp>
        <p:nvSpPr>
          <p:cNvPr id="8" name="Line Callout 3 7"/>
          <p:cNvSpPr/>
          <p:nvPr/>
        </p:nvSpPr>
        <p:spPr>
          <a:xfrm>
            <a:off x="248653" y="4038600"/>
            <a:ext cx="2514600" cy="1295400"/>
          </a:xfrm>
          <a:prstGeom prst="borderCallout3">
            <a:avLst>
              <a:gd name="adj1" fmla="val 50097"/>
              <a:gd name="adj2" fmla="val 99820"/>
              <a:gd name="adj3" fmla="val 49487"/>
              <a:gd name="adj4" fmla="val 132288"/>
              <a:gd name="adj5" fmla="val 41116"/>
              <a:gd name="adj6" fmla="val 146286"/>
              <a:gd name="adj7" fmla="val 16757"/>
              <a:gd name="adj8" fmla="val 16131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Peter’s vision of unclean animals in Joppa – (9-16)</a:t>
            </a:r>
            <a:endParaRPr lang="en-US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11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13" descr="Palestine Co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26"/>
            <a:ext cx="9144001" cy="68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14"/>
          <p:cNvSpPr>
            <a:spLocks noChangeShapeType="1"/>
          </p:cNvSpPr>
          <p:nvPr/>
        </p:nvSpPr>
        <p:spPr bwMode="auto">
          <a:xfrm flipH="1">
            <a:off x="4419600" y="2362200"/>
            <a:ext cx="762000" cy="1828800"/>
          </a:xfrm>
          <a:prstGeom prst="line">
            <a:avLst/>
          </a:prstGeom>
          <a:ln w="762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4840705" y="30480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</a:rPr>
              <a:t>32 miles</a:t>
            </a:r>
          </a:p>
        </p:txBody>
      </p:sp>
      <p:sp>
        <p:nvSpPr>
          <p:cNvPr id="8" name="Line Callout 3 7"/>
          <p:cNvSpPr/>
          <p:nvPr/>
        </p:nvSpPr>
        <p:spPr>
          <a:xfrm>
            <a:off x="2133600" y="609600"/>
            <a:ext cx="3276600" cy="915924"/>
          </a:xfrm>
          <a:prstGeom prst="borderCallout3">
            <a:avLst>
              <a:gd name="adj1" fmla="val 97305"/>
              <a:gd name="adj2" fmla="val 48810"/>
              <a:gd name="adj3" fmla="val 160149"/>
              <a:gd name="adj4" fmla="val 48296"/>
              <a:gd name="adj5" fmla="val 162773"/>
              <a:gd name="adj6" fmla="val 81280"/>
              <a:gd name="adj7" fmla="val 192263"/>
              <a:gd name="adj8" fmla="val 9216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Cornelius’ vision of an angel – (3-8)</a:t>
            </a:r>
            <a:endParaRPr lang="en-US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9" name="Line Callout 3 8"/>
          <p:cNvSpPr/>
          <p:nvPr/>
        </p:nvSpPr>
        <p:spPr>
          <a:xfrm>
            <a:off x="248653" y="2352655"/>
            <a:ext cx="4038600" cy="915924"/>
          </a:xfrm>
          <a:prstGeom prst="borderCallout3">
            <a:avLst>
              <a:gd name="adj1" fmla="val 97305"/>
              <a:gd name="adj2" fmla="val 48810"/>
              <a:gd name="adj3" fmla="val 137380"/>
              <a:gd name="adj4" fmla="val 55049"/>
              <a:gd name="adj5" fmla="val 143507"/>
              <a:gd name="adj6" fmla="val 83266"/>
              <a:gd name="adj7" fmla="val 209777"/>
              <a:gd name="adj8" fmla="val 10129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“Send men to Joppa”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which Cornelius did – (4-8)</a:t>
            </a:r>
            <a:endParaRPr lang="en-US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0" name="Line Callout 3 9"/>
          <p:cNvSpPr/>
          <p:nvPr/>
        </p:nvSpPr>
        <p:spPr>
          <a:xfrm>
            <a:off x="248653" y="4038600"/>
            <a:ext cx="2514600" cy="1295400"/>
          </a:xfrm>
          <a:prstGeom prst="borderCallout3">
            <a:avLst>
              <a:gd name="adj1" fmla="val 50097"/>
              <a:gd name="adj2" fmla="val 99820"/>
              <a:gd name="adj3" fmla="val 49487"/>
              <a:gd name="adj4" fmla="val 132288"/>
              <a:gd name="adj5" fmla="val 41116"/>
              <a:gd name="adj6" fmla="val 146286"/>
              <a:gd name="adj7" fmla="val 16757"/>
              <a:gd name="adj8" fmla="val 16131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Peter’s vision of unclean animals in Joppa – (9-16)</a:t>
            </a:r>
            <a:endParaRPr lang="en-US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1" name="Line Callout 3 10"/>
          <p:cNvSpPr/>
          <p:nvPr/>
        </p:nvSpPr>
        <p:spPr>
          <a:xfrm>
            <a:off x="248653" y="5562600"/>
            <a:ext cx="3713747" cy="1177181"/>
          </a:xfrm>
          <a:prstGeom prst="borderCallout3">
            <a:avLst>
              <a:gd name="adj1" fmla="val 44761"/>
              <a:gd name="adj2" fmla="val 99256"/>
              <a:gd name="adj3" fmla="val -7848"/>
              <a:gd name="adj4" fmla="val 129224"/>
              <a:gd name="adj5" fmla="val -66532"/>
              <a:gd name="adj6" fmla="val 126226"/>
              <a:gd name="adj7" fmla="val -110949"/>
              <a:gd name="adj8" fmla="val 11019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Peter receives </a:t>
            </a:r>
            <a:r>
              <a:rPr lang="en-US" sz="24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the men from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Cornelius and goes with them– (17-23)</a:t>
            </a:r>
            <a:endParaRPr lang="en-US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99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2971800" cy="43004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0558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nnerD" pitchFamily="34" charset="0"/>
              </a:rPr>
              <a:t>The Miracles </a:t>
            </a:r>
            <a:r>
              <a:rPr lang="en-US" sz="3600" i="1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ok Antiqua" pitchFamily="18" charset="0"/>
              </a:rPr>
              <a:t>(Divine Interaction) </a:t>
            </a:r>
            <a:r>
              <a:rPr lang="en-US" sz="3600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nnerD" pitchFamily="34" charset="0"/>
              </a:rPr>
              <a:t>Involved</a:t>
            </a:r>
            <a:endParaRPr lang="en-US" sz="3600" dirty="0">
              <a:solidFill>
                <a:prstClr val="white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Binner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3" name="Pentagon 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Chevron 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3" name="Pentagon 1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76600" y="2362200"/>
            <a:ext cx="561224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Cornelius’ vision </a:t>
            </a:r>
            <a:r>
              <a:rPr lang="en-US" sz="24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of </a:t>
            </a:r>
            <a:r>
              <a:rPr lang="en-US" sz="24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an angel 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- 10:3-6 </a:t>
            </a: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–– 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did not preach the gospel! </a:t>
            </a:r>
            <a:endParaRPr lang="en-US" sz="24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Peter’s vision of unclean animals 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- 10:9-17,28-35 – prepared the preacher for the task of preaching to the Gentiles </a:t>
            </a:r>
            <a:endParaRPr lang="en-US" sz="24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The Holy Spirit falling on the Gentiles and them speaking in tongues 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- 10:44-46; 11:1-18; 15:7-11 – Not to save them – not for the Gentiles – but for the Jews!</a:t>
            </a:r>
            <a:endParaRPr lang="en-US" sz="24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268069"/>
            <a:ext cx="83439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Cornelius, (</a:t>
            </a:r>
            <a:r>
              <a:rPr lang="en-US" sz="2800" b="1" i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Gentiles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)</a:t>
            </a:r>
            <a:endParaRPr lang="en-US" sz="34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0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D010-5ABE-4D07-9362-6B42C759F3B6}" type="slidenum">
              <a:rPr lang="en-US"/>
              <a:pPr/>
              <a:t>16</a:t>
            </a:fld>
            <a:endParaRPr lang="en-US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381000" y="2371904"/>
            <a:ext cx="3733800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20750" indent="-295275">
              <a:defRPr>
                <a:solidFill>
                  <a:schemeClr val="tx1"/>
                </a:solidFill>
                <a:latin typeface="Arial" charset="0"/>
              </a:defRPr>
            </a:lvl2pPr>
            <a:lvl3pPr marL="1035050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2400"/>
              </a:spcAft>
              <a:buClr>
                <a:schemeClr val="tx2">
                  <a:lumMod val="60000"/>
                  <a:lumOff val="40000"/>
                </a:schemeClr>
              </a:buClr>
              <a:buFont typeface="Wingdings 2" pitchFamily="18" charset="2"/>
              <a:buChar char="ö"/>
            </a:pPr>
            <a:r>
              <a:rPr lang="en-US" sz="2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</a:rPr>
              <a:t>The Holy Spirit “fell ON them” (10:44)</a:t>
            </a:r>
          </a:p>
          <a:p>
            <a:pPr>
              <a:spcAft>
                <a:spcPts val="2400"/>
              </a:spcAft>
              <a:buClr>
                <a:schemeClr val="tx2">
                  <a:lumMod val="60000"/>
                  <a:lumOff val="40000"/>
                </a:schemeClr>
              </a:buClr>
              <a:buFont typeface="Wingdings 2" pitchFamily="18" charset="2"/>
              <a:buChar char="ö"/>
            </a:pPr>
            <a:r>
              <a:rPr lang="en-US" sz="2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</a:rPr>
              <a:t>The Holy Spirit was “poured out on them” (10:45)</a:t>
            </a:r>
          </a:p>
          <a:p>
            <a:pPr>
              <a:spcAft>
                <a:spcPts val="2400"/>
              </a:spcAft>
              <a:buClr>
                <a:schemeClr val="tx2">
                  <a:lumMod val="60000"/>
                  <a:lumOff val="40000"/>
                </a:schemeClr>
              </a:buClr>
              <a:buFont typeface="Wingdings 2" pitchFamily="18" charset="2"/>
              <a:buChar char="ö"/>
            </a:pPr>
            <a:r>
              <a:rPr lang="en-US" sz="2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</a:rPr>
              <a:t>They spoke with tongues (10:46)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18" name="Pentagon 17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Chevron 18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Chevron 1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Chevron 2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23" name="Pentagon 2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Chevron 2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Chevron 2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Snip Single Corner Rectangle 27"/>
          <p:cNvSpPr/>
          <p:nvPr/>
        </p:nvSpPr>
        <p:spPr>
          <a:xfrm>
            <a:off x="0" y="268069"/>
            <a:ext cx="83439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Cornelius, (</a:t>
            </a:r>
            <a:r>
              <a:rPr lang="en-US" sz="2800" b="1" i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Gentiles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)</a:t>
            </a:r>
            <a:endParaRPr lang="en-US" sz="34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30558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nnerD" pitchFamily="34" charset="0"/>
              </a:rPr>
              <a:t>The Miracles </a:t>
            </a:r>
            <a:r>
              <a:rPr lang="en-US" sz="3600" i="1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ok Antiqua" pitchFamily="18" charset="0"/>
              </a:rPr>
              <a:t>(Divine Interaction) </a:t>
            </a:r>
            <a:r>
              <a:rPr lang="en-US" sz="3600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nnerD" pitchFamily="34" charset="0"/>
              </a:rPr>
              <a:t>Involved</a:t>
            </a:r>
            <a:endParaRPr lang="en-US" sz="3600" dirty="0">
              <a:solidFill>
                <a:prstClr val="white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BinnerD" pitchFamily="34" charset="0"/>
            </a:endParaRPr>
          </a:p>
        </p:txBody>
      </p:sp>
      <p:sp>
        <p:nvSpPr>
          <p:cNvPr id="3" name="Left Arrow 2"/>
          <p:cNvSpPr/>
          <p:nvPr/>
        </p:nvSpPr>
        <p:spPr>
          <a:xfrm>
            <a:off x="3962400" y="1905000"/>
            <a:ext cx="5181599" cy="1524000"/>
          </a:xfrm>
          <a:prstGeom prst="leftArrow">
            <a:avLst>
              <a:gd name="adj1" fmla="val 62857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As on the apostles at the beginning (11:15)</a:t>
            </a:r>
          </a:p>
        </p:txBody>
      </p:sp>
      <p:sp>
        <p:nvSpPr>
          <p:cNvPr id="32" name="Left Arrow 31"/>
          <p:cNvSpPr/>
          <p:nvPr/>
        </p:nvSpPr>
        <p:spPr>
          <a:xfrm>
            <a:off x="3962400" y="3467100"/>
            <a:ext cx="5181599" cy="1524000"/>
          </a:xfrm>
          <a:prstGeom prst="leftArrow">
            <a:avLst>
              <a:gd name="adj1" fmla="val 58571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Reminding Peter of Jesus’ promise - (11:16)</a:t>
            </a:r>
          </a:p>
        </p:txBody>
      </p:sp>
      <p:sp>
        <p:nvSpPr>
          <p:cNvPr id="33" name="Left Arrow 32"/>
          <p:cNvSpPr/>
          <p:nvPr/>
        </p:nvSpPr>
        <p:spPr>
          <a:xfrm>
            <a:off x="3962400" y="5029200"/>
            <a:ext cx="5181599" cy="1524000"/>
          </a:xfrm>
          <a:prstGeom prst="leftArrow">
            <a:avLst>
              <a:gd name="adj1" fmla="val 61429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The gift was the ability to speak in tongues (11:17)</a:t>
            </a:r>
          </a:p>
        </p:txBody>
      </p:sp>
    </p:spTree>
    <p:extLst>
      <p:ext uri="{BB962C8B-B14F-4D97-AF65-F5344CB8AC3E}">
        <p14:creationId xmlns:p14="http://schemas.microsoft.com/office/powerpoint/2010/main" val="77888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23" name="Pentagon 2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Chevron 2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Chevron 2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D010-5ABE-4D07-9362-6B42C759F3B6}" type="slidenum">
              <a:rPr lang="en-US"/>
              <a:pPr/>
              <a:t>17</a:t>
            </a:fld>
            <a:endParaRPr lang="en-US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52400" y="2307372"/>
            <a:ext cx="396240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20750" indent="-295275">
              <a:defRPr>
                <a:solidFill>
                  <a:schemeClr val="tx1"/>
                </a:solidFill>
                <a:latin typeface="Arial" charset="0"/>
              </a:defRPr>
            </a:lvl2pPr>
            <a:lvl3pPr marL="1035050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Font typeface="Wingdings 2" pitchFamily="18" charset="2"/>
              <a:buChar char="ö"/>
            </a:pPr>
            <a:r>
              <a:rPr lang="en-US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</a:rPr>
              <a:t>Astonished </a:t>
            </a:r>
            <a:r>
              <a:rPr lang="en-US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</a:rPr>
              <a:t>the Jewish Christians who were with Peter (10:45,46)</a:t>
            </a:r>
          </a:p>
          <a:p>
            <a:pPr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Font typeface="Wingdings 2" pitchFamily="18" charset="2"/>
              <a:buChar char="ö"/>
            </a:pPr>
            <a:r>
              <a:rPr lang="en-US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</a:rPr>
              <a:t>To demonstrate the abolishment of the  barrier between Jew &amp; Gentile (</a:t>
            </a:r>
            <a:r>
              <a:rPr lang="en-US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</a:rPr>
              <a:t>10:46; </a:t>
            </a:r>
            <a:r>
              <a:rPr lang="en-US" sz="24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</a:rPr>
              <a:t>Ep</a:t>
            </a:r>
            <a:r>
              <a:rPr lang="en-US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</a:rPr>
              <a:t> 2:11-13)</a:t>
            </a:r>
            <a:endParaRPr lang="en-US" sz="24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libri" pitchFamily="34" charset="0"/>
            </a:endParaRPr>
          </a:p>
          <a:p>
            <a:pPr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Font typeface="Wingdings 2" pitchFamily="18" charset="2"/>
              <a:buChar char="ö"/>
            </a:pPr>
            <a:r>
              <a:rPr lang="en-US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</a:rPr>
              <a:t>To remove ALL doubt that the Gentiles MUST be baptized </a:t>
            </a:r>
            <a:r>
              <a:rPr lang="en-US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</a:rPr>
              <a:t>(saved) </a:t>
            </a:r>
            <a:r>
              <a:rPr lang="en-US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</a:rPr>
              <a:t>(10:47)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18" name="Pentagon 17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Chevron 18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Chevron 1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Chevron 2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Snip Single Corner Rectangle 27"/>
          <p:cNvSpPr/>
          <p:nvPr/>
        </p:nvSpPr>
        <p:spPr>
          <a:xfrm>
            <a:off x="0" y="268069"/>
            <a:ext cx="83439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Cornelius, (</a:t>
            </a:r>
            <a:r>
              <a:rPr lang="en-US" sz="2800" b="1" i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Gentiles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)</a:t>
            </a:r>
            <a:endParaRPr lang="en-US" sz="34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30558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nnerD" pitchFamily="34" charset="0"/>
              </a:rPr>
              <a:t>The Miracles </a:t>
            </a:r>
            <a:r>
              <a:rPr lang="en-US" sz="3600" i="1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ok Antiqua" pitchFamily="18" charset="0"/>
              </a:rPr>
              <a:t>(Divine Interaction) </a:t>
            </a:r>
            <a:r>
              <a:rPr lang="en-US" sz="3600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nnerD" pitchFamily="34" charset="0"/>
              </a:rPr>
              <a:t>Involved</a:t>
            </a:r>
            <a:endParaRPr lang="en-US" sz="3600" dirty="0">
              <a:solidFill>
                <a:prstClr val="white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BinnerD" pitchFamily="34" charset="0"/>
            </a:endParaRPr>
          </a:p>
        </p:txBody>
      </p:sp>
      <p:sp>
        <p:nvSpPr>
          <p:cNvPr id="3" name="Left Arrow 2"/>
          <p:cNvSpPr/>
          <p:nvPr/>
        </p:nvSpPr>
        <p:spPr>
          <a:xfrm>
            <a:off x="3962400" y="1905000"/>
            <a:ext cx="5181599" cy="1524000"/>
          </a:xfrm>
          <a:prstGeom prst="leftArrow">
            <a:avLst>
              <a:gd name="adj1" fmla="val 62857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Silenced critics against </a:t>
            </a:r>
            <a:r>
              <a:rPr lang="en-US" sz="2400" b="1" dirty="0">
                <a:solidFill>
                  <a:sysClr val="windowText" lastClr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Peter’s going in to </a:t>
            </a:r>
            <a:r>
              <a:rPr lang="en-US" sz="2400" b="1" dirty="0" smtClean="0">
                <a:solidFill>
                  <a:sysClr val="windowText" lastClr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Gentiles </a:t>
            </a:r>
            <a:r>
              <a:rPr lang="en-US" sz="2400" b="1" dirty="0">
                <a:solidFill>
                  <a:sysClr val="windowText" lastClr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(11:1-3)</a:t>
            </a:r>
          </a:p>
        </p:txBody>
      </p:sp>
      <p:sp>
        <p:nvSpPr>
          <p:cNvPr id="32" name="Left Arrow 31"/>
          <p:cNvSpPr/>
          <p:nvPr/>
        </p:nvSpPr>
        <p:spPr>
          <a:xfrm>
            <a:off x="3962400" y="3467100"/>
            <a:ext cx="5181599" cy="1524000"/>
          </a:xfrm>
          <a:prstGeom prst="leftArrow">
            <a:avLst>
              <a:gd name="adj1" fmla="val 58571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Convinced Jews </a:t>
            </a:r>
            <a:r>
              <a:rPr lang="en-US" sz="2400" b="1" dirty="0">
                <a:solidFill>
                  <a:sysClr val="windowText" lastClr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that </a:t>
            </a:r>
            <a:r>
              <a:rPr lang="en-US" sz="2400" b="1" dirty="0" smtClean="0">
                <a:solidFill>
                  <a:sysClr val="windowText" lastClr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Gentiles </a:t>
            </a:r>
            <a:r>
              <a:rPr lang="en-US" sz="2400" b="1" dirty="0">
                <a:solidFill>
                  <a:sysClr val="windowText" lastClr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were to be accepted   (11:18)</a:t>
            </a:r>
          </a:p>
        </p:txBody>
      </p:sp>
      <p:sp>
        <p:nvSpPr>
          <p:cNvPr id="33" name="Left Arrow 32"/>
          <p:cNvSpPr/>
          <p:nvPr/>
        </p:nvSpPr>
        <p:spPr>
          <a:xfrm>
            <a:off x="3962400" y="5029200"/>
            <a:ext cx="5181599" cy="1524000"/>
          </a:xfrm>
          <a:prstGeom prst="leftArrow">
            <a:avLst>
              <a:gd name="adj1" fmla="val 61429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Peter couldn’t withstand God – neither </a:t>
            </a:r>
            <a:r>
              <a:rPr lang="en-US" sz="2400" b="1" dirty="0" smtClean="0">
                <a:solidFill>
                  <a:sysClr val="windowText" lastClr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could anyone!!  </a:t>
            </a:r>
            <a:r>
              <a:rPr lang="en-US" sz="2400" b="1" dirty="0">
                <a:solidFill>
                  <a:sysClr val="windowText" lastClr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(11:17)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700" y="1828800"/>
            <a:ext cx="1742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Bazooka" pitchFamily="2" charset="0"/>
              </a:rPr>
              <a:t>WHY????</a:t>
            </a:r>
            <a:endParaRPr lang="en-US" sz="3200" dirty="0">
              <a:solidFill>
                <a:srgbClr val="FFFF00"/>
              </a:solidFill>
              <a:latin typeface="Bazoo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5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53356"/>
            <a:ext cx="3912755" cy="40474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23" name="Pentagon 2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Chevron 2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Chevron 2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D010-5ABE-4D07-9362-6B42C759F3B6}" type="slidenum">
              <a:rPr lang="en-US"/>
              <a:pPr/>
              <a:t>18</a:t>
            </a:fld>
            <a:endParaRPr lang="en-US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040245" y="1976184"/>
            <a:ext cx="81037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20750" indent="-295275">
              <a:defRPr>
                <a:solidFill>
                  <a:schemeClr val="tx1"/>
                </a:solidFill>
                <a:latin typeface="Arial" charset="0"/>
              </a:defRPr>
            </a:lvl2pPr>
            <a:lvl3pPr marL="1035050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0" indent="0" algn="ctr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</a:pPr>
            <a:r>
              <a:rPr lang="en-US" sz="36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Pythagoras" pitchFamily="2" charset="0"/>
              </a:rPr>
              <a:t>Holy Spirit Falling On The Gentiles:</a:t>
            </a:r>
            <a:endParaRPr lang="en-US" sz="36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Pythagoras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18" name="Pentagon 17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Chevron 18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Chevron 1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Chevron 2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Snip Single Corner Rectangle 27"/>
          <p:cNvSpPr/>
          <p:nvPr/>
        </p:nvSpPr>
        <p:spPr>
          <a:xfrm>
            <a:off x="0" y="268069"/>
            <a:ext cx="83439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Cornelius, (</a:t>
            </a:r>
            <a:r>
              <a:rPr lang="en-US" sz="2800" b="1" i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Gentiles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)</a:t>
            </a:r>
            <a:endParaRPr lang="en-US" sz="34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30558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nnerD" pitchFamily="34" charset="0"/>
              </a:rPr>
              <a:t>The Miracles </a:t>
            </a:r>
            <a:r>
              <a:rPr lang="en-US" sz="3600" i="1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ok Antiqua" pitchFamily="18" charset="0"/>
              </a:rPr>
              <a:t>(Divine Interaction) </a:t>
            </a:r>
            <a:r>
              <a:rPr lang="en-US" sz="3600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nnerD" pitchFamily="34" charset="0"/>
              </a:rPr>
              <a:t>Involved</a:t>
            </a:r>
            <a:endParaRPr lang="en-US" sz="3600" dirty="0">
              <a:solidFill>
                <a:prstClr val="white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Binner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0" y="2622515"/>
            <a:ext cx="518160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1200"/>
              </a:spcAft>
              <a:buClr>
                <a:srgbClr val="FF8600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Was </a:t>
            </a:r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NOT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 to SAVE them – and did not save them – </a:t>
            </a:r>
            <a:r>
              <a:rPr lang="en-US" sz="20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(</a:t>
            </a:r>
            <a:r>
              <a:rPr lang="en-US" sz="2000" dirty="0" err="1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cf</a:t>
            </a:r>
            <a:r>
              <a:rPr lang="en-US" sz="20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 </a:t>
            </a:r>
            <a:r>
              <a:rPr lang="pt-BR" sz="2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Num. </a:t>
            </a:r>
            <a:r>
              <a:rPr lang="pt-BR" sz="20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22:28; 23:5,12,26; 1 </a:t>
            </a:r>
            <a:r>
              <a:rPr lang="pt-BR" sz="2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Sam </a:t>
            </a:r>
            <a:r>
              <a:rPr lang="pt-BR" sz="20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19:21-23; John 11:51) </a:t>
            </a:r>
            <a:endParaRPr lang="en-US" sz="200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alibri" pitchFamily="34" charset="0"/>
            </a:endParaRPr>
          </a:p>
          <a:p>
            <a:pPr marL="457200" lvl="0" indent="-457200">
              <a:spcAft>
                <a:spcPts val="1200"/>
              </a:spcAft>
              <a:buClr>
                <a:srgbClr val="FF8600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Peter </a:t>
            </a: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was sent to them to tell them what </a:t>
            </a:r>
            <a:r>
              <a:rPr lang="en-US" sz="24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they</a:t>
            </a: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MUST do </a:t>
            </a: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in order to be saved – 11:14</a:t>
            </a:r>
          </a:p>
          <a:p>
            <a:pPr marL="457200" lvl="0" indent="-457200">
              <a:spcAft>
                <a:spcPts val="1200"/>
              </a:spcAft>
              <a:buClr>
                <a:srgbClr val="FF8600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To </a:t>
            </a: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provide 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undeniable evidence </a:t>
            </a: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that the Jewish Christians were to accept 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Gentiles when </a:t>
            </a: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they complied with the 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libri" pitchFamily="34" charset="0"/>
              </a:rPr>
              <a:t>gospel message. </a:t>
            </a:r>
            <a:endParaRPr lang="en-US" sz="24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0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n McClain\Downloads\110_04_0265_BiblePainti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3000"/>
            <a:ext cx="91440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1295400"/>
            <a:ext cx="70981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nnerD" pitchFamily="34" charset="0"/>
              </a:rPr>
              <a:t>The Necessity of Hearing The Gospel</a:t>
            </a:r>
            <a:endParaRPr lang="en-US" sz="3000" dirty="0">
              <a:solidFill>
                <a:prstClr val="white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Binner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3" name="Pentagon 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Chevron 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3" name="Pentagon 1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71950" y="1950452"/>
            <a:ext cx="4972049" cy="4755148"/>
          </a:xfrm>
          <a:prstGeom prst="rect">
            <a:avLst/>
          </a:prstGeom>
          <a:solidFill>
            <a:srgbClr val="000000">
              <a:alpha val="54902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10:6 </a:t>
            </a:r>
            <a:r>
              <a:rPr lang="en-US" sz="2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– “He </a:t>
            </a: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will tell you what you 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must</a:t>
            </a: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do." 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10:22 </a:t>
            </a:r>
            <a:r>
              <a:rPr lang="en-US" sz="2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- “to </a:t>
            </a: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summon you to his house, and to 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hear words </a:t>
            </a: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from you." 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10:32,33  “When </a:t>
            </a: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he comes, 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he will speak to </a:t>
            </a:r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you</a:t>
            </a: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. . </a:t>
            </a: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. to hear all the 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things commanded you by God</a:t>
            </a: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." 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11:14  who will tell you 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words</a:t>
            </a: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by which you and all your household will 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be saved</a:t>
            </a: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.' </a:t>
            </a: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268069"/>
            <a:ext cx="83439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Cornelius, (</a:t>
            </a:r>
            <a:r>
              <a:rPr lang="en-US" sz="2800" b="1" i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Gentiles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)</a:t>
            </a:r>
            <a:endParaRPr lang="en-US" sz="34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00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10" name="Pentagon 9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04800" y="1305580"/>
            <a:ext cx="4339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BinnerD" pitchFamily="34" charset="0"/>
              </a:rPr>
              <a:t>Convert; Converted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231648"/>
            <a:ext cx="941203" cy="301752"/>
          </a:xfrm>
        </p:spPr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09" y="2133600"/>
            <a:ext cx="27622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57600" y="2286000"/>
            <a:ext cx="50673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transitive verb</a:t>
            </a:r>
          </a:p>
          <a:p>
            <a:pPr marL="231775" indent="-231775">
              <a:spcAft>
                <a:spcPts val="600"/>
              </a:spcAft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1 - a : </a:t>
            </a:r>
            <a:r>
              <a:rPr lang="en-US" sz="24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to bring over from one belief, view, or party to another </a:t>
            </a: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b : to bring about a religious conversion in </a:t>
            </a:r>
          </a:p>
          <a:p>
            <a:pPr marL="231775" indent="-231775">
              <a:spcAft>
                <a:spcPts val="600"/>
              </a:spcAft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2 - a : to alter the physical or chemical nature or properties of especially in manufacturing b (1) : </a:t>
            </a:r>
            <a:r>
              <a:rPr lang="en-US" sz="24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to change from one form or function to another </a:t>
            </a: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(2) : to alter for more effective utilization</a:t>
            </a:r>
          </a:p>
        </p:txBody>
      </p:sp>
      <p:grpSp>
        <p:nvGrpSpPr>
          <p:cNvPr id="14" name="Group 13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5" name="Pentagon 14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Chevron 17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nip Single Corner Rectangle 19"/>
          <p:cNvSpPr/>
          <p:nvPr/>
        </p:nvSpPr>
        <p:spPr>
          <a:xfrm>
            <a:off x="0" y="268069"/>
            <a:ext cx="77724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Saul From Tarsus</a:t>
            </a:r>
          </a:p>
        </p:txBody>
      </p:sp>
    </p:spTree>
    <p:extLst>
      <p:ext uri="{BB962C8B-B14F-4D97-AF65-F5344CB8AC3E}">
        <p14:creationId xmlns:p14="http://schemas.microsoft.com/office/powerpoint/2010/main" val="313364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n McClain\Downloads\110_04_0265_BiblePainti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3000"/>
            <a:ext cx="91440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1295400"/>
            <a:ext cx="72505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nnerD" pitchFamily="34" charset="0"/>
              </a:rPr>
              <a:t>What did Cornelius know?? (10:37)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3" name="Pentagon 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Chevron 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3" name="Pentagon 1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09900" y="2895201"/>
            <a:ext cx="5878945" cy="3724096"/>
          </a:xfrm>
          <a:prstGeom prst="rect">
            <a:avLst/>
          </a:prstGeom>
          <a:solidFill>
            <a:srgbClr val="000000">
              <a:alpha val="54902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Feared </a:t>
            </a: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and worshipped God! (10:2)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The word that God sent to the children of Israel! </a:t>
            </a:r>
            <a:r>
              <a:rPr lang="en-US" sz="2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(10:36,37,42</a:t>
            </a: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)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That peace through Jesus Christ was preached! (10:36,37,43; [Phillip, Acts 8:40])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That Jesus was preached as being Lord of ALL! (10:36,37,43)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The works of Jesus! (10:38,39,40)</a:t>
            </a: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268069"/>
            <a:ext cx="83439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Cornelius, (</a:t>
            </a:r>
            <a:r>
              <a:rPr lang="en-US" sz="2800" b="1" i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Gentiles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)</a:t>
            </a:r>
            <a:endParaRPr lang="en-US" sz="34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45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n McClain\Downloads\110_04_0265_BiblePainti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3000"/>
            <a:ext cx="91440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219200"/>
            <a:ext cx="6793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nnerD" pitchFamily="34" charset="0"/>
              </a:rPr>
              <a:t>What </a:t>
            </a:r>
            <a:r>
              <a:rPr lang="en-US" sz="4800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nnerD" pitchFamily="34" charset="0"/>
              </a:rPr>
              <a:t>Did Cornelius </a:t>
            </a:r>
            <a:r>
              <a:rPr lang="en-US" sz="48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nnerD" pitchFamily="34" charset="0"/>
              </a:rPr>
              <a:t>NOT</a:t>
            </a:r>
            <a:r>
              <a:rPr lang="en-US" sz="4800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nnerD" pitchFamily="34" charset="0"/>
              </a:rPr>
              <a:t> know?</a:t>
            </a:r>
            <a:endParaRPr lang="en-US" sz="4800" dirty="0">
              <a:solidFill>
                <a:prstClr val="white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Binner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3" name="Pentagon 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Chevron 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3" name="Pentagon 1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799" y="2842260"/>
            <a:ext cx="5334001" cy="3939540"/>
          </a:xfrm>
          <a:prstGeom prst="rect">
            <a:avLst/>
          </a:prstGeom>
          <a:solidFill>
            <a:srgbClr val="000000">
              <a:alpha val="54902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God had “granted repentance to life” to the Gentiles as well as the Jews – (11:18)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The words God had commanded Peter to speak to them, i.e. that which they MUST do! – (10:33, [6,22,32,42; 11:14])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That they too must be baptized in the name of Jesus Christ! (10:47,48; 11:17; cf. 2:38)</a:t>
            </a: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268069"/>
            <a:ext cx="83439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Cornelius, (</a:t>
            </a:r>
            <a:r>
              <a:rPr lang="en-US" sz="2800" b="1" i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Gentiles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)</a:t>
            </a:r>
            <a:endParaRPr lang="en-US" sz="34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7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n McClain\Downloads\110_04_0265_BiblePainti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3000"/>
            <a:ext cx="91440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219200"/>
            <a:ext cx="6793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nnerD" pitchFamily="34" charset="0"/>
              </a:rPr>
              <a:t>When Was Cornelius And His House Saved?</a:t>
            </a:r>
            <a:endParaRPr lang="en-US" sz="4800" dirty="0">
              <a:solidFill>
                <a:prstClr val="white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Binner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3" name="Pentagon 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Chevron 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3" name="Pentagon 1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76601" y="2819400"/>
            <a:ext cx="5791200" cy="3939540"/>
          </a:xfrm>
          <a:prstGeom prst="rect">
            <a:avLst/>
          </a:prstGeom>
          <a:solidFill>
            <a:srgbClr val="000000">
              <a:alpha val="54902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After they heard the gospel – their hearts were purified by faith when they obeyed those things commanded them by God - (10:5,22,32,33; 11:14; 15:7-9; 1 Peter 1:22,23; Gal. 3:26,27)</a:t>
            </a:r>
            <a:endParaRPr lang="en-US" sz="2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After they repented! </a:t>
            </a: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– (</a:t>
            </a:r>
            <a:r>
              <a:rPr lang="en-US" sz="2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11:18)</a:t>
            </a:r>
            <a:endParaRPr lang="en-US" sz="2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When they were baptized </a:t>
            </a:r>
            <a:r>
              <a:rPr lang="en-US" sz="2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in the name of Jesus Christ! (10:47,48; 11:17; cf. </a:t>
            </a:r>
            <a:r>
              <a:rPr lang="en-US" sz="2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2:38; 22:16; 1 Pet 3:21)</a:t>
            </a:r>
            <a:endParaRPr lang="en-US" sz="2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268069"/>
            <a:ext cx="83439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Cornelius, (</a:t>
            </a:r>
            <a:r>
              <a:rPr lang="en-US" sz="2800" b="1" i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Gentiles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)</a:t>
            </a:r>
            <a:endParaRPr lang="en-US" sz="34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207127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C:\Users\Don McClain\Downloads\110_04_0265_BiblePainting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3000"/>
            <a:ext cx="91440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209800" y="1219200"/>
            <a:ext cx="6793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nnerD" pitchFamily="34" charset="0"/>
              </a:rPr>
              <a:t>When Was Cornelius And His House Saved?</a:t>
            </a:r>
            <a:endParaRPr lang="en-US" sz="4800" dirty="0">
              <a:solidFill>
                <a:prstClr val="white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BinnerD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26" name="Pentagon 25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Chevron 26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Chevron 27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Chevron 28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31" name="Pentagon 30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Chevron 31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Chevron 32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Chevron 33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Snip Single Corner Rectangle 35"/>
          <p:cNvSpPr/>
          <p:nvPr/>
        </p:nvSpPr>
        <p:spPr>
          <a:xfrm>
            <a:off x="0" y="268069"/>
            <a:ext cx="83439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Cornelius, (</a:t>
            </a:r>
            <a:r>
              <a:rPr lang="en-US" sz="2800" b="1" i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Gentiles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)</a:t>
            </a:r>
            <a:endParaRPr lang="en-US" sz="34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1249-6FF6-40BD-A8E3-793F79589608}" type="slidenum">
              <a:rPr lang="en-US"/>
              <a:pPr/>
              <a:t>23</a:t>
            </a:fld>
            <a:endParaRPr lang="en-US"/>
          </a:p>
        </p:txBody>
      </p:sp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683250"/>
            <a:ext cx="28829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8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6140450"/>
            <a:ext cx="220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228600" y="2853422"/>
            <a:ext cx="4343400" cy="27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5000"/>
              </a:spcBef>
            </a:pPr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Acts 10:42-43 </a:t>
            </a:r>
            <a:r>
              <a:rPr lang="en-US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(NKJV)</a:t>
            </a:r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 </a:t>
            </a:r>
          </a:p>
          <a:p>
            <a:pPr algn="ctr">
              <a:spcBef>
                <a:spcPct val="25000"/>
              </a:spcBef>
            </a:pPr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. . . [43] To Him all the prophets witness that, </a:t>
            </a:r>
            <a:r>
              <a:rPr lang="en-US" sz="2800" b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through His name, whoever believes in Him will receive remission of sins</a:t>
            </a:r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." </a:t>
            </a:r>
          </a:p>
        </p:txBody>
      </p:sp>
      <p:sp>
        <p:nvSpPr>
          <p:cNvPr id="62482" name="Rectangle 18"/>
          <p:cNvSpPr>
            <a:spLocks noChangeArrowheads="1"/>
          </p:cNvSpPr>
          <p:nvPr/>
        </p:nvSpPr>
        <p:spPr bwMode="auto">
          <a:xfrm>
            <a:off x="4953000" y="2853422"/>
            <a:ext cx="3962400" cy="27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5000"/>
              </a:spcBef>
            </a:pPr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Acts 10:47-48 </a:t>
            </a:r>
            <a:r>
              <a:rPr lang="en-US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(NKJV)</a:t>
            </a:r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 </a:t>
            </a:r>
          </a:p>
          <a:p>
            <a:pPr algn="ctr">
              <a:spcBef>
                <a:spcPct val="25000"/>
              </a:spcBef>
            </a:pPr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   "Can anyone forbid water, . . . [48] And he commanded them to be </a:t>
            </a:r>
            <a:r>
              <a:rPr lang="en-US" sz="2800" b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baptized in the name of the Lord</a:t>
            </a:r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. </a:t>
            </a: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. . . </a:t>
            </a:r>
            <a:endParaRPr lang="en-US" sz="2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92545" y="4724400"/>
            <a:ext cx="257925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193145" y="5105400"/>
            <a:ext cx="34290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981700" y="5562600"/>
            <a:ext cx="12573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>
            <a:off x="2971800" y="4724400"/>
            <a:ext cx="2221345" cy="381000"/>
          </a:xfrm>
          <a:prstGeom prst="curvedConnector3">
            <a:avLst>
              <a:gd name="adj1" fmla="val 74554"/>
            </a:avLst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5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8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3" name="Pentagon 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Chevron 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3" name="Pentagon 1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24</a:t>
            </a:fld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1525613"/>
              </p:ext>
            </p:extLst>
          </p:nvPr>
        </p:nvGraphicFramePr>
        <p:xfrm>
          <a:off x="1" y="1397000"/>
          <a:ext cx="9067800" cy="52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Snip Single Corner Rectangle 17"/>
          <p:cNvSpPr/>
          <p:nvPr/>
        </p:nvSpPr>
        <p:spPr>
          <a:xfrm>
            <a:off x="0" y="268069"/>
            <a:ext cx="83439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Cornelius, (</a:t>
            </a:r>
            <a:r>
              <a:rPr lang="en-US" sz="2800" b="1" i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Gentiles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)</a:t>
            </a:r>
            <a:endParaRPr lang="en-US" sz="34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6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537AED0-B0AB-4077-AC44-FAF48A7561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8537AED0-B0AB-4077-AC44-FAF48A7561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923BB2-F961-4576-839B-260E08309E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15923BB2-F961-4576-839B-260E08309E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43C02D-63AA-40B4-9C1E-62C79468C7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dgm id="{8043C02D-63AA-40B4-9C1E-62C79468C7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0AE219E-1BD6-4B42-8AD1-E58510B1D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60AE219E-1BD6-4B42-8AD1-E58510B1DE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55AF87-BC1B-43CC-9E18-A21448490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graphicEl>
                                              <a:dgm id="{8255AF87-BC1B-43CC-9E18-A214484908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25</a:t>
            </a:fld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82844"/>
              </p:ext>
            </p:extLst>
          </p:nvPr>
        </p:nvGraphicFramePr>
        <p:xfrm>
          <a:off x="152400" y="1747836"/>
          <a:ext cx="3124200" cy="4805364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124200"/>
              </a:tblGrid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Examples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Pentecost – 2:14-41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Samaria – 8:5-13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Eunuch – 8:35-39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Saul – 9,22,26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Cornelius - 10:34-48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Lydia – 16:13-15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Jailor – 16:30-34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60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Corinthians - 18:8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Ephesians - 19:3-5 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313646"/>
              </p:ext>
            </p:extLst>
          </p:nvPr>
        </p:nvGraphicFramePr>
        <p:xfrm>
          <a:off x="3276600" y="1747836"/>
          <a:ext cx="1295400" cy="4805364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295400"/>
              </a:tblGrid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Believed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b="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12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b="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36,37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b="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43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14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31</a:t>
                      </a:r>
                      <a:endParaRPr kumimoji="0" 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0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8</a:t>
                      </a:r>
                      <a:endParaRPr kumimoji="0" 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171527"/>
              </p:ext>
            </p:extLst>
          </p:nvPr>
        </p:nvGraphicFramePr>
        <p:xfrm>
          <a:off x="4572000" y="1747836"/>
          <a:ext cx="1447800" cy="4805364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447800"/>
              </a:tblGrid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Repented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b="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37,38</a:t>
                      </a: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0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843621"/>
              </p:ext>
            </p:extLst>
          </p:nvPr>
        </p:nvGraphicFramePr>
        <p:xfrm>
          <a:off x="6019800" y="1747836"/>
          <a:ext cx="1524000" cy="4805364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24000"/>
              </a:tblGrid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Confessed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b="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37</a:t>
                      </a: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0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141102"/>
              </p:ext>
            </p:extLst>
          </p:nvPr>
        </p:nvGraphicFramePr>
        <p:xfrm>
          <a:off x="7543800" y="1747836"/>
          <a:ext cx="1524000" cy="4805364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24000"/>
              </a:tblGrid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Baptized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38,41</a:t>
                      </a:r>
                      <a:endParaRPr kumimoji="0" 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12,13</a:t>
                      </a:r>
                      <a:endParaRPr kumimoji="0" 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38</a:t>
                      </a:r>
                      <a:endParaRPr kumimoji="0" 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9:18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48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15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33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0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8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5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Snip Single Corner Rectangle 9"/>
          <p:cNvSpPr/>
          <p:nvPr/>
        </p:nvSpPr>
        <p:spPr>
          <a:xfrm>
            <a:off x="0" y="228600"/>
            <a:ext cx="6781800" cy="76944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28600"/>
            <a:ext cx="6781800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4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Conversions In Acts</a:t>
            </a:r>
          </a:p>
        </p:txBody>
      </p:sp>
    </p:spTree>
    <p:extLst>
      <p:ext uri="{BB962C8B-B14F-4D97-AF65-F5344CB8AC3E}">
        <p14:creationId xmlns:p14="http://schemas.microsoft.com/office/powerpoint/2010/main" val="3597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" y="2667000"/>
            <a:ext cx="418311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26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8" name="Pentagon 7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3" name="Pentagon 1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82" y="1295400"/>
            <a:ext cx="91361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ominican Small Caps" pitchFamily="2" charset="0"/>
              </a:rPr>
              <a:t>Lessons &amp; Applications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48100" y="2057400"/>
            <a:ext cx="5067300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Not saved just because religious and </a:t>
            </a:r>
            <a:r>
              <a:rPr lang="en-US" sz="28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sincere.</a:t>
            </a:r>
            <a:endParaRPr lang="en-US" sz="28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Not </a:t>
            </a: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saved </a:t>
            </a:r>
            <a:r>
              <a:rPr lang="en-US" sz="28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by good deeds.</a:t>
            </a:r>
            <a:endParaRPr lang="en-US" sz="28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Not saved </a:t>
            </a:r>
            <a:r>
              <a:rPr lang="en-US" sz="28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without hearing the gospel.</a:t>
            </a:r>
            <a:endParaRPr lang="en-US" sz="28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Holy Spirit baptism not for us today – (Eph. 4:5).</a:t>
            </a:r>
            <a:endParaRPr lang="en-US" sz="28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God is no respecter of persons – (Acts 10:34,35).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All saved the same way.</a:t>
            </a:r>
            <a:endParaRPr lang="en-US" sz="28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</p:txBody>
      </p:sp>
      <p:sp>
        <p:nvSpPr>
          <p:cNvPr id="19" name="Snip Single Corner Rectangle 18"/>
          <p:cNvSpPr/>
          <p:nvPr/>
        </p:nvSpPr>
        <p:spPr>
          <a:xfrm>
            <a:off x="0" y="268069"/>
            <a:ext cx="83439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Cornelius, (</a:t>
            </a:r>
            <a:r>
              <a:rPr lang="en-US" sz="2800" b="1" i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Gentiles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)</a:t>
            </a:r>
            <a:endParaRPr lang="en-US" sz="34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41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" y="2667000"/>
            <a:ext cx="418311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27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8" name="Pentagon 7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3" name="Pentagon 1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82" y="1295400"/>
            <a:ext cx="91361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ominican Small Caps" pitchFamily="2" charset="0"/>
              </a:rPr>
              <a:t>Lessons &amp; Applications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48100" y="2057400"/>
            <a:ext cx="5067300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32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Not saved by faith only!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32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Baptism (</a:t>
            </a:r>
            <a:r>
              <a:rPr lang="en-US" sz="3200" i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immersion in water</a:t>
            </a:r>
            <a:r>
              <a:rPr lang="en-US" sz="32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) is a command that must be obeyed.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32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Baptism in the name of Jesus is NOT Holy Spirit baptism – Acts 2:38; 8:16; 10:48; 19:5,6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32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Desire to learn more - </a:t>
            </a:r>
            <a:endParaRPr lang="en-US" sz="32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</p:txBody>
      </p:sp>
      <p:sp>
        <p:nvSpPr>
          <p:cNvPr id="19" name="Snip Single Corner Rectangle 18"/>
          <p:cNvSpPr/>
          <p:nvPr/>
        </p:nvSpPr>
        <p:spPr>
          <a:xfrm>
            <a:off x="0" y="268069"/>
            <a:ext cx="83439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Cornelius, (</a:t>
            </a:r>
            <a:r>
              <a:rPr lang="en-US" sz="2800" b="1" i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Gentiles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)</a:t>
            </a:r>
            <a:endParaRPr lang="en-US" sz="34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69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Don McClain\Downloads\110_04_0265_BiblePaint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3000"/>
            <a:ext cx="91440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28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nip Single Corner Rectangle 5"/>
          <p:cNvSpPr/>
          <p:nvPr/>
        </p:nvSpPr>
        <p:spPr>
          <a:xfrm>
            <a:off x="0" y="268069"/>
            <a:ext cx="73914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Have You Been Converted?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8" name="Pentagon 7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3" name="Pentagon 1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91000" y="1844963"/>
            <a:ext cx="4953000" cy="4632037"/>
          </a:xfrm>
          <a:prstGeom prst="rect">
            <a:avLst/>
          </a:prstGeom>
          <a:solidFill>
            <a:srgbClr val="494949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Do you believe that Jesus is the Christ, the Son of the Living God?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Have you confessed Jesus as the Christ?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Have you </a:t>
            </a:r>
            <a:r>
              <a:rPr lang="en-US" sz="28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by faith, obeyed the truth in repentance </a:t>
            </a: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and </a:t>
            </a:r>
            <a:r>
              <a:rPr lang="en-US" sz="28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baptism? (1 Pet. 1:22,23)</a:t>
            </a:r>
            <a:endParaRPr lang="en-US" sz="28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Are you </a:t>
            </a:r>
            <a:r>
              <a:rPr lang="en-US" sz="28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seeking to grow spiritually? (2 Pet. 1:5-10)</a:t>
            </a:r>
            <a:endParaRPr lang="en-US" sz="28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Don McClain\Downloads\110_04_0265_BiblePaint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3000"/>
            <a:ext cx="91440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29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nip Single Corner Rectangle 5"/>
          <p:cNvSpPr/>
          <p:nvPr/>
        </p:nvSpPr>
        <p:spPr>
          <a:xfrm>
            <a:off x="0" y="268069"/>
            <a:ext cx="73914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Have You Been Converted?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8" name="Pentagon 7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3" name="Pentagon 1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10200" y="1447800"/>
            <a:ext cx="3733799" cy="5155257"/>
          </a:xfrm>
          <a:prstGeom prst="rect">
            <a:avLst/>
          </a:prstGeom>
          <a:solidFill>
            <a:srgbClr val="494949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FF8600"/>
              </a:buClr>
            </a:pPr>
            <a:r>
              <a:rPr lang="en-US" sz="36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You have been “granted repentance unto life!”</a:t>
            </a:r>
          </a:p>
          <a:p>
            <a:pPr algn="ctr">
              <a:spcAft>
                <a:spcPts val="600"/>
              </a:spcAft>
              <a:buClr>
                <a:srgbClr val="FF8600"/>
              </a:buClr>
            </a:pPr>
            <a:r>
              <a:rPr lang="en-US" sz="36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Have your soul purified by faith today! – Acts 15:9; 1 Pet. 1:22,23;        2 Cor. 6:2</a:t>
            </a:r>
            <a:endParaRPr lang="en-US" sz="36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3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305580"/>
            <a:ext cx="4339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BinnerD" pitchFamily="34" charset="0"/>
              </a:rPr>
              <a:t>Convert; Converted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7600" y="2278082"/>
            <a:ext cx="5181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Matthew 18:3-4 (NKJV) </a:t>
            </a: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/>
            </a:r>
            <a:b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</a:br>
            <a:r>
              <a:rPr lang="en-US" sz="2800" baseline="30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3 </a:t>
            </a: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and said, "Assuredly, I say to you, unless you are </a:t>
            </a: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converted</a:t>
            </a: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 and become as little children, you will by no means enter the kingdom of heaven. </a:t>
            </a:r>
            <a:b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</a:br>
            <a:r>
              <a:rPr lang="en-US" sz="2800" baseline="30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4 </a:t>
            </a: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Therefore </a:t>
            </a: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whoever humbles himself</a:t>
            </a: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 as this little child is the greatest in the kingdom of heaven.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4" y="2438400"/>
            <a:ext cx="3018786" cy="3200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ContrastingRightFacing" fov="6000000">
              <a:rot lat="485423" lon="20781058" rev="202615"/>
            </a:camera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12" name="Pentagon 11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7" name="Pentagon 16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Chevron 17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Chevron 18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Chevron 19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268069"/>
            <a:ext cx="77724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Saul From Tarsus</a:t>
            </a:r>
          </a:p>
        </p:txBody>
      </p:sp>
    </p:spTree>
    <p:extLst>
      <p:ext uri="{BB962C8B-B14F-4D97-AF65-F5344CB8AC3E}">
        <p14:creationId xmlns:p14="http://schemas.microsoft.com/office/powerpoint/2010/main" val="38800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30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5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E57653-3E58-4892-A7ED-712530ACC680}" type="slidenum">
              <a:rPr lang="en-US" smtClean="0">
                <a:solidFill>
                  <a:srgbClr val="FFF9E5"/>
                </a:solidFill>
              </a:rPr>
              <a:pPr/>
              <a:t>31</a:t>
            </a:fld>
            <a:endParaRPr lang="en-US">
              <a:solidFill>
                <a:srgbClr val="FFF9E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1" y="2451080"/>
            <a:ext cx="8763000" cy="34163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53">
              <a:defRPr/>
            </a:pPr>
            <a:r>
              <a:rPr lang="en-US" sz="2400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itchFamily="34" charset="0"/>
              </a:rPr>
              <a:t>Charts by Don McClain</a:t>
            </a:r>
          </a:p>
          <a:p>
            <a:pPr algn="ctr" defTabSz="914353">
              <a:defRPr/>
            </a:pPr>
            <a:r>
              <a:rPr lang="en-US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Prepared July </a:t>
            </a:r>
            <a:r>
              <a:rPr lang="en-US" kern="0" dirty="0" smtClean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26-30,  </a:t>
            </a:r>
            <a:r>
              <a:rPr lang="en-US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2011</a:t>
            </a:r>
          </a:p>
          <a:p>
            <a:pPr algn="ctr" defTabSz="914353">
              <a:defRPr/>
            </a:pPr>
            <a:r>
              <a:rPr lang="en-US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Preached July </a:t>
            </a:r>
            <a:r>
              <a:rPr lang="en-US" kern="0" dirty="0" smtClean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31, </a:t>
            </a:r>
            <a:r>
              <a:rPr lang="en-US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2011</a:t>
            </a:r>
          </a:p>
          <a:p>
            <a:pPr algn="ctr" defTabSz="914353">
              <a:defRPr/>
            </a:pPr>
            <a:r>
              <a:rPr lang="en-US" sz="2000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West 65</a:t>
            </a:r>
            <a:r>
              <a:rPr lang="en-US" sz="2000" kern="0" baseline="3000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th</a:t>
            </a:r>
            <a:r>
              <a:rPr lang="en-US" sz="2000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 Street church of Christ</a:t>
            </a:r>
          </a:p>
          <a:p>
            <a:pPr algn="ctr" defTabSz="914353">
              <a:defRPr/>
            </a:pPr>
            <a:r>
              <a:rPr lang="en-US" sz="2000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P.O. Box 190062</a:t>
            </a:r>
          </a:p>
          <a:p>
            <a:pPr algn="ctr" defTabSz="914353">
              <a:defRPr/>
            </a:pPr>
            <a:r>
              <a:rPr lang="en-US" sz="2000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Little Rock AR 72219</a:t>
            </a:r>
          </a:p>
          <a:p>
            <a:pPr algn="ctr" defTabSz="914353">
              <a:defRPr/>
            </a:pPr>
            <a:r>
              <a:rPr lang="en-US" sz="2000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501-568-1062</a:t>
            </a:r>
          </a:p>
          <a:p>
            <a:pPr algn="ctr" defTabSz="914353">
              <a:defRPr/>
            </a:pPr>
            <a:r>
              <a:rPr lang="en-US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Prepared using PPT 2010 – </a:t>
            </a:r>
          </a:p>
          <a:p>
            <a:pPr algn="ctr" defTabSz="914353">
              <a:defRPr/>
            </a:pPr>
            <a:r>
              <a:rPr lang="en-US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Email – </a:t>
            </a:r>
            <a:r>
              <a:rPr lang="en-US" u="sng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  <a:hlinkClick r:id=""/>
              </a:rPr>
              <a:t>donmcclain@sbcglobal.net</a:t>
            </a:r>
            <a:r>
              <a:rPr lang="en-US" u="sng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 </a:t>
            </a:r>
            <a:r>
              <a:rPr lang="en-US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 </a:t>
            </a:r>
          </a:p>
          <a:p>
            <a:pPr algn="ctr" defTabSz="914353">
              <a:defRPr/>
            </a:pPr>
            <a:r>
              <a:rPr lang="en-US" sz="2000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More PPT &amp; Audio Sermons:</a:t>
            </a:r>
          </a:p>
          <a:p>
            <a:pPr algn="ctr" defTabSz="914353">
              <a:defRPr/>
            </a:pPr>
            <a:r>
              <a:rPr lang="en-US" sz="2000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  <a:hlinkClick r:id=""/>
              </a:rPr>
              <a:t>http://w65stchurchofchrist.org/donmaccla/2011SermonPage.html</a:t>
            </a:r>
            <a:r>
              <a:rPr lang="en-US" sz="2000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4006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E697"/>
                </a:solidFill>
                <a:effectLst>
                  <a:glow rad="101600">
                    <a:srgbClr val="94147C">
                      <a:satMod val="175000"/>
                      <a:alpha val="40000"/>
                    </a:srgb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Dominican Small Caps" pitchFamily="2" charset="0"/>
              </a:rPr>
              <a:t>The Conversion of </a:t>
            </a:r>
            <a:r>
              <a:rPr lang="en-US" sz="4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E697"/>
                </a:solidFill>
                <a:effectLst>
                  <a:glow rad="101600">
                    <a:srgbClr val="94147C">
                      <a:satMod val="175000"/>
                      <a:alpha val="40000"/>
                    </a:srgb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Dominican Small Caps" pitchFamily="2" charset="0"/>
              </a:rPr>
              <a:t>Cornelius</a:t>
            </a:r>
            <a:endParaRPr lang="en-US" sz="4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E697"/>
              </a:solidFill>
              <a:effectLst>
                <a:glow rad="101600">
                  <a:srgbClr val="94147C">
                    <a:satMod val="175000"/>
                    <a:alpha val="40000"/>
                  </a:srgb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  <a:latin typeface="Dominican Small Caps" pitchFamily="2" charset="0"/>
            </a:endParaRPr>
          </a:p>
          <a:p>
            <a:pPr algn="ctr"/>
            <a:r>
              <a:rPr 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E697"/>
                </a:solidFill>
                <a:effectLst>
                  <a:glow rad="101600">
                    <a:srgbClr val="94147C">
                      <a:satMod val="175000"/>
                      <a:alpha val="40000"/>
                    </a:srgb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Dominican Small Caps" pitchFamily="2" charset="0"/>
              </a:rPr>
              <a:t>Acts </a:t>
            </a:r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E697"/>
                </a:solidFill>
                <a:effectLst>
                  <a:glow rad="101600">
                    <a:srgbClr val="94147C">
                      <a:satMod val="175000"/>
                      <a:alpha val="40000"/>
                    </a:srgb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Dominican Small Caps" pitchFamily="2" charset="0"/>
              </a:rPr>
              <a:t>10:1-11:18; 15:7-11</a:t>
            </a:r>
            <a:endParaRPr 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E697"/>
              </a:solidFill>
              <a:effectLst>
                <a:glow rad="101600">
                  <a:srgbClr val="94147C">
                    <a:satMod val="175000"/>
                    <a:alpha val="40000"/>
                  </a:srgb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  <a:latin typeface="Dominican Small Cap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32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97346"/>
            <a:ext cx="85344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itchFamily="34" charset="0"/>
                <a:cs typeface="Calibri" pitchFamily="34" charset="0"/>
              </a:rPr>
              <a:t>Acts 15:6-11 (NKJV) </a:t>
            </a:r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itchFamily="34" charset="0"/>
                <a:cs typeface="Calibri" pitchFamily="34" charset="0"/>
              </a:rPr>
              <a:t/>
            </a:r>
            <a:b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itchFamily="34" charset="0"/>
                <a:cs typeface="Calibri" pitchFamily="34" charset="0"/>
              </a:rPr>
            </a:br>
            <a:r>
              <a:rPr lang="en-US" sz="3800" baseline="30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6 </a:t>
            </a:r>
            <a:r>
              <a:rPr lang="en-US" sz="3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Now the apostles and elders came together to consider this matter. </a:t>
            </a:r>
            <a:r>
              <a:rPr lang="en-US" sz="3800" baseline="30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7 </a:t>
            </a:r>
            <a:r>
              <a:rPr lang="en-US" sz="3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And when there had been much dispute, Peter rose up and said to them: "Men and brethren, you know that a good while ago God chose among us, that by my mouth the Gentiles should hear the word of the gospel and believe. </a:t>
            </a:r>
            <a:r>
              <a:rPr lang="en-US" sz="3800" baseline="30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8 </a:t>
            </a:r>
            <a:r>
              <a:rPr lang="en-US" sz="3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So God, who knows the heart, acknowledged them by giving them the Holy Spirit, just as </a:t>
            </a:r>
            <a:r>
              <a:rPr lang="en-US" sz="38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He did</a:t>
            </a:r>
            <a:r>
              <a:rPr lang="en-US" sz="3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to us, </a:t>
            </a:r>
          </a:p>
        </p:txBody>
      </p:sp>
    </p:spTree>
    <p:extLst>
      <p:ext uri="{BB962C8B-B14F-4D97-AF65-F5344CB8AC3E}">
        <p14:creationId xmlns:p14="http://schemas.microsoft.com/office/powerpoint/2010/main" val="42329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33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97346"/>
            <a:ext cx="85344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itchFamily="34" charset="0"/>
                <a:cs typeface="Calibri" pitchFamily="34" charset="0"/>
              </a:rPr>
              <a:t>Acts 15:6-11 (NKJV) </a:t>
            </a:r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itchFamily="34" charset="0"/>
                <a:cs typeface="Calibri" pitchFamily="34" charset="0"/>
              </a:rPr>
              <a:t/>
            </a:r>
            <a:b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itchFamily="34" charset="0"/>
                <a:cs typeface="Calibri" pitchFamily="34" charset="0"/>
              </a:rPr>
            </a:br>
            <a:r>
              <a:rPr lang="en-US" sz="4000" baseline="30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9 </a:t>
            </a:r>
            <a:r>
              <a:rPr lang="en-US" sz="4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and made no distinction between us and them, purifying their hearts by faith. </a:t>
            </a:r>
            <a:r>
              <a:rPr lang="en-US" sz="4000" baseline="30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10 </a:t>
            </a:r>
            <a:r>
              <a:rPr lang="en-US" sz="4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Now therefore, why do you test God by putting a yoke on the neck of the disciples which neither our fathers nor we were able to bear? </a:t>
            </a: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aseline="30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11 </a:t>
            </a:r>
            <a:r>
              <a:rPr lang="en-US" sz="4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But we believe that through the grace of the Lord Jesus Christ we shall be saved in the same manner as they." </a:t>
            </a:r>
          </a:p>
        </p:txBody>
      </p:sp>
    </p:spTree>
    <p:extLst>
      <p:ext uri="{BB962C8B-B14F-4D97-AF65-F5344CB8AC3E}">
        <p14:creationId xmlns:p14="http://schemas.microsoft.com/office/powerpoint/2010/main" val="9137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41591"/>
            <a:ext cx="4217987" cy="43116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305580"/>
            <a:ext cx="4339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BinnerD" pitchFamily="34" charset="0"/>
              </a:rPr>
              <a:t>Convert; Converted</a:t>
            </a:r>
          </a:p>
        </p:txBody>
      </p:sp>
      <p:sp>
        <p:nvSpPr>
          <p:cNvPr id="3" name="Rectangle 2"/>
          <p:cNvSpPr/>
          <p:nvPr/>
        </p:nvSpPr>
        <p:spPr>
          <a:xfrm>
            <a:off x="4038600" y="2413337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Acts 3:19 (NKJV) </a:t>
            </a:r>
            <a:r>
              <a:rPr lang="en-US" sz="32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n-US" sz="32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n-US" sz="3200" baseline="30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19 </a:t>
            </a:r>
            <a:r>
              <a:rPr lang="en-US" sz="32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Repent therefore and </a:t>
            </a:r>
            <a:r>
              <a:rPr lang="en-US" sz="32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be converted</a:t>
            </a:r>
            <a:r>
              <a:rPr lang="en-US" sz="32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, that your sins may be blotted out, so that times of refreshing may come from the presence of the Lord,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12" name="Pentagon 11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7" name="Pentagon 16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Chevron 17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Chevron 18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Chevron 19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268069"/>
            <a:ext cx="77724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Saul From Tarsus</a:t>
            </a:r>
          </a:p>
        </p:txBody>
      </p:sp>
    </p:spTree>
    <p:extLst>
      <p:ext uri="{BB962C8B-B14F-4D97-AF65-F5344CB8AC3E}">
        <p14:creationId xmlns:p14="http://schemas.microsoft.com/office/powerpoint/2010/main" val="126907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305580"/>
            <a:ext cx="4339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BinnerD" pitchFamily="34" charset="0"/>
              </a:rPr>
              <a:t>Convert; Converted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3" name="Pentagon 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Chevron 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3" name="Pentagon 1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0" y="1719620"/>
            <a:ext cx="447864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Not merely a change in actions – 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 change in knowledge –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 change in conviction -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 change in allegiance – 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 change in thinking &amp; will –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 change in commitment – resulting in a change in relationship &amp; identity -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 change in who we are – how we talk – where we go – what we do -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4267037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07096" y="5410200"/>
            <a:ext cx="2459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Luke 15:11-24</a:t>
            </a: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268069"/>
            <a:ext cx="77724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Saul From Tarsus</a:t>
            </a:r>
          </a:p>
        </p:txBody>
      </p:sp>
    </p:spTree>
    <p:extLst>
      <p:ext uri="{BB962C8B-B14F-4D97-AF65-F5344CB8AC3E}">
        <p14:creationId xmlns:p14="http://schemas.microsoft.com/office/powerpoint/2010/main" val="423844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E819-E517-42CE-8994-CB35583E4EF2}" type="slidenum">
              <a:rPr lang="en-US">
                <a:solidFill>
                  <a:prstClr val="white"/>
                </a:solidFill>
              </a:rPr>
              <a:pPr/>
              <a:t>6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11" name="Pentagon 10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6" name="Pentagon 15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Chevron 17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Chevron 18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2133600"/>
            <a:ext cx="8001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Psalm 19:7 (NKJV) </a:t>
            </a:r>
            <a:r>
              <a:rPr lang="en-US" sz="4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n-US" sz="4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n-US" sz="4000" baseline="30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7 </a:t>
            </a:r>
            <a:r>
              <a:rPr lang="en-US" sz="40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The law of the LORD </a:t>
            </a:r>
            <a:r>
              <a:rPr lang="en-US" sz="4000" i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is</a:t>
            </a:r>
            <a:r>
              <a:rPr lang="en-US" sz="40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perfect, converting the soul</a:t>
            </a:r>
            <a:r>
              <a:rPr lang="en-US" sz="4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; The testimony of the LORD </a:t>
            </a:r>
            <a:r>
              <a:rPr lang="en-US" sz="4000" i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is</a:t>
            </a:r>
            <a:r>
              <a:rPr lang="en-US" sz="4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sure, making wise the simple; </a:t>
            </a:r>
          </a:p>
        </p:txBody>
      </p:sp>
      <p:sp>
        <p:nvSpPr>
          <p:cNvPr id="22" name="Snip Single Corner Rectangle 21"/>
          <p:cNvSpPr/>
          <p:nvPr/>
        </p:nvSpPr>
        <p:spPr>
          <a:xfrm>
            <a:off x="0" y="268069"/>
            <a:ext cx="77724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Saul From Tarsus</a:t>
            </a:r>
          </a:p>
        </p:txBody>
      </p:sp>
    </p:spTree>
    <p:extLst>
      <p:ext uri="{BB962C8B-B14F-4D97-AF65-F5344CB8AC3E}">
        <p14:creationId xmlns:p14="http://schemas.microsoft.com/office/powerpoint/2010/main" val="387724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E819-E517-42CE-8994-CB35583E4EF2}" type="slidenum">
              <a:rPr lang="en-US">
                <a:solidFill>
                  <a:prstClr val="white"/>
                </a:solidFill>
              </a:rPr>
              <a:pPr/>
              <a:t>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268069"/>
            <a:ext cx="48006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Brief </a:t>
            </a:r>
            <a:r>
              <a:rPr lang="en-US" sz="40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Analysis</a:t>
            </a:r>
            <a:endParaRPr lang="en-US" sz="40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9200" y="856357"/>
            <a:ext cx="4114799" cy="6001643"/>
          </a:xfrm>
          <a:prstGeom prst="rect">
            <a:avLst/>
          </a:prstGeom>
          <a:solidFill>
            <a:srgbClr val="283138">
              <a:alpha val="56863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Cornelius </a:t>
            </a: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before his conversion </a:t>
            </a:r>
            <a:r>
              <a:rPr lang="en-US" sz="28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– 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A honorable, godly. religious, charitable man – </a:t>
            </a:r>
            <a:r>
              <a:rPr lang="en-US" sz="2400" dirty="0" err="1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vss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 1-4,22</a:t>
            </a:r>
            <a:endParaRPr lang="en-US" sz="24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  <a:p>
            <a:pPr marL="342900" indent="-342900"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 The “HOW” of his conversion – 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Miracles involved &amp; why, the necessity of preaching and compliance – </a:t>
            </a:r>
            <a:r>
              <a:rPr lang="en-US" sz="2400" dirty="0" err="1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vss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 3-48</a:t>
            </a:r>
            <a:endParaRPr lang="en-US" sz="24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  <a:p>
            <a:pPr marL="342900" indent="-342900"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Cornelius after </a:t>
            </a: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his conversion – 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Wanted Peter and company to stay a few days  - Most likely wanting to learn more about his new faith – vs. 48</a:t>
            </a:r>
            <a:endParaRPr lang="en-US" sz="24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1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2971800" cy="43004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3" name="Pentagon 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Chevron 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3" name="Pentagon 1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29000" y="1981200"/>
            <a:ext cx="5459845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‘</a:t>
            </a:r>
            <a:r>
              <a:rPr lang="en-US" sz="24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 centurion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’ </a:t>
            </a:r>
            <a:r>
              <a:rPr lang="en-US" sz="20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– over 100 men of the Italian regiment – (v. 1)</a:t>
            </a:r>
            <a:endParaRPr lang="en-US" sz="240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‘</a:t>
            </a:r>
            <a:r>
              <a:rPr lang="en-US" sz="24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 </a:t>
            </a:r>
            <a:r>
              <a:rPr lang="en-US" sz="24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devout man</a:t>
            </a: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’ 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– </a:t>
            </a:r>
            <a:r>
              <a:rPr lang="en-US" sz="20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very religious, godly, devoted to God - (v</a:t>
            </a:r>
            <a:r>
              <a:rPr lang="en-US" sz="2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. 2).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‘</a:t>
            </a:r>
            <a:r>
              <a:rPr lang="en-US" sz="24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Feared God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’ - </a:t>
            </a:r>
            <a:r>
              <a:rPr lang="en-US" sz="20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He and his house - (</a:t>
            </a:r>
            <a:r>
              <a:rPr lang="en-US" sz="2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v. 2; </a:t>
            </a:r>
            <a:r>
              <a:rPr lang="en-US" sz="20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22; </a:t>
            </a:r>
            <a:r>
              <a:rPr lang="en-US" sz="2000" dirty="0" err="1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cf</a:t>
            </a:r>
            <a:r>
              <a:rPr lang="en-US" sz="20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Pr</a:t>
            </a:r>
            <a:r>
              <a:rPr lang="en-US" sz="20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1:7)</a:t>
            </a:r>
            <a:endParaRPr lang="en-US" sz="24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‘</a:t>
            </a:r>
            <a:r>
              <a:rPr lang="en-US" sz="24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Gave alms generously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’ - </a:t>
            </a:r>
            <a:r>
              <a:rPr lang="en-US" sz="20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 caring, kind man</a:t>
            </a:r>
            <a:r>
              <a:rPr lang="en-US" sz="2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0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- (v.2)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‘</a:t>
            </a:r>
            <a:r>
              <a:rPr lang="en-US" sz="24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Prayed to God always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’ </a:t>
            </a:r>
            <a:r>
              <a:rPr lang="en-US" sz="20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– (v. 2)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‘</a:t>
            </a:r>
            <a:r>
              <a:rPr lang="en-US" sz="24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 just man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’ </a:t>
            </a:r>
            <a:r>
              <a:rPr lang="en-US" sz="20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– fair and honest - (v. 22)</a:t>
            </a:r>
            <a:endParaRPr lang="en-US" sz="20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‘</a:t>
            </a:r>
            <a:r>
              <a:rPr lang="en-US" sz="24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respected by all the Jewish people</a:t>
            </a:r>
            <a:r>
              <a:rPr lang="en-US" sz="24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’ - </a:t>
            </a:r>
            <a:r>
              <a:rPr lang="en-US" sz="20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even though a foreigner – (</a:t>
            </a:r>
            <a:r>
              <a:rPr lang="en-US" sz="2000" dirty="0" err="1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vs</a:t>
            </a:r>
            <a:r>
              <a:rPr lang="en-US" sz="20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22)</a:t>
            </a:r>
            <a:endParaRPr lang="en-US" sz="20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268069"/>
            <a:ext cx="83439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Cornelius, (</a:t>
            </a:r>
            <a:r>
              <a:rPr lang="en-US" sz="2800" b="1" i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Gentiles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)</a:t>
            </a:r>
            <a:endParaRPr lang="en-US" sz="34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30558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nnerD" pitchFamily="34" charset="0"/>
              </a:rPr>
              <a:t>Cornelius Before His Conversion</a:t>
            </a:r>
            <a:endParaRPr lang="en-US" sz="3600" dirty="0">
              <a:solidFill>
                <a:prstClr val="white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Binner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9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2971800" cy="43004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0558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nnerD" pitchFamily="34" charset="0"/>
              </a:rPr>
              <a:t>Cornelius Before His Conversion</a:t>
            </a:r>
            <a:endParaRPr lang="en-US" sz="3600" dirty="0">
              <a:solidFill>
                <a:prstClr val="white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Binner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3" name="Pentagon 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Chevron 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3" name="Pentagon 1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95600" y="2057400"/>
            <a:ext cx="59932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</a:pPr>
            <a:r>
              <a:rPr lang="en-US" sz="36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Regardless </a:t>
            </a:r>
            <a:r>
              <a:rPr lang="en-US" sz="36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of his </a:t>
            </a:r>
            <a:r>
              <a:rPr lang="en-US" sz="36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godly character, moral purity, sincerity, devotion in worship, generosity, conduct &amp; reputation - </a:t>
            </a:r>
            <a:r>
              <a:rPr lang="en-US" sz="36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Cornelius still NEEDED to be </a:t>
            </a:r>
            <a:r>
              <a:rPr lang="en-US" sz="36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saved!</a:t>
            </a:r>
            <a:r>
              <a:rPr lang="en-US" sz="36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6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– 10:6,22, 32,33; 11:14; cf</a:t>
            </a:r>
            <a:r>
              <a:rPr lang="en-US" sz="36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. Rom. 3:23; </a:t>
            </a:r>
            <a:r>
              <a:rPr lang="en-US" sz="36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6:23</a:t>
            </a:r>
            <a:endParaRPr lang="en-US" sz="36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268069"/>
            <a:ext cx="83439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 of 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Cornelius, (</a:t>
            </a:r>
            <a:r>
              <a:rPr lang="en-US" sz="2800" b="1" i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Gentiles</a:t>
            </a:r>
            <a:r>
              <a:rPr lang="en-US" sz="34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)</a:t>
            </a:r>
            <a:endParaRPr lang="en-US" sz="34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12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7181</TotalTime>
  <Words>1845</Words>
  <Application>Microsoft Office PowerPoint</Application>
  <PresentationFormat>On-screen Show (4:3)</PresentationFormat>
  <Paragraphs>277</Paragraphs>
  <Slides>33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Perspective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</dc:creator>
  <cp:lastModifiedBy>Don McClain</cp:lastModifiedBy>
  <cp:revision>60</cp:revision>
  <dcterms:created xsi:type="dcterms:W3CDTF">2011-07-25T21:48:13Z</dcterms:created>
  <dcterms:modified xsi:type="dcterms:W3CDTF">2011-08-02T19:05:07Z</dcterms:modified>
</cp:coreProperties>
</file>