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58" r:id="rId3"/>
    <p:sldId id="259" r:id="rId4"/>
    <p:sldId id="260" r:id="rId5"/>
    <p:sldId id="261" r:id="rId6"/>
    <p:sldId id="282" r:id="rId7"/>
    <p:sldId id="284" r:id="rId8"/>
    <p:sldId id="280" r:id="rId9"/>
    <p:sldId id="264" r:id="rId10"/>
    <p:sldId id="273" r:id="rId11"/>
    <p:sldId id="274" r:id="rId12"/>
    <p:sldId id="275" r:id="rId13"/>
    <p:sldId id="276" r:id="rId14"/>
    <p:sldId id="277" r:id="rId15"/>
    <p:sldId id="278" r:id="rId16"/>
    <p:sldId id="279" r:id="rId17"/>
    <p:sldId id="262" r:id="rId18"/>
    <p:sldId id="287" r:id="rId19"/>
    <p:sldId id="286" r:id="rId20"/>
    <p:sldId id="288" r:id="rId21"/>
    <p:sldId id="289" r:id="rId22"/>
    <p:sldId id="290" r:id="rId23"/>
    <p:sldId id="291" r:id="rId24"/>
    <p:sldId id="298" r:id="rId25"/>
    <p:sldId id="294" r:id="rId26"/>
    <p:sldId id="292" r:id="rId27"/>
    <p:sldId id="293" r:id="rId28"/>
    <p:sldId id="296" r:id="rId29"/>
    <p:sldId id="297" r:id="rId30"/>
    <p:sldId id="295" r:id="rId31"/>
    <p:sldId id="267" r:id="rId32"/>
    <p:sldId id="268" r:id="rId33"/>
    <p:sldId id="269" r:id="rId34"/>
    <p:sldId id="270" r:id="rId35"/>
    <p:sldId id="271" r:id="rId36"/>
    <p:sldId id="300" r:id="rId37"/>
    <p:sldId id="301" r:id="rId38"/>
    <p:sldId id="302"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4A78C-9460-4B9E-BD44-85F938D73005}" type="datetimeFigureOut">
              <a:rPr lang="en-US" smtClean="0"/>
              <a:t>8/10/2011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555F1-1CBF-49AF-AA95-1DDC27E241D2}" type="slidenum">
              <a:rPr lang="en-US" smtClean="0"/>
              <a:t>‹#›</a:t>
            </a:fld>
            <a:endParaRPr lang="en-US"/>
          </a:p>
        </p:txBody>
      </p:sp>
    </p:spTree>
    <p:extLst>
      <p:ext uri="{BB962C8B-B14F-4D97-AF65-F5344CB8AC3E}">
        <p14:creationId xmlns:p14="http://schemas.microsoft.com/office/powerpoint/2010/main" val="3916117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5</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smtClean="0">
                <a:solidFill>
                  <a:schemeClr val="tx1"/>
                </a:solidFill>
                <a:latin typeface="+mn-lt"/>
                <a:ea typeface="+mn-ea"/>
                <a:cs typeface="+mn-cs"/>
              </a:rPr>
              <a:t>B. Who Was Lydia?</a:t>
            </a:r>
          </a:p>
          <a:p>
            <a:pPr lvl="1"/>
            <a:r>
              <a:rPr lang="en-US" sz="1200" kern="1200" dirty="0" smtClean="0">
                <a:solidFill>
                  <a:schemeClr val="tx1"/>
                </a:solidFill>
                <a:latin typeface="+mn-lt"/>
                <a:ea typeface="+mn-ea"/>
                <a:cs typeface="+mn-cs"/>
              </a:rPr>
              <a:t>1. Lydia was a merchant of purple from Thyatira.</a:t>
            </a:r>
          </a:p>
          <a:p>
            <a:pPr lvl="2"/>
            <a:r>
              <a:rPr lang="en-US" sz="1200" kern="1200" dirty="0" smtClean="0">
                <a:solidFill>
                  <a:schemeClr val="tx1"/>
                </a:solidFill>
                <a:latin typeface="+mn-lt"/>
                <a:ea typeface="+mn-ea"/>
                <a:cs typeface="+mn-cs"/>
              </a:rPr>
              <a:t>a. Thyatira was a city of pro-consular Asia (Rev. 1:11), situated on its northern border. It was noted for its excellent purple dyes as indicated by Homer and Strabo (Acts of Apostles; </a:t>
            </a:r>
            <a:r>
              <a:rPr lang="en-US" sz="1200" kern="1200" dirty="0" err="1" smtClean="0">
                <a:solidFill>
                  <a:schemeClr val="tx1"/>
                </a:solidFill>
                <a:latin typeface="+mn-lt"/>
                <a:ea typeface="+mn-ea"/>
                <a:cs typeface="+mn-cs"/>
              </a:rPr>
              <a:t>McGarvey</a:t>
            </a:r>
            <a:r>
              <a:rPr lang="en-US" sz="1200" kern="1200" dirty="0" smtClean="0">
                <a:solidFill>
                  <a:schemeClr val="tx1"/>
                </a:solidFill>
                <a:latin typeface="+mn-lt"/>
                <a:ea typeface="+mn-ea"/>
                <a:cs typeface="+mn-cs"/>
              </a:rPr>
              <a:t>, p. 88).</a:t>
            </a:r>
          </a:p>
          <a:p>
            <a:pPr lvl="2"/>
            <a:r>
              <a:rPr lang="en-US" sz="1200" kern="1200" dirty="0" smtClean="0">
                <a:solidFill>
                  <a:schemeClr val="tx1"/>
                </a:solidFill>
                <a:latin typeface="+mn-lt"/>
                <a:ea typeface="+mn-ea"/>
                <a:cs typeface="+mn-cs"/>
              </a:rPr>
              <a:t>b. Purple was a dye used in the manufacture of fine clothes. It was a rare and precious item.</a:t>
            </a:r>
          </a:p>
          <a:p>
            <a:pPr lvl="3"/>
            <a:r>
              <a:rPr lang="en-US" sz="1200" kern="1200" dirty="0" smtClean="0">
                <a:solidFill>
                  <a:schemeClr val="tx1"/>
                </a:solidFill>
                <a:latin typeface="+mn-lt"/>
                <a:ea typeface="+mn-ea"/>
                <a:cs typeface="+mn-cs"/>
              </a:rPr>
              <a:t>(1) Lydia's trade in this commodity had been a profitable one making it possible to have her own house (16:15).</a:t>
            </a:r>
          </a:p>
          <a:p>
            <a:pPr lvl="3"/>
            <a:r>
              <a:rPr lang="en-US" sz="1200" kern="1200" dirty="0" smtClean="0">
                <a:solidFill>
                  <a:schemeClr val="tx1"/>
                </a:solidFill>
                <a:latin typeface="+mn-lt"/>
                <a:ea typeface="+mn-ea"/>
                <a:cs typeface="+mn-cs"/>
              </a:rPr>
              <a:t>(2) She managed a sizeable business and home which included herself, perhaps several of the women who were at the river, and eventually Paul and his three companions.  Later, the church will assemble there (16:40).</a:t>
            </a:r>
          </a:p>
          <a:p>
            <a:pPr lvl="1"/>
            <a:r>
              <a:rPr lang="en-US" sz="1200" kern="1200" dirty="0" smtClean="0">
                <a:solidFill>
                  <a:schemeClr val="tx1"/>
                </a:solidFill>
                <a:latin typeface="+mn-lt"/>
                <a:ea typeface="+mn-ea"/>
                <a:cs typeface="+mn-cs"/>
              </a:rPr>
              <a:t>2. Lydia was a Jewess </a:t>
            </a:r>
          </a:p>
          <a:p>
            <a:pPr lvl="2"/>
            <a:r>
              <a:rPr lang="en-US" sz="1200" kern="1200" dirty="0" smtClean="0">
                <a:solidFill>
                  <a:schemeClr val="tx1"/>
                </a:solidFill>
                <a:latin typeface="+mn-lt"/>
                <a:ea typeface="+mn-ea"/>
                <a:cs typeface="+mn-cs"/>
              </a:rPr>
              <a:t>a. While not expressly stated, it is reasonably deduced:</a:t>
            </a:r>
          </a:p>
          <a:p>
            <a:pPr lvl="3"/>
            <a:r>
              <a:rPr lang="en-US" sz="1200" kern="1200" dirty="0" smtClean="0">
                <a:solidFill>
                  <a:schemeClr val="tx1"/>
                </a:solidFill>
                <a:latin typeface="+mn-lt"/>
                <a:ea typeface="+mn-ea"/>
                <a:cs typeface="+mn-cs"/>
              </a:rPr>
              <a:t>(1) Paul and his companions spent several days obviously looking for the Jews of that city (Acts 13:14, 42).</a:t>
            </a:r>
          </a:p>
          <a:p>
            <a:pPr lvl="3"/>
            <a:r>
              <a:rPr lang="en-US" sz="1200" kern="1200" dirty="0" smtClean="0">
                <a:solidFill>
                  <a:schemeClr val="tx1"/>
                </a:solidFill>
                <a:latin typeface="+mn-lt"/>
                <a:ea typeface="+mn-ea"/>
                <a:cs typeface="+mn-cs"/>
              </a:rPr>
              <a:t>(2) Lydia is identified as a worshipper of God (16:12), she is probably a proselyte (see </a:t>
            </a:r>
            <a:r>
              <a:rPr lang="en-US" sz="1200" i="1" kern="1200" dirty="0" smtClean="0">
                <a:solidFill>
                  <a:schemeClr val="tx1"/>
                </a:solidFill>
                <a:latin typeface="+mn-lt"/>
                <a:ea typeface="+mn-ea"/>
                <a:cs typeface="+mn-cs"/>
              </a:rPr>
              <a:t>ISBE</a:t>
            </a:r>
            <a:r>
              <a:rPr lang="en-US" sz="1200" kern="1200" dirty="0" smtClean="0">
                <a:solidFill>
                  <a:schemeClr val="tx1"/>
                </a:solidFill>
                <a:latin typeface="+mn-lt"/>
                <a:ea typeface="+mn-ea"/>
                <a:cs typeface="+mn-cs"/>
              </a:rPr>
              <a:t>). </a:t>
            </a:r>
          </a:p>
          <a:p>
            <a:pPr lvl="3"/>
            <a:r>
              <a:rPr lang="en-US" sz="1200" kern="1200" dirty="0" smtClean="0">
                <a:solidFill>
                  <a:schemeClr val="tx1"/>
                </a:solidFill>
                <a:latin typeface="+mn-lt"/>
                <a:ea typeface="+mn-ea"/>
                <a:cs typeface="+mn-cs"/>
              </a:rPr>
              <a:t>(3) We find her worshipping according to the customs of the Jews on the Sabbath day along the banks of the river (16:13). Such an observance in a pagan city stands out when most would have regarded it as just another day. </a:t>
            </a:r>
          </a:p>
          <a:p>
            <a:pPr lvl="2"/>
            <a:r>
              <a:rPr lang="en-US" sz="1200" kern="1200" dirty="0" smtClean="0">
                <a:solidFill>
                  <a:schemeClr val="tx1"/>
                </a:solidFill>
                <a:latin typeface="+mn-lt"/>
                <a:ea typeface="+mn-ea"/>
                <a:cs typeface="+mn-cs"/>
              </a:rPr>
              <a:t>b. This admits Lydia and those of her house to that noble class of God-fearers that Paul encountered throughout the world, whether it was the devout Jews on Pentecost, the Samaritans, Simon, the Eunuch, or the gentiles of Galatia and Cornelius.</a:t>
            </a:r>
          </a:p>
          <a:p>
            <a:pPr lvl="2"/>
            <a:r>
              <a:rPr lang="en-US" sz="1200" kern="1200" dirty="0" smtClean="0">
                <a:solidFill>
                  <a:schemeClr val="tx1"/>
                </a:solidFill>
                <a:latin typeface="+mn-lt"/>
                <a:ea typeface="+mn-ea"/>
                <a:cs typeface="+mn-cs"/>
              </a:rPr>
              <a:t>c. Her experience and example are noteworthy in that by her devotion she secured the blessing of God.</a:t>
            </a:r>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22</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i="1" dirty="0" smtClean="0"/>
              <a:t>The Important Inquiry</a:t>
            </a:r>
            <a:r>
              <a:rPr lang="en-US" b="1" dirty="0" smtClean="0"/>
              <a:t>—</a:t>
            </a:r>
          </a:p>
          <a:p>
            <a:pPr lvl="1"/>
            <a:r>
              <a:rPr lang="en-US" dirty="0" smtClean="0"/>
              <a:t>The Jailer’s question was most certainly about his eternal well being!</a:t>
            </a:r>
          </a:p>
          <a:p>
            <a:pPr lvl="2"/>
            <a:r>
              <a:rPr lang="en-US" dirty="0" smtClean="0"/>
              <a:t>He knew who they were.</a:t>
            </a:r>
          </a:p>
          <a:p>
            <a:pPr lvl="2"/>
            <a:r>
              <a:rPr lang="en-US" dirty="0" smtClean="0"/>
              <a:t>He knew what they had done.</a:t>
            </a:r>
          </a:p>
          <a:p>
            <a:pPr lvl="2"/>
            <a:r>
              <a:rPr lang="en-US" dirty="0" smtClean="0"/>
              <a:t>He knew in whose name they had done it.</a:t>
            </a:r>
          </a:p>
          <a:p>
            <a:pPr lvl="2"/>
            <a:r>
              <a:rPr lang="en-US" dirty="0" smtClean="0"/>
              <a:t>He knew what they had claimed for this name.</a:t>
            </a:r>
          </a:p>
          <a:p>
            <a:pPr lvl="2"/>
            <a:r>
              <a:rPr lang="en-US" dirty="0" smtClean="0"/>
              <a:t>He had observed their behavior throughout the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16:31 (NKJV) </a:t>
            </a:r>
            <a:r>
              <a:rPr lang="en-US" dirty="0" smtClean="0"/>
              <a:t/>
            </a:r>
            <a:br>
              <a:rPr lang="en-US" dirty="0" smtClean="0"/>
            </a:br>
            <a:r>
              <a:rPr lang="en-US" baseline="30000" dirty="0" smtClean="0"/>
              <a:t>31 </a:t>
            </a:r>
            <a:r>
              <a:rPr lang="en-US" dirty="0" smtClean="0"/>
              <a:t>So they said, "Believe on the Lord Jesus Christ, and you will be saved, you and your household."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23</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i="1" dirty="0" smtClean="0"/>
              <a:t>The Important Inquiry</a:t>
            </a:r>
            <a:r>
              <a:rPr lang="en-US" b="1" dirty="0" smtClean="0"/>
              <a:t>—</a:t>
            </a:r>
          </a:p>
          <a:p>
            <a:pPr lvl="1"/>
            <a:r>
              <a:rPr lang="en-US" dirty="0" smtClean="0"/>
              <a:t>The Jailer’s question was most certainly about his eternal well being!</a:t>
            </a:r>
          </a:p>
          <a:p>
            <a:pPr lvl="2"/>
            <a:r>
              <a:rPr lang="en-US" dirty="0" smtClean="0"/>
              <a:t>He knew who they were.</a:t>
            </a:r>
          </a:p>
          <a:p>
            <a:pPr lvl="2"/>
            <a:r>
              <a:rPr lang="en-US" dirty="0" smtClean="0"/>
              <a:t>He knew what they had done.</a:t>
            </a:r>
          </a:p>
          <a:p>
            <a:pPr lvl="2"/>
            <a:r>
              <a:rPr lang="en-US" dirty="0" smtClean="0"/>
              <a:t>He knew in whose name they had done it.</a:t>
            </a:r>
          </a:p>
          <a:p>
            <a:pPr lvl="2"/>
            <a:r>
              <a:rPr lang="en-US" dirty="0" smtClean="0"/>
              <a:t>He knew what they had claimed for this name.</a:t>
            </a:r>
          </a:p>
          <a:p>
            <a:pPr lvl="2"/>
            <a:r>
              <a:rPr lang="en-US" dirty="0" smtClean="0"/>
              <a:t>He had observed their behavior throughout the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16:31 (NKJV) </a:t>
            </a:r>
            <a:r>
              <a:rPr lang="en-US" dirty="0" smtClean="0"/>
              <a:t/>
            </a:r>
            <a:br>
              <a:rPr lang="en-US" dirty="0" smtClean="0"/>
            </a:br>
            <a:r>
              <a:rPr lang="en-US" baseline="30000" dirty="0" smtClean="0"/>
              <a:t>31 </a:t>
            </a:r>
            <a:r>
              <a:rPr lang="en-US" dirty="0" smtClean="0"/>
              <a:t>So they said, "Believe on the Lord Jesus Christ, and you will be saved, you and your household."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24</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b="1" i="1" dirty="0" smtClean="0"/>
              <a:t>The Important Inquiry</a:t>
            </a:r>
            <a:r>
              <a:rPr lang="en-US" b="1" dirty="0" smtClean="0"/>
              <a:t>—</a:t>
            </a:r>
          </a:p>
          <a:p>
            <a:pPr lvl="1"/>
            <a:r>
              <a:rPr lang="en-US" dirty="0" smtClean="0"/>
              <a:t>The Jailer’s question was most certainly about his eternal well being!</a:t>
            </a:r>
          </a:p>
          <a:p>
            <a:pPr lvl="2"/>
            <a:r>
              <a:rPr lang="en-US" dirty="0" smtClean="0"/>
              <a:t>He knew who they were.</a:t>
            </a:r>
          </a:p>
          <a:p>
            <a:pPr lvl="2"/>
            <a:r>
              <a:rPr lang="en-US" dirty="0" smtClean="0"/>
              <a:t>He knew what they had done.</a:t>
            </a:r>
          </a:p>
          <a:p>
            <a:pPr lvl="2"/>
            <a:r>
              <a:rPr lang="en-US" dirty="0" smtClean="0"/>
              <a:t>He knew in whose name they had done it.</a:t>
            </a:r>
          </a:p>
          <a:p>
            <a:pPr lvl="2"/>
            <a:r>
              <a:rPr lang="en-US" dirty="0" smtClean="0"/>
              <a:t>He knew what they had claimed for this name.</a:t>
            </a:r>
          </a:p>
          <a:p>
            <a:pPr lvl="2"/>
            <a:r>
              <a:rPr lang="en-US" dirty="0" smtClean="0"/>
              <a:t>He had observed their behavior throughout the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16:31 (NKJV) </a:t>
            </a:r>
            <a:r>
              <a:rPr lang="en-US" dirty="0" smtClean="0"/>
              <a:t/>
            </a:r>
            <a:br>
              <a:rPr lang="en-US" dirty="0" smtClean="0"/>
            </a:br>
            <a:r>
              <a:rPr lang="en-US" baseline="30000" dirty="0" smtClean="0"/>
              <a:t>31 </a:t>
            </a:r>
            <a:r>
              <a:rPr lang="en-US" dirty="0" smtClean="0"/>
              <a:t>So they said, "Believe on the Lord Jesus Christ, and you will be saved, you and your household."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25</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16:31 (NKJV) </a:t>
            </a:r>
            <a:r>
              <a:rPr lang="en-US" dirty="0" smtClean="0"/>
              <a:t/>
            </a:r>
            <a:br>
              <a:rPr lang="en-US" dirty="0" smtClean="0"/>
            </a:br>
            <a:r>
              <a:rPr lang="en-US" baseline="30000" dirty="0" smtClean="0"/>
              <a:t>31 </a:t>
            </a:r>
            <a:r>
              <a:rPr lang="en-US" dirty="0" smtClean="0"/>
              <a:t>So they said, "Believe on the Lord Jesus Christ, and you will be saved, you and your household."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26</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16:31 (NKJV) </a:t>
            </a:r>
            <a:r>
              <a:rPr lang="en-US" dirty="0" smtClean="0"/>
              <a:t/>
            </a:r>
            <a:br>
              <a:rPr lang="en-US" dirty="0" smtClean="0"/>
            </a:br>
            <a:r>
              <a:rPr lang="en-US" baseline="30000" dirty="0" smtClean="0"/>
              <a:t>31 </a:t>
            </a:r>
            <a:r>
              <a:rPr lang="en-US" dirty="0" smtClean="0"/>
              <a:t>So they said, "Believe on the Lord Jesus Christ, and you will be saved, you and your household."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27</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16:31 (NKJV) </a:t>
            </a:r>
            <a:r>
              <a:rPr lang="en-US" dirty="0" smtClean="0"/>
              <a:t/>
            </a:r>
            <a:br>
              <a:rPr lang="en-US" dirty="0" smtClean="0"/>
            </a:br>
            <a:r>
              <a:rPr lang="en-US" baseline="30000" dirty="0" smtClean="0"/>
              <a:t>31 </a:t>
            </a:r>
            <a:r>
              <a:rPr lang="en-US" dirty="0" smtClean="0"/>
              <a:t>So they said, "Believe on the Lord Jesus Christ, and you will be saved, you and your household."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28</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16:31 (NKJV) </a:t>
            </a:r>
            <a:r>
              <a:rPr lang="en-US" dirty="0" smtClean="0"/>
              <a:t/>
            </a:r>
            <a:br>
              <a:rPr lang="en-US" dirty="0" smtClean="0"/>
            </a:br>
            <a:r>
              <a:rPr lang="en-US" baseline="30000" dirty="0" smtClean="0"/>
              <a:t>31 </a:t>
            </a:r>
            <a:r>
              <a:rPr lang="en-US" dirty="0" smtClean="0"/>
              <a:t>So they said, "Believe on the Lord Jesus Christ, and you will be saved, you and your household."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29</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16:31 (NKJV) </a:t>
            </a:r>
            <a:r>
              <a:rPr lang="en-US" dirty="0" smtClean="0"/>
              <a:t/>
            </a:r>
            <a:br>
              <a:rPr lang="en-US" dirty="0" smtClean="0"/>
            </a:br>
            <a:r>
              <a:rPr lang="en-US" baseline="30000" dirty="0" smtClean="0"/>
              <a:t>31 </a:t>
            </a:r>
            <a:r>
              <a:rPr lang="en-US" dirty="0" smtClean="0"/>
              <a:t>So they said, "Believe on the Lord Jesus Christ, and you will be saved, you and your household."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30</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6</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7</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8</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17</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smtClean="0">
                <a:solidFill>
                  <a:schemeClr val="tx1"/>
                </a:solidFill>
                <a:latin typeface="+mn-lt"/>
                <a:ea typeface="+mn-ea"/>
                <a:cs typeface="+mn-cs"/>
              </a:rPr>
              <a:t>B. Who Was Lydia?</a:t>
            </a:r>
          </a:p>
          <a:p>
            <a:pPr lvl="1"/>
            <a:r>
              <a:rPr lang="en-US" sz="1200" kern="1200" dirty="0" smtClean="0">
                <a:solidFill>
                  <a:schemeClr val="tx1"/>
                </a:solidFill>
                <a:latin typeface="+mn-lt"/>
                <a:ea typeface="+mn-ea"/>
                <a:cs typeface="+mn-cs"/>
              </a:rPr>
              <a:t>1. Lydia was a merchant of purple from Thyatira.</a:t>
            </a:r>
          </a:p>
          <a:p>
            <a:pPr lvl="2"/>
            <a:r>
              <a:rPr lang="en-US" sz="1200" kern="1200" dirty="0" smtClean="0">
                <a:solidFill>
                  <a:schemeClr val="tx1"/>
                </a:solidFill>
                <a:latin typeface="+mn-lt"/>
                <a:ea typeface="+mn-ea"/>
                <a:cs typeface="+mn-cs"/>
              </a:rPr>
              <a:t>a. Thyatira was a city of pro-consular Asia (Rev. 1:11), situated on its northern border. It was noted for its excellent purple dyes as indicated by Homer and Strabo (Acts of Apostles; </a:t>
            </a:r>
            <a:r>
              <a:rPr lang="en-US" sz="1200" kern="1200" dirty="0" err="1" smtClean="0">
                <a:solidFill>
                  <a:schemeClr val="tx1"/>
                </a:solidFill>
                <a:latin typeface="+mn-lt"/>
                <a:ea typeface="+mn-ea"/>
                <a:cs typeface="+mn-cs"/>
              </a:rPr>
              <a:t>McGarvey</a:t>
            </a:r>
            <a:r>
              <a:rPr lang="en-US" sz="1200" kern="1200" dirty="0" smtClean="0">
                <a:solidFill>
                  <a:schemeClr val="tx1"/>
                </a:solidFill>
                <a:latin typeface="+mn-lt"/>
                <a:ea typeface="+mn-ea"/>
                <a:cs typeface="+mn-cs"/>
              </a:rPr>
              <a:t>, p. 88).</a:t>
            </a:r>
          </a:p>
          <a:p>
            <a:pPr lvl="2"/>
            <a:r>
              <a:rPr lang="en-US" sz="1200" kern="1200" dirty="0" smtClean="0">
                <a:solidFill>
                  <a:schemeClr val="tx1"/>
                </a:solidFill>
                <a:latin typeface="+mn-lt"/>
                <a:ea typeface="+mn-ea"/>
                <a:cs typeface="+mn-cs"/>
              </a:rPr>
              <a:t>b. Purple was a dye used in the manufacture of fine clothes. It was a rare and precious item.</a:t>
            </a:r>
          </a:p>
          <a:p>
            <a:pPr lvl="3"/>
            <a:r>
              <a:rPr lang="en-US" sz="1200" kern="1200" dirty="0" smtClean="0">
                <a:solidFill>
                  <a:schemeClr val="tx1"/>
                </a:solidFill>
                <a:latin typeface="+mn-lt"/>
                <a:ea typeface="+mn-ea"/>
                <a:cs typeface="+mn-cs"/>
              </a:rPr>
              <a:t>(1) Lydia's trade in this commodity had been a profitable one making it possible to have her own house (16:15).</a:t>
            </a:r>
          </a:p>
          <a:p>
            <a:pPr lvl="3"/>
            <a:r>
              <a:rPr lang="en-US" sz="1200" kern="1200" dirty="0" smtClean="0">
                <a:solidFill>
                  <a:schemeClr val="tx1"/>
                </a:solidFill>
                <a:latin typeface="+mn-lt"/>
                <a:ea typeface="+mn-ea"/>
                <a:cs typeface="+mn-cs"/>
              </a:rPr>
              <a:t>(2) She managed a sizeable business and home which included herself, perhaps several of the women who were at the river, and eventually Paul and his three companions.  Later, the church will assemble there (16:40).</a:t>
            </a:r>
          </a:p>
          <a:p>
            <a:pPr lvl="1"/>
            <a:r>
              <a:rPr lang="en-US" sz="1200" kern="1200" dirty="0" smtClean="0">
                <a:solidFill>
                  <a:schemeClr val="tx1"/>
                </a:solidFill>
                <a:latin typeface="+mn-lt"/>
                <a:ea typeface="+mn-ea"/>
                <a:cs typeface="+mn-cs"/>
              </a:rPr>
              <a:t>2. Lydia was a Jewess </a:t>
            </a:r>
          </a:p>
          <a:p>
            <a:pPr lvl="2"/>
            <a:r>
              <a:rPr lang="en-US" sz="1200" kern="1200" dirty="0" smtClean="0">
                <a:solidFill>
                  <a:schemeClr val="tx1"/>
                </a:solidFill>
                <a:latin typeface="+mn-lt"/>
                <a:ea typeface="+mn-ea"/>
                <a:cs typeface="+mn-cs"/>
              </a:rPr>
              <a:t>a. While not expressly stated, it is reasonably deduced:</a:t>
            </a:r>
          </a:p>
          <a:p>
            <a:pPr lvl="3"/>
            <a:r>
              <a:rPr lang="en-US" sz="1200" kern="1200" dirty="0" smtClean="0">
                <a:solidFill>
                  <a:schemeClr val="tx1"/>
                </a:solidFill>
                <a:latin typeface="+mn-lt"/>
                <a:ea typeface="+mn-ea"/>
                <a:cs typeface="+mn-cs"/>
              </a:rPr>
              <a:t>(1) Paul and his companions spent several days obviously looking for the Jews of that city (Acts 13:14, 42).</a:t>
            </a:r>
          </a:p>
          <a:p>
            <a:pPr lvl="3"/>
            <a:r>
              <a:rPr lang="en-US" sz="1200" kern="1200" dirty="0" smtClean="0">
                <a:solidFill>
                  <a:schemeClr val="tx1"/>
                </a:solidFill>
                <a:latin typeface="+mn-lt"/>
                <a:ea typeface="+mn-ea"/>
                <a:cs typeface="+mn-cs"/>
              </a:rPr>
              <a:t>(2) Lydia is identified as a worshipper of God (16:12), she is probably a proselyte (see </a:t>
            </a:r>
            <a:r>
              <a:rPr lang="en-US" sz="1200" i="1" kern="1200" dirty="0" smtClean="0">
                <a:solidFill>
                  <a:schemeClr val="tx1"/>
                </a:solidFill>
                <a:latin typeface="+mn-lt"/>
                <a:ea typeface="+mn-ea"/>
                <a:cs typeface="+mn-cs"/>
              </a:rPr>
              <a:t>ISBE</a:t>
            </a:r>
            <a:r>
              <a:rPr lang="en-US" sz="1200" kern="1200" dirty="0" smtClean="0">
                <a:solidFill>
                  <a:schemeClr val="tx1"/>
                </a:solidFill>
                <a:latin typeface="+mn-lt"/>
                <a:ea typeface="+mn-ea"/>
                <a:cs typeface="+mn-cs"/>
              </a:rPr>
              <a:t>). </a:t>
            </a:r>
          </a:p>
          <a:p>
            <a:pPr lvl="3"/>
            <a:r>
              <a:rPr lang="en-US" sz="1200" kern="1200" dirty="0" smtClean="0">
                <a:solidFill>
                  <a:schemeClr val="tx1"/>
                </a:solidFill>
                <a:latin typeface="+mn-lt"/>
                <a:ea typeface="+mn-ea"/>
                <a:cs typeface="+mn-cs"/>
              </a:rPr>
              <a:t>(3) We find her worshipping according to the customs of the Jews on the Sabbath day along the banks of the river (16:13). Such an observance in a pagan city stands out when most would have regarded it as just another day. </a:t>
            </a:r>
          </a:p>
          <a:p>
            <a:pPr lvl="2"/>
            <a:r>
              <a:rPr lang="en-US" sz="1200" kern="1200" dirty="0" smtClean="0">
                <a:solidFill>
                  <a:schemeClr val="tx1"/>
                </a:solidFill>
                <a:latin typeface="+mn-lt"/>
                <a:ea typeface="+mn-ea"/>
                <a:cs typeface="+mn-cs"/>
              </a:rPr>
              <a:t>b. This admits Lydia and those of her house to that noble class of God-fearers that Paul encountered throughout the world, whether it was the devout Jews on Pentecost, the Samaritans, Simon, the Eunuch, or the gentiles of Galatia and Cornelius.</a:t>
            </a:r>
          </a:p>
          <a:p>
            <a:pPr lvl="2"/>
            <a:r>
              <a:rPr lang="en-US" sz="1200" kern="1200" dirty="0" smtClean="0">
                <a:solidFill>
                  <a:schemeClr val="tx1"/>
                </a:solidFill>
                <a:latin typeface="+mn-lt"/>
                <a:ea typeface="+mn-ea"/>
                <a:cs typeface="+mn-cs"/>
              </a:rPr>
              <a:t>c. Her experience and example are noteworthy in that by her devotion she secured the blessing of God.</a:t>
            </a:r>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18</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smtClean="0">
                <a:solidFill>
                  <a:schemeClr val="tx1"/>
                </a:solidFill>
                <a:latin typeface="+mn-lt"/>
                <a:ea typeface="+mn-ea"/>
                <a:cs typeface="+mn-cs"/>
              </a:rPr>
              <a:t>B. Who Was Lydia?</a:t>
            </a:r>
          </a:p>
          <a:p>
            <a:pPr lvl="1"/>
            <a:r>
              <a:rPr lang="en-US" sz="1200" kern="1200" dirty="0" smtClean="0">
                <a:solidFill>
                  <a:schemeClr val="tx1"/>
                </a:solidFill>
                <a:latin typeface="+mn-lt"/>
                <a:ea typeface="+mn-ea"/>
                <a:cs typeface="+mn-cs"/>
              </a:rPr>
              <a:t>1. Lydia was a merchant of purple from Thyatira.</a:t>
            </a:r>
          </a:p>
          <a:p>
            <a:pPr lvl="2"/>
            <a:r>
              <a:rPr lang="en-US" sz="1200" kern="1200" dirty="0" smtClean="0">
                <a:solidFill>
                  <a:schemeClr val="tx1"/>
                </a:solidFill>
                <a:latin typeface="+mn-lt"/>
                <a:ea typeface="+mn-ea"/>
                <a:cs typeface="+mn-cs"/>
              </a:rPr>
              <a:t>a. Thyatira was a city of pro-consular Asia (Rev. 1:11), situated on its northern border. It was noted for its excellent purple dyes as indicated by Homer and Strabo (Acts of Apostles; </a:t>
            </a:r>
            <a:r>
              <a:rPr lang="en-US" sz="1200" kern="1200" dirty="0" err="1" smtClean="0">
                <a:solidFill>
                  <a:schemeClr val="tx1"/>
                </a:solidFill>
                <a:latin typeface="+mn-lt"/>
                <a:ea typeface="+mn-ea"/>
                <a:cs typeface="+mn-cs"/>
              </a:rPr>
              <a:t>McGarvey</a:t>
            </a:r>
            <a:r>
              <a:rPr lang="en-US" sz="1200" kern="1200" dirty="0" smtClean="0">
                <a:solidFill>
                  <a:schemeClr val="tx1"/>
                </a:solidFill>
                <a:latin typeface="+mn-lt"/>
                <a:ea typeface="+mn-ea"/>
                <a:cs typeface="+mn-cs"/>
              </a:rPr>
              <a:t>, p. 88).</a:t>
            </a:r>
          </a:p>
          <a:p>
            <a:pPr lvl="2"/>
            <a:r>
              <a:rPr lang="en-US" sz="1200" kern="1200" dirty="0" smtClean="0">
                <a:solidFill>
                  <a:schemeClr val="tx1"/>
                </a:solidFill>
                <a:latin typeface="+mn-lt"/>
                <a:ea typeface="+mn-ea"/>
                <a:cs typeface="+mn-cs"/>
              </a:rPr>
              <a:t>b. Purple was a dye used in the manufacture of fine clothes. It was a rare and precious item.</a:t>
            </a:r>
          </a:p>
          <a:p>
            <a:pPr lvl="3"/>
            <a:r>
              <a:rPr lang="en-US" sz="1200" kern="1200" dirty="0" smtClean="0">
                <a:solidFill>
                  <a:schemeClr val="tx1"/>
                </a:solidFill>
                <a:latin typeface="+mn-lt"/>
                <a:ea typeface="+mn-ea"/>
                <a:cs typeface="+mn-cs"/>
              </a:rPr>
              <a:t>(1) Lydia's trade in this commodity had been a profitable one making it possible to have her own house (16:15).</a:t>
            </a:r>
          </a:p>
          <a:p>
            <a:pPr lvl="3"/>
            <a:r>
              <a:rPr lang="en-US" sz="1200" kern="1200" dirty="0" smtClean="0">
                <a:solidFill>
                  <a:schemeClr val="tx1"/>
                </a:solidFill>
                <a:latin typeface="+mn-lt"/>
                <a:ea typeface="+mn-ea"/>
                <a:cs typeface="+mn-cs"/>
              </a:rPr>
              <a:t>(2) She managed a sizeable business and home which included herself, perhaps several of the women who were at the river, and eventually Paul and his three companions.  Later, the church will assemble there (16:40).</a:t>
            </a:r>
          </a:p>
          <a:p>
            <a:pPr lvl="1"/>
            <a:r>
              <a:rPr lang="en-US" sz="1200" kern="1200" dirty="0" smtClean="0">
                <a:solidFill>
                  <a:schemeClr val="tx1"/>
                </a:solidFill>
                <a:latin typeface="+mn-lt"/>
                <a:ea typeface="+mn-ea"/>
                <a:cs typeface="+mn-cs"/>
              </a:rPr>
              <a:t>2. Lydia was a Jewess </a:t>
            </a:r>
          </a:p>
          <a:p>
            <a:pPr lvl="2"/>
            <a:r>
              <a:rPr lang="en-US" sz="1200" kern="1200" dirty="0" smtClean="0">
                <a:solidFill>
                  <a:schemeClr val="tx1"/>
                </a:solidFill>
                <a:latin typeface="+mn-lt"/>
                <a:ea typeface="+mn-ea"/>
                <a:cs typeface="+mn-cs"/>
              </a:rPr>
              <a:t>a. While not expressly stated, it is reasonably deduced:</a:t>
            </a:r>
          </a:p>
          <a:p>
            <a:pPr lvl="3"/>
            <a:r>
              <a:rPr lang="en-US" sz="1200" kern="1200" dirty="0" smtClean="0">
                <a:solidFill>
                  <a:schemeClr val="tx1"/>
                </a:solidFill>
                <a:latin typeface="+mn-lt"/>
                <a:ea typeface="+mn-ea"/>
                <a:cs typeface="+mn-cs"/>
              </a:rPr>
              <a:t>(1) Paul and his companions spent several days obviously looking for the Jews of that city (Acts 13:14, 42).</a:t>
            </a:r>
          </a:p>
          <a:p>
            <a:pPr lvl="3"/>
            <a:r>
              <a:rPr lang="en-US" sz="1200" kern="1200" dirty="0" smtClean="0">
                <a:solidFill>
                  <a:schemeClr val="tx1"/>
                </a:solidFill>
                <a:latin typeface="+mn-lt"/>
                <a:ea typeface="+mn-ea"/>
                <a:cs typeface="+mn-cs"/>
              </a:rPr>
              <a:t>(2) Lydia is identified as a worshipper of God (16:12), she is probably a proselyte (see </a:t>
            </a:r>
            <a:r>
              <a:rPr lang="en-US" sz="1200" i="1" kern="1200" dirty="0" smtClean="0">
                <a:solidFill>
                  <a:schemeClr val="tx1"/>
                </a:solidFill>
                <a:latin typeface="+mn-lt"/>
                <a:ea typeface="+mn-ea"/>
                <a:cs typeface="+mn-cs"/>
              </a:rPr>
              <a:t>ISBE</a:t>
            </a:r>
            <a:r>
              <a:rPr lang="en-US" sz="1200" kern="1200" dirty="0" smtClean="0">
                <a:solidFill>
                  <a:schemeClr val="tx1"/>
                </a:solidFill>
                <a:latin typeface="+mn-lt"/>
                <a:ea typeface="+mn-ea"/>
                <a:cs typeface="+mn-cs"/>
              </a:rPr>
              <a:t>). </a:t>
            </a:r>
          </a:p>
          <a:p>
            <a:pPr lvl="3"/>
            <a:r>
              <a:rPr lang="en-US" sz="1200" kern="1200" dirty="0" smtClean="0">
                <a:solidFill>
                  <a:schemeClr val="tx1"/>
                </a:solidFill>
                <a:latin typeface="+mn-lt"/>
                <a:ea typeface="+mn-ea"/>
                <a:cs typeface="+mn-cs"/>
              </a:rPr>
              <a:t>(3) We find her worshipping according to the customs of the Jews on the Sabbath day along the banks of the river (16:13). Such an observance in a pagan city stands out when most would have regarded it as just another day. </a:t>
            </a:r>
          </a:p>
          <a:p>
            <a:pPr lvl="2"/>
            <a:r>
              <a:rPr lang="en-US" sz="1200" kern="1200" dirty="0" smtClean="0">
                <a:solidFill>
                  <a:schemeClr val="tx1"/>
                </a:solidFill>
                <a:latin typeface="+mn-lt"/>
                <a:ea typeface="+mn-ea"/>
                <a:cs typeface="+mn-cs"/>
              </a:rPr>
              <a:t>b. This admits Lydia and those of her house to that noble class of God-fearers that Paul encountered throughout the world, whether it was the devout Jews on Pentecost, the Samaritans, Simon, the Eunuch, or the gentiles of Galatia and Cornelius.</a:t>
            </a:r>
          </a:p>
          <a:p>
            <a:pPr lvl="2"/>
            <a:r>
              <a:rPr lang="en-US" sz="1200" kern="1200" dirty="0" smtClean="0">
                <a:solidFill>
                  <a:schemeClr val="tx1"/>
                </a:solidFill>
                <a:latin typeface="+mn-lt"/>
                <a:ea typeface="+mn-ea"/>
                <a:cs typeface="+mn-cs"/>
              </a:rPr>
              <a:t>c. Her experience and example are noteworthy in that by her devotion she secured the blessing of God.</a:t>
            </a:r>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19</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smtClean="0">
                <a:solidFill>
                  <a:schemeClr val="tx1"/>
                </a:solidFill>
                <a:latin typeface="+mn-lt"/>
                <a:ea typeface="+mn-ea"/>
                <a:cs typeface="+mn-cs"/>
              </a:rPr>
              <a:t>B. Who Was Lydia?</a:t>
            </a:r>
          </a:p>
          <a:p>
            <a:pPr lvl="1"/>
            <a:r>
              <a:rPr lang="en-US" sz="1200" kern="1200" dirty="0" smtClean="0">
                <a:solidFill>
                  <a:schemeClr val="tx1"/>
                </a:solidFill>
                <a:latin typeface="+mn-lt"/>
                <a:ea typeface="+mn-ea"/>
                <a:cs typeface="+mn-cs"/>
              </a:rPr>
              <a:t>1. Lydia was a merchant of purple from Thyatira.</a:t>
            </a:r>
          </a:p>
          <a:p>
            <a:pPr lvl="2"/>
            <a:r>
              <a:rPr lang="en-US" sz="1200" kern="1200" dirty="0" smtClean="0">
                <a:solidFill>
                  <a:schemeClr val="tx1"/>
                </a:solidFill>
                <a:latin typeface="+mn-lt"/>
                <a:ea typeface="+mn-ea"/>
                <a:cs typeface="+mn-cs"/>
              </a:rPr>
              <a:t>a. Thyatira was a city of pro-consular Asia (Rev. 1:11), situated on its northern border. It was noted for its excellent purple dyes as indicated by Homer and Strabo (Acts of Apostles; </a:t>
            </a:r>
            <a:r>
              <a:rPr lang="en-US" sz="1200" kern="1200" dirty="0" err="1" smtClean="0">
                <a:solidFill>
                  <a:schemeClr val="tx1"/>
                </a:solidFill>
                <a:latin typeface="+mn-lt"/>
                <a:ea typeface="+mn-ea"/>
                <a:cs typeface="+mn-cs"/>
              </a:rPr>
              <a:t>McGarvey</a:t>
            </a:r>
            <a:r>
              <a:rPr lang="en-US" sz="1200" kern="1200" dirty="0" smtClean="0">
                <a:solidFill>
                  <a:schemeClr val="tx1"/>
                </a:solidFill>
                <a:latin typeface="+mn-lt"/>
                <a:ea typeface="+mn-ea"/>
                <a:cs typeface="+mn-cs"/>
              </a:rPr>
              <a:t>, p. 88).</a:t>
            </a:r>
          </a:p>
          <a:p>
            <a:pPr lvl="2"/>
            <a:r>
              <a:rPr lang="en-US" sz="1200" kern="1200" dirty="0" smtClean="0">
                <a:solidFill>
                  <a:schemeClr val="tx1"/>
                </a:solidFill>
                <a:latin typeface="+mn-lt"/>
                <a:ea typeface="+mn-ea"/>
                <a:cs typeface="+mn-cs"/>
              </a:rPr>
              <a:t>b. Purple was a dye used in the manufacture of fine clothes. It was a rare and precious item.</a:t>
            </a:r>
          </a:p>
          <a:p>
            <a:pPr lvl="3"/>
            <a:r>
              <a:rPr lang="en-US" sz="1200" kern="1200" dirty="0" smtClean="0">
                <a:solidFill>
                  <a:schemeClr val="tx1"/>
                </a:solidFill>
                <a:latin typeface="+mn-lt"/>
                <a:ea typeface="+mn-ea"/>
                <a:cs typeface="+mn-cs"/>
              </a:rPr>
              <a:t>(1) Lydia's trade in this commodity had been a profitable one making it possible to have her own house (16:15).</a:t>
            </a:r>
          </a:p>
          <a:p>
            <a:pPr lvl="3"/>
            <a:r>
              <a:rPr lang="en-US" sz="1200" kern="1200" dirty="0" smtClean="0">
                <a:solidFill>
                  <a:schemeClr val="tx1"/>
                </a:solidFill>
                <a:latin typeface="+mn-lt"/>
                <a:ea typeface="+mn-ea"/>
                <a:cs typeface="+mn-cs"/>
              </a:rPr>
              <a:t>(2) She managed a sizeable business and home which included herself, perhaps several of the women who were at the river, and eventually Paul and his three companions.  Later, the church will assemble there (16:40).</a:t>
            </a:r>
          </a:p>
          <a:p>
            <a:pPr lvl="1"/>
            <a:r>
              <a:rPr lang="en-US" sz="1200" kern="1200" dirty="0" smtClean="0">
                <a:solidFill>
                  <a:schemeClr val="tx1"/>
                </a:solidFill>
                <a:latin typeface="+mn-lt"/>
                <a:ea typeface="+mn-ea"/>
                <a:cs typeface="+mn-cs"/>
              </a:rPr>
              <a:t>2. Lydia was a Jewess </a:t>
            </a:r>
          </a:p>
          <a:p>
            <a:pPr lvl="2"/>
            <a:r>
              <a:rPr lang="en-US" sz="1200" kern="1200" dirty="0" smtClean="0">
                <a:solidFill>
                  <a:schemeClr val="tx1"/>
                </a:solidFill>
                <a:latin typeface="+mn-lt"/>
                <a:ea typeface="+mn-ea"/>
                <a:cs typeface="+mn-cs"/>
              </a:rPr>
              <a:t>a. While not expressly stated, it is reasonably deduced:</a:t>
            </a:r>
          </a:p>
          <a:p>
            <a:pPr lvl="3"/>
            <a:r>
              <a:rPr lang="en-US" sz="1200" kern="1200" dirty="0" smtClean="0">
                <a:solidFill>
                  <a:schemeClr val="tx1"/>
                </a:solidFill>
                <a:latin typeface="+mn-lt"/>
                <a:ea typeface="+mn-ea"/>
                <a:cs typeface="+mn-cs"/>
              </a:rPr>
              <a:t>(1) Paul and his companions spent several days obviously looking for the Jews of that city (Acts 13:14, 42).</a:t>
            </a:r>
          </a:p>
          <a:p>
            <a:pPr lvl="3"/>
            <a:r>
              <a:rPr lang="en-US" sz="1200" kern="1200" dirty="0" smtClean="0">
                <a:solidFill>
                  <a:schemeClr val="tx1"/>
                </a:solidFill>
                <a:latin typeface="+mn-lt"/>
                <a:ea typeface="+mn-ea"/>
                <a:cs typeface="+mn-cs"/>
              </a:rPr>
              <a:t>(2) Lydia is identified as a worshipper of God (16:12), she is probably a proselyte (see </a:t>
            </a:r>
            <a:r>
              <a:rPr lang="en-US" sz="1200" i="1" kern="1200" dirty="0" smtClean="0">
                <a:solidFill>
                  <a:schemeClr val="tx1"/>
                </a:solidFill>
                <a:latin typeface="+mn-lt"/>
                <a:ea typeface="+mn-ea"/>
                <a:cs typeface="+mn-cs"/>
              </a:rPr>
              <a:t>ISBE</a:t>
            </a:r>
            <a:r>
              <a:rPr lang="en-US" sz="1200" kern="1200" dirty="0" smtClean="0">
                <a:solidFill>
                  <a:schemeClr val="tx1"/>
                </a:solidFill>
                <a:latin typeface="+mn-lt"/>
                <a:ea typeface="+mn-ea"/>
                <a:cs typeface="+mn-cs"/>
              </a:rPr>
              <a:t>). </a:t>
            </a:r>
          </a:p>
          <a:p>
            <a:pPr lvl="3"/>
            <a:r>
              <a:rPr lang="en-US" sz="1200" kern="1200" dirty="0" smtClean="0">
                <a:solidFill>
                  <a:schemeClr val="tx1"/>
                </a:solidFill>
                <a:latin typeface="+mn-lt"/>
                <a:ea typeface="+mn-ea"/>
                <a:cs typeface="+mn-cs"/>
              </a:rPr>
              <a:t>(3) We find her worshipping according to the customs of the Jews on the Sabbath day along the banks of the river (16:13). Such an observance in a pagan city stands out when most would have regarded it as just another day. </a:t>
            </a:r>
          </a:p>
          <a:p>
            <a:pPr lvl="2"/>
            <a:r>
              <a:rPr lang="en-US" sz="1200" kern="1200" dirty="0" smtClean="0">
                <a:solidFill>
                  <a:schemeClr val="tx1"/>
                </a:solidFill>
                <a:latin typeface="+mn-lt"/>
                <a:ea typeface="+mn-ea"/>
                <a:cs typeface="+mn-cs"/>
              </a:rPr>
              <a:t>b. This admits Lydia and those of her house to that noble class of God-fearers that Paul encountered throughout the world, whether it was the devout Jews on Pentecost, the Samaritans, Simon, the Eunuch, or the gentiles of Galatia and Cornelius.</a:t>
            </a:r>
          </a:p>
          <a:p>
            <a:pPr lvl="2"/>
            <a:r>
              <a:rPr lang="en-US" sz="1200" kern="1200" dirty="0" smtClean="0">
                <a:solidFill>
                  <a:schemeClr val="tx1"/>
                </a:solidFill>
                <a:latin typeface="+mn-lt"/>
                <a:ea typeface="+mn-ea"/>
                <a:cs typeface="+mn-cs"/>
              </a:rPr>
              <a:t>c. Her experience and example are noteworthy in that by her devotion she secured the blessing of God.</a:t>
            </a:r>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20</a:t>
            </a:fld>
            <a:endParaRPr lang="en-US"/>
          </a:p>
        </p:txBody>
      </p:sp>
    </p:spTree>
    <p:extLst>
      <p:ext uri="{BB962C8B-B14F-4D97-AF65-F5344CB8AC3E}">
        <p14:creationId xmlns:p14="http://schemas.microsoft.com/office/powerpoint/2010/main" val="56655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i="1" kern="1200" dirty="0" smtClean="0">
                <a:solidFill>
                  <a:schemeClr val="tx1"/>
                </a:solidFill>
                <a:latin typeface="+mn-lt"/>
                <a:ea typeface="+mn-ea"/>
                <a:cs typeface="+mn-cs"/>
              </a:rPr>
              <a:t>B. Who Was Lydia?</a:t>
            </a:r>
          </a:p>
          <a:p>
            <a:pPr lvl="1"/>
            <a:r>
              <a:rPr lang="en-US" sz="1200" kern="1200" dirty="0" smtClean="0">
                <a:solidFill>
                  <a:schemeClr val="tx1"/>
                </a:solidFill>
                <a:latin typeface="+mn-lt"/>
                <a:ea typeface="+mn-ea"/>
                <a:cs typeface="+mn-cs"/>
              </a:rPr>
              <a:t>1. Lydia was a merchant of purple from Thyatira.</a:t>
            </a:r>
          </a:p>
          <a:p>
            <a:pPr lvl="2"/>
            <a:r>
              <a:rPr lang="en-US" sz="1200" kern="1200" dirty="0" smtClean="0">
                <a:solidFill>
                  <a:schemeClr val="tx1"/>
                </a:solidFill>
                <a:latin typeface="+mn-lt"/>
                <a:ea typeface="+mn-ea"/>
                <a:cs typeface="+mn-cs"/>
              </a:rPr>
              <a:t>a. Thyatira was a city of pro-consular Asia (Rev. 1:11), situated on its northern border. It was noted for its excellent purple dyes as indicated by Homer and Strabo (Acts of Apostles; </a:t>
            </a:r>
            <a:r>
              <a:rPr lang="en-US" sz="1200" kern="1200" dirty="0" err="1" smtClean="0">
                <a:solidFill>
                  <a:schemeClr val="tx1"/>
                </a:solidFill>
                <a:latin typeface="+mn-lt"/>
                <a:ea typeface="+mn-ea"/>
                <a:cs typeface="+mn-cs"/>
              </a:rPr>
              <a:t>McGarvey</a:t>
            </a:r>
            <a:r>
              <a:rPr lang="en-US" sz="1200" kern="1200" dirty="0" smtClean="0">
                <a:solidFill>
                  <a:schemeClr val="tx1"/>
                </a:solidFill>
                <a:latin typeface="+mn-lt"/>
                <a:ea typeface="+mn-ea"/>
                <a:cs typeface="+mn-cs"/>
              </a:rPr>
              <a:t>, p. 88).</a:t>
            </a:r>
          </a:p>
          <a:p>
            <a:pPr lvl="2"/>
            <a:r>
              <a:rPr lang="en-US" sz="1200" kern="1200" dirty="0" smtClean="0">
                <a:solidFill>
                  <a:schemeClr val="tx1"/>
                </a:solidFill>
                <a:latin typeface="+mn-lt"/>
                <a:ea typeface="+mn-ea"/>
                <a:cs typeface="+mn-cs"/>
              </a:rPr>
              <a:t>b. Purple was a dye used in the manufacture of fine clothes. It was a rare and precious item.</a:t>
            </a:r>
          </a:p>
          <a:p>
            <a:pPr lvl="3"/>
            <a:r>
              <a:rPr lang="en-US" sz="1200" kern="1200" dirty="0" smtClean="0">
                <a:solidFill>
                  <a:schemeClr val="tx1"/>
                </a:solidFill>
                <a:latin typeface="+mn-lt"/>
                <a:ea typeface="+mn-ea"/>
                <a:cs typeface="+mn-cs"/>
              </a:rPr>
              <a:t>(1) Lydia's trade in this commodity had been a profitable one making it possible to have her own house (16:15).</a:t>
            </a:r>
          </a:p>
          <a:p>
            <a:pPr lvl="3"/>
            <a:r>
              <a:rPr lang="en-US" sz="1200" kern="1200" dirty="0" smtClean="0">
                <a:solidFill>
                  <a:schemeClr val="tx1"/>
                </a:solidFill>
                <a:latin typeface="+mn-lt"/>
                <a:ea typeface="+mn-ea"/>
                <a:cs typeface="+mn-cs"/>
              </a:rPr>
              <a:t>(2) She managed a sizeable business and home which included herself, perhaps several of the women who were at the river, and eventually Paul and his three companions.  Later, the church will assemble there (16:40).</a:t>
            </a:r>
          </a:p>
          <a:p>
            <a:pPr lvl="1"/>
            <a:r>
              <a:rPr lang="en-US" sz="1200" kern="1200" dirty="0" smtClean="0">
                <a:solidFill>
                  <a:schemeClr val="tx1"/>
                </a:solidFill>
                <a:latin typeface="+mn-lt"/>
                <a:ea typeface="+mn-ea"/>
                <a:cs typeface="+mn-cs"/>
              </a:rPr>
              <a:t>2. Lydia was a Jewess </a:t>
            </a:r>
          </a:p>
          <a:p>
            <a:pPr lvl="2"/>
            <a:r>
              <a:rPr lang="en-US" sz="1200" kern="1200" dirty="0" smtClean="0">
                <a:solidFill>
                  <a:schemeClr val="tx1"/>
                </a:solidFill>
                <a:latin typeface="+mn-lt"/>
                <a:ea typeface="+mn-ea"/>
                <a:cs typeface="+mn-cs"/>
              </a:rPr>
              <a:t>a. While not expressly stated, it is reasonably deduced:</a:t>
            </a:r>
          </a:p>
          <a:p>
            <a:pPr lvl="3"/>
            <a:r>
              <a:rPr lang="en-US" sz="1200" kern="1200" dirty="0" smtClean="0">
                <a:solidFill>
                  <a:schemeClr val="tx1"/>
                </a:solidFill>
                <a:latin typeface="+mn-lt"/>
                <a:ea typeface="+mn-ea"/>
                <a:cs typeface="+mn-cs"/>
              </a:rPr>
              <a:t>(1) Paul and his companions spent several days obviously looking for the Jews of that city (Acts 13:14, 42).</a:t>
            </a:r>
          </a:p>
          <a:p>
            <a:pPr lvl="3"/>
            <a:r>
              <a:rPr lang="en-US" sz="1200" kern="1200" dirty="0" smtClean="0">
                <a:solidFill>
                  <a:schemeClr val="tx1"/>
                </a:solidFill>
                <a:latin typeface="+mn-lt"/>
                <a:ea typeface="+mn-ea"/>
                <a:cs typeface="+mn-cs"/>
              </a:rPr>
              <a:t>(2) Lydia is identified as a worshipper of God (16:12), she is probably a proselyte (see </a:t>
            </a:r>
            <a:r>
              <a:rPr lang="en-US" sz="1200" i="1" kern="1200" dirty="0" smtClean="0">
                <a:solidFill>
                  <a:schemeClr val="tx1"/>
                </a:solidFill>
                <a:latin typeface="+mn-lt"/>
                <a:ea typeface="+mn-ea"/>
                <a:cs typeface="+mn-cs"/>
              </a:rPr>
              <a:t>ISBE</a:t>
            </a:r>
            <a:r>
              <a:rPr lang="en-US" sz="1200" kern="1200" dirty="0" smtClean="0">
                <a:solidFill>
                  <a:schemeClr val="tx1"/>
                </a:solidFill>
                <a:latin typeface="+mn-lt"/>
                <a:ea typeface="+mn-ea"/>
                <a:cs typeface="+mn-cs"/>
              </a:rPr>
              <a:t>). </a:t>
            </a:r>
          </a:p>
          <a:p>
            <a:pPr lvl="3"/>
            <a:r>
              <a:rPr lang="en-US" sz="1200" kern="1200" dirty="0" smtClean="0">
                <a:solidFill>
                  <a:schemeClr val="tx1"/>
                </a:solidFill>
                <a:latin typeface="+mn-lt"/>
                <a:ea typeface="+mn-ea"/>
                <a:cs typeface="+mn-cs"/>
              </a:rPr>
              <a:t>(3) We find her worshipping according to the customs of the Jews on the Sabbath day along the banks of the river (16:13). Such an observance in a pagan city stands out when most would have regarded it as just another day. </a:t>
            </a:r>
          </a:p>
          <a:p>
            <a:pPr lvl="2"/>
            <a:r>
              <a:rPr lang="en-US" sz="1200" kern="1200" dirty="0" smtClean="0">
                <a:solidFill>
                  <a:schemeClr val="tx1"/>
                </a:solidFill>
                <a:latin typeface="+mn-lt"/>
                <a:ea typeface="+mn-ea"/>
                <a:cs typeface="+mn-cs"/>
              </a:rPr>
              <a:t>b. This admits Lydia and those of her house to that noble class of God-fearers that Paul encountered throughout the world, whether it was the devout Jews on Pentecost, the Samaritans, Simon, the Eunuch, or the gentiles of Galatia and Cornelius.</a:t>
            </a:r>
          </a:p>
          <a:p>
            <a:pPr lvl="2"/>
            <a:r>
              <a:rPr lang="en-US" sz="1200" kern="1200" dirty="0" smtClean="0">
                <a:solidFill>
                  <a:schemeClr val="tx1"/>
                </a:solidFill>
                <a:latin typeface="+mn-lt"/>
                <a:ea typeface="+mn-ea"/>
                <a:cs typeface="+mn-cs"/>
              </a:rPr>
              <a:t>c. Her experience and example are noteworthy in that by her devotion she secured the blessing of God.</a:t>
            </a:r>
          </a:p>
          <a:p>
            <a:endParaRPr lang="en-US" dirty="0"/>
          </a:p>
        </p:txBody>
      </p:sp>
      <p:sp>
        <p:nvSpPr>
          <p:cNvPr id="4" name="Slide Number Placeholder 3"/>
          <p:cNvSpPr>
            <a:spLocks noGrp="1"/>
          </p:cNvSpPr>
          <p:nvPr>
            <p:ph type="sldNum" sz="quarter" idx="10"/>
          </p:nvPr>
        </p:nvSpPr>
        <p:spPr/>
        <p:txBody>
          <a:bodyPr/>
          <a:lstStyle/>
          <a:p>
            <a:fld id="{3D4555F1-1CBF-49AF-AA95-1DDC27E241D2}" type="slidenum">
              <a:rPr lang="en-US" smtClean="0"/>
              <a:t>21</a:t>
            </a:fld>
            <a:endParaRPr lang="en-US"/>
          </a:p>
        </p:txBody>
      </p:sp>
    </p:spTree>
    <p:extLst>
      <p:ext uri="{BB962C8B-B14F-4D97-AF65-F5344CB8AC3E}">
        <p14:creationId xmlns:p14="http://schemas.microsoft.com/office/powerpoint/2010/main" val="56655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619AC0F-4E6E-4F31-B093-4497475B6BF1}" type="datetime1">
              <a:rPr lang="en-US" smtClean="0">
                <a:solidFill>
                  <a:prstClr val="white">
                    <a:alpha val="50000"/>
                  </a:prstClr>
                </a:solidFill>
              </a:rPr>
              <a:pPr/>
              <a:t>8/10/2011</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173947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D0D5-EB4E-4F39-AC95-CDD80F4A055A}" type="datetime1">
              <a:rPr lang="en-US" smtClean="0">
                <a:solidFill>
                  <a:prstClr val="white">
                    <a:alpha val="50000"/>
                  </a:prstClr>
                </a:solidFill>
              </a:rPr>
              <a:pPr/>
              <a:t>8/10/2011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433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96AE-388E-4AFE-B603-A9D8C0164384}" type="datetime1">
              <a:rPr lang="en-US" smtClean="0">
                <a:solidFill>
                  <a:prstClr val="white">
                    <a:alpha val="50000"/>
                  </a:prstClr>
                </a:solidFill>
              </a:rPr>
              <a:pPr/>
              <a:t>8/10/2011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181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D03FA-923A-4E49-9007-9DCFC932C862}" type="datetime1">
              <a:rPr lang="en-US" smtClean="0">
                <a:solidFill>
                  <a:prstClr val="white">
                    <a:alpha val="50000"/>
                  </a:prstClr>
                </a:solidFill>
              </a:rPr>
              <a:pPr/>
              <a:t>8/10/2011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730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6022F-A9DF-4BDB-BA8B-2343F9122960}" type="datetime1">
              <a:rPr lang="en-US" smtClean="0">
                <a:solidFill>
                  <a:prstClr val="white">
                    <a:alpha val="50000"/>
                  </a:prstClr>
                </a:solidFill>
              </a:rPr>
              <a:pPr/>
              <a:t>8/10/2011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4185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8B3D2-EC3F-4CB2-BE57-927D92103679}" type="datetime1">
              <a:rPr lang="en-US" smtClean="0">
                <a:solidFill>
                  <a:prstClr val="white">
                    <a:alpha val="50000"/>
                  </a:prstClr>
                </a:solidFill>
              </a:rPr>
              <a:pPr/>
              <a:t>8/10/2011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484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E642A2-8446-47BD-A697-A286FE24CCF4}" type="datetime1">
              <a:rPr lang="en-US" smtClean="0">
                <a:solidFill>
                  <a:prstClr val="white">
                    <a:alpha val="50000"/>
                  </a:prstClr>
                </a:solidFill>
              </a:rPr>
              <a:pPr/>
              <a:t>8/10/2011</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952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7850E-C4DC-48AA-985A-A25B17A4EC8A}" type="datetime1">
              <a:rPr lang="en-US" smtClean="0">
                <a:solidFill>
                  <a:prstClr val="white">
                    <a:alpha val="50000"/>
                  </a:prstClr>
                </a:solidFill>
              </a:rPr>
              <a:pPr/>
              <a:t>8/10/2011</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850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CBDE-1978-4431-91B5-723AED98D960}" type="datetime1">
              <a:rPr lang="en-US" smtClean="0">
                <a:solidFill>
                  <a:prstClr val="white">
                    <a:alpha val="50000"/>
                  </a:prstClr>
                </a:solidFill>
              </a:rPr>
              <a:pPr/>
              <a:t>8/10/2011</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8153400" y="76200"/>
            <a:ext cx="941203" cy="301752"/>
          </a:xfrm>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282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CFE71-453B-45F3-9C10-CB0905CA6C97}" type="datetime1">
              <a:rPr lang="en-US" smtClean="0">
                <a:solidFill>
                  <a:prstClr val="white">
                    <a:alpha val="50000"/>
                  </a:prstClr>
                </a:solidFill>
              </a:rPr>
              <a:pPr/>
              <a:t>8/10/2011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5518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0E91-2F85-4446-8E2C-747121A95AD0}" type="datetime1">
              <a:rPr lang="en-US" smtClean="0">
                <a:solidFill>
                  <a:prstClr val="white">
                    <a:alpha val="50000"/>
                  </a:prstClr>
                </a:solidFill>
              </a:rPr>
              <a:pPr/>
              <a:t>8/10/2011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240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59E682E-54CD-481E-B08C-16125A90D59F}" type="datetime1">
              <a:rPr lang="en-US" smtClean="0">
                <a:solidFill>
                  <a:prstClr val="white">
                    <a:alpha val="50000"/>
                  </a:prstClr>
                </a:solidFill>
              </a:rPr>
              <a:pPr/>
              <a:t>8/10/2011</a:t>
            </a:fld>
            <a:endParaRPr lang="en-US">
              <a:solidFill>
                <a:prstClr val="white">
                  <a:alpha val="50000"/>
                </a:prstClr>
              </a:solidFill>
            </a:endParaRPr>
          </a:p>
        </p:txBody>
      </p:sp>
      <p:sp>
        <p:nvSpPr>
          <p:cNvPr id="6" name="Slide Number Placeholder 5"/>
          <p:cNvSpPr>
            <a:spLocks noGrp="1"/>
          </p:cNvSpPr>
          <p:nvPr>
            <p:ph type="sldNum" sz="quarter" idx="4"/>
          </p:nvPr>
        </p:nvSpPr>
        <p:spPr>
          <a:xfrm>
            <a:off x="8153400" y="76200"/>
            <a:ext cx="941203" cy="301752"/>
          </a:xfrm>
          <a:prstGeom prst="rect">
            <a:avLst/>
          </a:prstGeom>
        </p:spPr>
        <p:txBody>
          <a:bodyPr vert="horz" lIns="91440" tIns="45720" rIns="91440" bIns="45720" rtlCol="0" anchor="ctr"/>
          <a:lstStyle>
            <a:lvl1pPr algn="r">
              <a:defRPr sz="1200">
                <a:solidFill>
                  <a:schemeClr val="tx1"/>
                </a:solidFill>
              </a:defRPr>
            </a:lvl1pPr>
          </a:lstStyle>
          <a:p>
            <a:fld id="{7E4624B1-C7B4-4A8A-8E6E-B45790D7EEB2}"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1983404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19048"/>
            <a:ext cx="4948084" cy="683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48"/>
            <a:ext cx="4343400" cy="6838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a:t>
            </a:fld>
            <a:endParaRPr lang="en-US">
              <a:solidFill>
                <a:prstClr val="white"/>
              </a:solidFill>
            </a:endParaRPr>
          </a:p>
        </p:txBody>
      </p:sp>
      <p:sp>
        <p:nvSpPr>
          <p:cNvPr id="4" name="Rectangle 3"/>
          <p:cNvSpPr/>
          <p:nvPr/>
        </p:nvSpPr>
        <p:spPr>
          <a:xfrm>
            <a:off x="685800" y="4495799"/>
            <a:ext cx="8453284" cy="2362201"/>
          </a:xfrm>
          <a:prstGeom prst="rect">
            <a:avLst/>
          </a:prstGeom>
          <a:solidFill>
            <a:srgbClr val="000000">
              <a:alpha val="27059"/>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 y="0"/>
            <a:ext cx="6705601"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Examples of Conversions In Acts</a:t>
            </a:r>
          </a:p>
        </p:txBody>
      </p:sp>
      <p:sp>
        <p:nvSpPr>
          <p:cNvPr id="6" name="Rectangle 5"/>
          <p:cNvSpPr/>
          <p:nvPr/>
        </p:nvSpPr>
        <p:spPr>
          <a:xfrm>
            <a:off x="762000" y="4642009"/>
            <a:ext cx="8382000" cy="2215991"/>
          </a:xfrm>
          <a:prstGeom prst="rect">
            <a:avLst/>
          </a:prstGeom>
        </p:spPr>
        <p:txBody>
          <a:bodyPr wrap="square">
            <a:spAutoFit/>
          </a:bodyPr>
          <a:lstStyle/>
          <a:p>
            <a:r>
              <a:rPr lang="en-US" sz="4400" i="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Book Antiqua" pitchFamily="18" charset="0"/>
              </a:rPr>
              <a:t>Conversion of </a:t>
            </a:r>
          </a:p>
          <a:p>
            <a:pPr algn="ctr"/>
            <a:r>
              <a:rPr lang="en-US" sz="5400" i="1" dirty="0" smtClean="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Lydia &amp; Jailor In Philippi</a:t>
            </a:r>
            <a:endParaRPr lang="en-US" sz="48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endParaRPr>
          </a:p>
          <a:p>
            <a:pPr algn="ctr"/>
            <a:r>
              <a:rPr lang="en-US" sz="4000" b="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Acts </a:t>
            </a:r>
            <a:r>
              <a:rPr lang="en-US" sz="4000" b="1" dirty="0" smtClean="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16:1-40</a:t>
            </a:r>
            <a:endParaRPr lang="en-US" sz="2400" b="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endParaRPr>
          </a:p>
        </p:txBody>
      </p:sp>
    </p:spTree>
    <p:extLst>
      <p:ext uri="{BB962C8B-B14F-4D97-AF65-F5344CB8AC3E}">
        <p14:creationId xmlns:p14="http://schemas.microsoft.com/office/powerpoint/2010/main" val="23239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10</a:t>
            </a:fld>
            <a:endParaRPr lang="en-US">
              <a:solidFill>
                <a:prstClr val="white"/>
              </a:solidFill>
            </a:endParaRPr>
          </a:p>
        </p:txBody>
      </p:sp>
      <p:pic>
        <p:nvPicPr>
          <p:cNvPr id="1026" name="Picture 2" descr="C:\Users\Don McClain\Downloads\014_01_0047_TH-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30195"/>
            <a:ext cx="3352800" cy="1384995"/>
          </a:xfrm>
          <a:prstGeom prst="rect">
            <a:avLst/>
          </a:prstGeom>
          <a:noFill/>
        </p:spPr>
        <p:txBody>
          <a:bodyPr wrap="square" rtlCol="0">
            <a:spAutoFit/>
          </a:bodyPr>
          <a:lstStyle/>
          <a:p>
            <a:pPr algn="ctr"/>
            <a:r>
              <a:rPr lang="en-US" sz="2800" b="1" dirty="0" smtClean="0">
                <a:effectLst>
                  <a:glow rad="101600">
                    <a:schemeClr val="bg1">
                      <a:alpha val="60000"/>
                    </a:schemeClr>
                  </a:glow>
                </a:effectLst>
                <a:latin typeface="Calibri" pitchFamily="34" charset="0"/>
                <a:cs typeface="Calibri" pitchFamily="34" charset="0"/>
              </a:rPr>
              <a:t>Paul’s Second </a:t>
            </a:r>
            <a:r>
              <a:rPr lang="en-US" sz="2800" b="1" dirty="0">
                <a:effectLst>
                  <a:glow rad="101600">
                    <a:schemeClr val="bg1">
                      <a:alpha val="60000"/>
                    </a:schemeClr>
                  </a:glow>
                </a:effectLst>
                <a:latin typeface="Calibri" pitchFamily="34" charset="0"/>
                <a:cs typeface="Calibri" pitchFamily="34" charset="0"/>
              </a:rPr>
              <a:t>Missionary Journey - </a:t>
            </a:r>
            <a:r>
              <a:rPr lang="en-US" sz="2800" b="1" dirty="0" smtClean="0">
                <a:effectLst>
                  <a:glow rad="101600">
                    <a:schemeClr val="bg1">
                      <a:alpha val="60000"/>
                    </a:schemeClr>
                  </a:glow>
                </a:effectLst>
                <a:latin typeface="Calibri" pitchFamily="34" charset="0"/>
                <a:cs typeface="Calibri" pitchFamily="34" charset="0"/>
              </a:rPr>
              <a:t>(Acts 15:40-18:22) </a:t>
            </a:r>
            <a:endParaRPr lang="en-US" sz="2800" b="1" dirty="0">
              <a:effectLst>
                <a:glow rad="101600">
                  <a:schemeClr val="bg1">
                    <a:alpha val="60000"/>
                  </a:schemeClr>
                </a:glow>
              </a:effectLst>
              <a:latin typeface="Calibri" pitchFamily="34" charset="0"/>
              <a:cs typeface="Calibri" pitchFamily="34" charset="0"/>
            </a:endParaRPr>
          </a:p>
        </p:txBody>
      </p:sp>
      <p:sp>
        <p:nvSpPr>
          <p:cNvPr id="5" name="Line Callout 3 4"/>
          <p:cNvSpPr/>
          <p:nvPr/>
        </p:nvSpPr>
        <p:spPr>
          <a:xfrm>
            <a:off x="685800" y="4876800"/>
            <a:ext cx="6858000" cy="1905000"/>
          </a:xfrm>
          <a:prstGeom prst="borderCallout3">
            <a:avLst>
              <a:gd name="adj1" fmla="val -1007"/>
              <a:gd name="adj2" fmla="val 50228"/>
              <a:gd name="adj3" fmla="val -26744"/>
              <a:gd name="adj4" fmla="val 53125"/>
              <a:gd name="adj5" fmla="val -67353"/>
              <a:gd name="adj6" fmla="val 85246"/>
              <a:gd name="adj7" fmla="val -109178"/>
              <a:gd name="adj8" fmla="val 91094"/>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ysClr val="windowText" lastClr="000000"/>
                </a:solidFill>
                <a:effectLst>
                  <a:glow rad="101600">
                    <a:schemeClr val="tx1">
                      <a:alpha val="60000"/>
                    </a:schemeClr>
                  </a:glow>
                </a:effectLst>
              </a:rPr>
              <a:t>Acts 16:1 (NKJV) </a:t>
            </a:r>
          </a:p>
          <a:p>
            <a:pPr algn="ctr"/>
            <a:r>
              <a:rPr lang="en-US" sz="2400" b="1" dirty="0" smtClean="0">
                <a:solidFill>
                  <a:sysClr val="windowText" lastClr="000000"/>
                </a:solidFill>
                <a:effectLst>
                  <a:glow rad="101600">
                    <a:schemeClr val="tx1">
                      <a:alpha val="60000"/>
                    </a:schemeClr>
                  </a:glow>
                </a:effectLst>
              </a:rPr>
              <a:t>Then </a:t>
            </a:r>
            <a:r>
              <a:rPr lang="en-US" sz="2400" b="1" dirty="0">
                <a:solidFill>
                  <a:sysClr val="windowText" lastClr="000000"/>
                </a:solidFill>
                <a:effectLst>
                  <a:glow rad="101600">
                    <a:schemeClr val="tx1">
                      <a:alpha val="60000"/>
                    </a:schemeClr>
                  </a:glow>
                </a:effectLst>
              </a:rPr>
              <a:t>he came to </a:t>
            </a:r>
            <a:r>
              <a:rPr lang="en-US" sz="2400" b="1" dirty="0" err="1">
                <a:solidFill>
                  <a:sysClr val="windowText" lastClr="000000"/>
                </a:solidFill>
                <a:effectLst>
                  <a:glow rad="101600">
                    <a:schemeClr val="tx1">
                      <a:alpha val="60000"/>
                    </a:schemeClr>
                  </a:glow>
                </a:effectLst>
              </a:rPr>
              <a:t>Derbe</a:t>
            </a:r>
            <a:r>
              <a:rPr lang="en-US" sz="2400" b="1" dirty="0">
                <a:solidFill>
                  <a:sysClr val="windowText" lastClr="000000"/>
                </a:solidFill>
                <a:effectLst>
                  <a:glow rad="101600">
                    <a:schemeClr val="tx1">
                      <a:alpha val="60000"/>
                    </a:schemeClr>
                  </a:glow>
                </a:effectLst>
              </a:rPr>
              <a:t> and </a:t>
            </a:r>
            <a:r>
              <a:rPr lang="en-US" sz="2400" b="1" dirty="0" err="1">
                <a:solidFill>
                  <a:sysClr val="windowText" lastClr="000000"/>
                </a:solidFill>
                <a:effectLst>
                  <a:glow rad="101600">
                    <a:schemeClr val="tx1">
                      <a:alpha val="60000"/>
                    </a:schemeClr>
                  </a:glow>
                </a:effectLst>
              </a:rPr>
              <a:t>Lystra</a:t>
            </a:r>
            <a:r>
              <a:rPr lang="en-US" sz="2400" b="1" dirty="0">
                <a:solidFill>
                  <a:sysClr val="windowText" lastClr="000000"/>
                </a:solidFill>
                <a:effectLst>
                  <a:glow rad="101600">
                    <a:schemeClr val="tx1">
                      <a:alpha val="60000"/>
                    </a:schemeClr>
                  </a:glow>
                </a:effectLst>
              </a:rPr>
              <a:t>. And behold, a certain disciple was there, named Timothy, the son of a certain Jewish woman who believed, but his father was Greek. </a:t>
            </a:r>
            <a:endParaRPr lang="en-US" sz="2400" dirty="0">
              <a:solidFill>
                <a:sysClr val="windowText" lastClr="000000"/>
              </a:solidFill>
              <a:effectLst>
                <a:glow rad="101600">
                  <a:schemeClr val="tx1">
                    <a:alpha val="60000"/>
                  </a:schemeClr>
                </a:glow>
              </a:effectLst>
            </a:endParaRPr>
          </a:p>
        </p:txBody>
      </p:sp>
    </p:spTree>
    <p:extLst>
      <p:ext uri="{BB962C8B-B14F-4D97-AF65-F5344CB8AC3E}">
        <p14:creationId xmlns:p14="http://schemas.microsoft.com/office/powerpoint/2010/main" val="15608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11</a:t>
            </a:fld>
            <a:endParaRPr lang="en-US">
              <a:solidFill>
                <a:prstClr val="white"/>
              </a:solidFill>
            </a:endParaRPr>
          </a:p>
        </p:txBody>
      </p:sp>
      <p:pic>
        <p:nvPicPr>
          <p:cNvPr id="1026" name="Picture 2" descr="C:\Users\Don McClain\Downloads\014_01_0047_TH-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30195"/>
            <a:ext cx="3352800" cy="1384995"/>
          </a:xfrm>
          <a:prstGeom prst="rect">
            <a:avLst/>
          </a:prstGeom>
          <a:noFill/>
        </p:spPr>
        <p:txBody>
          <a:bodyPr wrap="square" rtlCol="0">
            <a:spAutoFit/>
          </a:bodyPr>
          <a:lstStyle/>
          <a:p>
            <a:pPr algn="ctr"/>
            <a:r>
              <a:rPr lang="en-US" sz="2800" b="1" dirty="0" smtClean="0">
                <a:effectLst>
                  <a:glow rad="101600">
                    <a:schemeClr val="bg1">
                      <a:alpha val="60000"/>
                    </a:schemeClr>
                  </a:glow>
                </a:effectLst>
                <a:latin typeface="Calibri" pitchFamily="34" charset="0"/>
                <a:cs typeface="Calibri" pitchFamily="34" charset="0"/>
              </a:rPr>
              <a:t>Paul’s Second </a:t>
            </a:r>
            <a:r>
              <a:rPr lang="en-US" sz="2800" b="1" dirty="0">
                <a:effectLst>
                  <a:glow rad="101600">
                    <a:schemeClr val="bg1">
                      <a:alpha val="60000"/>
                    </a:schemeClr>
                  </a:glow>
                </a:effectLst>
                <a:latin typeface="Calibri" pitchFamily="34" charset="0"/>
                <a:cs typeface="Calibri" pitchFamily="34" charset="0"/>
              </a:rPr>
              <a:t>Missionary Journey - </a:t>
            </a:r>
            <a:r>
              <a:rPr lang="en-US" sz="2800" b="1" dirty="0" smtClean="0">
                <a:effectLst>
                  <a:glow rad="101600">
                    <a:schemeClr val="bg1">
                      <a:alpha val="60000"/>
                    </a:schemeClr>
                  </a:glow>
                </a:effectLst>
                <a:latin typeface="Calibri" pitchFamily="34" charset="0"/>
                <a:cs typeface="Calibri" pitchFamily="34" charset="0"/>
              </a:rPr>
              <a:t>(Acts 15:40-18:22) </a:t>
            </a:r>
            <a:endParaRPr lang="en-US" sz="2800" b="1" dirty="0">
              <a:effectLst>
                <a:glow rad="101600">
                  <a:schemeClr val="bg1">
                    <a:alpha val="60000"/>
                  </a:schemeClr>
                </a:glow>
              </a:effectLst>
              <a:latin typeface="Calibri" pitchFamily="34" charset="0"/>
              <a:cs typeface="Calibri" pitchFamily="34" charset="0"/>
            </a:endParaRPr>
          </a:p>
        </p:txBody>
      </p:sp>
      <p:sp>
        <p:nvSpPr>
          <p:cNvPr id="5" name="Line Callout 3 4"/>
          <p:cNvSpPr/>
          <p:nvPr/>
        </p:nvSpPr>
        <p:spPr>
          <a:xfrm>
            <a:off x="685800" y="4876800"/>
            <a:ext cx="6858000" cy="1905000"/>
          </a:xfrm>
          <a:prstGeom prst="borderCallout3">
            <a:avLst>
              <a:gd name="adj1" fmla="val -1007"/>
              <a:gd name="adj2" fmla="val 50228"/>
              <a:gd name="adj3" fmla="val -26744"/>
              <a:gd name="adj4" fmla="val 53125"/>
              <a:gd name="adj5" fmla="val -71717"/>
              <a:gd name="adj6" fmla="val 72923"/>
              <a:gd name="adj7" fmla="val -153542"/>
              <a:gd name="adj8" fmla="val 78569"/>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effectLst>
                  <a:glow rad="101600">
                    <a:schemeClr val="tx1">
                      <a:alpha val="60000"/>
                    </a:schemeClr>
                  </a:glow>
                </a:effectLst>
              </a:rPr>
              <a:t>Acts 16:6-10 (NKJV) </a:t>
            </a:r>
            <a:r>
              <a:rPr lang="en-US" sz="2400" dirty="0">
                <a:effectLst>
                  <a:glow rad="101600">
                    <a:schemeClr val="tx1">
                      <a:alpha val="60000"/>
                    </a:schemeClr>
                  </a:glow>
                </a:effectLst>
              </a:rPr>
              <a:t/>
            </a:r>
            <a:br>
              <a:rPr lang="en-US" sz="2400" dirty="0">
                <a:effectLst>
                  <a:glow rad="101600">
                    <a:schemeClr val="tx1">
                      <a:alpha val="60000"/>
                    </a:schemeClr>
                  </a:glow>
                </a:effectLst>
              </a:rPr>
            </a:br>
            <a:r>
              <a:rPr lang="en-US" sz="2400" baseline="30000" dirty="0">
                <a:effectLst>
                  <a:glow rad="101600">
                    <a:schemeClr val="tx1">
                      <a:alpha val="60000"/>
                    </a:schemeClr>
                  </a:glow>
                </a:effectLst>
              </a:rPr>
              <a:t>6 </a:t>
            </a:r>
            <a:r>
              <a:rPr lang="en-US" sz="2400" dirty="0">
                <a:effectLst>
                  <a:glow rad="101600">
                    <a:schemeClr val="tx1">
                      <a:alpha val="60000"/>
                    </a:schemeClr>
                  </a:glow>
                </a:effectLst>
              </a:rPr>
              <a:t>Now when they had gone through Phrygia and the region of Galatia, they were forbidden by the Holy Spirit to preach the word in Asia. </a:t>
            </a:r>
          </a:p>
        </p:txBody>
      </p:sp>
    </p:spTree>
    <p:extLst>
      <p:ext uri="{BB962C8B-B14F-4D97-AF65-F5344CB8AC3E}">
        <p14:creationId xmlns:p14="http://schemas.microsoft.com/office/powerpoint/2010/main" val="172282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12</a:t>
            </a:fld>
            <a:endParaRPr lang="en-US">
              <a:solidFill>
                <a:prstClr val="white"/>
              </a:solidFill>
            </a:endParaRPr>
          </a:p>
        </p:txBody>
      </p:sp>
      <p:pic>
        <p:nvPicPr>
          <p:cNvPr id="1026" name="Picture 2" descr="C:\Users\Don McClain\Downloads\014_01_0047_TH-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30195"/>
            <a:ext cx="3352800" cy="1384995"/>
          </a:xfrm>
          <a:prstGeom prst="rect">
            <a:avLst/>
          </a:prstGeom>
          <a:noFill/>
        </p:spPr>
        <p:txBody>
          <a:bodyPr wrap="square" rtlCol="0">
            <a:spAutoFit/>
          </a:bodyPr>
          <a:lstStyle/>
          <a:p>
            <a:pPr algn="ctr"/>
            <a:r>
              <a:rPr lang="en-US" sz="2800" b="1" dirty="0" smtClean="0">
                <a:effectLst>
                  <a:glow rad="101600">
                    <a:schemeClr val="bg1">
                      <a:alpha val="60000"/>
                    </a:schemeClr>
                  </a:glow>
                </a:effectLst>
                <a:latin typeface="Calibri" pitchFamily="34" charset="0"/>
                <a:cs typeface="Calibri" pitchFamily="34" charset="0"/>
              </a:rPr>
              <a:t>Paul’s Second </a:t>
            </a:r>
            <a:r>
              <a:rPr lang="en-US" sz="2800" b="1" dirty="0">
                <a:effectLst>
                  <a:glow rad="101600">
                    <a:schemeClr val="bg1">
                      <a:alpha val="60000"/>
                    </a:schemeClr>
                  </a:glow>
                </a:effectLst>
                <a:latin typeface="Calibri" pitchFamily="34" charset="0"/>
                <a:cs typeface="Calibri" pitchFamily="34" charset="0"/>
              </a:rPr>
              <a:t>Missionary Journey - </a:t>
            </a:r>
            <a:r>
              <a:rPr lang="en-US" sz="2800" b="1" dirty="0" smtClean="0">
                <a:effectLst>
                  <a:glow rad="101600">
                    <a:schemeClr val="bg1">
                      <a:alpha val="60000"/>
                    </a:schemeClr>
                  </a:glow>
                </a:effectLst>
                <a:latin typeface="Calibri" pitchFamily="34" charset="0"/>
                <a:cs typeface="Calibri" pitchFamily="34" charset="0"/>
              </a:rPr>
              <a:t>(Acts 15:40-18:22) </a:t>
            </a:r>
            <a:endParaRPr lang="en-US" sz="2800" b="1" dirty="0">
              <a:effectLst>
                <a:glow rad="101600">
                  <a:schemeClr val="bg1">
                    <a:alpha val="60000"/>
                  </a:schemeClr>
                </a:glow>
              </a:effectLst>
              <a:latin typeface="Calibri" pitchFamily="34" charset="0"/>
              <a:cs typeface="Calibri" pitchFamily="34" charset="0"/>
            </a:endParaRPr>
          </a:p>
        </p:txBody>
      </p:sp>
      <p:sp>
        <p:nvSpPr>
          <p:cNvPr id="5" name="Line Callout 3 4"/>
          <p:cNvSpPr/>
          <p:nvPr/>
        </p:nvSpPr>
        <p:spPr>
          <a:xfrm>
            <a:off x="685800" y="4876800"/>
            <a:ext cx="6858000" cy="1905000"/>
          </a:xfrm>
          <a:prstGeom prst="borderCallout3">
            <a:avLst>
              <a:gd name="adj1" fmla="val -1007"/>
              <a:gd name="adj2" fmla="val 50228"/>
              <a:gd name="adj3" fmla="val -66017"/>
              <a:gd name="adj4" fmla="val 45246"/>
              <a:gd name="adj5" fmla="val -96444"/>
              <a:gd name="adj6" fmla="val 60195"/>
              <a:gd name="adj7" fmla="val -154996"/>
              <a:gd name="adj8" fmla="val 60589"/>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effectLst>
                  <a:glow rad="101600">
                    <a:schemeClr val="tx1">
                      <a:alpha val="60000"/>
                    </a:schemeClr>
                  </a:glow>
                </a:effectLst>
              </a:rPr>
              <a:t>Acts 16:6-10 (NKJV) </a:t>
            </a:r>
            <a:r>
              <a:rPr lang="en-US" sz="2400" dirty="0">
                <a:effectLst>
                  <a:glow rad="101600">
                    <a:schemeClr val="tx1">
                      <a:alpha val="60000"/>
                    </a:schemeClr>
                  </a:glow>
                </a:effectLst>
              </a:rPr>
              <a:t/>
            </a:r>
            <a:br>
              <a:rPr lang="en-US" sz="2400" dirty="0">
                <a:effectLst>
                  <a:glow rad="101600">
                    <a:schemeClr val="tx1">
                      <a:alpha val="60000"/>
                    </a:schemeClr>
                  </a:glow>
                </a:effectLst>
              </a:rPr>
            </a:br>
            <a:r>
              <a:rPr lang="en-US" sz="2400" baseline="30000" dirty="0" smtClean="0">
                <a:effectLst>
                  <a:glow rad="101600">
                    <a:schemeClr val="tx1">
                      <a:alpha val="60000"/>
                    </a:schemeClr>
                  </a:glow>
                </a:effectLst>
              </a:rPr>
              <a:t>7 </a:t>
            </a:r>
            <a:r>
              <a:rPr lang="en-US" sz="2400" dirty="0">
                <a:effectLst>
                  <a:glow rad="101600">
                    <a:schemeClr val="tx1">
                      <a:alpha val="60000"/>
                    </a:schemeClr>
                  </a:glow>
                </a:effectLst>
              </a:rPr>
              <a:t>After they had come to </a:t>
            </a:r>
            <a:r>
              <a:rPr lang="en-US" sz="2400" dirty="0" err="1">
                <a:effectLst>
                  <a:glow rad="101600">
                    <a:schemeClr val="tx1">
                      <a:alpha val="60000"/>
                    </a:schemeClr>
                  </a:glow>
                </a:effectLst>
              </a:rPr>
              <a:t>Mysia</a:t>
            </a:r>
            <a:r>
              <a:rPr lang="en-US" sz="2400" dirty="0">
                <a:effectLst>
                  <a:glow rad="101600">
                    <a:schemeClr val="tx1">
                      <a:alpha val="60000"/>
                    </a:schemeClr>
                  </a:glow>
                </a:effectLst>
              </a:rPr>
              <a:t>, they tried to go into Bithynia, but the Spirit did not permit them. </a:t>
            </a:r>
            <a:br>
              <a:rPr lang="en-US" sz="2400" dirty="0">
                <a:effectLst>
                  <a:glow rad="101600">
                    <a:schemeClr val="tx1">
                      <a:alpha val="60000"/>
                    </a:schemeClr>
                  </a:glow>
                </a:effectLst>
              </a:rPr>
            </a:br>
            <a:r>
              <a:rPr lang="en-US" sz="2400" baseline="30000" dirty="0">
                <a:effectLst>
                  <a:glow rad="101600">
                    <a:schemeClr val="tx1">
                      <a:alpha val="60000"/>
                    </a:schemeClr>
                  </a:glow>
                </a:effectLst>
              </a:rPr>
              <a:t>8 </a:t>
            </a:r>
            <a:r>
              <a:rPr lang="en-US" sz="2400" dirty="0">
                <a:effectLst>
                  <a:glow rad="101600">
                    <a:schemeClr val="tx1">
                      <a:alpha val="60000"/>
                    </a:schemeClr>
                  </a:glow>
                </a:effectLst>
              </a:rPr>
              <a:t>So passing by </a:t>
            </a:r>
            <a:r>
              <a:rPr lang="en-US" sz="2400" dirty="0" err="1">
                <a:effectLst>
                  <a:glow rad="101600">
                    <a:schemeClr val="tx1">
                      <a:alpha val="60000"/>
                    </a:schemeClr>
                  </a:glow>
                </a:effectLst>
              </a:rPr>
              <a:t>Mysia</a:t>
            </a:r>
            <a:r>
              <a:rPr lang="en-US" sz="2400" dirty="0">
                <a:effectLst>
                  <a:glow rad="101600">
                    <a:schemeClr val="tx1">
                      <a:alpha val="60000"/>
                    </a:schemeClr>
                  </a:glow>
                </a:effectLst>
              </a:rPr>
              <a:t>, they came down to Troas. </a:t>
            </a:r>
          </a:p>
        </p:txBody>
      </p:sp>
    </p:spTree>
    <p:extLst>
      <p:ext uri="{BB962C8B-B14F-4D97-AF65-F5344CB8AC3E}">
        <p14:creationId xmlns:p14="http://schemas.microsoft.com/office/powerpoint/2010/main" val="17423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13</a:t>
            </a:fld>
            <a:endParaRPr lang="en-US">
              <a:solidFill>
                <a:prstClr val="white"/>
              </a:solidFill>
            </a:endParaRPr>
          </a:p>
        </p:txBody>
      </p:sp>
      <p:pic>
        <p:nvPicPr>
          <p:cNvPr id="1026" name="Picture 2" descr="C:\Users\Don McClain\Downloads\014_01_0047_TH-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30195"/>
            <a:ext cx="3352800" cy="1384995"/>
          </a:xfrm>
          <a:prstGeom prst="rect">
            <a:avLst/>
          </a:prstGeom>
          <a:noFill/>
        </p:spPr>
        <p:txBody>
          <a:bodyPr wrap="square" rtlCol="0">
            <a:spAutoFit/>
          </a:bodyPr>
          <a:lstStyle/>
          <a:p>
            <a:pPr algn="ctr"/>
            <a:r>
              <a:rPr lang="en-US" sz="2800" b="1" dirty="0" smtClean="0">
                <a:effectLst>
                  <a:glow rad="101600">
                    <a:schemeClr val="bg1">
                      <a:alpha val="60000"/>
                    </a:schemeClr>
                  </a:glow>
                </a:effectLst>
                <a:latin typeface="Calibri" pitchFamily="34" charset="0"/>
                <a:cs typeface="Calibri" pitchFamily="34" charset="0"/>
              </a:rPr>
              <a:t>Paul’s Second </a:t>
            </a:r>
            <a:r>
              <a:rPr lang="en-US" sz="2800" b="1" dirty="0">
                <a:effectLst>
                  <a:glow rad="101600">
                    <a:schemeClr val="bg1">
                      <a:alpha val="60000"/>
                    </a:schemeClr>
                  </a:glow>
                </a:effectLst>
                <a:latin typeface="Calibri" pitchFamily="34" charset="0"/>
                <a:cs typeface="Calibri" pitchFamily="34" charset="0"/>
              </a:rPr>
              <a:t>Missionary Journey - </a:t>
            </a:r>
            <a:r>
              <a:rPr lang="en-US" sz="2800" b="1" dirty="0" smtClean="0">
                <a:effectLst>
                  <a:glow rad="101600">
                    <a:schemeClr val="bg1">
                      <a:alpha val="60000"/>
                    </a:schemeClr>
                  </a:glow>
                </a:effectLst>
                <a:latin typeface="Calibri" pitchFamily="34" charset="0"/>
                <a:cs typeface="Calibri" pitchFamily="34" charset="0"/>
              </a:rPr>
              <a:t>(Acts 15:40-18:22) </a:t>
            </a:r>
            <a:endParaRPr lang="en-US" sz="2800" b="1" dirty="0">
              <a:effectLst>
                <a:glow rad="101600">
                  <a:schemeClr val="bg1">
                    <a:alpha val="60000"/>
                  </a:schemeClr>
                </a:glow>
              </a:effectLst>
              <a:latin typeface="Calibri" pitchFamily="34" charset="0"/>
              <a:cs typeface="Calibri" pitchFamily="34" charset="0"/>
            </a:endParaRPr>
          </a:p>
        </p:txBody>
      </p:sp>
      <p:sp>
        <p:nvSpPr>
          <p:cNvPr id="5" name="Line Callout 3 4"/>
          <p:cNvSpPr/>
          <p:nvPr/>
        </p:nvSpPr>
        <p:spPr>
          <a:xfrm>
            <a:off x="685800" y="4876800"/>
            <a:ext cx="6858000" cy="1905000"/>
          </a:xfrm>
          <a:prstGeom prst="borderCallout3">
            <a:avLst>
              <a:gd name="adj1" fmla="val -1007"/>
              <a:gd name="adj2" fmla="val 50228"/>
              <a:gd name="adj3" fmla="val -74017"/>
              <a:gd name="adj4" fmla="val 45448"/>
              <a:gd name="adj5" fmla="val -129898"/>
              <a:gd name="adj6" fmla="val 59185"/>
              <a:gd name="adj7" fmla="val -160814"/>
              <a:gd name="adj8" fmla="val 60791"/>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effectLst>
                  <a:glow rad="101600">
                    <a:schemeClr val="tx1">
                      <a:alpha val="60000"/>
                    </a:schemeClr>
                  </a:glow>
                </a:effectLst>
              </a:rPr>
              <a:t>Acts 16:6-10 (NKJV) </a:t>
            </a:r>
            <a:r>
              <a:rPr lang="en-US" sz="2400" dirty="0">
                <a:effectLst>
                  <a:glow rad="101600">
                    <a:schemeClr val="tx1">
                      <a:alpha val="60000"/>
                    </a:schemeClr>
                  </a:glow>
                </a:effectLst>
              </a:rPr>
              <a:t/>
            </a:r>
            <a:br>
              <a:rPr lang="en-US" sz="2400" dirty="0">
                <a:effectLst>
                  <a:glow rad="101600">
                    <a:schemeClr val="tx1">
                      <a:alpha val="60000"/>
                    </a:schemeClr>
                  </a:glow>
                </a:effectLst>
              </a:rPr>
            </a:br>
            <a:r>
              <a:rPr lang="en-US" sz="2400" baseline="30000" dirty="0" smtClean="0">
                <a:effectLst>
                  <a:glow rad="101600">
                    <a:schemeClr val="tx1">
                      <a:alpha val="60000"/>
                    </a:schemeClr>
                  </a:glow>
                </a:effectLst>
              </a:rPr>
              <a:t>9 </a:t>
            </a:r>
            <a:r>
              <a:rPr lang="en-US" sz="2400" dirty="0" smtClean="0">
                <a:effectLst>
                  <a:glow rad="101600">
                    <a:schemeClr val="tx1">
                      <a:alpha val="60000"/>
                    </a:schemeClr>
                  </a:glow>
                </a:effectLst>
              </a:rPr>
              <a:t>And a vision appeared to Paul in the night. A man of Macedonia stood and pleaded with him, saying, "Come over to Macedonia and help us." </a:t>
            </a:r>
            <a:endParaRPr lang="en-US" sz="2400" dirty="0">
              <a:effectLst>
                <a:glow rad="101600">
                  <a:schemeClr val="tx1">
                    <a:alpha val="60000"/>
                  </a:schemeClr>
                </a:glow>
              </a:effectLst>
            </a:endParaRPr>
          </a:p>
        </p:txBody>
      </p:sp>
    </p:spTree>
    <p:extLst>
      <p:ext uri="{BB962C8B-B14F-4D97-AF65-F5344CB8AC3E}">
        <p14:creationId xmlns:p14="http://schemas.microsoft.com/office/powerpoint/2010/main" val="224291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14</a:t>
            </a:fld>
            <a:endParaRPr lang="en-US">
              <a:solidFill>
                <a:prstClr val="white"/>
              </a:solidFill>
            </a:endParaRPr>
          </a:p>
        </p:txBody>
      </p:sp>
      <p:pic>
        <p:nvPicPr>
          <p:cNvPr id="1026" name="Picture 2" descr="C:\Users\Don McClain\Downloads\014_01_0047_TH-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30195"/>
            <a:ext cx="3352800" cy="1384995"/>
          </a:xfrm>
          <a:prstGeom prst="rect">
            <a:avLst/>
          </a:prstGeom>
          <a:noFill/>
        </p:spPr>
        <p:txBody>
          <a:bodyPr wrap="square" rtlCol="0">
            <a:spAutoFit/>
          </a:bodyPr>
          <a:lstStyle/>
          <a:p>
            <a:pPr algn="ctr"/>
            <a:r>
              <a:rPr lang="en-US" sz="2800" b="1" dirty="0" smtClean="0">
                <a:effectLst>
                  <a:glow rad="101600">
                    <a:schemeClr val="bg1">
                      <a:alpha val="60000"/>
                    </a:schemeClr>
                  </a:glow>
                </a:effectLst>
                <a:latin typeface="Calibri" pitchFamily="34" charset="0"/>
                <a:cs typeface="Calibri" pitchFamily="34" charset="0"/>
              </a:rPr>
              <a:t>Paul’s Second </a:t>
            </a:r>
            <a:r>
              <a:rPr lang="en-US" sz="2800" b="1" dirty="0">
                <a:effectLst>
                  <a:glow rad="101600">
                    <a:schemeClr val="bg1">
                      <a:alpha val="60000"/>
                    </a:schemeClr>
                  </a:glow>
                </a:effectLst>
                <a:latin typeface="Calibri" pitchFamily="34" charset="0"/>
                <a:cs typeface="Calibri" pitchFamily="34" charset="0"/>
              </a:rPr>
              <a:t>Missionary Journey - </a:t>
            </a:r>
            <a:r>
              <a:rPr lang="en-US" sz="2800" b="1" dirty="0" smtClean="0">
                <a:effectLst>
                  <a:glow rad="101600">
                    <a:schemeClr val="bg1">
                      <a:alpha val="60000"/>
                    </a:schemeClr>
                  </a:glow>
                </a:effectLst>
                <a:latin typeface="Calibri" pitchFamily="34" charset="0"/>
                <a:cs typeface="Calibri" pitchFamily="34" charset="0"/>
              </a:rPr>
              <a:t>(Acts 15:40-18:22) </a:t>
            </a:r>
            <a:endParaRPr lang="en-US" sz="2800" b="1" dirty="0">
              <a:effectLst>
                <a:glow rad="101600">
                  <a:schemeClr val="bg1">
                    <a:alpha val="60000"/>
                  </a:schemeClr>
                </a:glow>
              </a:effectLst>
              <a:latin typeface="Calibri" pitchFamily="34" charset="0"/>
              <a:cs typeface="Calibri" pitchFamily="34" charset="0"/>
            </a:endParaRPr>
          </a:p>
        </p:txBody>
      </p:sp>
      <p:sp>
        <p:nvSpPr>
          <p:cNvPr id="5" name="Line Callout 3 4"/>
          <p:cNvSpPr/>
          <p:nvPr/>
        </p:nvSpPr>
        <p:spPr>
          <a:xfrm>
            <a:off x="685800" y="4876800"/>
            <a:ext cx="6858000" cy="1905000"/>
          </a:xfrm>
          <a:prstGeom prst="borderCallout3">
            <a:avLst>
              <a:gd name="adj1" fmla="val -1007"/>
              <a:gd name="adj2" fmla="val 50228"/>
              <a:gd name="adj3" fmla="val -73289"/>
              <a:gd name="adj4" fmla="val 45044"/>
              <a:gd name="adj5" fmla="val -117535"/>
              <a:gd name="adj6" fmla="val 56761"/>
              <a:gd name="adj7" fmla="val -165178"/>
              <a:gd name="adj8" fmla="val 59781"/>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effectLst>
                  <a:glow rad="101600">
                    <a:schemeClr val="tx1">
                      <a:alpha val="60000"/>
                    </a:schemeClr>
                  </a:glow>
                </a:effectLst>
              </a:rPr>
              <a:t>Acts 16:6-10 (NKJV) </a:t>
            </a:r>
            <a:r>
              <a:rPr lang="en-US" sz="2400" dirty="0">
                <a:effectLst>
                  <a:glow rad="101600">
                    <a:schemeClr val="tx1">
                      <a:alpha val="60000"/>
                    </a:schemeClr>
                  </a:glow>
                </a:effectLst>
              </a:rPr>
              <a:t/>
            </a:r>
            <a:br>
              <a:rPr lang="en-US" sz="2400" dirty="0">
                <a:effectLst>
                  <a:glow rad="101600">
                    <a:schemeClr val="tx1">
                      <a:alpha val="60000"/>
                    </a:schemeClr>
                  </a:glow>
                </a:effectLst>
              </a:rPr>
            </a:br>
            <a:r>
              <a:rPr lang="en-US" sz="2400" baseline="30000" dirty="0" smtClean="0">
                <a:effectLst>
                  <a:glow rad="101600">
                    <a:schemeClr val="tx1">
                      <a:alpha val="60000"/>
                    </a:schemeClr>
                  </a:glow>
                </a:effectLst>
              </a:rPr>
              <a:t>10 </a:t>
            </a:r>
            <a:r>
              <a:rPr lang="en-US" sz="2400" dirty="0" smtClean="0">
                <a:effectLst>
                  <a:glow rad="101600">
                    <a:schemeClr val="tx1">
                      <a:alpha val="60000"/>
                    </a:schemeClr>
                  </a:glow>
                </a:effectLst>
              </a:rPr>
              <a:t>Now after he had seen the vision, immediately we sought to go to Macedonia, concluding that the Lord had called us to preach the gospel to them. </a:t>
            </a:r>
            <a:endParaRPr lang="en-US" sz="2400" dirty="0">
              <a:effectLst>
                <a:glow rad="101600">
                  <a:schemeClr val="tx1">
                    <a:alpha val="60000"/>
                  </a:schemeClr>
                </a:glow>
              </a:effectLst>
            </a:endParaRPr>
          </a:p>
        </p:txBody>
      </p:sp>
    </p:spTree>
    <p:extLst>
      <p:ext uri="{BB962C8B-B14F-4D97-AF65-F5344CB8AC3E}">
        <p14:creationId xmlns:p14="http://schemas.microsoft.com/office/powerpoint/2010/main" val="17396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15</a:t>
            </a:fld>
            <a:endParaRPr lang="en-US">
              <a:solidFill>
                <a:prstClr val="white"/>
              </a:solidFill>
            </a:endParaRPr>
          </a:p>
        </p:txBody>
      </p:sp>
      <p:pic>
        <p:nvPicPr>
          <p:cNvPr id="1026" name="Picture 2" descr="C:\Users\Don McClain\Downloads\014_01_0047_TH-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30195"/>
            <a:ext cx="3352800" cy="1384995"/>
          </a:xfrm>
          <a:prstGeom prst="rect">
            <a:avLst/>
          </a:prstGeom>
          <a:noFill/>
        </p:spPr>
        <p:txBody>
          <a:bodyPr wrap="square" rtlCol="0">
            <a:spAutoFit/>
          </a:bodyPr>
          <a:lstStyle/>
          <a:p>
            <a:pPr algn="ctr"/>
            <a:r>
              <a:rPr lang="en-US" sz="2800" b="1" dirty="0" smtClean="0">
                <a:effectLst>
                  <a:glow rad="101600">
                    <a:schemeClr val="bg1">
                      <a:alpha val="60000"/>
                    </a:schemeClr>
                  </a:glow>
                </a:effectLst>
                <a:latin typeface="Calibri" pitchFamily="34" charset="0"/>
                <a:cs typeface="Calibri" pitchFamily="34" charset="0"/>
              </a:rPr>
              <a:t>Paul’s Second </a:t>
            </a:r>
            <a:r>
              <a:rPr lang="en-US" sz="2800" b="1" dirty="0">
                <a:effectLst>
                  <a:glow rad="101600">
                    <a:schemeClr val="bg1">
                      <a:alpha val="60000"/>
                    </a:schemeClr>
                  </a:glow>
                </a:effectLst>
                <a:latin typeface="Calibri" pitchFamily="34" charset="0"/>
                <a:cs typeface="Calibri" pitchFamily="34" charset="0"/>
              </a:rPr>
              <a:t>Missionary Journey - </a:t>
            </a:r>
            <a:r>
              <a:rPr lang="en-US" sz="2800" b="1" dirty="0" smtClean="0">
                <a:effectLst>
                  <a:glow rad="101600">
                    <a:schemeClr val="bg1">
                      <a:alpha val="60000"/>
                    </a:schemeClr>
                  </a:glow>
                </a:effectLst>
                <a:latin typeface="Calibri" pitchFamily="34" charset="0"/>
                <a:cs typeface="Calibri" pitchFamily="34" charset="0"/>
              </a:rPr>
              <a:t>(Acts 15:40-18:22) </a:t>
            </a:r>
            <a:endParaRPr lang="en-US" sz="2800" b="1" dirty="0">
              <a:effectLst>
                <a:glow rad="101600">
                  <a:schemeClr val="bg1">
                    <a:alpha val="60000"/>
                  </a:schemeClr>
                </a:glow>
              </a:effectLst>
              <a:latin typeface="Calibri" pitchFamily="34" charset="0"/>
              <a:cs typeface="Calibri" pitchFamily="34" charset="0"/>
            </a:endParaRPr>
          </a:p>
        </p:txBody>
      </p:sp>
      <p:sp>
        <p:nvSpPr>
          <p:cNvPr id="5" name="Line Callout 3 4"/>
          <p:cNvSpPr/>
          <p:nvPr/>
        </p:nvSpPr>
        <p:spPr>
          <a:xfrm>
            <a:off x="685800" y="4876800"/>
            <a:ext cx="6858000" cy="1905000"/>
          </a:xfrm>
          <a:prstGeom prst="borderCallout3">
            <a:avLst>
              <a:gd name="adj1" fmla="val -1007"/>
              <a:gd name="adj2" fmla="val 50228"/>
              <a:gd name="adj3" fmla="val -73289"/>
              <a:gd name="adj4" fmla="val 45044"/>
              <a:gd name="adj5" fmla="val -117535"/>
              <a:gd name="adj6" fmla="val 56761"/>
              <a:gd name="adj7" fmla="val -189178"/>
              <a:gd name="adj8" fmla="val 51902"/>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effectLst>
                  <a:glow rad="101600">
                    <a:schemeClr val="tx1">
                      <a:alpha val="60000"/>
                    </a:schemeClr>
                  </a:glow>
                </a:effectLst>
              </a:rPr>
              <a:t>Acts 16:11-12 (NKJV) </a:t>
            </a:r>
            <a:r>
              <a:rPr lang="en-US" sz="2400" dirty="0">
                <a:effectLst>
                  <a:glow rad="101600">
                    <a:schemeClr val="tx1">
                      <a:alpha val="60000"/>
                    </a:schemeClr>
                  </a:glow>
                </a:effectLst>
              </a:rPr>
              <a:t/>
            </a:r>
            <a:br>
              <a:rPr lang="en-US" sz="2400" dirty="0">
                <a:effectLst>
                  <a:glow rad="101600">
                    <a:schemeClr val="tx1">
                      <a:alpha val="60000"/>
                    </a:schemeClr>
                  </a:glow>
                </a:effectLst>
              </a:rPr>
            </a:br>
            <a:r>
              <a:rPr lang="en-US" sz="2400" baseline="30000" dirty="0">
                <a:effectLst>
                  <a:glow rad="101600">
                    <a:schemeClr val="tx1">
                      <a:alpha val="60000"/>
                    </a:schemeClr>
                  </a:glow>
                </a:effectLst>
              </a:rPr>
              <a:t>11 </a:t>
            </a:r>
            <a:r>
              <a:rPr lang="en-US" sz="2400" dirty="0">
                <a:effectLst>
                  <a:glow rad="101600">
                    <a:schemeClr val="tx1">
                      <a:alpha val="60000"/>
                    </a:schemeClr>
                  </a:glow>
                </a:effectLst>
              </a:rPr>
              <a:t>Therefore, sailing from Troas, we ran a straight course to Samothrace, and the next </a:t>
            </a:r>
            <a:r>
              <a:rPr lang="en-US" sz="2400" i="1" dirty="0">
                <a:effectLst>
                  <a:glow rad="101600">
                    <a:schemeClr val="tx1">
                      <a:alpha val="60000"/>
                    </a:schemeClr>
                  </a:glow>
                </a:effectLst>
              </a:rPr>
              <a:t>day</a:t>
            </a:r>
            <a:r>
              <a:rPr lang="en-US" sz="2400" dirty="0">
                <a:effectLst>
                  <a:glow rad="101600">
                    <a:schemeClr val="tx1">
                      <a:alpha val="60000"/>
                    </a:schemeClr>
                  </a:glow>
                </a:effectLst>
              </a:rPr>
              <a:t> came to </a:t>
            </a:r>
            <a:r>
              <a:rPr lang="en-US" sz="2400" dirty="0" err="1">
                <a:effectLst>
                  <a:glow rad="101600">
                    <a:schemeClr val="tx1">
                      <a:alpha val="60000"/>
                    </a:schemeClr>
                  </a:glow>
                </a:effectLst>
              </a:rPr>
              <a:t>Neapolis</a:t>
            </a:r>
            <a:r>
              <a:rPr lang="en-US" sz="2400" dirty="0">
                <a:effectLst>
                  <a:glow rad="101600">
                    <a:schemeClr val="tx1">
                      <a:alpha val="60000"/>
                    </a:schemeClr>
                  </a:glow>
                </a:effectLst>
              </a:rPr>
              <a:t>, </a:t>
            </a:r>
          </a:p>
        </p:txBody>
      </p:sp>
    </p:spTree>
    <p:extLst>
      <p:ext uri="{BB962C8B-B14F-4D97-AF65-F5344CB8AC3E}">
        <p14:creationId xmlns:p14="http://schemas.microsoft.com/office/powerpoint/2010/main" val="353644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16</a:t>
            </a:fld>
            <a:endParaRPr lang="en-US">
              <a:solidFill>
                <a:prstClr val="white"/>
              </a:solidFill>
            </a:endParaRPr>
          </a:p>
        </p:txBody>
      </p:sp>
      <p:pic>
        <p:nvPicPr>
          <p:cNvPr id="1026" name="Picture 2" descr="C:\Users\Don McClain\Downloads\014_01_0047_TH-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30195"/>
            <a:ext cx="3352800" cy="1384995"/>
          </a:xfrm>
          <a:prstGeom prst="rect">
            <a:avLst/>
          </a:prstGeom>
          <a:noFill/>
        </p:spPr>
        <p:txBody>
          <a:bodyPr wrap="square" rtlCol="0">
            <a:spAutoFit/>
          </a:bodyPr>
          <a:lstStyle/>
          <a:p>
            <a:pPr algn="ctr"/>
            <a:r>
              <a:rPr lang="en-US" sz="2800" b="1" dirty="0" smtClean="0">
                <a:effectLst>
                  <a:glow rad="101600">
                    <a:schemeClr val="bg1">
                      <a:alpha val="60000"/>
                    </a:schemeClr>
                  </a:glow>
                </a:effectLst>
                <a:latin typeface="Calibri" pitchFamily="34" charset="0"/>
                <a:cs typeface="Calibri" pitchFamily="34" charset="0"/>
              </a:rPr>
              <a:t>Paul’s Second </a:t>
            </a:r>
            <a:r>
              <a:rPr lang="en-US" sz="2800" b="1" dirty="0">
                <a:effectLst>
                  <a:glow rad="101600">
                    <a:schemeClr val="bg1">
                      <a:alpha val="60000"/>
                    </a:schemeClr>
                  </a:glow>
                </a:effectLst>
                <a:latin typeface="Calibri" pitchFamily="34" charset="0"/>
                <a:cs typeface="Calibri" pitchFamily="34" charset="0"/>
              </a:rPr>
              <a:t>Missionary Journey - </a:t>
            </a:r>
            <a:r>
              <a:rPr lang="en-US" sz="2800" b="1" dirty="0" smtClean="0">
                <a:effectLst>
                  <a:glow rad="101600">
                    <a:schemeClr val="bg1">
                      <a:alpha val="60000"/>
                    </a:schemeClr>
                  </a:glow>
                </a:effectLst>
                <a:latin typeface="Calibri" pitchFamily="34" charset="0"/>
                <a:cs typeface="Calibri" pitchFamily="34" charset="0"/>
              </a:rPr>
              <a:t>(Acts 15:40-18:22) </a:t>
            </a:r>
            <a:endParaRPr lang="en-US" sz="2800" b="1" dirty="0">
              <a:effectLst>
                <a:glow rad="101600">
                  <a:schemeClr val="bg1">
                    <a:alpha val="60000"/>
                  </a:schemeClr>
                </a:glow>
              </a:effectLst>
              <a:latin typeface="Calibri" pitchFamily="34" charset="0"/>
              <a:cs typeface="Calibri" pitchFamily="34" charset="0"/>
            </a:endParaRPr>
          </a:p>
        </p:txBody>
      </p:sp>
      <p:sp>
        <p:nvSpPr>
          <p:cNvPr id="5" name="Line Callout 3 4"/>
          <p:cNvSpPr/>
          <p:nvPr/>
        </p:nvSpPr>
        <p:spPr>
          <a:xfrm>
            <a:off x="685800" y="4876800"/>
            <a:ext cx="6858000" cy="1905000"/>
          </a:xfrm>
          <a:prstGeom prst="borderCallout3">
            <a:avLst>
              <a:gd name="adj1" fmla="val -1007"/>
              <a:gd name="adj2" fmla="val 50228"/>
              <a:gd name="adj3" fmla="val -73289"/>
              <a:gd name="adj4" fmla="val 45044"/>
              <a:gd name="adj5" fmla="val -117535"/>
              <a:gd name="adj6" fmla="val 56761"/>
              <a:gd name="adj7" fmla="val -192087"/>
              <a:gd name="adj8" fmla="val 50690"/>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effectLst>
                  <a:glow rad="101600">
                    <a:schemeClr val="tx1">
                      <a:alpha val="60000"/>
                    </a:schemeClr>
                  </a:glow>
                </a:effectLst>
              </a:rPr>
              <a:t>Acts 16:11-12 (NKJV) </a:t>
            </a:r>
            <a:r>
              <a:rPr lang="en-US" sz="2400" dirty="0">
                <a:effectLst>
                  <a:glow rad="101600">
                    <a:schemeClr val="tx1">
                      <a:alpha val="60000"/>
                    </a:schemeClr>
                  </a:glow>
                </a:effectLst>
              </a:rPr>
              <a:t/>
            </a:r>
            <a:br>
              <a:rPr lang="en-US" sz="2400" dirty="0">
                <a:effectLst>
                  <a:glow rad="101600">
                    <a:schemeClr val="tx1">
                      <a:alpha val="60000"/>
                    </a:schemeClr>
                  </a:glow>
                </a:effectLst>
              </a:rPr>
            </a:br>
            <a:r>
              <a:rPr lang="en-US" sz="2400" baseline="30000" dirty="0" smtClean="0">
                <a:effectLst>
                  <a:glow rad="101600">
                    <a:schemeClr val="tx1">
                      <a:alpha val="60000"/>
                    </a:schemeClr>
                  </a:glow>
                </a:effectLst>
              </a:rPr>
              <a:t>12 </a:t>
            </a:r>
            <a:r>
              <a:rPr lang="en-US" sz="2400" dirty="0">
                <a:effectLst>
                  <a:glow rad="101600">
                    <a:schemeClr val="tx1">
                      <a:alpha val="60000"/>
                    </a:schemeClr>
                  </a:glow>
                </a:effectLst>
              </a:rPr>
              <a:t>and from there to Philippi, which is the foremost city of that part of Macedonia, a colony. And we were staying in that city for some days. </a:t>
            </a:r>
          </a:p>
        </p:txBody>
      </p:sp>
    </p:spTree>
    <p:extLst>
      <p:ext uri="{BB962C8B-B14F-4D97-AF65-F5344CB8AC3E}">
        <p14:creationId xmlns:p14="http://schemas.microsoft.com/office/powerpoint/2010/main" val="144054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17</a:t>
            </a:fld>
            <a:endParaRPr lang="en-US">
              <a:solidFill>
                <a:prstClr val="white"/>
              </a:solidFill>
            </a:endParaRPr>
          </a:p>
        </p:txBody>
      </p:sp>
      <p:sp>
        <p:nvSpPr>
          <p:cNvPr id="23" name="Snip Single Corner Rectangle 22"/>
          <p:cNvSpPr/>
          <p:nvPr/>
        </p:nvSpPr>
        <p:spPr>
          <a:xfrm>
            <a:off x="0" y="649069"/>
            <a:ext cx="72390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Paul &amp; Silas at Philippi (</a:t>
            </a:r>
            <a:r>
              <a:rPr lang="en-US" sz="32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16:12-40</a:t>
            </a:r>
            <a:r>
              <a:rPr lang="en-US" sz="32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t>
            </a:r>
          </a:p>
        </p:txBody>
      </p:sp>
      <p:sp>
        <p:nvSpPr>
          <p:cNvPr id="3" name="Rectangle 2"/>
          <p:cNvSpPr/>
          <p:nvPr/>
        </p:nvSpPr>
        <p:spPr>
          <a:xfrm>
            <a:off x="3352800" y="1612642"/>
            <a:ext cx="5715000" cy="5139869"/>
          </a:xfrm>
          <a:prstGeom prst="rect">
            <a:avLst/>
          </a:prstGeom>
          <a:solidFill>
            <a:srgbClr val="283138">
              <a:alpha val="56863"/>
            </a:srgbClr>
          </a:solidFill>
        </p:spPr>
        <p:txBody>
          <a:bodyPr wrap="square">
            <a:spAutoFit/>
          </a:bodyPr>
          <a:lstStyle/>
          <a:p>
            <a:pPr marL="342900" indent="-342900">
              <a:spcAft>
                <a:spcPts val="600"/>
              </a:spcAft>
              <a:buClr>
                <a:srgbClr val="FF8600"/>
              </a:buClr>
              <a:buFont typeface="Wingdings 2" pitchFamily="18" charset="2"/>
              <a:buChar char="è"/>
            </a:pPr>
            <a:r>
              <a:rPr lang="en-US" sz="2800" dirty="0">
                <a:solidFill>
                  <a:srgbClr val="FFFF00"/>
                </a:solidFill>
                <a:effectLst>
                  <a:glow rad="101600">
                    <a:prstClr val="black">
                      <a:alpha val="60000"/>
                    </a:prstClr>
                  </a:glow>
                </a:effectLst>
                <a:latin typeface="Constantia" pitchFamily="18" charset="0"/>
              </a:rPr>
              <a:t>Paul and his companions go down to the riverside on the </a:t>
            </a:r>
            <a:r>
              <a:rPr lang="en-US" sz="2800" dirty="0" smtClean="0">
                <a:solidFill>
                  <a:srgbClr val="FFFF00"/>
                </a:solidFill>
                <a:effectLst>
                  <a:glow rad="101600">
                    <a:prstClr val="black">
                      <a:alpha val="60000"/>
                    </a:prstClr>
                  </a:glow>
                </a:effectLst>
                <a:latin typeface="Constantia" pitchFamily="18" charset="0"/>
              </a:rPr>
              <a:t>Sabbath – </a:t>
            </a:r>
            <a:r>
              <a:rPr lang="en-US" sz="2800" i="1" dirty="0" smtClean="0">
                <a:effectLst>
                  <a:glow rad="101600">
                    <a:prstClr val="black">
                      <a:alpha val="60000"/>
                    </a:prstClr>
                  </a:glow>
                </a:effectLst>
                <a:latin typeface="Constantia" pitchFamily="18" charset="0"/>
              </a:rPr>
              <a:t>Where women were gathered to pray -</a:t>
            </a:r>
            <a:r>
              <a:rPr lang="en-US" sz="2800" dirty="0" smtClean="0">
                <a:solidFill>
                  <a:srgbClr val="FFFF00"/>
                </a:solidFill>
                <a:effectLst>
                  <a:glow rad="101600">
                    <a:prstClr val="black">
                      <a:alpha val="60000"/>
                    </a:prstClr>
                  </a:glow>
                </a:effectLst>
                <a:latin typeface="Constantia" pitchFamily="18" charset="0"/>
              </a:rPr>
              <a:t> </a:t>
            </a:r>
            <a:r>
              <a:rPr lang="en-US" sz="2800" dirty="0" smtClean="0">
                <a:effectLst>
                  <a:glow rad="101600">
                    <a:prstClr val="black">
                      <a:alpha val="60000"/>
                    </a:prstClr>
                  </a:glow>
                </a:effectLst>
                <a:latin typeface="Constantia" pitchFamily="18" charset="0"/>
              </a:rPr>
              <a:t>(16:13)</a:t>
            </a:r>
          </a:p>
          <a:p>
            <a:pPr marL="342900" indent="-342900">
              <a:spcAft>
                <a:spcPts val="600"/>
              </a:spcAft>
              <a:buClr>
                <a:srgbClr val="FF8600"/>
              </a:buClr>
              <a:buFont typeface="Wingdings 2" pitchFamily="18" charset="2"/>
              <a:buChar char="è"/>
            </a:pPr>
            <a:r>
              <a:rPr lang="en-US" sz="2800" dirty="0" smtClean="0">
                <a:solidFill>
                  <a:srgbClr val="FFFF00"/>
                </a:solidFill>
                <a:effectLst>
                  <a:glow rad="101600">
                    <a:prstClr val="black">
                      <a:alpha val="60000"/>
                    </a:prstClr>
                  </a:glow>
                </a:effectLst>
                <a:latin typeface="Constantia" pitchFamily="18" charset="0"/>
              </a:rPr>
              <a:t>Conversion </a:t>
            </a:r>
            <a:r>
              <a:rPr lang="en-US" sz="2800" dirty="0">
                <a:solidFill>
                  <a:srgbClr val="FFFF00"/>
                </a:solidFill>
                <a:effectLst>
                  <a:glow rad="101600">
                    <a:prstClr val="black">
                      <a:alpha val="60000"/>
                    </a:prstClr>
                  </a:glow>
                </a:effectLst>
                <a:latin typeface="Constantia" pitchFamily="18" charset="0"/>
              </a:rPr>
              <a:t>of Lydia </a:t>
            </a:r>
            <a:r>
              <a:rPr lang="en-US" sz="2800" dirty="0" smtClean="0">
                <a:effectLst>
                  <a:glow rad="101600">
                    <a:prstClr val="black">
                      <a:alpha val="60000"/>
                    </a:prstClr>
                  </a:glow>
                </a:effectLst>
                <a:latin typeface="Constantia" pitchFamily="18" charset="0"/>
              </a:rPr>
              <a:t>(16:14-15</a:t>
            </a:r>
            <a:r>
              <a:rPr lang="en-US" sz="2800" dirty="0">
                <a:effectLst>
                  <a:glow rad="101600">
                    <a:prstClr val="black">
                      <a:alpha val="60000"/>
                    </a:prstClr>
                  </a:glow>
                </a:effectLst>
                <a:latin typeface="Constantia" pitchFamily="18" charset="0"/>
              </a:rPr>
              <a:t>).</a:t>
            </a:r>
          </a:p>
          <a:p>
            <a:pPr marL="342900" indent="-342900">
              <a:spcAft>
                <a:spcPts val="600"/>
              </a:spcAft>
              <a:buClr>
                <a:srgbClr val="FF8600"/>
              </a:buClr>
              <a:buFont typeface="Wingdings 2" pitchFamily="18" charset="2"/>
              <a:buChar char="è"/>
            </a:pPr>
            <a:r>
              <a:rPr lang="en-US" sz="2800" dirty="0" smtClean="0">
                <a:solidFill>
                  <a:srgbClr val="FFFF00"/>
                </a:solidFill>
                <a:effectLst>
                  <a:glow rad="101600">
                    <a:prstClr val="black">
                      <a:alpha val="60000"/>
                    </a:prstClr>
                  </a:glow>
                </a:effectLst>
                <a:latin typeface="Constantia" pitchFamily="18" charset="0"/>
              </a:rPr>
              <a:t>Evil </a:t>
            </a:r>
            <a:r>
              <a:rPr lang="en-US" sz="2800" dirty="0">
                <a:solidFill>
                  <a:srgbClr val="FFFF00"/>
                </a:solidFill>
                <a:effectLst>
                  <a:glow rad="101600">
                    <a:prstClr val="black">
                      <a:alpha val="60000"/>
                    </a:prstClr>
                  </a:glow>
                </a:effectLst>
                <a:latin typeface="Constantia" pitchFamily="18" charset="0"/>
              </a:rPr>
              <a:t>spirit cast out of a servant girl &amp; Paul and Silas are arrested </a:t>
            </a:r>
            <a:r>
              <a:rPr lang="en-US" sz="2800" dirty="0" smtClean="0">
                <a:solidFill>
                  <a:srgbClr val="FFFF00"/>
                </a:solidFill>
                <a:effectLst>
                  <a:glow rad="101600">
                    <a:prstClr val="black">
                      <a:alpha val="60000"/>
                    </a:prstClr>
                  </a:glow>
                </a:effectLst>
                <a:latin typeface="Constantia" pitchFamily="18" charset="0"/>
              </a:rPr>
              <a:t>-   </a:t>
            </a:r>
            <a:r>
              <a:rPr lang="en-US" sz="2800" dirty="0" smtClean="0">
                <a:effectLst>
                  <a:glow rad="101600">
                    <a:prstClr val="black">
                      <a:alpha val="60000"/>
                    </a:prstClr>
                  </a:glow>
                </a:effectLst>
                <a:latin typeface="Constantia" pitchFamily="18" charset="0"/>
              </a:rPr>
              <a:t>(16:16-24</a:t>
            </a:r>
            <a:r>
              <a:rPr lang="en-US" sz="2800" dirty="0">
                <a:effectLst>
                  <a:glow rad="101600">
                    <a:prstClr val="black">
                      <a:alpha val="60000"/>
                    </a:prstClr>
                  </a:glow>
                </a:effectLst>
                <a:latin typeface="Constantia" pitchFamily="18" charset="0"/>
              </a:rPr>
              <a:t>).</a:t>
            </a:r>
          </a:p>
          <a:p>
            <a:pPr marL="342900" indent="-342900">
              <a:spcAft>
                <a:spcPts val="600"/>
              </a:spcAft>
              <a:buClr>
                <a:srgbClr val="FF8600"/>
              </a:buClr>
              <a:buFont typeface="Wingdings 2" pitchFamily="18" charset="2"/>
              <a:buChar char="è"/>
            </a:pPr>
            <a:r>
              <a:rPr lang="en-US" sz="2800" dirty="0" smtClean="0">
                <a:solidFill>
                  <a:srgbClr val="FFFF00"/>
                </a:solidFill>
                <a:effectLst>
                  <a:glow rad="101600">
                    <a:prstClr val="black">
                      <a:alpha val="60000"/>
                    </a:prstClr>
                  </a:glow>
                </a:effectLst>
                <a:latin typeface="Constantia" pitchFamily="18" charset="0"/>
              </a:rPr>
              <a:t>Conversion </a:t>
            </a:r>
            <a:r>
              <a:rPr lang="en-US" sz="2800" dirty="0">
                <a:solidFill>
                  <a:srgbClr val="FFFF00"/>
                </a:solidFill>
                <a:effectLst>
                  <a:glow rad="101600">
                    <a:prstClr val="black">
                      <a:alpha val="60000"/>
                    </a:prstClr>
                  </a:glow>
                </a:effectLst>
                <a:latin typeface="Constantia" pitchFamily="18" charset="0"/>
              </a:rPr>
              <a:t>of the Jailer </a:t>
            </a:r>
            <a:r>
              <a:rPr lang="en-US" sz="2800" dirty="0" smtClean="0">
                <a:solidFill>
                  <a:srgbClr val="FFFF00"/>
                </a:solidFill>
                <a:effectLst>
                  <a:glow rad="101600">
                    <a:prstClr val="black">
                      <a:alpha val="60000"/>
                    </a:prstClr>
                  </a:glow>
                </a:effectLst>
                <a:latin typeface="Constantia" pitchFamily="18" charset="0"/>
              </a:rPr>
              <a:t>         </a:t>
            </a:r>
            <a:r>
              <a:rPr lang="en-US" sz="2800" dirty="0" smtClean="0">
                <a:effectLst>
                  <a:glow rad="101600">
                    <a:prstClr val="black">
                      <a:alpha val="60000"/>
                    </a:prstClr>
                  </a:glow>
                </a:effectLst>
                <a:latin typeface="Constantia" pitchFamily="18" charset="0"/>
              </a:rPr>
              <a:t>(16:25-34</a:t>
            </a:r>
            <a:r>
              <a:rPr lang="en-US" sz="2800" dirty="0">
                <a:effectLst>
                  <a:glow rad="101600">
                    <a:prstClr val="black">
                      <a:alpha val="60000"/>
                    </a:prstClr>
                  </a:glow>
                </a:effectLst>
                <a:latin typeface="Constantia" pitchFamily="18" charset="0"/>
              </a:rPr>
              <a:t>).</a:t>
            </a:r>
          </a:p>
          <a:p>
            <a:pPr marL="342900" indent="-342900">
              <a:spcAft>
                <a:spcPts val="600"/>
              </a:spcAft>
              <a:buClr>
                <a:srgbClr val="FF8600"/>
              </a:buClr>
              <a:buFont typeface="Wingdings 2" pitchFamily="18" charset="2"/>
              <a:buChar char="è"/>
            </a:pPr>
            <a:r>
              <a:rPr lang="en-US" sz="2800" dirty="0" smtClean="0">
                <a:solidFill>
                  <a:srgbClr val="FFFF00"/>
                </a:solidFill>
                <a:effectLst>
                  <a:glow rad="101600">
                    <a:prstClr val="black">
                      <a:alpha val="60000"/>
                    </a:prstClr>
                  </a:glow>
                </a:effectLst>
                <a:latin typeface="Constantia" pitchFamily="18" charset="0"/>
              </a:rPr>
              <a:t>Asked </a:t>
            </a:r>
            <a:r>
              <a:rPr lang="en-US" sz="2800" dirty="0">
                <a:solidFill>
                  <a:srgbClr val="FFFF00"/>
                </a:solidFill>
                <a:effectLst>
                  <a:glow rad="101600">
                    <a:prstClr val="black">
                      <a:alpha val="60000"/>
                    </a:prstClr>
                  </a:glow>
                </a:effectLst>
                <a:latin typeface="Constantia" pitchFamily="18" charset="0"/>
              </a:rPr>
              <a:t>to Leave the city </a:t>
            </a:r>
            <a:r>
              <a:rPr lang="en-US" sz="2800" dirty="0" smtClean="0">
                <a:effectLst>
                  <a:glow rad="101600">
                    <a:prstClr val="black">
                      <a:alpha val="60000"/>
                    </a:prstClr>
                  </a:glow>
                </a:effectLst>
                <a:latin typeface="Constantia" pitchFamily="18" charset="0"/>
              </a:rPr>
              <a:t>(16:35-40</a:t>
            </a:r>
            <a:r>
              <a:rPr lang="en-US" sz="2800" dirty="0">
                <a:effectLst>
                  <a:glow rad="101600">
                    <a:prstClr val="black">
                      <a:alpha val="60000"/>
                    </a:prstClr>
                  </a:glow>
                </a:effectLst>
                <a:latin typeface="Constantia" pitchFamily="18" charset="0"/>
              </a:rPr>
              <a:t>).</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3556000" cy="4267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 y="0"/>
            <a:ext cx="6705601"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Examples of Conversions In Acts</a:t>
            </a:r>
          </a:p>
        </p:txBody>
      </p:sp>
    </p:spTree>
    <p:extLst>
      <p:ext uri="{BB962C8B-B14F-4D97-AF65-F5344CB8AC3E}">
        <p14:creationId xmlns:p14="http://schemas.microsoft.com/office/powerpoint/2010/main" val="8272666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08" y="2255579"/>
            <a:ext cx="3621903" cy="39928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18</a:t>
            </a:fld>
            <a:endParaRPr lang="en-US">
              <a:solidFill>
                <a:prstClr val="white"/>
              </a:solidFill>
            </a:endParaRPr>
          </a:p>
        </p:txBody>
      </p:sp>
      <p:sp>
        <p:nvSpPr>
          <p:cNvPr id="23" name="Snip Single Corner Rectangle 22"/>
          <p:cNvSpPr/>
          <p:nvPr/>
        </p:nvSpPr>
        <p:spPr>
          <a:xfrm>
            <a:off x="0" y="268069"/>
            <a:ext cx="7543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Lydia -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16:11-15)</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1" name="TextBox 20"/>
          <p:cNvSpPr txBox="1"/>
          <p:nvPr/>
        </p:nvSpPr>
        <p:spPr>
          <a:xfrm>
            <a:off x="1" y="1305580"/>
            <a:ext cx="41910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Who Was Lydia?</a:t>
            </a:r>
            <a:endParaRPr lang="en-US" sz="3600" dirty="0">
              <a:solidFill>
                <a:prstClr val="white"/>
              </a:solidFill>
              <a:effectLst>
                <a:glow rad="101600">
                  <a:prstClr val="black">
                    <a:alpha val="60000"/>
                  </a:prstClr>
                </a:glow>
              </a:effectLst>
              <a:latin typeface="BinnerD" pitchFamily="34" charset="0"/>
            </a:endParaRPr>
          </a:p>
        </p:txBody>
      </p:sp>
      <p:sp>
        <p:nvSpPr>
          <p:cNvPr id="2" name="Rectangle 1"/>
          <p:cNvSpPr/>
          <p:nvPr/>
        </p:nvSpPr>
        <p:spPr>
          <a:xfrm>
            <a:off x="3962400" y="1911727"/>
            <a:ext cx="4953000" cy="4585871"/>
          </a:xfrm>
          <a:prstGeom prst="rect">
            <a:avLst/>
          </a:prstGeom>
        </p:spPr>
        <p:txBody>
          <a:bodyPr wrap="square">
            <a:spAutoFit/>
          </a:bodyPr>
          <a:lstStyle/>
          <a:p>
            <a:pPr algn="ctr"/>
            <a:r>
              <a:rPr lang="en-US" sz="3600" b="1" dirty="0">
                <a:effectLst>
                  <a:glow rad="101600">
                    <a:schemeClr val="bg1">
                      <a:alpha val="60000"/>
                    </a:schemeClr>
                  </a:glow>
                </a:effectLst>
                <a:latin typeface="Calibri" pitchFamily="34" charset="0"/>
                <a:cs typeface="Calibri" pitchFamily="34" charset="0"/>
              </a:rPr>
              <a:t>Acts </a:t>
            </a:r>
            <a:r>
              <a:rPr lang="en-US" sz="3600" b="1" dirty="0" smtClean="0">
                <a:effectLst>
                  <a:glow rad="101600">
                    <a:schemeClr val="bg1">
                      <a:alpha val="60000"/>
                    </a:schemeClr>
                  </a:glow>
                </a:effectLst>
                <a:latin typeface="Calibri" pitchFamily="34" charset="0"/>
                <a:cs typeface="Calibri" pitchFamily="34" charset="0"/>
              </a:rPr>
              <a:t>16:14 </a:t>
            </a:r>
            <a:r>
              <a:rPr lang="en-US" sz="3600" b="1" dirty="0">
                <a:effectLst>
                  <a:glow rad="101600">
                    <a:schemeClr val="bg1">
                      <a:alpha val="60000"/>
                    </a:schemeClr>
                  </a:glow>
                </a:effectLst>
                <a:latin typeface="Calibri" pitchFamily="34" charset="0"/>
                <a:cs typeface="Calibri" pitchFamily="34" charset="0"/>
              </a:rPr>
              <a:t>(NKJV) </a:t>
            </a:r>
            <a:r>
              <a:rPr lang="en-US" sz="3200" dirty="0">
                <a:effectLst>
                  <a:glow rad="101600">
                    <a:schemeClr val="bg1">
                      <a:alpha val="60000"/>
                    </a:schemeClr>
                  </a:glow>
                </a:effectLst>
                <a:latin typeface="Calibri" pitchFamily="34" charset="0"/>
                <a:cs typeface="Calibri" pitchFamily="34" charset="0"/>
              </a:rPr>
              <a:t/>
            </a:r>
            <a:br>
              <a:rPr lang="en-US" sz="3200" dirty="0">
                <a:effectLst>
                  <a:glow rad="101600">
                    <a:schemeClr val="bg1">
                      <a:alpha val="60000"/>
                    </a:schemeClr>
                  </a:glow>
                </a:effectLst>
                <a:latin typeface="Calibri" pitchFamily="34" charset="0"/>
                <a:cs typeface="Calibri" pitchFamily="34" charset="0"/>
              </a:rPr>
            </a:br>
            <a:r>
              <a:rPr lang="en-US" sz="3200" baseline="30000" dirty="0" smtClean="0">
                <a:effectLst>
                  <a:glow rad="101600">
                    <a:schemeClr val="bg1">
                      <a:alpha val="60000"/>
                    </a:schemeClr>
                  </a:glow>
                </a:effectLst>
                <a:latin typeface="Calibri" pitchFamily="34" charset="0"/>
                <a:cs typeface="Calibri" pitchFamily="34" charset="0"/>
              </a:rPr>
              <a:t>14 </a:t>
            </a:r>
            <a:r>
              <a:rPr lang="en-US" sz="3200" dirty="0">
                <a:effectLst>
                  <a:glow rad="101600">
                    <a:schemeClr val="bg1">
                      <a:alpha val="60000"/>
                    </a:schemeClr>
                  </a:glow>
                </a:effectLst>
                <a:latin typeface="Calibri" pitchFamily="34" charset="0"/>
                <a:cs typeface="Calibri" pitchFamily="34" charset="0"/>
              </a:rPr>
              <a:t>Now a certain woman named Lydia heard </a:t>
            </a:r>
            <a:r>
              <a:rPr lang="en-US" sz="3200" i="1" dirty="0">
                <a:effectLst>
                  <a:glow rad="101600">
                    <a:schemeClr val="bg1">
                      <a:alpha val="60000"/>
                    </a:schemeClr>
                  </a:glow>
                </a:effectLst>
                <a:latin typeface="Calibri" pitchFamily="34" charset="0"/>
                <a:cs typeface="Calibri" pitchFamily="34" charset="0"/>
              </a:rPr>
              <a:t>us.</a:t>
            </a:r>
            <a:r>
              <a:rPr lang="en-US" sz="3200" dirty="0">
                <a:effectLst>
                  <a:glow rad="101600">
                    <a:schemeClr val="bg1">
                      <a:alpha val="60000"/>
                    </a:schemeClr>
                  </a:glow>
                </a:effectLst>
                <a:latin typeface="Calibri" pitchFamily="34" charset="0"/>
                <a:cs typeface="Calibri" pitchFamily="34" charset="0"/>
              </a:rPr>
              <a:t> </a:t>
            </a:r>
            <a:endParaRPr lang="en-US" sz="3200" dirty="0" smtClean="0">
              <a:effectLst>
                <a:glow rad="101600">
                  <a:schemeClr val="bg1">
                    <a:alpha val="60000"/>
                  </a:schemeClr>
                </a:glow>
              </a:effectLst>
              <a:latin typeface="Calibri" pitchFamily="34" charset="0"/>
              <a:cs typeface="Calibri" pitchFamily="34" charset="0"/>
            </a:endParaRPr>
          </a:p>
          <a:p>
            <a:pPr algn="ctr"/>
            <a:r>
              <a:rPr lang="en-US" sz="3200" dirty="0" smtClean="0">
                <a:effectLst>
                  <a:glow rad="101600">
                    <a:schemeClr val="bg1">
                      <a:alpha val="60000"/>
                    </a:schemeClr>
                  </a:glow>
                </a:effectLst>
                <a:latin typeface="Calibri" pitchFamily="34" charset="0"/>
                <a:cs typeface="Calibri" pitchFamily="34" charset="0"/>
              </a:rPr>
              <a:t>She </a:t>
            </a:r>
            <a:r>
              <a:rPr lang="en-US" sz="3200" dirty="0">
                <a:effectLst>
                  <a:glow rad="101600">
                    <a:schemeClr val="bg1">
                      <a:alpha val="60000"/>
                    </a:schemeClr>
                  </a:glow>
                </a:effectLst>
                <a:latin typeface="Calibri" pitchFamily="34" charset="0"/>
                <a:cs typeface="Calibri" pitchFamily="34" charset="0"/>
              </a:rPr>
              <a:t>was a </a:t>
            </a:r>
            <a:r>
              <a:rPr lang="en-US" sz="3200" dirty="0">
                <a:solidFill>
                  <a:srgbClr val="FFFF00"/>
                </a:solidFill>
                <a:effectLst>
                  <a:glow rad="101600">
                    <a:schemeClr val="bg1">
                      <a:alpha val="60000"/>
                    </a:schemeClr>
                  </a:glow>
                </a:effectLst>
                <a:latin typeface="Calibri" pitchFamily="34" charset="0"/>
                <a:cs typeface="Calibri" pitchFamily="34" charset="0"/>
              </a:rPr>
              <a:t>seller of purple </a:t>
            </a:r>
            <a:endParaRPr lang="en-US" sz="3200" dirty="0" smtClean="0">
              <a:solidFill>
                <a:srgbClr val="FFFF00"/>
              </a:solidFill>
              <a:effectLst>
                <a:glow rad="101600">
                  <a:schemeClr val="bg1">
                    <a:alpha val="60000"/>
                  </a:schemeClr>
                </a:glow>
              </a:effectLst>
              <a:latin typeface="Calibri" pitchFamily="34" charset="0"/>
              <a:cs typeface="Calibri" pitchFamily="34" charset="0"/>
            </a:endParaRPr>
          </a:p>
          <a:p>
            <a:pPr algn="ctr"/>
            <a:r>
              <a:rPr lang="en-US" sz="3200" dirty="0" smtClean="0">
                <a:effectLst>
                  <a:glow rad="101600">
                    <a:schemeClr val="bg1">
                      <a:alpha val="60000"/>
                    </a:schemeClr>
                  </a:glow>
                </a:effectLst>
                <a:latin typeface="Calibri" pitchFamily="34" charset="0"/>
                <a:cs typeface="Calibri" pitchFamily="34" charset="0"/>
              </a:rPr>
              <a:t>from </a:t>
            </a:r>
            <a:r>
              <a:rPr lang="en-US" sz="3200" dirty="0">
                <a:effectLst>
                  <a:glow rad="101600">
                    <a:schemeClr val="bg1">
                      <a:alpha val="60000"/>
                    </a:schemeClr>
                  </a:glow>
                </a:effectLst>
                <a:latin typeface="Calibri" pitchFamily="34" charset="0"/>
                <a:cs typeface="Calibri" pitchFamily="34" charset="0"/>
              </a:rPr>
              <a:t>the </a:t>
            </a:r>
            <a:r>
              <a:rPr lang="en-US" sz="3200" dirty="0">
                <a:solidFill>
                  <a:srgbClr val="FFFF00"/>
                </a:solidFill>
                <a:effectLst>
                  <a:glow rad="101600">
                    <a:schemeClr val="bg1">
                      <a:alpha val="60000"/>
                    </a:schemeClr>
                  </a:glow>
                </a:effectLst>
                <a:latin typeface="Calibri" pitchFamily="34" charset="0"/>
                <a:cs typeface="Calibri" pitchFamily="34" charset="0"/>
              </a:rPr>
              <a:t>city of Thyatira</a:t>
            </a:r>
            <a:r>
              <a:rPr lang="en-US" sz="3200" dirty="0">
                <a:effectLst>
                  <a:glow rad="101600">
                    <a:schemeClr val="bg1">
                      <a:alpha val="60000"/>
                    </a:schemeClr>
                  </a:glow>
                </a:effectLst>
                <a:latin typeface="Calibri" pitchFamily="34" charset="0"/>
                <a:cs typeface="Calibri" pitchFamily="34" charset="0"/>
              </a:rPr>
              <a:t>, </a:t>
            </a:r>
            <a:endParaRPr lang="en-US" sz="3200" dirty="0" smtClean="0">
              <a:effectLst>
                <a:glow rad="101600">
                  <a:schemeClr val="bg1">
                    <a:alpha val="60000"/>
                  </a:schemeClr>
                </a:glow>
              </a:effectLst>
              <a:latin typeface="Calibri" pitchFamily="34" charset="0"/>
              <a:cs typeface="Calibri" pitchFamily="34" charset="0"/>
            </a:endParaRPr>
          </a:p>
          <a:p>
            <a:pPr algn="ctr"/>
            <a:r>
              <a:rPr lang="en-US" sz="3200" dirty="0" smtClean="0">
                <a:effectLst>
                  <a:glow rad="101600">
                    <a:schemeClr val="bg1">
                      <a:alpha val="60000"/>
                    </a:schemeClr>
                  </a:glow>
                </a:effectLst>
                <a:latin typeface="Calibri" pitchFamily="34" charset="0"/>
                <a:cs typeface="Calibri" pitchFamily="34" charset="0"/>
              </a:rPr>
              <a:t>who </a:t>
            </a:r>
            <a:r>
              <a:rPr lang="en-US" sz="3200" dirty="0">
                <a:solidFill>
                  <a:srgbClr val="FFFF00"/>
                </a:solidFill>
                <a:effectLst>
                  <a:glow rad="101600">
                    <a:schemeClr val="bg1">
                      <a:alpha val="60000"/>
                    </a:schemeClr>
                  </a:glow>
                </a:effectLst>
                <a:latin typeface="Calibri" pitchFamily="34" charset="0"/>
                <a:cs typeface="Calibri" pitchFamily="34" charset="0"/>
              </a:rPr>
              <a:t>worshiped God</a:t>
            </a:r>
            <a:r>
              <a:rPr lang="en-US" sz="3200" dirty="0">
                <a:effectLst>
                  <a:glow rad="101600">
                    <a:schemeClr val="bg1">
                      <a:alpha val="60000"/>
                    </a:schemeClr>
                  </a:glow>
                </a:effectLst>
                <a:latin typeface="Calibri" pitchFamily="34" charset="0"/>
                <a:cs typeface="Calibri" pitchFamily="34" charset="0"/>
              </a:rPr>
              <a:t>. </a:t>
            </a:r>
            <a:endParaRPr lang="en-US" sz="3200" dirty="0" smtClean="0">
              <a:effectLst>
                <a:glow rad="101600">
                  <a:schemeClr val="bg1">
                    <a:alpha val="60000"/>
                  </a:schemeClr>
                </a:glow>
              </a:effectLst>
              <a:latin typeface="Calibri" pitchFamily="34" charset="0"/>
              <a:cs typeface="Calibri" pitchFamily="34" charset="0"/>
            </a:endParaRPr>
          </a:p>
          <a:p>
            <a:pPr algn="ctr"/>
            <a:r>
              <a:rPr lang="en-US" sz="3200" dirty="0" smtClean="0">
                <a:effectLst>
                  <a:glow rad="101600">
                    <a:schemeClr val="bg1">
                      <a:alpha val="60000"/>
                    </a:schemeClr>
                  </a:glow>
                </a:effectLst>
                <a:latin typeface="Calibri" pitchFamily="34" charset="0"/>
                <a:cs typeface="Calibri" pitchFamily="34" charset="0"/>
              </a:rPr>
              <a:t>The </a:t>
            </a:r>
            <a:r>
              <a:rPr lang="en-US" sz="3200" dirty="0">
                <a:effectLst>
                  <a:glow rad="101600">
                    <a:schemeClr val="bg1">
                      <a:alpha val="60000"/>
                    </a:schemeClr>
                  </a:glow>
                </a:effectLst>
                <a:latin typeface="Calibri" pitchFamily="34" charset="0"/>
                <a:cs typeface="Calibri" pitchFamily="34" charset="0"/>
              </a:rPr>
              <a:t>Lord opened her heart to heed the things spoken by Paul. </a:t>
            </a:r>
          </a:p>
        </p:txBody>
      </p:sp>
    </p:spTree>
    <p:extLst>
      <p:ext uri="{BB962C8B-B14F-4D97-AF65-F5344CB8AC3E}">
        <p14:creationId xmlns:p14="http://schemas.microsoft.com/office/powerpoint/2010/main" val="109775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08" y="2255579"/>
            <a:ext cx="3621903" cy="39928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19</a:t>
            </a:fld>
            <a:endParaRPr lang="en-US">
              <a:solidFill>
                <a:prstClr val="white"/>
              </a:solidFill>
            </a:endParaRPr>
          </a:p>
        </p:txBody>
      </p:sp>
      <p:sp>
        <p:nvSpPr>
          <p:cNvPr id="23" name="Snip Single Corner Rectangle 22"/>
          <p:cNvSpPr/>
          <p:nvPr/>
        </p:nvSpPr>
        <p:spPr>
          <a:xfrm>
            <a:off x="0" y="268069"/>
            <a:ext cx="7543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Lydia -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16:11-15)</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1" name="TextBox 20"/>
          <p:cNvSpPr txBox="1"/>
          <p:nvPr/>
        </p:nvSpPr>
        <p:spPr>
          <a:xfrm>
            <a:off x="0" y="1305580"/>
            <a:ext cx="42672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Lydia’s Salvation?</a:t>
            </a:r>
            <a:endParaRPr lang="en-US" sz="3600" dirty="0">
              <a:solidFill>
                <a:prstClr val="white"/>
              </a:solidFill>
              <a:effectLst>
                <a:glow rad="101600">
                  <a:prstClr val="black">
                    <a:alpha val="60000"/>
                  </a:prstClr>
                </a:glow>
              </a:effectLst>
              <a:latin typeface="BinnerD" pitchFamily="34" charset="0"/>
            </a:endParaRPr>
          </a:p>
        </p:txBody>
      </p:sp>
      <p:sp>
        <p:nvSpPr>
          <p:cNvPr id="20" name="TextBox 19"/>
          <p:cNvSpPr txBox="1"/>
          <p:nvPr/>
        </p:nvSpPr>
        <p:spPr>
          <a:xfrm>
            <a:off x="3771900" y="1676400"/>
            <a:ext cx="5116945" cy="5047536"/>
          </a:xfrm>
          <a:prstGeom prst="rect">
            <a:avLst/>
          </a:prstGeom>
          <a:noFill/>
        </p:spPr>
        <p:txBody>
          <a:bodyPr wrap="square" rtlCol="0">
            <a:spAutoFit/>
          </a:bodyPr>
          <a:lstStyle/>
          <a:p>
            <a:pPr algn="ctr">
              <a:spcAft>
                <a:spcPts val="600"/>
              </a:spcAft>
              <a:buClr>
                <a:srgbClr val="D2610C">
                  <a:lumMod val="60000"/>
                  <a:lumOff val="40000"/>
                </a:srgbClr>
              </a:buClr>
            </a:pPr>
            <a:r>
              <a:rPr lang="en-US" sz="36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rPr>
              <a:t>‘</a:t>
            </a:r>
            <a:r>
              <a:rPr lang="en-US" sz="36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rPr>
              <a:t>The Lord opened her heart</a:t>
            </a:r>
            <a:r>
              <a:rPr lang="en-US" sz="36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rPr>
              <a:t>’</a:t>
            </a:r>
            <a:r>
              <a:rPr lang="en-US" sz="20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 </a:t>
            </a:r>
          </a:p>
          <a:p>
            <a:pPr marL="457200" indent="-457200">
              <a:spcAft>
                <a:spcPts val="600"/>
              </a:spcAft>
              <a:buClr>
                <a:srgbClr val="D2610C">
                  <a:lumMod val="60000"/>
                  <a:lumOff val="40000"/>
                </a:srgbClr>
              </a:buClr>
              <a:buFont typeface="Wingdings 2" pitchFamily="18" charset="2"/>
              <a:buChar char="ö"/>
            </a:pPr>
            <a:r>
              <a:rPr lang="en-US" sz="24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rPr>
              <a:t>Does NOT specifically state HOW</a:t>
            </a:r>
            <a:r>
              <a:rPr lang="en-US" sz="2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t>
            </a:r>
            <a:r>
              <a:rPr lang="en-US" sz="24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 </a:t>
            </a:r>
            <a:r>
              <a:rPr lang="en-US" sz="20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Many assume what is NOT stated here or ANYWHERE else - (John 6:44,45; 1 Cor. 2:11-15)</a:t>
            </a:r>
            <a:endPar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endParaRPr>
          </a:p>
          <a:p>
            <a:pPr marL="457200" indent="-457200">
              <a:spcAft>
                <a:spcPts val="600"/>
              </a:spcAft>
              <a:buClr>
                <a:srgbClr val="D2610C">
                  <a:lumMod val="60000"/>
                  <a:lumOff val="40000"/>
                </a:srgbClr>
              </a:buClr>
              <a:buFont typeface="Wingdings 2" pitchFamily="18" charset="2"/>
              <a:buChar char="ö"/>
            </a:pPr>
            <a:r>
              <a:rPr lang="en-US" sz="24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rPr>
              <a:t>The Lord opened her heart just as he opened the hearts of others </a:t>
            </a:r>
            <a:r>
              <a:rPr lang="en-US" sz="24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 </a:t>
            </a:r>
            <a:r>
              <a:rPr lang="en-US" sz="20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Jews on Pentecost, (Act 2:36,37) Samaritans, (Acts 8:4-6) Eunuch, (Acts 8:35,36), Cornelius,  (Acts 10:33; 11:14); (</a:t>
            </a:r>
            <a:r>
              <a:rPr lang="en-US" sz="2000" dirty="0" err="1"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cf</a:t>
            </a:r>
            <a:r>
              <a:rPr lang="en-US" sz="20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 Rom 1:16; 10:14-17; 1 Cor. 1:18ff)</a:t>
            </a:r>
            <a:endParaRPr lang="en-US" sz="2000" dirty="0">
              <a:solidFill>
                <a:prstClr val="white"/>
              </a:solidFill>
              <a:effectLst>
                <a:glow rad="101600">
                  <a:prstClr val="black">
                    <a:alpha val="60000"/>
                  </a:prst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1216638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fade">
                                      <p:cBhvr>
                                        <p:cTn id="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24800" y="228600"/>
            <a:ext cx="1230745" cy="457200"/>
            <a:chOff x="7924800" y="228600"/>
            <a:chExt cx="1230745" cy="457200"/>
          </a:xfrm>
        </p:grpSpPr>
        <p:sp>
          <p:nvSpPr>
            <p:cNvPr id="10" name="Pentagon 9"/>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1" name="Chevron 10"/>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2" name="Chevron 11"/>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5" name="TextBox 4"/>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6" name="Slide Number Placeholder 5"/>
          <p:cNvSpPr>
            <a:spLocks noGrp="1"/>
          </p:cNvSpPr>
          <p:nvPr>
            <p:ph type="sldNum" sz="quarter" idx="12"/>
          </p:nvPr>
        </p:nvSpPr>
        <p:spPr>
          <a:xfrm>
            <a:off x="8153400" y="231648"/>
            <a:ext cx="941203" cy="301752"/>
          </a:xfrm>
        </p:spPr>
        <p:txBody>
          <a:bodyPr/>
          <a:lstStyle/>
          <a:p>
            <a:fld id="{7E4624B1-C7B4-4A8A-8E6E-B45790D7EEB2}" type="slidenum">
              <a:rPr lang="en-US" smtClean="0">
                <a:solidFill>
                  <a:prstClr val="white"/>
                </a:solidFill>
              </a:rPr>
              <a:pPr/>
              <a:t>2</a:t>
            </a:fld>
            <a:endParaRPr lang="en-US" dirty="0">
              <a:solidFill>
                <a:prstClr val="white"/>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09" y="2133600"/>
            <a:ext cx="2762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657600" y="2286000"/>
            <a:ext cx="5067300" cy="4308872"/>
          </a:xfrm>
          <a:prstGeom prst="rect">
            <a:avLst/>
          </a:prstGeom>
        </p:spPr>
        <p:txBody>
          <a:bodyPr wrap="square">
            <a:spAutoFit/>
          </a:bodyPr>
          <a:lstStyle/>
          <a:p>
            <a:pPr>
              <a:spcAft>
                <a:spcPts val="600"/>
              </a:spcAft>
            </a:pPr>
            <a:r>
              <a:rPr lang="en-US" sz="2400" dirty="0">
                <a:solidFill>
                  <a:prstClr val="white"/>
                </a:solidFill>
                <a:effectLst>
                  <a:glow rad="101600">
                    <a:prstClr val="black">
                      <a:alpha val="60000"/>
                    </a:prstClr>
                  </a:glow>
                </a:effectLst>
              </a:rPr>
              <a:t>transitive verb</a:t>
            </a:r>
          </a:p>
          <a:p>
            <a:pPr marL="231775" indent="-231775">
              <a:spcAft>
                <a:spcPts val="600"/>
              </a:spcAft>
            </a:pPr>
            <a:r>
              <a:rPr lang="en-US" sz="2400" dirty="0">
                <a:solidFill>
                  <a:prstClr val="white"/>
                </a:solidFill>
                <a:effectLst>
                  <a:glow rad="101600">
                    <a:prstClr val="black">
                      <a:alpha val="60000"/>
                    </a:prstClr>
                  </a:glow>
                </a:effectLst>
              </a:rPr>
              <a:t>1 - a : </a:t>
            </a:r>
            <a:r>
              <a:rPr lang="en-US" sz="2400" dirty="0">
                <a:solidFill>
                  <a:srgbClr val="FFFF00"/>
                </a:solidFill>
                <a:effectLst>
                  <a:glow rad="101600">
                    <a:prstClr val="black">
                      <a:alpha val="60000"/>
                    </a:prstClr>
                  </a:glow>
                </a:effectLst>
              </a:rPr>
              <a:t>to bring over from one belief, view, or party to another </a:t>
            </a:r>
            <a:r>
              <a:rPr lang="en-US" sz="2400" dirty="0">
                <a:solidFill>
                  <a:prstClr val="white"/>
                </a:solidFill>
                <a:effectLst>
                  <a:glow rad="101600">
                    <a:prstClr val="black">
                      <a:alpha val="60000"/>
                    </a:prstClr>
                  </a:glow>
                </a:effectLst>
              </a:rPr>
              <a:t>b : to bring about a religious conversion in </a:t>
            </a:r>
          </a:p>
          <a:p>
            <a:pPr marL="231775" indent="-231775">
              <a:spcAft>
                <a:spcPts val="600"/>
              </a:spcAft>
            </a:pPr>
            <a:r>
              <a:rPr lang="en-US" sz="2400" dirty="0">
                <a:solidFill>
                  <a:prstClr val="white"/>
                </a:solidFill>
                <a:effectLst>
                  <a:glow rad="101600">
                    <a:prstClr val="black">
                      <a:alpha val="60000"/>
                    </a:prstClr>
                  </a:glow>
                </a:effectLst>
              </a:rPr>
              <a:t>2 - a : to alter the physical or chemical nature or properties of especially in manufacturing b (1) : </a:t>
            </a:r>
            <a:r>
              <a:rPr lang="en-US" sz="2400" dirty="0">
                <a:solidFill>
                  <a:srgbClr val="FFFF00"/>
                </a:solidFill>
                <a:effectLst>
                  <a:glow rad="101600">
                    <a:prstClr val="black">
                      <a:alpha val="60000"/>
                    </a:prstClr>
                  </a:glow>
                </a:effectLst>
              </a:rPr>
              <a:t>to change from one form or function to another </a:t>
            </a:r>
            <a:r>
              <a:rPr lang="en-US" sz="2400" dirty="0">
                <a:solidFill>
                  <a:prstClr val="white"/>
                </a:solidFill>
                <a:effectLst>
                  <a:glow rad="101600">
                    <a:prstClr val="black">
                      <a:alpha val="60000"/>
                    </a:prstClr>
                  </a:glow>
                </a:effectLst>
              </a:rPr>
              <a:t>(2) : to alter for more effective utilization</a:t>
            </a:r>
          </a:p>
        </p:txBody>
      </p:sp>
      <p:grpSp>
        <p:nvGrpSpPr>
          <p:cNvPr id="14" name="Group 13"/>
          <p:cNvGrpSpPr/>
          <p:nvPr/>
        </p:nvGrpSpPr>
        <p:grpSpPr>
          <a:xfrm rot="10800000">
            <a:off x="0" y="6172200"/>
            <a:ext cx="1230745" cy="457200"/>
            <a:chOff x="7924800" y="228600"/>
            <a:chExt cx="1230745" cy="457200"/>
          </a:xfrm>
        </p:grpSpPr>
        <p:sp>
          <p:nvSpPr>
            <p:cNvPr id="15" name="Pentagon 14"/>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6" name="Chevron 15"/>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7" name="Chevron 16"/>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Rectangle 18"/>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0" name="Snip Single Corner Rectangle 19"/>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Saul From Tarsus</a:t>
            </a:r>
          </a:p>
        </p:txBody>
      </p:sp>
    </p:spTree>
    <p:extLst>
      <p:ext uri="{BB962C8B-B14F-4D97-AF65-F5344CB8AC3E}">
        <p14:creationId xmlns:p14="http://schemas.microsoft.com/office/powerpoint/2010/main" val="224272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08" y="2255579"/>
            <a:ext cx="3621903" cy="39928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20</a:t>
            </a:fld>
            <a:endParaRPr lang="en-US">
              <a:solidFill>
                <a:prstClr val="white"/>
              </a:solidFill>
            </a:endParaRPr>
          </a:p>
        </p:txBody>
      </p:sp>
      <p:sp>
        <p:nvSpPr>
          <p:cNvPr id="23" name="Snip Single Corner Rectangle 22"/>
          <p:cNvSpPr/>
          <p:nvPr/>
        </p:nvSpPr>
        <p:spPr>
          <a:xfrm>
            <a:off x="0" y="268069"/>
            <a:ext cx="7543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Lydia -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16:11-15)</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0" name="TextBox 19"/>
          <p:cNvSpPr txBox="1"/>
          <p:nvPr/>
        </p:nvSpPr>
        <p:spPr>
          <a:xfrm>
            <a:off x="3771900" y="1676400"/>
            <a:ext cx="5116945" cy="5124480"/>
          </a:xfrm>
          <a:prstGeom prst="rect">
            <a:avLst/>
          </a:prstGeom>
          <a:noFill/>
        </p:spPr>
        <p:txBody>
          <a:bodyPr wrap="square" rtlCol="0">
            <a:spAutoFit/>
          </a:bodyPr>
          <a:lstStyle/>
          <a:p>
            <a:pPr algn="ctr">
              <a:spcAft>
                <a:spcPts val="600"/>
              </a:spcAft>
              <a:buClr>
                <a:srgbClr val="D2610C">
                  <a:lumMod val="60000"/>
                  <a:lumOff val="40000"/>
                </a:srgbClr>
              </a:buClr>
            </a:pPr>
            <a:r>
              <a:rPr lang="en-US" sz="36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rPr>
              <a:t>‘To Heed The Things Spoken By Paul’</a:t>
            </a:r>
            <a:r>
              <a:rPr lang="en-US" sz="20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rPr>
              <a:t> </a:t>
            </a:r>
          </a:p>
          <a:p>
            <a:pPr marL="457200" indent="-457200">
              <a:spcAft>
                <a:spcPts val="600"/>
              </a:spcAft>
              <a:buClr>
                <a:srgbClr val="D2610C">
                  <a:lumMod val="60000"/>
                  <a:lumOff val="40000"/>
                </a:srgbClr>
              </a:buClr>
              <a:buFont typeface="Wingdings 2" pitchFamily="18" charset="2"/>
              <a:buChar char="ö"/>
            </a:pPr>
            <a:r>
              <a:rPr lang="en-US" sz="24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rPr>
              <a:t>She and her household were baptized </a:t>
            </a:r>
            <a:r>
              <a:rPr lang="en-US" sz="24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a:t>
            </a:r>
            <a:r>
              <a:rPr lang="en-US" sz="20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 (Acts 16:15)</a:t>
            </a:r>
            <a:endPar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endParaRPr>
          </a:p>
          <a:p>
            <a:pPr marL="914400" lvl="1" indent="-457200">
              <a:spcAft>
                <a:spcPts val="600"/>
              </a:spcAft>
              <a:buClr>
                <a:srgbClr val="D2610C">
                  <a:lumMod val="60000"/>
                  <a:lumOff val="40000"/>
                </a:srgbClr>
              </a:buClr>
              <a:buFont typeface="Wingdings 2" pitchFamily="18" charset="2"/>
              <a:buChar char="ö"/>
            </a:pPr>
            <a:r>
              <a:rPr lang="en-US" sz="2400" dirty="0">
                <a:effectLst>
                  <a:glow rad="101600">
                    <a:prstClr val="black">
                      <a:alpha val="60000"/>
                    </a:prstClr>
                  </a:glow>
                  <a:outerShdw blurRad="60007" dist="310007" dir="7680000" sy="30000" kx="1300200" algn="ctr" rotWithShape="0">
                    <a:prstClr val="black">
                      <a:alpha val="32000"/>
                    </a:prstClr>
                  </a:outerShdw>
                </a:effectLst>
              </a:rPr>
              <a:t>She would not have known baptism w/o Paul having </a:t>
            </a:r>
            <a:r>
              <a:rPr lang="en-US" sz="2400" dirty="0" smtClean="0">
                <a:effectLst>
                  <a:glow rad="101600">
                    <a:prstClr val="black">
                      <a:alpha val="60000"/>
                    </a:prstClr>
                  </a:glow>
                  <a:outerShdw blurRad="60007" dist="310007" dir="7680000" sy="30000" kx="1300200" algn="ctr" rotWithShape="0">
                    <a:prstClr val="black">
                      <a:alpha val="32000"/>
                    </a:prstClr>
                  </a:outerShdw>
                </a:effectLst>
              </a:rPr>
              <a:t>preached it </a:t>
            </a:r>
            <a:r>
              <a:rPr lang="en-US" sz="2400" dirty="0">
                <a:effectLst>
                  <a:glow rad="101600">
                    <a:prstClr val="black">
                      <a:alpha val="60000"/>
                    </a:prstClr>
                  </a:glow>
                  <a:outerShdw blurRad="60007" dist="310007" dir="7680000" sy="30000" kx="1300200" algn="ctr" rotWithShape="0">
                    <a:prstClr val="black">
                      <a:alpha val="32000"/>
                    </a:prstClr>
                  </a:outerShdw>
                </a:effectLst>
              </a:rPr>
              <a:t>(cf. </a:t>
            </a:r>
            <a:r>
              <a:rPr lang="en-US" sz="2400" dirty="0" smtClean="0">
                <a:effectLst>
                  <a:glow rad="101600">
                    <a:prstClr val="black">
                      <a:alpha val="60000"/>
                    </a:prstClr>
                  </a:glow>
                  <a:outerShdw blurRad="60007" dist="310007" dir="7680000" sy="30000" kx="1300200" algn="ctr" rotWithShape="0">
                    <a:prstClr val="black">
                      <a:alpha val="32000"/>
                    </a:prstClr>
                  </a:outerShdw>
                </a:effectLst>
              </a:rPr>
              <a:t>Ac </a:t>
            </a:r>
            <a:r>
              <a:rPr lang="en-US" sz="2400" dirty="0">
                <a:effectLst>
                  <a:glow rad="101600">
                    <a:prstClr val="black">
                      <a:alpha val="60000"/>
                    </a:prstClr>
                  </a:glow>
                  <a:outerShdw blurRad="60007" dist="310007" dir="7680000" sy="30000" kx="1300200" algn="ctr" rotWithShape="0">
                    <a:prstClr val="black">
                      <a:alpha val="32000"/>
                    </a:prstClr>
                  </a:outerShdw>
                </a:effectLst>
              </a:rPr>
              <a:t>8:35–36).</a:t>
            </a:r>
          </a:p>
          <a:p>
            <a:pPr marL="914400" lvl="1" indent="-457200">
              <a:spcAft>
                <a:spcPts val="600"/>
              </a:spcAft>
              <a:buClr>
                <a:srgbClr val="D2610C">
                  <a:lumMod val="60000"/>
                  <a:lumOff val="40000"/>
                </a:srgbClr>
              </a:buClr>
              <a:buFont typeface="Wingdings 2" pitchFamily="18" charset="2"/>
              <a:buChar char="ö"/>
            </a:pPr>
            <a:r>
              <a:rPr lang="en-US" sz="2400" dirty="0">
                <a:effectLst>
                  <a:glow rad="101600">
                    <a:prstClr val="black">
                      <a:alpha val="60000"/>
                    </a:prstClr>
                  </a:glow>
                  <a:outerShdw blurRad="60007" dist="310007" dir="7680000" sy="30000" kx="1300200" algn="ctr" rotWithShape="0">
                    <a:prstClr val="black">
                      <a:alpha val="32000"/>
                    </a:prstClr>
                  </a:outerShdw>
                </a:effectLst>
              </a:rPr>
              <a:t>She understood that saving faith was obedient faith; therefore, she attended unto </a:t>
            </a:r>
            <a:r>
              <a:rPr lang="en-US" sz="2400" dirty="0" smtClean="0">
                <a:effectLst>
                  <a:glow rad="101600">
                    <a:prstClr val="black">
                      <a:alpha val="60000"/>
                    </a:prstClr>
                  </a:glow>
                  <a:outerShdw blurRad="60007" dist="310007" dir="7680000" sy="30000" kx="1300200" algn="ctr" rotWithShape="0">
                    <a:prstClr val="black">
                      <a:alpha val="32000"/>
                    </a:prstClr>
                  </a:outerShdw>
                </a:effectLst>
              </a:rPr>
              <a:t>the </a:t>
            </a:r>
            <a:r>
              <a:rPr lang="en-US" sz="2400" dirty="0">
                <a:effectLst>
                  <a:glow rad="101600">
                    <a:prstClr val="black">
                      <a:alpha val="60000"/>
                    </a:prstClr>
                  </a:glow>
                  <a:outerShdw blurRad="60007" dist="310007" dir="7680000" sy="30000" kx="1300200" algn="ctr" rotWithShape="0">
                    <a:prstClr val="black">
                      <a:alpha val="32000"/>
                    </a:prstClr>
                  </a:outerShdw>
                </a:effectLst>
              </a:rPr>
              <a:t>things spoken by Paul </a:t>
            </a:r>
            <a:r>
              <a:rPr lang="en-US" sz="2400" dirty="0" smtClean="0">
                <a:effectLst>
                  <a:glow rad="101600">
                    <a:prstClr val="black">
                      <a:alpha val="60000"/>
                    </a:prstClr>
                  </a:glow>
                  <a:outerShdw blurRad="60007" dist="310007" dir="7680000" sy="30000" kx="1300200" algn="ctr" rotWithShape="0">
                    <a:prstClr val="black">
                      <a:alpha val="32000"/>
                    </a:prstClr>
                  </a:outerShdw>
                </a:effectLst>
              </a:rPr>
              <a:t>(16:14,15</a:t>
            </a:r>
            <a:r>
              <a:rPr lang="en-US" sz="2400" dirty="0">
                <a:effectLst>
                  <a:glow rad="101600">
                    <a:prstClr val="black">
                      <a:alpha val="60000"/>
                    </a:prstClr>
                  </a:glow>
                  <a:outerShdw blurRad="60007" dist="310007" dir="7680000" sy="30000" kx="1300200" algn="ctr" rotWithShape="0">
                    <a:prstClr val="black">
                      <a:alpha val="32000"/>
                    </a:prstClr>
                  </a:outerShdw>
                </a:effectLst>
              </a:rPr>
              <a:t>).</a:t>
            </a:r>
          </a:p>
        </p:txBody>
      </p:sp>
      <p:sp>
        <p:nvSpPr>
          <p:cNvPr id="18" name="TextBox 17"/>
          <p:cNvSpPr txBox="1"/>
          <p:nvPr/>
        </p:nvSpPr>
        <p:spPr>
          <a:xfrm>
            <a:off x="0" y="1305580"/>
            <a:ext cx="42672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Lydia’s Salvation?</a:t>
            </a:r>
            <a:endParaRPr lang="en-US" sz="3600" dirty="0">
              <a:solidFill>
                <a:prstClr val="white"/>
              </a:solidFill>
              <a:effectLst>
                <a:glow rad="101600">
                  <a:prstClr val="black">
                    <a:alpha val="60000"/>
                  </a:prstClr>
                </a:glow>
              </a:effectLst>
              <a:latin typeface="BinnerD" pitchFamily="34" charset="0"/>
            </a:endParaRPr>
          </a:p>
        </p:txBody>
      </p:sp>
    </p:spTree>
    <p:extLst>
      <p:ext uri="{BB962C8B-B14F-4D97-AF65-F5344CB8AC3E}">
        <p14:creationId xmlns:p14="http://schemas.microsoft.com/office/powerpoint/2010/main" val="10833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fade">
                                      <p:cBhvr>
                                        <p:cTn id="1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08" y="2255579"/>
            <a:ext cx="3621903" cy="39928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21</a:t>
            </a:fld>
            <a:endParaRPr lang="en-US">
              <a:solidFill>
                <a:prstClr val="white"/>
              </a:solidFill>
            </a:endParaRPr>
          </a:p>
        </p:txBody>
      </p:sp>
      <p:sp>
        <p:nvSpPr>
          <p:cNvPr id="23" name="Snip Single Corner Rectangle 22"/>
          <p:cNvSpPr/>
          <p:nvPr/>
        </p:nvSpPr>
        <p:spPr>
          <a:xfrm>
            <a:off x="0" y="268069"/>
            <a:ext cx="7543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Lydia -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16:11-15)</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0" name="TextBox 19"/>
          <p:cNvSpPr txBox="1"/>
          <p:nvPr/>
        </p:nvSpPr>
        <p:spPr>
          <a:xfrm>
            <a:off x="3771900" y="2137350"/>
            <a:ext cx="5116945" cy="4339650"/>
          </a:xfrm>
          <a:prstGeom prst="rect">
            <a:avLst/>
          </a:prstGeom>
          <a:noFill/>
        </p:spPr>
        <p:txBody>
          <a:bodyPr wrap="square" rtlCol="0">
            <a:spAutoFit/>
          </a:bodyPr>
          <a:lstStyle/>
          <a:p>
            <a:pPr algn="ctr">
              <a:spcAft>
                <a:spcPts val="600"/>
              </a:spcAft>
              <a:buClr>
                <a:srgbClr val="D2610C">
                  <a:lumMod val="60000"/>
                  <a:lumOff val="40000"/>
                </a:srgbClr>
              </a:buClr>
            </a:pPr>
            <a:r>
              <a:rPr lang="en-US" sz="40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rPr>
              <a:t>Note The Process:</a:t>
            </a:r>
            <a:r>
              <a:rPr lang="en-US" sz="24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rPr>
              <a:t> </a:t>
            </a:r>
          </a:p>
          <a:p>
            <a:pPr marL="457200" indent="-457200">
              <a:spcAft>
                <a:spcPts val="600"/>
              </a:spcAft>
              <a:buClr>
                <a:srgbClr val="D2610C">
                  <a:lumMod val="60000"/>
                  <a:lumOff val="40000"/>
                </a:srgbClr>
              </a:buClr>
              <a:buFont typeface="Wingdings 2" pitchFamily="18" charset="2"/>
              <a:buChar char="ö"/>
            </a:pPr>
            <a:r>
              <a:rPr lang="en-US" sz="36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The Gospel is preached; </a:t>
            </a:r>
          </a:p>
          <a:p>
            <a:pPr marL="457200" indent="-457200">
              <a:spcAft>
                <a:spcPts val="600"/>
              </a:spcAft>
              <a:buClr>
                <a:srgbClr val="D2610C">
                  <a:lumMod val="60000"/>
                  <a:lumOff val="40000"/>
                </a:srgbClr>
              </a:buClr>
              <a:buFont typeface="Wingdings 2" pitchFamily="18" charset="2"/>
              <a:buChar char="ö"/>
            </a:pPr>
            <a:r>
              <a:rPr lang="en-US" sz="36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The heart is opened; </a:t>
            </a:r>
          </a:p>
          <a:p>
            <a:pPr marL="457200" indent="-457200">
              <a:spcAft>
                <a:spcPts val="600"/>
              </a:spcAft>
              <a:buClr>
                <a:srgbClr val="D2610C">
                  <a:lumMod val="60000"/>
                  <a:lumOff val="40000"/>
                </a:srgbClr>
              </a:buClr>
              <a:buFont typeface="Wingdings 2" pitchFamily="18" charset="2"/>
              <a:buChar char="ö"/>
            </a:pPr>
            <a:r>
              <a:rPr lang="en-US" sz="36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Attendance is given to the things spoken; </a:t>
            </a:r>
          </a:p>
          <a:p>
            <a:pPr marL="457200" indent="-457200">
              <a:spcAft>
                <a:spcPts val="600"/>
              </a:spcAft>
              <a:buClr>
                <a:srgbClr val="D2610C">
                  <a:lumMod val="60000"/>
                  <a:lumOff val="40000"/>
                </a:srgbClr>
              </a:buClr>
              <a:buFont typeface="Wingdings 2" pitchFamily="18" charset="2"/>
              <a:buChar char="ö"/>
            </a:pPr>
            <a:r>
              <a:rPr lang="en-US" sz="36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The obedient is judged faithful.</a:t>
            </a:r>
            <a:endParaRPr lang="en-US" sz="3600" dirty="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endParaRPr>
          </a:p>
        </p:txBody>
      </p:sp>
      <p:sp>
        <p:nvSpPr>
          <p:cNvPr id="18" name="TextBox 17"/>
          <p:cNvSpPr txBox="1"/>
          <p:nvPr/>
        </p:nvSpPr>
        <p:spPr>
          <a:xfrm>
            <a:off x="0" y="1305580"/>
            <a:ext cx="42672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Lydia’s Salvation?</a:t>
            </a:r>
            <a:endParaRPr lang="en-US" sz="3600" dirty="0">
              <a:solidFill>
                <a:prstClr val="white"/>
              </a:solidFill>
              <a:effectLst>
                <a:glow rad="101600">
                  <a:prstClr val="black">
                    <a:alpha val="60000"/>
                  </a:prstClr>
                </a:glow>
              </a:effectLst>
              <a:latin typeface="BinnerD" pitchFamily="34" charset="0"/>
            </a:endParaRPr>
          </a:p>
        </p:txBody>
      </p:sp>
    </p:spTree>
    <p:extLst>
      <p:ext uri="{BB962C8B-B14F-4D97-AF65-F5344CB8AC3E}">
        <p14:creationId xmlns:p14="http://schemas.microsoft.com/office/powerpoint/2010/main" val="132557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fade">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fade">
                                      <p:cBhvr>
                                        <p:cTn id="2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22</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0" name="TextBox 19"/>
          <p:cNvSpPr txBox="1"/>
          <p:nvPr/>
        </p:nvSpPr>
        <p:spPr>
          <a:xfrm>
            <a:off x="3771900" y="2057400"/>
            <a:ext cx="5116945" cy="4278094"/>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Paul &amp; Silas cast demon out of servant girl – (16:16-18)</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Paul &amp; Silas imprisoned – (16:19-24)</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Paul &amp; Silas set free during earthquake – (16:25,26)</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Wakened jailer thought to kill himself – (16:27,28)</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Stopped by Paul – (16:28)</a:t>
            </a:r>
            <a:endParaRPr lang="en-US" sz="2800" dirty="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endParaRPr>
          </a:p>
        </p:txBody>
      </p:sp>
      <p:sp>
        <p:nvSpPr>
          <p:cNvPr id="18" name="TextBox 17"/>
          <p:cNvSpPr txBox="1"/>
          <p:nvPr/>
        </p:nvSpPr>
        <p:spPr>
          <a:xfrm>
            <a:off x="0" y="1305580"/>
            <a:ext cx="45720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The Circumstances</a:t>
            </a:r>
            <a:endParaRPr lang="en-US" sz="3600" dirty="0">
              <a:solidFill>
                <a:prstClr val="white"/>
              </a:solidFill>
              <a:effectLst>
                <a:glow rad="101600">
                  <a:prstClr val="black">
                    <a:alpha val="60000"/>
                  </a:prstClr>
                </a:glow>
              </a:effectLst>
              <a:latin typeface="BinnerD" pitchFamily="34" charset="0"/>
            </a:endParaRPr>
          </a:p>
        </p:txBody>
      </p:sp>
    </p:spTree>
    <p:extLst>
      <p:ext uri="{BB962C8B-B14F-4D97-AF65-F5344CB8AC3E}">
        <p14:creationId xmlns:p14="http://schemas.microsoft.com/office/powerpoint/2010/main" val="15116990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fade">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fade">
                                      <p:cBhvr>
                                        <p:cTn id="2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23</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0" name="TextBox 19"/>
          <p:cNvSpPr txBox="1"/>
          <p:nvPr/>
        </p:nvSpPr>
        <p:spPr>
          <a:xfrm>
            <a:off x="3771900" y="2057400"/>
            <a:ext cx="5116945" cy="4632037"/>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8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A grateful &amp; humbled man prepared to listen </a:t>
            </a: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 (16:29)</a:t>
            </a:r>
          </a:p>
          <a:p>
            <a:pPr marL="457200" indent="-457200">
              <a:spcAft>
                <a:spcPts val="600"/>
              </a:spcAft>
              <a:buClr>
                <a:srgbClr val="D2610C">
                  <a:lumMod val="60000"/>
                  <a:lumOff val="40000"/>
                </a:srgbClr>
              </a:buClr>
              <a:buFont typeface="Wingdings 2" pitchFamily="18" charset="2"/>
              <a:buChar char="ö"/>
            </a:pPr>
            <a:r>
              <a:rPr lang="en-US" sz="28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The question </a:t>
            </a: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 “what must I do to be saved?” – (16:30)</a:t>
            </a:r>
          </a:p>
          <a:p>
            <a:pPr marL="457200" indent="-457200">
              <a:spcAft>
                <a:spcPts val="600"/>
              </a:spcAft>
              <a:buClr>
                <a:srgbClr val="D2610C">
                  <a:lumMod val="60000"/>
                  <a:lumOff val="40000"/>
                </a:srgbClr>
              </a:buClr>
              <a:buFont typeface="Wingdings 2" pitchFamily="18" charset="2"/>
              <a:buChar char="ö"/>
            </a:pPr>
            <a:r>
              <a:rPr lang="en-US" sz="28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The answer </a:t>
            </a: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 "</a:t>
            </a:r>
            <a:r>
              <a:rPr lang="en-US" sz="2800" dirty="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Believe on the Lord Jesus Christ, and you will be saved, you and your household." </a:t>
            </a: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 </a:t>
            </a:r>
            <a:r>
              <a:rPr lang="en-US" sz="2800" dirty="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(16:31) </a:t>
            </a:r>
            <a:endPar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endParaRPr>
          </a:p>
          <a:p>
            <a:pPr marL="457200" indent="-457200">
              <a:spcAft>
                <a:spcPts val="600"/>
              </a:spcAft>
              <a:buClr>
                <a:srgbClr val="D2610C">
                  <a:lumMod val="60000"/>
                  <a:lumOff val="40000"/>
                </a:srgbClr>
              </a:buClr>
              <a:buFont typeface="Wingdings 2" pitchFamily="18" charset="2"/>
              <a:buChar char="ö"/>
            </a:pPr>
            <a:r>
              <a:rPr lang="en-US" sz="28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Understanding the answer </a:t>
            </a: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 (16:32,33)</a:t>
            </a:r>
            <a:endParaRPr lang="en-US" sz="2800" dirty="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endParaRPr>
          </a:p>
        </p:txBody>
      </p:sp>
      <p:sp>
        <p:nvSpPr>
          <p:cNvPr id="18" name="TextBox 17"/>
          <p:cNvSpPr txBox="1"/>
          <p:nvPr/>
        </p:nvSpPr>
        <p:spPr>
          <a:xfrm>
            <a:off x="0" y="1305580"/>
            <a:ext cx="66294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The Most Important Question</a:t>
            </a:r>
            <a:endParaRPr lang="en-US" sz="3600" dirty="0">
              <a:solidFill>
                <a:prstClr val="white"/>
              </a:solidFill>
              <a:effectLst>
                <a:glow rad="101600">
                  <a:prstClr val="black">
                    <a:alpha val="60000"/>
                  </a:prstClr>
                </a:glow>
              </a:effectLst>
              <a:latin typeface="BinnerD" pitchFamily="34" charset="0"/>
            </a:endParaRPr>
          </a:p>
        </p:txBody>
      </p:sp>
    </p:spTree>
    <p:extLst>
      <p:ext uri="{BB962C8B-B14F-4D97-AF65-F5344CB8AC3E}">
        <p14:creationId xmlns:p14="http://schemas.microsoft.com/office/powerpoint/2010/main" val="23384321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24</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0" name="TextBox 19"/>
          <p:cNvSpPr txBox="1"/>
          <p:nvPr/>
        </p:nvSpPr>
        <p:spPr>
          <a:xfrm>
            <a:off x="3771900" y="2057400"/>
            <a:ext cx="5116945" cy="4847481"/>
          </a:xfrm>
          <a:prstGeom prst="rect">
            <a:avLst/>
          </a:prstGeom>
          <a:noFill/>
        </p:spPr>
        <p:txBody>
          <a:bodyPr wrap="square" rtlCol="0">
            <a:spAutoFit/>
          </a:bodyPr>
          <a:lstStyle/>
          <a:p>
            <a:pPr algn="ctr">
              <a:spcAft>
                <a:spcPts val="600"/>
              </a:spcAft>
              <a:buClr>
                <a:srgbClr val="D2610C">
                  <a:lumMod val="60000"/>
                  <a:lumOff val="40000"/>
                </a:srgbClr>
              </a:buClr>
            </a:pPr>
            <a:r>
              <a:rPr lang="en-US" sz="3200" dirty="0" smtClean="0">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cs typeface="Calibri" pitchFamily="34" charset="0"/>
              </a:rPr>
              <a:t>The Answer Was NOT!</a:t>
            </a:r>
            <a:endPar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cs typeface="Calibri" pitchFamily="34" charset="0"/>
            </a:endParaRP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“JUST” believe – faith only - </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Ask Jesus to come into your heart –</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Confess that you are a sinner </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Say the sinners prayer –</a:t>
            </a:r>
          </a:p>
          <a:p>
            <a:pPr marL="457200" indent="-457200">
              <a:spcAft>
                <a:spcPts val="600"/>
              </a:spcAft>
              <a:buClr>
                <a:srgbClr val="D2610C">
                  <a:lumMod val="60000"/>
                  <a:lumOff val="40000"/>
                </a:srgbClr>
              </a:buClr>
              <a:buFont typeface="Wingdings 2" pitchFamily="18" charset="2"/>
              <a:buChar char="ö"/>
            </a:pPr>
            <a:r>
              <a:rPr lang="en-US" sz="2800" dirty="0" smtClean="0">
                <a:solidFill>
                  <a:srgbClr val="FFFF00"/>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Where is a passage where any of these things were EVER told to a non Christian in order for them to be saved?</a:t>
            </a:r>
            <a:endParaRPr lang="en-US" sz="2800" dirty="0">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endParaRPr>
          </a:p>
        </p:txBody>
      </p:sp>
      <p:sp>
        <p:nvSpPr>
          <p:cNvPr id="18" name="TextBox 17"/>
          <p:cNvSpPr txBox="1"/>
          <p:nvPr/>
        </p:nvSpPr>
        <p:spPr>
          <a:xfrm>
            <a:off x="0" y="1305580"/>
            <a:ext cx="66294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The Most Important Question</a:t>
            </a:r>
            <a:endParaRPr lang="en-US" sz="3600" dirty="0">
              <a:solidFill>
                <a:prstClr val="white"/>
              </a:solidFill>
              <a:effectLst>
                <a:glow rad="101600">
                  <a:prstClr val="black">
                    <a:alpha val="60000"/>
                  </a:prstClr>
                </a:glow>
              </a:effectLst>
              <a:latin typeface="BinnerD" pitchFamily="34" charset="0"/>
            </a:endParaRPr>
          </a:p>
        </p:txBody>
      </p:sp>
    </p:spTree>
    <p:extLst>
      <p:ext uri="{BB962C8B-B14F-4D97-AF65-F5344CB8AC3E}">
        <p14:creationId xmlns:p14="http://schemas.microsoft.com/office/powerpoint/2010/main" val="382831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fade">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fade">
                                      <p:cBhvr>
                                        <p:cTn id="22" dur="500"/>
                                        <p:tgtEl>
                                          <p:spTgt spid="2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animEffect transition="in" filter="fade">
                                      <p:cBhvr>
                                        <p:cTn id="2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25</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18" name="TextBox 17"/>
          <p:cNvSpPr txBox="1"/>
          <p:nvPr/>
        </p:nvSpPr>
        <p:spPr>
          <a:xfrm>
            <a:off x="0" y="1305580"/>
            <a:ext cx="66294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The Most Important Question</a:t>
            </a:r>
            <a:endParaRPr lang="en-US" sz="3600" dirty="0">
              <a:solidFill>
                <a:prstClr val="white"/>
              </a:solidFill>
              <a:effectLst>
                <a:glow rad="101600">
                  <a:prstClr val="black">
                    <a:alpha val="60000"/>
                  </a:prstClr>
                </a:glow>
              </a:effectLst>
              <a:latin typeface="BinnerD" pitchFamily="34" charset="0"/>
            </a:endParaRPr>
          </a:p>
        </p:txBody>
      </p:sp>
      <p:sp>
        <p:nvSpPr>
          <p:cNvPr id="2" name="Rectangle 1"/>
          <p:cNvSpPr/>
          <p:nvPr/>
        </p:nvSpPr>
        <p:spPr>
          <a:xfrm>
            <a:off x="3314700" y="1981200"/>
            <a:ext cx="5676900" cy="4893647"/>
          </a:xfrm>
          <a:prstGeom prst="rect">
            <a:avLst/>
          </a:prstGeom>
        </p:spPr>
        <p:txBody>
          <a:bodyPr wrap="square">
            <a:spAutoFit/>
          </a:bodyPr>
          <a:lstStyle/>
          <a:p>
            <a:pPr algn="ctr"/>
            <a:r>
              <a:rPr lang="en-US" sz="2600" b="1" dirty="0">
                <a:effectLst>
                  <a:glow rad="101600">
                    <a:schemeClr val="bg1">
                      <a:alpha val="60000"/>
                    </a:schemeClr>
                  </a:glow>
                </a:effectLst>
                <a:latin typeface="Calibri" pitchFamily="34" charset="0"/>
                <a:cs typeface="Calibri" pitchFamily="34" charset="0"/>
              </a:rPr>
              <a:t>Acts 16:30-33 (NKJV) </a:t>
            </a:r>
            <a:r>
              <a:rPr lang="en-US" sz="2600" dirty="0">
                <a:effectLst>
                  <a:glow rad="101600">
                    <a:schemeClr val="bg1">
                      <a:alpha val="60000"/>
                    </a:schemeClr>
                  </a:glow>
                </a:effectLst>
                <a:latin typeface="Calibri" pitchFamily="34" charset="0"/>
                <a:cs typeface="Calibri" pitchFamily="34" charset="0"/>
              </a:rPr>
              <a:t/>
            </a:r>
            <a:br>
              <a:rPr lang="en-US" sz="2600" dirty="0">
                <a:effectLst>
                  <a:glow rad="101600">
                    <a:schemeClr val="bg1">
                      <a:alpha val="60000"/>
                    </a:schemeClr>
                  </a:glow>
                </a:effectLst>
                <a:latin typeface="Calibri" pitchFamily="34" charset="0"/>
                <a:cs typeface="Calibri" pitchFamily="34" charset="0"/>
              </a:rPr>
            </a:br>
            <a:r>
              <a:rPr lang="en-US" sz="2600" baseline="30000" dirty="0">
                <a:effectLst>
                  <a:glow rad="101600">
                    <a:schemeClr val="bg1">
                      <a:alpha val="60000"/>
                    </a:schemeClr>
                  </a:glow>
                </a:effectLst>
                <a:latin typeface="Calibri" pitchFamily="34" charset="0"/>
                <a:cs typeface="Calibri" pitchFamily="34" charset="0"/>
              </a:rPr>
              <a:t>30 </a:t>
            </a:r>
            <a:r>
              <a:rPr lang="en-US" sz="2600" dirty="0">
                <a:effectLst>
                  <a:glow rad="101600">
                    <a:schemeClr val="bg1">
                      <a:alpha val="60000"/>
                    </a:schemeClr>
                  </a:glow>
                </a:effectLst>
                <a:latin typeface="Calibri" pitchFamily="34" charset="0"/>
                <a:cs typeface="Calibri" pitchFamily="34" charset="0"/>
              </a:rPr>
              <a:t>And he brought them out and said, "Sirs, what must I do to be saved?" </a:t>
            </a:r>
            <a:endParaRPr lang="en-US" sz="2600" dirty="0" smtClean="0">
              <a:effectLst>
                <a:glow rad="101600">
                  <a:schemeClr val="bg1">
                    <a:alpha val="60000"/>
                  </a:schemeClr>
                </a:glow>
              </a:effectLst>
              <a:latin typeface="Calibri" pitchFamily="34" charset="0"/>
              <a:cs typeface="Calibri" pitchFamily="34" charset="0"/>
            </a:endParaRPr>
          </a:p>
          <a:p>
            <a:pPr algn="ctr"/>
            <a:r>
              <a:rPr lang="en-US" sz="2600" baseline="30000" dirty="0" smtClean="0">
                <a:effectLst>
                  <a:glow rad="101600">
                    <a:schemeClr val="bg1">
                      <a:alpha val="60000"/>
                    </a:schemeClr>
                  </a:glow>
                </a:effectLst>
                <a:latin typeface="Calibri" pitchFamily="34" charset="0"/>
                <a:cs typeface="Calibri" pitchFamily="34" charset="0"/>
              </a:rPr>
              <a:t>31 </a:t>
            </a:r>
            <a:r>
              <a:rPr lang="en-US" sz="2600" dirty="0">
                <a:effectLst>
                  <a:glow rad="101600">
                    <a:schemeClr val="bg1">
                      <a:alpha val="60000"/>
                    </a:schemeClr>
                  </a:glow>
                </a:effectLst>
                <a:latin typeface="Calibri" pitchFamily="34" charset="0"/>
                <a:cs typeface="Calibri" pitchFamily="34" charset="0"/>
              </a:rPr>
              <a:t>So they said, "Believe on the Lord Jesus Christ, and you will be saved, you and your household." </a:t>
            </a:r>
            <a:endParaRPr lang="en-US" sz="2600" dirty="0" smtClean="0">
              <a:effectLst>
                <a:glow rad="101600">
                  <a:schemeClr val="bg1">
                    <a:alpha val="60000"/>
                  </a:schemeClr>
                </a:glow>
              </a:effectLst>
              <a:latin typeface="Calibri" pitchFamily="34" charset="0"/>
              <a:cs typeface="Calibri" pitchFamily="34" charset="0"/>
            </a:endParaRPr>
          </a:p>
          <a:p>
            <a:pPr algn="ctr"/>
            <a:r>
              <a:rPr lang="en-US" sz="2600" baseline="30000" dirty="0" smtClean="0">
                <a:effectLst>
                  <a:glow rad="101600">
                    <a:schemeClr val="bg1">
                      <a:alpha val="60000"/>
                    </a:schemeClr>
                  </a:glow>
                </a:effectLst>
                <a:latin typeface="Calibri" pitchFamily="34" charset="0"/>
                <a:cs typeface="Calibri" pitchFamily="34" charset="0"/>
              </a:rPr>
              <a:t>32 </a:t>
            </a:r>
            <a:r>
              <a:rPr lang="en-US" sz="2600" dirty="0">
                <a:effectLst>
                  <a:glow rad="101600">
                    <a:schemeClr val="bg1">
                      <a:alpha val="60000"/>
                    </a:schemeClr>
                  </a:glow>
                </a:effectLst>
                <a:latin typeface="Calibri" pitchFamily="34" charset="0"/>
                <a:cs typeface="Calibri" pitchFamily="34" charset="0"/>
              </a:rPr>
              <a:t>Then </a:t>
            </a:r>
            <a:r>
              <a:rPr lang="en-US" sz="2600" dirty="0">
                <a:solidFill>
                  <a:srgbClr val="FFFF00"/>
                </a:solidFill>
                <a:effectLst>
                  <a:glow rad="101600">
                    <a:schemeClr val="bg1">
                      <a:alpha val="60000"/>
                    </a:schemeClr>
                  </a:glow>
                </a:effectLst>
                <a:latin typeface="Calibri" pitchFamily="34" charset="0"/>
                <a:cs typeface="Calibri" pitchFamily="34" charset="0"/>
              </a:rPr>
              <a:t>they spoke the word of the Lord to him and to all who were in his house</a:t>
            </a:r>
            <a:r>
              <a:rPr lang="en-US" sz="2600" dirty="0">
                <a:effectLst>
                  <a:glow rad="101600">
                    <a:schemeClr val="bg1">
                      <a:alpha val="60000"/>
                    </a:schemeClr>
                  </a:glow>
                </a:effectLst>
                <a:latin typeface="Calibri" pitchFamily="34" charset="0"/>
                <a:cs typeface="Calibri" pitchFamily="34" charset="0"/>
              </a:rPr>
              <a:t>. </a:t>
            </a:r>
            <a:endParaRPr lang="en-US" sz="2600" dirty="0" smtClean="0">
              <a:effectLst>
                <a:glow rad="101600">
                  <a:schemeClr val="bg1">
                    <a:alpha val="60000"/>
                  </a:schemeClr>
                </a:glow>
              </a:effectLst>
              <a:latin typeface="Calibri" pitchFamily="34" charset="0"/>
              <a:cs typeface="Calibri" pitchFamily="34" charset="0"/>
            </a:endParaRPr>
          </a:p>
          <a:p>
            <a:pPr algn="ctr"/>
            <a:r>
              <a:rPr lang="en-US" sz="2600" baseline="30000" dirty="0" smtClean="0">
                <a:effectLst>
                  <a:glow rad="101600">
                    <a:schemeClr val="bg1">
                      <a:alpha val="60000"/>
                    </a:schemeClr>
                  </a:glow>
                </a:effectLst>
                <a:latin typeface="Calibri" pitchFamily="34" charset="0"/>
                <a:cs typeface="Calibri" pitchFamily="34" charset="0"/>
              </a:rPr>
              <a:t>33 </a:t>
            </a:r>
            <a:r>
              <a:rPr lang="en-US" sz="2600" dirty="0">
                <a:effectLst>
                  <a:glow rad="101600">
                    <a:schemeClr val="bg1">
                      <a:alpha val="60000"/>
                    </a:schemeClr>
                  </a:glow>
                </a:effectLst>
                <a:latin typeface="Calibri" pitchFamily="34" charset="0"/>
                <a:cs typeface="Calibri" pitchFamily="34" charset="0"/>
              </a:rPr>
              <a:t>And he took them the same hour of the night and washed </a:t>
            </a:r>
            <a:r>
              <a:rPr lang="en-US" sz="2600" i="1" dirty="0">
                <a:effectLst>
                  <a:glow rad="101600">
                    <a:schemeClr val="bg1">
                      <a:alpha val="60000"/>
                    </a:schemeClr>
                  </a:glow>
                </a:effectLst>
                <a:latin typeface="Calibri" pitchFamily="34" charset="0"/>
                <a:cs typeface="Calibri" pitchFamily="34" charset="0"/>
              </a:rPr>
              <a:t>their</a:t>
            </a:r>
            <a:r>
              <a:rPr lang="en-US" sz="2600" dirty="0">
                <a:effectLst>
                  <a:glow rad="101600">
                    <a:schemeClr val="bg1">
                      <a:alpha val="60000"/>
                    </a:schemeClr>
                  </a:glow>
                </a:effectLst>
                <a:latin typeface="Calibri" pitchFamily="34" charset="0"/>
                <a:cs typeface="Calibri" pitchFamily="34" charset="0"/>
              </a:rPr>
              <a:t> stripes. And </a:t>
            </a:r>
            <a:r>
              <a:rPr lang="en-US" sz="2600" dirty="0">
                <a:solidFill>
                  <a:srgbClr val="FFFF00"/>
                </a:solidFill>
                <a:effectLst>
                  <a:glow rad="101600">
                    <a:schemeClr val="bg1">
                      <a:alpha val="60000"/>
                    </a:schemeClr>
                  </a:glow>
                </a:effectLst>
                <a:latin typeface="Calibri" pitchFamily="34" charset="0"/>
                <a:cs typeface="Calibri" pitchFamily="34" charset="0"/>
              </a:rPr>
              <a:t>immediately he and all his family were baptized</a:t>
            </a:r>
            <a:r>
              <a:rPr lang="en-US" sz="2600" dirty="0">
                <a:effectLst>
                  <a:glow rad="101600">
                    <a:schemeClr val="bg1">
                      <a:alpha val="60000"/>
                    </a:schemeClr>
                  </a:glow>
                </a:effectLst>
                <a:latin typeface="Calibri" pitchFamily="34" charset="0"/>
                <a:cs typeface="Calibri" pitchFamily="34" charset="0"/>
              </a:rPr>
              <a:t>. </a:t>
            </a:r>
          </a:p>
        </p:txBody>
      </p:sp>
      <p:sp>
        <p:nvSpPr>
          <p:cNvPr id="6" name="TextBox 5"/>
          <p:cNvSpPr txBox="1"/>
          <p:nvPr/>
        </p:nvSpPr>
        <p:spPr>
          <a:xfrm>
            <a:off x="259773" y="4890655"/>
            <a:ext cx="2601546" cy="954107"/>
          </a:xfrm>
          <a:prstGeom prst="rect">
            <a:avLst/>
          </a:prstGeom>
          <a:solidFill>
            <a:schemeClr val="tx2">
              <a:lumMod val="60000"/>
              <a:lumOff val="40000"/>
            </a:schemeClr>
          </a:solidFill>
          <a:ln w="3810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nguiat Bk BT" pitchFamily="18" charset="0"/>
              </a:rPr>
              <a:t>Romans 10:13-17</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nguiat Bk BT" pitchFamily="18" charset="0"/>
            </a:endParaRPr>
          </a:p>
        </p:txBody>
      </p:sp>
    </p:spTree>
    <p:extLst>
      <p:ext uri="{BB962C8B-B14F-4D97-AF65-F5344CB8AC3E}">
        <p14:creationId xmlns:p14="http://schemas.microsoft.com/office/powerpoint/2010/main" val="36616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26</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0" name="TextBox 19"/>
          <p:cNvSpPr txBox="1"/>
          <p:nvPr/>
        </p:nvSpPr>
        <p:spPr>
          <a:xfrm>
            <a:off x="3733800" y="2581394"/>
            <a:ext cx="5257800" cy="4124206"/>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800" dirty="0">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The Jews believed, they needed to repent and be baptized </a:t>
            </a:r>
            <a:r>
              <a:rPr lang="en-US" sz="2800" dirty="0" smtClean="0">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 </a:t>
            </a:r>
            <a:r>
              <a:rPr lang="en-US" sz="2800" dirty="0" smtClean="0">
                <a:solidFill>
                  <a:srgbClr val="FFFF00"/>
                </a:solidFill>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a:t>
            </a:r>
            <a:r>
              <a:rPr lang="en-US" sz="2800" dirty="0">
                <a:solidFill>
                  <a:srgbClr val="FFFF00"/>
                </a:solidFill>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Acts 2:38).</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Saul </a:t>
            </a:r>
            <a:r>
              <a:rPr lang="en-US" sz="2800" dirty="0">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believed and was penitent, he needed to be baptized </a:t>
            </a:r>
            <a:r>
              <a:rPr lang="en-US" sz="2800" dirty="0" smtClean="0">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 </a:t>
            </a:r>
            <a:r>
              <a:rPr lang="en-US" sz="2800" dirty="0" smtClean="0">
                <a:solidFill>
                  <a:srgbClr val="FFFF00"/>
                </a:solidFill>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a:t>
            </a:r>
            <a:r>
              <a:rPr lang="en-US" sz="2800" dirty="0">
                <a:solidFill>
                  <a:srgbClr val="FFFF00"/>
                </a:solidFill>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Acts 22:16).</a:t>
            </a:r>
          </a:p>
          <a:p>
            <a:pPr marL="457200" indent="-457200">
              <a:spcAft>
                <a:spcPts val="600"/>
              </a:spcAft>
              <a:buClr>
                <a:srgbClr val="D2610C">
                  <a:lumMod val="60000"/>
                  <a:lumOff val="40000"/>
                </a:srgbClr>
              </a:buClr>
              <a:buFont typeface="Wingdings 2" pitchFamily="18" charset="2"/>
              <a:buChar char="ö"/>
            </a:pPr>
            <a:r>
              <a:rPr lang="en-US" sz="2800" dirty="0" smtClean="0">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The </a:t>
            </a:r>
            <a:r>
              <a:rPr lang="en-US" sz="2800" dirty="0">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Jailer didn’t know anything about Jesus, he needed to start at </a:t>
            </a:r>
            <a:r>
              <a:rPr lang="en-US" sz="2800" dirty="0" smtClean="0">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belief - </a:t>
            </a:r>
            <a:r>
              <a:rPr lang="en-US" sz="2800" dirty="0">
                <a:solidFill>
                  <a:srgbClr val="FFFF00"/>
                </a:solidFill>
                <a:effectLst>
                  <a:glow rad="101600">
                    <a:schemeClr val="accent6">
                      <a:alpha val="60000"/>
                    </a:schemeClr>
                  </a:glow>
                  <a:outerShdw blurRad="60007" dist="310007" dir="7680000" sy="30000" kx="1300200" algn="ctr" rotWithShape="0">
                    <a:prstClr val="black">
                      <a:alpha val="32000"/>
                    </a:prstClr>
                  </a:outerShdw>
                </a:effectLst>
                <a:latin typeface="Calibri" pitchFamily="34" charset="0"/>
                <a:cs typeface="Calibri" pitchFamily="34" charset="0"/>
              </a:rPr>
              <a:t>(Acts 16:31).</a:t>
            </a:r>
          </a:p>
        </p:txBody>
      </p:sp>
      <p:sp>
        <p:nvSpPr>
          <p:cNvPr id="18" name="TextBox 17"/>
          <p:cNvSpPr txBox="1"/>
          <p:nvPr/>
        </p:nvSpPr>
        <p:spPr>
          <a:xfrm>
            <a:off x="0" y="1305580"/>
            <a:ext cx="6629400" cy="1200329"/>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Different Instructions Due To Where They Were</a:t>
            </a:r>
            <a:endParaRPr lang="en-US" sz="3600" dirty="0">
              <a:solidFill>
                <a:prstClr val="white"/>
              </a:solidFill>
              <a:effectLst>
                <a:glow rad="101600">
                  <a:prstClr val="black">
                    <a:alpha val="60000"/>
                  </a:prstClr>
                </a:glow>
              </a:effectLst>
              <a:latin typeface="BinnerD" pitchFamily="34" charset="0"/>
            </a:endParaRPr>
          </a:p>
        </p:txBody>
      </p:sp>
    </p:spTree>
    <p:extLst>
      <p:ext uri="{BB962C8B-B14F-4D97-AF65-F5344CB8AC3E}">
        <p14:creationId xmlns:p14="http://schemas.microsoft.com/office/powerpoint/2010/main" val="5229416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27</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2" name="TextBox 21"/>
          <p:cNvSpPr txBox="1"/>
          <p:nvPr/>
        </p:nvSpPr>
        <p:spPr>
          <a:xfrm>
            <a:off x="0" y="1305580"/>
            <a:ext cx="6629400" cy="1200329"/>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Different Instructions Due To Where They Were</a:t>
            </a:r>
            <a:endParaRPr lang="en-US" sz="3600" dirty="0">
              <a:solidFill>
                <a:prstClr val="white"/>
              </a:solidFill>
              <a:effectLst>
                <a:glow rad="101600">
                  <a:prstClr val="black">
                    <a:alpha val="60000"/>
                  </a:prstClr>
                </a:glow>
              </a:effectLst>
              <a:latin typeface="BinnerD" pitchFamily="34" charset="0"/>
            </a:endParaRPr>
          </a:p>
        </p:txBody>
      </p:sp>
      <p:sp>
        <p:nvSpPr>
          <p:cNvPr id="7" name="Freeform 6"/>
          <p:cNvSpPr/>
          <p:nvPr/>
        </p:nvSpPr>
        <p:spPr>
          <a:xfrm>
            <a:off x="3394364" y="1731818"/>
            <a:ext cx="4849091" cy="4779818"/>
          </a:xfrm>
          <a:custGeom>
            <a:avLst/>
            <a:gdLst>
              <a:gd name="connsiteX0" fmla="*/ 4849091 w 4849091"/>
              <a:gd name="connsiteY0" fmla="*/ 0 h 4779818"/>
              <a:gd name="connsiteX1" fmla="*/ 3671454 w 4849091"/>
              <a:gd name="connsiteY1" fmla="*/ 762000 h 4779818"/>
              <a:gd name="connsiteX2" fmla="*/ 3726872 w 4849091"/>
              <a:gd name="connsiteY2" fmla="*/ 2507673 h 4779818"/>
              <a:gd name="connsiteX3" fmla="*/ 2493818 w 4849091"/>
              <a:gd name="connsiteY3" fmla="*/ 3588327 h 4779818"/>
              <a:gd name="connsiteX4" fmla="*/ 789709 w 4849091"/>
              <a:gd name="connsiteY4" fmla="*/ 3616037 h 4779818"/>
              <a:gd name="connsiteX5" fmla="*/ 0 w 4849091"/>
              <a:gd name="connsiteY5" fmla="*/ 4779818 h 477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9091" h="4779818">
                <a:moveTo>
                  <a:pt x="4849091" y="0"/>
                </a:moveTo>
                <a:cubicBezTo>
                  <a:pt x="4353790" y="172027"/>
                  <a:pt x="3858490" y="344055"/>
                  <a:pt x="3671454" y="762000"/>
                </a:cubicBezTo>
                <a:cubicBezTo>
                  <a:pt x="3484417" y="1179946"/>
                  <a:pt x="3923145" y="2036619"/>
                  <a:pt x="3726872" y="2507673"/>
                </a:cubicBezTo>
                <a:cubicBezTo>
                  <a:pt x="3530599" y="2978727"/>
                  <a:pt x="2983345" y="3403600"/>
                  <a:pt x="2493818" y="3588327"/>
                </a:cubicBezTo>
                <a:cubicBezTo>
                  <a:pt x="2004291" y="3773054"/>
                  <a:pt x="1205345" y="3417455"/>
                  <a:pt x="789709" y="3616037"/>
                </a:cubicBezTo>
                <a:cubicBezTo>
                  <a:pt x="374073" y="3814619"/>
                  <a:pt x="187036" y="4297218"/>
                  <a:pt x="0" y="4779818"/>
                </a:cubicBezTo>
              </a:path>
            </a:pathLst>
          </a:custGeom>
          <a:ln w="57150">
            <a:solidFill>
              <a:srgbClr val="FFFF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5-Point Star 7"/>
          <p:cNvSpPr/>
          <p:nvPr/>
        </p:nvSpPr>
        <p:spPr>
          <a:xfrm>
            <a:off x="2971800" y="6019800"/>
            <a:ext cx="762000" cy="685800"/>
          </a:xfrm>
          <a:prstGeom prst="star5">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S</a:t>
            </a:r>
            <a:endParaRPr lang="en-US" sz="2000" dirty="0">
              <a:solidFill>
                <a:schemeClr val="bg1"/>
              </a:solidFill>
            </a:endParaRPr>
          </a:p>
        </p:txBody>
      </p:sp>
      <p:sp>
        <p:nvSpPr>
          <p:cNvPr id="9" name="Oval 8"/>
          <p:cNvSpPr/>
          <p:nvPr/>
        </p:nvSpPr>
        <p:spPr>
          <a:xfrm>
            <a:off x="8155709" y="1480290"/>
            <a:ext cx="733135" cy="485908"/>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a:t>
            </a:r>
            <a:endParaRPr lang="en-US" dirty="0">
              <a:solidFill>
                <a:sysClr val="windowText" lastClr="000000"/>
              </a:solidFill>
            </a:endParaRPr>
          </a:p>
        </p:txBody>
      </p:sp>
      <p:sp>
        <p:nvSpPr>
          <p:cNvPr id="26" name="Oval 25"/>
          <p:cNvSpPr/>
          <p:nvPr/>
        </p:nvSpPr>
        <p:spPr>
          <a:xfrm>
            <a:off x="6815342" y="3635819"/>
            <a:ext cx="733135" cy="485908"/>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a:t>
            </a:r>
            <a:endParaRPr lang="en-US" dirty="0">
              <a:solidFill>
                <a:sysClr val="windowText" lastClr="000000"/>
              </a:solidFill>
            </a:endParaRPr>
          </a:p>
        </p:txBody>
      </p:sp>
      <p:sp>
        <p:nvSpPr>
          <p:cNvPr id="28" name="Oval 27"/>
          <p:cNvSpPr/>
          <p:nvPr/>
        </p:nvSpPr>
        <p:spPr>
          <a:xfrm>
            <a:off x="3429000" y="5257800"/>
            <a:ext cx="976168" cy="485908"/>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Bap</a:t>
            </a:r>
            <a:endParaRPr lang="en-US" dirty="0">
              <a:solidFill>
                <a:sysClr val="windowText" lastClr="000000"/>
              </a:solidFill>
            </a:endParaRPr>
          </a:p>
        </p:txBody>
      </p:sp>
      <p:sp>
        <p:nvSpPr>
          <p:cNvPr id="25" name="TextBox 24"/>
          <p:cNvSpPr txBox="1"/>
          <p:nvPr/>
        </p:nvSpPr>
        <p:spPr>
          <a:xfrm>
            <a:off x="7564842" y="3598507"/>
            <a:ext cx="1265090" cy="523220"/>
          </a:xfrm>
          <a:prstGeom prst="rect">
            <a:avLst/>
          </a:prstGeom>
          <a:noFill/>
        </p:spPr>
        <p:txBody>
          <a:bodyPr wrap="none" rtlCol="0">
            <a:spAutoFit/>
          </a:bodyPr>
          <a:lstStyle/>
          <a:p>
            <a:r>
              <a:rPr lang="en-US" sz="2800" b="1" dirty="0" smtClean="0">
                <a:effectLst>
                  <a:glow rad="101600">
                    <a:schemeClr val="bg1">
                      <a:alpha val="60000"/>
                    </a:schemeClr>
                  </a:glow>
                </a:effectLst>
              </a:rPr>
              <a:t>Acts 2</a:t>
            </a:r>
            <a:endParaRPr lang="en-US" sz="2800" b="1" dirty="0">
              <a:effectLst>
                <a:glow rad="101600">
                  <a:schemeClr val="bg1">
                    <a:alpha val="60000"/>
                  </a:schemeClr>
                </a:glow>
              </a:effectLst>
            </a:endParaRPr>
          </a:p>
        </p:txBody>
      </p:sp>
      <p:sp>
        <p:nvSpPr>
          <p:cNvPr id="30" name="TextBox 29"/>
          <p:cNvSpPr txBox="1"/>
          <p:nvPr/>
        </p:nvSpPr>
        <p:spPr>
          <a:xfrm>
            <a:off x="7510722" y="2067580"/>
            <a:ext cx="1465466" cy="523220"/>
          </a:xfrm>
          <a:prstGeom prst="rect">
            <a:avLst/>
          </a:prstGeom>
          <a:noFill/>
        </p:spPr>
        <p:txBody>
          <a:bodyPr wrap="none" rtlCol="0">
            <a:spAutoFit/>
          </a:bodyPr>
          <a:lstStyle/>
          <a:p>
            <a:r>
              <a:rPr lang="en-US" sz="2800" b="1" dirty="0" smtClean="0">
                <a:effectLst>
                  <a:glow rad="101600">
                    <a:schemeClr val="bg1">
                      <a:alpha val="60000"/>
                    </a:schemeClr>
                  </a:glow>
                </a:effectLst>
              </a:rPr>
              <a:t>Acts 16</a:t>
            </a:r>
            <a:endParaRPr lang="en-US" sz="2800" b="1" dirty="0">
              <a:effectLst>
                <a:glow rad="101600">
                  <a:schemeClr val="bg1">
                    <a:alpha val="60000"/>
                  </a:schemeClr>
                </a:glow>
              </a:effectLst>
            </a:endParaRPr>
          </a:p>
        </p:txBody>
      </p:sp>
      <p:sp>
        <p:nvSpPr>
          <p:cNvPr id="31" name="TextBox 30"/>
          <p:cNvSpPr txBox="1"/>
          <p:nvPr/>
        </p:nvSpPr>
        <p:spPr>
          <a:xfrm>
            <a:off x="4366153" y="5420380"/>
            <a:ext cx="1986441" cy="523220"/>
          </a:xfrm>
          <a:prstGeom prst="rect">
            <a:avLst/>
          </a:prstGeom>
          <a:noFill/>
        </p:spPr>
        <p:txBody>
          <a:bodyPr wrap="none" rtlCol="0">
            <a:spAutoFit/>
          </a:bodyPr>
          <a:lstStyle/>
          <a:p>
            <a:r>
              <a:rPr lang="en-US" sz="2800" b="1" dirty="0" smtClean="0">
                <a:effectLst>
                  <a:glow rad="101600">
                    <a:schemeClr val="bg1">
                      <a:alpha val="60000"/>
                    </a:schemeClr>
                  </a:glow>
                </a:effectLst>
              </a:rPr>
              <a:t>Acts 22:16</a:t>
            </a:r>
            <a:endParaRPr lang="en-US" sz="2800" b="1" dirty="0">
              <a:effectLst>
                <a:glow rad="101600">
                  <a:schemeClr val="bg1">
                    <a:alpha val="60000"/>
                  </a:schemeClr>
                </a:glow>
              </a:effectLst>
            </a:endParaRPr>
          </a:p>
        </p:txBody>
      </p:sp>
      <p:sp>
        <p:nvSpPr>
          <p:cNvPr id="29" name="TextBox 28"/>
          <p:cNvSpPr txBox="1"/>
          <p:nvPr/>
        </p:nvSpPr>
        <p:spPr>
          <a:xfrm>
            <a:off x="3962401" y="2819400"/>
            <a:ext cx="2286000" cy="2062103"/>
          </a:xfrm>
          <a:prstGeom prst="rect">
            <a:avLst/>
          </a:prstGeom>
          <a:ln w="38100">
            <a:solidFill>
              <a:srgbClr val="FFFF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Dominican Small Caps" pitchFamily="2" charset="0"/>
                <a:cs typeface="Calibri" pitchFamily="34" charset="0"/>
              </a:rPr>
              <a:t>They All Did The Same Things!!!</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Dominican Small Caps" pitchFamily="2" charset="0"/>
              <a:cs typeface="Calibri" pitchFamily="34" charset="0"/>
            </a:endParaRPr>
          </a:p>
        </p:txBody>
      </p:sp>
      <p:sp>
        <p:nvSpPr>
          <p:cNvPr id="33" name="TextBox 32"/>
          <p:cNvSpPr txBox="1"/>
          <p:nvPr/>
        </p:nvSpPr>
        <p:spPr>
          <a:xfrm>
            <a:off x="3917084" y="6120825"/>
            <a:ext cx="2727787" cy="584775"/>
          </a:xfrm>
          <a:prstGeom prst="rect">
            <a:avLst/>
          </a:prstGeom>
          <a:noFill/>
        </p:spPr>
        <p:txBody>
          <a:bodyPr wrap="square" rtlCol="0">
            <a:spAutoFit/>
          </a:bodyPr>
          <a:lstStyle/>
          <a:p>
            <a:pPr algn="ctr"/>
            <a:r>
              <a:rPr lang="en-US" sz="3200" b="1" dirty="0" smtClean="0">
                <a:solidFill>
                  <a:srgbClr val="FFFF00"/>
                </a:solidFill>
                <a:effectLst>
                  <a:glow rad="101600">
                    <a:schemeClr val="bg1">
                      <a:alpha val="60000"/>
                    </a:schemeClr>
                  </a:glow>
                </a:effectLst>
                <a:latin typeface="Calibri" pitchFamily="34" charset="0"/>
                <a:cs typeface="Calibri" pitchFamily="34" charset="0"/>
              </a:rPr>
              <a:t>Mark 16:15,16</a:t>
            </a:r>
            <a:endParaRPr lang="en-US" sz="3200" b="1" dirty="0">
              <a:solidFill>
                <a:srgbClr val="FFFF00"/>
              </a:solidFill>
              <a:effectLst>
                <a:glow rad="101600">
                  <a:schemeClr val="bg1">
                    <a:alpha val="60000"/>
                  </a:schemeClr>
                </a:glow>
              </a:effectLst>
              <a:latin typeface="Calibri" pitchFamily="34" charset="0"/>
              <a:cs typeface="Calibri" pitchFamily="34" charset="0"/>
            </a:endParaRPr>
          </a:p>
        </p:txBody>
      </p:sp>
    </p:spTree>
    <p:extLst>
      <p:ext uri="{BB962C8B-B14F-4D97-AF65-F5344CB8AC3E}">
        <p14:creationId xmlns:p14="http://schemas.microsoft.com/office/powerpoint/2010/main" val="262509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28</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2" name="TextBox 21"/>
          <p:cNvSpPr txBox="1"/>
          <p:nvPr/>
        </p:nvSpPr>
        <p:spPr>
          <a:xfrm>
            <a:off x="0" y="1305580"/>
            <a:ext cx="66294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The Same Hour of The Night</a:t>
            </a:r>
            <a:endParaRPr lang="en-US" sz="3600" dirty="0">
              <a:solidFill>
                <a:prstClr val="white"/>
              </a:solidFill>
              <a:effectLst>
                <a:glow rad="101600">
                  <a:prstClr val="black">
                    <a:alpha val="60000"/>
                  </a:prstClr>
                </a:glow>
              </a:effectLst>
              <a:latin typeface="BinnerD" pitchFamily="34" charset="0"/>
            </a:endParaRPr>
          </a:p>
        </p:txBody>
      </p:sp>
      <p:sp>
        <p:nvSpPr>
          <p:cNvPr id="2" name="TextBox 1"/>
          <p:cNvSpPr txBox="1"/>
          <p:nvPr/>
        </p:nvSpPr>
        <p:spPr>
          <a:xfrm>
            <a:off x="3276600" y="2149763"/>
            <a:ext cx="5791200" cy="4632037"/>
          </a:xfrm>
          <a:prstGeom prst="rect">
            <a:avLst/>
          </a:prstGeom>
          <a:noFill/>
        </p:spPr>
        <p:txBody>
          <a:bodyPr wrap="square" rtlCol="0">
            <a:spAutoFit/>
          </a:bodyPr>
          <a:lstStyle/>
          <a:p>
            <a:pPr marL="285750" indent="-285750">
              <a:spcAft>
                <a:spcPts val="600"/>
              </a:spcAft>
              <a:buClr>
                <a:schemeClr val="tx2">
                  <a:lumMod val="60000"/>
                  <a:lumOff val="40000"/>
                </a:schemeClr>
              </a:buClr>
              <a:buFont typeface="Wingdings 2" pitchFamily="18" charset="2"/>
              <a:buChar char="è"/>
            </a:pPr>
            <a:r>
              <a:rPr lang="en-US" sz="2800" b="1" dirty="0" smtClean="0">
                <a:effectLst>
                  <a:glow rad="101600">
                    <a:schemeClr val="bg1">
                      <a:alpha val="60000"/>
                    </a:schemeClr>
                  </a:glow>
                </a:effectLst>
                <a:latin typeface="Calibri" pitchFamily="34" charset="0"/>
                <a:cs typeface="Calibri" pitchFamily="34" charset="0"/>
              </a:rPr>
              <a:t>Paul and Silas had been beaten with many stripes – (16:23)</a:t>
            </a:r>
          </a:p>
          <a:p>
            <a:pPr marL="285750" indent="-285750">
              <a:spcAft>
                <a:spcPts val="600"/>
              </a:spcAft>
              <a:buClr>
                <a:schemeClr val="tx2">
                  <a:lumMod val="60000"/>
                  <a:lumOff val="40000"/>
                </a:schemeClr>
              </a:buClr>
              <a:buFont typeface="Wingdings 2" pitchFamily="18" charset="2"/>
              <a:buChar char="è"/>
            </a:pPr>
            <a:r>
              <a:rPr lang="en-US" sz="2800" b="1" dirty="0" smtClean="0">
                <a:effectLst>
                  <a:glow rad="101600">
                    <a:schemeClr val="bg1">
                      <a:alpha val="60000"/>
                    </a:schemeClr>
                  </a:glow>
                </a:effectLst>
                <a:latin typeface="Calibri" pitchFamily="34" charset="0"/>
                <a:cs typeface="Calibri" pitchFamily="34" charset="0"/>
              </a:rPr>
              <a:t>Paul &amp; Silas had been thrown into a dungeon and their feet put in stocks – (16:24)</a:t>
            </a:r>
          </a:p>
          <a:p>
            <a:pPr marL="285750" indent="-285750">
              <a:spcAft>
                <a:spcPts val="600"/>
              </a:spcAft>
              <a:buClr>
                <a:schemeClr val="tx2">
                  <a:lumMod val="60000"/>
                  <a:lumOff val="40000"/>
                </a:schemeClr>
              </a:buClr>
              <a:buFont typeface="Wingdings 2" pitchFamily="18" charset="2"/>
              <a:buChar char="è"/>
            </a:pPr>
            <a:r>
              <a:rPr lang="en-US" sz="2800" b="1" dirty="0" smtClean="0">
                <a:effectLst>
                  <a:glow rad="101600">
                    <a:schemeClr val="bg1">
                      <a:alpha val="60000"/>
                    </a:schemeClr>
                  </a:glow>
                </a:effectLst>
                <a:latin typeface="Calibri" pitchFamily="34" charset="0"/>
                <a:cs typeface="Calibri" pitchFamily="34" charset="0"/>
              </a:rPr>
              <a:t>Well after midnight – (16:25)</a:t>
            </a:r>
          </a:p>
          <a:p>
            <a:pPr marL="285750" indent="-285750">
              <a:spcAft>
                <a:spcPts val="600"/>
              </a:spcAft>
              <a:buClr>
                <a:schemeClr val="tx2">
                  <a:lumMod val="60000"/>
                  <a:lumOff val="40000"/>
                </a:schemeClr>
              </a:buClr>
              <a:buFont typeface="Wingdings 2" pitchFamily="18" charset="2"/>
              <a:buChar char="è"/>
            </a:pPr>
            <a:r>
              <a:rPr lang="en-US" sz="2800" b="1" dirty="0" smtClean="0">
                <a:effectLst>
                  <a:glow rad="101600">
                    <a:schemeClr val="bg1">
                      <a:alpha val="60000"/>
                    </a:schemeClr>
                  </a:glow>
                </a:effectLst>
                <a:latin typeface="Calibri" pitchFamily="34" charset="0"/>
                <a:cs typeface="Calibri" pitchFamily="34" charset="0"/>
              </a:rPr>
              <a:t>It had been a hectic night to say the least, earthquake, saving a man from suicide, teaching the gospel, wounds cleaned – (16:26-32)</a:t>
            </a:r>
          </a:p>
        </p:txBody>
      </p:sp>
    </p:spTree>
    <p:extLst>
      <p:ext uri="{BB962C8B-B14F-4D97-AF65-F5344CB8AC3E}">
        <p14:creationId xmlns:p14="http://schemas.microsoft.com/office/powerpoint/2010/main" val="1987713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29</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2" name="TextBox 21"/>
          <p:cNvSpPr txBox="1"/>
          <p:nvPr/>
        </p:nvSpPr>
        <p:spPr>
          <a:xfrm>
            <a:off x="0" y="1305580"/>
            <a:ext cx="66294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The Same Hour of The Night</a:t>
            </a:r>
            <a:endParaRPr lang="en-US" sz="3600" dirty="0">
              <a:solidFill>
                <a:prstClr val="white"/>
              </a:solidFill>
              <a:effectLst>
                <a:glow rad="101600">
                  <a:prstClr val="black">
                    <a:alpha val="60000"/>
                  </a:prstClr>
                </a:glow>
              </a:effectLst>
              <a:latin typeface="BinnerD" pitchFamily="34" charset="0"/>
            </a:endParaRPr>
          </a:p>
        </p:txBody>
      </p:sp>
      <p:sp>
        <p:nvSpPr>
          <p:cNvPr id="6" name="TextBox 5"/>
          <p:cNvSpPr txBox="1"/>
          <p:nvPr/>
        </p:nvSpPr>
        <p:spPr>
          <a:xfrm>
            <a:off x="4191000" y="2286000"/>
            <a:ext cx="4545445" cy="4154984"/>
          </a:xfrm>
          <a:prstGeom prst="rect">
            <a:avLst/>
          </a:prstGeom>
          <a:noFill/>
        </p:spPr>
        <p:txBody>
          <a:bodyPr wrap="square" rtlCol="0">
            <a:spAutoFit/>
          </a:bodyPr>
          <a:lstStyle/>
          <a:p>
            <a:pPr algn="ctr"/>
            <a:r>
              <a:rPr lang="en-US" sz="4400" dirty="0" smtClean="0">
                <a:effectLst>
                  <a:glow rad="101600">
                    <a:schemeClr val="bg1">
                      <a:alpha val="60000"/>
                    </a:schemeClr>
                  </a:glow>
                </a:effectLst>
                <a:latin typeface="Dominican Small Caps" pitchFamily="2" charset="0"/>
              </a:rPr>
              <a:t>If baptism could have been PUT OFF I would think it would have been put off!!</a:t>
            </a:r>
            <a:endParaRPr lang="en-US" sz="4400" dirty="0">
              <a:effectLst>
                <a:glow rad="101600">
                  <a:schemeClr val="bg1">
                    <a:alpha val="60000"/>
                  </a:schemeClr>
                </a:glow>
              </a:effectLst>
              <a:latin typeface="Dominican Small Caps" pitchFamily="2" charset="0"/>
            </a:endParaRPr>
          </a:p>
        </p:txBody>
      </p:sp>
    </p:spTree>
    <p:extLst>
      <p:ext uri="{BB962C8B-B14F-4D97-AF65-F5344CB8AC3E}">
        <p14:creationId xmlns:p14="http://schemas.microsoft.com/office/powerpoint/2010/main" val="39450420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3" name="Rectangle 2"/>
          <p:cNvSpPr/>
          <p:nvPr/>
        </p:nvSpPr>
        <p:spPr>
          <a:xfrm>
            <a:off x="3657600" y="2278082"/>
            <a:ext cx="5181600" cy="4401205"/>
          </a:xfrm>
          <a:prstGeom prst="rect">
            <a:avLst/>
          </a:prstGeom>
        </p:spPr>
        <p:txBody>
          <a:bodyPr wrap="square">
            <a:spAutoFit/>
          </a:bodyPr>
          <a:lstStyle/>
          <a:p>
            <a:pPr algn="ctr"/>
            <a:r>
              <a:rPr lang="en-US" sz="2800" b="1" dirty="0">
                <a:solidFill>
                  <a:prstClr val="white"/>
                </a:solidFill>
                <a:effectLst>
                  <a:glow rad="101600">
                    <a:prstClr val="black">
                      <a:alpha val="60000"/>
                    </a:prstClr>
                  </a:glow>
                </a:effectLst>
              </a:rPr>
              <a:t>Matthew 18:3-4 (NKJV) </a:t>
            </a:r>
            <a:r>
              <a:rPr lang="en-US" sz="2800" dirty="0">
                <a:solidFill>
                  <a:prstClr val="white"/>
                </a:solidFill>
                <a:effectLst>
                  <a:glow rad="101600">
                    <a:prstClr val="black">
                      <a:alpha val="60000"/>
                    </a:prstClr>
                  </a:glow>
                </a:effectLst>
              </a:rPr>
              <a:t/>
            </a:r>
            <a:br>
              <a:rPr lang="en-US" sz="2800" dirty="0">
                <a:solidFill>
                  <a:prstClr val="white"/>
                </a:solidFill>
                <a:effectLst>
                  <a:glow rad="101600">
                    <a:prstClr val="black">
                      <a:alpha val="60000"/>
                    </a:prstClr>
                  </a:glow>
                </a:effectLst>
              </a:rPr>
            </a:br>
            <a:r>
              <a:rPr lang="en-US" sz="2800" baseline="30000" dirty="0">
                <a:solidFill>
                  <a:prstClr val="white"/>
                </a:solidFill>
                <a:effectLst>
                  <a:glow rad="101600">
                    <a:prstClr val="black">
                      <a:alpha val="60000"/>
                    </a:prstClr>
                  </a:glow>
                </a:effectLst>
              </a:rPr>
              <a:t>3 </a:t>
            </a:r>
            <a:r>
              <a:rPr lang="en-US" sz="2800" dirty="0">
                <a:solidFill>
                  <a:prstClr val="white"/>
                </a:solidFill>
                <a:effectLst>
                  <a:glow rad="101600">
                    <a:prstClr val="black">
                      <a:alpha val="60000"/>
                    </a:prstClr>
                  </a:glow>
                </a:effectLst>
              </a:rPr>
              <a:t>and said, "Assuredly, I say to you, unless you are </a:t>
            </a:r>
            <a:r>
              <a:rPr lang="en-US" sz="2800" dirty="0">
                <a:solidFill>
                  <a:srgbClr val="FFFF00"/>
                </a:solidFill>
                <a:effectLst>
                  <a:glow rad="101600">
                    <a:prstClr val="black">
                      <a:alpha val="60000"/>
                    </a:prstClr>
                  </a:glow>
                </a:effectLst>
              </a:rPr>
              <a:t>converted</a:t>
            </a:r>
            <a:r>
              <a:rPr lang="en-US" sz="2800" dirty="0">
                <a:solidFill>
                  <a:prstClr val="white"/>
                </a:solidFill>
                <a:effectLst>
                  <a:glow rad="101600">
                    <a:prstClr val="black">
                      <a:alpha val="60000"/>
                    </a:prstClr>
                  </a:glow>
                </a:effectLst>
              </a:rPr>
              <a:t> and become as little children, you will by no means enter the kingdom of heaven. </a:t>
            </a:r>
            <a:br>
              <a:rPr lang="en-US" sz="2800" dirty="0">
                <a:solidFill>
                  <a:prstClr val="white"/>
                </a:solidFill>
                <a:effectLst>
                  <a:glow rad="101600">
                    <a:prstClr val="black">
                      <a:alpha val="60000"/>
                    </a:prstClr>
                  </a:glow>
                </a:effectLst>
              </a:rPr>
            </a:br>
            <a:r>
              <a:rPr lang="en-US" sz="2800" baseline="30000" dirty="0">
                <a:solidFill>
                  <a:prstClr val="white"/>
                </a:solidFill>
                <a:effectLst>
                  <a:glow rad="101600">
                    <a:prstClr val="black">
                      <a:alpha val="60000"/>
                    </a:prstClr>
                  </a:glow>
                </a:effectLst>
              </a:rPr>
              <a:t>4 </a:t>
            </a:r>
            <a:r>
              <a:rPr lang="en-US" sz="2800" dirty="0">
                <a:solidFill>
                  <a:prstClr val="white"/>
                </a:solidFill>
                <a:effectLst>
                  <a:glow rad="101600">
                    <a:prstClr val="black">
                      <a:alpha val="60000"/>
                    </a:prstClr>
                  </a:glow>
                </a:effectLst>
              </a:rPr>
              <a:t>Therefore </a:t>
            </a:r>
            <a:r>
              <a:rPr lang="en-US" sz="2800" dirty="0">
                <a:solidFill>
                  <a:srgbClr val="FFFF00"/>
                </a:solidFill>
                <a:effectLst>
                  <a:glow rad="101600">
                    <a:prstClr val="black">
                      <a:alpha val="60000"/>
                    </a:prstClr>
                  </a:glow>
                </a:effectLst>
              </a:rPr>
              <a:t>whoever humbles himself</a:t>
            </a:r>
            <a:r>
              <a:rPr lang="en-US" sz="2800" dirty="0">
                <a:solidFill>
                  <a:prstClr val="white"/>
                </a:solidFill>
                <a:effectLst>
                  <a:glow rad="101600">
                    <a:prstClr val="black">
                      <a:alpha val="60000"/>
                    </a:prstClr>
                  </a:glow>
                </a:effectLst>
              </a:rPr>
              <a:t> as this little child is the greatest in the kingdom of heaven.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4" y="2438400"/>
            <a:ext cx="3018786"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ContrastingRightFacing" fov="6000000">
              <a:rot lat="485423" lon="20781058" rev="202615"/>
            </a:camera>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3</a:t>
            </a:fld>
            <a:endParaRPr lang="en-US">
              <a:solidFill>
                <a:prstClr val="white"/>
              </a:solidFill>
            </a:endParaRP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Saul From Tarsus</a:t>
            </a:r>
          </a:p>
        </p:txBody>
      </p:sp>
    </p:spTree>
    <p:extLst>
      <p:ext uri="{BB962C8B-B14F-4D97-AF65-F5344CB8AC3E}">
        <p14:creationId xmlns:p14="http://schemas.microsoft.com/office/powerpoint/2010/main" val="423260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966198"/>
            <a:ext cx="3324628" cy="45108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30</a:t>
            </a:fld>
            <a:endParaRPr lang="en-US">
              <a:solidFill>
                <a:prstClr val="white"/>
              </a:solidFill>
            </a:endParaRPr>
          </a:p>
        </p:txBody>
      </p:sp>
      <p:sp>
        <p:nvSpPr>
          <p:cNvPr id="23" name="Snip Single Corner Rectangle 22"/>
          <p:cNvSpPr/>
          <p:nvPr/>
        </p:nvSpPr>
        <p:spPr>
          <a:xfrm>
            <a:off x="0" y="268069"/>
            <a:ext cx="7924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Jailor </a:t>
            </a: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r>
              <a:rPr lang="en-US" sz="2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(Acts 16:23-34)</a:t>
            </a:r>
            <a:r>
              <a:rPr lang="en-US" sz="34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 </a:t>
            </a:r>
            <a:endPar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2" name="TextBox 21"/>
          <p:cNvSpPr txBox="1"/>
          <p:nvPr/>
        </p:nvSpPr>
        <p:spPr>
          <a:xfrm>
            <a:off x="0" y="1305580"/>
            <a:ext cx="6629400" cy="646331"/>
          </a:xfrm>
          <a:prstGeom prst="rect">
            <a:avLst/>
          </a:prstGeom>
          <a:noFill/>
        </p:spPr>
        <p:txBody>
          <a:bodyPr wrap="square" rtlCol="0">
            <a:spAutoFit/>
          </a:bodyPr>
          <a:lstStyle/>
          <a:p>
            <a:pPr algn="ctr"/>
            <a:r>
              <a:rPr lang="en-US" sz="3600" dirty="0" smtClean="0">
                <a:solidFill>
                  <a:prstClr val="white"/>
                </a:solidFill>
                <a:effectLst>
                  <a:glow rad="101600">
                    <a:prstClr val="black">
                      <a:alpha val="60000"/>
                    </a:prstClr>
                  </a:glow>
                </a:effectLst>
                <a:latin typeface="BinnerD" pitchFamily="34" charset="0"/>
              </a:rPr>
              <a:t>Having Believed In God</a:t>
            </a:r>
            <a:endParaRPr lang="en-US" sz="3600" dirty="0">
              <a:solidFill>
                <a:prstClr val="white"/>
              </a:solidFill>
              <a:effectLst>
                <a:glow rad="101600">
                  <a:prstClr val="black">
                    <a:alpha val="60000"/>
                  </a:prstClr>
                </a:glow>
              </a:effectLst>
              <a:latin typeface="BinnerD" pitchFamily="34" charset="0"/>
            </a:endParaRPr>
          </a:p>
        </p:txBody>
      </p:sp>
      <p:sp>
        <p:nvSpPr>
          <p:cNvPr id="2" name="TextBox 1"/>
          <p:cNvSpPr txBox="1"/>
          <p:nvPr/>
        </p:nvSpPr>
        <p:spPr>
          <a:xfrm>
            <a:off x="3591328" y="2209800"/>
            <a:ext cx="5297517" cy="4278094"/>
          </a:xfrm>
          <a:prstGeom prst="rect">
            <a:avLst/>
          </a:prstGeom>
          <a:noFill/>
        </p:spPr>
        <p:txBody>
          <a:bodyPr wrap="square" rtlCol="0">
            <a:spAutoFit/>
          </a:bodyPr>
          <a:lstStyle/>
          <a:p>
            <a:pPr marL="285750" indent="-285750">
              <a:spcAft>
                <a:spcPts val="600"/>
              </a:spcAft>
              <a:buClr>
                <a:schemeClr val="tx2">
                  <a:lumMod val="60000"/>
                  <a:lumOff val="40000"/>
                </a:schemeClr>
              </a:buClr>
              <a:buFont typeface="Wingdings 2" pitchFamily="18" charset="2"/>
              <a:buChar char="è"/>
            </a:pPr>
            <a:r>
              <a:rPr lang="en-US" sz="3600" b="1" dirty="0" smtClean="0">
                <a:effectLst>
                  <a:glow rad="101600">
                    <a:schemeClr val="bg1">
                      <a:alpha val="60000"/>
                    </a:schemeClr>
                  </a:glow>
                </a:effectLst>
                <a:latin typeface="Calibri" pitchFamily="34" charset="0"/>
                <a:cs typeface="Calibri" pitchFamily="34" charset="0"/>
              </a:rPr>
              <a:t>Ask about spiritual life –</a:t>
            </a:r>
          </a:p>
          <a:p>
            <a:pPr marL="285750" indent="-285750">
              <a:spcAft>
                <a:spcPts val="600"/>
              </a:spcAft>
              <a:buClr>
                <a:schemeClr val="tx2">
                  <a:lumMod val="60000"/>
                  <a:lumOff val="40000"/>
                </a:schemeClr>
              </a:buClr>
              <a:buFont typeface="Wingdings 2" pitchFamily="18" charset="2"/>
              <a:buChar char="è"/>
            </a:pPr>
            <a:r>
              <a:rPr lang="en-US" sz="3600" b="1" dirty="0" smtClean="0">
                <a:effectLst>
                  <a:glow rad="101600">
                    <a:schemeClr val="bg1">
                      <a:alpha val="60000"/>
                    </a:schemeClr>
                  </a:glow>
                </a:effectLst>
                <a:latin typeface="Calibri" pitchFamily="34" charset="0"/>
                <a:cs typeface="Calibri" pitchFamily="34" charset="0"/>
              </a:rPr>
              <a:t>Told to believe –</a:t>
            </a:r>
          </a:p>
          <a:p>
            <a:pPr marL="285750" indent="-285750">
              <a:spcAft>
                <a:spcPts val="600"/>
              </a:spcAft>
              <a:buClr>
                <a:schemeClr val="tx2">
                  <a:lumMod val="60000"/>
                  <a:lumOff val="40000"/>
                </a:schemeClr>
              </a:buClr>
              <a:buFont typeface="Wingdings 2" pitchFamily="18" charset="2"/>
              <a:buChar char="è"/>
            </a:pPr>
            <a:r>
              <a:rPr lang="en-US" sz="3600" b="1" dirty="0" smtClean="0">
                <a:effectLst>
                  <a:glow rad="101600">
                    <a:schemeClr val="bg1">
                      <a:alpha val="60000"/>
                    </a:schemeClr>
                  </a:glow>
                </a:effectLst>
                <a:latin typeface="Calibri" pitchFamily="34" charset="0"/>
                <a:cs typeface="Calibri" pitchFamily="34" charset="0"/>
              </a:rPr>
              <a:t>Was taught the word of the Lord – (what to believe &amp; DO)</a:t>
            </a:r>
          </a:p>
          <a:p>
            <a:pPr marL="285750" indent="-285750">
              <a:spcAft>
                <a:spcPts val="600"/>
              </a:spcAft>
              <a:buClr>
                <a:schemeClr val="tx2">
                  <a:lumMod val="60000"/>
                  <a:lumOff val="40000"/>
                </a:schemeClr>
              </a:buClr>
              <a:buFont typeface="Wingdings 2" pitchFamily="18" charset="2"/>
              <a:buChar char="è"/>
            </a:pPr>
            <a:r>
              <a:rPr lang="en-US" sz="3600" b="1" dirty="0" smtClean="0">
                <a:effectLst>
                  <a:glow rad="101600">
                    <a:schemeClr val="bg1">
                      <a:alpha val="60000"/>
                    </a:schemeClr>
                  </a:glow>
                </a:effectLst>
                <a:latin typeface="Calibri" pitchFamily="34" charset="0"/>
                <a:cs typeface="Calibri" pitchFamily="34" charset="0"/>
              </a:rPr>
              <a:t>Baptized immediately – </a:t>
            </a:r>
          </a:p>
          <a:p>
            <a:pPr marL="285750" indent="-285750">
              <a:spcAft>
                <a:spcPts val="600"/>
              </a:spcAft>
              <a:buClr>
                <a:schemeClr val="tx2">
                  <a:lumMod val="60000"/>
                  <a:lumOff val="40000"/>
                </a:schemeClr>
              </a:buClr>
              <a:buFont typeface="Wingdings 2" pitchFamily="18" charset="2"/>
              <a:buChar char="è"/>
            </a:pPr>
            <a:r>
              <a:rPr lang="en-US" sz="3600" b="1" dirty="0" smtClean="0">
                <a:effectLst>
                  <a:glow rad="101600">
                    <a:schemeClr val="bg1">
                      <a:alpha val="60000"/>
                    </a:schemeClr>
                  </a:glow>
                </a:effectLst>
                <a:latin typeface="Calibri" pitchFamily="34" charset="0"/>
                <a:cs typeface="Calibri" pitchFamily="34" charset="0"/>
              </a:rPr>
              <a:t>A BELIEVER!!!!!</a:t>
            </a:r>
            <a:endParaRPr lang="en-US" sz="3600" b="1" dirty="0">
              <a:effectLst>
                <a:glow rad="101600">
                  <a:schemeClr val="bg1">
                    <a:alpha val="60000"/>
                  </a:schemeClr>
                </a:glow>
              </a:effectLst>
              <a:latin typeface="Calibri" pitchFamily="34" charset="0"/>
              <a:cs typeface="Calibri" pitchFamily="34" charset="0"/>
            </a:endParaRPr>
          </a:p>
        </p:txBody>
      </p:sp>
    </p:spTree>
    <p:extLst>
      <p:ext uri="{BB962C8B-B14F-4D97-AF65-F5344CB8AC3E}">
        <p14:creationId xmlns:p14="http://schemas.microsoft.com/office/powerpoint/2010/main" val="7444951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31</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92033857"/>
              </p:ext>
            </p:extLst>
          </p:nvPr>
        </p:nvGraphicFramePr>
        <p:xfrm>
          <a:off x="152400" y="1747836"/>
          <a:ext cx="3124200" cy="4805364"/>
        </p:xfrm>
        <a:graphic>
          <a:graphicData uri="http://schemas.openxmlformats.org/drawingml/2006/table">
            <a:tbl>
              <a:tblPr>
                <a:tableStyleId>{775DCB02-9BB8-47FD-8907-85C794F793BA}</a:tableStyleId>
              </a:tblPr>
              <a:tblGrid>
                <a:gridCol w="31242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Examples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Pentecost – 2:14-41</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Samaria – 8:5-13</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Eunuch – 8:35-39</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Saul – 9,22,26</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Cornelius - 10:34-48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Lydia – 16:13-15</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Jailor – 16:30-34</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Corinthians - 18:8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Ephesians - 19:3-5 </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41102431"/>
              </p:ext>
            </p:extLst>
          </p:nvPr>
        </p:nvGraphicFramePr>
        <p:xfrm>
          <a:off x="3276600" y="1747836"/>
          <a:ext cx="1295400" cy="4805364"/>
        </p:xfrm>
        <a:graphic>
          <a:graphicData uri="http://schemas.openxmlformats.org/drawingml/2006/table">
            <a:tbl>
              <a:tblPr>
                <a:tableStyleId>{775DCB02-9BB8-47FD-8907-85C794F793BA}</a:tableStyleId>
              </a:tblPr>
              <a:tblGrid>
                <a:gridCol w="12954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Believed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12</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36,37</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43</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14</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39172073"/>
              </p:ext>
            </p:extLst>
          </p:nvPr>
        </p:nvGraphicFramePr>
        <p:xfrm>
          <a:off x="4572000" y="1747836"/>
          <a:ext cx="1447800" cy="4805364"/>
        </p:xfrm>
        <a:graphic>
          <a:graphicData uri="http://schemas.openxmlformats.org/drawingml/2006/table">
            <a:tbl>
              <a:tblPr>
                <a:tableStyleId>{775DCB02-9BB8-47FD-8907-85C794F793BA}</a:tableStyleId>
              </a:tblPr>
              <a:tblGrid>
                <a:gridCol w="14478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Repented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37,38</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01176178"/>
              </p:ext>
            </p:extLst>
          </p:nvPr>
        </p:nvGraphicFramePr>
        <p:xfrm>
          <a:off x="6019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Confessed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28259359"/>
              </p:ext>
            </p:extLst>
          </p:nvPr>
        </p:nvGraphicFramePr>
        <p:xfrm>
          <a:off x="7543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Baptized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38,41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12,13</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9:18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33</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sp>
        <p:nvSpPr>
          <p:cNvPr id="10" name="Snip Single Corner Rectangle 9"/>
          <p:cNvSpPr/>
          <p:nvPr/>
        </p:nvSpPr>
        <p:spPr>
          <a:xfrm>
            <a:off x="0" y="228600"/>
            <a:ext cx="6781800" cy="76944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28600"/>
            <a:ext cx="67818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Conversions In Acts</a:t>
            </a:r>
          </a:p>
        </p:txBody>
      </p:sp>
    </p:spTree>
    <p:extLst>
      <p:ext uri="{BB962C8B-B14F-4D97-AF65-F5344CB8AC3E}">
        <p14:creationId xmlns:p14="http://schemas.microsoft.com/office/powerpoint/2010/main" val="2875493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 y="2667000"/>
            <a:ext cx="418311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32</a:t>
            </a:fld>
            <a:endParaRPr lang="en-US">
              <a:solidFill>
                <a:prstClr val="white"/>
              </a:solidFill>
            </a:endParaRP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2" name="TextBox 21"/>
          <p:cNvSpPr txBox="1"/>
          <p:nvPr/>
        </p:nvSpPr>
        <p:spPr>
          <a:xfrm>
            <a:off x="7882" y="1295400"/>
            <a:ext cx="9136118" cy="800219"/>
          </a:xfrm>
          <a:prstGeom prst="rect">
            <a:avLst/>
          </a:prstGeom>
          <a:noFill/>
        </p:spPr>
        <p:txBody>
          <a:bodyPr wrap="square" rtlCol="0">
            <a:spAutoFit/>
          </a:bodyPr>
          <a:lstStyle/>
          <a:p>
            <a:pPr algn="ctr"/>
            <a:r>
              <a:rPr lang="en-US" sz="4600" dirty="0">
                <a:solidFill>
                  <a:srgbClr val="FFC000"/>
                </a:solidFill>
                <a:effectLst>
                  <a:glow rad="101600">
                    <a:prstClr val="black">
                      <a:alpha val="60000"/>
                    </a:prstClr>
                  </a:glow>
                  <a:outerShdw blurRad="60007" dist="310007" dir="7680000" sy="30000" kx="1300200" algn="ctr" rotWithShape="0">
                    <a:prstClr val="black">
                      <a:alpha val="32000"/>
                    </a:prstClr>
                  </a:outerShdw>
                </a:effectLst>
                <a:latin typeface="Dominican Small Caps" pitchFamily="2" charset="0"/>
              </a:rPr>
              <a:t>Lessons &amp; Applications</a:t>
            </a:r>
          </a:p>
        </p:txBody>
      </p:sp>
      <p:sp>
        <p:nvSpPr>
          <p:cNvPr id="23" name="Rectangle 22"/>
          <p:cNvSpPr/>
          <p:nvPr/>
        </p:nvSpPr>
        <p:spPr>
          <a:xfrm>
            <a:off x="4171950" y="2209800"/>
            <a:ext cx="4743450" cy="4355038"/>
          </a:xfrm>
          <a:prstGeom prst="rect">
            <a:avLst/>
          </a:prstGeom>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Not </a:t>
            </a:r>
            <a:r>
              <a:rPr lang="en-US" sz="2800" dirty="0">
                <a:solidFill>
                  <a:prstClr val="white"/>
                </a:solidFill>
                <a:effectLst>
                  <a:glow rad="101600">
                    <a:prstClr val="black">
                      <a:alpha val="60000"/>
                    </a:prstClr>
                  </a:glow>
                </a:effectLst>
                <a:latin typeface="Constantia" pitchFamily="18" charset="0"/>
              </a:rPr>
              <a:t>saved just because religious and sincere</a:t>
            </a:r>
            <a:r>
              <a:rPr lang="en-US" sz="2800" dirty="0" smtClean="0">
                <a:solidFill>
                  <a:prstClr val="white"/>
                </a:solidFill>
                <a:effectLst>
                  <a:glow rad="101600">
                    <a:prstClr val="black">
                      <a:alpha val="60000"/>
                    </a:prstClr>
                  </a:glow>
                </a:effectLst>
                <a:latin typeface="Constantia" pitchFamily="18" charset="0"/>
              </a:rPr>
              <a:t>.</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Prayer doesn’t save.</a:t>
            </a:r>
            <a:endParaRPr lang="en-US" sz="28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Not </a:t>
            </a:r>
            <a:r>
              <a:rPr lang="en-US" sz="2800" dirty="0">
                <a:solidFill>
                  <a:prstClr val="white"/>
                </a:solidFill>
                <a:effectLst>
                  <a:glow rad="101600">
                    <a:prstClr val="black">
                      <a:alpha val="60000"/>
                    </a:prstClr>
                  </a:glow>
                </a:effectLst>
                <a:latin typeface="Constantia" pitchFamily="18" charset="0"/>
              </a:rPr>
              <a:t>saved without hearing the gospel.</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Baptism is necessary.</a:t>
            </a:r>
            <a:endParaRPr lang="en-US" sz="28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All saved the same way</a:t>
            </a:r>
            <a:r>
              <a:rPr lang="en-US" sz="2800" dirty="0" smtClean="0">
                <a:solidFill>
                  <a:prstClr val="white"/>
                </a:solidFill>
                <a:effectLst>
                  <a:glow rad="101600">
                    <a:prstClr val="black">
                      <a:alpha val="60000"/>
                    </a:prstClr>
                  </a:glow>
                </a:effectLst>
                <a:latin typeface="Constantia" pitchFamily="18" charset="0"/>
              </a:rPr>
              <a:t>.</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There is no greater JOY than salvation!!</a:t>
            </a:r>
            <a:endParaRPr lang="en-US" sz="2800" dirty="0">
              <a:solidFill>
                <a:prstClr val="white"/>
              </a:solidFill>
              <a:effectLst>
                <a:glow rad="101600">
                  <a:prstClr val="black">
                    <a:alpha val="60000"/>
                  </a:prstClr>
                </a:glow>
              </a:effectLst>
              <a:latin typeface="Constantia" pitchFamily="18" charset="0"/>
            </a:endParaRPr>
          </a:p>
        </p:txBody>
      </p:sp>
      <p:sp>
        <p:nvSpPr>
          <p:cNvPr id="19" name="Snip Single Corner Rectangle 18"/>
          <p:cNvSpPr/>
          <p:nvPr/>
        </p:nvSpPr>
        <p:spPr>
          <a:xfrm>
            <a:off x="0" y="268069"/>
            <a:ext cx="83439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smtClean="0">
                <a:ln w="12700" cmpd="sng">
                  <a:solidFill>
                    <a:srgbClr val="6F6C7D">
                      <a:satMod val="120000"/>
                      <a:shade val="80000"/>
                    </a:srgbClr>
                  </a:solidFill>
                  <a:prstDash val="solid"/>
                </a:ln>
                <a:solidFill>
                  <a:srgbClr val="6F6C7D">
                    <a:tint val="1000"/>
                  </a:srgbClr>
                </a:solidFill>
                <a:effectLst>
                  <a:glow rad="101600">
                    <a:schemeClr val="bg1">
                      <a:alpha val="60000"/>
                    </a:schemeClr>
                  </a:glow>
                  <a:innerShdw blurRad="63500" dist="50800" dir="13500000">
                    <a:prstClr val="black">
                      <a:alpha val="50000"/>
                    </a:prstClr>
                  </a:innerShdw>
                </a:effectLst>
                <a:latin typeface="Dominican Small Caps" pitchFamily="2" charset="0"/>
              </a:rPr>
              <a:t>Conversion of </a:t>
            </a:r>
            <a:r>
              <a:rPr lang="en-US" sz="3600" i="1" dirty="0">
                <a:ln w="11430"/>
                <a:solidFill>
                  <a:srgbClr val="FF8600">
                    <a:lumMod val="40000"/>
                    <a:lumOff val="60000"/>
                  </a:srgbClr>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Lydia &amp; Jailor In Philippi</a:t>
            </a:r>
            <a:endParaRPr lang="en-US" sz="3200" i="1" dirty="0">
              <a:ln w="11430"/>
              <a:solidFill>
                <a:srgbClr val="FF8600">
                  <a:lumMod val="40000"/>
                  <a:lumOff val="60000"/>
                </a:srgbClr>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endParaRPr>
          </a:p>
        </p:txBody>
      </p:sp>
    </p:spTree>
    <p:extLst>
      <p:ext uri="{BB962C8B-B14F-4D97-AF65-F5344CB8AC3E}">
        <p14:creationId xmlns:p14="http://schemas.microsoft.com/office/powerpoint/2010/main" val="4240801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fade">
                                      <p:cBhvr>
                                        <p:cTn id="17" dur="500"/>
                                        <p:tgtEl>
                                          <p:spTgt spid="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fade">
                                      <p:cBhvr>
                                        <p:cTn id="22" dur="500"/>
                                        <p:tgtEl>
                                          <p:spTgt spid="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animEffect transition="in" filter="fade">
                                      <p:cBhvr>
                                        <p:cTn id="27"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5472"/>
            <a:ext cx="3796549" cy="5213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33</a:t>
            </a:fld>
            <a:endParaRPr lang="en-US">
              <a:solidFill>
                <a:prstClr val="white"/>
              </a:solidFill>
            </a:endParaRPr>
          </a:p>
        </p:txBody>
      </p:sp>
      <p:sp>
        <p:nvSpPr>
          <p:cNvPr id="6" name="Snip Single Corner Rectangle 5"/>
          <p:cNvSpPr/>
          <p:nvPr/>
        </p:nvSpPr>
        <p:spPr>
          <a:xfrm>
            <a:off x="0" y="268069"/>
            <a:ext cx="7391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Have You Been Converted?</a:t>
            </a:r>
          </a:p>
        </p:txBody>
      </p:sp>
      <p:grpSp>
        <p:nvGrpSpPr>
          <p:cNvPr id="7" name="Group 6"/>
          <p:cNvGrpSpPr/>
          <p:nvPr/>
        </p:nvGrpSpPr>
        <p:grpSpPr>
          <a:xfrm>
            <a:off x="7924800" y="228600"/>
            <a:ext cx="1230745" cy="457200"/>
            <a:chOff x="7924800" y="228600"/>
            <a:chExt cx="1230745" cy="457200"/>
          </a:xfrm>
        </p:grpSpPr>
        <p:sp>
          <p:nvSpPr>
            <p:cNvPr id="8" name="Pentagon 7"/>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9" name="Chevron 8"/>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Rectangle 22"/>
          <p:cNvSpPr/>
          <p:nvPr/>
        </p:nvSpPr>
        <p:spPr>
          <a:xfrm>
            <a:off x="4191000" y="1844963"/>
            <a:ext cx="4953000" cy="4632037"/>
          </a:xfrm>
          <a:prstGeom prst="rect">
            <a:avLst/>
          </a:prstGeom>
          <a:solidFill>
            <a:srgbClr val="494949">
              <a:alpha val="50196"/>
            </a:srgbClr>
          </a:solidFill>
          <a:effectLst>
            <a:softEdge rad="127000"/>
          </a:effectLst>
        </p:spPr>
        <p:txBody>
          <a:bodyPr wrap="square">
            <a:spAutoFit/>
          </a:bodyPr>
          <a:lstStyle/>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Do you believe that Jesus is the Christ, the Son of the Living God?</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Have you confessed Jesus as the Christ?</a:t>
            </a:r>
          </a:p>
          <a:p>
            <a:pPr marL="342900" indent="-342900">
              <a:spcAft>
                <a:spcPts val="600"/>
              </a:spcAft>
              <a:buClr>
                <a:srgbClr val="FF8600"/>
              </a:buClr>
              <a:buFont typeface="Wingdings 2" pitchFamily="18" charset="2"/>
              <a:buChar char="è"/>
            </a:pPr>
            <a:r>
              <a:rPr lang="en-US" sz="2800" dirty="0">
                <a:solidFill>
                  <a:prstClr val="white"/>
                </a:solidFill>
                <a:effectLst>
                  <a:glow rad="101600">
                    <a:prstClr val="black">
                      <a:alpha val="60000"/>
                    </a:prstClr>
                  </a:glow>
                </a:effectLst>
                <a:latin typeface="Constantia" pitchFamily="18" charset="0"/>
              </a:rPr>
              <a:t>Have you by faith, obeyed the truth in repentance and baptism? (1 Pet. 1:22,23)</a:t>
            </a:r>
          </a:p>
          <a:p>
            <a:pPr marL="342900" indent="-342900">
              <a:spcAft>
                <a:spcPts val="600"/>
              </a:spcAft>
              <a:buClr>
                <a:srgbClr val="FF8600"/>
              </a:buClr>
              <a:buFont typeface="Wingdings 2" pitchFamily="18" charset="2"/>
              <a:buChar char="è"/>
            </a:pPr>
            <a:r>
              <a:rPr lang="en-US" sz="2800" dirty="0" smtClean="0">
                <a:solidFill>
                  <a:prstClr val="white"/>
                </a:solidFill>
                <a:effectLst>
                  <a:glow rad="101600">
                    <a:prstClr val="black">
                      <a:alpha val="60000"/>
                    </a:prstClr>
                  </a:glow>
                </a:effectLst>
                <a:latin typeface="Constantia" pitchFamily="18" charset="0"/>
              </a:rPr>
              <a:t>You can leave this morning REJOICING! </a:t>
            </a:r>
            <a:endParaRPr lang="en-US" sz="2800" dirty="0">
              <a:solidFill>
                <a:prstClr val="white"/>
              </a:solidFill>
              <a:effectLst>
                <a:glow rad="101600">
                  <a:prstClr val="black">
                    <a:alpha val="60000"/>
                  </a:prstClr>
                </a:glow>
              </a:effectLst>
              <a:latin typeface="Constantia" pitchFamily="18" charset="0"/>
            </a:endParaRPr>
          </a:p>
        </p:txBody>
      </p:sp>
    </p:spTree>
    <p:extLst>
      <p:ext uri="{BB962C8B-B14F-4D97-AF65-F5344CB8AC3E}">
        <p14:creationId xmlns:p14="http://schemas.microsoft.com/office/powerpoint/2010/main" val="39130474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fade">
                                      <p:cBhvr>
                                        <p:cTn id="1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34</a:t>
            </a:fld>
            <a:endParaRPr lang="en-US">
              <a:solidFill>
                <a:prstClr val="white"/>
              </a:solidFill>
            </a:endParaRPr>
          </a:p>
        </p:txBody>
      </p:sp>
    </p:spTree>
    <p:extLst>
      <p:ext uri="{BB962C8B-B14F-4D97-AF65-F5344CB8AC3E}">
        <p14:creationId xmlns:p14="http://schemas.microsoft.com/office/powerpoint/2010/main" val="410755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2E57653-3E58-4892-A7ED-712530ACC680}" type="slidenum">
              <a:rPr lang="en-US" smtClean="0">
                <a:solidFill>
                  <a:srgbClr val="FFF9E5"/>
                </a:solidFill>
              </a:rPr>
              <a:pPr/>
              <a:t>35</a:t>
            </a:fld>
            <a:endParaRPr lang="en-US">
              <a:solidFill>
                <a:srgbClr val="FFF9E5"/>
              </a:solidFill>
            </a:endParaRPr>
          </a:p>
        </p:txBody>
      </p:sp>
      <p:sp>
        <p:nvSpPr>
          <p:cNvPr id="3" name="TextBox 2"/>
          <p:cNvSpPr txBox="1"/>
          <p:nvPr/>
        </p:nvSpPr>
        <p:spPr>
          <a:xfrm>
            <a:off x="152401" y="2451080"/>
            <a:ext cx="8763000" cy="34163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August 4-6,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Preached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August 7,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prstClr val="black"/>
                </a:solidFill>
                <a:effectLst>
                  <a:outerShdw blurRad="60007" dist="310007" dir="7680000" sy="30000" kx="1300200" algn="ctr" rotWithShape="0">
                    <a:prstClr val="black">
                      <a:alpha val="32000"/>
                    </a:prstClr>
                  </a:outerShdw>
                </a:effectLst>
                <a:latin typeface="Book Antiqua"/>
              </a:rPr>
              <a:t>th</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Email – </a:t>
            </a:r>
            <a:r>
              <a:rPr lang="en-US" u="sng" kern="0" dirty="0">
                <a:solidFill>
                  <a:prstClr val="black"/>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hlinkClick r:id=""/>
              </a:rPr>
              <a:t>http://w65stchurchofchrist.org/donmaccla/2011SermonPage.html</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a:t>
            </a:r>
            <a:endParaRPr lang="en-US" sz="2000" dirty="0">
              <a:solidFill>
                <a:prstClr val="black"/>
              </a:solidFill>
            </a:endParaRPr>
          </a:p>
        </p:txBody>
      </p:sp>
      <p:sp>
        <p:nvSpPr>
          <p:cNvPr id="7" name="Rectangle 6"/>
          <p:cNvSpPr/>
          <p:nvPr/>
        </p:nvSpPr>
        <p:spPr>
          <a:xfrm>
            <a:off x="0" y="0"/>
            <a:ext cx="9144000" cy="2062103"/>
          </a:xfrm>
          <a:prstGeom prst="rect">
            <a:avLst/>
          </a:prstGeom>
        </p:spPr>
        <p:txBody>
          <a:bodyPr wrap="square">
            <a:spAutoFit/>
            <a:scene3d>
              <a:camera prst="orthographicFront"/>
              <a:lightRig rig="threePt" dir="t"/>
            </a:scene3d>
            <a:sp3d extrusionH="57150">
              <a:bevelT h="25400" prst="softRound"/>
            </a:sp3d>
          </a:bodyPr>
          <a:lstStyle/>
          <a:p>
            <a:r>
              <a:rPr lang="en-US" sz="4000" i="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Book Antiqua" pitchFamily="18" charset="0"/>
              </a:rPr>
              <a:t>Conversion of </a:t>
            </a:r>
          </a:p>
          <a:p>
            <a:pPr algn="ctr"/>
            <a:r>
              <a:rPr lang="en-US" sz="48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Lydia &amp; Jailor In Philippi</a:t>
            </a:r>
            <a:endParaRPr lang="en-US" sz="4400" i="1" dirty="0">
              <a:ln w="11430"/>
              <a:solidFill>
                <a:srgbClr val="FF8600">
                  <a:lumMod val="40000"/>
                  <a:lumOff val="60000"/>
                </a:srgbClr>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endParaRPr>
          </a:p>
          <a:p>
            <a:pPr algn="ctr"/>
            <a:r>
              <a:rPr lang="en-US" sz="3600" b="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rPr>
              <a:t>Acts 16:1-40</a:t>
            </a:r>
            <a:endParaRPr lang="en-US" sz="2000" b="1" dirty="0">
              <a:ln w="11430"/>
              <a:solidFill>
                <a:srgbClr val="FF8600">
                  <a:lumMod val="20000"/>
                  <a:lumOff val="80000"/>
                </a:srgbClr>
              </a:solidFill>
              <a:effectLst>
                <a:glow rad="101600">
                  <a:prstClr val="black">
                    <a:alpha val="60000"/>
                  </a:prstClr>
                </a:glow>
                <a:outerShdw blurRad="60007" dist="310007" dir="7680000" sy="30000" kx="1300200" algn="ctr" rotWithShape="0">
                  <a:prstClr val="black">
                    <a:alpha val="32000"/>
                  </a:prstClr>
                </a:outerShdw>
              </a:effectLst>
              <a:latin typeface="Calibri" pitchFamily="34" charset="0"/>
              <a:cs typeface="Calibri" pitchFamily="34" charset="0"/>
            </a:endParaRPr>
          </a:p>
        </p:txBody>
      </p:sp>
    </p:spTree>
    <p:extLst>
      <p:ext uri="{BB962C8B-B14F-4D97-AF65-F5344CB8AC3E}">
        <p14:creationId xmlns:p14="http://schemas.microsoft.com/office/powerpoint/2010/main" val="330673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36</a:t>
            </a:fld>
            <a:endParaRPr lang="en-US">
              <a:solidFill>
                <a:prstClr val="white"/>
              </a:solidFill>
            </a:endParaRPr>
          </a:p>
        </p:txBody>
      </p:sp>
      <p:sp>
        <p:nvSpPr>
          <p:cNvPr id="3" name="Rectangle 2"/>
          <p:cNvSpPr/>
          <p:nvPr/>
        </p:nvSpPr>
        <p:spPr>
          <a:xfrm>
            <a:off x="228600" y="616089"/>
            <a:ext cx="8610600" cy="6186309"/>
          </a:xfrm>
          <a:prstGeom prst="rect">
            <a:avLst/>
          </a:prstGeom>
        </p:spPr>
        <p:txBody>
          <a:bodyPr wrap="square">
            <a:spAutoFit/>
          </a:bodyPr>
          <a:lstStyle/>
          <a:p>
            <a:pPr algn="ctr"/>
            <a:r>
              <a:rPr lang="en-US" sz="3600" b="1" dirty="0">
                <a:effectLst>
                  <a:glow rad="101600">
                    <a:schemeClr val="bg1">
                      <a:alpha val="60000"/>
                    </a:schemeClr>
                  </a:glow>
                </a:effectLst>
                <a:latin typeface="Calibri" pitchFamily="34" charset="0"/>
                <a:cs typeface="Calibri" pitchFamily="34" charset="0"/>
              </a:rPr>
              <a:t>Philippians 1:1-11 (NKJV) </a:t>
            </a:r>
            <a:r>
              <a:rPr lang="en-US" sz="3600" dirty="0">
                <a:effectLst>
                  <a:glow rad="101600">
                    <a:schemeClr val="bg1">
                      <a:alpha val="60000"/>
                    </a:schemeClr>
                  </a:glow>
                </a:effectLst>
                <a:latin typeface="Calibri" pitchFamily="34" charset="0"/>
                <a:cs typeface="Calibri" pitchFamily="34" charset="0"/>
              </a:rPr>
              <a:t/>
            </a:r>
            <a:br>
              <a:rPr lang="en-US" sz="3600" dirty="0">
                <a:effectLst>
                  <a:glow rad="101600">
                    <a:schemeClr val="bg1">
                      <a:alpha val="60000"/>
                    </a:schemeClr>
                  </a:glow>
                </a:effectLst>
                <a:latin typeface="Calibri" pitchFamily="34" charset="0"/>
                <a:cs typeface="Calibri" pitchFamily="34" charset="0"/>
              </a:rPr>
            </a:br>
            <a:r>
              <a:rPr lang="en-US" sz="3600" baseline="30000" dirty="0">
                <a:effectLst>
                  <a:glow rad="101600">
                    <a:schemeClr val="bg1">
                      <a:alpha val="60000"/>
                    </a:schemeClr>
                  </a:glow>
                </a:effectLst>
                <a:latin typeface="Calibri" pitchFamily="34" charset="0"/>
                <a:cs typeface="Calibri" pitchFamily="34" charset="0"/>
              </a:rPr>
              <a:t>1 </a:t>
            </a:r>
            <a:r>
              <a:rPr lang="en-US" sz="3600" dirty="0">
                <a:effectLst>
                  <a:glow rad="101600">
                    <a:schemeClr val="bg1">
                      <a:alpha val="60000"/>
                    </a:schemeClr>
                  </a:glow>
                </a:effectLst>
                <a:latin typeface="Calibri" pitchFamily="34" charset="0"/>
                <a:cs typeface="Calibri" pitchFamily="34" charset="0"/>
              </a:rPr>
              <a:t>Paul and Timothy, bondservants of Jesus Christ, To all the saints in Christ Jesus who are in Philippi, with the bishops and deacons: </a:t>
            </a:r>
            <a:r>
              <a:rPr lang="en-US" sz="3600" baseline="30000" dirty="0" smtClean="0">
                <a:effectLst>
                  <a:glow rad="101600">
                    <a:schemeClr val="bg1">
                      <a:alpha val="60000"/>
                    </a:schemeClr>
                  </a:glow>
                </a:effectLst>
                <a:latin typeface="Calibri" pitchFamily="34" charset="0"/>
                <a:cs typeface="Calibri" pitchFamily="34" charset="0"/>
              </a:rPr>
              <a:t>2 </a:t>
            </a:r>
            <a:r>
              <a:rPr lang="en-US" sz="3600" dirty="0">
                <a:effectLst>
                  <a:glow rad="101600">
                    <a:schemeClr val="bg1">
                      <a:alpha val="60000"/>
                    </a:schemeClr>
                  </a:glow>
                </a:effectLst>
                <a:latin typeface="Calibri" pitchFamily="34" charset="0"/>
                <a:cs typeface="Calibri" pitchFamily="34" charset="0"/>
              </a:rPr>
              <a:t>Grace to you and peace from God our Father and the Lord Jesus Christ. </a:t>
            </a:r>
            <a:r>
              <a:rPr lang="en-US" sz="3600" baseline="30000" dirty="0" smtClean="0">
                <a:effectLst>
                  <a:glow rad="101600">
                    <a:schemeClr val="bg1">
                      <a:alpha val="60000"/>
                    </a:schemeClr>
                  </a:glow>
                </a:effectLst>
                <a:latin typeface="Calibri" pitchFamily="34" charset="0"/>
                <a:cs typeface="Calibri" pitchFamily="34" charset="0"/>
              </a:rPr>
              <a:t>3 </a:t>
            </a:r>
            <a:r>
              <a:rPr lang="en-US" sz="3600" dirty="0">
                <a:effectLst>
                  <a:glow rad="101600">
                    <a:schemeClr val="bg1">
                      <a:alpha val="60000"/>
                    </a:schemeClr>
                  </a:glow>
                </a:effectLst>
                <a:latin typeface="Calibri" pitchFamily="34" charset="0"/>
                <a:cs typeface="Calibri" pitchFamily="34" charset="0"/>
              </a:rPr>
              <a:t>I thank my God upon every remembrance of you, </a:t>
            </a:r>
            <a:r>
              <a:rPr lang="en-US" sz="3600" baseline="30000" dirty="0" smtClean="0">
                <a:effectLst>
                  <a:glow rad="101600">
                    <a:schemeClr val="bg1">
                      <a:alpha val="60000"/>
                    </a:schemeClr>
                  </a:glow>
                </a:effectLst>
                <a:latin typeface="Calibri" pitchFamily="34" charset="0"/>
                <a:cs typeface="Calibri" pitchFamily="34" charset="0"/>
              </a:rPr>
              <a:t>4 </a:t>
            </a:r>
            <a:r>
              <a:rPr lang="en-US" sz="3600" dirty="0">
                <a:effectLst>
                  <a:glow rad="101600">
                    <a:schemeClr val="bg1">
                      <a:alpha val="60000"/>
                    </a:schemeClr>
                  </a:glow>
                </a:effectLst>
                <a:latin typeface="Calibri" pitchFamily="34" charset="0"/>
                <a:cs typeface="Calibri" pitchFamily="34" charset="0"/>
              </a:rPr>
              <a:t>always in every prayer of mine making request for you all with joy, </a:t>
            </a:r>
            <a:r>
              <a:rPr lang="en-US" sz="3600" baseline="30000" dirty="0" smtClean="0">
                <a:effectLst>
                  <a:glow rad="101600">
                    <a:schemeClr val="bg1">
                      <a:alpha val="60000"/>
                    </a:schemeClr>
                  </a:glow>
                </a:effectLst>
                <a:latin typeface="Calibri" pitchFamily="34" charset="0"/>
                <a:cs typeface="Calibri" pitchFamily="34" charset="0"/>
              </a:rPr>
              <a:t>5 </a:t>
            </a:r>
            <a:r>
              <a:rPr lang="en-US" sz="3600" dirty="0">
                <a:effectLst>
                  <a:glow rad="101600">
                    <a:schemeClr val="bg1">
                      <a:alpha val="60000"/>
                    </a:schemeClr>
                  </a:glow>
                </a:effectLst>
                <a:latin typeface="Calibri" pitchFamily="34" charset="0"/>
                <a:cs typeface="Calibri" pitchFamily="34" charset="0"/>
              </a:rPr>
              <a:t>for your fellowship in the gospel from the first day until now, </a:t>
            </a:r>
          </a:p>
        </p:txBody>
      </p:sp>
    </p:spTree>
    <p:extLst>
      <p:ext uri="{BB962C8B-B14F-4D97-AF65-F5344CB8AC3E}">
        <p14:creationId xmlns:p14="http://schemas.microsoft.com/office/powerpoint/2010/main" val="38143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37</a:t>
            </a:fld>
            <a:endParaRPr lang="en-US">
              <a:solidFill>
                <a:prstClr val="white"/>
              </a:solidFill>
            </a:endParaRPr>
          </a:p>
        </p:txBody>
      </p:sp>
      <p:sp>
        <p:nvSpPr>
          <p:cNvPr id="3" name="Rectangle 2"/>
          <p:cNvSpPr/>
          <p:nvPr/>
        </p:nvSpPr>
        <p:spPr>
          <a:xfrm>
            <a:off x="228600" y="616089"/>
            <a:ext cx="8610600" cy="6186309"/>
          </a:xfrm>
          <a:prstGeom prst="rect">
            <a:avLst/>
          </a:prstGeom>
        </p:spPr>
        <p:txBody>
          <a:bodyPr wrap="square">
            <a:spAutoFit/>
          </a:bodyPr>
          <a:lstStyle/>
          <a:p>
            <a:pPr algn="ctr"/>
            <a:r>
              <a:rPr lang="en-US" sz="3600" b="1" dirty="0">
                <a:effectLst>
                  <a:glow rad="101600">
                    <a:schemeClr val="bg1">
                      <a:alpha val="60000"/>
                    </a:schemeClr>
                  </a:glow>
                </a:effectLst>
                <a:latin typeface="Calibri" pitchFamily="34" charset="0"/>
                <a:cs typeface="Calibri" pitchFamily="34" charset="0"/>
              </a:rPr>
              <a:t>Philippians 1:1-11 (NKJV) </a:t>
            </a:r>
            <a:endParaRPr lang="en-US" sz="3600" b="1" dirty="0" smtClean="0">
              <a:effectLst>
                <a:glow rad="101600">
                  <a:schemeClr val="bg1">
                    <a:alpha val="60000"/>
                  </a:schemeClr>
                </a:glow>
              </a:effectLst>
              <a:latin typeface="Calibri" pitchFamily="34" charset="0"/>
              <a:cs typeface="Calibri" pitchFamily="34" charset="0"/>
            </a:endParaRPr>
          </a:p>
          <a:p>
            <a:pPr lvl="0" algn="ctr"/>
            <a:r>
              <a:rPr lang="en-US" sz="3600" baseline="30000" dirty="0">
                <a:solidFill>
                  <a:prstClr val="white"/>
                </a:solidFill>
                <a:effectLst>
                  <a:glow rad="101600">
                    <a:prstClr val="black">
                      <a:alpha val="60000"/>
                    </a:prstClr>
                  </a:glow>
                </a:effectLst>
                <a:latin typeface="Calibri" pitchFamily="34" charset="0"/>
                <a:cs typeface="Calibri" pitchFamily="34" charset="0"/>
              </a:rPr>
              <a:t>6 </a:t>
            </a:r>
            <a:r>
              <a:rPr lang="en-US" sz="3600" dirty="0">
                <a:solidFill>
                  <a:prstClr val="white"/>
                </a:solidFill>
                <a:effectLst>
                  <a:glow rad="101600">
                    <a:prstClr val="black">
                      <a:alpha val="60000"/>
                    </a:prstClr>
                  </a:glow>
                </a:effectLst>
                <a:latin typeface="Calibri" pitchFamily="34" charset="0"/>
                <a:cs typeface="Calibri" pitchFamily="34" charset="0"/>
              </a:rPr>
              <a:t>being confident of this very thing, that He who has begun a good work in you will complete </a:t>
            </a:r>
            <a:r>
              <a:rPr lang="en-US" sz="3600" i="1" dirty="0">
                <a:solidFill>
                  <a:prstClr val="white"/>
                </a:solidFill>
                <a:effectLst>
                  <a:glow rad="101600">
                    <a:prstClr val="black">
                      <a:alpha val="60000"/>
                    </a:prstClr>
                  </a:glow>
                </a:effectLst>
                <a:latin typeface="Calibri" pitchFamily="34" charset="0"/>
                <a:cs typeface="Calibri" pitchFamily="34" charset="0"/>
              </a:rPr>
              <a:t>it</a:t>
            </a:r>
            <a:r>
              <a:rPr lang="en-US" sz="3600" dirty="0">
                <a:solidFill>
                  <a:prstClr val="white"/>
                </a:solidFill>
                <a:effectLst>
                  <a:glow rad="101600">
                    <a:prstClr val="black">
                      <a:alpha val="60000"/>
                    </a:prstClr>
                  </a:glow>
                </a:effectLst>
                <a:latin typeface="Calibri" pitchFamily="34" charset="0"/>
                <a:cs typeface="Calibri" pitchFamily="34" charset="0"/>
              </a:rPr>
              <a:t> until the day of Jesus Christ; </a:t>
            </a:r>
            <a:r>
              <a:rPr lang="en-US" sz="3600" baseline="30000" dirty="0" smtClean="0">
                <a:effectLst>
                  <a:glow rad="101600">
                    <a:schemeClr val="bg1">
                      <a:alpha val="60000"/>
                    </a:schemeClr>
                  </a:glow>
                </a:effectLst>
                <a:latin typeface="Calibri" pitchFamily="34" charset="0"/>
                <a:cs typeface="Calibri" pitchFamily="34" charset="0"/>
              </a:rPr>
              <a:t>7 </a:t>
            </a:r>
            <a:r>
              <a:rPr lang="en-US" sz="3600" dirty="0" smtClean="0">
                <a:effectLst>
                  <a:glow rad="101600">
                    <a:schemeClr val="bg1">
                      <a:alpha val="60000"/>
                    </a:schemeClr>
                  </a:glow>
                </a:effectLst>
                <a:latin typeface="Calibri" pitchFamily="34" charset="0"/>
                <a:cs typeface="Calibri" pitchFamily="34" charset="0"/>
              </a:rPr>
              <a:t>just as it is right for me to think this of you all, because I have you in my heart, inasmuch as both in my chains and in the defense and confirmation of the gospel, you all are partakers with me of grace. </a:t>
            </a:r>
            <a:r>
              <a:rPr lang="en-US" sz="3600" baseline="30000" dirty="0" smtClean="0">
                <a:effectLst>
                  <a:glow rad="101600">
                    <a:schemeClr val="bg1">
                      <a:alpha val="60000"/>
                    </a:schemeClr>
                  </a:glow>
                </a:effectLst>
                <a:latin typeface="Calibri" pitchFamily="34" charset="0"/>
                <a:cs typeface="Calibri" pitchFamily="34" charset="0"/>
              </a:rPr>
              <a:t>8 </a:t>
            </a:r>
            <a:r>
              <a:rPr lang="en-US" sz="3600" dirty="0" smtClean="0">
                <a:effectLst>
                  <a:glow rad="101600">
                    <a:schemeClr val="bg1">
                      <a:alpha val="60000"/>
                    </a:schemeClr>
                  </a:glow>
                </a:effectLst>
                <a:latin typeface="Calibri" pitchFamily="34" charset="0"/>
                <a:cs typeface="Calibri" pitchFamily="34" charset="0"/>
              </a:rPr>
              <a:t>For God is my witness, how greatly I long for you all with the affection of Jesus Christ. </a:t>
            </a:r>
            <a:endParaRPr lang="en-US" sz="3600" dirty="0">
              <a:effectLst>
                <a:glow rad="101600">
                  <a:schemeClr val="bg1">
                    <a:alpha val="60000"/>
                  </a:schemeClr>
                </a:glow>
              </a:effectLst>
              <a:latin typeface="Calibri" pitchFamily="34" charset="0"/>
              <a:cs typeface="Calibri" pitchFamily="34" charset="0"/>
            </a:endParaRPr>
          </a:p>
        </p:txBody>
      </p:sp>
    </p:spTree>
    <p:extLst>
      <p:ext uri="{BB962C8B-B14F-4D97-AF65-F5344CB8AC3E}">
        <p14:creationId xmlns:p14="http://schemas.microsoft.com/office/powerpoint/2010/main" val="330314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38</a:t>
            </a:fld>
            <a:endParaRPr lang="en-US">
              <a:solidFill>
                <a:prstClr val="white"/>
              </a:solidFill>
            </a:endParaRPr>
          </a:p>
        </p:txBody>
      </p:sp>
      <p:sp>
        <p:nvSpPr>
          <p:cNvPr id="3" name="Rectangle 2"/>
          <p:cNvSpPr/>
          <p:nvPr/>
        </p:nvSpPr>
        <p:spPr>
          <a:xfrm>
            <a:off x="228600" y="616089"/>
            <a:ext cx="8610600" cy="5632311"/>
          </a:xfrm>
          <a:prstGeom prst="rect">
            <a:avLst/>
          </a:prstGeom>
        </p:spPr>
        <p:txBody>
          <a:bodyPr wrap="square">
            <a:spAutoFit/>
          </a:bodyPr>
          <a:lstStyle/>
          <a:p>
            <a:pPr algn="ctr"/>
            <a:r>
              <a:rPr lang="en-US" sz="3600" b="1" dirty="0">
                <a:effectLst>
                  <a:glow rad="101600">
                    <a:schemeClr val="bg1">
                      <a:alpha val="60000"/>
                    </a:schemeClr>
                  </a:glow>
                </a:effectLst>
                <a:latin typeface="Calibri" pitchFamily="34" charset="0"/>
                <a:cs typeface="Calibri" pitchFamily="34" charset="0"/>
              </a:rPr>
              <a:t>Philippians 1:1-11 (NKJV) </a:t>
            </a:r>
            <a:endParaRPr lang="en-US" sz="3600" b="1" dirty="0" smtClean="0">
              <a:effectLst>
                <a:glow rad="101600">
                  <a:schemeClr val="bg1">
                    <a:alpha val="60000"/>
                  </a:schemeClr>
                </a:glow>
              </a:effectLst>
              <a:latin typeface="Calibri" pitchFamily="34" charset="0"/>
              <a:cs typeface="Calibri" pitchFamily="34" charset="0"/>
            </a:endParaRPr>
          </a:p>
          <a:p>
            <a:pPr lvl="0" algn="ctr"/>
            <a:r>
              <a:rPr lang="en-US" sz="3600" baseline="30000" dirty="0" smtClean="0">
                <a:effectLst>
                  <a:glow rad="101600">
                    <a:schemeClr val="bg1">
                      <a:alpha val="60000"/>
                    </a:schemeClr>
                  </a:glow>
                </a:effectLst>
                <a:latin typeface="Calibri" pitchFamily="34" charset="0"/>
                <a:cs typeface="Calibri" pitchFamily="34" charset="0"/>
              </a:rPr>
              <a:t>9 </a:t>
            </a:r>
            <a:r>
              <a:rPr lang="en-US" sz="3600" dirty="0" smtClean="0">
                <a:effectLst>
                  <a:glow rad="101600">
                    <a:schemeClr val="bg1">
                      <a:alpha val="60000"/>
                    </a:schemeClr>
                  </a:glow>
                </a:effectLst>
                <a:latin typeface="Calibri" pitchFamily="34" charset="0"/>
                <a:cs typeface="Calibri" pitchFamily="34" charset="0"/>
              </a:rPr>
              <a:t>And this I pray, that your love may abound still more and more in knowledge and all discernment, </a:t>
            </a:r>
            <a:br>
              <a:rPr lang="en-US" sz="3600" dirty="0" smtClean="0">
                <a:effectLst>
                  <a:glow rad="101600">
                    <a:schemeClr val="bg1">
                      <a:alpha val="60000"/>
                    </a:schemeClr>
                  </a:glow>
                </a:effectLst>
                <a:latin typeface="Calibri" pitchFamily="34" charset="0"/>
                <a:cs typeface="Calibri" pitchFamily="34" charset="0"/>
              </a:rPr>
            </a:br>
            <a:r>
              <a:rPr lang="en-US" sz="3600" baseline="30000" dirty="0" smtClean="0">
                <a:effectLst>
                  <a:glow rad="101600">
                    <a:schemeClr val="bg1">
                      <a:alpha val="60000"/>
                    </a:schemeClr>
                  </a:glow>
                </a:effectLst>
                <a:latin typeface="Calibri" pitchFamily="34" charset="0"/>
                <a:cs typeface="Calibri" pitchFamily="34" charset="0"/>
              </a:rPr>
              <a:t>10 </a:t>
            </a:r>
            <a:r>
              <a:rPr lang="en-US" sz="3600" dirty="0" smtClean="0">
                <a:effectLst>
                  <a:glow rad="101600">
                    <a:schemeClr val="bg1">
                      <a:alpha val="60000"/>
                    </a:schemeClr>
                  </a:glow>
                </a:effectLst>
                <a:latin typeface="Calibri" pitchFamily="34" charset="0"/>
                <a:cs typeface="Calibri" pitchFamily="34" charset="0"/>
              </a:rPr>
              <a:t>that you may approve the things that are excellent, that you may be sincere and without offense till the day of Christ, </a:t>
            </a:r>
            <a:br>
              <a:rPr lang="en-US" sz="3600" dirty="0" smtClean="0">
                <a:effectLst>
                  <a:glow rad="101600">
                    <a:schemeClr val="bg1">
                      <a:alpha val="60000"/>
                    </a:schemeClr>
                  </a:glow>
                </a:effectLst>
                <a:latin typeface="Calibri" pitchFamily="34" charset="0"/>
                <a:cs typeface="Calibri" pitchFamily="34" charset="0"/>
              </a:rPr>
            </a:br>
            <a:r>
              <a:rPr lang="en-US" sz="3600" baseline="30000" dirty="0" smtClean="0">
                <a:effectLst>
                  <a:glow rad="101600">
                    <a:schemeClr val="bg1">
                      <a:alpha val="60000"/>
                    </a:schemeClr>
                  </a:glow>
                </a:effectLst>
                <a:latin typeface="Calibri" pitchFamily="34" charset="0"/>
                <a:cs typeface="Calibri" pitchFamily="34" charset="0"/>
              </a:rPr>
              <a:t>11 </a:t>
            </a:r>
            <a:r>
              <a:rPr lang="en-US" sz="3600" dirty="0" smtClean="0">
                <a:effectLst>
                  <a:glow rad="101600">
                    <a:schemeClr val="bg1">
                      <a:alpha val="60000"/>
                    </a:schemeClr>
                  </a:glow>
                </a:effectLst>
                <a:latin typeface="Calibri" pitchFamily="34" charset="0"/>
                <a:cs typeface="Calibri" pitchFamily="34" charset="0"/>
              </a:rPr>
              <a:t>being filled with the fruits of righteousness which </a:t>
            </a:r>
            <a:r>
              <a:rPr lang="en-US" sz="3600" i="1" dirty="0" smtClean="0">
                <a:effectLst>
                  <a:glow rad="101600">
                    <a:schemeClr val="bg1">
                      <a:alpha val="60000"/>
                    </a:schemeClr>
                  </a:glow>
                </a:effectLst>
                <a:latin typeface="Calibri" pitchFamily="34" charset="0"/>
                <a:cs typeface="Calibri" pitchFamily="34" charset="0"/>
              </a:rPr>
              <a:t>are</a:t>
            </a:r>
            <a:r>
              <a:rPr lang="en-US" sz="3600" dirty="0" smtClean="0">
                <a:effectLst>
                  <a:glow rad="101600">
                    <a:schemeClr val="bg1">
                      <a:alpha val="60000"/>
                    </a:schemeClr>
                  </a:glow>
                </a:effectLst>
                <a:latin typeface="Calibri" pitchFamily="34" charset="0"/>
                <a:cs typeface="Calibri" pitchFamily="34" charset="0"/>
              </a:rPr>
              <a:t> by Jesus Christ, to the glory and praise of God. </a:t>
            </a:r>
            <a:endParaRPr lang="en-US" sz="3600" dirty="0">
              <a:effectLst>
                <a:glow rad="101600">
                  <a:schemeClr val="bg1">
                    <a:alpha val="60000"/>
                  </a:schemeClr>
                </a:glow>
              </a:effectLst>
              <a:latin typeface="Calibri" pitchFamily="34" charset="0"/>
              <a:cs typeface="Calibri" pitchFamily="34" charset="0"/>
            </a:endParaRPr>
          </a:p>
        </p:txBody>
      </p:sp>
    </p:spTree>
    <p:extLst>
      <p:ext uri="{BB962C8B-B14F-4D97-AF65-F5344CB8AC3E}">
        <p14:creationId xmlns:p14="http://schemas.microsoft.com/office/powerpoint/2010/main" val="18944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39</a:t>
            </a:fld>
            <a:endParaRPr lang="en-US">
              <a:solidFill>
                <a:prstClr val="white"/>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48"/>
            <a:ext cx="9144001" cy="683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58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4</a:t>
            </a:fld>
            <a:endParaRPr lang="en-US">
              <a:solidFill>
                <a:prstClr val="white"/>
              </a:solidFill>
            </a:endParaRPr>
          </a:p>
        </p:txBody>
      </p:sp>
      <p:sp>
        <p:nvSpPr>
          <p:cNvPr id="22" name="TextBox 21"/>
          <p:cNvSpPr txBox="1"/>
          <p:nvPr/>
        </p:nvSpPr>
        <p:spPr>
          <a:xfrm>
            <a:off x="4572000" y="1719620"/>
            <a:ext cx="4478644" cy="4985980"/>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Not merely a change in actions –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knowledge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conviction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allegiance –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thinking &amp; will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commitment – resulting in a change in relationship &amp; identity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who we are – how we talk – where we go – what we do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267037"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07096" y="5410200"/>
            <a:ext cx="2459904" cy="523220"/>
          </a:xfrm>
          <a:prstGeom prst="rect">
            <a:avLst/>
          </a:prstGeom>
          <a:noFill/>
        </p:spPr>
        <p:txBody>
          <a:bodyPr wrap="none" rtlCol="0">
            <a:spAutoFit/>
          </a:bodyPr>
          <a:lstStyle/>
          <a:p>
            <a:r>
              <a:rPr lang="en-US" sz="2800" dirty="0">
                <a:solidFill>
                  <a:prstClr val="white"/>
                </a:solidFill>
                <a:effectLst>
                  <a:glow rad="101600">
                    <a:prstClr val="black">
                      <a:alpha val="60000"/>
                    </a:prstClr>
                  </a:glow>
                </a:effectLst>
              </a:rPr>
              <a:t>Luke 15:11-24</a:t>
            </a:r>
          </a:p>
        </p:txBody>
      </p:sp>
      <p:sp>
        <p:nvSpPr>
          <p:cNvPr id="23" name="Snip Single Corner Rectangle 22"/>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Saul From Tarsus</a:t>
            </a:r>
          </a:p>
        </p:txBody>
      </p:sp>
    </p:spTree>
    <p:extLst>
      <p:ext uri="{BB962C8B-B14F-4D97-AF65-F5344CB8AC3E}">
        <p14:creationId xmlns:p14="http://schemas.microsoft.com/office/powerpoint/2010/main" val="1810335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5</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 name="Rectangle 1"/>
          <p:cNvSpPr/>
          <p:nvPr/>
        </p:nvSpPr>
        <p:spPr>
          <a:xfrm>
            <a:off x="533400" y="2133600"/>
            <a:ext cx="8001000" cy="3170099"/>
          </a:xfrm>
          <a:prstGeom prst="rect">
            <a:avLst/>
          </a:prstGeom>
        </p:spPr>
        <p:txBody>
          <a:bodyPr wrap="square">
            <a:spAutoFit/>
          </a:bodyPr>
          <a:lstStyle/>
          <a:p>
            <a:pPr algn="ctr"/>
            <a:r>
              <a:rPr lang="en-US" sz="40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Psalm 19:7 (NKJV) </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40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7 </a:t>
            </a:r>
            <a:r>
              <a:rPr lang="en-US" sz="40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The law of the LORD </a:t>
            </a:r>
            <a:r>
              <a:rPr lang="en-US" sz="4000" i="1"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is</a:t>
            </a:r>
            <a:r>
              <a:rPr lang="en-US" sz="40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 perfect, converting the soul</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The testimony of the LORD </a:t>
            </a:r>
            <a:r>
              <a:rPr lang="en-US" sz="4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is</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sure, making wise the simple; </a:t>
            </a:r>
          </a:p>
        </p:txBody>
      </p:sp>
      <p:sp>
        <p:nvSpPr>
          <p:cNvPr id="22" name="Snip Single Corner Rectangle 21"/>
          <p:cNvSpPr/>
          <p:nvPr/>
        </p:nvSpPr>
        <p:spPr>
          <a:xfrm>
            <a:off x="0" y="268069"/>
            <a:ext cx="77724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 of Saul From Tarsus</a:t>
            </a:r>
          </a:p>
        </p:txBody>
      </p:sp>
    </p:spTree>
    <p:extLst>
      <p:ext uri="{BB962C8B-B14F-4D97-AF65-F5344CB8AC3E}">
        <p14:creationId xmlns:p14="http://schemas.microsoft.com/office/powerpoint/2010/main" val="31931433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61738"/>
            <a:ext cx="3946849" cy="47152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6</a:t>
            </a:fld>
            <a:endParaRPr lang="en-US">
              <a:solidFill>
                <a:prstClr val="white"/>
              </a:solidFill>
            </a:endParaRPr>
          </a:p>
        </p:txBody>
      </p:sp>
      <p:sp>
        <p:nvSpPr>
          <p:cNvPr id="23" name="Snip Single Corner Rectangle 22"/>
          <p:cNvSpPr/>
          <p:nvPr/>
        </p:nvSpPr>
        <p:spPr>
          <a:xfrm>
            <a:off x="0" y="268069"/>
            <a:ext cx="68580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Events From Acts 11-15</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3810000" y="1295400"/>
            <a:ext cx="5105399" cy="5493812"/>
          </a:xfrm>
          <a:prstGeom prst="rect">
            <a:avLst/>
          </a:prstGeom>
          <a:solidFill>
            <a:srgbClr val="283138">
              <a:alpha val="56863"/>
            </a:srgbClr>
          </a:solidFill>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srgbClr val="FFFF00"/>
                </a:solidFill>
                <a:effectLst>
                  <a:glow rad="101600">
                    <a:prstClr val="black">
                      <a:alpha val="60000"/>
                    </a:prstClr>
                  </a:glow>
                </a:effectLst>
                <a:latin typeface="Constantia" pitchFamily="18" charset="0"/>
              </a:rPr>
              <a:t>Gospel preached in Antioch –</a:t>
            </a:r>
            <a:r>
              <a:rPr lang="en-US" sz="2800" dirty="0" smtClean="0">
                <a:solidFill>
                  <a:prstClr val="white"/>
                </a:solidFill>
                <a:effectLst>
                  <a:glow rad="101600">
                    <a:prstClr val="black">
                      <a:alpha val="60000"/>
                    </a:prstClr>
                  </a:glow>
                </a:effectLst>
                <a:latin typeface="Constantia" pitchFamily="18" charset="0"/>
              </a:rPr>
              <a:t> Acts 11:19-24</a:t>
            </a:r>
            <a:endParaRPr lang="en-US" sz="28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800" dirty="0">
                <a:solidFill>
                  <a:srgbClr val="FFFF00"/>
                </a:solidFill>
                <a:effectLst>
                  <a:glow rad="101600">
                    <a:prstClr val="black">
                      <a:alpha val="60000"/>
                    </a:prstClr>
                  </a:glow>
                </a:effectLst>
                <a:latin typeface="Constantia" pitchFamily="18" charset="0"/>
              </a:rPr>
              <a:t> </a:t>
            </a:r>
            <a:r>
              <a:rPr lang="en-US" sz="2800" dirty="0" smtClean="0">
                <a:solidFill>
                  <a:srgbClr val="FFFF00"/>
                </a:solidFill>
                <a:effectLst>
                  <a:glow rad="101600">
                    <a:prstClr val="black">
                      <a:alpha val="60000"/>
                    </a:prstClr>
                  </a:glow>
                </a:effectLst>
                <a:latin typeface="Constantia" pitchFamily="18" charset="0"/>
              </a:rPr>
              <a:t>Barnabas finds Saul and the activities of the church in Antioch – </a:t>
            </a:r>
            <a:r>
              <a:rPr lang="en-US" sz="2800" dirty="0" smtClean="0">
                <a:solidFill>
                  <a:prstClr val="white"/>
                </a:solidFill>
                <a:effectLst>
                  <a:glow rad="101600">
                    <a:prstClr val="black">
                      <a:alpha val="60000"/>
                    </a:prstClr>
                  </a:glow>
                </a:effectLst>
                <a:latin typeface="Constantia" pitchFamily="18" charset="0"/>
              </a:rPr>
              <a:t>called Christians; coming drought and relief – Acts 11:25-30</a:t>
            </a:r>
            <a:endParaRPr lang="en-US" sz="2800" dirty="0">
              <a:solidFill>
                <a:prstClr val="white"/>
              </a:solidFill>
              <a:effectLst>
                <a:glow rad="101600">
                  <a:prstClr val="black">
                    <a:alpha val="60000"/>
                  </a:prstClr>
                </a:glow>
              </a:effectLst>
              <a:latin typeface="Constantia" pitchFamily="18" charset="0"/>
            </a:endParaRPr>
          </a:p>
          <a:p>
            <a:pPr marL="342900" indent="-342900">
              <a:spcAft>
                <a:spcPts val="600"/>
              </a:spcAft>
              <a:buClr>
                <a:srgbClr val="FF8600"/>
              </a:buClr>
              <a:buFont typeface="Wingdings 2" pitchFamily="18" charset="2"/>
              <a:buChar char="è"/>
            </a:pPr>
            <a:r>
              <a:rPr lang="en-US" sz="2800" dirty="0">
                <a:solidFill>
                  <a:srgbClr val="FFFF00"/>
                </a:solidFill>
                <a:effectLst>
                  <a:glow rad="101600">
                    <a:prstClr val="black">
                      <a:alpha val="60000"/>
                    </a:prstClr>
                  </a:glow>
                </a:effectLst>
                <a:latin typeface="Constantia" pitchFamily="18" charset="0"/>
              </a:rPr>
              <a:t> </a:t>
            </a:r>
            <a:r>
              <a:rPr lang="en-US" sz="2800" dirty="0" smtClean="0">
                <a:solidFill>
                  <a:srgbClr val="FFFF00"/>
                </a:solidFill>
                <a:effectLst>
                  <a:glow rad="101600">
                    <a:prstClr val="black">
                      <a:alpha val="60000"/>
                    </a:prstClr>
                  </a:glow>
                </a:effectLst>
                <a:latin typeface="Constantia" pitchFamily="18" charset="0"/>
              </a:rPr>
              <a:t>Activities of Herod, Peter imprisoned –</a:t>
            </a:r>
            <a:r>
              <a:rPr lang="en-US" sz="2800" dirty="0" smtClean="0">
                <a:solidFill>
                  <a:prstClr val="white"/>
                </a:solidFill>
                <a:effectLst>
                  <a:glow rad="101600">
                    <a:prstClr val="black">
                      <a:alpha val="60000"/>
                    </a:prstClr>
                  </a:glow>
                </a:effectLst>
                <a:latin typeface="Constantia" pitchFamily="18" charset="0"/>
              </a:rPr>
              <a:t> Acts 12:1-24</a:t>
            </a:r>
          </a:p>
          <a:p>
            <a:pPr marL="342900" indent="-342900">
              <a:spcAft>
                <a:spcPts val="600"/>
              </a:spcAft>
              <a:buClr>
                <a:srgbClr val="FF8600"/>
              </a:buClr>
              <a:buFont typeface="Wingdings 2" pitchFamily="18" charset="2"/>
              <a:buChar char="è"/>
            </a:pPr>
            <a:r>
              <a:rPr lang="en-US" sz="2800" dirty="0">
                <a:solidFill>
                  <a:srgbClr val="FFFF00"/>
                </a:solidFill>
                <a:effectLst>
                  <a:glow rad="101600">
                    <a:prstClr val="black">
                      <a:alpha val="60000"/>
                    </a:prstClr>
                  </a:glow>
                </a:effectLst>
                <a:latin typeface="Constantia" pitchFamily="18" charset="0"/>
              </a:rPr>
              <a:t>Paul &amp; Barnabas first missionary journey </a:t>
            </a:r>
            <a:r>
              <a:rPr lang="en-US" sz="2800" dirty="0">
                <a:solidFill>
                  <a:prstClr val="white"/>
                </a:solidFill>
                <a:effectLst>
                  <a:glow rad="101600">
                    <a:prstClr val="black">
                      <a:alpha val="60000"/>
                    </a:prstClr>
                  </a:glow>
                </a:effectLst>
                <a:latin typeface="Constantia" pitchFamily="18" charset="0"/>
              </a:rPr>
              <a:t>– </a:t>
            </a:r>
            <a:r>
              <a:rPr lang="en-US" sz="2800" dirty="0" smtClean="0">
                <a:solidFill>
                  <a:prstClr val="white"/>
                </a:solidFill>
                <a:effectLst>
                  <a:glow rad="101600">
                    <a:prstClr val="black">
                      <a:alpha val="60000"/>
                    </a:prstClr>
                  </a:glow>
                </a:effectLst>
                <a:latin typeface="Constantia" pitchFamily="18" charset="0"/>
              </a:rPr>
              <a:t>Acts 12:25-14:28</a:t>
            </a:r>
          </a:p>
        </p:txBody>
      </p:sp>
    </p:spTree>
    <p:extLst>
      <p:ext uri="{BB962C8B-B14F-4D97-AF65-F5344CB8AC3E}">
        <p14:creationId xmlns:p14="http://schemas.microsoft.com/office/powerpoint/2010/main" val="19653552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6" descr="D:\Projectr\GIFFiles\paul 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7</a:t>
            </a:fld>
            <a:endParaRPr lang="en-US">
              <a:solidFill>
                <a:prstClr val="white"/>
              </a:solidFill>
            </a:endParaRPr>
          </a:p>
        </p:txBody>
      </p:sp>
      <p:sp>
        <p:nvSpPr>
          <p:cNvPr id="23" name="Snip Single Corner Rectangle 22"/>
          <p:cNvSpPr/>
          <p:nvPr/>
        </p:nvSpPr>
        <p:spPr>
          <a:xfrm>
            <a:off x="0" y="268069"/>
            <a:ext cx="68580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Events From Acts 11-15</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2" name="Line Callout 2 1"/>
          <p:cNvSpPr/>
          <p:nvPr/>
        </p:nvSpPr>
        <p:spPr>
          <a:xfrm>
            <a:off x="7322127" y="4876800"/>
            <a:ext cx="1600200" cy="1371600"/>
          </a:xfrm>
          <a:prstGeom prst="borderCallout2">
            <a:avLst>
              <a:gd name="adj1" fmla="val -2462"/>
              <a:gd name="adj2" fmla="val 49676"/>
              <a:gd name="adj3" fmla="val -24684"/>
              <a:gd name="adj4" fmla="val 30086"/>
              <a:gd name="adj5" fmla="val -33965"/>
              <a:gd name="adj6" fmla="val 1818"/>
            </a:avLst>
          </a:prstGeom>
          <a:ln w="38100">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ysClr val="windowText" lastClr="000000"/>
                </a:solidFill>
                <a:effectLst>
                  <a:glow rad="101600">
                    <a:schemeClr val="tx1">
                      <a:alpha val="60000"/>
                    </a:schemeClr>
                  </a:glow>
                </a:effectLst>
                <a:latin typeface="Constantia" pitchFamily="18" charset="0"/>
              </a:rPr>
              <a:t>13:1-3 </a:t>
            </a:r>
            <a:r>
              <a:rPr lang="en-US" sz="2400" dirty="0" smtClean="0">
                <a:solidFill>
                  <a:sysClr val="windowText" lastClr="000000"/>
                </a:solidFill>
                <a:effectLst>
                  <a:glow rad="101600">
                    <a:schemeClr val="tx1">
                      <a:alpha val="60000"/>
                    </a:schemeClr>
                  </a:glow>
                </a:effectLst>
                <a:latin typeface="Constantia" pitchFamily="18" charset="0"/>
              </a:rPr>
              <a:t>– Begins in Antioch</a:t>
            </a:r>
            <a:endParaRPr lang="en-US" sz="2400" dirty="0">
              <a:solidFill>
                <a:sysClr val="windowText" lastClr="000000"/>
              </a:solidFill>
              <a:effectLst>
                <a:glow rad="101600">
                  <a:schemeClr val="tx1">
                    <a:alpha val="60000"/>
                  </a:schemeClr>
                </a:glow>
              </a:effectLst>
            </a:endParaRPr>
          </a:p>
        </p:txBody>
      </p:sp>
      <p:sp>
        <p:nvSpPr>
          <p:cNvPr id="7" name="Line Callout 2 6"/>
          <p:cNvSpPr/>
          <p:nvPr/>
        </p:nvSpPr>
        <p:spPr>
          <a:xfrm>
            <a:off x="304800" y="5943600"/>
            <a:ext cx="4000500" cy="762000"/>
          </a:xfrm>
          <a:prstGeom prst="borderCallout2">
            <a:avLst>
              <a:gd name="adj1" fmla="val -2462"/>
              <a:gd name="adj2" fmla="val 49676"/>
              <a:gd name="adj3" fmla="val -42866"/>
              <a:gd name="adj4" fmla="val 82727"/>
              <a:gd name="adj5" fmla="val -37601"/>
              <a:gd name="adj6" fmla="val 110216"/>
            </a:avLst>
          </a:prstGeom>
          <a:ln w="38100">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ysClr val="windowText" lastClr="000000"/>
                </a:solidFill>
                <a:effectLst>
                  <a:glow rad="101600">
                    <a:schemeClr val="tx1">
                      <a:alpha val="60000"/>
                    </a:schemeClr>
                  </a:glow>
                </a:effectLst>
                <a:latin typeface="Constantia" pitchFamily="18" charset="0"/>
              </a:rPr>
              <a:t>13:4-12 - The tour of </a:t>
            </a:r>
            <a:r>
              <a:rPr lang="en-US" sz="2400" dirty="0" smtClean="0">
                <a:solidFill>
                  <a:sysClr val="windowText" lastClr="000000"/>
                </a:solidFill>
                <a:effectLst>
                  <a:glow rad="101600">
                    <a:schemeClr val="tx1">
                      <a:alpha val="60000"/>
                    </a:schemeClr>
                  </a:glow>
                </a:effectLst>
                <a:latin typeface="Constantia" pitchFamily="18" charset="0"/>
              </a:rPr>
              <a:t>Cyprus – </a:t>
            </a:r>
            <a:r>
              <a:rPr lang="en-US" sz="2400" dirty="0" err="1" smtClean="0">
                <a:solidFill>
                  <a:sysClr val="windowText" lastClr="000000"/>
                </a:solidFill>
                <a:effectLst>
                  <a:glow rad="101600">
                    <a:schemeClr val="tx1">
                      <a:alpha val="60000"/>
                    </a:schemeClr>
                  </a:glow>
                </a:effectLst>
                <a:latin typeface="Constantia" pitchFamily="18" charset="0"/>
              </a:rPr>
              <a:t>Elymas</a:t>
            </a:r>
            <a:r>
              <a:rPr lang="en-US" sz="2400" dirty="0" smtClean="0">
                <a:solidFill>
                  <a:sysClr val="windowText" lastClr="000000"/>
                </a:solidFill>
                <a:effectLst>
                  <a:glow rad="101600">
                    <a:schemeClr val="tx1">
                      <a:alpha val="60000"/>
                    </a:schemeClr>
                  </a:glow>
                </a:effectLst>
                <a:latin typeface="Constantia" pitchFamily="18" charset="0"/>
              </a:rPr>
              <a:t> the sorcerer blinded</a:t>
            </a:r>
            <a:endParaRPr lang="en-US" sz="2400" dirty="0">
              <a:solidFill>
                <a:sysClr val="windowText" lastClr="000000"/>
              </a:solidFill>
              <a:effectLst>
                <a:glow rad="101600">
                  <a:schemeClr val="tx1">
                    <a:alpha val="60000"/>
                  </a:schemeClr>
                </a:glow>
              </a:effectLst>
            </a:endParaRPr>
          </a:p>
        </p:txBody>
      </p:sp>
      <p:sp>
        <p:nvSpPr>
          <p:cNvPr id="8" name="Line Callout 2 7"/>
          <p:cNvSpPr/>
          <p:nvPr/>
        </p:nvSpPr>
        <p:spPr>
          <a:xfrm>
            <a:off x="533400" y="1981200"/>
            <a:ext cx="2152650" cy="2743200"/>
          </a:xfrm>
          <a:prstGeom prst="borderCallout2">
            <a:avLst>
              <a:gd name="adj1" fmla="val 46889"/>
              <a:gd name="adj2" fmla="val 99877"/>
              <a:gd name="adj3" fmla="val 47177"/>
              <a:gd name="adj4" fmla="val 130997"/>
              <a:gd name="adj5" fmla="val 15140"/>
              <a:gd name="adj6" fmla="val 161061"/>
            </a:avLst>
          </a:prstGeom>
          <a:ln w="38100">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ysClr val="windowText" lastClr="000000"/>
                </a:solidFill>
                <a:effectLst>
                  <a:glow rad="101600">
                    <a:schemeClr val="tx1">
                      <a:alpha val="60000"/>
                    </a:schemeClr>
                  </a:glow>
                </a:effectLst>
                <a:latin typeface="Constantia" pitchFamily="18" charset="0"/>
              </a:rPr>
              <a:t>13:13-52 </a:t>
            </a:r>
            <a:r>
              <a:rPr lang="en-US" sz="2400" dirty="0">
                <a:solidFill>
                  <a:sysClr val="windowText" lastClr="000000"/>
                </a:solidFill>
                <a:effectLst>
                  <a:glow rad="101600">
                    <a:schemeClr val="tx1">
                      <a:alpha val="60000"/>
                    </a:schemeClr>
                  </a:glow>
                </a:effectLst>
                <a:latin typeface="Constantia" pitchFamily="18" charset="0"/>
              </a:rPr>
              <a:t>- From </a:t>
            </a:r>
            <a:r>
              <a:rPr lang="en-US" sz="2400" dirty="0" err="1">
                <a:solidFill>
                  <a:sysClr val="windowText" lastClr="000000"/>
                </a:solidFill>
                <a:effectLst>
                  <a:glow rad="101600">
                    <a:schemeClr val="tx1">
                      <a:alpha val="60000"/>
                    </a:schemeClr>
                  </a:glow>
                </a:effectLst>
                <a:latin typeface="Constantia" pitchFamily="18" charset="0"/>
              </a:rPr>
              <a:t>Perga</a:t>
            </a:r>
            <a:r>
              <a:rPr lang="en-US" sz="2400" dirty="0">
                <a:solidFill>
                  <a:sysClr val="windowText" lastClr="000000"/>
                </a:solidFill>
                <a:effectLst>
                  <a:glow rad="101600">
                    <a:schemeClr val="tx1">
                      <a:alpha val="60000"/>
                    </a:schemeClr>
                  </a:glow>
                </a:effectLst>
                <a:latin typeface="Constantia" pitchFamily="18" charset="0"/>
              </a:rPr>
              <a:t> to </a:t>
            </a:r>
            <a:r>
              <a:rPr lang="en-US" sz="2400" dirty="0" err="1">
                <a:solidFill>
                  <a:sysClr val="windowText" lastClr="000000"/>
                </a:solidFill>
                <a:effectLst>
                  <a:glow rad="101600">
                    <a:schemeClr val="tx1">
                      <a:alpha val="60000"/>
                    </a:schemeClr>
                  </a:glow>
                </a:effectLst>
                <a:latin typeface="Constantia" pitchFamily="18" charset="0"/>
              </a:rPr>
              <a:t>Pisidian</a:t>
            </a:r>
            <a:r>
              <a:rPr lang="en-US" sz="2400" dirty="0">
                <a:solidFill>
                  <a:sysClr val="windowText" lastClr="000000"/>
                </a:solidFill>
                <a:effectLst>
                  <a:glow rad="101600">
                    <a:schemeClr val="tx1">
                      <a:alpha val="60000"/>
                    </a:schemeClr>
                  </a:glow>
                </a:effectLst>
                <a:latin typeface="Constantia" pitchFamily="18" charset="0"/>
              </a:rPr>
              <a:t> Antioch </a:t>
            </a:r>
            <a:r>
              <a:rPr lang="en-US" sz="2400" dirty="0" smtClean="0">
                <a:solidFill>
                  <a:sysClr val="windowText" lastClr="000000"/>
                </a:solidFill>
                <a:effectLst>
                  <a:glow rad="101600">
                    <a:schemeClr val="tx1">
                      <a:alpha val="60000"/>
                    </a:schemeClr>
                  </a:glow>
                </a:effectLst>
                <a:latin typeface="Constantia" pitchFamily="18" charset="0"/>
              </a:rPr>
              <a:t>where the Gospel is rejected by the Jews – (13:46)</a:t>
            </a:r>
            <a:endParaRPr lang="en-US" sz="2400" dirty="0">
              <a:solidFill>
                <a:sysClr val="windowText" lastClr="000000"/>
              </a:solidFill>
              <a:effectLst>
                <a:glow rad="101600">
                  <a:schemeClr val="tx1">
                    <a:alpha val="60000"/>
                  </a:schemeClr>
                </a:glow>
              </a:effectLst>
            </a:endParaRPr>
          </a:p>
        </p:txBody>
      </p:sp>
      <p:sp>
        <p:nvSpPr>
          <p:cNvPr id="10" name="Line Callout 2 9"/>
          <p:cNvSpPr/>
          <p:nvPr/>
        </p:nvSpPr>
        <p:spPr>
          <a:xfrm>
            <a:off x="2080780" y="1156855"/>
            <a:ext cx="3524250" cy="817418"/>
          </a:xfrm>
          <a:prstGeom prst="borderCallout2">
            <a:avLst>
              <a:gd name="adj1" fmla="val 46889"/>
              <a:gd name="adj2" fmla="val 99877"/>
              <a:gd name="adj3" fmla="val 120058"/>
              <a:gd name="adj4" fmla="val 112913"/>
              <a:gd name="adj5" fmla="val 182937"/>
              <a:gd name="adj6" fmla="val 85975"/>
            </a:avLst>
          </a:prstGeom>
          <a:ln w="38100">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ysClr val="windowText" lastClr="000000"/>
                </a:solidFill>
                <a:effectLst>
                  <a:glow rad="101600">
                    <a:schemeClr val="tx1">
                      <a:alpha val="60000"/>
                    </a:schemeClr>
                  </a:glow>
                </a:effectLst>
                <a:latin typeface="Constantia" pitchFamily="18" charset="0"/>
              </a:rPr>
              <a:t>14:1-5 – rejected in </a:t>
            </a:r>
            <a:r>
              <a:rPr lang="en-US" sz="2400" dirty="0" err="1" smtClean="0">
                <a:solidFill>
                  <a:sysClr val="windowText" lastClr="000000"/>
                </a:solidFill>
                <a:effectLst>
                  <a:glow rad="101600">
                    <a:schemeClr val="tx1">
                      <a:alpha val="60000"/>
                    </a:schemeClr>
                  </a:glow>
                </a:effectLst>
                <a:latin typeface="Constantia" pitchFamily="18" charset="0"/>
              </a:rPr>
              <a:t>Iconium</a:t>
            </a:r>
            <a:r>
              <a:rPr lang="en-US" sz="2400" dirty="0" smtClean="0">
                <a:solidFill>
                  <a:sysClr val="windowText" lastClr="000000"/>
                </a:solidFill>
                <a:effectLst>
                  <a:glow rad="101600">
                    <a:schemeClr val="tx1">
                      <a:alpha val="60000"/>
                    </a:schemeClr>
                  </a:glow>
                </a:effectLst>
                <a:latin typeface="Constantia" pitchFamily="18" charset="0"/>
              </a:rPr>
              <a:t> and had to flee</a:t>
            </a:r>
            <a:endParaRPr lang="en-US" sz="2400" dirty="0">
              <a:solidFill>
                <a:sysClr val="windowText" lastClr="000000"/>
              </a:solidFill>
              <a:effectLst>
                <a:glow rad="101600">
                  <a:schemeClr val="tx1">
                    <a:alpha val="60000"/>
                  </a:schemeClr>
                </a:glow>
              </a:effectLst>
            </a:endParaRPr>
          </a:p>
        </p:txBody>
      </p:sp>
      <p:sp>
        <p:nvSpPr>
          <p:cNvPr id="11" name="Line Callout 2 10"/>
          <p:cNvSpPr/>
          <p:nvPr/>
        </p:nvSpPr>
        <p:spPr>
          <a:xfrm>
            <a:off x="6553200" y="609600"/>
            <a:ext cx="2514600" cy="1981200"/>
          </a:xfrm>
          <a:prstGeom prst="borderCallout2">
            <a:avLst>
              <a:gd name="adj1" fmla="val 50424"/>
              <a:gd name="adj2" fmla="val 118"/>
              <a:gd name="adj3" fmla="val 115591"/>
              <a:gd name="adj4" fmla="val -32396"/>
              <a:gd name="adj5" fmla="val 122521"/>
              <a:gd name="adj6" fmla="val -67716"/>
            </a:avLst>
          </a:prstGeom>
          <a:ln w="38100">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ysClr val="windowText" lastClr="000000"/>
                </a:solidFill>
                <a:effectLst>
                  <a:glow rad="101600">
                    <a:schemeClr val="tx1">
                      <a:alpha val="60000"/>
                    </a:schemeClr>
                  </a:glow>
                </a:effectLst>
                <a:latin typeface="Constantia" pitchFamily="18" charset="0"/>
              </a:rPr>
              <a:t>14:6-19 – Healing of a lame man – Paul &amp; Barnabas thought to be gods at </a:t>
            </a:r>
            <a:r>
              <a:rPr lang="en-US" sz="2400" dirty="0" err="1">
                <a:solidFill>
                  <a:sysClr val="windowText" lastClr="000000"/>
                </a:solidFill>
                <a:effectLst>
                  <a:glow rad="101600">
                    <a:schemeClr val="tx1">
                      <a:alpha val="60000"/>
                    </a:schemeClr>
                  </a:glow>
                </a:effectLst>
                <a:latin typeface="Constantia" pitchFamily="18" charset="0"/>
              </a:rPr>
              <a:t>Lystra</a:t>
            </a:r>
            <a:endParaRPr lang="en-US" sz="2400" dirty="0">
              <a:solidFill>
                <a:sysClr val="windowText" lastClr="000000"/>
              </a:solidFill>
              <a:effectLst>
                <a:glow rad="101600">
                  <a:schemeClr val="tx1">
                    <a:alpha val="60000"/>
                  </a:schemeClr>
                </a:glow>
              </a:effectLst>
              <a:latin typeface="Constantia" pitchFamily="18" charset="0"/>
            </a:endParaRPr>
          </a:p>
        </p:txBody>
      </p:sp>
      <p:sp>
        <p:nvSpPr>
          <p:cNvPr id="12" name="Line Callout 2 11"/>
          <p:cNvSpPr/>
          <p:nvPr/>
        </p:nvSpPr>
        <p:spPr>
          <a:xfrm>
            <a:off x="5867400" y="2743200"/>
            <a:ext cx="3048000" cy="1524000"/>
          </a:xfrm>
          <a:prstGeom prst="borderCallout2">
            <a:avLst>
              <a:gd name="adj1" fmla="val 50424"/>
              <a:gd name="adj2" fmla="val 118"/>
              <a:gd name="adj3" fmla="val 56640"/>
              <a:gd name="adj4" fmla="val -12134"/>
              <a:gd name="adj5" fmla="val 44898"/>
              <a:gd name="adj6" fmla="val -25016"/>
            </a:avLst>
          </a:prstGeom>
          <a:ln w="38100">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ysClr val="windowText" lastClr="000000"/>
                </a:solidFill>
                <a:effectLst>
                  <a:glow rad="101600">
                    <a:schemeClr val="tx1">
                      <a:alpha val="60000"/>
                    </a:schemeClr>
                  </a:glow>
                </a:effectLst>
                <a:latin typeface="Constantia" pitchFamily="18" charset="0"/>
              </a:rPr>
              <a:t>14:20-28. Many disciples made in </a:t>
            </a:r>
            <a:r>
              <a:rPr lang="en-US" sz="2400" dirty="0" err="1">
                <a:solidFill>
                  <a:sysClr val="windowText" lastClr="000000"/>
                </a:solidFill>
                <a:effectLst>
                  <a:glow rad="101600">
                    <a:schemeClr val="tx1">
                      <a:alpha val="60000"/>
                    </a:schemeClr>
                  </a:glow>
                </a:effectLst>
                <a:latin typeface="Constantia" pitchFamily="18" charset="0"/>
              </a:rPr>
              <a:t>Derbe</a:t>
            </a:r>
            <a:r>
              <a:rPr lang="en-US" sz="2400" dirty="0">
                <a:solidFill>
                  <a:sysClr val="windowText" lastClr="000000"/>
                </a:solidFill>
                <a:effectLst>
                  <a:glow rad="101600">
                    <a:schemeClr val="tx1">
                      <a:alpha val="60000"/>
                    </a:schemeClr>
                  </a:glow>
                </a:effectLst>
                <a:latin typeface="Constantia" pitchFamily="18" charset="0"/>
              </a:rPr>
              <a:t> and the return to Antioch of Syria</a:t>
            </a:r>
          </a:p>
        </p:txBody>
      </p:sp>
    </p:spTree>
    <p:extLst>
      <p:ext uri="{BB962C8B-B14F-4D97-AF65-F5344CB8AC3E}">
        <p14:creationId xmlns:p14="http://schemas.microsoft.com/office/powerpoint/2010/main" val="25754978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27" y="1543833"/>
            <a:ext cx="4107873" cy="50034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8</a:t>
            </a:fld>
            <a:endParaRPr lang="en-US">
              <a:solidFill>
                <a:prstClr val="white"/>
              </a:solidFill>
            </a:endParaRPr>
          </a:p>
        </p:txBody>
      </p:sp>
      <p:sp>
        <p:nvSpPr>
          <p:cNvPr id="23" name="Snip Single Corner Rectangle 22"/>
          <p:cNvSpPr/>
          <p:nvPr/>
        </p:nvSpPr>
        <p:spPr>
          <a:xfrm>
            <a:off x="0" y="268069"/>
            <a:ext cx="68580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Events From Acts 11-15</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4495800" y="1567220"/>
            <a:ext cx="4191000" cy="4985980"/>
          </a:xfrm>
          <a:prstGeom prst="rect">
            <a:avLst/>
          </a:prstGeom>
          <a:solidFill>
            <a:srgbClr val="283138">
              <a:alpha val="56863"/>
            </a:srgbClr>
          </a:solidFill>
        </p:spPr>
        <p:txBody>
          <a:bodyPr wrap="square">
            <a:spAutoFit/>
          </a:bodyPr>
          <a:lstStyle/>
          <a:p>
            <a:pPr marL="342900" indent="-342900">
              <a:spcAft>
                <a:spcPts val="600"/>
              </a:spcAft>
              <a:buClr>
                <a:srgbClr val="FF8600"/>
              </a:buClr>
              <a:buFont typeface="Wingdings 2" pitchFamily="18" charset="2"/>
              <a:buChar char="è"/>
            </a:pPr>
            <a:r>
              <a:rPr lang="en-US" sz="2800" dirty="0" smtClean="0">
                <a:solidFill>
                  <a:srgbClr val="FFFF00"/>
                </a:solidFill>
                <a:effectLst>
                  <a:glow rad="101600">
                    <a:prstClr val="black">
                      <a:alpha val="60000"/>
                    </a:prstClr>
                  </a:glow>
                </a:effectLst>
                <a:latin typeface="Constantia" pitchFamily="18" charset="0"/>
              </a:rPr>
              <a:t>Discussion of circumcision in Jerusalem – </a:t>
            </a:r>
            <a:r>
              <a:rPr lang="en-US" sz="2800" dirty="0" smtClean="0">
                <a:solidFill>
                  <a:prstClr val="white"/>
                </a:solidFill>
                <a:effectLst>
                  <a:glow rad="101600">
                    <a:prstClr val="black">
                      <a:alpha val="60000"/>
                    </a:prstClr>
                  </a:glow>
                </a:effectLst>
                <a:latin typeface="Constantia" pitchFamily="18" charset="0"/>
              </a:rPr>
              <a:t>Acts 15:1-29</a:t>
            </a:r>
          </a:p>
          <a:p>
            <a:pPr marL="342900" indent="-342900">
              <a:spcAft>
                <a:spcPts val="600"/>
              </a:spcAft>
              <a:buClr>
                <a:srgbClr val="FF8600"/>
              </a:buClr>
              <a:buFont typeface="Wingdings 2" pitchFamily="18" charset="2"/>
              <a:buChar char="è"/>
            </a:pPr>
            <a:r>
              <a:rPr lang="en-US" sz="2800" dirty="0" smtClean="0">
                <a:solidFill>
                  <a:srgbClr val="FFFF00"/>
                </a:solidFill>
                <a:effectLst>
                  <a:glow rad="101600">
                    <a:prstClr val="black">
                      <a:alpha val="60000"/>
                    </a:prstClr>
                  </a:glow>
                </a:effectLst>
                <a:latin typeface="Constantia" pitchFamily="18" charset="0"/>
              </a:rPr>
              <a:t>Paul and Barnabas return to Antioch </a:t>
            </a:r>
            <a:r>
              <a:rPr lang="en-US" sz="2800" dirty="0" smtClean="0">
                <a:solidFill>
                  <a:prstClr val="white"/>
                </a:solidFill>
                <a:effectLst>
                  <a:glow rad="101600">
                    <a:prstClr val="black">
                      <a:alpha val="60000"/>
                    </a:prstClr>
                  </a:glow>
                </a:effectLst>
                <a:latin typeface="Constantia" pitchFamily="18" charset="0"/>
              </a:rPr>
              <a:t>– Contention over John Mark – Acts 15:30-40</a:t>
            </a:r>
          </a:p>
          <a:p>
            <a:pPr marL="342900" indent="-342900">
              <a:spcAft>
                <a:spcPts val="600"/>
              </a:spcAft>
              <a:buClr>
                <a:srgbClr val="FF8600"/>
              </a:buClr>
              <a:buFont typeface="Wingdings 2" pitchFamily="18" charset="2"/>
              <a:buChar char="è"/>
            </a:pPr>
            <a:r>
              <a:rPr lang="en-US" sz="2800" dirty="0" smtClean="0">
                <a:solidFill>
                  <a:srgbClr val="FFFF00"/>
                </a:solidFill>
                <a:effectLst>
                  <a:glow rad="101600">
                    <a:prstClr val="black">
                      <a:alpha val="60000"/>
                    </a:prstClr>
                  </a:glow>
                </a:effectLst>
                <a:latin typeface="Constantia" pitchFamily="18" charset="0"/>
              </a:rPr>
              <a:t>Paul and Silas embark on second missionary journey </a:t>
            </a:r>
            <a:r>
              <a:rPr lang="en-US" sz="2800" dirty="0" smtClean="0">
                <a:solidFill>
                  <a:prstClr val="white"/>
                </a:solidFill>
                <a:effectLst>
                  <a:glow rad="101600">
                    <a:prstClr val="black">
                      <a:alpha val="60000"/>
                    </a:prstClr>
                  </a:glow>
                </a:effectLst>
                <a:latin typeface="Constantia" pitchFamily="18" charset="0"/>
              </a:rPr>
              <a:t>– Acts 15:40-18:22</a:t>
            </a:r>
            <a:endParaRPr lang="en-US" sz="2800" dirty="0">
              <a:solidFill>
                <a:prstClr val="white"/>
              </a:solidFill>
              <a:effectLst>
                <a:glow rad="101600">
                  <a:prstClr val="black">
                    <a:alpha val="60000"/>
                  </a:prstClr>
                </a:glow>
              </a:effectLst>
              <a:latin typeface="Constantia" pitchFamily="18" charset="0"/>
            </a:endParaRPr>
          </a:p>
        </p:txBody>
      </p:sp>
    </p:spTree>
    <p:extLst>
      <p:ext uri="{BB962C8B-B14F-4D97-AF65-F5344CB8AC3E}">
        <p14:creationId xmlns:p14="http://schemas.microsoft.com/office/powerpoint/2010/main" val="32031168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9</a:t>
            </a:fld>
            <a:endParaRPr lang="en-US">
              <a:solidFill>
                <a:prstClr val="white"/>
              </a:solidFill>
            </a:endParaRPr>
          </a:p>
        </p:txBody>
      </p:sp>
      <p:pic>
        <p:nvPicPr>
          <p:cNvPr id="1026" name="Picture 2" descr="C:\Users\Don McClain\Downloads\014_01_0047_TH-At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0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3230195"/>
            <a:ext cx="3352800" cy="1384995"/>
          </a:xfrm>
          <a:prstGeom prst="rect">
            <a:avLst/>
          </a:prstGeom>
          <a:noFill/>
        </p:spPr>
        <p:txBody>
          <a:bodyPr wrap="square" rtlCol="0">
            <a:spAutoFit/>
          </a:bodyPr>
          <a:lstStyle/>
          <a:p>
            <a:pPr algn="ctr"/>
            <a:r>
              <a:rPr lang="en-US" sz="2800" b="1" dirty="0" smtClean="0">
                <a:effectLst>
                  <a:glow rad="101600">
                    <a:schemeClr val="bg1">
                      <a:alpha val="60000"/>
                    </a:schemeClr>
                  </a:glow>
                </a:effectLst>
                <a:latin typeface="Calibri" pitchFamily="34" charset="0"/>
                <a:cs typeface="Calibri" pitchFamily="34" charset="0"/>
              </a:rPr>
              <a:t>Paul’s Second </a:t>
            </a:r>
            <a:r>
              <a:rPr lang="en-US" sz="2800" b="1" dirty="0">
                <a:effectLst>
                  <a:glow rad="101600">
                    <a:schemeClr val="bg1">
                      <a:alpha val="60000"/>
                    </a:schemeClr>
                  </a:glow>
                </a:effectLst>
                <a:latin typeface="Calibri" pitchFamily="34" charset="0"/>
                <a:cs typeface="Calibri" pitchFamily="34" charset="0"/>
              </a:rPr>
              <a:t>Missionary Journey - </a:t>
            </a:r>
            <a:r>
              <a:rPr lang="en-US" sz="2800" b="1" dirty="0" smtClean="0">
                <a:effectLst>
                  <a:glow rad="101600">
                    <a:schemeClr val="bg1">
                      <a:alpha val="60000"/>
                    </a:schemeClr>
                  </a:glow>
                </a:effectLst>
                <a:latin typeface="Calibri" pitchFamily="34" charset="0"/>
                <a:cs typeface="Calibri" pitchFamily="34" charset="0"/>
              </a:rPr>
              <a:t>(Acts 15:40-18:22) </a:t>
            </a:r>
            <a:endParaRPr lang="en-US" sz="2800" b="1" dirty="0">
              <a:effectLst>
                <a:glow rad="101600">
                  <a:schemeClr val="bg1">
                    <a:alpha val="60000"/>
                  </a:schemeClr>
                </a:glow>
              </a:effectLst>
              <a:latin typeface="Calibri" pitchFamily="34" charset="0"/>
              <a:cs typeface="Calibri" pitchFamily="34" charset="0"/>
            </a:endParaRPr>
          </a:p>
        </p:txBody>
      </p:sp>
      <p:sp>
        <p:nvSpPr>
          <p:cNvPr id="5" name="Line Callout 3 4"/>
          <p:cNvSpPr/>
          <p:nvPr/>
        </p:nvSpPr>
        <p:spPr>
          <a:xfrm>
            <a:off x="685800" y="4876800"/>
            <a:ext cx="6858000" cy="1905000"/>
          </a:xfrm>
          <a:prstGeom prst="borderCallout3">
            <a:avLst>
              <a:gd name="adj1" fmla="val -1007"/>
              <a:gd name="adj2" fmla="val 50228"/>
              <a:gd name="adj3" fmla="val -26744"/>
              <a:gd name="adj4" fmla="val 53125"/>
              <a:gd name="adj5" fmla="val -58626"/>
              <a:gd name="adj6" fmla="val 88478"/>
              <a:gd name="adj7" fmla="val -84451"/>
              <a:gd name="adj8" fmla="val 99983"/>
            </a:avLst>
          </a:prstGeom>
          <a:ln w="28575"/>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ysClr val="windowText" lastClr="000000"/>
                </a:solidFill>
                <a:effectLst>
                  <a:glow rad="101600">
                    <a:schemeClr val="tx1">
                      <a:alpha val="60000"/>
                    </a:schemeClr>
                  </a:glow>
                </a:effectLst>
              </a:rPr>
              <a:t>Acts 15:40-41 (NKJV) </a:t>
            </a:r>
            <a:r>
              <a:rPr lang="en-US" sz="2400" dirty="0">
                <a:solidFill>
                  <a:sysClr val="windowText" lastClr="000000"/>
                </a:solidFill>
                <a:effectLst>
                  <a:glow rad="101600">
                    <a:schemeClr val="tx1">
                      <a:alpha val="60000"/>
                    </a:schemeClr>
                  </a:glow>
                </a:effectLst>
              </a:rPr>
              <a:t/>
            </a:r>
            <a:br>
              <a:rPr lang="en-US" sz="2400" dirty="0">
                <a:solidFill>
                  <a:sysClr val="windowText" lastClr="000000"/>
                </a:solidFill>
                <a:effectLst>
                  <a:glow rad="101600">
                    <a:schemeClr val="tx1">
                      <a:alpha val="60000"/>
                    </a:schemeClr>
                  </a:glow>
                </a:effectLst>
              </a:rPr>
            </a:br>
            <a:r>
              <a:rPr lang="en-US" sz="2400" baseline="30000" dirty="0">
                <a:solidFill>
                  <a:sysClr val="windowText" lastClr="000000"/>
                </a:solidFill>
                <a:effectLst>
                  <a:glow rad="101600">
                    <a:schemeClr val="tx1">
                      <a:alpha val="60000"/>
                    </a:schemeClr>
                  </a:glow>
                </a:effectLst>
              </a:rPr>
              <a:t>40 </a:t>
            </a:r>
            <a:r>
              <a:rPr lang="en-US" sz="2400" dirty="0">
                <a:solidFill>
                  <a:sysClr val="windowText" lastClr="000000"/>
                </a:solidFill>
                <a:effectLst>
                  <a:glow rad="101600">
                    <a:schemeClr val="tx1">
                      <a:alpha val="60000"/>
                    </a:schemeClr>
                  </a:glow>
                </a:effectLst>
              </a:rPr>
              <a:t>but Paul chose Silas and departed, being commended by the brethren to the grace of God. </a:t>
            </a:r>
            <a:r>
              <a:rPr lang="en-US" sz="2400" baseline="30000" dirty="0" smtClean="0">
                <a:solidFill>
                  <a:sysClr val="windowText" lastClr="000000"/>
                </a:solidFill>
                <a:effectLst>
                  <a:glow rad="101600">
                    <a:schemeClr val="tx1">
                      <a:alpha val="60000"/>
                    </a:schemeClr>
                  </a:glow>
                </a:effectLst>
              </a:rPr>
              <a:t>41 </a:t>
            </a:r>
            <a:r>
              <a:rPr lang="en-US" sz="2400" dirty="0">
                <a:solidFill>
                  <a:sysClr val="windowText" lastClr="000000"/>
                </a:solidFill>
                <a:effectLst>
                  <a:glow rad="101600">
                    <a:schemeClr val="tx1">
                      <a:alpha val="60000"/>
                    </a:schemeClr>
                  </a:glow>
                </a:effectLst>
              </a:rPr>
              <a:t>And he went through Syria and Cilicia, strengthening the churches. </a:t>
            </a:r>
          </a:p>
        </p:txBody>
      </p:sp>
    </p:spTree>
    <p:extLst>
      <p:ext uri="{BB962C8B-B14F-4D97-AF65-F5344CB8AC3E}">
        <p14:creationId xmlns:p14="http://schemas.microsoft.com/office/powerpoint/2010/main" val="215210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3564</Words>
  <Application>Microsoft Office PowerPoint</Application>
  <PresentationFormat>On-screen Show (4:3)</PresentationFormat>
  <Paragraphs>390</Paragraphs>
  <Slides>39</Slides>
  <Notes>19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McClain</dc:creator>
  <cp:lastModifiedBy>Don McClain</cp:lastModifiedBy>
  <cp:revision>47</cp:revision>
  <dcterms:created xsi:type="dcterms:W3CDTF">2011-08-03T20:58:45Z</dcterms:created>
  <dcterms:modified xsi:type="dcterms:W3CDTF">2011-08-10T20:27:49Z</dcterms:modified>
</cp:coreProperties>
</file>