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65" r:id="rId4"/>
    <p:sldId id="266" r:id="rId5"/>
    <p:sldId id="267" r:id="rId6"/>
    <p:sldId id="268" r:id="rId7"/>
    <p:sldId id="269" r:id="rId8"/>
    <p:sldId id="270" r:id="rId9"/>
    <p:sldId id="259" r:id="rId10"/>
    <p:sldId id="272" r:id="rId11"/>
    <p:sldId id="271" r:id="rId12"/>
    <p:sldId id="274" r:id="rId13"/>
    <p:sldId id="275" r:id="rId14"/>
    <p:sldId id="276" r:id="rId15"/>
    <p:sldId id="277" r:id="rId16"/>
    <p:sldId id="278" r:id="rId17"/>
    <p:sldId id="279" r:id="rId18"/>
    <p:sldId id="280" r:id="rId19"/>
    <p:sldId id="281" r:id="rId20"/>
    <p:sldId id="262" r:id="rId21"/>
    <p:sldId id="263" r:id="rId22"/>
    <p:sldId id="26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03" autoAdjust="0"/>
  </p:normalViewPr>
  <p:slideViewPr>
    <p:cSldViewPr>
      <p:cViewPr varScale="1">
        <p:scale>
          <a:sx n="95" d="100"/>
          <a:sy n="95" d="100"/>
        </p:scale>
        <p:origin x="-13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AEA7B-29F9-48EA-ACF5-87A639BF9ED4}" type="datetimeFigureOut">
              <a:rPr lang="en-US" smtClean="0"/>
              <a:t>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7B45D0-8FDF-4113-BDDE-0911D6DD83D2}" type="slidenum">
              <a:rPr lang="en-US" smtClean="0"/>
              <a:t>‹#›</a:t>
            </a:fld>
            <a:endParaRPr lang="en-US"/>
          </a:p>
        </p:txBody>
      </p:sp>
    </p:spTree>
    <p:extLst>
      <p:ext uri="{BB962C8B-B14F-4D97-AF65-F5344CB8AC3E}">
        <p14:creationId xmlns:p14="http://schemas.microsoft.com/office/powerpoint/2010/main" val="134692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rossbooks.com/verse.asp?ref=1Co+3: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rossbooks.com/verse.asp?ref=1Co+3: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rossbooks.com/verse.asp?ref=1Co+4:6" TargetMode="External"/><Relationship Id="rId7" Type="http://schemas.openxmlformats.org/officeDocument/2006/relationships/hyperlink" Target="http://www.crossbooks.com/verse.asp?ref=1Co+3:22-23"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crossbooks.com/verse.asp?ref=1Co+3:4-6" TargetMode="External"/><Relationship Id="rId5" Type="http://schemas.openxmlformats.org/officeDocument/2006/relationships/hyperlink" Target="http://www.crossbooks.com/verse.asp?ref=1Co+1:12" TargetMode="External"/><Relationship Id="rId4" Type="http://schemas.openxmlformats.org/officeDocument/2006/relationships/hyperlink" Target="http://www.crossbooks.com/verse.asp?ref=1Co+4:16"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rossbooks.com/verse.asp?ref=1Co+4:7"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crossbooks.com/verse.asp?ref=1Co+1:4-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rossbooks.com/verse.asp?ref=2Th+2:4"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biblia.com/bible/nkjv/1Co%204.9" TargetMode="External"/><Relationship Id="rId4" Type="http://schemas.openxmlformats.org/officeDocument/2006/relationships/hyperlink" Target="http://www.crossbooks.com/verse.asp?ref=1Co+15:3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word translated </a:t>
            </a:r>
            <a:r>
              <a:rPr lang="en-US" b="1" dirty="0" smtClean="0"/>
              <a:t>servants</a:t>
            </a:r>
            <a:r>
              <a:rPr lang="en-US" dirty="0" smtClean="0"/>
              <a:t> (</a:t>
            </a:r>
            <a:r>
              <a:rPr lang="en-US" sz="1200" i="1" kern="1200" dirty="0" err="1" smtClean="0">
                <a:solidFill>
                  <a:schemeClr val="tx1"/>
                </a:solidFill>
                <a:effectLst/>
                <a:latin typeface="+mn-lt"/>
                <a:ea typeface="+mn-ea"/>
                <a:cs typeface="+mn-cs"/>
              </a:rPr>
              <a:t>hypēretas</a:t>
            </a:r>
            <a:r>
              <a:rPr lang="en-US" dirty="0" smtClean="0"/>
              <a:t>) differs from that used in </a:t>
            </a:r>
            <a:r>
              <a:rPr lang="en-US" dirty="0" smtClean="0">
                <a:hlinkClick r:id="rId3"/>
              </a:rPr>
              <a:t>3:5</a:t>
            </a:r>
            <a:r>
              <a:rPr lang="en-US" dirty="0" smtClean="0"/>
              <a:t> (</a:t>
            </a:r>
            <a:r>
              <a:rPr lang="en-US" sz="1200" i="1" kern="1200" dirty="0" err="1" smtClean="0">
                <a:solidFill>
                  <a:schemeClr val="tx1"/>
                </a:solidFill>
                <a:effectLst/>
                <a:latin typeface="+mn-lt"/>
                <a:ea typeface="+mn-ea"/>
                <a:cs typeface="+mn-cs"/>
              </a:rPr>
              <a:t>diakonoi</a:t>
            </a:r>
            <a:r>
              <a:rPr lang="en-US" dirty="0" smtClean="0"/>
              <a:t>) and stresses subordination and responsibility to a superior.— Bible Knowledge Commentary</a:t>
            </a:r>
          </a:p>
          <a:p>
            <a:endParaRPr lang="en-US" dirty="0"/>
          </a:p>
        </p:txBody>
      </p:sp>
      <p:sp>
        <p:nvSpPr>
          <p:cNvPr id="4" name="Slide Number Placeholder 3"/>
          <p:cNvSpPr>
            <a:spLocks noGrp="1"/>
          </p:cNvSpPr>
          <p:nvPr>
            <p:ph type="sldNum" sz="quarter" idx="10"/>
          </p:nvPr>
        </p:nvSpPr>
        <p:spPr/>
        <p:txBody>
          <a:bodyPr/>
          <a:lstStyle/>
          <a:p>
            <a:fld id="{FC41B1FF-059E-490B-A2B7-A5E3A67CDE7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022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C41B1FF-059E-490B-A2B7-A5E3A67CDE7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6022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C41B1FF-059E-490B-A2B7-A5E3A67CDE7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022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1B1FF-059E-490B-A2B7-A5E3A67CDE7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022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word translated </a:t>
            </a:r>
            <a:r>
              <a:rPr lang="en-US" b="1" dirty="0" smtClean="0"/>
              <a:t>servants</a:t>
            </a:r>
            <a:r>
              <a:rPr lang="en-US" dirty="0" smtClean="0"/>
              <a:t> (</a:t>
            </a:r>
            <a:r>
              <a:rPr lang="en-US" sz="1200" i="1" kern="1200" dirty="0" err="1" smtClean="0">
                <a:solidFill>
                  <a:schemeClr val="tx1"/>
                </a:solidFill>
                <a:effectLst/>
                <a:latin typeface="+mn-lt"/>
                <a:ea typeface="+mn-ea"/>
                <a:cs typeface="+mn-cs"/>
              </a:rPr>
              <a:t>hypēretas</a:t>
            </a:r>
            <a:r>
              <a:rPr lang="en-US" dirty="0" smtClean="0"/>
              <a:t>) differs from that used in </a:t>
            </a:r>
            <a:r>
              <a:rPr lang="en-US" dirty="0" smtClean="0">
                <a:hlinkClick r:id="rId3"/>
              </a:rPr>
              <a:t>3:5</a:t>
            </a:r>
            <a:r>
              <a:rPr lang="en-US" dirty="0" smtClean="0"/>
              <a:t> (</a:t>
            </a:r>
            <a:r>
              <a:rPr lang="en-US" sz="1200" i="1" kern="1200" dirty="0" err="1" smtClean="0">
                <a:solidFill>
                  <a:schemeClr val="tx1"/>
                </a:solidFill>
                <a:effectLst/>
                <a:latin typeface="+mn-lt"/>
                <a:ea typeface="+mn-ea"/>
                <a:cs typeface="+mn-cs"/>
              </a:rPr>
              <a:t>diakonoi</a:t>
            </a:r>
            <a:r>
              <a:rPr lang="en-US" dirty="0" smtClean="0"/>
              <a:t>) and stresses subordination and responsibility to a superior.— Bible Knowledge Commentary</a:t>
            </a:r>
          </a:p>
          <a:p>
            <a:endParaRPr lang="en-US" dirty="0"/>
          </a:p>
        </p:txBody>
      </p:sp>
      <p:sp>
        <p:nvSpPr>
          <p:cNvPr id="4" name="Slide Number Placeholder 3"/>
          <p:cNvSpPr>
            <a:spLocks noGrp="1"/>
          </p:cNvSpPr>
          <p:nvPr>
            <p:ph type="sldNum" sz="quarter" idx="10"/>
          </p:nvPr>
        </p:nvSpPr>
        <p:spPr/>
        <p:txBody>
          <a:bodyPr/>
          <a:lstStyle/>
          <a:p>
            <a:fld id="{FC41B1FF-059E-490B-A2B7-A5E3A67CDE7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022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Paul concluded his address to the problem of division in the church by putting his finger unambiguously on their problem: pride (</a:t>
            </a:r>
            <a:r>
              <a:rPr lang="en-US" sz="1200" kern="1200" dirty="0" smtClean="0">
                <a:solidFill>
                  <a:schemeClr val="tx1"/>
                </a:solidFill>
                <a:effectLst/>
                <a:latin typeface="+mn-lt"/>
                <a:ea typeface="+mn-ea"/>
                <a:cs typeface="+mn-cs"/>
                <a:hlinkClick r:id="rId3"/>
              </a:rPr>
              <a:t>v. 6</a:t>
            </a:r>
            <a:r>
              <a:rPr lang="en-US" sz="1200" kern="1200" dirty="0" smtClean="0">
                <a:solidFill>
                  <a:schemeClr val="tx1"/>
                </a:solidFill>
                <a:effectLst/>
                <a:latin typeface="+mn-lt"/>
                <a:ea typeface="+mn-ea"/>
                <a:cs typeface="+mn-cs"/>
              </a:rPr>
              <a:t>). He then suggested a practical cure—imitation of him (</a:t>
            </a:r>
            <a:r>
              <a:rPr lang="en-US" sz="1200" kern="1200" dirty="0" smtClean="0">
                <a:solidFill>
                  <a:schemeClr val="tx1"/>
                </a:solidFill>
                <a:effectLst/>
                <a:latin typeface="+mn-lt"/>
                <a:ea typeface="+mn-ea"/>
                <a:cs typeface="+mn-cs"/>
                <a:hlinkClick r:id="rId4"/>
              </a:rPr>
              <a:t>v. 16</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hlinkClick r:id="rId3"/>
              </a:rPr>
              <a:t>4:6</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Throughout this discussion Paul avoided singling out guilty persons by name. Instead he applied the problem cases to </a:t>
            </a:r>
            <a:r>
              <a:rPr lang="en-US" sz="1200" b="1" kern="1200" dirty="0" err="1" smtClean="0">
                <a:solidFill>
                  <a:schemeClr val="tx1"/>
                </a:solidFill>
                <a:effectLst/>
                <a:latin typeface="+mn-lt"/>
                <a:ea typeface="+mn-ea"/>
                <a:cs typeface="+mn-cs"/>
              </a:rPr>
              <a:t>Apollos</a:t>
            </a:r>
            <a:r>
              <a:rPr lang="en-US" sz="1200" kern="1200" dirty="0" smtClean="0">
                <a:solidFill>
                  <a:schemeClr val="tx1"/>
                </a:solidFill>
                <a:effectLst/>
                <a:latin typeface="+mn-lt"/>
                <a:ea typeface="+mn-ea"/>
                <a:cs typeface="+mn-cs"/>
              </a:rPr>
              <a:t> and himself (and Peter and Christ; cf. </a:t>
            </a:r>
            <a:r>
              <a:rPr lang="en-US" sz="1200" kern="1200" dirty="0" smtClean="0">
                <a:solidFill>
                  <a:schemeClr val="tx1"/>
                </a:solidFill>
                <a:effectLst/>
                <a:latin typeface="+mn-lt"/>
                <a:ea typeface="+mn-ea"/>
                <a:cs typeface="+mn-cs"/>
                <a:hlinkClick r:id="rId5"/>
              </a:rPr>
              <a:t>1:12</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6"/>
              </a:rPr>
              <a:t>3:4-6</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7"/>
              </a:rPr>
              <a:t>22-23</a:t>
            </a:r>
            <a:r>
              <a:rPr lang="en-US" sz="1200" kern="1200" dirty="0" smtClean="0">
                <a:solidFill>
                  <a:schemeClr val="tx1"/>
                </a:solidFill>
                <a:effectLst/>
                <a:latin typeface="+mn-lt"/>
                <a:ea typeface="+mn-ea"/>
                <a:cs typeface="+mn-cs"/>
              </a:rPr>
              <a:t>). Now Paul and </a:t>
            </a:r>
            <a:r>
              <a:rPr lang="en-US" sz="1200" kern="1200" dirty="0" err="1" smtClean="0">
                <a:solidFill>
                  <a:schemeClr val="tx1"/>
                </a:solidFill>
                <a:effectLst/>
                <a:latin typeface="+mn-lt"/>
                <a:ea typeface="+mn-ea"/>
                <a:cs typeface="+mn-cs"/>
              </a:rPr>
              <a:t>Apollos</a:t>
            </a:r>
            <a:r>
              <a:rPr lang="en-US" sz="1200" kern="1200" dirty="0" smtClean="0">
                <a:solidFill>
                  <a:schemeClr val="tx1"/>
                </a:solidFill>
                <a:effectLst/>
                <a:latin typeface="+mn-lt"/>
                <a:ea typeface="+mn-ea"/>
                <a:cs typeface="+mn-cs"/>
              </a:rPr>
              <a:t> would serve as curative examples of men under authority who did </a:t>
            </a:r>
            <a:r>
              <a:rPr lang="en-US" sz="1200" b="1" kern="1200" dirty="0" smtClean="0">
                <a:solidFill>
                  <a:schemeClr val="tx1"/>
                </a:solidFill>
                <a:effectLst/>
                <a:latin typeface="+mn-lt"/>
                <a:ea typeface="+mn-ea"/>
                <a:cs typeface="+mn-cs"/>
              </a:rPr>
              <a:t>not go beyond what</a:t>
            </a:r>
            <a:r>
              <a:rPr lang="en-US" sz="1200" kern="1200" dirty="0" smtClean="0">
                <a:solidFill>
                  <a:schemeClr val="tx1"/>
                </a:solidFill>
                <a:effectLst/>
                <a:latin typeface="+mn-lt"/>
                <a:ea typeface="+mn-ea"/>
                <a:cs typeface="+mn-cs"/>
              </a:rPr>
              <a:t> was </a:t>
            </a:r>
            <a:r>
              <a:rPr lang="en-US" sz="1200" b="1" kern="1200" dirty="0" smtClean="0">
                <a:solidFill>
                  <a:schemeClr val="tx1"/>
                </a:solidFill>
                <a:effectLst/>
                <a:latin typeface="+mn-lt"/>
                <a:ea typeface="+mn-ea"/>
                <a:cs typeface="+mn-cs"/>
              </a:rPr>
              <a:t>written.</a:t>
            </a:r>
            <a:r>
              <a:rPr lang="en-US" sz="1200" kern="1200" dirty="0" smtClean="0">
                <a:solidFill>
                  <a:schemeClr val="tx1"/>
                </a:solidFill>
                <a:effectLst/>
                <a:latin typeface="+mn-lt"/>
                <a:ea typeface="+mn-ea"/>
                <a:cs typeface="+mn-cs"/>
              </a:rPr>
              <a:t> They obeyed the Word of God, not their own inclinations or worldly opinions. From the example of their lives Paul hoped the Corinthians would </a:t>
            </a:r>
            <a:r>
              <a:rPr lang="en-US" sz="1200" b="1" kern="1200" dirty="0" smtClean="0">
                <a:solidFill>
                  <a:schemeClr val="tx1"/>
                </a:solidFill>
                <a:effectLst/>
                <a:latin typeface="+mn-lt"/>
                <a:ea typeface="+mn-ea"/>
                <a:cs typeface="+mn-cs"/>
              </a:rPr>
              <a:t>learn</a:t>
            </a:r>
            <a:r>
              <a:rPr lang="en-US" sz="1200" kern="1200" dirty="0" smtClean="0">
                <a:solidFill>
                  <a:schemeClr val="tx1"/>
                </a:solidFill>
                <a:effectLst/>
                <a:latin typeface="+mn-lt"/>
                <a:ea typeface="+mn-ea"/>
                <a:cs typeface="+mn-cs"/>
              </a:rPr>
              <a:t> the lesson of humility. (The verb “learn” is </a:t>
            </a:r>
            <a:r>
              <a:rPr lang="en-US" sz="1200" i="1" kern="1200" dirty="0" err="1" smtClean="0">
                <a:solidFill>
                  <a:schemeClr val="tx1"/>
                </a:solidFill>
                <a:effectLst/>
                <a:latin typeface="+mn-lt"/>
                <a:ea typeface="+mn-ea"/>
                <a:cs typeface="+mn-cs"/>
              </a:rPr>
              <a:t>mathēte</a:t>
            </a:r>
            <a:r>
              <a:rPr lang="en-US" sz="1200" kern="1200" dirty="0" smtClean="0">
                <a:solidFill>
                  <a:schemeClr val="tx1"/>
                </a:solidFill>
                <a:effectLst/>
                <a:latin typeface="+mn-lt"/>
                <a:ea typeface="+mn-ea"/>
                <a:cs typeface="+mn-cs"/>
              </a:rPr>
              <a:t>, and the related noun </a:t>
            </a:r>
            <a:r>
              <a:rPr lang="en-US" sz="1200" i="1" kern="1200" dirty="0" err="1" smtClean="0">
                <a:solidFill>
                  <a:schemeClr val="tx1"/>
                </a:solidFill>
                <a:effectLst/>
                <a:latin typeface="+mn-lt"/>
                <a:ea typeface="+mn-ea"/>
                <a:cs typeface="+mn-cs"/>
              </a:rPr>
              <a:t>mathētēs</a:t>
            </a:r>
            <a:r>
              <a:rPr lang="en-US" sz="1200" kern="1200" dirty="0" smtClean="0">
                <a:solidFill>
                  <a:schemeClr val="tx1"/>
                </a:solidFill>
                <a:effectLst/>
                <a:latin typeface="+mn-lt"/>
                <a:ea typeface="+mn-ea"/>
                <a:cs typeface="+mn-cs"/>
              </a:rPr>
              <a:t> is translated “disciple,” or “one who practices what he is taught.”) This was a difficult lesson, for the Greeks believed humility was a despicable trait of a slave, a sign of weakness, not a characteristic of great men (Plato </a:t>
            </a:r>
            <a:r>
              <a:rPr lang="en-US" sz="1200" i="1" kern="1200" dirty="0" smtClean="0">
                <a:solidFill>
                  <a:schemeClr val="tx1"/>
                </a:solidFill>
                <a:effectLst/>
                <a:latin typeface="+mn-lt"/>
                <a:ea typeface="+mn-ea"/>
                <a:cs typeface="+mn-cs"/>
              </a:rPr>
              <a:t>Laws</a:t>
            </a:r>
            <a:r>
              <a:rPr lang="en-US" sz="1200" kern="1200" dirty="0" smtClean="0">
                <a:solidFill>
                  <a:schemeClr val="tx1"/>
                </a:solidFill>
                <a:effectLst/>
                <a:latin typeface="+mn-lt"/>
                <a:ea typeface="+mn-ea"/>
                <a:cs typeface="+mn-cs"/>
              </a:rPr>
              <a:t> 6. 774c).</a:t>
            </a:r>
          </a:p>
          <a:p>
            <a:r>
              <a:rPr lang="en-US" dirty="0" smtClean="0"/>
              <a:t>— Bible Knowledge Commentary</a:t>
            </a:r>
          </a:p>
          <a:p>
            <a:endParaRPr lang="en-US" dirty="0"/>
          </a:p>
        </p:txBody>
      </p:sp>
      <p:sp>
        <p:nvSpPr>
          <p:cNvPr id="4" name="Slide Number Placeholder 3"/>
          <p:cNvSpPr>
            <a:spLocks noGrp="1"/>
          </p:cNvSpPr>
          <p:nvPr>
            <p:ph type="sldNum" sz="quarter" idx="10"/>
          </p:nvPr>
        </p:nvSpPr>
        <p:spPr/>
        <p:txBody>
          <a:bodyPr/>
          <a:lstStyle/>
          <a:p>
            <a:fld id="{FC41B1FF-059E-490B-A2B7-A5E3A67CDE7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022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hlinkClick r:id="rId3"/>
              </a:rPr>
              <a:t>4:7</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But humility is the only acceptable posture of a person in relation to the God who gives a wide variety of gifts (</a:t>
            </a:r>
            <a:r>
              <a:rPr lang="en-US" sz="1200" kern="1200" dirty="0" smtClean="0">
                <a:solidFill>
                  <a:schemeClr val="tx1"/>
                </a:solidFill>
                <a:effectLst/>
                <a:latin typeface="+mn-lt"/>
                <a:ea typeface="+mn-ea"/>
                <a:cs typeface="+mn-cs"/>
                <a:hlinkClick r:id="rId3"/>
              </a:rPr>
              <a:t>v. 7a</a:t>
            </a:r>
            <a:r>
              <a:rPr lang="en-US" sz="1200" kern="1200" dirty="0" smtClean="0">
                <a:solidFill>
                  <a:schemeClr val="tx1"/>
                </a:solidFill>
                <a:effectLst/>
                <a:latin typeface="+mn-lt"/>
                <a:ea typeface="+mn-ea"/>
                <a:cs typeface="+mn-cs"/>
              </a:rPr>
              <a:t>) on the basis of grace (</a:t>
            </a:r>
            <a:r>
              <a:rPr lang="en-US" sz="1200" kern="1200" dirty="0" smtClean="0">
                <a:solidFill>
                  <a:schemeClr val="tx1"/>
                </a:solidFill>
                <a:effectLst/>
                <a:latin typeface="+mn-lt"/>
                <a:ea typeface="+mn-ea"/>
                <a:cs typeface="+mn-cs"/>
                <a:hlinkClick r:id="rId3"/>
              </a:rPr>
              <a:t>v. 7b</a:t>
            </a:r>
            <a:r>
              <a:rPr lang="en-US" sz="1200" kern="1200" dirty="0" smtClean="0">
                <a:solidFill>
                  <a:schemeClr val="tx1"/>
                </a:solidFill>
                <a:effectLst/>
                <a:latin typeface="+mn-lt"/>
                <a:ea typeface="+mn-ea"/>
                <a:cs typeface="+mn-cs"/>
              </a:rPr>
              <a:t>) and therefore alone is deserving of praise (</a:t>
            </a:r>
            <a:r>
              <a:rPr lang="en-US" sz="1200" kern="1200" dirty="0" smtClean="0">
                <a:solidFill>
                  <a:schemeClr val="tx1"/>
                </a:solidFill>
                <a:effectLst/>
                <a:latin typeface="+mn-lt"/>
                <a:ea typeface="+mn-ea"/>
                <a:cs typeface="+mn-cs"/>
                <a:hlinkClick r:id="rId3"/>
              </a:rPr>
              <a:t>v. 7c</a:t>
            </a:r>
            <a:r>
              <a:rPr lang="en-US" sz="1200" kern="1200" dirty="0" smtClean="0">
                <a:solidFill>
                  <a:schemeClr val="tx1"/>
                </a:solidFill>
                <a:effectLst/>
                <a:latin typeface="+mn-lt"/>
                <a:ea typeface="+mn-ea"/>
                <a:cs typeface="+mn-cs"/>
              </a:rPr>
              <a:t>; cf. </a:t>
            </a:r>
            <a:r>
              <a:rPr lang="en-US" sz="1200" kern="1200" dirty="0" smtClean="0">
                <a:solidFill>
                  <a:schemeClr val="tx1"/>
                </a:solidFill>
                <a:effectLst/>
                <a:latin typeface="+mn-lt"/>
                <a:ea typeface="+mn-ea"/>
                <a:cs typeface="+mn-cs"/>
                <a:hlinkClick r:id="rId4"/>
              </a:rPr>
              <a:t>1:4-9</a:t>
            </a:r>
            <a:r>
              <a:rPr lang="en-US" sz="1200" kern="1200" dirty="0" smtClean="0">
                <a:solidFill>
                  <a:schemeClr val="tx1"/>
                </a:solidFill>
                <a:effectLst/>
                <a:latin typeface="+mn-lt"/>
                <a:ea typeface="+mn-ea"/>
                <a:cs typeface="+mn-cs"/>
              </a:rPr>
              <a:t>). Paul underscored these truths in this series of rhetorical questions.</a:t>
            </a:r>
          </a:p>
          <a:p>
            <a:r>
              <a:rPr lang="en-US" dirty="0" smtClean="0"/>
              <a:t>— Bible Knowledge Commentary</a:t>
            </a:r>
          </a:p>
          <a:p>
            <a:endParaRPr lang="en-US" dirty="0"/>
          </a:p>
        </p:txBody>
      </p:sp>
      <p:sp>
        <p:nvSpPr>
          <p:cNvPr id="4" name="Slide Number Placeholder 3"/>
          <p:cNvSpPr>
            <a:spLocks noGrp="1"/>
          </p:cNvSpPr>
          <p:nvPr>
            <p:ph type="sldNum" sz="quarter" idx="10"/>
          </p:nvPr>
        </p:nvSpPr>
        <p:spPr/>
        <p:txBody>
          <a:bodyPr/>
          <a:lstStyle/>
          <a:p>
            <a:fld id="{FC41B1FF-059E-490B-A2B7-A5E3A67CDE7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0225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 Corinthians 4:8 (ESV) </a:t>
            </a:r>
            <a:r>
              <a:rPr lang="en-US" dirty="0" smtClean="0"/>
              <a:t/>
            </a:r>
            <a:br>
              <a:rPr lang="en-US" dirty="0" smtClean="0"/>
            </a:br>
            <a:r>
              <a:rPr lang="en-US" baseline="30000" dirty="0" smtClean="0"/>
              <a:t>8 </a:t>
            </a:r>
            <a:r>
              <a:rPr lang="en-US" dirty="0" smtClean="0"/>
              <a:t>Already you have all you want! Already you have become rich! Without us you have become kings! And would that you did reign, so that we might share the rule with you!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FC41B1FF-059E-490B-A2B7-A5E3A67CDE7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022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Hath set forth us the apostles last</a:t>
            </a:r>
            <a:r>
              <a:rPr lang="en-US" dirty="0" smtClean="0"/>
              <a:t> (</a:t>
            </a:r>
            <a:r>
              <a:rPr lang="en-US" sz="1200" i="1" kern="1200" dirty="0" err="1" smtClean="0">
                <a:solidFill>
                  <a:schemeClr val="tx1"/>
                </a:solidFill>
                <a:effectLst/>
                <a:latin typeface="+mn-lt"/>
                <a:ea typeface="+mn-ea"/>
                <a:cs typeface="+mn-cs"/>
              </a:rPr>
              <a:t>hēmas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tous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apostolous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eschatous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apedeixen</a:t>
            </a:r>
            <a:r>
              <a:rPr lang="en-US" dirty="0" smtClean="0"/>
              <a:t>). The first aorist active indicative of </a:t>
            </a:r>
            <a:r>
              <a:rPr lang="en-US" sz="1200" i="1" kern="1200" dirty="0" err="1" smtClean="0">
                <a:solidFill>
                  <a:schemeClr val="tx1"/>
                </a:solidFill>
                <a:effectLst/>
                <a:latin typeface="+mn-lt"/>
                <a:ea typeface="+mn-ea"/>
                <a:cs typeface="+mn-cs"/>
              </a:rPr>
              <a:t>apodeiknumi</a:t>
            </a:r>
            <a:r>
              <a:rPr lang="en-US" dirty="0" smtClean="0"/>
              <a:t>, old verb to show, to expose to view or exhibit (Herodotus), in technical sense (cf. </a:t>
            </a:r>
            <a:r>
              <a:rPr lang="en-US" dirty="0" smtClean="0">
                <a:hlinkClick r:id="rId3"/>
              </a:rPr>
              <a:t>2 </a:t>
            </a:r>
            <a:r>
              <a:rPr lang="en-US" dirty="0" err="1" smtClean="0">
                <a:hlinkClick r:id="rId3"/>
              </a:rPr>
              <a:t>Thes</a:t>
            </a:r>
            <a:r>
              <a:rPr lang="en-US" dirty="0" smtClean="0">
                <a:hlinkClick r:id="rId3"/>
              </a:rPr>
              <a:t>. 2:4</a:t>
            </a:r>
            <a:r>
              <a:rPr lang="en-US" dirty="0" smtClean="0"/>
              <a:t>) for gladiatorial show as in </a:t>
            </a:r>
            <a:r>
              <a:rPr lang="en-US" sz="1200" i="1" kern="1200" dirty="0" err="1" smtClean="0">
                <a:solidFill>
                  <a:schemeClr val="tx1"/>
                </a:solidFill>
                <a:effectLst/>
                <a:latin typeface="+mn-lt"/>
                <a:ea typeface="+mn-ea"/>
                <a:cs typeface="+mn-cs"/>
              </a:rPr>
              <a:t>ethēriomachēsa</a:t>
            </a:r>
            <a:r>
              <a:rPr lang="en-US" dirty="0" smtClean="0"/>
              <a:t> (</a:t>
            </a:r>
            <a:r>
              <a:rPr lang="en-US" dirty="0" smtClean="0">
                <a:hlinkClick r:id="rId4"/>
              </a:rPr>
              <a:t>1 Cor. 15:32</a:t>
            </a:r>
            <a:r>
              <a:rPr lang="en-US" dirty="0" smtClean="0"/>
              <a:t>). In this grand pageant Paul and other apostles come last (</a:t>
            </a:r>
            <a:r>
              <a:rPr lang="en-US" sz="1200" i="1" kern="1200" dirty="0" err="1" smtClean="0">
                <a:solidFill>
                  <a:schemeClr val="tx1"/>
                </a:solidFill>
                <a:effectLst/>
                <a:latin typeface="+mn-lt"/>
                <a:ea typeface="+mn-ea"/>
                <a:cs typeface="+mn-cs"/>
              </a:rPr>
              <a:t>eschatous</a:t>
            </a:r>
            <a:r>
              <a:rPr lang="en-US" dirty="0" smtClean="0"/>
              <a:t>, predicate accusative after </a:t>
            </a:r>
            <a:r>
              <a:rPr lang="en-US" sz="1200" i="1" kern="1200" dirty="0" err="1" smtClean="0">
                <a:solidFill>
                  <a:schemeClr val="tx1"/>
                </a:solidFill>
                <a:effectLst/>
                <a:latin typeface="+mn-lt"/>
                <a:ea typeface="+mn-ea"/>
                <a:cs typeface="+mn-cs"/>
              </a:rPr>
              <a:t>apedeixen</a:t>
            </a:r>
            <a:r>
              <a:rPr lang="en-US" dirty="0" smtClean="0"/>
              <a:t>) as a grand finale.</a:t>
            </a:r>
          </a:p>
          <a:p>
            <a:r>
              <a:rPr lang="en-US" dirty="0" smtClean="0"/>
              <a:t>— Word Pictures in the New Testament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"spectacle" to the   world (</a:t>
            </a:r>
            <a:r>
              <a:rPr lang="en-US" sz="1200" b="1" u="sng" kern="1200" dirty="0" smtClean="0">
                <a:solidFill>
                  <a:schemeClr val="tx1"/>
                </a:solidFill>
                <a:effectLst/>
                <a:latin typeface="+mn-lt"/>
                <a:ea typeface="+mn-ea"/>
                <a:cs typeface="+mn-cs"/>
                <a:hlinkClick r:id="rId5"/>
              </a:rPr>
              <a:t>1Co 4:9</a:t>
            </a:r>
            <a:r>
              <a:rPr lang="en-US" dirty="0" smtClean="0">
                <a:effectLst/>
              </a:rPr>
              <a:t>)...   a. The Greek word is </a:t>
            </a:r>
            <a:r>
              <a:rPr lang="en-US" b="1" dirty="0" err="1" smtClean="0">
                <a:effectLst/>
              </a:rPr>
              <a:t>theatron</a:t>
            </a:r>
            <a:r>
              <a:rPr lang="en-US" dirty="0" smtClean="0">
                <a:effectLst/>
              </a:rPr>
              <a:t>, from which we get our word "theater"   b. "a theatre, a place in which games and dramatic spectacles are      exhibited, and public assemblies held (for the Greeks used the      theatre also as a forum)" - </a:t>
            </a:r>
            <a:r>
              <a:rPr lang="en-US" b="1" dirty="0" smtClean="0">
                <a:effectLst/>
              </a:rPr>
              <a:t>Thayer</a:t>
            </a:r>
            <a:r>
              <a:rPr lang="en-US" dirty="0" smtClean="0">
                <a:effectLst/>
              </a:rPr>
              <a:t>   c. "metaphorically, a man who is exhibited to be gazed at and made      sport of" - </a:t>
            </a:r>
            <a:r>
              <a:rPr lang="en-US" b="1" dirty="0" smtClean="0">
                <a:effectLst/>
              </a:rPr>
              <a:t>ibid.</a:t>
            </a:r>
            <a:endParaRPr lang="en-US" dirty="0" smtClean="0"/>
          </a:p>
        </p:txBody>
      </p:sp>
      <p:sp>
        <p:nvSpPr>
          <p:cNvPr id="4" name="Slide Number Placeholder 3"/>
          <p:cNvSpPr>
            <a:spLocks noGrp="1"/>
          </p:cNvSpPr>
          <p:nvPr>
            <p:ph type="sldNum" sz="quarter" idx="10"/>
          </p:nvPr>
        </p:nvSpPr>
        <p:spPr/>
        <p:txBody>
          <a:bodyPr/>
          <a:lstStyle/>
          <a:p>
            <a:fld id="{FC41B1FF-059E-490B-A2B7-A5E3A67CDE7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022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C41B1FF-059E-490B-A2B7-A5E3A67CDE7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022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C41B1FF-059E-490B-A2B7-A5E3A67CDE7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022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5" name="Date Placeholder 14"/>
          <p:cNvSpPr>
            <a:spLocks noGrp="1"/>
          </p:cNvSpPr>
          <p:nvPr>
            <p:ph type="dt" sz="half" idx="10"/>
          </p:nvPr>
        </p:nvSpPr>
        <p:spPr/>
        <p:txBody>
          <a:bodyPr/>
          <a:lstStyle/>
          <a:p>
            <a:fld id="{D766C9C7-F6DD-47C9-997B-146172B55875}" type="datetimeFigureOut">
              <a:rPr lang="en-US" smtClean="0">
                <a:solidFill>
                  <a:prstClr val="black">
                    <a:tint val="75000"/>
                  </a:prstClr>
                </a:solidFill>
              </a:rPr>
              <a:pPr/>
              <a:t>2/14/2011</a:t>
            </a:fld>
            <a:endParaRPr lang="en-US">
              <a:solidFill>
                <a:prstClr val="black">
                  <a:tint val="75000"/>
                </a:prstClr>
              </a:solidFill>
            </a:endParaRPr>
          </a:p>
        </p:txBody>
      </p:sp>
      <p:sp>
        <p:nvSpPr>
          <p:cNvPr id="16" name="Slide Number Placeholder 15"/>
          <p:cNvSpPr>
            <a:spLocks noGrp="1"/>
          </p:cNvSpPr>
          <p:nvPr>
            <p:ph type="sldNum" sz="quarter" idx="11"/>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17" name="Footer Placeholder 16"/>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88706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66C9C7-F6DD-47C9-997B-146172B55875}" type="datetimeFigureOut">
              <a:rPr lang="en-US" smtClean="0">
                <a:solidFill>
                  <a:prstClr val="black">
                    <a:tint val="75000"/>
                  </a:prstClr>
                </a:solidFill>
              </a:rPr>
              <a:pPr/>
              <a:t>2/14/2011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60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66C9C7-F6DD-47C9-997B-146172B55875}" type="datetimeFigureOut">
              <a:rPr lang="en-US" smtClean="0">
                <a:solidFill>
                  <a:prstClr val="black">
                    <a:tint val="75000"/>
                  </a:prstClr>
                </a:solidFill>
              </a:rPr>
              <a:pPr/>
              <a:t>2/14/2011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35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766C9C7-F6DD-47C9-997B-146172B55875}" type="datetimeFigureOut">
              <a:rPr lang="en-US" smtClean="0">
                <a:solidFill>
                  <a:prstClr val="black">
                    <a:tint val="75000"/>
                  </a:prstClr>
                </a:solidFill>
              </a:rPr>
              <a:pPr/>
              <a:t>2/14/2011</a:t>
            </a:fld>
            <a:endParaRPr lang="en-US">
              <a:solidFill>
                <a:prstClr val="black">
                  <a:tint val="75000"/>
                </a:prstClr>
              </a:solidFill>
            </a:endParaRPr>
          </a:p>
        </p:txBody>
      </p:sp>
      <p:sp>
        <p:nvSpPr>
          <p:cNvPr id="15" name="Slide Number Placeholder 14"/>
          <p:cNvSpPr>
            <a:spLocks noGrp="1"/>
          </p:cNvSpPr>
          <p:nvPr>
            <p:ph type="sldNum" sz="quarter" idx="15"/>
          </p:nvPr>
        </p:nvSpPr>
        <p:spPr/>
        <p:txBody>
          <a:bodyPr/>
          <a:lstStyle>
            <a:lvl1pPr algn="ctr">
              <a:defRPr/>
            </a:lvl1p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16" name="Footer Placeholder 15"/>
          <p:cNvSpPr>
            <a:spLocks noGrp="1"/>
          </p:cNvSpPr>
          <p:nvPr>
            <p:ph type="ftr" sz="quarter" idx="16"/>
          </p:nvPr>
        </p:nvSpPr>
        <p:spPr/>
        <p:txBody>
          <a:bodyPr/>
          <a:lstStyle/>
          <a:p>
            <a:endParaRPr lang="en-US">
              <a:solidFill>
                <a:prstClr val="black">
                  <a:tint val="75000"/>
                </a:prstClr>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63808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66C9C7-F6DD-47C9-997B-146172B55875}" type="datetimeFigureOut">
              <a:rPr lang="en-US" smtClean="0">
                <a:solidFill>
                  <a:prstClr val="black">
                    <a:tint val="75000"/>
                  </a:prstClr>
                </a:solidFill>
              </a:rPr>
              <a:pPr/>
              <a:t>2/14/2011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29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66C9C7-F6DD-47C9-997B-146172B55875}" type="datetimeFigureOut">
              <a:rPr lang="en-US" smtClean="0">
                <a:solidFill>
                  <a:prstClr val="black">
                    <a:tint val="75000"/>
                  </a:prstClr>
                </a:solidFill>
              </a:rPr>
              <a:pPr/>
              <a:t>2/14/2011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6211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7" name="Date Placeholder 6"/>
          <p:cNvSpPr>
            <a:spLocks noGrp="1"/>
          </p:cNvSpPr>
          <p:nvPr>
            <p:ph type="dt" sz="half" idx="10"/>
          </p:nvPr>
        </p:nvSpPr>
        <p:spPr/>
        <p:txBody>
          <a:bodyPr/>
          <a:lstStyle/>
          <a:p>
            <a:fld id="{D766C9C7-F6DD-47C9-997B-146172B55875}" type="datetimeFigureOut">
              <a:rPr lang="en-US" smtClean="0">
                <a:solidFill>
                  <a:prstClr val="black">
                    <a:tint val="75000"/>
                  </a:prstClr>
                </a:solidFill>
              </a:rPr>
              <a:pPr/>
              <a:t>2/14/2011</a:t>
            </a:fld>
            <a:endParaRPr lang="en-US">
              <a:solidFill>
                <a:prstClr val="black">
                  <a:tint val="75000"/>
                </a:prstClr>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87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66C9C7-F6DD-47C9-997B-146172B55875}" type="datetimeFigureOut">
              <a:rPr lang="en-US" smtClean="0">
                <a:solidFill>
                  <a:prstClr val="black">
                    <a:tint val="75000"/>
                  </a:prstClr>
                </a:solidFill>
              </a:rPr>
              <a:pPr/>
              <a:t>2/14/2011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78250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6C9C7-F6DD-47C9-997B-146172B55875}" type="datetimeFigureOut">
              <a:rPr lang="en-US" smtClean="0">
                <a:solidFill>
                  <a:prstClr val="black">
                    <a:tint val="75000"/>
                  </a:prstClr>
                </a:solidFill>
              </a:rPr>
              <a:pPr/>
              <a:t>2/14/2011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96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766C9C7-F6DD-47C9-997B-146172B55875}" type="datetimeFigureOut">
              <a:rPr lang="en-US" smtClean="0">
                <a:solidFill>
                  <a:prstClr val="black">
                    <a:tint val="75000"/>
                  </a:prstClr>
                </a:solidFill>
              </a:rPr>
              <a:pPr/>
              <a:t>2/14/2011</a:t>
            </a:fld>
            <a:endParaRPr lang="en-US">
              <a:solidFill>
                <a:prstClr val="black">
                  <a:tint val="75000"/>
                </a:prstClr>
              </a:solidFill>
            </a:endParaRPr>
          </a:p>
        </p:txBody>
      </p:sp>
      <p:sp>
        <p:nvSpPr>
          <p:cNvPr id="9" name="Slide Number Placeholder 8"/>
          <p:cNvSpPr>
            <a:spLocks noGrp="1"/>
          </p:cNvSpPr>
          <p:nvPr>
            <p:ph type="sldNum" sz="quarter" idx="15"/>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6"/>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82578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766C9C7-F6DD-47C9-997B-146172B55875}" type="datetimeFigureOut">
              <a:rPr lang="en-US" smtClean="0">
                <a:solidFill>
                  <a:prstClr val="black">
                    <a:tint val="75000"/>
                  </a:prstClr>
                </a:solidFill>
              </a:rPr>
              <a:pPr/>
              <a:t>2/14/2011</a:t>
            </a:fld>
            <a:endParaRPr lang="en-US">
              <a:solidFill>
                <a:prstClr val="black">
                  <a:tint val="75000"/>
                </a:prstClr>
              </a:solidFill>
            </a:endParaRPr>
          </a:p>
        </p:txBody>
      </p:sp>
      <p:sp>
        <p:nvSpPr>
          <p:cNvPr id="9" name="Slide Number Placeholder 8"/>
          <p:cNvSpPr>
            <a:spLocks noGrp="1"/>
          </p:cNvSpPr>
          <p:nvPr>
            <p:ph type="sldNum" sz="quarter" idx="11"/>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18290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766C9C7-F6DD-47C9-997B-146172B55875}" type="datetimeFigureOut">
              <a:rPr lang="en-US" smtClean="0">
                <a:solidFill>
                  <a:prstClr val="black">
                    <a:tint val="75000"/>
                  </a:prstClr>
                </a:solidFill>
              </a:rPr>
              <a:pPr/>
              <a:t>2/14/2011</a:t>
            </a:fld>
            <a:endParaRPr lang="en-US">
              <a:solidFill>
                <a:prstClr val="black">
                  <a:tint val="75000"/>
                </a:prst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prstClr val="black">
                  <a:tint val="75000"/>
                </a:prst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21411217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downloads/en/details.aspx?displaylang=en&amp;FamilyID=cb9bf144-1076-4615-9951-294eeb832823"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83227" y="5181600"/>
            <a:ext cx="7377546" cy="923330"/>
          </a:xfrm>
          <a:prstGeom prst="rect">
            <a:avLst/>
          </a:prstGeom>
          <a:solidFill>
            <a:schemeClr val="bg2">
              <a:lumMod val="25000"/>
              <a:alpha val="36078"/>
            </a:schemeClr>
          </a:solidFill>
        </p:spPr>
        <p:txBody>
          <a:bodyPr wrap="square" rtlCol="0">
            <a:spAutoFit/>
          </a:bodyPr>
          <a:lstStyle/>
          <a:p>
            <a:pPr algn="ctr"/>
            <a:r>
              <a:rPr lang="en-US" sz="5400" i="1" dirty="0">
                <a:ln w="18415" cmpd="sng">
                  <a:solidFill>
                    <a:srgbClr val="FFFFFF"/>
                  </a:solidFill>
                  <a:prstDash val="solid"/>
                </a:ln>
                <a:solidFill>
                  <a:srgbClr val="FFFFFF"/>
                </a:solidFill>
                <a:effectLst>
                  <a:glow rad="101600">
                    <a:srgbClr val="F79646">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Book Antiqua" pitchFamily="18" charset="0"/>
              </a:rPr>
              <a:t>1 Corinthians </a:t>
            </a:r>
            <a:r>
              <a:rPr lang="en-US" sz="5400" i="1" dirty="0" smtClean="0">
                <a:ln w="18415" cmpd="sng">
                  <a:solidFill>
                    <a:srgbClr val="FFFFFF"/>
                  </a:solidFill>
                  <a:prstDash val="solid"/>
                </a:ln>
                <a:solidFill>
                  <a:srgbClr val="FFFFFF"/>
                </a:solidFill>
                <a:effectLst>
                  <a:glow rad="101600">
                    <a:srgbClr val="F79646">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Book Antiqua" pitchFamily="18" charset="0"/>
              </a:rPr>
              <a:t>4:1-21</a:t>
            </a:r>
            <a:endParaRPr lang="en-US" sz="5400" i="1" dirty="0">
              <a:ln w="18415" cmpd="sng">
                <a:solidFill>
                  <a:srgbClr val="FFFFFF"/>
                </a:solidFill>
                <a:prstDash val="solid"/>
              </a:ln>
              <a:solidFill>
                <a:srgbClr val="FFFFFF"/>
              </a:solidFill>
              <a:effectLst>
                <a:glow rad="101600">
                  <a:srgbClr val="F79646">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Book Antiqua" pitchFamily="18" charset="0"/>
            </a:endParaRPr>
          </a:p>
        </p:txBody>
      </p:sp>
      <p:sp>
        <p:nvSpPr>
          <p:cNvPr id="5" name="Rectangle 4"/>
          <p:cNvSpPr/>
          <p:nvPr/>
        </p:nvSpPr>
        <p:spPr>
          <a:xfrm>
            <a:off x="0" y="609600"/>
            <a:ext cx="9144000" cy="1200329"/>
          </a:xfrm>
          <a:prstGeom prst="rect">
            <a:avLst/>
          </a:prstGeom>
        </p:spPr>
        <p:txBody>
          <a:bodyPr wrap="square">
            <a:spAutoFit/>
            <a:scene3d>
              <a:camera prst="orthographicFront"/>
              <a:lightRig rig="threePt" dir="t"/>
            </a:scene3d>
            <a:sp3d extrusionH="57150">
              <a:bevelT w="38100" h="38100"/>
            </a:sp3d>
          </a:bodyPr>
          <a:lstStyle/>
          <a:p>
            <a:pPr algn="ctr" hangingPunct="0"/>
            <a:r>
              <a:rPr lang="en-US" sz="72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glow rad="254000">
                    <a:srgbClr val="000000">
                      <a:satMod val="175000"/>
                      <a:alpha val="63000"/>
                    </a:srgbClr>
                  </a:glow>
                  <a:outerShdw blurRad="60007" dist="310007" dir="7680000" sy="30000" kx="1300200" algn="ctr" rotWithShape="0">
                    <a:prstClr val="black">
                      <a:alpha val="32000"/>
                    </a:prstClr>
                  </a:outerShdw>
                </a:effectLst>
                <a:latin typeface="Dominican Small Caps" pitchFamily="2" charset="0"/>
              </a:rPr>
              <a:t>God’s </a:t>
            </a:r>
            <a:r>
              <a:rPr lang="en-US" sz="72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glow rad="254000">
                    <a:srgbClr val="000000">
                      <a:satMod val="175000"/>
                      <a:alpha val="63000"/>
                    </a:srgbClr>
                  </a:glow>
                  <a:outerShdw blurRad="60007" dist="310007" dir="7680000" sy="30000" kx="1300200" algn="ctr" rotWithShape="0">
                    <a:prstClr val="black">
                      <a:alpha val="32000"/>
                    </a:prstClr>
                  </a:outerShdw>
                </a:effectLst>
                <a:latin typeface="Dominican Small Caps" pitchFamily="2" charset="0"/>
              </a:rPr>
              <a:t>Builders</a:t>
            </a:r>
            <a:endParaRPr lang="en-US" sz="72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glow rad="254000">
                  <a:srgbClr val="000000">
                    <a:satMod val="175000"/>
                    <a:alpha val="63000"/>
                  </a:srgbClr>
                </a:glow>
                <a:outerShdw blurRad="60007" dist="310007" dir="7680000" sy="30000" kx="1300200" algn="ctr" rotWithShape="0">
                  <a:prstClr val="black">
                    <a:alpha val="32000"/>
                  </a:prstClr>
                </a:outerShdw>
              </a:effectLst>
              <a:latin typeface="Dominican Small Caps" pitchFamily="2" charset="0"/>
            </a:endParaRPr>
          </a:p>
        </p:txBody>
      </p:sp>
      <p:sp>
        <p:nvSpPr>
          <p:cNvPr id="2" name="TextBox 1"/>
          <p:cNvSpPr txBox="1"/>
          <p:nvPr/>
        </p:nvSpPr>
        <p:spPr>
          <a:xfrm>
            <a:off x="913187" y="1612880"/>
            <a:ext cx="7317625" cy="34163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dirty="0" smtClean="0">
                <a:ln w="18415" cmpd="sng">
                  <a:solidFill>
                    <a:srgbClr val="FFFFFF"/>
                  </a:solidFill>
                  <a:prstDash val="solid"/>
                </a:ln>
                <a:solidFill>
                  <a:srgbClr val="FFFFFF"/>
                </a:solidFill>
                <a:effectLst>
                  <a:glow rad="406400">
                    <a:srgbClr val="000000">
                      <a:alpha val="34000"/>
                    </a:srgbClr>
                  </a:glow>
                  <a:outerShdw blurRad="63500" dir="3600000" algn="tl" rotWithShape="0">
                    <a:srgbClr val="000000">
                      <a:alpha val="70000"/>
                    </a:srgbClr>
                  </a:outerShdw>
                </a:effectLst>
                <a:latin typeface="Footlight MT Light" pitchFamily="18" charset="0"/>
              </a:rPr>
              <a:t>“Stewards, Spectacles And Fools For Christ”</a:t>
            </a:r>
            <a:endParaRPr lang="en-US" sz="7200" dirty="0">
              <a:ln w="18415" cmpd="sng">
                <a:solidFill>
                  <a:srgbClr val="FFFFFF"/>
                </a:solidFill>
                <a:prstDash val="solid"/>
              </a:ln>
              <a:solidFill>
                <a:srgbClr val="FFFFFF"/>
              </a:solidFill>
              <a:effectLst>
                <a:glow rad="406400">
                  <a:srgbClr val="000000">
                    <a:alpha val="34000"/>
                  </a:srgbClr>
                </a:glow>
                <a:outerShdw blurRad="63500" dir="3600000" algn="tl" rotWithShape="0">
                  <a:srgbClr val="000000">
                    <a:alpha val="70000"/>
                  </a:srgbClr>
                </a:outerShdw>
              </a:effectLst>
              <a:latin typeface="Footlight MT Light" pitchFamily="18" charset="0"/>
            </a:endParaRPr>
          </a:p>
        </p:txBody>
      </p:sp>
    </p:spTree>
    <p:extLst>
      <p:ext uri="{BB962C8B-B14F-4D97-AF65-F5344CB8AC3E}">
        <p14:creationId xmlns:p14="http://schemas.microsoft.com/office/powerpoint/2010/main" val="324986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3" name="Rectangle 2"/>
          <p:cNvSpPr/>
          <p:nvPr/>
        </p:nvSpPr>
        <p:spPr>
          <a:xfrm>
            <a:off x="152400" y="838200"/>
            <a:ext cx="8839200" cy="1446550"/>
          </a:xfrm>
          <a:prstGeom prst="rect">
            <a:avLst/>
          </a:prstGeom>
        </p:spPr>
        <p:txBody>
          <a:bodyPr wrap="square">
            <a:spAutoFit/>
          </a:bodyPr>
          <a:lstStyle/>
          <a:p>
            <a:pPr algn="ctr"/>
            <a:r>
              <a:rPr lang="en-US" sz="44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Servants &amp; Stewards of Christ - (4:1-5)</a:t>
            </a:r>
            <a:endParaRPr lang="en-US" sz="1400" b="1" spc="50" dirty="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endParaRPr>
          </a:p>
        </p:txBody>
      </p:sp>
      <p:sp>
        <p:nvSpPr>
          <p:cNvPr id="4" name="Round Diagonal Corner Rectangle 3"/>
          <p:cNvSpPr/>
          <p:nvPr/>
        </p:nvSpPr>
        <p:spPr>
          <a:xfrm>
            <a:off x="3276600" y="2581364"/>
            <a:ext cx="5562600" cy="4048036"/>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ectangle 4"/>
          <p:cNvSpPr/>
          <p:nvPr/>
        </p:nvSpPr>
        <p:spPr>
          <a:xfrm>
            <a:off x="3581400" y="2609671"/>
            <a:ext cx="5257800" cy="3862596"/>
          </a:xfrm>
          <a:prstGeom prst="rect">
            <a:avLst/>
          </a:prstGeom>
        </p:spPr>
        <p:txBody>
          <a:bodyPr wrap="square">
            <a:spAutoFit/>
          </a:bodyPr>
          <a:lstStyle/>
          <a:p>
            <a:pPr marL="342900" indent="-342900">
              <a:spcAft>
                <a:spcPts val="600"/>
              </a:spcAft>
              <a:buClr>
                <a:srgbClr val="F79646">
                  <a:lumMod val="75000"/>
                </a:srgbClr>
              </a:buClr>
              <a:buFont typeface="Wingdings 2" pitchFamily="18" charset="2"/>
              <a:buChar char="è"/>
            </a:pPr>
            <a:r>
              <a:rPr lang="en-US" sz="2400" dirty="0" smtClean="0">
                <a:latin typeface="Berlin Sans FB Demi" pitchFamily="34" charset="0"/>
              </a:rPr>
              <a:t>Stewards of the Mysteries</a:t>
            </a:r>
            <a:r>
              <a:rPr lang="en-US" sz="2400" dirty="0" smtClean="0"/>
              <a:t> – The mission of the servants of Christ and stewards of the mystery was to faithfully proclaim the gospel of Jesus Christ – (4:1; 2:7; Eph. 1:9; 3:3-9; Col. 1:26,27; 2 Tim 4:2). </a:t>
            </a:r>
          </a:p>
          <a:p>
            <a:pPr marL="342900" indent="-342900">
              <a:spcAft>
                <a:spcPts val="600"/>
              </a:spcAft>
              <a:buClr>
                <a:srgbClr val="F79646">
                  <a:lumMod val="75000"/>
                </a:srgbClr>
              </a:buClr>
              <a:buFont typeface="Wingdings 2" pitchFamily="18" charset="2"/>
              <a:buChar char="è"/>
            </a:pPr>
            <a:r>
              <a:rPr lang="en-US" sz="2400" dirty="0" smtClean="0">
                <a:solidFill>
                  <a:prstClr val="black"/>
                </a:solidFill>
                <a:effectLst>
                  <a:outerShdw blurRad="60007" dist="310007" dir="7680000" sy="30000" kx="1300200" algn="ctr" rotWithShape="0">
                    <a:prstClr val="black">
                      <a:alpha val="32000"/>
                    </a:prstClr>
                  </a:outerShdw>
                </a:effectLst>
                <a:latin typeface="Berlin Sans FB Demi" pitchFamily="34" charset="0"/>
              </a:rPr>
              <a:t>To apply – </a:t>
            </a:r>
            <a:r>
              <a:rPr lang="en-US" sz="2400" dirty="0" smtClean="0"/>
              <a:t>Too many “preachers” today are searching for some new gimmick, scheme or method to draw people to Christ – ???????</a:t>
            </a:r>
            <a:endPar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endParaRPr>
          </a:p>
        </p:txBody>
      </p:sp>
      <p:sp>
        <p:nvSpPr>
          <p:cNvPr id="6" name="Rectangle 5"/>
          <p:cNvSpPr/>
          <p:nvPr/>
        </p:nvSpPr>
        <p:spPr>
          <a:xfrm>
            <a:off x="228600" y="3810000"/>
            <a:ext cx="2743200" cy="2677656"/>
          </a:xfrm>
          <a:prstGeom prst="rect">
            <a:avLst/>
          </a:prstGeom>
        </p:spPr>
        <p:txBody>
          <a:bodyPr wrap="square">
            <a:spAutoFit/>
          </a:bodyPr>
          <a:lstStyle/>
          <a:p>
            <a:pPr algn="ct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1 Corinthians 4:1 (NKJV) </a:t>
            </a:r>
            <a:b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br>
            <a:r>
              <a:rPr lang="en-US" sz="2400" baseline="300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1 </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Let a man so consider us, as servants of Christ and stewards of the mysteries of God. </a:t>
            </a:r>
            <a:endParaRPr lang="en-US" sz="2400" dirty="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endParaRPr>
          </a:p>
        </p:txBody>
      </p:sp>
      <p:sp>
        <p:nvSpPr>
          <p:cNvPr id="10" name="Rectangle 9"/>
          <p:cNvSpPr/>
          <p:nvPr/>
        </p:nvSpPr>
        <p:spPr>
          <a:xfrm>
            <a:off x="152400" y="76200"/>
            <a:ext cx="88392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a:t>
            </a:r>
            <a:endPar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306779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3" name="Rectangle 2"/>
          <p:cNvSpPr/>
          <p:nvPr/>
        </p:nvSpPr>
        <p:spPr>
          <a:xfrm>
            <a:off x="152400" y="838200"/>
            <a:ext cx="8839200" cy="1446550"/>
          </a:xfrm>
          <a:prstGeom prst="rect">
            <a:avLst/>
          </a:prstGeom>
        </p:spPr>
        <p:txBody>
          <a:bodyPr wrap="square">
            <a:spAutoFit/>
          </a:bodyPr>
          <a:lstStyle/>
          <a:p>
            <a:pPr algn="ctr"/>
            <a:r>
              <a:rPr lang="en-US" sz="44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Servants &amp; Stewards of Christ - (4:1-5)</a:t>
            </a:r>
            <a:endParaRPr lang="en-US" sz="1400" b="1" spc="50" dirty="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endParaRPr>
          </a:p>
        </p:txBody>
      </p:sp>
      <p:sp>
        <p:nvSpPr>
          <p:cNvPr id="4" name="Round Diagonal Corner Rectangle 3"/>
          <p:cNvSpPr/>
          <p:nvPr/>
        </p:nvSpPr>
        <p:spPr>
          <a:xfrm>
            <a:off x="3276600" y="2581364"/>
            <a:ext cx="5562600" cy="4048036"/>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ectangle 4"/>
          <p:cNvSpPr/>
          <p:nvPr/>
        </p:nvSpPr>
        <p:spPr>
          <a:xfrm>
            <a:off x="3581400" y="2609671"/>
            <a:ext cx="5257800" cy="3939540"/>
          </a:xfrm>
          <a:prstGeom prst="rect">
            <a:avLst/>
          </a:prstGeom>
        </p:spPr>
        <p:txBody>
          <a:bodyPr wrap="square">
            <a:spAutoFit/>
          </a:bodyPr>
          <a:lstStyle/>
          <a:p>
            <a:pPr marL="342900" indent="-342900">
              <a:spcAft>
                <a:spcPts val="600"/>
              </a:spcAft>
              <a:buClr>
                <a:srgbClr val="F79646">
                  <a:lumMod val="75000"/>
                </a:srgbClr>
              </a:buClr>
              <a:buFont typeface="Wingdings 2" pitchFamily="18" charset="2"/>
              <a:buChar char="è"/>
            </a:pPr>
            <a:r>
              <a:rPr lang="en-US" sz="2400" dirty="0" smtClean="0">
                <a:latin typeface="Berlin Sans FB Demi" pitchFamily="34" charset="0"/>
              </a:rPr>
              <a:t>The court of human opinion</a:t>
            </a:r>
            <a:r>
              <a:rPr lang="en-US" sz="2400" dirty="0" smtClean="0"/>
              <a:t> – 4:3 –Men will not judge the servants and stewards of Christ. – (cf. 2:15; 3:13; John 7:24)</a:t>
            </a:r>
          </a:p>
          <a:p>
            <a:pPr marL="342900" indent="-342900">
              <a:spcAft>
                <a:spcPts val="600"/>
              </a:spcAft>
              <a:buClr>
                <a:srgbClr val="F79646">
                  <a:lumMod val="75000"/>
                </a:srgbClr>
              </a:buClr>
              <a:buFont typeface="Wingdings 2" pitchFamily="18" charset="2"/>
              <a:buChar char="è"/>
            </a:pPr>
            <a:r>
              <a:rPr lang="en-US" sz="2400" dirty="0" smtClean="0">
                <a:solidFill>
                  <a:prstClr val="black"/>
                </a:solidFill>
                <a:effectLst>
                  <a:outerShdw blurRad="60007" dist="310007" dir="7680000" sy="30000" kx="1300200" algn="ctr" rotWithShape="0">
                    <a:prstClr val="black">
                      <a:alpha val="32000"/>
                    </a:prstClr>
                  </a:outerShdw>
                </a:effectLst>
                <a:latin typeface="Berlin Sans FB Demi" pitchFamily="34" charset="0"/>
              </a:rPr>
              <a:t>The court of the conscience – </a:t>
            </a:r>
            <a:r>
              <a:rPr lang="en-US" sz="2400" dirty="0" smtClean="0"/>
              <a:t>4:3 – even a pure conscience does not guarantee righteousness before God - (1 Sam. 16:7) </a:t>
            </a:r>
            <a:endParaRPr lang="en-US" sz="2400" dirty="0" smtClean="0">
              <a:solidFill>
                <a:prstClr val="black"/>
              </a:solidFill>
              <a:effectLst>
                <a:outerShdw blurRad="60007" dist="310007" dir="7680000" sy="30000" kx="1300200" algn="ctr" rotWithShape="0">
                  <a:prstClr val="black">
                    <a:alpha val="32000"/>
                  </a:prstClr>
                </a:outerShdw>
              </a:effectLst>
              <a:latin typeface="Berlin Sans FB Demi" pitchFamily="34" charset="0"/>
            </a:endParaRPr>
          </a:p>
          <a:p>
            <a:pPr marL="342900" indent="-342900">
              <a:spcAft>
                <a:spcPts val="600"/>
              </a:spcAft>
              <a:buClr>
                <a:srgbClr val="F79646">
                  <a:lumMod val="75000"/>
                </a:srgbClr>
              </a:buClr>
              <a:buFont typeface="Wingdings 2" pitchFamily="18" charset="2"/>
              <a:buChar char="è"/>
            </a:pPr>
            <a:r>
              <a:rPr lang="en-US" sz="2400" dirty="0" smtClean="0">
                <a:solidFill>
                  <a:prstClr val="black"/>
                </a:solidFill>
                <a:effectLst>
                  <a:outerShdw blurRad="60007" dist="310007" dir="7680000" sy="30000" kx="1300200" algn="ctr" rotWithShape="0">
                    <a:prstClr val="black">
                      <a:alpha val="32000"/>
                    </a:prstClr>
                  </a:outerShdw>
                </a:effectLst>
                <a:latin typeface="Berlin Sans FB Demi" pitchFamily="34" charset="0"/>
              </a:rPr>
              <a:t>The judgment seat of Christ - </a:t>
            </a:r>
            <a:r>
              <a:rPr lang="en-US" sz="24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(4:4,5; </a:t>
            </a:r>
            <a:r>
              <a:rPr lang="en-US" sz="2400" dirty="0" err="1" smtClean="0">
                <a:solidFill>
                  <a:prstClr val="black"/>
                </a:solidFill>
                <a:effectLst>
                  <a:outerShdw blurRad="60007" dist="310007" dir="7680000" sy="30000" kx="1300200" algn="ctr" rotWithShape="0">
                    <a:prstClr val="black">
                      <a:alpha val="32000"/>
                    </a:prstClr>
                  </a:outerShdw>
                </a:effectLst>
                <a:latin typeface="Book Antiqua" pitchFamily="18" charset="0"/>
              </a:rPr>
              <a:t>cf</a:t>
            </a:r>
            <a:r>
              <a:rPr lang="en-US" sz="24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 3:13; 2 Cor. 5:10; )</a:t>
            </a:r>
            <a:endPar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endParaRPr>
          </a:p>
        </p:txBody>
      </p:sp>
      <p:sp>
        <p:nvSpPr>
          <p:cNvPr id="6" name="Rectangle 5"/>
          <p:cNvSpPr/>
          <p:nvPr/>
        </p:nvSpPr>
        <p:spPr>
          <a:xfrm>
            <a:off x="228600" y="3810000"/>
            <a:ext cx="2743200" cy="2677656"/>
          </a:xfrm>
          <a:prstGeom prst="rect">
            <a:avLst/>
          </a:prstGeom>
        </p:spPr>
        <p:txBody>
          <a:bodyPr wrap="square">
            <a:spAutoFit/>
          </a:bodyPr>
          <a:lstStyle/>
          <a:p>
            <a:pPr algn="ct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1 Corinthians 4:1 (NKJV) </a:t>
            </a:r>
            <a:b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br>
            <a:r>
              <a:rPr lang="en-US" sz="2400" baseline="300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1 </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Let a man so consider us, as servants of Christ and stewards of the mysteries of God. </a:t>
            </a:r>
            <a:endParaRPr lang="en-US" sz="2400" dirty="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endParaRPr>
          </a:p>
        </p:txBody>
      </p:sp>
      <p:sp>
        <p:nvSpPr>
          <p:cNvPr id="10" name="Rectangle 9"/>
          <p:cNvSpPr/>
          <p:nvPr/>
        </p:nvSpPr>
        <p:spPr>
          <a:xfrm>
            <a:off x="152400" y="76200"/>
            <a:ext cx="88392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a:t>
            </a:r>
            <a:endPar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298802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3" name="Rectangle 2"/>
          <p:cNvSpPr/>
          <p:nvPr/>
        </p:nvSpPr>
        <p:spPr>
          <a:xfrm>
            <a:off x="152400" y="838200"/>
            <a:ext cx="8839200" cy="1446550"/>
          </a:xfrm>
          <a:prstGeom prst="rect">
            <a:avLst/>
          </a:prstGeom>
        </p:spPr>
        <p:txBody>
          <a:bodyPr wrap="square">
            <a:spAutoFit/>
          </a:bodyPr>
          <a:lstStyle/>
          <a:p>
            <a:pPr algn="ctr"/>
            <a:r>
              <a:rPr lang="en-US" sz="44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Paul Rebukes Their Boasting - (4:6-8)</a:t>
            </a:r>
            <a:endParaRPr lang="en-US" sz="1400" b="1" spc="50" dirty="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endParaRPr>
          </a:p>
        </p:txBody>
      </p:sp>
      <p:sp>
        <p:nvSpPr>
          <p:cNvPr id="4" name="Round Diagonal Corner Rectangle 3"/>
          <p:cNvSpPr/>
          <p:nvPr/>
        </p:nvSpPr>
        <p:spPr>
          <a:xfrm>
            <a:off x="3733800" y="2438400"/>
            <a:ext cx="5105400" cy="4191000"/>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ectangle 4"/>
          <p:cNvSpPr/>
          <p:nvPr/>
        </p:nvSpPr>
        <p:spPr>
          <a:xfrm>
            <a:off x="3886200" y="2690604"/>
            <a:ext cx="4953000" cy="3862596"/>
          </a:xfrm>
          <a:prstGeom prst="rect">
            <a:avLst/>
          </a:prstGeom>
        </p:spPr>
        <p:txBody>
          <a:bodyPr wrap="square">
            <a:spAutoFit/>
          </a:bodyPr>
          <a:lstStyle/>
          <a:p>
            <a:pPr marL="342900" indent="-342900">
              <a:spcAft>
                <a:spcPts val="600"/>
              </a:spcAft>
              <a:buClr>
                <a:srgbClr val="F79646">
                  <a:lumMod val="75000"/>
                </a:srgbClr>
              </a:buClr>
              <a:buFont typeface="Wingdings 2" pitchFamily="18" charset="2"/>
              <a:buChar char="è"/>
            </a:pPr>
            <a:r>
              <a:rPr lang="en-US" sz="2400" dirty="0" smtClean="0">
                <a:latin typeface="Berlin Sans FB Demi" pitchFamily="34" charset="0"/>
              </a:rPr>
              <a:t>Paul uses himself and </a:t>
            </a:r>
            <a:r>
              <a:rPr lang="en-US" sz="2400" dirty="0" err="1" smtClean="0">
                <a:latin typeface="Berlin Sans FB Demi" pitchFamily="34" charset="0"/>
              </a:rPr>
              <a:t>Apollos</a:t>
            </a:r>
            <a:r>
              <a:rPr lang="en-US" sz="2400" dirty="0" smtClean="0">
                <a:latin typeface="Berlin Sans FB Demi" pitchFamily="34" charset="0"/>
              </a:rPr>
              <a:t> as examples </a:t>
            </a:r>
            <a:r>
              <a:rPr lang="en-US" sz="2400" dirty="0" smtClean="0"/>
              <a:t>– 4:6 – “</a:t>
            </a:r>
            <a:r>
              <a:rPr lang="en-US" sz="2400" i="1" dirty="0" smtClean="0"/>
              <a:t>that you may learn in us</a:t>
            </a:r>
            <a:r>
              <a:rPr lang="en-US" sz="2400" dirty="0" smtClean="0"/>
              <a:t>” the lesson of humility - (cf. 3:4-7; 2 Cor. 10:12; Jer. 17:5,6; Mat. 23:8-10; Rom 12:3)</a:t>
            </a:r>
          </a:p>
          <a:p>
            <a:pPr marL="342900" indent="-342900">
              <a:spcAft>
                <a:spcPts val="600"/>
              </a:spcAft>
              <a:buClr>
                <a:srgbClr val="F79646">
                  <a:lumMod val="75000"/>
                </a:srgbClr>
              </a:buClr>
              <a:buFont typeface="Wingdings 2" pitchFamily="18" charset="2"/>
              <a:buChar char="è"/>
            </a:pPr>
            <a:r>
              <a:rPr lang="en-US" sz="2400" dirty="0" smtClean="0">
                <a:latin typeface="Berlin Sans FB Demi" pitchFamily="34" charset="0"/>
              </a:rPr>
              <a:t>The exaltation of the word </a:t>
            </a:r>
            <a:r>
              <a:rPr lang="en-US" sz="2400" dirty="0" smtClean="0"/>
              <a:t>– 4:6 – All scripture, including what Paul was writing - (cf. 4:14; 14:37; Col. 4:16; 2 Pet. 3:15,16; 2 Tim 3:16,17)</a:t>
            </a:r>
          </a:p>
        </p:txBody>
      </p:sp>
      <p:sp>
        <p:nvSpPr>
          <p:cNvPr id="2" name="Rectangle 1"/>
          <p:cNvSpPr/>
          <p:nvPr/>
        </p:nvSpPr>
        <p:spPr>
          <a:xfrm>
            <a:off x="76200" y="2889171"/>
            <a:ext cx="3429000" cy="3816429"/>
          </a:xfrm>
          <a:prstGeom prst="rect">
            <a:avLst/>
          </a:prstGeom>
        </p:spPr>
        <p:txBody>
          <a:bodyPr wrap="square">
            <a:spAutoFit/>
          </a:bodyPr>
          <a:lstStyle/>
          <a:p>
            <a:pPr algn="ctr"/>
            <a:r>
              <a:rPr lang="en-US" sz="22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1 Corinthians 4:6 (NKJV) </a:t>
            </a:r>
            <a:br>
              <a:rPr lang="en-US" sz="22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br>
            <a:r>
              <a:rPr lang="en-US" sz="2200" baseline="300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6 </a:t>
            </a:r>
            <a:r>
              <a:rPr lang="en-US" sz="22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Now these things, brethren, I have figuratively transferred to myself and </a:t>
            </a:r>
            <a:r>
              <a:rPr lang="en-US" sz="2200" dirty="0" err="1"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Apollos</a:t>
            </a:r>
            <a:r>
              <a:rPr lang="en-US" sz="22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 for your sakes, that you may learn in us not to think beyond what is written, that none of you may be puffed up on behalf of one against the other. </a:t>
            </a:r>
            <a:endParaRPr lang="en-US" sz="2200" dirty="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endParaRPr>
          </a:p>
        </p:txBody>
      </p:sp>
      <p:sp>
        <p:nvSpPr>
          <p:cNvPr id="10" name="Rectangle 9"/>
          <p:cNvSpPr/>
          <p:nvPr/>
        </p:nvSpPr>
        <p:spPr>
          <a:xfrm>
            <a:off x="152400" y="76200"/>
            <a:ext cx="88392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a:t>
            </a:r>
            <a:endPar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10126263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3733800" y="2438400"/>
            <a:ext cx="5105400" cy="4191000"/>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pic>
        <p:nvPicPr>
          <p:cNvPr id="8" name="Picture 7"/>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5" name="Rectangle 4"/>
          <p:cNvSpPr/>
          <p:nvPr/>
        </p:nvSpPr>
        <p:spPr>
          <a:xfrm>
            <a:off x="3886200" y="2458283"/>
            <a:ext cx="4953000" cy="4247317"/>
          </a:xfrm>
          <a:prstGeom prst="rect">
            <a:avLst/>
          </a:prstGeom>
        </p:spPr>
        <p:txBody>
          <a:bodyPr wrap="square">
            <a:spAutoFit/>
          </a:bodyPr>
          <a:lstStyle/>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What you have is NOT of yourself – </a:t>
            </a:r>
            <a:r>
              <a:rPr lang="en-US" sz="2600" dirty="0" smtClean="0"/>
              <a:t>(4:7; 7:7; 12:4-11; 15:10; Rom 12:6; 1 Pet 4:10)</a:t>
            </a:r>
          </a:p>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It's not how we compare to other men that matters, but how we measure up to the standard of Jesus.</a:t>
            </a:r>
            <a:endParaRPr lang="en-US" sz="2600" dirty="0" smtClean="0"/>
          </a:p>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If we're nothing, and you believed in what we taught, what does that make you? </a:t>
            </a:r>
          </a:p>
        </p:txBody>
      </p:sp>
      <p:sp>
        <p:nvSpPr>
          <p:cNvPr id="6" name="Rectangle 5"/>
          <p:cNvSpPr/>
          <p:nvPr/>
        </p:nvSpPr>
        <p:spPr>
          <a:xfrm>
            <a:off x="199102" y="2743200"/>
            <a:ext cx="3382297" cy="3785652"/>
          </a:xfrm>
          <a:prstGeom prst="rect">
            <a:avLst/>
          </a:prstGeom>
        </p:spPr>
        <p:txBody>
          <a:bodyPr wrap="square">
            <a:spAutoFit/>
          </a:bodyPr>
          <a:lstStyle/>
          <a:p>
            <a:pPr algn="ct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1 Corinthians 4:7 (NKJV) </a:t>
            </a:r>
            <a:b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br>
            <a:r>
              <a:rPr lang="en-US" sz="2400" baseline="300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7 </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For who makes you differ </a:t>
            </a:r>
            <a:r>
              <a:rPr lang="en-US" sz="2400" i="1"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from another?</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 And what do you have that you did not receive? Now if you did indeed receive </a:t>
            </a:r>
            <a:r>
              <a:rPr lang="en-US" sz="2400" i="1"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it,</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 why do you boast as if you had not received </a:t>
            </a:r>
            <a:r>
              <a:rPr lang="en-US" sz="2400" i="1"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it?</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 </a:t>
            </a:r>
            <a:endParaRPr lang="en-US" sz="2400" dirty="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endParaRPr>
          </a:p>
        </p:txBody>
      </p:sp>
      <p:sp>
        <p:nvSpPr>
          <p:cNvPr id="10" name="Rectangle 9"/>
          <p:cNvSpPr/>
          <p:nvPr/>
        </p:nvSpPr>
        <p:spPr>
          <a:xfrm>
            <a:off x="152400" y="838200"/>
            <a:ext cx="8839200" cy="1446550"/>
          </a:xfrm>
          <a:prstGeom prst="rect">
            <a:avLst/>
          </a:prstGeom>
        </p:spPr>
        <p:txBody>
          <a:bodyPr wrap="square">
            <a:spAutoFit/>
          </a:bodyPr>
          <a:lstStyle/>
          <a:p>
            <a:pPr algn="ctr"/>
            <a:r>
              <a:rPr lang="en-US" sz="44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Paul Rebukes Their Boasting - (4:6-8)</a:t>
            </a:r>
            <a:endParaRPr lang="en-US" sz="1400" b="1" spc="50" dirty="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endParaRPr>
          </a:p>
        </p:txBody>
      </p:sp>
      <p:sp>
        <p:nvSpPr>
          <p:cNvPr id="12" name="Rectangle 11"/>
          <p:cNvSpPr/>
          <p:nvPr/>
        </p:nvSpPr>
        <p:spPr>
          <a:xfrm>
            <a:off x="152400" y="76200"/>
            <a:ext cx="88392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a:t>
            </a:r>
            <a:endPar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387915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3733800" y="2438400"/>
            <a:ext cx="5105400" cy="4191000"/>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pic>
        <p:nvPicPr>
          <p:cNvPr id="8" name="Picture 7"/>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5" name="Rectangle 4"/>
          <p:cNvSpPr/>
          <p:nvPr/>
        </p:nvSpPr>
        <p:spPr>
          <a:xfrm>
            <a:off x="3886200" y="2458283"/>
            <a:ext cx="4953000" cy="4247317"/>
          </a:xfrm>
          <a:prstGeom prst="rect">
            <a:avLst/>
          </a:prstGeom>
        </p:spPr>
        <p:txBody>
          <a:bodyPr wrap="square">
            <a:spAutoFit/>
          </a:bodyPr>
          <a:lstStyle/>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“Sarcasm alert” – </a:t>
            </a:r>
            <a:r>
              <a:rPr lang="en-US" sz="2600" dirty="0" smtClean="0"/>
              <a:t>(</a:t>
            </a:r>
            <a:r>
              <a:rPr lang="en-US" sz="2600" i="1" dirty="0" smtClean="0"/>
              <a:t>You are full, rich and kings </a:t>
            </a:r>
            <a:r>
              <a:rPr lang="en-US" sz="2600" dirty="0" smtClean="0"/>
              <a:t>- 4:8; Prov. 13:7; Isa. 5:21; Gal. 6:3; Rev 3:17)</a:t>
            </a:r>
          </a:p>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In at most four years, they had decided that they didn't need anyone else!</a:t>
            </a:r>
          </a:p>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If they were what they thought – Paul would readily join them – but they were not </a:t>
            </a:r>
            <a:r>
              <a:rPr lang="en-US" sz="2600" dirty="0" smtClean="0"/>
              <a:t>– (2:14; 3:1,2)</a:t>
            </a:r>
          </a:p>
        </p:txBody>
      </p:sp>
      <p:sp>
        <p:nvSpPr>
          <p:cNvPr id="10" name="Rectangle 9"/>
          <p:cNvSpPr/>
          <p:nvPr/>
        </p:nvSpPr>
        <p:spPr>
          <a:xfrm>
            <a:off x="152400" y="838200"/>
            <a:ext cx="8839200" cy="1446550"/>
          </a:xfrm>
          <a:prstGeom prst="rect">
            <a:avLst/>
          </a:prstGeom>
        </p:spPr>
        <p:txBody>
          <a:bodyPr wrap="square">
            <a:spAutoFit/>
          </a:bodyPr>
          <a:lstStyle/>
          <a:p>
            <a:pPr algn="ctr"/>
            <a:r>
              <a:rPr lang="en-US" sz="44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Paul Rebukes Their Boasting - (4:6-8)</a:t>
            </a:r>
            <a:endParaRPr lang="en-US" sz="1400" b="1" spc="50" dirty="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endParaRPr>
          </a:p>
        </p:txBody>
      </p:sp>
      <p:sp>
        <p:nvSpPr>
          <p:cNvPr id="12" name="Rectangle 11"/>
          <p:cNvSpPr/>
          <p:nvPr/>
        </p:nvSpPr>
        <p:spPr>
          <a:xfrm>
            <a:off x="152400" y="76200"/>
            <a:ext cx="88392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a:t>
            </a:r>
            <a:endPar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endParaRPr>
          </a:p>
        </p:txBody>
      </p:sp>
      <p:sp>
        <p:nvSpPr>
          <p:cNvPr id="2" name="Rectangle 1"/>
          <p:cNvSpPr/>
          <p:nvPr/>
        </p:nvSpPr>
        <p:spPr>
          <a:xfrm>
            <a:off x="152401" y="3506212"/>
            <a:ext cx="3429000" cy="3046988"/>
          </a:xfrm>
          <a:prstGeom prst="rect">
            <a:avLst/>
          </a:prstGeom>
        </p:spPr>
        <p:txBody>
          <a:bodyPr wrap="square">
            <a:spAutoFit/>
          </a:bodyPr>
          <a:lstStyle/>
          <a:p>
            <a:pPr algn="ct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1 Corinthians 4:8 (NKJV) </a:t>
            </a:r>
            <a:b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br>
            <a:r>
              <a:rPr lang="en-US" sz="2400" baseline="300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8 </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You are already full! You are already rich! You have reigned as kings without us--and indeed I could wish you did reign, that we also might reign with you! </a:t>
            </a:r>
            <a:endParaRPr lang="en-US" sz="2400" dirty="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06025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3733800" y="2438400"/>
            <a:ext cx="5105400" cy="4191000"/>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pic>
        <p:nvPicPr>
          <p:cNvPr id="8" name="Picture 7"/>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5" name="Rectangle 4"/>
          <p:cNvSpPr/>
          <p:nvPr/>
        </p:nvSpPr>
        <p:spPr>
          <a:xfrm>
            <a:off x="3886200" y="2458283"/>
            <a:ext cx="4953000" cy="4247317"/>
          </a:xfrm>
          <a:prstGeom prst="rect">
            <a:avLst/>
          </a:prstGeom>
        </p:spPr>
        <p:txBody>
          <a:bodyPr wrap="square">
            <a:spAutoFit/>
          </a:bodyPr>
          <a:lstStyle/>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“Displayed us” – </a:t>
            </a:r>
            <a:r>
              <a:rPr lang="en-US" sz="2600" i="1" dirty="0" smtClean="0"/>
              <a:t>to expose to view or exhibit, i.e. gladiatorial - Paul and apostles come last as a grand finale - (1 Cor. 15:32)</a:t>
            </a:r>
            <a:endParaRPr lang="en-US" sz="2600" dirty="0" smtClean="0"/>
          </a:p>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“Spectacle” – </a:t>
            </a:r>
            <a:r>
              <a:rPr lang="en-US" sz="2600" i="1" dirty="0" err="1" smtClean="0"/>
              <a:t>theatron</a:t>
            </a:r>
            <a:r>
              <a:rPr lang="en-US" sz="2600" i="1" dirty="0" smtClean="0"/>
              <a:t> - "metaphorically, a man who is exhibited to be gazed at and made sport of" – (Heb. 11:33-40)</a:t>
            </a:r>
          </a:p>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The apostles were humiliated before all created beings </a:t>
            </a:r>
            <a:r>
              <a:rPr lang="en-US" sz="2600" i="1" dirty="0" smtClean="0"/>
              <a:t>- </a:t>
            </a:r>
            <a:endParaRPr lang="en-US" sz="2600" dirty="0" smtClean="0"/>
          </a:p>
        </p:txBody>
      </p:sp>
      <p:sp>
        <p:nvSpPr>
          <p:cNvPr id="10" name="Rectangle 9"/>
          <p:cNvSpPr/>
          <p:nvPr/>
        </p:nvSpPr>
        <p:spPr>
          <a:xfrm>
            <a:off x="152400" y="838200"/>
            <a:ext cx="8839200" cy="769441"/>
          </a:xfrm>
          <a:prstGeom prst="rect">
            <a:avLst/>
          </a:prstGeom>
        </p:spPr>
        <p:txBody>
          <a:bodyPr wrap="square">
            <a:spAutoFit/>
          </a:bodyPr>
          <a:lstStyle/>
          <a:p>
            <a:pPr algn="ctr"/>
            <a:r>
              <a:rPr lang="en-US" sz="44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Spectacles &amp; Fools</a:t>
            </a:r>
            <a:r>
              <a:rPr lang="en-US" sz="40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 - (4:9-13)</a:t>
            </a:r>
            <a:endParaRPr lang="en-US" sz="1400" b="1" spc="50" dirty="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endParaRPr>
          </a:p>
        </p:txBody>
      </p:sp>
      <p:sp>
        <p:nvSpPr>
          <p:cNvPr id="12" name="Rectangle 11"/>
          <p:cNvSpPr/>
          <p:nvPr/>
        </p:nvSpPr>
        <p:spPr>
          <a:xfrm>
            <a:off x="152400" y="76200"/>
            <a:ext cx="88392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a:t>
            </a:r>
            <a:endPar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endParaRPr>
          </a:p>
        </p:txBody>
      </p:sp>
      <p:sp>
        <p:nvSpPr>
          <p:cNvPr id="3" name="Rectangle 2"/>
          <p:cNvSpPr/>
          <p:nvPr/>
        </p:nvSpPr>
        <p:spPr>
          <a:xfrm>
            <a:off x="115529" y="3200400"/>
            <a:ext cx="3465871" cy="3416320"/>
          </a:xfrm>
          <a:prstGeom prst="rect">
            <a:avLst/>
          </a:prstGeom>
        </p:spPr>
        <p:txBody>
          <a:bodyPr wrap="square">
            <a:spAutoFit/>
          </a:bodyPr>
          <a:lstStyle/>
          <a:p>
            <a:pPr algn="ct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1 Corinthians 4:9 (NKJV) </a:t>
            </a:r>
            <a:b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br>
            <a:r>
              <a:rPr lang="en-US" sz="2400" baseline="300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9 </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For I think that God has displayed us, the apostles, last, as men condemned to death; for we have been made a spectacle to the world, both to angels and to men. </a:t>
            </a:r>
            <a:endParaRPr lang="en-US" sz="2400" dirty="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1331480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3733800" y="2438400"/>
            <a:ext cx="5105400" cy="4191000"/>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pic>
        <p:nvPicPr>
          <p:cNvPr id="8" name="Picture 7"/>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5" name="Rectangle 4"/>
          <p:cNvSpPr/>
          <p:nvPr/>
        </p:nvSpPr>
        <p:spPr>
          <a:xfrm>
            <a:off x="3886200" y="2458283"/>
            <a:ext cx="4953000" cy="3847207"/>
          </a:xfrm>
          <a:prstGeom prst="rect">
            <a:avLst/>
          </a:prstGeom>
        </p:spPr>
        <p:txBody>
          <a:bodyPr wrap="square">
            <a:spAutoFit/>
          </a:bodyPr>
          <a:lstStyle/>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Viewed by carnal men as fools </a:t>
            </a:r>
            <a:r>
              <a:rPr lang="en-US" sz="2600" i="1" dirty="0" smtClean="0"/>
              <a:t>- (4:10; 1:18-20; 2:14; 3:18)</a:t>
            </a:r>
            <a:endParaRPr lang="en-US" sz="2600" dirty="0" smtClean="0"/>
          </a:p>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More irony and sarcasm </a:t>
            </a:r>
            <a:r>
              <a:rPr lang="en-US" sz="2600" i="1" dirty="0" smtClean="0"/>
              <a:t>– Who is really weak</a:t>
            </a:r>
            <a:r>
              <a:rPr lang="en-US" sz="2600" i="1" dirty="0"/>
              <a:t> </a:t>
            </a:r>
            <a:r>
              <a:rPr lang="en-US" sz="2600" i="1" dirty="0" smtClean="0"/>
              <a:t>and dishonored? (4:10)</a:t>
            </a:r>
          </a:p>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The apostles were suffering just as Jesus said </a:t>
            </a:r>
            <a:r>
              <a:rPr lang="en-US" sz="2600" i="1" dirty="0" smtClean="0"/>
              <a:t>– (4:11; Mat. 10:22-25; Acts 9:16; 2 Cor. 4:7-18; 11:22-33)</a:t>
            </a:r>
          </a:p>
        </p:txBody>
      </p:sp>
      <p:sp>
        <p:nvSpPr>
          <p:cNvPr id="10" name="Rectangle 9"/>
          <p:cNvSpPr/>
          <p:nvPr/>
        </p:nvSpPr>
        <p:spPr>
          <a:xfrm>
            <a:off x="152400" y="838200"/>
            <a:ext cx="8839200" cy="769441"/>
          </a:xfrm>
          <a:prstGeom prst="rect">
            <a:avLst/>
          </a:prstGeom>
        </p:spPr>
        <p:txBody>
          <a:bodyPr wrap="square">
            <a:spAutoFit/>
          </a:bodyPr>
          <a:lstStyle/>
          <a:p>
            <a:pPr algn="ctr"/>
            <a:r>
              <a:rPr lang="en-US" sz="44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Spectacles &amp; Fools</a:t>
            </a:r>
            <a:r>
              <a:rPr lang="en-US" sz="40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 - (4:9-13)</a:t>
            </a:r>
            <a:endParaRPr lang="en-US" sz="1400" b="1" spc="50" dirty="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endParaRPr>
          </a:p>
        </p:txBody>
      </p:sp>
      <p:sp>
        <p:nvSpPr>
          <p:cNvPr id="12" name="Rectangle 11"/>
          <p:cNvSpPr/>
          <p:nvPr/>
        </p:nvSpPr>
        <p:spPr>
          <a:xfrm>
            <a:off x="152400" y="76200"/>
            <a:ext cx="88392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a:t>
            </a:r>
            <a:endPar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endParaRPr>
          </a:p>
        </p:txBody>
      </p:sp>
      <p:sp>
        <p:nvSpPr>
          <p:cNvPr id="2" name="Rectangle 1"/>
          <p:cNvSpPr/>
          <p:nvPr/>
        </p:nvSpPr>
        <p:spPr>
          <a:xfrm>
            <a:off x="57150" y="1905000"/>
            <a:ext cx="3524250" cy="4893647"/>
          </a:xfrm>
          <a:prstGeom prst="rect">
            <a:avLst/>
          </a:prstGeom>
        </p:spPr>
        <p:txBody>
          <a:bodyPr wrap="square">
            <a:spAutoFit/>
          </a:bodyPr>
          <a:lstStyle/>
          <a:p>
            <a:pPr algn="ct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1 Corinthians 4:10-11 (NKJV) </a:t>
            </a:r>
            <a:b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br>
            <a:r>
              <a:rPr lang="en-US" sz="2400" baseline="300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10 </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We </a:t>
            </a:r>
            <a:r>
              <a:rPr lang="en-US" sz="2400" i="1"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are</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 fools for Christ's sake, but you </a:t>
            </a:r>
            <a:r>
              <a:rPr lang="en-US" sz="2400" i="1"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are</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 wise in Christ! We </a:t>
            </a:r>
            <a:r>
              <a:rPr lang="en-US" sz="2400" i="1"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are</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 weak, but you </a:t>
            </a:r>
            <a:r>
              <a:rPr lang="en-US" sz="2400" i="1"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are</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 strong! You </a:t>
            </a:r>
            <a:r>
              <a:rPr lang="en-US" sz="2400" i="1"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are</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 distinguished, but we </a:t>
            </a:r>
            <a:r>
              <a:rPr lang="en-US" sz="2400" i="1"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are</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 dishonored!  </a:t>
            </a:r>
            <a:r>
              <a:rPr lang="en-US" sz="2400" baseline="300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11 </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To the present hour we both hunger and thirst, and we are poorly clothed, and beaten, and homeless. </a:t>
            </a:r>
            <a:endParaRPr lang="en-US" sz="2400" dirty="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635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3733800" y="2438400"/>
            <a:ext cx="5105400" cy="4191000"/>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pic>
        <p:nvPicPr>
          <p:cNvPr id="8" name="Picture 7"/>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5" name="Rectangle 4"/>
          <p:cNvSpPr/>
          <p:nvPr/>
        </p:nvSpPr>
        <p:spPr>
          <a:xfrm>
            <a:off x="3886200" y="2630537"/>
            <a:ext cx="4953000" cy="3770263"/>
          </a:xfrm>
          <a:prstGeom prst="rect">
            <a:avLst/>
          </a:prstGeom>
        </p:spPr>
        <p:txBody>
          <a:bodyPr wrap="square">
            <a:spAutoFit/>
          </a:bodyPr>
          <a:lstStyle/>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Not many preachers today have endured what the apostles did</a:t>
            </a:r>
            <a:r>
              <a:rPr lang="en-US" sz="2600" i="1" dirty="0" smtClean="0"/>
              <a:t>- (4:12,13; 1 </a:t>
            </a:r>
            <a:r>
              <a:rPr lang="en-US" sz="2600" i="1" dirty="0" err="1" smtClean="0"/>
              <a:t>Thes</a:t>
            </a:r>
            <a:r>
              <a:rPr lang="en-US" sz="2600" i="1" dirty="0" smtClean="0"/>
              <a:t>. 2:9; </a:t>
            </a:r>
            <a:r>
              <a:rPr lang="nn-NO" sz="2600" i="1" dirty="0" smtClean="0"/>
              <a:t>2 Ths 3:7-8; 1 Tim 4:10</a:t>
            </a:r>
            <a:r>
              <a:rPr lang="en-US" sz="2600" i="1" dirty="0" smtClean="0"/>
              <a:t>)</a:t>
            </a:r>
            <a:endParaRPr lang="en-US" sz="2600" dirty="0" smtClean="0"/>
          </a:p>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Being mistreated – they provided the world with the knowledge of its greatest blessing </a:t>
            </a:r>
            <a:r>
              <a:rPr lang="en-US" sz="2600" i="1" dirty="0" smtClean="0"/>
              <a:t>– (4:12,13; Rom 12:14; 1 Pet 3:9)</a:t>
            </a:r>
          </a:p>
        </p:txBody>
      </p:sp>
      <p:sp>
        <p:nvSpPr>
          <p:cNvPr id="10" name="Rectangle 9"/>
          <p:cNvSpPr/>
          <p:nvPr/>
        </p:nvSpPr>
        <p:spPr>
          <a:xfrm>
            <a:off x="152400" y="838200"/>
            <a:ext cx="8839200" cy="769441"/>
          </a:xfrm>
          <a:prstGeom prst="rect">
            <a:avLst/>
          </a:prstGeom>
        </p:spPr>
        <p:txBody>
          <a:bodyPr wrap="square">
            <a:spAutoFit/>
          </a:bodyPr>
          <a:lstStyle/>
          <a:p>
            <a:pPr algn="ctr"/>
            <a:r>
              <a:rPr lang="en-US" sz="44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Spectacles &amp; Fools</a:t>
            </a:r>
            <a:r>
              <a:rPr lang="en-US" sz="40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 - (4:9-13)</a:t>
            </a:r>
            <a:endParaRPr lang="en-US" sz="1400" b="1" spc="50" dirty="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endParaRPr>
          </a:p>
        </p:txBody>
      </p:sp>
      <p:sp>
        <p:nvSpPr>
          <p:cNvPr id="12" name="Rectangle 11"/>
          <p:cNvSpPr/>
          <p:nvPr/>
        </p:nvSpPr>
        <p:spPr>
          <a:xfrm>
            <a:off x="152400" y="76200"/>
            <a:ext cx="88392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a:t>
            </a:r>
            <a:endPar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endParaRPr>
          </a:p>
        </p:txBody>
      </p:sp>
      <p:sp>
        <p:nvSpPr>
          <p:cNvPr id="3" name="Rectangle 2"/>
          <p:cNvSpPr/>
          <p:nvPr/>
        </p:nvSpPr>
        <p:spPr>
          <a:xfrm>
            <a:off x="76200" y="2590800"/>
            <a:ext cx="3581400" cy="4154984"/>
          </a:xfrm>
          <a:prstGeom prst="rect">
            <a:avLst/>
          </a:prstGeom>
        </p:spPr>
        <p:txBody>
          <a:bodyPr wrap="square">
            <a:spAutoFit/>
          </a:bodyPr>
          <a:lstStyle/>
          <a:p>
            <a:pPr algn="ct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1 Corinthians 4:12-13 (NKJV) </a:t>
            </a:r>
            <a:b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br>
            <a:r>
              <a:rPr lang="en-US" sz="2400" baseline="300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12 </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And we labor, working with our own hands. Being reviled, we bless; being persecuted, we endure;  </a:t>
            </a:r>
            <a:r>
              <a:rPr lang="en-US" sz="2400" baseline="300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13 </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being defamed, we entreat. We have been made as the filth of the world, the </a:t>
            </a:r>
            <a:r>
              <a:rPr lang="en-US" sz="2400" dirty="0" err="1"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offscouring</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 of all things until now. </a:t>
            </a:r>
            <a:endParaRPr lang="en-US" sz="2400" dirty="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16794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3733800" y="1981200"/>
            <a:ext cx="5105400" cy="4648200"/>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pic>
        <p:nvPicPr>
          <p:cNvPr id="8" name="Picture 7"/>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5" name="Rectangle 4"/>
          <p:cNvSpPr/>
          <p:nvPr/>
        </p:nvSpPr>
        <p:spPr>
          <a:xfrm>
            <a:off x="3886200" y="2133600"/>
            <a:ext cx="4953000" cy="4247317"/>
          </a:xfrm>
          <a:prstGeom prst="rect">
            <a:avLst/>
          </a:prstGeom>
        </p:spPr>
        <p:txBody>
          <a:bodyPr wrap="square">
            <a:spAutoFit/>
          </a:bodyPr>
          <a:lstStyle/>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A fatherly admonition to beloved children - </a:t>
            </a:r>
            <a:r>
              <a:rPr lang="en-US" sz="2600" i="1" dirty="0" smtClean="0"/>
              <a:t>(4:14; 2 Cor. 6:11-13; 12:14,15; 1 </a:t>
            </a:r>
            <a:r>
              <a:rPr lang="en-US" sz="2600" i="1" dirty="0" err="1" smtClean="0"/>
              <a:t>Thes</a:t>
            </a:r>
            <a:r>
              <a:rPr lang="en-US" sz="2600" i="1" dirty="0" smtClean="0"/>
              <a:t> 2:11)</a:t>
            </a:r>
            <a:endParaRPr lang="en-US" sz="2600" dirty="0" smtClean="0"/>
          </a:p>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Many instructors </a:t>
            </a:r>
            <a:r>
              <a:rPr lang="en-US" sz="2600" i="1" dirty="0" smtClean="0"/>
              <a:t>– (</a:t>
            </a:r>
            <a:r>
              <a:rPr lang="en-US" sz="2600" i="1" dirty="0" err="1" smtClean="0"/>
              <a:t>Apollos</a:t>
            </a:r>
            <a:r>
              <a:rPr lang="en-US" sz="2600" i="1" dirty="0" smtClean="0"/>
              <a:t>, </a:t>
            </a:r>
            <a:r>
              <a:rPr lang="en-US" sz="2600" i="1" dirty="0" err="1" smtClean="0"/>
              <a:t>Cephas</a:t>
            </a:r>
            <a:r>
              <a:rPr lang="en-US" sz="2600" i="1" dirty="0" smtClean="0"/>
              <a:t>, etc.)</a:t>
            </a:r>
          </a:p>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The Corinthians were begotten in Christ, by Paul, through the gospel </a:t>
            </a:r>
            <a:r>
              <a:rPr lang="en-US" sz="2600" i="1" dirty="0" smtClean="0"/>
              <a:t>– (4:15; 3:6,10; 9:1,2; Acts 18:4-11; James 1:18; 1 Pet. 1:22,23)</a:t>
            </a:r>
          </a:p>
        </p:txBody>
      </p:sp>
      <p:sp>
        <p:nvSpPr>
          <p:cNvPr id="10" name="Rectangle 9"/>
          <p:cNvSpPr/>
          <p:nvPr/>
        </p:nvSpPr>
        <p:spPr>
          <a:xfrm>
            <a:off x="152400" y="838200"/>
            <a:ext cx="8839200" cy="769441"/>
          </a:xfrm>
          <a:prstGeom prst="rect">
            <a:avLst/>
          </a:prstGeom>
        </p:spPr>
        <p:txBody>
          <a:bodyPr wrap="square">
            <a:spAutoFit/>
          </a:bodyPr>
          <a:lstStyle/>
          <a:p>
            <a:pPr algn="ctr"/>
            <a:r>
              <a:rPr lang="en-US" sz="44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Paul’s Paternal Care </a:t>
            </a:r>
            <a:r>
              <a:rPr lang="en-US" sz="40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 </a:t>
            </a:r>
            <a:r>
              <a:rPr lang="en-US" sz="36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(4:14-21)</a:t>
            </a:r>
            <a:endParaRPr lang="en-US" sz="1400" b="1" spc="50" dirty="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endParaRPr>
          </a:p>
        </p:txBody>
      </p:sp>
      <p:sp>
        <p:nvSpPr>
          <p:cNvPr id="12" name="Rectangle 11"/>
          <p:cNvSpPr/>
          <p:nvPr/>
        </p:nvSpPr>
        <p:spPr>
          <a:xfrm>
            <a:off x="152400" y="76200"/>
            <a:ext cx="88392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a:t>
            </a:r>
            <a:endPar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endParaRPr>
          </a:p>
        </p:txBody>
      </p:sp>
      <p:sp>
        <p:nvSpPr>
          <p:cNvPr id="2" name="Rectangle 1"/>
          <p:cNvSpPr/>
          <p:nvPr/>
        </p:nvSpPr>
        <p:spPr>
          <a:xfrm>
            <a:off x="152400" y="3200348"/>
            <a:ext cx="3429000" cy="2677656"/>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1 Corinthians 4:14 (NKJV) </a:t>
            </a:r>
            <a:br>
              <a:rPr lang="en-US" sz="28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br>
            <a:r>
              <a:rPr lang="en-US" sz="2800" baseline="300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14 </a:t>
            </a:r>
            <a:r>
              <a:rPr lang="en-US" sz="28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I do not write these things to shame you, but as my beloved children I warn </a:t>
            </a:r>
            <a:r>
              <a:rPr lang="en-US" sz="2800" i="1"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you.</a:t>
            </a:r>
            <a:r>
              <a:rPr lang="en-US" sz="28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 </a:t>
            </a:r>
            <a:endParaRPr lang="en-US" sz="2800" dirty="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6969352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3733800" y="1981200"/>
            <a:ext cx="5105400" cy="4648200"/>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pic>
        <p:nvPicPr>
          <p:cNvPr id="8" name="Picture 7"/>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5" name="Rectangle 4"/>
          <p:cNvSpPr/>
          <p:nvPr/>
        </p:nvSpPr>
        <p:spPr>
          <a:xfrm>
            <a:off x="3886200" y="2133600"/>
            <a:ext cx="4953000" cy="4647426"/>
          </a:xfrm>
          <a:prstGeom prst="rect">
            <a:avLst/>
          </a:prstGeom>
        </p:spPr>
        <p:txBody>
          <a:bodyPr wrap="square">
            <a:spAutoFit/>
          </a:bodyPr>
          <a:lstStyle/>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Imitate Paul as he imitated Christ - </a:t>
            </a:r>
            <a:r>
              <a:rPr lang="en-US" sz="2600" i="1" dirty="0" smtClean="0"/>
              <a:t>(4:16; 11:1; </a:t>
            </a:r>
            <a:r>
              <a:rPr lang="en-US" sz="2600" i="1" dirty="0" err="1" smtClean="0"/>
              <a:t>Phili</a:t>
            </a:r>
            <a:r>
              <a:rPr lang="en-US" sz="2600" i="1" dirty="0" smtClean="0"/>
              <a:t> 3:17; 1 </a:t>
            </a:r>
            <a:r>
              <a:rPr lang="en-US" sz="2600" i="1" dirty="0" err="1" smtClean="0"/>
              <a:t>Thes</a:t>
            </a:r>
            <a:r>
              <a:rPr lang="en-US" sz="2600" i="1" dirty="0" smtClean="0"/>
              <a:t> 1:6; 2 </a:t>
            </a:r>
            <a:r>
              <a:rPr lang="en-US" sz="2600" i="1" dirty="0" err="1" smtClean="0"/>
              <a:t>Thes</a:t>
            </a:r>
            <a:r>
              <a:rPr lang="en-US" sz="2600" i="1" dirty="0" smtClean="0"/>
              <a:t> 3:9; Heb. 13:7)</a:t>
            </a:r>
            <a:endParaRPr lang="en-US" sz="2600" dirty="0" smtClean="0"/>
          </a:p>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Paul taught the same thing in every church </a:t>
            </a:r>
            <a:r>
              <a:rPr lang="en-US" sz="2600" i="1" dirty="0" smtClean="0"/>
              <a:t>– (4:17; 14:33; destroys denominational concept)</a:t>
            </a:r>
          </a:p>
          <a:p>
            <a:pPr marL="342900" indent="-342900">
              <a:spcAft>
                <a:spcPts val="600"/>
              </a:spcAft>
              <a:buClr>
                <a:srgbClr val="F79646">
                  <a:lumMod val="75000"/>
                </a:srgbClr>
              </a:buClr>
              <a:buFont typeface="Wingdings 2" pitchFamily="18" charset="2"/>
              <a:buChar char="è"/>
            </a:pPr>
            <a:r>
              <a:rPr lang="en-US" sz="2600" dirty="0" smtClean="0">
                <a:latin typeface="Berlin Sans FB Demi" pitchFamily="34" charset="0"/>
              </a:rPr>
              <a:t>Paul hopes to come to them again in the future </a:t>
            </a:r>
            <a:r>
              <a:rPr lang="en-US" sz="2600" i="1" dirty="0" smtClean="0"/>
              <a:t>– They would choose how he dealt with them (4:18-21; 2 Cor. 13:1-4)</a:t>
            </a:r>
          </a:p>
        </p:txBody>
      </p:sp>
      <p:sp>
        <p:nvSpPr>
          <p:cNvPr id="10" name="Rectangle 9"/>
          <p:cNvSpPr/>
          <p:nvPr/>
        </p:nvSpPr>
        <p:spPr>
          <a:xfrm>
            <a:off x="152400" y="838200"/>
            <a:ext cx="8839200" cy="769441"/>
          </a:xfrm>
          <a:prstGeom prst="rect">
            <a:avLst/>
          </a:prstGeom>
        </p:spPr>
        <p:txBody>
          <a:bodyPr wrap="square">
            <a:spAutoFit/>
          </a:bodyPr>
          <a:lstStyle/>
          <a:p>
            <a:pPr algn="ctr"/>
            <a:r>
              <a:rPr lang="en-US" sz="44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Paul’s Paternal Care </a:t>
            </a:r>
            <a:r>
              <a:rPr lang="en-US" sz="40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 </a:t>
            </a:r>
            <a:r>
              <a:rPr lang="en-US" sz="36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(4:14-21)</a:t>
            </a:r>
            <a:endParaRPr lang="en-US" sz="1400" b="1" spc="50" dirty="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endParaRPr>
          </a:p>
        </p:txBody>
      </p:sp>
      <p:sp>
        <p:nvSpPr>
          <p:cNvPr id="12" name="Rectangle 11"/>
          <p:cNvSpPr/>
          <p:nvPr/>
        </p:nvSpPr>
        <p:spPr>
          <a:xfrm>
            <a:off x="152400" y="76200"/>
            <a:ext cx="88392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a:t>
            </a:r>
            <a:endPar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endParaRPr>
          </a:p>
        </p:txBody>
      </p:sp>
      <p:sp>
        <p:nvSpPr>
          <p:cNvPr id="2" name="Rectangle 1"/>
          <p:cNvSpPr/>
          <p:nvPr/>
        </p:nvSpPr>
        <p:spPr>
          <a:xfrm>
            <a:off x="152400" y="3200348"/>
            <a:ext cx="3429000" cy="2677656"/>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1 Corinthians 4:14 (NKJV) </a:t>
            </a:r>
            <a:br>
              <a:rPr lang="en-US" sz="28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br>
            <a:r>
              <a:rPr lang="en-US" sz="2800" baseline="300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14 </a:t>
            </a:r>
            <a:r>
              <a:rPr lang="en-US" sz="28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I do not write these things to shame you, but as my beloved children I warn </a:t>
            </a:r>
            <a:r>
              <a:rPr lang="en-US" sz="2800" i="1"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you.</a:t>
            </a:r>
            <a:r>
              <a:rPr lang="en-US" sz="2800" dirty="0" smtClean="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rPr>
              <a:t> </a:t>
            </a:r>
            <a:endParaRPr lang="en-US" sz="2800" dirty="0">
              <a:ln w="18415" cmpd="sng">
                <a:solidFill>
                  <a:srgbClr val="FFFFFF"/>
                </a:solidFill>
                <a:prstDash val="solid"/>
              </a:ln>
              <a:solidFill>
                <a:srgbClr val="FFFFFF"/>
              </a:solidFill>
              <a:effectLst>
                <a:glow rad="63500">
                  <a:schemeClr val="accent2">
                    <a:satMod val="175000"/>
                    <a:alpha val="4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32048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 y="1338084"/>
            <a:ext cx="9143999" cy="5550394"/>
          </a:xfrm>
          <a:prstGeom prst="rect">
            <a:avLst/>
          </a:prstGeom>
          <a:noFill/>
          <a:ln w="9525">
            <a:noFill/>
            <a:miter lim="800000"/>
            <a:headEnd/>
            <a:tailEnd/>
          </a:ln>
          <a:effectLst/>
        </p:spPr>
      </p:pic>
      <p:sp>
        <p:nvSpPr>
          <p:cNvPr id="3" name="Rectangle 2"/>
          <p:cNvSpPr/>
          <p:nvPr/>
        </p:nvSpPr>
        <p:spPr>
          <a:xfrm>
            <a:off x="152400" y="76200"/>
            <a:ext cx="8839200" cy="126188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 – </a:t>
            </a:r>
          </a:p>
          <a:p>
            <a:pPr algn="ctr"/>
            <a:r>
              <a:rPr lang="en-US" sz="3600" i="1" dirty="0" smtClean="0">
                <a:solidFill>
                  <a:schemeClr val="accent4">
                    <a:lumMod val="20000"/>
                    <a:lumOff val="80000"/>
                  </a:schemeClr>
                </a:solidFill>
                <a:effectLst>
                  <a:glow rad="63500">
                    <a:schemeClr val="accent2">
                      <a:satMod val="175000"/>
                      <a:alpha val="40000"/>
                    </a:schemeClr>
                  </a:glow>
                </a:effectLst>
              </a:rPr>
              <a:t>“</a:t>
            </a:r>
            <a:r>
              <a:rPr lang="en-US" sz="3600" i="1" dirty="0">
                <a:solidFill>
                  <a:schemeClr val="accent4">
                    <a:lumMod val="20000"/>
                    <a:lumOff val="80000"/>
                  </a:schemeClr>
                </a:solidFill>
                <a:effectLst>
                  <a:glow rad="63500">
                    <a:schemeClr val="accent2">
                      <a:satMod val="175000"/>
                      <a:alpha val="40000"/>
                    </a:schemeClr>
                  </a:glow>
                </a:effectLst>
              </a:rPr>
              <a:t>Stewards, Spectacles And Fools For Christ”</a:t>
            </a:r>
            <a:endParaRPr lang="en-US" sz="3600" b="1" i="1" dirty="0">
              <a:solidFill>
                <a:schemeClr val="accent4">
                  <a:lumMod val="20000"/>
                  <a:lumOff val="80000"/>
                </a:schemeClr>
              </a:solidFill>
              <a:effectLst>
                <a:glow rad="63500">
                  <a:schemeClr val="accent2">
                    <a:satMod val="175000"/>
                    <a:alpha val="40000"/>
                  </a:schemeClr>
                </a:glow>
              </a:effectLst>
              <a:latin typeface="Dominican Small Caps" pitchFamily="2" charset="0"/>
            </a:endParaRPr>
          </a:p>
        </p:txBody>
      </p:sp>
      <p:sp>
        <p:nvSpPr>
          <p:cNvPr id="4" name="Rectangle 3"/>
          <p:cNvSpPr/>
          <p:nvPr/>
        </p:nvSpPr>
        <p:spPr>
          <a:xfrm>
            <a:off x="1143000" y="1727121"/>
            <a:ext cx="6705600" cy="3416320"/>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1 Corinthians 4:1-21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1 </a:t>
            </a:r>
            <a:r>
              <a:rPr lang="en-US" sz="2400" dirty="0" smtClean="0">
                <a:effectLst>
                  <a:outerShdw blurRad="60007" dist="310007" dir="7680000" sy="30000" kx="1300200" algn="ctr" rotWithShape="0">
                    <a:prstClr val="black">
                      <a:alpha val="32000"/>
                    </a:prstClr>
                  </a:outerShdw>
                </a:effectLst>
              </a:rPr>
              <a:t>Let a man so consider us, as servants of Christ and stewards of the mysteries of God.  </a:t>
            </a:r>
            <a:r>
              <a:rPr lang="en-US" sz="2400" baseline="30000" dirty="0" smtClean="0">
                <a:effectLst>
                  <a:outerShdw blurRad="60007" dist="310007" dir="7680000" sy="30000" kx="1300200" algn="ctr" rotWithShape="0">
                    <a:prstClr val="black">
                      <a:alpha val="32000"/>
                    </a:prstClr>
                  </a:outerShdw>
                </a:effectLst>
              </a:rPr>
              <a:t>2 </a:t>
            </a:r>
            <a:r>
              <a:rPr lang="en-US" sz="2400" dirty="0" smtClean="0">
                <a:effectLst>
                  <a:outerShdw blurRad="60007" dist="310007" dir="7680000" sy="30000" kx="1300200" algn="ctr" rotWithShape="0">
                    <a:prstClr val="black">
                      <a:alpha val="32000"/>
                    </a:prstClr>
                  </a:outerShdw>
                </a:effectLst>
              </a:rPr>
              <a:t>Moreover it is required in stewards that one be found faithful.  </a:t>
            </a:r>
            <a:r>
              <a:rPr lang="en-US" sz="2400" baseline="30000" dirty="0" smtClean="0">
                <a:effectLst>
                  <a:outerShdw blurRad="60007" dist="310007" dir="7680000" sy="30000" kx="1300200" algn="ctr" rotWithShape="0">
                    <a:prstClr val="black">
                      <a:alpha val="32000"/>
                    </a:prstClr>
                  </a:outerShdw>
                </a:effectLst>
              </a:rPr>
              <a:t>3 </a:t>
            </a:r>
            <a:r>
              <a:rPr lang="en-US" sz="2400" dirty="0" smtClean="0">
                <a:effectLst>
                  <a:outerShdw blurRad="60007" dist="310007" dir="7680000" sy="30000" kx="1300200" algn="ctr" rotWithShape="0">
                    <a:prstClr val="black">
                      <a:alpha val="32000"/>
                    </a:prstClr>
                  </a:outerShdw>
                </a:effectLst>
              </a:rPr>
              <a:t>But with me it is a very small thing that I should be judged by you or by a human court. In fact, I do not even judge myself.  </a:t>
            </a:r>
            <a:r>
              <a:rPr lang="en-US" sz="2400" baseline="30000" dirty="0" smtClean="0">
                <a:effectLst>
                  <a:outerShdw blurRad="60007" dist="310007" dir="7680000" sy="30000" kx="1300200" algn="ctr" rotWithShape="0">
                    <a:prstClr val="black">
                      <a:alpha val="32000"/>
                    </a:prstClr>
                  </a:outerShdw>
                </a:effectLst>
              </a:rPr>
              <a:t>4 </a:t>
            </a:r>
            <a:r>
              <a:rPr lang="en-US" sz="2400" dirty="0" smtClean="0">
                <a:effectLst>
                  <a:outerShdw blurRad="60007" dist="310007" dir="7680000" sy="30000" kx="1300200" algn="ctr" rotWithShape="0">
                    <a:prstClr val="black">
                      <a:alpha val="32000"/>
                    </a:prstClr>
                  </a:outerShdw>
                </a:effectLst>
              </a:rPr>
              <a:t>For I know nothing against myself, yet I am not justified by this; but He who judges me is the Lord. </a:t>
            </a:r>
            <a:endParaRPr lang="en-US" sz="24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9019647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83227" y="5858470"/>
            <a:ext cx="7377546" cy="923330"/>
          </a:xfrm>
          <a:prstGeom prst="rect">
            <a:avLst/>
          </a:prstGeom>
          <a:solidFill>
            <a:schemeClr val="bg2">
              <a:lumMod val="25000"/>
              <a:alpha val="36078"/>
            </a:schemeClr>
          </a:solidFill>
        </p:spPr>
        <p:txBody>
          <a:bodyPr wrap="square" rtlCol="0">
            <a:spAutoFit/>
          </a:bodyPr>
          <a:lstStyle/>
          <a:p>
            <a:pPr algn="ctr"/>
            <a:r>
              <a:rPr lang="en-US" sz="5400" i="1" dirty="0">
                <a:ln w="18415" cmpd="sng">
                  <a:solidFill>
                    <a:srgbClr val="FFFFFF"/>
                  </a:solidFill>
                  <a:prstDash val="solid"/>
                </a:ln>
                <a:solidFill>
                  <a:srgbClr val="FFFFFF"/>
                </a:solidFill>
                <a:effectLst>
                  <a:glow rad="101600">
                    <a:srgbClr val="F79646">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Book Antiqua" pitchFamily="18" charset="0"/>
              </a:rPr>
              <a:t>1 Corinthians </a:t>
            </a:r>
            <a:r>
              <a:rPr lang="en-US" sz="5400" i="1" dirty="0" smtClean="0">
                <a:ln w="18415" cmpd="sng">
                  <a:solidFill>
                    <a:srgbClr val="FFFFFF"/>
                  </a:solidFill>
                  <a:prstDash val="solid"/>
                </a:ln>
                <a:solidFill>
                  <a:srgbClr val="FFFFFF"/>
                </a:solidFill>
                <a:effectLst>
                  <a:glow rad="101600">
                    <a:srgbClr val="F79646">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Book Antiqua" pitchFamily="18" charset="0"/>
              </a:rPr>
              <a:t>4:1-21</a:t>
            </a:r>
            <a:endParaRPr lang="en-US" sz="5400" i="1" dirty="0">
              <a:ln w="18415" cmpd="sng">
                <a:solidFill>
                  <a:srgbClr val="FFFFFF"/>
                </a:solidFill>
                <a:prstDash val="solid"/>
              </a:ln>
              <a:solidFill>
                <a:srgbClr val="FFFFFF"/>
              </a:solidFill>
              <a:effectLst>
                <a:glow rad="101600">
                  <a:srgbClr val="F79646">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Book Antiqua" pitchFamily="18" charset="0"/>
            </a:endParaRPr>
          </a:p>
        </p:txBody>
      </p:sp>
      <p:sp>
        <p:nvSpPr>
          <p:cNvPr id="5" name="Rectangle 4"/>
          <p:cNvSpPr/>
          <p:nvPr/>
        </p:nvSpPr>
        <p:spPr>
          <a:xfrm>
            <a:off x="0" y="228600"/>
            <a:ext cx="9144000" cy="1200329"/>
          </a:xfrm>
          <a:prstGeom prst="rect">
            <a:avLst/>
          </a:prstGeom>
        </p:spPr>
        <p:txBody>
          <a:bodyPr wrap="square">
            <a:spAutoFit/>
            <a:scene3d>
              <a:camera prst="orthographicFront"/>
              <a:lightRig rig="threePt" dir="t"/>
            </a:scene3d>
            <a:sp3d extrusionH="57150">
              <a:bevelT w="38100" h="38100"/>
            </a:sp3d>
          </a:bodyPr>
          <a:lstStyle/>
          <a:p>
            <a:pPr algn="ctr" hangingPunct="0"/>
            <a:r>
              <a:rPr lang="en-US" sz="72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glow rad="254000">
                    <a:srgbClr val="000000">
                      <a:satMod val="175000"/>
                      <a:alpha val="63000"/>
                    </a:srgbClr>
                  </a:glow>
                  <a:outerShdw blurRad="60007" dist="310007" dir="7680000" sy="30000" kx="1300200" algn="ctr" rotWithShape="0">
                    <a:prstClr val="black">
                      <a:alpha val="32000"/>
                    </a:prstClr>
                  </a:outerShdw>
                </a:effectLst>
                <a:latin typeface="Dominican Small Caps" pitchFamily="2" charset="0"/>
              </a:rPr>
              <a:t>God’s </a:t>
            </a:r>
            <a:r>
              <a:rPr lang="en-US" sz="72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glow rad="254000">
                    <a:srgbClr val="000000">
                      <a:satMod val="175000"/>
                      <a:alpha val="63000"/>
                    </a:srgbClr>
                  </a:glow>
                  <a:outerShdw blurRad="60007" dist="310007" dir="7680000" sy="30000" kx="1300200" algn="ctr" rotWithShape="0">
                    <a:prstClr val="black">
                      <a:alpha val="32000"/>
                    </a:prstClr>
                  </a:outerShdw>
                </a:effectLst>
                <a:latin typeface="Dominican Small Caps" pitchFamily="2" charset="0"/>
              </a:rPr>
              <a:t>Builders</a:t>
            </a:r>
            <a:endParaRPr lang="en-US" sz="72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glow rad="254000">
                  <a:srgbClr val="000000">
                    <a:satMod val="175000"/>
                    <a:alpha val="63000"/>
                  </a:srgbClr>
                </a:glow>
                <a:outerShdw blurRad="60007" dist="310007" dir="7680000" sy="30000" kx="1300200" algn="ctr" rotWithShape="0">
                  <a:prstClr val="black">
                    <a:alpha val="32000"/>
                  </a:prstClr>
                </a:outerShdw>
              </a:effectLst>
              <a:latin typeface="Dominican Small Caps" pitchFamily="2" charset="0"/>
            </a:endParaRPr>
          </a:p>
        </p:txBody>
      </p:sp>
      <p:sp>
        <p:nvSpPr>
          <p:cNvPr id="2" name="TextBox 1"/>
          <p:cNvSpPr txBox="1"/>
          <p:nvPr/>
        </p:nvSpPr>
        <p:spPr>
          <a:xfrm>
            <a:off x="1751993" y="1371600"/>
            <a:ext cx="5640013" cy="4524315"/>
          </a:xfrm>
          <a:prstGeom prst="rect">
            <a:avLst/>
          </a:prstGeom>
          <a:noFill/>
        </p:spPr>
        <p:txBody>
          <a:bodyPr wrap="square" rtlCol="0">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139700">
                    <a:schemeClr val="accent2">
                      <a:satMod val="175000"/>
                      <a:alpha val="40000"/>
                    </a:schemeClr>
                  </a:glow>
                </a:effectLst>
                <a:latin typeface="Denmark" pitchFamily="2" charset="0"/>
              </a:rPr>
              <a:t>Servants &amp; Stewards of Christ - (4:1-5)</a:t>
            </a:r>
          </a:p>
          <a:p>
            <a:pPr lvl="0" algn="ctr"/>
            <a:r>
              <a:rPr lang="en-US" sz="3600" b="1" spc="50" dirty="0">
                <a:ln w="12700" cmpd="sng">
                  <a:solidFill>
                    <a:schemeClr val="accent6">
                      <a:satMod val="120000"/>
                      <a:shade val="80000"/>
                    </a:schemeClr>
                  </a:solidFill>
                  <a:prstDash val="solid"/>
                </a:ln>
                <a:solidFill>
                  <a:schemeClr val="accent6">
                    <a:tint val="1000"/>
                  </a:schemeClr>
                </a:solidFill>
                <a:effectLst>
                  <a:glow rad="139700">
                    <a:schemeClr val="accent2">
                      <a:satMod val="175000"/>
                      <a:alpha val="40000"/>
                    </a:schemeClr>
                  </a:glow>
                </a:effectLst>
                <a:latin typeface="Denmark" pitchFamily="2" charset="0"/>
              </a:rPr>
              <a:t>Paul Rebukes Their Boasting - (4:6-8</a:t>
            </a:r>
            <a:r>
              <a:rPr lang="en-US" sz="3600" b="1" spc="50" dirty="0" smtClean="0">
                <a:ln w="12700" cmpd="sng">
                  <a:solidFill>
                    <a:schemeClr val="accent6">
                      <a:satMod val="120000"/>
                      <a:shade val="80000"/>
                    </a:schemeClr>
                  </a:solidFill>
                  <a:prstDash val="solid"/>
                </a:ln>
                <a:solidFill>
                  <a:schemeClr val="accent6">
                    <a:tint val="1000"/>
                  </a:schemeClr>
                </a:solidFill>
                <a:effectLst>
                  <a:glow rad="139700">
                    <a:schemeClr val="accent2">
                      <a:satMod val="175000"/>
                      <a:alpha val="40000"/>
                    </a:schemeClr>
                  </a:glow>
                </a:effectLst>
                <a:latin typeface="Denmark" pitchFamily="2" charset="0"/>
              </a:rPr>
              <a:t>)</a:t>
            </a:r>
          </a:p>
          <a:p>
            <a:pPr lvl="0" algn="ctr"/>
            <a:r>
              <a:rPr lang="en-US" sz="3600" b="1" spc="50" dirty="0" smtClean="0">
                <a:ln w="12700" cmpd="sng">
                  <a:solidFill>
                    <a:schemeClr val="accent6">
                      <a:satMod val="120000"/>
                      <a:shade val="80000"/>
                    </a:schemeClr>
                  </a:solidFill>
                  <a:prstDash val="solid"/>
                </a:ln>
                <a:solidFill>
                  <a:schemeClr val="accent6">
                    <a:tint val="1000"/>
                  </a:schemeClr>
                </a:solidFill>
                <a:effectLst>
                  <a:glow rad="139700">
                    <a:schemeClr val="accent2">
                      <a:satMod val="175000"/>
                      <a:alpha val="40000"/>
                    </a:schemeClr>
                  </a:glow>
                </a:effectLst>
                <a:latin typeface="Denmark" pitchFamily="2" charset="0"/>
              </a:rPr>
              <a:t>Exhibits, Spectacles </a:t>
            </a:r>
            <a:r>
              <a:rPr lang="en-US" sz="3600" b="1" spc="50" dirty="0">
                <a:ln w="12700" cmpd="sng">
                  <a:solidFill>
                    <a:schemeClr val="accent6">
                      <a:satMod val="120000"/>
                      <a:shade val="80000"/>
                    </a:schemeClr>
                  </a:solidFill>
                  <a:prstDash val="solid"/>
                </a:ln>
                <a:solidFill>
                  <a:schemeClr val="accent6">
                    <a:tint val="1000"/>
                  </a:schemeClr>
                </a:solidFill>
                <a:effectLst>
                  <a:glow rad="139700">
                    <a:schemeClr val="accent2">
                      <a:satMod val="175000"/>
                      <a:alpha val="40000"/>
                    </a:schemeClr>
                  </a:glow>
                </a:effectLst>
                <a:latin typeface="Denmark" pitchFamily="2" charset="0"/>
              </a:rPr>
              <a:t>&amp; Fools - (4:9-13</a:t>
            </a:r>
            <a:r>
              <a:rPr lang="en-US" sz="3600" b="1" spc="50" dirty="0" smtClean="0">
                <a:ln w="12700" cmpd="sng">
                  <a:solidFill>
                    <a:schemeClr val="accent6">
                      <a:satMod val="120000"/>
                      <a:shade val="80000"/>
                    </a:schemeClr>
                  </a:solidFill>
                  <a:prstDash val="solid"/>
                </a:ln>
                <a:solidFill>
                  <a:schemeClr val="accent6">
                    <a:tint val="1000"/>
                  </a:schemeClr>
                </a:solidFill>
                <a:effectLst>
                  <a:glow rad="139700">
                    <a:schemeClr val="accent2">
                      <a:satMod val="175000"/>
                      <a:alpha val="40000"/>
                    </a:schemeClr>
                  </a:glow>
                </a:effectLst>
                <a:latin typeface="Denmark" pitchFamily="2" charset="0"/>
              </a:rPr>
              <a:t>)</a:t>
            </a:r>
          </a:p>
          <a:p>
            <a:pPr lvl="0" algn="ctr"/>
            <a:r>
              <a:rPr lang="en-US" sz="3600" b="1" spc="50" dirty="0">
                <a:ln w="12700" cmpd="sng">
                  <a:solidFill>
                    <a:schemeClr val="accent6">
                      <a:satMod val="120000"/>
                      <a:shade val="80000"/>
                    </a:schemeClr>
                  </a:solidFill>
                  <a:prstDash val="solid"/>
                </a:ln>
                <a:solidFill>
                  <a:schemeClr val="accent6">
                    <a:tint val="1000"/>
                  </a:schemeClr>
                </a:solidFill>
                <a:effectLst>
                  <a:glow rad="139700">
                    <a:schemeClr val="accent2">
                      <a:satMod val="175000"/>
                      <a:alpha val="40000"/>
                    </a:schemeClr>
                  </a:glow>
                </a:effectLst>
                <a:latin typeface="Denmark" pitchFamily="2" charset="0"/>
              </a:rPr>
              <a:t>Paul’s Paternal Care - (4:14-21</a:t>
            </a:r>
            <a:r>
              <a:rPr lang="en-US" sz="3600" b="1" spc="50" dirty="0" smtClean="0">
                <a:ln w="12700" cmpd="sng">
                  <a:solidFill>
                    <a:schemeClr val="accent6">
                      <a:satMod val="120000"/>
                      <a:shade val="80000"/>
                    </a:schemeClr>
                  </a:solidFill>
                  <a:prstDash val="solid"/>
                </a:ln>
                <a:solidFill>
                  <a:schemeClr val="accent6">
                    <a:tint val="1000"/>
                  </a:schemeClr>
                </a:solidFill>
                <a:effectLst>
                  <a:glow rad="139700">
                    <a:schemeClr val="accent2">
                      <a:satMod val="175000"/>
                      <a:alpha val="40000"/>
                    </a:schemeClr>
                  </a:glow>
                </a:effectLst>
                <a:latin typeface="Denmark" pitchFamily="2" charset="0"/>
              </a:rPr>
              <a:t>)</a:t>
            </a:r>
            <a:endParaRPr lang="en-US" sz="3600" b="1" spc="50" dirty="0">
              <a:ln w="12700" cmpd="sng">
                <a:solidFill>
                  <a:schemeClr val="accent6">
                    <a:satMod val="120000"/>
                    <a:shade val="80000"/>
                  </a:schemeClr>
                </a:solidFill>
                <a:prstDash val="solid"/>
              </a:ln>
              <a:solidFill>
                <a:schemeClr val="accent6">
                  <a:tint val="1000"/>
                </a:schemeClr>
              </a:solidFill>
              <a:effectLst>
                <a:glow rad="139700">
                  <a:schemeClr val="accent2">
                    <a:satMod val="175000"/>
                    <a:alpha val="40000"/>
                  </a:schemeClr>
                </a:glow>
              </a:effectLst>
              <a:latin typeface="Denmark" pitchFamily="2" charset="0"/>
            </a:endParaRPr>
          </a:p>
        </p:txBody>
      </p:sp>
    </p:spTree>
    <p:extLst>
      <p:ext uri="{BB962C8B-B14F-4D97-AF65-F5344CB8AC3E}">
        <p14:creationId xmlns:p14="http://schemas.microsoft.com/office/powerpoint/2010/main" val="1242271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2139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22</a:t>
            </a:fld>
            <a:endParaRPr lang="en-US">
              <a:solidFill>
                <a:srgbClr val="FFF9E5"/>
              </a:solidFill>
            </a:endParaRPr>
          </a:p>
        </p:txBody>
      </p:sp>
      <p:sp>
        <p:nvSpPr>
          <p:cNvPr id="3" name="TextBox 2"/>
          <p:cNvSpPr txBox="1"/>
          <p:nvPr/>
        </p:nvSpPr>
        <p:spPr>
          <a:xfrm>
            <a:off x="152401" y="1395948"/>
            <a:ext cx="8763000" cy="3416320"/>
          </a:xfrm>
          <a:prstGeom prst="rect">
            <a:avLst/>
          </a:prstGeom>
          <a:solidFill>
            <a:schemeClr val="accent6">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914353">
              <a:defRPr/>
            </a:pPr>
            <a:r>
              <a:rPr lang="en-US" sz="2400" kern="0" dirty="0">
                <a:solidFill>
                  <a:prstClr val="black"/>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February 12,13,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Preached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February 13,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prstClr val="black"/>
                </a:solidFill>
                <a:effectLst>
                  <a:outerShdw blurRad="60007" dist="310007" dir="7680000" sy="30000" kx="1300200" algn="ctr" rotWithShape="0">
                    <a:prstClr val="black">
                      <a:alpha val="32000"/>
                    </a:prstClr>
                  </a:outerShdw>
                </a:effectLst>
                <a:latin typeface="Book Antiqua"/>
              </a:rPr>
              <a:t>th</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501-568-1062</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using PPT 2010 – </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Email – </a:t>
            </a:r>
            <a:r>
              <a:rPr lang="en-US" u="sng" kern="0" dirty="0">
                <a:solidFill>
                  <a:prstClr val="black"/>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prstClr val="black"/>
                </a:solidFill>
                <a:effectLst>
                  <a:outerShdw blurRad="60007" dist="310007" dir="7680000" sy="30000" kx="1300200" algn="ctr" rotWithShape="0">
                    <a:prstClr val="black">
                      <a:alpha val="32000"/>
                    </a:prstClr>
                  </a:outerShdw>
                </a:effectLst>
                <a:latin typeface="Book Antiqua"/>
              </a:rPr>
              <a:t> </a:t>
            </a:r>
            <a:r>
              <a:rPr lang="en-US" kern="0" dirty="0">
                <a:solidFill>
                  <a:prstClr val="black"/>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hlinkClick r:id=""/>
              </a:rPr>
              <a:t>http://w65stchurchofchrist.org/donmaccla/2010SermonPage.html</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a:t>
            </a:r>
            <a:endParaRPr lang="en-US" sz="2000" dirty="0">
              <a:solidFill>
                <a:prstClr val="black"/>
              </a:solidFill>
            </a:endParaRPr>
          </a:p>
        </p:txBody>
      </p:sp>
      <p:sp>
        <p:nvSpPr>
          <p:cNvPr id="9" name="TextBox 8"/>
          <p:cNvSpPr txBox="1"/>
          <p:nvPr/>
        </p:nvSpPr>
        <p:spPr>
          <a:xfrm>
            <a:off x="152401" y="5250873"/>
            <a:ext cx="8763000" cy="1631212"/>
          </a:xfrm>
          <a:prstGeom prst="rect">
            <a:avLst/>
          </a:prstGeom>
        </p:spPr>
        <p:style>
          <a:lnRef idx="3">
            <a:schemeClr val="lt1"/>
          </a:lnRef>
          <a:fillRef idx="1">
            <a:schemeClr val="accent5"/>
          </a:fillRef>
          <a:effectRef idx="1">
            <a:schemeClr val="accent5"/>
          </a:effectRef>
          <a:fontRef idx="minor">
            <a:schemeClr val="lt1"/>
          </a:fontRef>
        </p:style>
        <p:txBody>
          <a:bodyPr wrap="square" lIns="91435" tIns="45718" rIns="91435" bIns="45718" rtlCol="0">
            <a:spAutoFit/>
          </a:bodyPr>
          <a:lstStyle/>
          <a:p>
            <a:pPr algn="ctr" defTabSz="914353"/>
            <a:r>
              <a:rPr lang="en-US" sz="2000" dirty="0">
                <a:solidFill>
                  <a:prstClr val="black"/>
                </a:solidFill>
              </a:rPr>
              <a:t>Note – Many of the transition effects used in this presentation are lost using PPT 2007 Viewer</a:t>
            </a:r>
          </a:p>
          <a:p>
            <a:pPr algn="ctr" defTabSz="914353"/>
            <a:r>
              <a:rPr lang="en-US" sz="2000" dirty="0">
                <a:solidFill>
                  <a:prstClr val="black"/>
                </a:solidFill>
              </a:rPr>
              <a:t>To view transitions you can download PPT 2010 viewer:</a:t>
            </a:r>
          </a:p>
          <a:p>
            <a:pPr algn="ctr" defTabSz="914353"/>
            <a:r>
              <a:rPr lang="en-US" sz="2000" dirty="0">
                <a:solidFill>
                  <a:prstClr val="black"/>
                </a:solidFill>
                <a:hlinkClick r:id="rId3"/>
              </a:rPr>
              <a:t>http://www.microsoft.com/downloads/en/details.aspx?displaylang=en&amp;FamilyID=cb9bf144-1076-4615-9951-294eeb832823</a:t>
            </a:r>
            <a:r>
              <a:rPr lang="en-US" sz="2000" dirty="0">
                <a:solidFill>
                  <a:prstClr val="black"/>
                </a:solidFill>
              </a:rPr>
              <a:t>  </a:t>
            </a:r>
          </a:p>
        </p:txBody>
      </p:sp>
      <p:sp>
        <p:nvSpPr>
          <p:cNvPr id="6" name="Rectangle 5"/>
          <p:cNvSpPr/>
          <p:nvPr/>
        </p:nvSpPr>
        <p:spPr>
          <a:xfrm>
            <a:off x="152400" y="76200"/>
            <a:ext cx="88392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a:t>
            </a:r>
            <a:endPar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5922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 y="1338084"/>
            <a:ext cx="9143999" cy="5550394"/>
          </a:xfrm>
          <a:prstGeom prst="rect">
            <a:avLst/>
          </a:prstGeom>
          <a:noFill/>
          <a:ln w="9525">
            <a:noFill/>
            <a:miter lim="800000"/>
            <a:headEnd/>
            <a:tailEnd/>
          </a:ln>
          <a:effectLst/>
        </p:spPr>
      </p:pic>
      <p:sp>
        <p:nvSpPr>
          <p:cNvPr id="3" name="Rectangle 2"/>
          <p:cNvSpPr/>
          <p:nvPr/>
        </p:nvSpPr>
        <p:spPr>
          <a:xfrm>
            <a:off x="152400" y="76200"/>
            <a:ext cx="8839200" cy="126188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 – </a:t>
            </a:r>
          </a:p>
          <a:p>
            <a:pPr algn="ctr"/>
            <a:r>
              <a:rPr lang="en-US" sz="3600" i="1" dirty="0" smtClean="0">
                <a:solidFill>
                  <a:schemeClr val="accent4">
                    <a:lumMod val="20000"/>
                    <a:lumOff val="80000"/>
                  </a:schemeClr>
                </a:solidFill>
                <a:effectLst>
                  <a:glow rad="63500">
                    <a:schemeClr val="accent2">
                      <a:satMod val="175000"/>
                      <a:alpha val="40000"/>
                    </a:schemeClr>
                  </a:glow>
                </a:effectLst>
              </a:rPr>
              <a:t>“</a:t>
            </a:r>
            <a:r>
              <a:rPr lang="en-US" sz="3600" i="1" dirty="0">
                <a:solidFill>
                  <a:schemeClr val="accent4">
                    <a:lumMod val="20000"/>
                    <a:lumOff val="80000"/>
                  </a:schemeClr>
                </a:solidFill>
                <a:effectLst>
                  <a:glow rad="63500">
                    <a:schemeClr val="accent2">
                      <a:satMod val="175000"/>
                      <a:alpha val="40000"/>
                    </a:schemeClr>
                  </a:glow>
                </a:effectLst>
              </a:rPr>
              <a:t>Stewards, Spectacles And Fools For Christ”</a:t>
            </a:r>
            <a:endParaRPr lang="en-US" sz="3600" b="1" i="1" dirty="0">
              <a:solidFill>
                <a:schemeClr val="accent4">
                  <a:lumMod val="20000"/>
                  <a:lumOff val="80000"/>
                </a:schemeClr>
              </a:solidFill>
              <a:effectLst>
                <a:glow rad="63500">
                  <a:schemeClr val="accent2">
                    <a:satMod val="175000"/>
                    <a:alpha val="40000"/>
                  </a:schemeClr>
                </a:glow>
              </a:effectLst>
              <a:latin typeface="Dominican Small Caps" pitchFamily="2" charset="0"/>
            </a:endParaRPr>
          </a:p>
        </p:txBody>
      </p:sp>
      <p:sp>
        <p:nvSpPr>
          <p:cNvPr id="4" name="Rectangle 3"/>
          <p:cNvSpPr/>
          <p:nvPr/>
        </p:nvSpPr>
        <p:spPr>
          <a:xfrm>
            <a:off x="1143000" y="1727121"/>
            <a:ext cx="6705600" cy="3785652"/>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1 Corinthians 4:1-21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5 </a:t>
            </a:r>
            <a:r>
              <a:rPr lang="en-US" sz="2400" dirty="0" smtClean="0">
                <a:effectLst>
                  <a:outerShdw blurRad="60007" dist="310007" dir="7680000" sy="30000" kx="1300200" algn="ctr" rotWithShape="0">
                    <a:prstClr val="black">
                      <a:alpha val="32000"/>
                    </a:prstClr>
                  </a:outerShdw>
                </a:effectLst>
              </a:rPr>
              <a:t>Therefore judge nothing before the time, until the Lord comes, who will both bring to light the hidden things of darkness and reveal the counsels of the hearts. Then each one's praise will come from God. </a:t>
            </a:r>
            <a:r>
              <a:rPr lang="en-US" sz="2400" baseline="30000" dirty="0" smtClean="0">
                <a:effectLst>
                  <a:outerShdw blurRad="60007" dist="310007" dir="7680000" sy="30000" kx="1300200" algn="ctr" rotWithShape="0">
                    <a:prstClr val="black">
                      <a:alpha val="32000"/>
                    </a:prstClr>
                  </a:outerShdw>
                </a:effectLst>
              </a:rPr>
              <a:t>6 </a:t>
            </a:r>
            <a:r>
              <a:rPr lang="en-US" sz="2400" dirty="0" smtClean="0">
                <a:effectLst>
                  <a:outerShdw blurRad="60007" dist="310007" dir="7680000" sy="30000" kx="1300200" algn="ctr" rotWithShape="0">
                    <a:prstClr val="black">
                      <a:alpha val="32000"/>
                    </a:prstClr>
                  </a:outerShdw>
                </a:effectLst>
              </a:rPr>
              <a:t>Now these things, brethren, I have figuratively transferred to myself and </a:t>
            </a:r>
            <a:r>
              <a:rPr lang="en-US" sz="2400" dirty="0" err="1" smtClean="0">
                <a:effectLst>
                  <a:outerShdw blurRad="60007" dist="310007" dir="7680000" sy="30000" kx="1300200" algn="ctr" rotWithShape="0">
                    <a:prstClr val="black">
                      <a:alpha val="32000"/>
                    </a:prstClr>
                  </a:outerShdw>
                </a:effectLst>
              </a:rPr>
              <a:t>Apollos</a:t>
            </a:r>
            <a:r>
              <a:rPr lang="en-US" sz="2400" dirty="0" smtClean="0">
                <a:effectLst>
                  <a:outerShdw blurRad="60007" dist="310007" dir="7680000" sy="30000" kx="1300200" algn="ctr" rotWithShape="0">
                    <a:prstClr val="black">
                      <a:alpha val="32000"/>
                    </a:prstClr>
                  </a:outerShdw>
                </a:effectLst>
              </a:rPr>
              <a:t> for your sakes, that you may learn in us not to think beyond what is written, that none of you may be puffed up on behalf of one against the other. </a:t>
            </a:r>
            <a:endParaRPr lang="en-US" sz="24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53267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 y="1338084"/>
            <a:ext cx="9143999" cy="5550394"/>
          </a:xfrm>
          <a:prstGeom prst="rect">
            <a:avLst/>
          </a:prstGeom>
          <a:noFill/>
          <a:ln w="9525">
            <a:noFill/>
            <a:miter lim="800000"/>
            <a:headEnd/>
            <a:tailEnd/>
          </a:ln>
          <a:effectLst/>
        </p:spPr>
      </p:pic>
      <p:sp>
        <p:nvSpPr>
          <p:cNvPr id="3" name="Rectangle 2"/>
          <p:cNvSpPr/>
          <p:nvPr/>
        </p:nvSpPr>
        <p:spPr>
          <a:xfrm>
            <a:off x="152400" y="76200"/>
            <a:ext cx="8839200" cy="126188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 – </a:t>
            </a:r>
          </a:p>
          <a:p>
            <a:pPr algn="ctr"/>
            <a:r>
              <a:rPr lang="en-US" sz="3600" i="1" dirty="0" smtClean="0">
                <a:solidFill>
                  <a:schemeClr val="accent4">
                    <a:lumMod val="20000"/>
                    <a:lumOff val="80000"/>
                  </a:schemeClr>
                </a:solidFill>
                <a:effectLst>
                  <a:glow rad="63500">
                    <a:schemeClr val="accent2">
                      <a:satMod val="175000"/>
                      <a:alpha val="40000"/>
                    </a:schemeClr>
                  </a:glow>
                </a:effectLst>
              </a:rPr>
              <a:t>“</a:t>
            </a:r>
            <a:r>
              <a:rPr lang="en-US" sz="3600" i="1" dirty="0">
                <a:solidFill>
                  <a:schemeClr val="accent4">
                    <a:lumMod val="20000"/>
                    <a:lumOff val="80000"/>
                  </a:schemeClr>
                </a:solidFill>
                <a:effectLst>
                  <a:glow rad="63500">
                    <a:schemeClr val="accent2">
                      <a:satMod val="175000"/>
                      <a:alpha val="40000"/>
                    </a:schemeClr>
                  </a:glow>
                </a:effectLst>
              </a:rPr>
              <a:t>Stewards, Spectacles And Fools For Christ”</a:t>
            </a:r>
            <a:endParaRPr lang="en-US" sz="3600" b="1" i="1" dirty="0">
              <a:solidFill>
                <a:schemeClr val="accent4">
                  <a:lumMod val="20000"/>
                  <a:lumOff val="80000"/>
                </a:schemeClr>
              </a:solidFill>
              <a:effectLst>
                <a:glow rad="63500">
                  <a:schemeClr val="accent2">
                    <a:satMod val="175000"/>
                    <a:alpha val="40000"/>
                  </a:schemeClr>
                </a:glow>
              </a:effectLst>
              <a:latin typeface="Dominican Small Caps" pitchFamily="2" charset="0"/>
            </a:endParaRPr>
          </a:p>
        </p:txBody>
      </p:sp>
      <p:sp>
        <p:nvSpPr>
          <p:cNvPr id="4" name="Rectangle 3"/>
          <p:cNvSpPr/>
          <p:nvPr/>
        </p:nvSpPr>
        <p:spPr>
          <a:xfrm>
            <a:off x="1143000" y="1727121"/>
            <a:ext cx="6705600" cy="3662541"/>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1 Corinthians 4:1-21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600" baseline="30000" dirty="0" smtClean="0">
                <a:effectLst>
                  <a:outerShdw blurRad="60007" dist="310007" dir="7680000" sy="30000" kx="1300200" algn="ctr" rotWithShape="0">
                    <a:prstClr val="black">
                      <a:alpha val="32000"/>
                    </a:prstClr>
                  </a:outerShdw>
                </a:effectLst>
              </a:rPr>
              <a:t>7 </a:t>
            </a:r>
            <a:r>
              <a:rPr lang="en-US" sz="2600" dirty="0" smtClean="0">
                <a:effectLst>
                  <a:outerShdw blurRad="60007" dist="310007" dir="7680000" sy="30000" kx="1300200" algn="ctr" rotWithShape="0">
                    <a:prstClr val="black">
                      <a:alpha val="32000"/>
                    </a:prstClr>
                  </a:outerShdw>
                </a:effectLst>
              </a:rPr>
              <a:t>For who makes you differ </a:t>
            </a:r>
            <a:r>
              <a:rPr lang="en-US" sz="2600" i="1" dirty="0" smtClean="0">
                <a:effectLst>
                  <a:outerShdw blurRad="60007" dist="310007" dir="7680000" sy="30000" kx="1300200" algn="ctr" rotWithShape="0">
                    <a:prstClr val="black">
                      <a:alpha val="32000"/>
                    </a:prstClr>
                  </a:outerShdw>
                </a:effectLst>
              </a:rPr>
              <a:t>from another?</a:t>
            </a:r>
            <a:r>
              <a:rPr lang="en-US" sz="2600" dirty="0" smtClean="0">
                <a:effectLst>
                  <a:outerShdw blurRad="60007" dist="310007" dir="7680000" sy="30000" kx="1300200" algn="ctr" rotWithShape="0">
                    <a:prstClr val="black">
                      <a:alpha val="32000"/>
                    </a:prstClr>
                  </a:outerShdw>
                </a:effectLst>
              </a:rPr>
              <a:t> And what do you have that you did not receive? Now if you did indeed receive </a:t>
            </a:r>
            <a:r>
              <a:rPr lang="en-US" sz="2600" i="1" dirty="0" smtClean="0">
                <a:effectLst>
                  <a:outerShdw blurRad="60007" dist="310007" dir="7680000" sy="30000" kx="1300200" algn="ctr" rotWithShape="0">
                    <a:prstClr val="black">
                      <a:alpha val="32000"/>
                    </a:prstClr>
                  </a:outerShdw>
                </a:effectLst>
              </a:rPr>
              <a:t>it,</a:t>
            </a:r>
            <a:r>
              <a:rPr lang="en-US" sz="2600" dirty="0" smtClean="0">
                <a:effectLst>
                  <a:outerShdw blurRad="60007" dist="310007" dir="7680000" sy="30000" kx="1300200" algn="ctr" rotWithShape="0">
                    <a:prstClr val="black">
                      <a:alpha val="32000"/>
                    </a:prstClr>
                  </a:outerShdw>
                </a:effectLst>
              </a:rPr>
              <a:t> why do you boast as if you had not received </a:t>
            </a:r>
            <a:r>
              <a:rPr lang="en-US" sz="2600" i="1" dirty="0" smtClean="0">
                <a:effectLst>
                  <a:outerShdw blurRad="60007" dist="310007" dir="7680000" sy="30000" kx="1300200" algn="ctr" rotWithShape="0">
                    <a:prstClr val="black">
                      <a:alpha val="32000"/>
                    </a:prstClr>
                  </a:outerShdw>
                </a:effectLst>
              </a:rPr>
              <a:t>it?</a:t>
            </a:r>
            <a:r>
              <a:rPr lang="en-US" sz="2600" dirty="0" smtClean="0">
                <a:effectLst>
                  <a:outerShdw blurRad="60007" dist="310007" dir="7680000" sy="30000" kx="1300200" algn="ctr" rotWithShape="0">
                    <a:prstClr val="black">
                      <a:alpha val="32000"/>
                    </a:prstClr>
                  </a:outerShdw>
                </a:effectLst>
              </a:rPr>
              <a:t>  </a:t>
            </a:r>
            <a:r>
              <a:rPr lang="en-US" sz="2600" baseline="30000" dirty="0" smtClean="0">
                <a:effectLst>
                  <a:outerShdw blurRad="60007" dist="310007" dir="7680000" sy="30000" kx="1300200" algn="ctr" rotWithShape="0">
                    <a:prstClr val="black">
                      <a:alpha val="32000"/>
                    </a:prstClr>
                  </a:outerShdw>
                </a:effectLst>
              </a:rPr>
              <a:t>8 </a:t>
            </a:r>
            <a:r>
              <a:rPr lang="en-US" sz="2600" dirty="0" smtClean="0">
                <a:effectLst>
                  <a:outerShdw blurRad="60007" dist="310007" dir="7680000" sy="30000" kx="1300200" algn="ctr" rotWithShape="0">
                    <a:prstClr val="black">
                      <a:alpha val="32000"/>
                    </a:prstClr>
                  </a:outerShdw>
                </a:effectLst>
              </a:rPr>
              <a:t>You are already full! You are already rich! You have reigned as kings without us--and indeed I could wish you did reign, that we also might reign with you!  </a:t>
            </a:r>
            <a:endParaRPr lang="en-US" sz="26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75785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 y="1338084"/>
            <a:ext cx="9143999" cy="5550394"/>
          </a:xfrm>
          <a:prstGeom prst="rect">
            <a:avLst/>
          </a:prstGeom>
          <a:noFill/>
          <a:ln w="9525">
            <a:noFill/>
            <a:miter lim="800000"/>
            <a:headEnd/>
            <a:tailEnd/>
          </a:ln>
          <a:effectLst/>
        </p:spPr>
      </p:pic>
      <p:sp>
        <p:nvSpPr>
          <p:cNvPr id="3" name="Rectangle 2"/>
          <p:cNvSpPr/>
          <p:nvPr/>
        </p:nvSpPr>
        <p:spPr>
          <a:xfrm>
            <a:off x="152400" y="76200"/>
            <a:ext cx="8839200" cy="126188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 – </a:t>
            </a:r>
          </a:p>
          <a:p>
            <a:pPr algn="ctr"/>
            <a:r>
              <a:rPr lang="en-US" sz="3600" i="1" dirty="0" smtClean="0">
                <a:solidFill>
                  <a:schemeClr val="accent4">
                    <a:lumMod val="20000"/>
                    <a:lumOff val="80000"/>
                  </a:schemeClr>
                </a:solidFill>
                <a:effectLst>
                  <a:glow rad="63500">
                    <a:schemeClr val="accent2">
                      <a:satMod val="175000"/>
                      <a:alpha val="40000"/>
                    </a:schemeClr>
                  </a:glow>
                </a:effectLst>
              </a:rPr>
              <a:t>“</a:t>
            </a:r>
            <a:r>
              <a:rPr lang="en-US" sz="3600" i="1" dirty="0">
                <a:solidFill>
                  <a:schemeClr val="accent4">
                    <a:lumMod val="20000"/>
                    <a:lumOff val="80000"/>
                  </a:schemeClr>
                </a:solidFill>
                <a:effectLst>
                  <a:glow rad="63500">
                    <a:schemeClr val="accent2">
                      <a:satMod val="175000"/>
                      <a:alpha val="40000"/>
                    </a:schemeClr>
                  </a:glow>
                </a:effectLst>
              </a:rPr>
              <a:t>Stewards, Spectacles And Fools For Christ”</a:t>
            </a:r>
            <a:endParaRPr lang="en-US" sz="3600" b="1" i="1" dirty="0">
              <a:solidFill>
                <a:schemeClr val="accent4">
                  <a:lumMod val="20000"/>
                  <a:lumOff val="80000"/>
                </a:schemeClr>
              </a:solidFill>
              <a:effectLst>
                <a:glow rad="63500">
                  <a:schemeClr val="accent2">
                    <a:satMod val="175000"/>
                    <a:alpha val="40000"/>
                  </a:schemeClr>
                </a:glow>
              </a:effectLst>
              <a:latin typeface="Dominican Small Caps" pitchFamily="2" charset="0"/>
            </a:endParaRPr>
          </a:p>
        </p:txBody>
      </p:sp>
      <p:sp>
        <p:nvSpPr>
          <p:cNvPr id="4" name="Rectangle 3"/>
          <p:cNvSpPr/>
          <p:nvPr/>
        </p:nvSpPr>
        <p:spPr>
          <a:xfrm>
            <a:off x="1143000" y="1727121"/>
            <a:ext cx="6705600" cy="3785652"/>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1 Corinthians 4:1-21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9 </a:t>
            </a:r>
            <a:r>
              <a:rPr lang="en-US" sz="2400" dirty="0" smtClean="0">
                <a:effectLst>
                  <a:outerShdw blurRad="60007" dist="310007" dir="7680000" sy="30000" kx="1300200" algn="ctr" rotWithShape="0">
                    <a:prstClr val="black">
                      <a:alpha val="32000"/>
                    </a:prstClr>
                  </a:outerShdw>
                </a:effectLst>
              </a:rPr>
              <a:t>For I think that God has displayed us, the apostles, last, as men condemned to death; for we have been made a spectacle to the world, both to angels and to men.  </a:t>
            </a:r>
            <a:r>
              <a:rPr lang="en-US" sz="2400" baseline="30000" dirty="0" smtClean="0">
                <a:effectLst>
                  <a:outerShdw blurRad="60007" dist="310007" dir="7680000" sy="30000" kx="1300200" algn="ctr" rotWithShape="0">
                    <a:prstClr val="black">
                      <a:alpha val="32000"/>
                    </a:prstClr>
                  </a:outerShdw>
                </a:effectLst>
              </a:rPr>
              <a:t>10 </a:t>
            </a:r>
            <a:r>
              <a:rPr lang="en-US" sz="2400" dirty="0" smtClean="0">
                <a:effectLst>
                  <a:outerShdw blurRad="60007" dist="310007" dir="7680000" sy="30000" kx="1300200" algn="ctr" rotWithShape="0">
                    <a:prstClr val="black">
                      <a:alpha val="32000"/>
                    </a:prstClr>
                  </a:outerShdw>
                </a:effectLst>
              </a:rPr>
              <a:t>We </a:t>
            </a:r>
            <a:r>
              <a:rPr lang="en-US" sz="2400" i="1" dirty="0" smtClean="0">
                <a:effectLst>
                  <a:outerShdw blurRad="60007" dist="310007" dir="7680000" sy="30000" kx="1300200" algn="ctr" rotWithShape="0">
                    <a:prstClr val="black">
                      <a:alpha val="32000"/>
                    </a:prstClr>
                  </a:outerShdw>
                </a:effectLst>
              </a:rPr>
              <a:t>are</a:t>
            </a:r>
            <a:r>
              <a:rPr lang="en-US" sz="2400" dirty="0" smtClean="0">
                <a:effectLst>
                  <a:outerShdw blurRad="60007" dist="310007" dir="7680000" sy="30000" kx="1300200" algn="ctr" rotWithShape="0">
                    <a:prstClr val="black">
                      <a:alpha val="32000"/>
                    </a:prstClr>
                  </a:outerShdw>
                </a:effectLst>
              </a:rPr>
              <a:t> fools for Christ's sake, but you </a:t>
            </a:r>
            <a:r>
              <a:rPr lang="en-US" sz="2400" i="1" dirty="0" smtClean="0">
                <a:effectLst>
                  <a:outerShdw blurRad="60007" dist="310007" dir="7680000" sy="30000" kx="1300200" algn="ctr" rotWithShape="0">
                    <a:prstClr val="black">
                      <a:alpha val="32000"/>
                    </a:prstClr>
                  </a:outerShdw>
                </a:effectLst>
              </a:rPr>
              <a:t>are</a:t>
            </a:r>
            <a:r>
              <a:rPr lang="en-US" sz="2400" dirty="0" smtClean="0">
                <a:effectLst>
                  <a:outerShdw blurRad="60007" dist="310007" dir="7680000" sy="30000" kx="1300200" algn="ctr" rotWithShape="0">
                    <a:prstClr val="black">
                      <a:alpha val="32000"/>
                    </a:prstClr>
                  </a:outerShdw>
                </a:effectLst>
              </a:rPr>
              <a:t> wise in Christ! We </a:t>
            </a:r>
            <a:r>
              <a:rPr lang="en-US" sz="2400" i="1" dirty="0" smtClean="0">
                <a:effectLst>
                  <a:outerShdw blurRad="60007" dist="310007" dir="7680000" sy="30000" kx="1300200" algn="ctr" rotWithShape="0">
                    <a:prstClr val="black">
                      <a:alpha val="32000"/>
                    </a:prstClr>
                  </a:outerShdw>
                </a:effectLst>
              </a:rPr>
              <a:t>are</a:t>
            </a:r>
            <a:r>
              <a:rPr lang="en-US" sz="2400" dirty="0" smtClean="0">
                <a:effectLst>
                  <a:outerShdw blurRad="60007" dist="310007" dir="7680000" sy="30000" kx="1300200" algn="ctr" rotWithShape="0">
                    <a:prstClr val="black">
                      <a:alpha val="32000"/>
                    </a:prstClr>
                  </a:outerShdw>
                </a:effectLst>
              </a:rPr>
              <a:t> weak, but you </a:t>
            </a:r>
            <a:r>
              <a:rPr lang="en-US" sz="2400" i="1" dirty="0" smtClean="0">
                <a:effectLst>
                  <a:outerShdw blurRad="60007" dist="310007" dir="7680000" sy="30000" kx="1300200" algn="ctr" rotWithShape="0">
                    <a:prstClr val="black">
                      <a:alpha val="32000"/>
                    </a:prstClr>
                  </a:outerShdw>
                </a:effectLst>
              </a:rPr>
              <a:t>are</a:t>
            </a:r>
            <a:r>
              <a:rPr lang="en-US" sz="2400" dirty="0" smtClean="0">
                <a:effectLst>
                  <a:outerShdw blurRad="60007" dist="310007" dir="7680000" sy="30000" kx="1300200" algn="ctr" rotWithShape="0">
                    <a:prstClr val="black">
                      <a:alpha val="32000"/>
                    </a:prstClr>
                  </a:outerShdw>
                </a:effectLst>
              </a:rPr>
              <a:t> strong! You </a:t>
            </a:r>
            <a:r>
              <a:rPr lang="en-US" sz="2400" i="1" dirty="0" smtClean="0">
                <a:effectLst>
                  <a:outerShdw blurRad="60007" dist="310007" dir="7680000" sy="30000" kx="1300200" algn="ctr" rotWithShape="0">
                    <a:prstClr val="black">
                      <a:alpha val="32000"/>
                    </a:prstClr>
                  </a:outerShdw>
                </a:effectLst>
              </a:rPr>
              <a:t>are</a:t>
            </a:r>
            <a:r>
              <a:rPr lang="en-US" sz="2400" dirty="0" smtClean="0">
                <a:effectLst>
                  <a:outerShdw blurRad="60007" dist="310007" dir="7680000" sy="30000" kx="1300200" algn="ctr" rotWithShape="0">
                    <a:prstClr val="black">
                      <a:alpha val="32000"/>
                    </a:prstClr>
                  </a:outerShdw>
                </a:effectLst>
              </a:rPr>
              <a:t> distinguished, but we </a:t>
            </a:r>
            <a:r>
              <a:rPr lang="en-US" sz="2400" i="1" dirty="0" smtClean="0">
                <a:effectLst>
                  <a:outerShdw blurRad="60007" dist="310007" dir="7680000" sy="30000" kx="1300200" algn="ctr" rotWithShape="0">
                    <a:prstClr val="black">
                      <a:alpha val="32000"/>
                    </a:prstClr>
                  </a:outerShdw>
                </a:effectLst>
              </a:rPr>
              <a:t>are</a:t>
            </a:r>
            <a:r>
              <a:rPr lang="en-US" sz="2400" dirty="0" smtClean="0">
                <a:effectLst>
                  <a:outerShdw blurRad="60007" dist="310007" dir="7680000" sy="30000" kx="1300200" algn="ctr" rotWithShape="0">
                    <a:prstClr val="black">
                      <a:alpha val="32000"/>
                    </a:prstClr>
                  </a:outerShdw>
                </a:effectLst>
              </a:rPr>
              <a:t> dishonored!  </a:t>
            </a:r>
            <a:r>
              <a:rPr lang="en-US" sz="2400" baseline="30000" dirty="0" smtClean="0">
                <a:effectLst>
                  <a:outerShdw blurRad="60007" dist="310007" dir="7680000" sy="30000" kx="1300200" algn="ctr" rotWithShape="0">
                    <a:prstClr val="black">
                      <a:alpha val="32000"/>
                    </a:prstClr>
                  </a:outerShdw>
                </a:effectLst>
              </a:rPr>
              <a:t>11 </a:t>
            </a:r>
            <a:r>
              <a:rPr lang="en-US" sz="2400" dirty="0" smtClean="0">
                <a:effectLst>
                  <a:outerShdw blurRad="60007" dist="310007" dir="7680000" sy="30000" kx="1300200" algn="ctr" rotWithShape="0">
                    <a:prstClr val="black">
                      <a:alpha val="32000"/>
                    </a:prstClr>
                  </a:outerShdw>
                </a:effectLst>
              </a:rPr>
              <a:t>To the present hour we both hunger and thirst, and we are poorly clothed, and beaten, and homeless. </a:t>
            </a:r>
            <a:endParaRPr lang="en-US" sz="24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54412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 y="1338084"/>
            <a:ext cx="9143999" cy="5550394"/>
          </a:xfrm>
          <a:prstGeom prst="rect">
            <a:avLst/>
          </a:prstGeom>
          <a:noFill/>
          <a:ln w="9525">
            <a:noFill/>
            <a:miter lim="800000"/>
            <a:headEnd/>
            <a:tailEnd/>
          </a:ln>
          <a:effectLst/>
        </p:spPr>
      </p:pic>
      <p:sp>
        <p:nvSpPr>
          <p:cNvPr id="3" name="Rectangle 2"/>
          <p:cNvSpPr/>
          <p:nvPr/>
        </p:nvSpPr>
        <p:spPr>
          <a:xfrm>
            <a:off x="152400" y="76200"/>
            <a:ext cx="8839200" cy="126188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 – </a:t>
            </a:r>
          </a:p>
          <a:p>
            <a:pPr algn="ctr"/>
            <a:r>
              <a:rPr lang="en-US" sz="3600" i="1" dirty="0" smtClean="0">
                <a:solidFill>
                  <a:schemeClr val="accent4">
                    <a:lumMod val="20000"/>
                    <a:lumOff val="80000"/>
                  </a:schemeClr>
                </a:solidFill>
                <a:effectLst>
                  <a:glow rad="63500">
                    <a:schemeClr val="accent2">
                      <a:satMod val="175000"/>
                      <a:alpha val="40000"/>
                    </a:schemeClr>
                  </a:glow>
                </a:effectLst>
              </a:rPr>
              <a:t>“</a:t>
            </a:r>
            <a:r>
              <a:rPr lang="en-US" sz="3600" i="1" dirty="0">
                <a:solidFill>
                  <a:schemeClr val="accent4">
                    <a:lumMod val="20000"/>
                    <a:lumOff val="80000"/>
                  </a:schemeClr>
                </a:solidFill>
                <a:effectLst>
                  <a:glow rad="63500">
                    <a:schemeClr val="accent2">
                      <a:satMod val="175000"/>
                      <a:alpha val="40000"/>
                    </a:schemeClr>
                  </a:glow>
                </a:effectLst>
              </a:rPr>
              <a:t>Stewards, Spectacles And Fools For Christ”</a:t>
            </a:r>
            <a:endParaRPr lang="en-US" sz="3600" b="1" i="1" dirty="0">
              <a:solidFill>
                <a:schemeClr val="accent4">
                  <a:lumMod val="20000"/>
                  <a:lumOff val="80000"/>
                </a:schemeClr>
              </a:solidFill>
              <a:effectLst>
                <a:glow rad="63500">
                  <a:schemeClr val="accent2">
                    <a:satMod val="175000"/>
                    <a:alpha val="40000"/>
                  </a:schemeClr>
                </a:glow>
              </a:effectLst>
              <a:latin typeface="Dominican Small Caps" pitchFamily="2" charset="0"/>
            </a:endParaRPr>
          </a:p>
        </p:txBody>
      </p:sp>
      <p:sp>
        <p:nvSpPr>
          <p:cNvPr id="4" name="Rectangle 3"/>
          <p:cNvSpPr/>
          <p:nvPr/>
        </p:nvSpPr>
        <p:spPr>
          <a:xfrm>
            <a:off x="1143000" y="1727121"/>
            <a:ext cx="6705600" cy="3785652"/>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1 Corinthians 4:1-21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700" baseline="30000" dirty="0" smtClean="0">
                <a:effectLst>
                  <a:outerShdw blurRad="60007" dist="310007" dir="7680000" sy="30000" kx="1300200" algn="ctr" rotWithShape="0">
                    <a:prstClr val="black">
                      <a:alpha val="32000"/>
                    </a:prstClr>
                  </a:outerShdw>
                </a:effectLst>
              </a:rPr>
              <a:t>12 </a:t>
            </a:r>
            <a:r>
              <a:rPr lang="en-US" sz="2700" dirty="0" smtClean="0">
                <a:effectLst>
                  <a:outerShdw blurRad="60007" dist="310007" dir="7680000" sy="30000" kx="1300200" algn="ctr" rotWithShape="0">
                    <a:prstClr val="black">
                      <a:alpha val="32000"/>
                    </a:prstClr>
                  </a:outerShdw>
                </a:effectLst>
              </a:rPr>
              <a:t>And we labor, working with our own hands. Being reviled, we bless; being persecuted, we endure;  </a:t>
            </a:r>
            <a:r>
              <a:rPr lang="en-US" sz="2700" baseline="30000" dirty="0" smtClean="0">
                <a:effectLst>
                  <a:outerShdw blurRad="60007" dist="310007" dir="7680000" sy="30000" kx="1300200" algn="ctr" rotWithShape="0">
                    <a:prstClr val="black">
                      <a:alpha val="32000"/>
                    </a:prstClr>
                  </a:outerShdw>
                </a:effectLst>
              </a:rPr>
              <a:t>13 </a:t>
            </a:r>
            <a:r>
              <a:rPr lang="en-US" sz="2700" dirty="0" smtClean="0">
                <a:effectLst>
                  <a:outerShdw blurRad="60007" dist="310007" dir="7680000" sy="30000" kx="1300200" algn="ctr" rotWithShape="0">
                    <a:prstClr val="black">
                      <a:alpha val="32000"/>
                    </a:prstClr>
                  </a:outerShdw>
                </a:effectLst>
              </a:rPr>
              <a:t>being defamed, we entreat. We have been made as the filth of the world, the </a:t>
            </a:r>
            <a:r>
              <a:rPr lang="en-US" sz="2700" dirty="0" err="1" smtClean="0">
                <a:effectLst>
                  <a:outerShdw blurRad="60007" dist="310007" dir="7680000" sy="30000" kx="1300200" algn="ctr" rotWithShape="0">
                    <a:prstClr val="black">
                      <a:alpha val="32000"/>
                    </a:prstClr>
                  </a:outerShdw>
                </a:effectLst>
              </a:rPr>
              <a:t>offscouring</a:t>
            </a:r>
            <a:r>
              <a:rPr lang="en-US" sz="2700" dirty="0" smtClean="0">
                <a:effectLst>
                  <a:outerShdw blurRad="60007" dist="310007" dir="7680000" sy="30000" kx="1300200" algn="ctr" rotWithShape="0">
                    <a:prstClr val="black">
                      <a:alpha val="32000"/>
                    </a:prstClr>
                  </a:outerShdw>
                </a:effectLst>
              </a:rPr>
              <a:t> of all things until now.  </a:t>
            </a:r>
            <a:r>
              <a:rPr lang="en-US" sz="2700" baseline="30000" dirty="0" smtClean="0">
                <a:effectLst>
                  <a:outerShdw blurRad="60007" dist="310007" dir="7680000" sy="30000" kx="1300200" algn="ctr" rotWithShape="0">
                    <a:prstClr val="black">
                      <a:alpha val="32000"/>
                    </a:prstClr>
                  </a:outerShdw>
                </a:effectLst>
              </a:rPr>
              <a:t>14 </a:t>
            </a:r>
            <a:r>
              <a:rPr lang="en-US" sz="2700" dirty="0" smtClean="0">
                <a:effectLst>
                  <a:outerShdw blurRad="60007" dist="310007" dir="7680000" sy="30000" kx="1300200" algn="ctr" rotWithShape="0">
                    <a:prstClr val="black">
                      <a:alpha val="32000"/>
                    </a:prstClr>
                  </a:outerShdw>
                </a:effectLst>
              </a:rPr>
              <a:t>I do not write these things to shame you, but as my beloved children I warn </a:t>
            </a:r>
            <a:r>
              <a:rPr lang="en-US" sz="2700" i="1" dirty="0" smtClean="0">
                <a:effectLst>
                  <a:outerShdw blurRad="60007" dist="310007" dir="7680000" sy="30000" kx="1300200" algn="ctr" rotWithShape="0">
                    <a:prstClr val="black">
                      <a:alpha val="32000"/>
                    </a:prstClr>
                  </a:outerShdw>
                </a:effectLst>
              </a:rPr>
              <a:t>you.</a:t>
            </a:r>
            <a:r>
              <a:rPr lang="en-US" sz="2700" dirty="0" smtClean="0">
                <a:effectLst>
                  <a:outerShdw blurRad="60007" dist="310007" dir="7680000" sy="30000" kx="1300200" algn="ctr" rotWithShape="0">
                    <a:prstClr val="black">
                      <a:alpha val="32000"/>
                    </a:prstClr>
                  </a:outerShdw>
                </a:effectLst>
              </a:rPr>
              <a:t>  </a:t>
            </a:r>
          </a:p>
        </p:txBody>
      </p:sp>
    </p:spTree>
    <p:extLst>
      <p:ext uri="{BB962C8B-B14F-4D97-AF65-F5344CB8AC3E}">
        <p14:creationId xmlns:p14="http://schemas.microsoft.com/office/powerpoint/2010/main" val="68693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 y="1338084"/>
            <a:ext cx="9143999" cy="5550394"/>
          </a:xfrm>
          <a:prstGeom prst="rect">
            <a:avLst/>
          </a:prstGeom>
          <a:noFill/>
          <a:ln w="9525">
            <a:noFill/>
            <a:miter lim="800000"/>
            <a:headEnd/>
            <a:tailEnd/>
          </a:ln>
          <a:effectLst/>
        </p:spPr>
      </p:pic>
      <p:sp>
        <p:nvSpPr>
          <p:cNvPr id="3" name="Rectangle 2"/>
          <p:cNvSpPr/>
          <p:nvPr/>
        </p:nvSpPr>
        <p:spPr>
          <a:xfrm>
            <a:off x="152400" y="76200"/>
            <a:ext cx="8839200" cy="126188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 – </a:t>
            </a:r>
          </a:p>
          <a:p>
            <a:pPr algn="ctr"/>
            <a:r>
              <a:rPr lang="en-US" sz="3600" i="1" dirty="0" smtClean="0">
                <a:solidFill>
                  <a:schemeClr val="accent4">
                    <a:lumMod val="20000"/>
                    <a:lumOff val="80000"/>
                  </a:schemeClr>
                </a:solidFill>
                <a:effectLst>
                  <a:glow rad="63500">
                    <a:schemeClr val="accent2">
                      <a:satMod val="175000"/>
                      <a:alpha val="40000"/>
                    </a:schemeClr>
                  </a:glow>
                </a:effectLst>
              </a:rPr>
              <a:t>“</a:t>
            </a:r>
            <a:r>
              <a:rPr lang="en-US" sz="3600" i="1" dirty="0">
                <a:solidFill>
                  <a:schemeClr val="accent4">
                    <a:lumMod val="20000"/>
                    <a:lumOff val="80000"/>
                  </a:schemeClr>
                </a:solidFill>
                <a:effectLst>
                  <a:glow rad="63500">
                    <a:schemeClr val="accent2">
                      <a:satMod val="175000"/>
                      <a:alpha val="40000"/>
                    </a:schemeClr>
                  </a:glow>
                </a:effectLst>
              </a:rPr>
              <a:t>Stewards, Spectacles And Fools For Christ”</a:t>
            </a:r>
            <a:endParaRPr lang="en-US" sz="3600" b="1" i="1" dirty="0">
              <a:solidFill>
                <a:schemeClr val="accent4">
                  <a:lumMod val="20000"/>
                  <a:lumOff val="80000"/>
                </a:schemeClr>
              </a:solidFill>
              <a:effectLst>
                <a:glow rad="63500">
                  <a:schemeClr val="accent2">
                    <a:satMod val="175000"/>
                    <a:alpha val="40000"/>
                  </a:schemeClr>
                </a:glow>
              </a:effectLst>
              <a:latin typeface="Dominican Small Caps" pitchFamily="2" charset="0"/>
            </a:endParaRPr>
          </a:p>
        </p:txBody>
      </p:sp>
      <p:sp>
        <p:nvSpPr>
          <p:cNvPr id="4" name="Rectangle 3"/>
          <p:cNvSpPr/>
          <p:nvPr/>
        </p:nvSpPr>
        <p:spPr>
          <a:xfrm>
            <a:off x="1143000" y="1727121"/>
            <a:ext cx="6705600" cy="3416320"/>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1 Corinthians 4:1-21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15 </a:t>
            </a:r>
            <a:r>
              <a:rPr lang="en-US" sz="2400" dirty="0" smtClean="0">
                <a:effectLst>
                  <a:outerShdw blurRad="60007" dist="310007" dir="7680000" sy="30000" kx="1300200" algn="ctr" rotWithShape="0">
                    <a:prstClr val="black">
                      <a:alpha val="32000"/>
                    </a:prstClr>
                  </a:outerShdw>
                </a:effectLst>
              </a:rPr>
              <a:t>For though you might have ten thousand instructors in Christ, yet </a:t>
            </a:r>
            <a:r>
              <a:rPr lang="en-US" sz="2400" i="1" dirty="0" smtClean="0">
                <a:effectLst>
                  <a:outerShdw blurRad="60007" dist="310007" dir="7680000" sy="30000" kx="1300200" algn="ctr" rotWithShape="0">
                    <a:prstClr val="black">
                      <a:alpha val="32000"/>
                    </a:prstClr>
                  </a:outerShdw>
                </a:effectLst>
              </a:rPr>
              <a:t>you do</a:t>
            </a:r>
            <a:r>
              <a:rPr lang="en-US" sz="2400" dirty="0" smtClean="0">
                <a:effectLst>
                  <a:outerShdw blurRad="60007" dist="310007" dir="7680000" sy="30000" kx="1300200" algn="ctr" rotWithShape="0">
                    <a:prstClr val="black">
                      <a:alpha val="32000"/>
                    </a:prstClr>
                  </a:outerShdw>
                </a:effectLst>
              </a:rPr>
              <a:t> not </a:t>
            </a:r>
            <a:r>
              <a:rPr lang="en-US" sz="2400" i="1" dirty="0" smtClean="0">
                <a:effectLst>
                  <a:outerShdw blurRad="60007" dist="310007" dir="7680000" sy="30000" kx="1300200" algn="ctr" rotWithShape="0">
                    <a:prstClr val="black">
                      <a:alpha val="32000"/>
                    </a:prstClr>
                  </a:outerShdw>
                </a:effectLst>
              </a:rPr>
              <a:t>have</a:t>
            </a:r>
            <a:r>
              <a:rPr lang="en-US" sz="2400" dirty="0" smtClean="0">
                <a:effectLst>
                  <a:outerShdw blurRad="60007" dist="310007" dir="7680000" sy="30000" kx="1300200" algn="ctr" rotWithShape="0">
                    <a:prstClr val="black">
                      <a:alpha val="32000"/>
                    </a:prstClr>
                  </a:outerShdw>
                </a:effectLst>
              </a:rPr>
              <a:t> many fathers; for in Christ Jesus I have begotten you through the gospel.  </a:t>
            </a:r>
            <a:r>
              <a:rPr lang="en-US" sz="2400" baseline="30000" dirty="0" smtClean="0">
                <a:effectLst>
                  <a:outerShdw blurRad="60007" dist="310007" dir="7680000" sy="30000" kx="1300200" algn="ctr" rotWithShape="0">
                    <a:prstClr val="black">
                      <a:alpha val="32000"/>
                    </a:prstClr>
                  </a:outerShdw>
                </a:effectLst>
              </a:rPr>
              <a:t>16 </a:t>
            </a:r>
            <a:r>
              <a:rPr lang="en-US" sz="2400" dirty="0" smtClean="0">
                <a:effectLst>
                  <a:outerShdw blurRad="60007" dist="310007" dir="7680000" sy="30000" kx="1300200" algn="ctr" rotWithShape="0">
                    <a:prstClr val="black">
                      <a:alpha val="32000"/>
                    </a:prstClr>
                  </a:outerShdw>
                </a:effectLst>
              </a:rPr>
              <a:t>Therefore I urge you, imitate me.  </a:t>
            </a:r>
            <a:r>
              <a:rPr lang="en-US" sz="2400" baseline="30000" dirty="0" smtClean="0">
                <a:effectLst>
                  <a:outerShdw blurRad="60007" dist="310007" dir="7680000" sy="30000" kx="1300200" algn="ctr" rotWithShape="0">
                    <a:prstClr val="black">
                      <a:alpha val="32000"/>
                    </a:prstClr>
                  </a:outerShdw>
                </a:effectLst>
              </a:rPr>
              <a:t>17 </a:t>
            </a:r>
            <a:r>
              <a:rPr lang="en-US" sz="2400" dirty="0" smtClean="0">
                <a:effectLst>
                  <a:outerShdw blurRad="60007" dist="310007" dir="7680000" sy="30000" kx="1300200" algn="ctr" rotWithShape="0">
                    <a:prstClr val="black">
                      <a:alpha val="32000"/>
                    </a:prstClr>
                  </a:outerShdw>
                </a:effectLst>
              </a:rPr>
              <a:t>For this reason I have sent Timothy to you, who is my beloved and faithful son in the Lord, who will remind you of my ways in Christ, as I teach everywhere in every church. </a:t>
            </a:r>
            <a:endParaRPr lang="en-US" sz="24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97110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 y="1338084"/>
            <a:ext cx="9143999" cy="5550394"/>
          </a:xfrm>
          <a:prstGeom prst="rect">
            <a:avLst/>
          </a:prstGeom>
          <a:noFill/>
          <a:ln w="9525">
            <a:noFill/>
            <a:miter lim="800000"/>
            <a:headEnd/>
            <a:tailEnd/>
          </a:ln>
          <a:effectLst/>
        </p:spPr>
      </p:pic>
      <p:sp>
        <p:nvSpPr>
          <p:cNvPr id="3" name="Rectangle 2"/>
          <p:cNvSpPr/>
          <p:nvPr/>
        </p:nvSpPr>
        <p:spPr>
          <a:xfrm>
            <a:off x="152400" y="76200"/>
            <a:ext cx="8839200" cy="126188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 – </a:t>
            </a:r>
          </a:p>
          <a:p>
            <a:pPr algn="ctr"/>
            <a:r>
              <a:rPr lang="en-US" sz="3600" i="1" dirty="0" smtClean="0">
                <a:solidFill>
                  <a:schemeClr val="accent4">
                    <a:lumMod val="20000"/>
                    <a:lumOff val="80000"/>
                  </a:schemeClr>
                </a:solidFill>
                <a:effectLst>
                  <a:glow rad="63500">
                    <a:schemeClr val="accent2">
                      <a:satMod val="175000"/>
                      <a:alpha val="40000"/>
                    </a:schemeClr>
                  </a:glow>
                </a:effectLst>
              </a:rPr>
              <a:t>“</a:t>
            </a:r>
            <a:r>
              <a:rPr lang="en-US" sz="3600" i="1" dirty="0">
                <a:solidFill>
                  <a:schemeClr val="accent4">
                    <a:lumMod val="20000"/>
                    <a:lumOff val="80000"/>
                  </a:schemeClr>
                </a:solidFill>
                <a:effectLst>
                  <a:glow rad="63500">
                    <a:schemeClr val="accent2">
                      <a:satMod val="175000"/>
                      <a:alpha val="40000"/>
                    </a:schemeClr>
                  </a:glow>
                </a:effectLst>
              </a:rPr>
              <a:t>Stewards, Spectacles And Fools For Christ”</a:t>
            </a:r>
            <a:endParaRPr lang="en-US" sz="3600" b="1" i="1" dirty="0">
              <a:solidFill>
                <a:schemeClr val="accent4">
                  <a:lumMod val="20000"/>
                  <a:lumOff val="80000"/>
                </a:schemeClr>
              </a:solidFill>
              <a:effectLst>
                <a:glow rad="63500">
                  <a:schemeClr val="accent2">
                    <a:satMod val="175000"/>
                    <a:alpha val="40000"/>
                  </a:schemeClr>
                </a:glow>
              </a:effectLst>
              <a:latin typeface="Dominican Small Caps" pitchFamily="2" charset="0"/>
            </a:endParaRPr>
          </a:p>
        </p:txBody>
      </p:sp>
      <p:sp>
        <p:nvSpPr>
          <p:cNvPr id="4" name="Rectangle 3"/>
          <p:cNvSpPr/>
          <p:nvPr/>
        </p:nvSpPr>
        <p:spPr>
          <a:xfrm>
            <a:off x="1143000" y="1727121"/>
            <a:ext cx="6705600" cy="3662541"/>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1 Corinthians 4:1-21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600" baseline="30000" dirty="0" smtClean="0">
                <a:effectLst>
                  <a:outerShdw blurRad="60007" dist="310007" dir="7680000" sy="30000" kx="1300200" algn="ctr" rotWithShape="0">
                    <a:prstClr val="black">
                      <a:alpha val="32000"/>
                    </a:prstClr>
                  </a:outerShdw>
                </a:effectLst>
              </a:rPr>
              <a:t>18 </a:t>
            </a:r>
            <a:r>
              <a:rPr lang="en-US" sz="2600" dirty="0" smtClean="0">
                <a:effectLst>
                  <a:outerShdw blurRad="60007" dist="310007" dir="7680000" sy="30000" kx="1300200" algn="ctr" rotWithShape="0">
                    <a:prstClr val="black">
                      <a:alpha val="32000"/>
                    </a:prstClr>
                  </a:outerShdw>
                </a:effectLst>
              </a:rPr>
              <a:t>Now some are puffed up, as though I were not coming to you.  </a:t>
            </a:r>
            <a:r>
              <a:rPr lang="en-US" sz="2600" baseline="30000" dirty="0" smtClean="0">
                <a:effectLst>
                  <a:outerShdw blurRad="60007" dist="310007" dir="7680000" sy="30000" kx="1300200" algn="ctr" rotWithShape="0">
                    <a:prstClr val="black">
                      <a:alpha val="32000"/>
                    </a:prstClr>
                  </a:outerShdw>
                </a:effectLst>
              </a:rPr>
              <a:t>19 </a:t>
            </a:r>
            <a:r>
              <a:rPr lang="en-US" sz="2600" dirty="0" smtClean="0">
                <a:effectLst>
                  <a:outerShdw blurRad="60007" dist="310007" dir="7680000" sy="30000" kx="1300200" algn="ctr" rotWithShape="0">
                    <a:prstClr val="black">
                      <a:alpha val="32000"/>
                    </a:prstClr>
                  </a:outerShdw>
                </a:effectLst>
              </a:rPr>
              <a:t>But I will come to you shortly, if the Lord wills, and I will know, not the word of those who are puffed up, but the power.  </a:t>
            </a:r>
            <a:r>
              <a:rPr lang="en-US" sz="2600" baseline="30000" dirty="0" smtClean="0">
                <a:effectLst>
                  <a:outerShdw blurRad="60007" dist="310007" dir="7680000" sy="30000" kx="1300200" algn="ctr" rotWithShape="0">
                    <a:prstClr val="black">
                      <a:alpha val="32000"/>
                    </a:prstClr>
                  </a:outerShdw>
                </a:effectLst>
              </a:rPr>
              <a:t>20 </a:t>
            </a:r>
            <a:r>
              <a:rPr lang="en-US" sz="2600" dirty="0" smtClean="0">
                <a:effectLst>
                  <a:outerShdw blurRad="60007" dist="310007" dir="7680000" sy="30000" kx="1300200" algn="ctr" rotWithShape="0">
                    <a:prstClr val="black">
                      <a:alpha val="32000"/>
                    </a:prstClr>
                  </a:outerShdw>
                </a:effectLst>
              </a:rPr>
              <a:t>For the kingdom of God </a:t>
            </a:r>
            <a:r>
              <a:rPr lang="en-US" sz="2600" i="1" dirty="0" smtClean="0">
                <a:effectLst>
                  <a:outerShdw blurRad="60007" dist="310007" dir="7680000" sy="30000" kx="1300200" algn="ctr" rotWithShape="0">
                    <a:prstClr val="black">
                      <a:alpha val="32000"/>
                    </a:prstClr>
                  </a:outerShdw>
                </a:effectLst>
              </a:rPr>
              <a:t>is</a:t>
            </a:r>
            <a:r>
              <a:rPr lang="en-US" sz="2600" dirty="0" smtClean="0">
                <a:effectLst>
                  <a:outerShdw blurRad="60007" dist="310007" dir="7680000" sy="30000" kx="1300200" algn="ctr" rotWithShape="0">
                    <a:prstClr val="black">
                      <a:alpha val="32000"/>
                    </a:prstClr>
                  </a:outerShdw>
                </a:effectLst>
              </a:rPr>
              <a:t> not in word but in power.  </a:t>
            </a:r>
            <a:r>
              <a:rPr lang="en-US" sz="2600" baseline="30000" dirty="0" smtClean="0">
                <a:effectLst>
                  <a:outerShdw blurRad="60007" dist="310007" dir="7680000" sy="30000" kx="1300200" algn="ctr" rotWithShape="0">
                    <a:prstClr val="black">
                      <a:alpha val="32000"/>
                    </a:prstClr>
                  </a:outerShdw>
                </a:effectLst>
              </a:rPr>
              <a:t>21 </a:t>
            </a:r>
            <a:r>
              <a:rPr lang="en-US" sz="2600" dirty="0" smtClean="0">
                <a:effectLst>
                  <a:outerShdw blurRad="60007" dist="310007" dir="7680000" sy="30000" kx="1300200" algn="ctr" rotWithShape="0">
                    <a:prstClr val="black">
                      <a:alpha val="32000"/>
                    </a:prstClr>
                  </a:outerShdw>
                </a:effectLst>
              </a:rPr>
              <a:t>What do you want? Shall I come to you with a rod, or in love and a spirit of gentleness? </a:t>
            </a:r>
            <a:endParaRPr lang="en-US" sz="26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00294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3" name="Rectangle 2"/>
          <p:cNvSpPr/>
          <p:nvPr/>
        </p:nvSpPr>
        <p:spPr>
          <a:xfrm>
            <a:off x="152400" y="838200"/>
            <a:ext cx="8839200" cy="1446550"/>
          </a:xfrm>
          <a:prstGeom prst="rect">
            <a:avLst/>
          </a:prstGeom>
        </p:spPr>
        <p:txBody>
          <a:bodyPr wrap="square">
            <a:spAutoFit/>
          </a:bodyPr>
          <a:lstStyle/>
          <a:p>
            <a:pPr algn="ctr"/>
            <a:r>
              <a:rPr lang="en-US" sz="4400" b="1" spc="50" dirty="0" smtClean="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rPr>
              <a:t>Servants &amp; Stewards of Christ - (4:1-5)</a:t>
            </a:r>
            <a:endParaRPr lang="en-US" sz="1400" b="1" spc="50" dirty="0">
              <a:ln w="12700" cmpd="sng">
                <a:solidFill>
                  <a:srgbClr val="9E6806">
                    <a:lumMod val="75000"/>
                  </a:srgbClr>
                </a:solidFill>
                <a:prstDash val="solid"/>
              </a:ln>
              <a:solidFill>
                <a:srgbClr val="F6C46C">
                  <a:tint val="1000"/>
                </a:srgbClr>
              </a:solidFill>
              <a:effectLst>
                <a:glow rad="53100">
                  <a:srgbClr val="F6C46C">
                    <a:satMod val="180000"/>
                    <a:alpha val="30000"/>
                  </a:srgbClr>
                </a:glow>
                <a:outerShdw blurRad="50800" dist="38100" dir="2700000" algn="tl" rotWithShape="0">
                  <a:prstClr val="black">
                    <a:alpha val="40000"/>
                  </a:prstClr>
                </a:outerShdw>
              </a:effectLst>
              <a:latin typeface="Denmark" pitchFamily="2" charset="0"/>
            </a:endParaRPr>
          </a:p>
        </p:txBody>
      </p:sp>
      <p:sp>
        <p:nvSpPr>
          <p:cNvPr id="4" name="Round Diagonal Corner Rectangle 3"/>
          <p:cNvSpPr/>
          <p:nvPr/>
        </p:nvSpPr>
        <p:spPr>
          <a:xfrm>
            <a:off x="3276600" y="2581364"/>
            <a:ext cx="5562600" cy="4048036"/>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ectangle 4"/>
          <p:cNvSpPr/>
          <p:nvPr/>
        </p:nvSpPr>
        <p:spPr>
          <a:xfrm>
            <a:off x="3581400" y="2609671"/>
            <a:ext cx="5257800" cy="3939540"/>
          </a:xfrm>
          <a:prstGeom prst="rect">
            <a:avLst/>
          </a:prstGeom>
        </p:spPr>
        <p:txBody>
          <a:bodyPr wrap="square">
            <a:spAutoFit/>
          </a:bodyPr>
          <a:lstStyle/>
          <a:p>
            <a:pPr marL="342900" indent="-342900">
              <a:spcAft>
                <a:spcPts val="600"/>
              </a:spcAft>
              <a:buClr>
                <a:srgbClr val="F79646">
                  <a:lumMod val="75000"/>
                </a:srgbClr>
              </a:buClr>
              <a:buFont typeface="Wingdings 2" pitchFamily="18" charset="2"/>
              <a:buChar char="è"/>
            </a:pPr>
            <a:r>
              <a:rPr lang="en-US" sz="2400" dirty="0" smtClean="0">
                <a:latin typeface="Berlin Sans FB Demi" pitchFamily="34" charset="0"/>
              </a:rPr>
              <a:t>Servant</a:t>
            </a:r>
            <a:r>
              <a:rPr lang="en-US" sz="2400" dirty="0" smtClean="0"/>
              <a:t> - (</a:t>
            </a:r>
            <a:r>
              <a:rPr lang="en-US" sz="2400" i="1" dirty="0" err="1"/>
              <a:t>hypēretas</a:t>
            </a:r>
            <a:r>
              <a:rPr lang="en-US" sz="2400" dirty="0" smtClean="0"/>
              <a:t>) differs from that used in 3:5 (</a:t>
            </a:r>
            <a:r>
              <a:rPr lang="en-US" sz="2400" i="1" dirty="0" err="1"/>
              <a:t>diakonoi</a:t>
            </a:r>
            <a:r>
              <a:rPr lang="en-US" sz="2400" dirty="0" smtClean="0"/>
              <a:t>) and stresses subordination and responsibility to a superior. </a:t>
            </a:r>
          </a:p>
          <a:p>
            <a:pPr marL="342900" indent="-342900">
              <a:spcAft>
                <a:spcPts val="600"/>
              </a:spcAft>
              <a:buClr>
                <a:srgbClr val="F79646">
                  <a:lumMod val="75000"/>
                </a:srgbClr>
              </a:buClr>
              <a:buFont typeface="Wingdings 2" pitchFamily="18" charset="2"/>
              <a:buChar char="è"/>
            </a:pPr>
            <a:r>
              <a:rPr lang="en-US" sz="2400" dirty="0" smtClean="0">
                <a:solidFill>
                  <a:prstClr val="black"/>
                </a:solidFill>
                <a:effectLst>
                  <a:outerShdw blurRad="60007" dist="310007" dir="7680000" sy="30000" kx="1300200" algn="ctr" rotWithShape="0">
                    <a:prstClr val="black">
                      <a:alpha val="32000"/>
                    </a:prstClr>
                  </a:outerShdw>
                </a:effectLst>
                <a:latin typeface="Berlin Sans FB Demi" pitchFamily="34" charset="0"/>
              </a:rPr>
              <a:t>Steward – </a:t>
            </a:r>
            <a:r>
              <a:rPr lang="en-US" sz="2400" dirty="0" smtClean="0"/>
              <a:t>denoted "the manager of a household or estate" (</a:t>
            </a:r>
            <a:r>
              <a:rPr lang="en-US" sz="2400" i="1" dirty="0" err="1"/>
              <a:t>oikos</a:t>
            </a:r>
            <a:r>
              <a:rPr lang="en-US" sz="2400" dirty="0" smtClean="0"/>
              <a:t>, "a house," </a:t>
            </a:r>
            <a:r>
              <a:rPr lang="en-US" sz="2400" dirty="0" err="1" smtClean="0"/>
              <a:t>nemo</a:t>
            </a:r>
            <a:r>
              <a:rPr lang="en-US" sz="2400" dirty="0" smtClean="0"/>
              <a:t>, "to arrange"), (Luke 12:42; Luke 16:1, 3, 8; Gal. 4:2) </a:t>
            </a:r>
            <a:endParaRPr lang="en-US" sz="2400" dirty="0" smtClean="0">
              <a:solidFill>
                <a:prstClr val="black"/>
              </a:solidFill>
              <a:effectLst>
                <a:outerShdw blurRad="60007" dist="310007" dir="7680000" sy="30000" kx="1300200" algn="ctr" rotWithShape="0">
                  <a:prstClr val="black">
                    <a:alpha val="32000"/>
                  </a:prstClr>
                </a:outerShdw>
              </a:effectLst>
              <a:latin typeface="Berlin Sans FB Demi" pitchFamily="34" charset="0"/>
            </a:endParaRPr>
          </a:p>
          <a:p>
            <a:pPr marL="342900" indent="-342900">
              <a:spcAft>
                <a:spcPts val="600"/>
              </a:spcAft>
              <a:buClr>
                <a:srgbClr val="F79646">
                  <a:lumMod val="75000"/>
                </a:srgbClr>
              </a:buClr>
              <a:buFont typeface="Wingdings 2" pitchFamily="18" charset="2"/>
              <a:buChar char="è"/>
            </a:pPr>
            <a:r>
              <a:rPr lang="en-US" sz="2400" dirty="0" smtClean="0">
                <a:solidFill>
                  <a:prstClr val="black"/>
                </a:solidFill>
                <a:effectLst>
                  <a:outerShdw blurRad="60007" dist="310007" dir="7680000" sy="30000" kx="1300200" algn="ctr" rotWithShape="0">
                    <a:prstClr val="black">
                      <a:alpha val="32000"/>
                    </a:prstClr>
                  </a:outerShdw>
                </a:effectLst>
                <a:latin typeface="Berlin Sans FB Demi" pitchFamily="34" charset="0"/>
              </a:rPr>
              <a:t>Required of stewards to be faithful - </a:t>
            </a:r>
            <a:r>
              <a:rPr lang="en-US" sz="2400" dirty="0" smtClean="0">
                <a:solidFill>
                  <a:prstClr val="black"/>
                </a:solidFill>
                <a:effectLst>
                  <a:outerShdw blurRad="60007" dist="310007" dir="7680000" sy="30000" kx="1300200" algn="ctr" rotWithShape="0">
                    <a:prstClr val="black">
                      <a:alpha val="32000"/>
                    </a:prstClr>
                  </a:outerShdw>
                </a:effectLst>
                <a:latin typeface="Book Antiqua" pitchFamily="18" charset="0"/>
              </a:rPr>
              <a:t>(4:2; Luke 16:1-12; Mat. 25:)</a:t>
            </a:r>
            <a:endParaRPr lang="en-US" sz="2400" dirty="0">
              <a:solidFill>
                <a:prstClr val="black"/>
              </a:solidFill>
              <a:effectLst>
                <a:outerShdw blurRad="60007" dist="310007" dir="7680000" sy="30000" kx="1300200" algn="ctr" rotWithShape="0">
                  <a:prstClr val="black">
                    <a:alpha val="32000"/>
                  </a:prstClr>
                </a:outerShdw>
              </a:effectLst>
              <a:latin typeface="Book Antiqua" pitchFamily="18" charset="0"/>
            </a:endParaRPr>
          </a:p>
        </p:txBody>
      </p:sp>
      <p:sp>
        <p:nvSpPr>
          <p:cNvPr id="9" name="Rectangle 8"/>
          <p:cNvSpPr/>
          <p:nvPr/>
        </p:nvSpPr>
        <p:spPr>
          <a:xfrm>
            <a:off x="152400" y="76200"/>
            <a:ext cx="8839200"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God’s </a:t>
            </a:r>
            <a:r>
              <a:rPr lang="en-US" sz="40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Builders</a:t>
            </a:r>
            <a:endParaRPr lang="en-US" sz="40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endParaRPr>
          </a:p>
        </p:txBody>
      </p:sp>
      <p:sp>
        <p:nvSpPr>
          <p:cNvPr id="6" name="Rectangle 5"/>
          <p:cNvSpPr/>
          <p:nvPr/>
        </p:nvSpPr>
        <p:spPr>
          <a:xfrm>
            <a:off x="228600" y="3810000"/>
            <a:ext cx="2743200" cy="2677656"/>
          </a:xfrm>
          <a:prstGeom prst="rect">
            <a:avLst/>
          </a:prstGeom>
        </p:spPr>
        <p:txBody>
          <a:bodyPr wrap="square">
            <a:spAutoFit/>
          </a:bodyPr>
          <a:lstStyle/>
          <a:p>
            <a:pPr algn="ct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1 Corinthians 4:1 (NKJV) </a:t>
            </a:r>
            <a:b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br>
            <a:r>
              <a:rPr lang="en-US" sz="2400" baseline="300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1 </a:t>
            </a:r>
            <a:r>
              <a:rPr lang="en-US" sz="2400" dirty="0" smtClean="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rPr>
              <a:t>Let a man so consider us, as servants of Christ and stewards of the mysteries of God. </a:t>
            </a:r>
            <a:endParaRPr lang="en-US" sz="2400" dirty="0">
              <a:ln w="18415" cmpd="sng">
                <a:solidFill>
                  <a:srgbClr val="FFFFFF"/>
                </a:solidFill>
                <a:prstDash val="solid"/>
              </a:ln>
              <a:solidFill>
                <a:srgbClr val="FFFFFF"/>
              </a:solidFill>
              <a:effectLst>
                <a:glow rad="63500">
                  <a:schemeClr val="accent2">
                    <a:satMod val="175000"/>
                    <a:alpha val="40000"/>
                  </a:schemeClr>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617821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Brown Custom">
      <a:dk1>
        <a:srgbClr val="000000"/>
      </a:dk1>
      <a:lt1>
        <a:srgbClr val="000000"/>
      </a:lt1>
      <a:dk2>
        <a:srgbClr val="F6C46C"/>
      </a:dk2>
      <a:lt2>
        <a:srgbClr val="FFE693"/>
      </a:lt2>
      <a:accent1>
        <a:srgbClr val="9E6806"/>
      </a:accent1>
      <a:accent2>
        <a:srgbClr val="000000"/>
      </a:accent2>
      <a:accent3>
        <a:srgbClr val="DF930C"/>
      </a:accent3>
      <a:accent4>
        <a:srgbClr val="F8BD52"/>
      </a:accent4>
      <a:accent5>
        <a:srgbClr val="FFE693"/>
      </a:accent5>
      <a:accent6>
        <a:srgbClr val="F6C46C"/>
      </a:accent6>
      <a:hlink>
        <a:srgbClr val="003760"/>
      </a:hlink>
      <a:folHlink>
        <a:srgbClr val="FFCF3E"/>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1453</TotalTime>
  <Words>1703</Words>
  <Application>Microsoft Office PowerPoint</Application>
  <PresentationFormat>On-screen Show (4:3)</PresentationFormat>
  <Paragraphs>133</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29</cp:revision>
  <dcterms:created xsi:type="dcterms:W3CDTF">2011-02-12T21:25:58Z</dcterms:created>
  <dcterms:modified xsi:type="dcterms:W3CDTF">2011-02-14T15:27:21Z</dcterms:modified>
</cp:coreProperties>
</file>