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58" r:id="rId3"/>
    <p:sldId id="259" r:id="rId4"/>
    <p:sldId id="260" r:id="rId5"/>
    <p:sldId id="261" r:id="rId6"/>
    <p:sldId id="262" r:id="rId7"/>
    <p:sldId id="263" r:id="rId8"/>
    <p:sldId id="277" r:id="rId9"/>
    <p:sldId id="278" r:id="rId10"/>
    <p:sldId id="264" r:id="rId11"/>
    <p:sldId id="275" r:id="rId12"/>
    <p:sldId id="276" r:id="rId13"/>
    <p:sldId id="279" r:id="rId14"/>
    <p:sldId id="280" r:id="rId15"/>
    <p:sldId id="281" r:id="rId16"/>
    <p:sldId id="282" r:id="rId17"/>
    <p:sldId id="283" r:id="rId18"/>
    <p:sldId id="285" r:id="rId19"/>
    <p:sldId id="284" r:id="rId20"/>
    <p:sldId id="286" r:id="rId21"/>
    <p:sldId id="288" r:id="rId22"/>
    <p:sldId id="289" r:id="rId23"/>
    <p:sldId id="267" r:id="rId24"/>
    <p:sldId id="269" r:id="rId25"/>
    <p:sldId id="270" r:id="rId26"/>
    <p:sldId id="271" r:id="rId27"/>
    <p:sldId id="272" r:id="rId28"/>
    <p:sldId id="290" r:id="rId29"/>
    <p:sldId id="291" r:id="rId30"/>
    <p:sldId id="29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E7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3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D8BE15-6E7B-4D9C-B40C-0E33FE126D46}" type="datetimeFigureOut">
              <a:rPr lang="en-US" smtClean="0"/>
              <a:t>8/23/2011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E887CB-2B5E-405A-BC68-C21AEA915995}" type="slidenum">
              <a:rPr lang="en-US" smtClean="0"/>
              <a:t>‹#›</a:t>
            </a:fld>
            <a:endParaRPr lang="en-US"/>
          </a:p>
        </p:txBody>
      </p:sp>
    </p:spTree>
    <p:extLst>
      <p:ext uri="{BB962C8B-B14F-4D97-AF65-F5344CB8AC3E}">
        <p14:creationId xmlns:p14="http://schemas.microsoft.com/office/powerpoint/2010/main" val="176457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5</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17</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algn="just" fontAlgn="auto">
              <a:spcBef>
                <a:spcPts val="0"/>
              </a:spcBef>
              <a:spcAft>
                <a:spcPts val="0"/>
              </a:spcAft>
              <a:defRPr/>
            </a:pPr>
            <a:r>
              <a:rPr lang="en-CA" sz="1200" b="1" dirty="0" smtClean="0">
                <a:effectLst>
                  <a:outerShdw blurRad="38100" dist="38100" dir="2700000" algn="tl">
                    <a:srgbClr val="000000">
                      <a:alpha val="43137"/>
                    </a:srgbClr>
                  </a:outerShdw>
                </a:effectLst>
                <a:latin typeface="Andalus" pitchFamily="2" charset="-78"/>
                <a:cs typeface="Andalus" pitchFamily="2" charset="-78"/>
              </a:rPr>
              <a:t>These were the followers of </a:t>
            </a:r>
            <a:r>
              <a:rPr lang="en-CA" sz="1200" b="1" dirty="0" smtClean="0">
                <a:solidFill>
                  <a:srgbClr val="0000FF"/>
                </a:solidFill>
                <a:effectLst>
                  <a:outerShdw blurRad="38100" dist="38100" dir="2700000" algn="tl">
                    <a:srgbClr val="000000">
                      <a:alpha val="43137"/>
                    </a:srgbClr>
                  </a:outerShdw>
                </a:effectLst>
                <a:latin typeface="Andalus" pitchFamily="2" charset="-78"/>
                <a:cs typeface="Andalus" pitchFamily="2" charset="-78"/>
              </a:rPr>
              <a:t>Epicurus, </a:t>
            </a:r>
            <a:r>
              <a:rPr lang="en-CA" sz="1200" b="1" dirty="0" smtClean="0">
                <a:effectLst>
                  <a:outerShdw blurRad="38100" dist="38100" dir="2700000" algn="tl">
                    <a:srgbClr val="000000">
                      <a:alpha val="43137"/>
                    </a:srgbClr>
                  </a:outerShdw>
                </a:effectLst>
                <a:latin typeface="Andalus" pitchFamily="2" charset="-78"/>
                <a:cs typeface="Andalus" pitchFamily="2" charset="-78"/>
              </a:rPr>
              <a:t>who acknowledged no gods except in name, and absolutely denied that they exercised any government over the world or its inhabitants; and that the chief good consisted </a:t>
            </a:r>
            <a:r>
              <a:rPr lang="en-CA" sz="1200" b="1" u="sng" dirty="0" smtClean="0">
                <a:solidFill>
                  <a:srgbClr val="FF0000"/>
                </a:solidFill>
                <a:effectLst>
                  <a:outerShdw blurRad="38100" dist="38100" dir="2700000" algn="tl">
                    <a:srgbClr val="000000">
                      <a:alpha val="43137"/>
                    </a:srgbClr>
                  </a:outerShdw>
                </a:effectLst>
                <a:latin typeface="Andalus" pitchFamily="2" charset="-78"/>
                <a:cs typeface="Andalus" pitchFamily="2" charset="-78"/>
              </a:rPr>
              <a:t>in the gratification of the appetites of sense</a:t>
            </a:r>
            <a:r>
              <a:rPr lang="en-CA" sz="1200" b="1" dirty="0" smtClean="0">
                <a:effectLst>
                  <a:outerShdw blurRad="38100" dist="38100" dir="2700000" algn="tl">
                    <a:srgbClr val="000000">
                      <a:alpha val="43137"/>
                    </a:srgbClr>
                  </a:outerShdw>
                </a:effectLst>
                <a:latin typeface="Andalus" pitchFamily="2" charset="-78"/>
                <a:cs typeface="Andalus" pitchFamily="2" charset="-78"/>
              </a:rPr>
              <a:t>. These points the Epicureans certainly held; but it is not clear that Epicurus himself maintained such doctrines. </a:t>
            </a:r>
            <a:endParaRPr lang="en-CA" sz="1200" b="1" dirty="0">
              <a:effectLst>
                <a:outerShdw blurRad="38100" dist="38100" dir="2700000" algn="tl">
                  <a:srgbClr val="000000">
                    <a:alpha val="43137"/>
                  </a:srgbClr>
                </a:outerShdw>
              </a:effectLst>
              <a:latin typeface="Andalus" pitchFamily="2" charset="-78"/>
              <a:cs typeface="Andalus" pitchFamily="2" charset="-7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18</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algn="just" fontAlgn="auto">
              <a:spcBef>
                <a:spcPts val="0"/>
              </a:spcBef>
              <a:spcAft>
                <a:spcPts val="0"/>
              </a:spcAft>
              <a:defRPr/>
            </a:pPr>
            <a:r>
              <a:rPr lang="en-CA" sz="1200" b="1" dirty="0" smtClean="0">
                <a:effectLst>
                  <a:outerShdw blurRad="38100" dist="38100" dir="2700000" algn="tl">
                    <a:srgbClr val="000000">
                      <a:alpha val="43137"/>
                    </a:srgbClr>
                  </a:outerShdw>
                </a:effectLst>
                <a:latin typeface="Andalus" pitchFamily="2" charset="-78"/>
                <a:cs typeface="Andalus" pitchFamily="2" charset="-78"/>
              </a:rPr>
              <a:t>And certain </a:t>
            </a:r>
            <a:r>
              <a:rPr lang="en-CA" sz="1200" b="1" u="sng" dirty="0" smtClean="0">
                <a:solidFill>
                  <a:srgbClr val="FF0000"/>
                </a:solidFill>
                <a:effectLst>
                  <a:outerShdw blurRad="38100" dist="38100" dir="2700000" algn="tl">
                    <a:srgbClr val="000000">
                      <a:alpha val="43137"/>
                    </a:srgbClr>
                  </a:outerShdw>
                </a:effectLst>
                <a:latin typeface="Andalus" pitchFamily="2" charset="-78"/>
                <a:cs typeface="Andalus" pitchFamily="2" charset="-78"/>
              </a:rPr>
              <a:t>Stoic....</a:t>
            </a:r>
            <a:r>
              <a:rPr lang="en-CA" sz="1200" b="1" dirty="0" smtClean="0">
                <a:effectLst>
                  <a:outerShdw blurRad="38100" dist="38100" dir="2700000" algn="tl">
                    <a:srgbClr val="000000">
                      <a:alpha val="43137"/>
                    </a:srgbClr>
                  </a:outerShdw>
                </a:effectLst>
                <a:latin typeface="Andalus" pitchFamily="2" charset="-78"/>
                <a:cs typeface="Andalus" pitchFamily="2" charset="-78"/>
              </a:rPr>
              <a:t>Who are these or what is this? </a:t>
            </a:r>
          </a:p>
          <a:p>
            <a:pPr algn="just" fontAlgn="auto">
              <a:spcBef>
                <a:spcPts val="0"/>
              </a:spcBef>
              <a:spcAft>
                <a:spcPts val="0"/>
              </a:spcAft>
              <a:defRPr/>
            </a:pPr>
            <a:r>
              <a:rPr lang="en-CA" sz="1200" b="1" dirty="0" smtClean="0">
                <a:latin typeface="Andalus" pitchFamily="2" charset="-78"/>
                <a:cs typeface="Andalus" pitchFamily="2" charset="-78"/>
              </a:rPr>
              <a:t>ZENO, the founder of the Stoic sect, was born in the isle of Cyprus, about thirty years before Christ. His disciples were called Stoics</a:t>
            </a:r>
            <a:endParaRPr lang="en-CA" sz="1200" b="1" dirty="0">
              <a:solidFill>
                <a:srgbClr val="FF0000"/>
              </a:solidFill>
              <a:effectLst>
                <a:outerShdw blurRad="38100" dist="38100" dir="2700000" algn="tl">
                  <a:srgbClr val="000000">
                    <a:alpha val="43137"/>
                  </a:srgbClr>
                </a:outerShdw>
              </a:effectLst>
              <a:latin typeface="Andalus" pitchFamily="2" charset="-78"/>
              <a:cs typeface="Andalus" pitchFamily="2" charset="-7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19</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dirty="0" smtClean="0"/>
              <a:t>Epicurean: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20</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dirty="0" smtClean="0"/>
              <a:t>Epicurean: </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21</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dirty="0" smtClean="0"/>
              <a:t>Epicurean: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22</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dirty="0" smtClean="0"/>
              <a:t>Epicurean: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Acts 16:31 (NKJV) </a:t>
            </a:r>
            <a:r>
              <a:rPr lang="en-US" dirty="0" smtClean="0"/>
              <a:t/>
            </a:r>
            <a:br>
              <a:rPr lang="en-US" dirty="0" smtClean="0"/>
            </a:br>
            <a:r>
              <a:rPr lang="en-US" baseline="30000" dirty="0" smtClean="0"/>
              <a:t>31 </a:t>
            </a:r>
            <a:r>
              <a:rPr lang="en-US" dirty="0" smtClean="0"/>
              <a:t>So they said, "Believe on the Lord Jesus Christ, and you will be saved, you and your household." </a:t>
            </a:r>
            <a:br>
              <a:rPr lang="en-US" dirty="0" smtClean="0"/>
            </a:b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3D4555F1-1CBF-49AF-AA95-1DDC27E241D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66556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399ECC-DB4F-40D3-8483-717E3AFE334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32879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6</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10</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a:spcBef>
                <a:spcPct val="0"/>
              </a:spcBef>
            </a:pPr>
            <a:r>
              <a:rPr lang="en-CA" dirty="0" smtClean="0"/>
              <a:t>Before enter in Thessalonica Paul pass through </a:t>
            </a:r>
            <a:r>
              <a:rPr lang="en-CA" dirty="0" err="1" smtClean="0"/>
              <a:t>Amphipolis</a:t>
            </a:r>
            <a:r>
              <a:rPr lang="en-CA" dirty="0" smtClean="0"/>
              <a:t> and </a:t>
            </a:r>
            <a:r>
              <a:rPr lang="en-CA" dirty="0" err="1" smtClean="0"/>
              <a:t>Apollonia</a:t>
            </a:r>
            <a:r>
              <a:rPr lang="en-CA" dirty="0" smtClean="0"/>
              <a:t>, he did not stop in there but just pass by knowing that his mission was Thessalonica.</a:t>
            </a:r>
          </a:p>
          <a:p>
            <a:pPr>
              <a:spcBef>
                <a:spcPct val="0"/>
              </a:spcBef>
            </a:pPr>
            <a:r>
              <a:rPr lang="en-CA" b="1" dirty="0" smtClean="0"/>
              <a:t>17:1 “through </a:t>
            </a:r>
            <a:r>
              <a:rPr lang="en-CA" b="1" dirty="0" err="1" smtClean="0"/>
              <a:t>Amphipolis</a:t>
            </a:r>
            <a:r>
              <a:rPr lang="en-CA" b="1" dirty="0" smtClean="0"/>
              <a:t> and </a:t>
            </a:r>
            <a:r>
              <a:rPr lang="en-CA" b="1" dirty="0" err="1" smtClean="0"/>
              <a:t>Apollonia</a:t>
            </a:r>
            <a:r>
              <a:rPr lang="en-CA" b="1" dirty="0" smtClean="0"/>
              <a:t>” These two cities were located on the </a:t>
            </a:r>
            <a:r>
              <a:rPr lang="en-CA" b="1" dirty="0" err="1" smtClean="0"/>
              <a:t>Ignatian</a:t>
            </a:r>
            <a:r>
              <a:rPr lang="en-CA" b="1" dirty="0" smtClean="0"/>
              <a:t> Way, a major east-west Roman</a:t>
            </a:r>
          </a:p>
          <a:p>
            <a:pPr>
              <a:spcBef>
                <a:spcPct val="0"/>
              </a:spcBef>
            </a:pPr>
            <a:r>
              <a:rPr lang="en-CA" dirty="0" smtClean="0"/>
              <a:t>road of over 500 miles, which linked the eastern and western parts of the empire and which formed the main street of</a:t>
            </a:r>
          </a:p>
          <a:p>
            <a:pPr>
              <a:spcBef>
                <a:spcPct val="0"/>
              </a:spcBef>
            </a:pPr>
            <a:r>
              <a:rPr lang="en-CA" dirty="0" smtClean="0"/>
              <a:t>Thessalonica.</a:t>
            </a:r>
          </a:p>
          <a:p>
            <a:pPr>
              <a:spcBef>
                <a:spcPct val="0"/>
              </a:spcBef>
            </a:pPr>
            <a:endParaRPr lang="en-CA" b="1" dirty="0" smtClean="0"/>
          </a:p>
          <a:p>
            <a:pPr>
              <a:spcBef>
                <a:spcPct val="0"/>
              </a:spcBef>
            </a:pPr>
            <a:r>
              <a:rPr lang="en-CA" b="1" dirty="0" smtClean="0"/>
              <a:t>“Christ had to suffer” The term “had” (</a:t>
            </a:r>
            <a:r>
              <a:rPr lang="en-CA" b="1" i="1" dirty="0" err="1" smtClean="0"/>
              <a:t>dei</a:t>
            </a:r>
            <a:r>
              <a:rPr lang="en-CA" b="1" i="1" dirty="0" smtClean="0"/>
              <a:t>) is an IMPERFECT ACTIVE INDICATIVE, which denotes necessity. </a:t>
            </a:r>
          </a:p>
          <a:p>
            <a:pPr>
              <a:spcBef>
                <a:spcPct val="0"/>
              </a:spcBef>
            </a:pPr>
            <a:r>
              <a:rPr lang="en-CA" b="1" i="1" dirty="0" smtClean="0"/>
              <a:t>A </a:t>
            </a:r>
            <a:r>
              <a:rPr lang="en-CA" dirty="0" smtClean="0"/>
              <a:t>suffering Messiah was predicted in the OT (cf. Gen. 3:15; Ps. 22; Isa. 52:13-53:12), but was never clearly seen by the rabbis.</a:t>
            </a:r>
          </a:p>
          <a:p>
            <a:pPr>
              <a:spcBef>
                <a:spcPct val="0"/>
              </a:spcBef>
            </a:pPr>
            <a:r>
              <a:rPr lang="en-CA" dirty="0" smtClean="0"/>
              <a:t>It was forcibly asserted by Apostolic preachers (cf. Acts 3:18; 26:23; I Pet. 1:10-12). This truth was the major stumbling</a:t>
            </a:r>
          </a:p>
          <a:p>
            <a:pPr>
              <a:spcBef>
                <a:spcPct val="0"/>
              </a:spcBef>
            </a:pPr>
            <a:r>
              <a:rPr lang="en-CA" dirty="0" smtClean="0"/>
              <a:t>block to the Jews (cf. I Cor. 1:22-23). See note at 3:18.</a:t>
            </a:r>
          </a:p>
          <a:p>
            <a:pPr>
              <a:spcBef>
                <a:spcPct val="0"/>
              </a:spcBef>
            </a:pPr>
            <a:endParaRPr lang="en-CA" b="1" dirty="0" smtClean="0"/>
          </a:p>
          <a:p>
            <a:pPr>
              <a:spcBef>
                <a:spcPct val="0"/>
              </a:spcBef>
            </a:pPr>
            <a:r>
              <a:rPr lang="en-CA" b="1" dirty="0" smtClean="0"/>
              <a:t>“where there was a synagogue” This was Paul’s pattern and sequence for proclamation (cf. v. 2; 3:26; 13:46; Rom. 1:16;</a:t>
            </a:r>
          </a:p>
          <a:p>
            <a:pPr>
              <a:spcBef>
                <a:spcPct val="0"/>
              </a:spcBef>
            </a:pPr>
            <a:r>
              <a:rPr lang="en-CA" dirty="0" smtClean="0"/>
              <a:t>2:9,10; Acts 9:20; 13:5,14; 14:1; 17:2,10,17; 18:4,19; 19:8), probably because he felt the gospel was first for the Jews</a:t>
            </a:r>
          </a:p>
          <a:p>
            <a:pPr>
              <a:spcBef>
                <a:spcPct val="0"/>
              </a:spcBef>
            </a:pPr>
            <a:r>
              <a:rPr lang="en-CA" dirty="0" smtClean="0"/>
              <a:t>because of OT prophecy. Also, many God-fearers also attended, knew, and respected the Old Testament.</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11</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12</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13</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14</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15</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A6DC3-B673-471D-B707-0E95FB2E2131}" type="slidenum">
              <a:rPr lang="en-US">
                <a:solidFill>
                  <a:prstClr val="black"/>
                </a:solidFill>
              </a:rPr>
              <a:pPr/>
              <a:t>16</a:t>
            </a:fld>
            <a:endParaRPr lang="en-US">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dirty="0" smtClean="0"/>
              <a:t>Epicurean: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7619AC0F-4E6E-4F31-B093-4497475B6BF1}" type="datetime1">
              <a:rPr lang="en-US" smtClean="0">
                <a:solidFill>
                  <a:prstClr val="white">
                    <a:alpha val="50000"/>
                  </a:prstClr>
                </a:solidFill>
              </a:rPr>
              <a:pPr/>
              <a:t>8/23/2011</a:t>
            </a:fld>
            <a:endParaRPr lang="en-US">
              <a:solidFill>
                <a:prstClr val="white">
                  <a:alpha val="50000"/>
                </a:prstClr>
              </a:solidFill>
            </a:endParaRPr>
          </a:p>
        </p:txBody>
      </p:sp>
      <p:sp>
        <p:nvSpPr>
          <p:cNvPr id="8" name="Slide Number Placeholder 7"/>
          <p:cNvSpPr>
            <a:spLocks noGrp="1"/>
          </p:cNvSpPr>
          <p:nvPr>
            <p:ph type="sldNum" sz="quarter" idx="11"/>
          </p:nvPr>
        </p:nvSpPr>
        <p:spPr/>
        <p:txBody>
          <a:bodyPr/>
          <a:lstStyle/>
          <a:p>
            <a:fld id="{7E4624B1-C7B4-4A8A-8E6E-B45790D7EEB2}" type="slidenum">
              <a:rPr lang="en-US" smtClean="0">
                <a:solidFill>
                  <a:prstClr val="white"/>
                </a:solidFill>
              </a:rPr>
              <a:pPr/>
              <a:t>‹#›</a:t>
            </a:fld>
            <a:endParaRPr lang="en-US">
              <a:solidFill>
                <a:prstClr val="white"/>
              </a:solidFill>
            </a:endParaRPr>
          </a:p>
        </p:txBody>
      </p:sp>
      <p:sp>
        <p:nvSpPr>
          <p:cNvPr id="9" name="Footer Placeholder 8"/>
          <p:cNvSpPr>
            <a:spLocks noGrp="1"/>
          </p:cNvSpPr>
          <p:nvPr>
            <p:ph type="ftr" sz="quarter" idx="12"/>
          </p:nvPr>
        </p:nvSpPr>
        <p:spPr/>
        <p:txBody>
          <a:bodyPr/>
          <a:lstStyle/>
          <a:p>
            <a:endParaRPr lang="en-US">
              <a:solidFill>
                <a:prstClr val="white"/>
              </a:solidFill>
            </a:endParaRPr>
          </a:p>
        </p:txBody>
      </p:sp>
    </p:spTree>
    <p:extLst>
      <p:ext uri="{BB962C8B-B14F-4D97-AF65-F5344CB8AC3E}">
        <p14:creationId xmlns:p14="http://schemas.microsoft.com/office/powerpoint/2010/main" val="200141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7D0D5-EB4E-4F39-AC95-CDD80F4A055A}" type="datetime1">
              <a:rPr lang="en-US" smtClean="0">
                <a:solidFill>
                  <a:prstClr val="white">
                    <a:alpha val="50000"/>
                  </a:prstClr>
                </a:solidFill>
              </a:rPr>
              <a:pPr/>
              <a:t>8/23/2011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8060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C96AE-388E-4AFE-B603-A9D8C0164384}" type="datetime1">
              <a:rPr lang="en-US" smtClean="0">
                <a:solidFill>
                  <a:prstClr val="white">
                    <a:alpha val="50000"/>
                  </a:prstClr>
                </a:solidFill>
              </a:rPr>
              <a:pPr/>
              <a:t>8/23/2011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867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09D03FA-923A-4E49-9007-9DCFC932C862}" type="datetime1">
              <a:rPr lang="en-US" smtClean="0">
                <a:solidFill>
                  <a:prstClr val="white">
                    <a:alpha val="50000"/>
                  </a:prstClr>
                </a:solidFill>
              </a:rPr>
              <a:pPr/>
              <a:t>8/23/2011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3179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F6022F-A9DF-4BDB-BA8B-2343F9122960}" type="datetime1">
              <a:rPr lang="en-US" smtClean="0">
                <a:solidFill>
                  <a:prstClr val="white">
                    <a:alpha val="50000"/>
                  </a:prstClr>
                </a:solidFill>
              </a:rPr>
              <a:pPr/>
              <a:t>8/23/2011</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8240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CF8B3D2-EC3F-4CB2-BE57-927D92103679}" type="datetime1">
              <a:rPr lang="en-US" smtClean="0">
                <a:solidFill>
                  <a:prstClr val="white">
                    <a:alpha val="50000"/>
                  </a:prstClr>
                </a:solidFill>
              </a:rPr>
              <a:pPr/>
              <a:t>8/23/2011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074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73E642A2-8446-47BD-A697-A286FE24CCF4}" type="datetime1">
              <a:rPr lang="en-US" smtClean="0">
                <a:solidFill>
                  <a:prstClr val="white">
                    <a:alpha val="50000"/>
                  </a:prstClr>
                </a:solidFill>
              </a:rPr>
              <a:pPr/>
              <a:t>8/23/2011</a:t>
            </a:fld>
            <a:endParaRPr lang="en-US">
              <a:solidFill>
                <a:prstClr val="white">
                  <a:alpha val="50000"/>
                </a:prstClr>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2242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57850E-C4DC-48AA-985A-A25B17A4EC8A}" type="datetime1">
              <a:rPr lang="en-US" smtClean="0">
                <a:solidFill>
                  <a:prstClr val="white">
                    <a:alpha val="50000"/>
                  </a:prstClr>
                </a:solidFill>
              </a:rPr>
              <a:pPr/>
              <a:t>8/23/2011</a:t>
            </a:fld>
            <a:endParaRPr lang="en-US">
              <a:solidFill>
                <a:prstClr val="white">
                  <a:alpha val="50000"/>
                </a:prstClr>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2228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BCBDE-1978-4431-91B5-723AED98D960}" type="datetime1">
              <a:rPr lang="en-US" smtClean="0">
                <a:solidFill>
                  <a:prstClr val="white">
                    <a:alpha val="50000"/>
                  </a:prstClr>
                </a:solidFill>
              </a:rPr>
              <a:pPr/>
              <a:t>8/23/2011</a:t>
            </a:fld>
            <a:endParaRPr lang="en-US">
              <a:solidFill>
                <a:prstClr val="white">
                  <a:alpha val="50000"/>
                </a:prstClr>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a:xfrm>
            <a:off x="8153400" y="76200"/>
            <a:ext cx="941203" cy="301752"/>
          </a:xfrm>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9673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CFE71-453B-45F3-9C10-CB0905CA6C97}" type="datetime1">
              <a:rPr lang="en-US" smtClean="0">
                <a:solidFill>
                  <a:prstClr val="white">
                    <a:alpha val="50000"/>
                  </a:prstClr>
                </a:solidFill>
              </a:rPr>
              <a:pPr/>
              <a:t>8/23/2011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3560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1E0E91-2F85-4446-8E2C-747121A95AD0}" type="datetime1">
              <a:rPr lang="en-US" smtClean="0">
                <a:solidFill>
                  <a:prstClr val="white">
                    <a:alpha val="50000"/>
                  </a:prstClr>
                </a:solidFill>
              </a:rPr>
              <a:pPr/>
              <a:t>8/23/2011</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E4624B1-C7B4-4A8A-8E6E-B45790D7EEB2}"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0449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059E682E-54CD-481E-B08C-16125A90D59F}" type="datetime1">
              <a:rPr lang="en-US" smtClean="0">
                <a:solidFill>
                  <a:prstClr val="white">
                    <a:alpha val="50000"/>
                  </a:prstClr>
                </a:solidFill>
              </a:rPr>
              <a:pPr/>
              <a:t>8/23/2011</a:t>
            </a:fld>
            <a:endParaRPr lang="en-US">
              <a:solidFill>
                <a:prstClr val="white">
                  <a:alpha val="50000"/>
                </a:prstClr>
              </a:solidFill>
            </a:endParaRPr>
          </a:p>
        </p:txBody>
      </p:sp>
      <p:sp>
        <p:nvSpPr>
          <p:cNvPr id="6" name="Slide Number Placeholder 5"/>
          <p:cNvSpPr>
            <a:spLocks noGrp="1"/>
          </p:cNvSpPr>
          <p:nvPr>
            <p:ph type="sldNum" sz="quarter" idx="4"/>
          </p:nvPr>
        </p:nvSpPr>
        <p:spPr>
          <a:xfrm>
            <a:off x="8153400" y="76200"/>
            <a:ext cx="941203" cy="301752"/>
          </a:xfrm>
          <a:prstGeom prst="rect">
            <a:avLst/>
          </a:prstGeom>
        </p:spPr>
        <p:txBody>
          <a:bodyPr vert="horz" lIns="91440" tIns="45720" rIns="91440" bIns="45720" rtlCol="0" anchor="ctr"/>
          <a:lstStyle>
            <a:lvl1pPr algn="r">
              <a:defRPr sz="1200">
                <a:solidFill>
                  <a:schemeClr val="tx1"/>
                </a:solidFill>
              </a:defRPr>
            </a:lvl1pPr>
          </a:lstStyle>
          <a:p>
            <a:fld id="{7E4624B1-C7B4-4A8A-8E6E-B45790D7EEB2}" type="slidenum">
              <a:rPr lang="en-US" smtClean="0">
                <a:solidFill>
                  <a:prstClr val="white"/>
                </a:solidFill>
              </a:rPr>
              <a:pPr/>
              <a:t>‹#›</a:t>
            </a:fld>
            <a:endParaRPr lang="en-US">
              <a:solidFill>
                <a:prstClr val="white"/>
              </a:solidFill>
            </a:endParaRPr>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solidFill>
                <a:prstClr val="white"/>
              </a:solidFill>
            </a:endParaRPr>
          </a:p>
        </p:txBody>
      </p:sp>
    </p:spTree>
    <p:extLst>
      <p:ext uri="{BB962C8B-B14F-4D97-AF65-F5344CB8AC3E}">
        <p14:creationId xmlns:p14="http://schemas.microsoft.com/office/powerpoint/2010/main" val="5919465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32194"/>
            <a:ext cx="4495800" cy="52924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1</a:t>
            </a:fld>
            <a:endParaRPr lang="en-US">
              <a:solidFill>
                <a:prstClr val="white"/>
              </a:solidFill>
            </a:endParaRPr>
          </a:p>
        </p:txBody>
      </p:sp>
      <p:sp>
        <p:nvSpPr>
          <p:cNvPr id="4" name="Rectangle 3"/>
          <p:cNvSpPr/>
          <p:nvPr/>
        </p:nvSpPr>
        <p:spPr>
          <a:xfrm>
            <a:off x="4343400" y="3810000"/>
            <a:ext cx="4795684" cy="3048000"/>
          </a:xfrm>
          <a:prstGeom prst="rect">
            <a:avLst/>
          </a:prstGeom>
          <a:solidFill>
            <a:srgbClr val="000000">
              <a:alpha val="27059"/>
            </a:srgb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6" name="Rectangle 5"/>
          <p:cNvSpPr/>
          <p:nvPr/>
        </p:nvSpPr>
        <p:spPr>
          <a:xfrm>
            <a:off x="4648200" y="4025949"/>
            <a:ext cx="4335876" cy="2616101"/>
          </a:xfrm>
          <a:prstGeom prst="rect">
            <a:avLst/>
          </a:prstGeom>
        </p:spPr>
        <p:txBody>
          <a:bodyPr wrap="square">
            <a:spAutoFit/>
          </a:bodyPr>
          <a:lstStyle/>
          <a:p>
            <a:r>
              <a:rPr lang="en-US" sz="40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p>
          <a:p>
            <a:pPr algn="ctr"/>
            <a:r>
              <a:rPr lang="en-US" sz="44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Thessalonica, Berea, </a:t>
            </a:r>
            <a:r>
              <a:rPr lang="en-US" sz="44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&amp; Athens </a:t>
            </a:r>
            <a:r>
              <a:rPr lang="en-US" sz="36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36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17:1-34</a:t>
            </a:r>
            <a:endParaRPr lang="en-US" sz="20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3" name="TextBox 2"/>
          <p:cNvSpPr txBox="1"/>
          <p:nvPr/>
        </p:nvSpPr>
        <p:spPr>
          <a:xfrm>
            <a:off x="4343400" y="719078"/>
            <a:ext cx="4774902" cy="286232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smtClean="0">
                <a:ln w="11430"/>
                <a:solidFill>
                  <a:schemeClr val="tx2">
                    <a:lumMod val="40000"/>
                    <a:lumOff val="60000"/>
                  </a:schemeClr>
                </a:solidFill>
                <a:effectLst>
                  <a:outerShdw blurRad="60007" dist="310007" dir="7680000" sy="30000" kx="1300200" algn="ctr" rotWithShape="0">
                    <a:prstClr val="black">
                      <a:alpha val="32000"/>
                    </a:prstClr>
                  </a:outerShdw>
                </a:effectLst>
                <a:latin typeface="Dominican Small Caps" pitchFamily="2" charset="0"/>
              </a:rPr>
              <a:t>Receiving The Word of God</a:t>
            </a:r>
            <a:endParaRPr lang="en-US" sz="6000" b="1" dirty="0">
              <a:ln w="11430"/>
              <a:solidFill>
                <a:schemeClr val="tx2">
                  <a:lumMod val="40000"/>
                  <a:lumOff val="60000"/>
                </a:schemeClr>
              </a:solidFill>
              <a:effectLst>
                <a:outerShdw blurRad="60007" dist="310007" dir="7680000" sy="30000" kx="1300200" algn="ctr" rotWithShape="0">
                  <a:prstClr val="black">
                    <a:alpha val="32000"/>
                  </a:prstClr>
                </a:outerShdw>
              </a:effectLst>
              <a:latin typeface="Dominican Small Caps" pitchFamily="2" charset="0"/>
            </a:endParaRPr>
          </a:p>
        </p:txBody>
      </p:sp>
    </p:spTree>
    <p:extLst>
      <p:ext uri="{BB962C8B-B14F-4D97-AF65-F5344CB8AC3E}">
        <p14:creationId xmlns:p14="http://schemas.microsoft.com/office/powerpoint/2010/main" val="17025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10</a:t>
            </a:fld>
            <a:endParaRPr lang="en-US">
              <a:solidFill>
                <a:prstClr val="white"/>
              </a:solidFill>
            </a:endParaRPr>
          </a:p>
        </p:txBody>
      </p:sp>
      <p:sp>
        <p:nvSpPr>
          <p:cNvPr id="23" name="Snip Single Corner Rectangle 22"/>
          <p:cNvSpPr/>
          <p:nvPr/>
        </p:nvSpPr>
        <p:spPr>
          <a:xfrm>
            <a:off x="0" y="649069"/>
            <a:ext cx="6019800" cy="1103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Silas &amp; Timothy at Thessalonica -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17:1-9)</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
        <p:nvSpPr>
          <p:cNvPr id="3" name="Rectangle 2"/>
          <p:cNvSpPr/>
          <p:nvPr/>
        </p:nvSpPr>
        <p:spPr>
          <a:xfrm>
            <a:off x="3581400" y="1946731"/>
            <a:ext cx="5448300" cy="4724370"/>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600" dirty="0">
                <a:solidFill>
                  <a:srgbClr val="FFFF00"/>
                </a:solidFill>
                <a:effectLst>
                  <a:glow rad="101600">
                    <a:prstClr val="black">
                      <a:alpha val="60000"/>
                    </a:prstClr>
                  </a:glow>
                </a:effectLst>
                <a:latin typeface="Constantia" pitchFamily="18" charset="0"/>
              </a:rPr>
              <a:t>Paul </a:t>
            </a:r>
            <a:r>
              <a:rPr lang="en-US" sz="2600" dirty="0" smtClean="0">
                <a:solidFill>
                  <a:srgbClr val="FFFF00"/>
                </a:solidFill>
                <a:effectLst>
                  <a:glow rad="101600">
                    <a:prstClr val="black">
                      <a:alpha val="60000"/>
                    </a:prstClr>
                  </a:glow>
                </a:effectLst>
                <a:latin typeface="Constantia" pitchFamily="18" charset="0"/>
              </a:rPr>
              <a:t>went into the Synagogue </a:t>
            </a:r>
            <a:r>
              <a:rPr lang="en-US" sz="2600" dirty="0">
                <a:solidFill>
                  <a:srgbClr val="FFFF00"/>
                </a:solidFill>
                <a:effectLst>
                  <a:glow rad="101600">
                    <a:prstClr val="black">
                      <a:alpha val="60000"/>
                    </a:prstClr>
                  </a:glow>
                </a:effectLst>
                <a:latin typeface="Constantia" pitchFamily="18" charset="0"/>
              </a:rPr>
              <a:t>on the </a:t>
            </a:r>
            <a:r>
              <a:rPr lang="en-US" sz="2600" dirty="0" smtClean="0">
                <a:solidFill>
                  <a:srgbClr val="FFFF00"/>
                </a:solidFill>
                <a:effectLst>
                  <a:glow rad="101600">
                    <a:prstClr val="black">
                      <a:alpha val="60000"/>
                    </a:prstClr>
                  </a:glow>
                </a:effectLst>
                <a:latin typeface="Constantia" pitchFamily="18" charset="0"/>
              </a:rPr>
              <a:t>Sabbath for three weeks </a:t>
            </a:r>
            <a:r>
              <a:rPr lang="en-US" sz="2600" dirty="0">
                <a:solidFill>
                  <a:srgbClr val="FFFF00"/>
                </a:solidFill>
                <a:effectLst>
                  <a:glow rad="101600">
                    <a:prstClr val="black">
                      <a:alpha val="60000"/>
                    </a:prstClr>
                  </a:glow>
                </a:effectLst>
                <a:latin typeface="Constantia" pitchFamily="18" charset="0"/>
              </a:rPr>
              <a:t>– </a:t>
            </a:r>
            <a:r>
              <a:rPr lang="en-US" sz="2600" i="1" dirty="0" smtClean="0">
                <a:solidFill>
                  <a:prstClr val="white"/>
                </a:solidFill>
                <a:effectLst>
                  <a:glow rad="101600">
                    <a:prstClr val="black">
                      <a:alpha val="60000"/>
                    </a:prstClr>
                  </a:glow>
                </a:effectLst>
                <a:latin typeface="Constantia" pitchFamily="18" charset="0"/>
              </a:rPr>
              <a:t>as was his custom -</a:t>
            </a:r>
            <a:r>
              <a:rPr lang="en-US" sz="2600" dirty="0" smtClean="0">
                <a:solidFill>
                  <a:srgbClr val="FFFF00"/>
                </a:solidFill>
                <a:effectLst>
                  <a:glow rad="101600">
                    <a:prstClr val="black">
                      <a:alpha val="60000"/>
                    </a:prstClr>
                  </a:glow>
                </a:effectLst>
                <a:latin typeface="Constantia" pitchFamily="18" charset="0"/>
              </a:rPr>
              <a:t> </a:t>
            </a:r>
            <a:r>
              <a:rPr lang="en-US" sz="2600" dirty="0">
                <a:solidFill>
                  <a:prstClr val="white"/>
                </a:solidFill>
                <a:effectLst>
                  <a:glow rad="101600">
                    <a:prstClr val="black">
                      <a:alpha val="60000"/>
                    </a:prstClr>
                  </a:glow>
                </a:effectLst>
                <a:latin typeface="Constantia" pitchFamily="18" charset="0"/>
              </a:rPr>
              <a:t>(</a:t>
            </a:r>
            <a:r>
              <a:rPr lang="en-US" sz="2600" dirty="0" smtClean="0">
                <a:solidFill>
                  <a:prstClr val="white"/>
                </a:solidFill>
                <a:effectLst>
                  <a:glow rad="101600">
                    <a:prstClr val="black">
                      <a:alpha val="60000"/>
                    </a:prstClr>
                  </a:glow>
                </a:effectLst>
                <a:latin typeface="Constantia" pitchFamily="18" charset="0"/>
              </a:rPr>
              <a:t>17:1,2)</a:t>
            </a:r>
            <a:endParaRPr lang="en-US" sz="26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600" dirty="0" smtClean="0">
                <a:solidFill>
                  <a:srgbClr val="FFFF00"/>
                </a:solidFill>
                <a:effectLst>
                  <a:glow rad="101600">
                    <a:prstClr val="black">
                      <a:alpha val="60000"/>
                    </a:prstClr>
                  </a:glow>
                </a:effectLst>
                <a:latin typeface="Constantia" pitchFamily="18" charset="0"/>
              </a:rPr>
              <a:t>Reasoned with them from the scriptures - </a:t>
            </a:r>
            <a:r>
              <a:rPr lang="en-US" sz="2600" dirty="0" smtClean="0">
                <a:solidFill>
                  <a:prstClr val="white"/>
                </a:solidFill>
                <a:effectLst>
                  <a:glow rad="101600">
                    <a:prstClr val="black">
                      <a:alpha val="60000"/>
                    </a:prstClr>
                  </a:glow>
                </a:effectLst>
                <a:latin typeface="Constantia" pitchFamily="18" charset="0"/>
              </a:rPr>
              <a:t>(17:2).</a:t>
            </a:r>
            <a:endParaRPr lang="en-US" sz="26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600" dirty="0" smtClean="0">
                <a:solidFill>
                  <a:srgbClr val="FFFF00"/>
                </a:solidFill>
                <a:effectLst>
                  <a:glow rad="101600">
                    <a:prstClr val="black">
                      <a:alpha val="60000"/>
                    </a:prstClr>
                  </a:glow>
                </a:effectLst>
                <a:latin typeface="Constantia" pitchFamily="18" charset="0"/>
              </a:rPr>
              <a:t>Explaining &amp; proving that Jesus is the promised Messiah &amp; that He </a:t>
            </a:r>
            <a:r>
              <a:rPr lang="en-US" sz="2600" u="sng" dirty="0" smtClean="0">
                <a:solidFill>
                  <a:srgbClr val="FFFF00"/>
                </a:solidFill>
                <a:effectLst>
                  <a:glow rad="101600">
                    <a:prstClr val="black">
                      <a:alpha val="60000"/>
                    </a:prstClr>
                  </a:glow>
                </a:effectLst>
                <a:latin typeface="Constantia" pitchFamily="18" charset="0"/>
              </a:rPr>
              <a:t>had</a:t>
            </a:r>
            <a:r>
              <a:rPr lang="en-US" sz="2600" dirty="0" smtClean="0">
                <a:solidFill>
                  <a:srgbClr val="FFFF00"/>
                </a:solidFill>
                <a:effectLst>
                  <a:glow rad="101600">
                    <a:prstClr val="black">
                      <a:alpha val="60000"/>
                    </a:prstClr>
                  </a:glow>
                </a:effectLst>
                <a:latin typeface="Constantia" pitchFamily="18" charset="0"/>
              </a:rPr>
              <a:t> to suffer, die &amp; be raised from the dead -   </a:t>
            </a:r>
            <a:r>
              <a:rPr lang="en-US" sz="2600" dirty="0">
                <a:solidFill>
                  <a:prstClr val="white"/>
                </a:solidFill>
                <a:effectLst>
                  <a:glow rad="101600">
                    <a:prstClr val="black">
                      <a:alpha val="60000"/>
                    </a:prstClr>
                  </a:glow>
                </a:effectLst>
                <a:latin typeface="Constantia" pitchFamily="18" charset="0"/>
              </a:rPr>
              <a:t>(</a:t>
            </a:r>
            <a:r>
              <a:rPr lang="en-US" sz="2600" dirty="0" smtClean="0">
                <a:solidFill>
                  <a:prstClr val="white"/>
                </a:solidFill>
                <a:effectLst>
                  <a:glow rad="101600">
                    <a:prstClr val="black">
                      <a:alpha val="60000"/>
                    </a:prstClr>
                  </a:glow>
                </a:effectLst>
                <a:latin typeface="Constantia" pitchFamily="18" charset="0"/>
              </a:rPr>
              <a:t>17:3; </a:t>
            </a:r>
            <a:r>
              <a:rPr lang="en-US" sz="2600" dirty="0" err="1" smtClean="0">
                <a:solidFill>
                  <a:prstClr val="white"/>
                </a:solidFill>
                <a:effectLst>
                  <a:glow rad="101600">
                    <a:prstClr val="black">
                      <a:alpha val="60000"/>
                    </a:prstClr>
                  </a:glow>
                </a:effectLst>
                <a:latin typeface="Constantia" pitchFamily="18" charset="0"/>
              </a:rPr>
              <a:t>cf</a:t>
            </a:r>
            <a:r>
              <a:rPr lang="en-US" sz="2600" dirty="0" smtClean="0">
                <a:solidFill>
                  <a:prstClr val="white"/>
                </a:solidFill>
                <a:effectLst>
                  <a:glow rad="101600">
                    <a:prstClr val="black">
                      <a:alpha val="60000"/>
                    </a:prstClr>
                  </a:glow>
                </a:effectLst>
                <a:latin typeface="Constantia" pitchFamily="18" charset="0"/>
              </a:rPr>
              <a:t> Ps 22; Is 53).</a:t>
            </a:r>
            <a:endParaRPr lang="en-US" sz="26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600" dirty="0" smtClean="0">
                <a:solidFill>
                  <a:srgbClr val="FFFF00"/>
                </a:solidFill>
                <a:effectLst>
                  <a:glow rad="101600">
                    <a:prstClr val="black">
                      <a:alpha val="60000"/>
                    </a:prstClr>
                  </a:glow>
                </a:effectLst>
                <a:latin typeface="Constantia" pitchFamily="18" charset="0"/>
              </a:rPr>
              <a:t>Some were persuaded &amp; joined them - </a:t>
            </a:r>
            <a:r>
              <a:rPr lang="en-US" sz="2600" dirty="0" smtClean="0">
                <a:solidFill>
                  <a:prstClr val="white"/>
                </a:solidFill>
                <a:effectLst>
                  <a:glow rad="101600">
                    <a:prstClr val="black">
                      <a:alpha val="60000"/>
                    </a:prstClr>
                  </a:glow>
                </a:effectLst>
                <a:latin typeface="Constantia" pitchFamily="18" charset="0"/>
              </a:rPr>
              <a:t>(17:4).</a:t>
            </a:r>
            <a:endParaRPr lang="en-US" sz="2600" dirty="0">
              <a:solidFill>
                <a:prstClr val="white"/>
              </a:solidFill>
              <a:effectLst>
                <a:glow rad="101600">
                  <a:prstClr val="black">
                    <a:alpha val="60000"/>
                  </a:prstClr>
                </a:glow>
              </a:effectLst>
              <a:latin typeface="Constantia" pitchFamily="18" charset="0"/>
            </a:endParaRP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3467100" cy="4343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725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11</a:t>
            </a:fld>
            <a:endParaRPr lang="en-US">
              <a:solidFill>
                <a:prstClr val="white"/>
              </a:solidFill>
            </a:endParaRPr>
          </a:p>
        </p:txBody>
      </p:sp>
      <p:sp>
        <p:nvSpPr>
          <p:cNvPr id="23" name="Snip Single Corner Rectangle 22"/>
          <p:cNvSpPr/>
          <p:nvPr/>
        </p:nvSpPr>
        <p:spPr>
          <a:xfrm>
            <a:off x="0" y="649069"/>
            <a:ext cx="6019800" cy="1103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Silas &amp; Timothy at Thessalonica -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17:1-9)</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
        <p:nvSpPr>
          <p:cNvPr id="3" name="Rectangle 2"/>
          <p:cNvSpPr/>
          <p:nvPr/>
        </p:nvSpPr>
        <p:spPr>
          <a:xfrm>
            <a:off x="3200401" y="2152739"/>
            <a:ext cx="5829300" cy="4324261"/>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600" dirty="0" smtClean="0">
                <a:solidFill>
                  <a:srgbClr val="FFFF00"/>
                </a:solidFill>
                <a:effectLst>
                  <a:glow rad="101600">
                    <a:prstClr val="black">
                      <a:alpha val="60000"/>
                    </a:prstClr>
                  </a:glow>
                </a:effectLst>
                <a:latin typeface="Constantia" pitchFamily="18" charset="0"/>
              </a:rPr>
              <a:t>Unbelieving &amp; envious Jews form a mob of evil men attempting to stop the spread of the gospel – </a:t>
            </a:r>
            <a:r>
              <a:rPr lang="en-US" sz="2600" dirty="0" smtClean="0">
                <a:solidFill>
                  <a:prstClr val="white"/>
                </a:solidFill>
                <a:effectLst>
                  <a:glow rad="101600">
                    <a:prstClr val="black">
                      <a:alpha val="60000"/>
                    </a:prstClr>
                  </a:glow>
                </a:effectLst>
                <a:latin typeface="Constantia" pitchFamily="18" charset="0"/>
              </a:rPr>
              <a:t>(17:5)</a:t>
            </a:r>
            <a:endParaRPr lang="en-US" sz="26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600" dirty="0" smtClean="0">
                <a:solidFill>
                  <a:srgbClr val="FFFF00"/>
                </a:solidFill>
                <a:effectLst>
                  <a:glow rad="101600">
                    <a:prstClr val="black">
                      <a:alpha val="60000"/>
                    </a:prstClr>
                  </a:glow>
                </a:effectLst>
                <a:latin typeface="Constantia" pitchFamily="18" charset="0"/>
              </a:rPr>
              <a:t>Attacked the house of Jason who had welcomed Paul &amp; his party - </a:t>
            </a:r>
            <a:r>
              <a:rPr lang="en-US" sz="2600" dirty="0" smtClean="0">
                <a:solidFill>
                  <a:prstClr val="white"/>
                </a:solidFill>
                <a:effectLst>
                  <a:glow rad="101600">
                    <a:prstClr val="black">
                      <a:alpha val="60000"/>
                    </a:prstClr>
                  </a:glow>
                </a:effectLst>
                <a:latin typeface="Constantia" pitchFamily="18" charset="0"/>
              </a:rPr>
              <a:t>(17:5-7).</a:t>
            </a:r>
            <a:endParaRPr lang="en-US" sz="26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600" dirty="0" smtClean="0">
                <a:solidFill>
                  <a:srgbClr val="FFFF00"/>
                </a:solidFill>
                <a:effectLst>
                  <a:glow rad="101600">
                    <a:prstClr val="black">
                      <a:alpha val="60000"/>
                    </a:prstClr>
                  </a:glow>
                </a:effectLst>
                <a:latin typeface="Constantia" pitchFamily="18" charset="0"/>
              </a:rPr>
              <a:t>The power of the gospel to turn the world upside down - </a:t>
            </a:r>
            <a:r>
              <a:rPr lang="en-US" sz="2600" dirty="0" smtClean="0">
                <a:solidFill>
                  <a:prstClr val="white"/>
                </a:solidFill>
                <a:effectLst>
                  <a:glow rad="101600">
                    <a:prstClr val="black">
                      <a:alpha val="60000"/>
                    </a:prstClr>
                  </a:glow>
                </a:effectLst>
                <a:latin typeface="Constantia" pitchFamily="18" charset="0"/>
              </a:rPr>
              <a:t>(17:6; Ro 1:16).</a:t>
            </a:r>
            <a:endParaRPr lang="en-US" sz="26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600" dirty="0" smtClean="0">
                <a:solidFill>
                  <a:srgbClr val="FFFF00"/>
                </a:solidFill>
                <a:effectLst>
                  <a:glow rad="101600">
                    <a:prstClr val="black">
                      <a:alpha val="60000"/>
                    </a:prstClr>
                  </a:glow>
                </a:effectLst>
                <a:latin typeface="Constantia" pitchFamily="18" charset="0"/>
              </a:rPr>
              <a:t>Accused Paul of teaching against Caesar saying “there is another king – JESUS” - </a:t>
            </a:r>
            <a:r>
              <a:rPr lang="en-US" sz="2600" dirty="0" smtClean="0">
                <a:solidFill>
                  <a:prstClr val="white"/>
                </a:solidFill>
                <a:effectLst>
                  <a:glow rad="101600">
                    <a:prstClr val="black">
                      <a:alpha val="60000"/>
                    </a:prstClr>
                  </a:glow>
                </a:effectLst>
                <a:latin typeface="Constantia" pitchFamily="18" charset="0"/>
              </a:rPr>
              <a:t>(17:7,8; </a:t>
            </a:r>
            <a:r>
              <a:rPr lang="en-US" sz="2600" dirty="0" err="1" smtClean="0">
                <a:solidFill>
                  <a:prstClr val="white"/>
                </a:solidFill>
                <a:effectLst>
                  <a:glow rad="101600">
                    <a:prstClr val="black">
                      <a:alpha val="60000"/>
                    </a:prstClr>
                  </a:glow>
                </a:effectLst>
                <a:latin typeface="Constantia" pitchFamily="18" charset="0"/>
              </a:rPr>
              <a:t>Lk</a:t>
            </a:r>
            <a:r>
              <a:rPr lang="en-US" sz="2600" dirty="0" smtClean="0">
                <a:solidFill>
                  <a:prstClr val="white"/>
                </a:solidFill>
                <a:effectLst>
                  <a:glow rad="101600">
                    <a:prstClr val="black">
                      <a:alpha val="60000"/>
                    </a:prstClr>
                  </a:glow>
                </a:effectLst>
                <a:latin typeface="Constantia" pitchFamily="18" charset="0"/>
              </a:rPr>
              <a:t> </a:t>
            </a:r>
            <a:r>
              <a:rPr lang="en-US" sz="2600" dirty="0">
                <a:solidFill>
                  <a:prstClr val="white"/>
                </a:solidFill>
                <a:effectLst>
                  <a:glow rad="101600">
                    <a:prstClr val="black">
                      <a:alpha val="60000"/>
                    </a:prstClr>
                  </a:glow>
                </a:effectLst>
                <a:latin typeface="Constantia" pitchFamily="18" charset="0"/>
              </a:rPr>
              <a:t>23:2; </a:t>
            </a:r>
            <a:r>
              <a:rPr lang="en-US" sz="2600" dirty="0" err="1" smtClean="0">
                <a:solidFill>
                  <a:prstClr val="white"/>
                </a:solidFill>
                <a:effectLst>
                  <a:glow rad="101600">
                    <a:prstClr val="black">
                      <a:alpha val="60000"/>
                    </a:prstClr>
                  </a:glow>
                </a:effectLst>
                <a:latin typeface="Constantia" pitchFamily="18" charset="0"/>
              </a:rPr>
              <a:t>Jn</a:t>
            </a:r>
            <a:r>
              <a:rPr lang="en-US" sz="2600" dirty="0" smtClean="0">
                <a:solidFill>
                  <a:prstClr val="white"/>
                </a:solidFill>
                <a:effectLst>
                  <a:glow rad="101600">
                    <a:prstClr val="black">
                      <a:alpha val="60000"/>
                    </a:prstClr>
                  </a:glow>
                </a:effectLst>
                <a:latin typeface="Constantia" pitchFamily="18" charset="0"/>
              </a:rPr>
              <a:t> 19:15)</a:t>
            </a:r>
            <a:endParaRPr lang="en-US" sz="2600" dirty="0">
              <a:solidFill>
                <a:prstClr val="white"/>
              </a:solidFill>
              <a:effectLst>
                <a:glow rad="101600">
                  <a:prstClr val="black">
                    <a:alpha val="60000"/>
                  </a:prstClr>
                </a:glow>
              </a:effectLst>
              <a:latin typeface="Constantia" pitchFamily="18" charset="0"/>
            </a:endParaRP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3467100" cy="4343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96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12</a:t>
            </a:fld>
            <a:endParaRPr lang="en-US">
              <a:solidFill>
                <a:prstClr val="white"/>
              </a:solidFill>
            </a:endParaRPr>
          </a:p>
        </p:txBody>
      </p:sp>
      <p:sp>
        <p:nvSpPr>
          <p:cNvPr id="23" name="Snip Single Corner Rectangle 22"/>
          <p:cNvSpPr/>
          <p:nvPr/>
        </p:nvSpPr>
        <p:spPr>
          <a:xfrm>
            <a:off x="0" y="649069"/>
            <a:ext cx="6019800" cy="1103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Silas &amp; Timothy at Thessalonica -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17:1-9)</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
        <p:nvSpPr>
          <p:cNvPr id="3" name="Rectangle 2"/>
          <p:cNvSpPr/>
          <p:nvPr/>
        </p:nvSpPr>
        <p:spPr>
          <a:xfrm>
            <a:off x="4038600" y="1905000"/>
            <a:ext cx="4991100" cy="4832092"/>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Received the word of God as God’s word - </a:t>
            </a:r>
            <a:r>
              <a:rPr lang="en-US" sz="2400" dirty="0">
                <a:solidFill>
                  <a:prstClr val="white"/>
                </a:solidFill>
                <a:effectLst>
                  <a:glow rad="101600">
                    <a:prstClr val="black">
                      <a:alpha val="60000"/>
                    </a:prstClr>
                  </a:glow>
                </a:effectLst>
                <a:latin typeface="Constantia" pitchFamily="18" charset="0"/>
              </a:rPr>
              <a:t>(1 </a:t>
            </a:r>
            <a:r>
              <a:rPr lang="en-US" sz="2400" dirty="0" err="1">
                <a:solidFill>
                  <a:prstClr val="white"/>
                </a:solidFill>
                <a:effectLst>
                  <a:glow rad="101600">
                    <a:prstClr val="black">
                      <a:alpha val="60000"/>
                    </a:prstClr>
                  </a:glow>
                </a:effectLst>
                <a:latin typeface="Constantia" pitchFamily="18" charset="0"/>
              </a:rPr>
              <a:t>Thes</a:t>
            </a:r>
            <a:r>
              <a:rPr lang="en-US" sz="2400" dirty="0">
                <a:solidFill>
                  <a:prstClr val="white"/>
                </a:solidFill>
                <a:effectLst>
                  <a:glow rad="101600">
                    <a:prstClr val="black">
                      <a:alpha val="60000"/>
                    </a:prstClr>
                  </a:glow>
                </a:effectLst>
                <a:latin typeface="Constantia" pitchFamily="18" charset="0"/>
              </a:rPr>
              <a:t> 1:6; 2:13)</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Chosen by God, in that they heard, believed and obeyed the gospel -</a:t>
            </a:r>
            <a:r>
              <a:rPr lang="en-US" sz="2400" dirty="0" smtClean="0">
                <a:solidFill>
                  <a:prstClr val="white"/>
                </a:solidFill>
                <a:effectLst>
                  <a:glow rad="101600">
                    <a:prstClr val="black">
                      <a:alpha val="60000"/>
                    </a:prstClr>
                  </a:glow>
                </a:effectLst>
                <a:latin typeface="Constantia" pitchFamily="18" charset="0"/>
              </a:rPr>
              <a:t>(</a:t>
            </a:r>
            <a:r>
              <a:rPr lang="en-US" sz="2400" dirty="0">
                <a:solidFill>
                  <a:prstClr val="white"/>
                </a:solidFill>
                <a:effectLst>
                  <a:glow rad="101600">
                    <a:prstClr val="black">
                      <a:alpha val="60000"/>
                    </a:prstClr>
                  </a:glow>
                </a:effectLst>
                <a:latin typeface="Constantia" pitchFamily="18" charset="0"/>
              </a:rPr>
              <a:t>1 </a:t>
            </a:r>
            <a:r>
              <a:rPr lang="en-US" sz="2400" dirty="0" err="1">
                <a:solidFill>
                  <a:prstClr val="white"/>
                </a:solidFill>
                <a:effectLst>
                  <a:glow rad="101600">
                    <a:prstClr val="black">
                      <a:alpha val="60000"/>
                    </a:prstClr>
                  </a:glow>
                </a:effectLst>
                <a:latin typeface="Constantia" pitchFamily="18" charset="0"/>
              </a:rPr>
              <a:t>Thes</a:t>
            </a:r>
            <a:r>
              <a:rPr lang="en-US" sz="2400" dirty="0">
                <a:solidFill>
                  <a:prstClr val="white"/>
                </a:solidFill>
                <a:effectLst>
                  <a:glow rad="101600">
                    <a:prstClr val="black">
                      <a:alpha val="60000"/>
                    </a:prstClr>
                  </a:glow>
                </a:effectLst>
                <a:latin typeface="Constantia" pitchFamily="18" charset="0"/>
              </a:rPr>
              <a:t> </a:t>
            </a:r>
            <a:r>
              <a:rPr lang="en-US" sz="2400" dirty="0" smtClean="0">
                <a:solidFill>
                  <a:prstClr val="white"/>
                </a:solidFill>
                <a:effectLst>
                  <a:glow rad="101600">
                    <a:prstClr val="black">
                      <a:alpha val="60000"/>
                    </a:prstClr>
                  </a:glow>
                </a:effectLst>
                <a:latin typeface="Constantia" pitchFamily="18" charset="0"/>
              </a:rPr>
              <a:t>1:4; </a:t>
            </a:r>
            <a:r>
              <a:rPr lang="en-US" sz="2400" dirty="0">
                <a:solidFill>
                  <a:prstClr val="white"/>
                </a:solidFill>
                <a:effectLst>
                  <a:glow rad="101600">
                    <a:prstClr val="black">
                      <a:alpha val="60000"/>
                    </a:prstClr>
                  </a:glow>
                </a:effectLst>
                <a:latin typeface="Constantia" pitchFamily="18" charset="0"/>
              </a:rPr>
              <a:t>2 </a:t>
            </a:r>
            <a:r>
              <a:rPr lang="en-US" sz="2400" dirty="0" err="1">
                <a:solidFill>
                  <a:prstClr val="white"/>
                </a:solidFill>
                <a:effectLst>
                  <a:glow rad="101600">
                    <a:prstClr val="black">
                      <a:alpha val="60000"/>
                    </a:prstClr>
                  </a:glow>
                </a:effectLst>
                <a:latin typeface="Constantia" pitchFamily="18" charset="0"/>
              </a:rPr>
              <a:t>Thes</a:t>
            </a:r>
            <a:r>
              <a:rPr lang="en-US" sz="2400" dirty="0">
                <a:solidFill>
                  <a:prstClr val="white"/>
                </a:solidFill>
                <a:effectLst>
                  <a:glow rad="101600">
                    <a:prstClr val="black">
                      <a:alpha val="60000"/>
                    </a:prstClr>
                  </a:glow>
                </a:effectLst>
                <a:latin typeface="Constantia" pitchFamily="18" charset="0"/>
              </a:rPr>
              <a:t> </a:t>
            </a:r>
            <a:r>
              <a:rPr lang="en-US" sz="2400" dirty="0" smtClean="0">
                <a:solidFill>
                  <a:prstClr val="white"/>
                </a:solidFill>
                <a:effectLst>
                  <a:glow rad="101600">
                    <a:prstClr val="black">
                      <a:alpha val="60000"/>
                    </a:prstClr>
                  </a:glow>
                </a:effectLst>
                <a:latin typeface="Constantia" pitchFamily="18" charset="0"/>
              </a:rPr>
              <a:t>2:13-15).</a:t>
            </a:r>
            <a:endParaRPr lang="en-US" sz="24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Followed apostles and the Lord - Work of faith and labor of love – Truly repented - </a:t>
            </a:r>
            <a:r>
              <a:rPr lang="en-US" sz="2400" dirty="0" smtClean="0">
                <a:solidFill>
                  <a:prstClr val="white"/>
                </a:solidFill>
                <a:effectLst>
                  <a:glow rad="101600">
                    <a:prstClr val="black">
                      <a:alpha val="60000"/>
                    </a:prstClr>
                  </a:glow>
                </a:effectLst>
                <a:latin typeface="Constantia" pitchFamily="18" charset="0"/>
              </a:rPr>
              <a:t>(1 </a:t>
            </a:r>
            <a:r>
              <a:rPr lang="en-US" sz="2400" dirty="0" err="1" smtClean="0">
                <a:solidFill>
                  <a:prstClr val="white"/>
                </a:solidFill>
                <a:effectLst>
                  <a:glow rad="101600">
                    <a:prstClr val="black">
                      <a:alpha val="60000"/>
                    </a:prstClr>
                  </a:glow>
                </a:effectLst>
                <a:latin typeface="Constantia" pitchFamily="18" charset="0"/>
              </a:rPr>
              <a:t>Thes</a:t>
            </a:r>
            <a:r>
              <a:rPr lang="en-US" sz="2400" dirty="0" smtClean="0">
                <a:solidFill>
                  <a:prstClr val="white"/>
                </a:solidFill>
                <a:effectLst>
                  <a:glow rad="101600">
                    <a:prstClr val="black">
                      <a:alpha val="60000"/>
                    </a:prstClr>
                  </a:glow>
                </a:effectLst>
                <a:latin typeface="Constantia" pitchFamily="18" charset="0"/>
              </a:rPr>
              <a:t> 1:3,6,9)</a:t>
            </a:r>
            <a:endParaRPr lang="en-US" sz="24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Evangelistic - Helped spread the gospel - </a:t>
            </a:r>
            <a:r>
              <a:rPr lang="en-US" sz="2400" dirty="0" smtClean="0">
                <a:solidFill>
                  <a:prstClr val="white"/>
                </a:solidFill>
                <a:effectLst>
                  <a:glow rad="101600">
                    <a:prstClr val="black">
                      <a:alpha val="60000"/>
                    </a:prstClr>
                  </a:glow>
                </a:effectLst>
                <a:latin typeface="Constantia" pitchFamily="18" charset="0"/>
              </a:rPr>
              <a:t>(1 </a:t>
            </a:r>
            <a:r>
              <a:rPr lang="en-US" sz="2400" dirty="0" err="1" smtClean="0">
                <a:solidFill>
                  <a:prstClr val="white"/>
                </a:solidFill>
                <a:effectLst>
                  <a:glow rad="101600">
                    <a:prstClr val="black">
                      <a:alpha val="60000"/>
                    </a:prstClr>
                  </a:glow>
                </a:effectLst>
                <a:latin typeface="Constantia" pitchFamily="18" charset="0"/>
              </a:rPr>
              <a:t>Thes</a:t>
            </a:r>
            <a:r>
              <a:rPr lang="en-US" sz="2400" dirty="0" smtClean="0">
                <a:solidFill>
                  <a:prstClr val="white"/>
                </a:solidFill>
                <a:effectLst>
                  <a:glow rad="101600">
                    <a:prstClr val="black">
                      <a:alpha val="60000"/>
                    </a:prstClr>
                  </a:glow>
                </a:effectLst>
                <a:latin typeface="Constantia" pitchFamily="18" charset="0"/>
              </a:rPr>
              <a:t> 1:7-10)</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Imitated the churches in Judea - </a:t>
            </a:r>
            <a:r>
              <a:rPr lang="en-US" sz="2400" dirty="0">
                <a:solidFill>
                  <a:prstClr val="white"/>
                </a:solidFill>
                <a:effectLst>
                  <a:glow rad="101600">
                    <a:prstClr val="black">
                      <a:alpha val="60000"/>
                    </a:prstClr>
                  </a:glow>
                </a:effectLst>
                <a:latin typeface="Constantia" pitchFamily="18" charset="0"/>
              </a:rPr>
              <a:t>(1 </a:t>
            </a:r>
            <a:r>
              <a:rPr lang="en-US" sz="2400" dirty="0" err="1">
                <a:solidFill>
                  <a:prstClr val="white"/>
                </a:solidFill>
                <a:effectLst>
                  <a:glow rad="101600">
                    <a:prstClr val="black">
                      <a:alpha val="60000"/>
                    </a:prstClr>
                  </a:glow>
                </a:effectLst>
                <a:latin typeface="Constantia" pitchFamily="18" charset="0"/>
              </a:rPr>
              <a:t>Thes</a:t>
            </a:r>
            <a:r>
              <a:rPr lang="en-US" sz="2400" dirty="0">
                <a:solidFill>
                  <a:prstClr val="white"/>
                </a:solidFill>
                <a:effectLst>
                  <a:glow rad="101600">
                    <a:prstClr val="black">
                      <a:alpha val="60000"/>
                    </a:prstClr>
                  </a:glow>
                </a:effectLst>
                <a:latin typeface="Constantia" pitchFamily="18" charset="0"/>
              </a:rPr>
              <a:t> </a:t>
            </a:r>
            <a:r>
              <a:rPr lang="en-US" sz="2400" dirty="0" smtClean="0">
                <a:solidFill>
                  <a:prstClr val="white"/>
                </a:solidFill>
                <a:effectLst>
                  <a:glow rad="101600">
                    <a:prstClr val="black">
                      <a:alpha val="60000"/>
                    </a:prstClr>
                  </a:glow>
                </a:effectLst>
                <a:latin typeface="Constantia" pitchFamily="18" charset="0"/>
              </a:rPr>
              <a:t>2:14)</a:t>
            </a:r>
            <a:endParaRPr lang="en-US" sz="2400" dirty="0">
              <a:solidFill>
                <a:prstClr val="white"/>
              </a:solidFill>
              <a:effectLst>
                <a:glow rad="101600">
                  <a:prstClr val="black">
                    <a:alpha val="60000"/>
                  </a:prstClr>
                </a:glow>
              </a:effectLst>
              <a:latin typeface="Constantia" pitchFamily="18" charset="0"/>
            </a:endParaRP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3467100" cy="4343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271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4520784" cy="44005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13</a:t>
            </a:fld>
            <a:endParaRPr lang="en-US">
              <a:solidFill>
                <a:prstClr val="white"/>
              </a:solidFill>
            </a:endParaRPr>
          </a:p>
        </p:txBody>
      </p:sp>
      <p:sp>
        <p:nvSpPr>
          <p:cNvPr id="23" name="Snip Single Corner Rectangle 22"/>
          <p:cNvSpPr/>
          <p:nvPr/>
        </p:nvSpPr>
        <p:spPr>
          <a:xfrm>
            <a:off x="0" y="649069"/>
            <a:ext cx="6019800" cy="1103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Silas &amp; Timothy at Berea -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17:10-15)</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
        <p:nvSpPr>
          <p:cNvPr id="3" name="Rectangle 2"/>
          <p:cNvSpPr/>
          <p:nvPr/>
        </p:nvSpPr>
        <p:spPr>
          <a:xfrm>
            <a:off x="4038600" y="1905000"/>
            <a:ext cx="4991100" cy="4832092"/>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Sent away from Thessalonica by night - </a:t>
            </a:r>
            <a:r>
              <a:rPr lang="en-US" sz="2400" dirty="0" smtClean="0">
                <a:solidFill>
                  <a:prstClr val="white"/>
                </a:solidFill>
                <a:effectLst>
                  <a:glow rad="101600">
                    <a:prstClr val="black">
                      <a:alpha val="60000"/>
                    </a:prstClr>
                  </a:glow>
                </a:effectLst>
                <a:latin typeface="Constantia" pitchFamily="18" charset="0"/>
              </a:rPr>
              <a:t>(17:10)</a:t>
            </a:r>
            <a:endParaRPr lang="en-US" sz="24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Went into the synagogue when they arrived at Berea - </a:t>
            </a:r>
            <a:r>
              <a:rPr lang="en-US" sz="2400" dirty="0" smtClean="0">
                <a:solidFill>
                  <a:prstClr val="white"/>
                </a:solidFill>
                <a:effectLst>
                  <a:glow rad="101600">
                    <a:prstClr val="black">
                      <a:alpha val="60000"/>
                    </a:prstClr>
                  </a:glow>
                </a:effectLst>
                <a:latin typeface="Constantia" pitchFamily="18" charset="0"/>
              </a:rPr>
              <a:t>(17:10).</a:t>
            </a:r>
            <a:endParaRPr lang="en-US" sz="24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“These were more noble-minded” – </a:t>
            </a:r>
            <a:r>
              <a:rPr lang="en-US" sz="2400" dirty="0" smtClean="0">
                <a:solidFill>
                  <a:prstClr val="white"/>
                </a:solidFill>
                <a:effectLst>
                  <a:glow rad="101600">
                    <a:prstClr val="black">
                      <a:alpha val="60000"/>
                    </a:prstClr>
                  </a:glow>
                </a:effectLst>
                <a:latin typeface="Constantia" pitchFamily="18" charset="0"/>
              </a:rPr>
              <a:t>(i.e., noble in character, honest, seeking what is true - 17:11)</a:t>
            </a:r>
            <a:endParaRPr lang="en-US" sz="24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They received the word with all readiness - </a:t>
            </a:r>
            <a:r>
              <a:rPr lang="en-US" sz="2400" dirty="0" smtClean="0">
                <a:solidFill>
                  <a:prstClr val="white"/>
                </a:solidFill>
                <a:effectLst>
                  <a:glow rad="101600">
                    <a:prstClr val="black">
                      <a:alpha val="60000"/>
                    </a:prstClr>
                  </a:glow>
                </a:effectLst>
                <a:latin typeface="Constantia" pitchFamily="18" charset="0"/>
              </a:rPr>
              <a:t>(not gullible, but truth seekers – 17:11; cf. Acts 2:41)</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Searched the scriptures daily - </a:t>
            </a:r>
            <a:r>
              <a:rPr lang="en-US" sz="2400" dirty="0">
                <a:solidFill>
                  <a:prstClr val="white"/>
                </a:solidFill>
                <a:effectLst>
                  <a:glow rad="101600">
                    <a:prstClr val="black">
                      <a:alpha val="60000"/>
                    </a:prstClr>
                  </a:glow>
                </a:effectLst>
                <a:latin typeface="Constantia" pitchFamily="18" charset="0"/>
              </a:rPr>
              <a:t>(</a:t>
            </a:r>
            <a:r>
              <a:rPr lang="en-US" sz="2400" dirty="0" smtClean="0">
                <a:solidFill>
                  <a:prstClr val="white"/>
                </a:solidFill>
                <a:effectLst>
                  <a:glow rad="101600">
                    <a:prstClr val="black">
                      <a:alpha val="60000"/>
                    </a:prstClr>
                  </a:glow>
                </a:effectLst>
                <a:latin typeface="Constantia" pitchFamily="18" charset="0"/>
              </a:rPr>
              <a:t>17:11; John 5:39; 2 Tim 3:15-17)</a:t>
            </a:r>
            <a:endParaRPr lang="en-US" sz="2400" dirty="0">
              <a:solidFill>
                <a:prstClr val="white"/>
              </a:solidFill>
              <a:effectLst>
                <a:glow rad="101600">
                  <a:prstClr val="black">
                    <a:alpha val="60000"/>
                  </a:prstClr>
                </a:glow>
              </a:effectLst>
              <a:latin typeface="Constantia" pitchFamily="18" charset="0"/>
            </a:endParaRP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Tree>
    <p:extLst>
      <p:ext uri="{BB962C8B-B14F-4D97-AF65-F5344CB8AC3E}">
        <p14:creationId xmlns:p14="http://schemas.microsoft.com/office/powerpoint/2010/main" val="3913471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4520784" cy="44005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14</a:t>
            </a:fld>
            <a:endParaRPr lang="en-US">
              <a:solidFill>
                <a:prstClr val="white"/>
              </a:solidFill>
            </a:endParaRPr>
          </a:p>
        </p:txBody>
      </p:sp>
      <p:sp>
        <p:nvSpPr>
          <p:cNvPr id="23" name="Snip Single Corner Rectangle 22"/>
          <p:cNvSpPr/>
          <p:nvPr/>
        </p:nvSpPr>
        <p:spPr>
          <a:xfrm>
            <a:off x="0" y="649069"/>
            <a:ext cx="6019800" cy="1103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Silas &amp; Timothy at Berea -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17:10-15)</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2" name="Rectangle 1"/>
          <p:cNvSpPr/>
          <p:nvPr/>
        </p:nvSpPr>
        <p:spPr>
          <a:xfrm>
            <a:off x="4114800" y="1905000"/>
            <a:ext cx="5029200" cy="4832092"/>
          </a:xfrm>
          <a:prstGeom prst="rect">
            <a:avLst/>
          </a:prstGeom>
        </p:spPr>
        <p:txBody>
          <a:bodyPr wrap="square">
            <a:spAutoFit/>
          </a:bodyPr>
          <a:lstStyle/>
          <a:p>
            <a:pPr algn="ctr"/>
            <a:r>
              <a:rPr lang="en-US" sz="2800" b="1" dirty="0" smtClean="0">
                <a:effectLst>
                  <a:glow rad="101600">
                    <a:schemeClr val="bg1">
                      <a:alpha val="60000"/>
                    </a:schemeClr>
                  </a:glow>
                </a:effectLst>
                <a:latin typeface="Calibri" pitchFamily="34" charset="0"/>
                <a:cs typeface="Calibri" pitchFamily="34" charset="0"/>
              </a:rPr>
              <a:t>Acts 17:11-12 (NKJV) </a:t>
            </a:r>
            <a:r>
              <a:rPr lang="en-US" sz="2800" dirty="0" smtClean="0">
                <a:effectLst>
                  <a:glow rad="101600">
                    <a:schemeClr val="bg1">
                      <a:alpha val="60000"/>
                    </a:schemeClr>
                  </a:glow>
                </a:effectLst>
                <a:latin typeface="Calibri" pitchFamily="34" charset="0"/>
                <a:cs typeface="Calibri" pitchFamily="34" charset="0"/>
              </a:rPr>
              <a:t/>
            </a:r>
            <a:br>
              <a:rPr lang="en-US" sz="2800" dirty="0" smtClean="0">
                <a:effectLst>
                  <a:glow rad="101600">
                    <a:schemeClr val="bg1">
                      <a:alpha val="60000"/>
                    </a:schemeClr>
                  </a:glow>
                </a:effectLst>
                <a:latin typeface="Calibri" pitchFamily="34" charset="0"/>
                <a:cs typeface="Calibri" pitchFamily="34" charset="0"/>
              </a:rPr>
            </a:br>
            <a:r>
              <a:rPr lang="en-US" sz="2800" baseline="30000" dirty="0" smtClean="0">
                <a:effectLst>
                  <a:glow rad="101600">
                    <a:schemeClr val="bg1">
                      <a:alpha val="60000"/>
                    </a:schemeClr>
                  </a:glow>
                </a:effectLst>
                <a:latin typeface="Calibri" pitchFamily="34" charset="0"/>
                <a:cs typeface="Calibri" pitchFamily="34" charset="0"/>
              </a:rPr>
              <a:t>11 </a:t>
            </a:r>
            <a:r>
              <a:rPr lang="en-US" sz="2800" dirty="0" smtClean="0">
                <a:effectLst>
                  <a:glow rad="101600">
                    <a:schemeClr val="bg1">
                      <a:alpha val="60000"/>
                    </a:schemeClr>
                  </a:glow>
                </a:effectLst>
                <a:latin typeface="Calibri" pitchFamily="34" charset="0"/>
                <a:cs typeface="Calibri" pitchFamily="34" charset="0"/>
              </a:rPr>
              <a:t>These were more fair-minded than those in Thessalonica, in that they received the word with all readiness, and searched the Scriptures daily </a:t>
            </a:r>
            <a:r>
              <a:rPr lang="en-US" sz="2800" i="1" dirty="0" smtClean="0">
                <a:effectLst>
                  <a:glow rad="101600">
                    <a:schemeClr val="bg1">
                      <a:alpha val="60000"/>
                    </a:schemeClr>
                  </a:glow>
                </a:effectLst>
                <a:latin typeface="Calibri" pitchFamily="34" charset="0"/>
                <a:cs typeface="Calibri" pitchFamily="34" charset="0"/>
              </a:rPr>
              <a:t>to find out</a:t>
            </a:r>
            <a:r>
              <a:rPr lang="en-US" sz="2800" dirty="0" smtClean="0">
                <a:effectLst>
                  <a:glow rad="101600">
                    <a:schemeClr val="bg1">
                      <a:alpha val="60000"/>
                    </a:schemeClr>
                  </a:glow>
                </a:effectLst>
                <a:latin typeface="Calibri" pitchFamily="34" charset="0"/>
                <a:cs typeface="Calibri" pitchFamily="34" charset="0"/>
              </a:rPr>
              <a:t> whether these things were so.</a:t>
            </a:r>
          </a:p>
          <a:p>
            <a:pPr algn="ctr"/>
            <a:r>
              <a:rPr lang="en-US" sz="2800" dirty="0" smtClean="0">
                <a:solidFill>
                  <a:srgbClr val="FFFF00"/>
                </a:solidFill>
                <a:effectLst>
                  <a:glow rad="101600">
                    <a:schemeClr val="bg1">
                      <a:alpha val="60000"/>
                    </a:schemeClr>
                  </a:glow>
                </a:effectLst>
                <a:latin typeface="Calibri" pitchFamily="34" charset="0"/>
                <a:cs typeface="Calibri" pitchFamily="34" charset="0"/>
              </a:rPr>
              <a:t> </a:t>
            </a:r>
            <a:r>
              <a:rPr lang="en-US" sz="2800" baseline="30000" dirty="0" smtClean="0">
                <a:solidFill>
                  <a:srgbClr val="FFFF00"/>
                </a:solidFill>
                <a:effectLst>
                  <a:glow rad="101600">
                    <a:schemeClr val="bg1">
                      <a:alpha val="60000"/>
                    </a:schemeClr>
                  </a:glow>
                </a:effectLst>
                <a:latin typeface="Calibri" pitchFamily="34" charset="0"/>
                <a:cs typeface="Calibri" pitchFamily="34" charset="0"/>
              </a:rPr>
              <a:t>12 </a:t>
            </a:r>
            <a:r>
              <a:rPr lang="en-US" sz="2800" dirty="0" smtClean="0">
                <a:solidFill>
                  <a:srgbClr val="FFFF00"/>
                </a:solidFill>
                <a:effectLst>
                  <a:glow rad="101600">
                    <a:schemeClr val="bg1">
                      <a:alpha val="60000"/>
                    </a:schemeClr>
                  </a:glow>
                </a:effectLst>
                <a:latin typeface="Calibri" pitchFamily="34" charset="0"/>
                <a:cs typeface="Calibri" pitchFamily="34" charset="0"/>
              </a:rPr>
              <a:t>Therefore many of them believed, and also not a few of the Greeks, prominent women as well as men. </a:t>
            </a:r>
            <a:endParaRPr lang="en-US" sz="2800" dirty="0">
              <a:solidFill>
                <a:srgbClr val="FFFF00"/>
              </a:solidFill>
              <a:effectLst>
                <a:glow rad="101600">
                  <a:schemeClr val="bg1">
                    <a:alpha val="60000"/>
                  </a:schemeClr>
                </a:glow>
              </a:effectLst>
              <a:latin typeface="Calibri" pitchFamily="34" charset="0"/>
              <a:cs typeface="Calibri" pitchFamily="34" charset="0"/>
            </a:endParaRPr>
          </a:p>
        </p:txBody>
      </p:sp>
    </p:spTree>
    <p:extLst>
      <p:ext uri="{BB962C8B-B14F-4D97-AF65-F5344CB8AC3E}">
        <p14:creationId xmlns:p14="http://schemas.microsoft.com/office/powerpoint/2010/main" val="306354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4520784" cy="44005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15</a:t>
            </a:fld>
            <a:endParaRPr lang="en-US">
              <a:solidFill>
                <a:prstClr val="white"/>
              </a:solidFill>
            </a:endParaRPr>
          </a:p>
        </p:txBody>
      </p:sp>
      <p:sp>
        <p:nvSpPr>
          <p:cNvPr id="23" name="Snip Single Corner Rectangle 22"/>
          <p:cNvSpPr/>
          <p:nvPr/>
        </p:nvSpPr>
        <p:spPr>
          <a:xfrm>
            <a:off x="0" y="649069"/>
            <a:ext cx="6019800" cy="1103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Silas &amp; Timothy at Berea - </a:t>
            </a:r>
            <a:r>
              <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a:t>
            </a: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17:10-15)</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
        <p:nvSpPr>
          <p:cNvPr id="3" name="Rectangle 2"/>
          <p:cNvSpPr/>
          <p:nvPr/>
        </p:nvSpPr>
        <p:spPr>
          <a:xfrm>
            <a:off x="4267200" y="2027396"/>
            <a:ext cx="4762500" cy="4678204"/>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They heard the same gospel that those in Jerusalem, Samaria, Caesarea Philippi, Philippi and Thessalonica had heard – </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They received the same gospel and believed the same gospel – </a:t>
            </a:r>
          </a:p>
          <a:p>
            <a:pPr marL="342900" indent="-342900">
              <a:spcAft>
                <a:spcPts val="600"/>
              </a:spcAft>
              <a:buClr>
                <a:srgbClr val="FF8600"/>
              </a:buClr>
              <a:buFont typeface="Wingdings 2" pitchFamily="18" charset="2"/>
              <a:buChar char="è"/>
            </a:pPr>
            <a:r>
              <a:rPr lang="en-US" sz="2400" dirty="0" smtClean="0">
                <a:solidFill>
                  <a:prstClr val="white"/>
                </a:solidFill>
                <a:effectLst>
                  <a:glow rad="101600">
                    <a:prstClr val="black">
                      <a:alpha val="60000"/>
                    </a:prstClr>
                  </a:glow>
                </a:effectLst>
                <a:latin typeface="Constantia" pitchFamily="18" charset="0"/>
              </a:rPr>
              <a:t>Wouldn’t it be reasonable, logical, and certain to conclude that they repented &amp; were baptized just as the others? (Acts 2:41; Acts 8:12,13,37-39; 9:18; 22:16; 10:47,48; 16:15, 33) </a:t>
            </a:r>
            <a:endParaRPr lang="en-US" sz="2400" dirty="0">
              <a:solidFill>
                <a:prstClr val="white"/>
              </a:solidFill>
              <a:effectLst>
                <a:glow rad="101600">
                  <a:prstClr val="black">
                    <a:alpha val="60000"/>
                  </a:prstClr>
                </a:glow>
              </a:effectLst>
              <a:latin typeface="Constantia" pitchFamily="18" charset="0"/>
            </a:endParaRP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Tree>
    <p:extLst>
      <p:ext uri="{BB962C8B-B14F-4D97-AF65-F5344CB8AC3E}">
        <p14:creationId xmlns:p14="http://schemas.microsoft.com/office/powerpoint/2010/main" val="2509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59014"/>
            <a:ext cx="3505200" cy="43941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16</a:t>
            </a:fld>
            <a:endParaRPr lang="en-US">
              <a:solidFill>
                <a:prstClr val="white"/>
              </a:solidFill>
            </a:endParaRPr>
          </a:p>
        </p:txBody>
      </p:sp>
      <p:sp>
        <p:nvSpPr>
          <p:cNvPr id="23" name="Snip Single Corner Rectangle 22"/>
          <p:cNvSpPr/>
          <p:nvPr/>
        </p:nvSpPr>
        <p:spPr>
          <a:xfrm>
            <a:off x="0" y="649069"/>
            <a:ext cx="8915400" cy="722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Silas &amp; Timothy at Athens - </a:t>
            </a:r>
            <a:r>
              <a:rPr lang="en-US" sz="24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a:t>
            </a:r>
            <a:r>
              <a:rPr lang="en-US" sz="24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17:16-34)</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
        <p:nvSpPr>
          <p:cNvPr id="3" name="Rectangle 2"/>
          <p:cNvSpPr/>
          <p:nvPr/>
        </p:nvSpPr>
        <p:spPr>
          <a:xfrm>
            <a:off x="3581400" y="1828800"/>
            <a:ext cx="5448300" cy="4755148"/>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The city given over to idols – </a:t>
            </a:r>
            <a:r>
              <a:rPr lang="en-US" sz="2400" dirty="0" smtClean="0">
                <a:effectLst>
                  <a:glow rad="101600">
                    <a:prstClr val="black">
                      <a:alpha val="60000"/>
                    </a:prstClr>
                  </a:glow>
                </a:effectLst>
                <a:latin typeface="Constantia" pitchFamily="18" charset="0"/>
              </a:rPr>
              <a:t>(Paul’s spirit was provoked - 17:16) </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Reasoned with those in the synagogue – </a:t>
            </a:r>
            <a:r>
              <a:rPr lang="en-US" sz="2400" dirty="0" smtClean="0">
                <a:effectLst>
                  <a:glow rad="101600">
                    <a:prstClr val="black">
                      <a:alpha val="60000"/>
                    </a:prstClr>
                  </a:glow>
                </a:effectLst>
                <a:latin typeface="Constantia" pitchFamily="18" charset="0"/>
              </a:rPr>
              <a:t>(both Jewish &amp; Gentile worshippers – 17:17)</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Reasoned daily in the marketplace </a:t>
            </a:r>
            <a:r>
              <a:rPr lang="en-US" sz="2400" dirty="0" smtClean="0">
                <a:effectLst>
                  <a:glow rad="101600">
                    <a:prstClr val="black">
                      <a:alpha val="60000"/>
                    </a:prstClr>
                  </a:glow>
                </a:effectLst>
                <a:latin typeface="Constantia" pitchFamily="18" charset="0"/>
              </a:rPr>
              <a:t>with those who were there – (17:17)</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Encounter with Epicurean and Stoic philosophers </a:t>
            </a:r>
            <a:r>
              <a:rPr lang="en-US" sz="2400" dirty="0" smtClean="0">
                <a:effectLst>
                  <a:glow rad="101600">
                    <a:prstClr val="black">
                      <a:alpha val="60000"/>
                    </a:prstClr>
                  </a:glow>
                </a:effectLst>
                <a:latin typeface="Constantia" pitchFamily="18" charset="0"/>
              </a:rPr>
              <a:t>– Taken to Areopagus, “Hill of Ares” or “Mars Hill” so they could hear this new doctrine of Jesus and the resurrection –(17:18-21)</a:t>
            </a: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Tree>
    <p:extLst>
      <p:ext uri="{BB962C8B-B14F-4D97-AF65-F5344CB8AC3E}">
        <p14:creationId xmlns:p14="http://schemas.microsoft.com/office/powerpoint/2010/main" val="111047186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399" y="2819400"/>
            <a:ext cx="3366871" cy="3886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17</a:t>
            </a:fld>
            <a:endParaRPr lang="en-US">
              <a:solidFill>
                <a:prstClr val="white"/>
              </a:solidFill>
            </a:endParaRPr>
          </a:p>
        </p:txBody>
      </p:sp>
      <p:sp>
        <p:nvSpPr>
          <p:cNvPr id="3" name="Rectangle 2"/>
          <p:cNvSpPr/>
          <p:nvPr/>
        </p:nvSpPr>
        <p:spPr>
          <a:xfrm>
            <a:off x="3352799" y="2895600"/>
            <a:ext cx="5676901" cy="3724096"/>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Epicurean: </a:t>
            </a:r>
            <a:r>
              <a:rPr lang="en-US" sz="2400" dirty="0" smtClean="0">
                <a:effectLst>
                  <a:glow rad="101600">
                    <a:prstClr val="black">
                      <a:alpha val="60000"/>
                    </a:prstClr>
                  </a:glow>
                </a:effectLst>
                <a:latin typeface="Constantia" pitchFamily="18" charset="0"/>
              </a:rPr>
              <a:t>Pleasure, the highest end in loving - (</a:t>
            </a:r>
            <a:r>
              <a:rPr lang="en-US" sz="2400" i="1" dirty="0" smtClean="0">
                <a:effectLst>
                  <a:glow rad="101600">
                    <a:prstClr val="black">
                      <a:alpha val="60000"/>
                    </a:prstClr>
                  </a:glow>
                </a:effectLst>
                <a:latin typeface="Constantia" pitchFamily="18" charset="0"/>
              </a:rPr>
              <a:t>generous, kindly, and patriotic - “eat, drink and be merry</a:t>
            </a:r>
            <a:r>
              <a:rPr lang="en-US" sz="2400" dirty="0" smtClean="0">
                <a:effectLst>
                  <a:glow rad="101600">
                    <a:prstClr val="black">
                      <a:alpha val="60000"/>
                    </a:prstClr>
                  </a:glow>
                </a:effectLst>
                <a:latin typeface="Constantia" pitchFamily="18" charset="0"/>
              </a:rPr>
              <a:t>”)</a:t>
            </a:r>
          </a:p>
          <a:p>
            <a:pPr marL="800100" lvl="1" indent="-342900">
              <a:spcAft>
                <a:spcPts val="600"/>
              </a:spcAft>
              <a:buClr>
                <a:srgbClr val="FF8600"/>
              </a:buClr>
              <a:buFont typeface="Wingdings" pitchFamily="2" charset="2"/>
              <a:buChar char="v"/>
            </a:pPr>
            <a:r>
              <a:rPr lang="en-US" sz="2400" dirty="0" smtClean="0">
                <a:effectLst>
                  <a:glow rad="101600">
                    <a:prstClr val="black">
                      <a:alpha val="60000"/>
                    </a:prstClr>
                  </a:glow>
                </a:effectLst>
                <a:latin typeface="Constantia" pitchFamily="18" charset="0"/>
              </a:rPr>
              <a:t>Denied the world was created, matter is eternal, </a:t>
            </a:r>
          </a:p>
          <a:p>
            <a:pPr marL="800100" lvl="1" indent="-342900">
              <a:spcAft>
                <a:spcPts val="600"/>
              </a:spcAft>
              <a:buClr>
                <a:srgbClr val="FF8600"/>
              </a:buClr>
              <a:buFont typeface="Wingdings" pitchFamily="2" charset="2"/>
              <a:buChar char="v"/>
            </a:pPr>
            <a:r>
              <a:rPr lang="en-US" sz="2400" dirty="0" smtClean="0">
                <a:effectLst>
                  <a:glow rad="101600">
                    <a:prstClr val="black">
                      <a:alpha val="60000"/>
                    </a:prstClr>
                  </a:glow>
                </a:effectLst>
                <a:latin typeface="Constantia" pitchFamily="18" charset="0"/>
              </a:rPr>
              <a:t>Denied future retribution </a:t>
            </a:r>
          </a:p>
          <a:p>
            <a:pPr marL="800100" lvl="1" indent="-342900">
              <a:spcAft>
                <a:spcPts val="600"/>
              </a:spcAft>
              <a:buClr>
                <a:srgbClr val="FF8600"/>
              </a:buClr>
              <a:buFont typeface="Wingdings" pitchFamily="2" charset="2"/>
              <a:buChar char="v"/>
            </a:pPr>
            <a:r>
              <a:rPr lang="en-US" sz="2400" dirty="0" smtClean="0">
                <a:effectLst>
                  <a:glow rad="101600">
                    <a:prstClr val="black">
                      <a:alpha val="60000"/>
                    </a:prstClr>
                  </a:glow>
                </a:effectLst>
                <a:latin typeface="Constantia" pitchFamily="18" charset="0"/>
              </a:rPr>
              <a:t>Denied the immortality of the soul</a:t>
            </a:r>
          </a:p>
          <a:p>
            <a:pPr marL="800100" lvl="1" indent="-342900">
              <a:spcAft>
                <a:spcPts val="600"/>
              </a:spcAft>
              <a:buClr>
                <a:srgbClr val="FF8600"/>
              </a:buClr>
              <a:buFont typeface="Wingdings" pitchFamily="2" charset="2"/>
              <a:buChar char="v"/>
            </a:pPr>
            <a:r>
              <a:rPr lang="en-US" sz="2400" dirty="0" smtClean="0">
                <a:effectLst>
                  <a:glow rad="101600">
                    <a:prstClr val="black">
                      <a:alpha val="60000"/>
                    </a:prstClr>
                  </a:glow>
                </a:effectLst>
                <a:latin typeface="Constantia" pitchFamily="18" charset="0"/>
              </a:rPr>
              <a:t>Denied the gods exercised any providential control</a:t>
            </a: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4" name="Rectangle 3"/>
          <p:cNvSpPr/>
          <p:nvPr/>
        </p:nvSpPr>
        <p:spPr>
          <a:xfrm>
            <a:off x="228600" y="1524000"/>
            <a:ext cx="8693728" cy="1200329"/>
          </a:xfrm>
          <a:prstGeom prst="rect">
            <a:avLst/>
          </a:prstGeom>
        </p:spPr>
        <p:txBody>
          <a:bodyPr wrap="square">
            <a:spAutoFit/>
          </a:bodyPr>
          <a:lstStyle/>
          <a:p>
            <a:pPr algn="ctr"/>
            <a:r>
              <a:rPr lang="en-US" sz="3600" dirty="0" smtClean="0">
                <a:effectLst>
                  <a:glow rad="101600">
                    <a:schemeClr val="bg1">
                      <a:alpha val="60000"/>
                    </a:schemeClr>
                  </a:glow>
                </a:effectLst>
                <a:latin typeface="Arial Black" pitchFamily="34" charset="0"/>
              </a:rPr>
              <a:t>Encounter with Epicurean and Stoic philosophers – (17:18-21)</a:t>
            </a:r>
            <a:endParaRPr lang="en-US" sz="3600" dirty="0">
              <a:effectLst>
                <a:glow rad="101600">
                  <a:schemeClr val="bg1">
                    <a:alpha val="60000"/>
                  </a:schemeClr>
                </a:glow>
              </a:effectLst>
              <a:latin typeface="Arial Black" pitchFamily="34" charset="0"/>
            </a:endParaRPr>
          </a:p>
        </p:txBody>
      </p:sp>
      <p:sp>
        <p:nvSpPr>
          <p:cNvPr id="10" name="Snip Single Corner Rectangle 9"/>
          <p:cNvSpPr/>
          <p:nvPr/>
        </p:nvSpPr>
        <p:spPr>
          <a:xfrm>
            <a:off x="0" y="649069"/>
            <a:ext cx="8915400" cy="722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Silas &amp; Timothy at Athens - </a:t>
            </a:r>
            <a:r>
              <a:rPr lang="en-US" sz="24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a:t>
            </a:r>
            <a:r>
              <a:rPr lang="en-US" sz="24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17:16-34)</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Tree>
    <p:extLst>
      <p:ext uri="{BB962C8B-B14F-4D97-AF65-F5344CB8AC3E}">
        <p14:creationId xmlns:p14="http://schemas.microsoft.com/office/powerpoint/2010/main" val="132125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2399" y="2819400"/>
            <a:ext cx="3366871" cy="3886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18</a:t>
            </a:fld>
            <a:endParaRPr lang="en-US">
              <a:solidFill>
                <a:prstClr val="white"/>
              </a:solidFill>
            </a:endParaRPr>
          </a:p>
        </p:txBody>
      </p:sp>
      <p:sp>
        <p:nvSpPr>
          <p:cNvPr id="3" name="Rectangle 2"/>
          <p:cNvSpPr/>
          <p:nvPr/>
        </p:nvSpPr>
        <p:spPr>
          <a:xfrm>
            <a:off x="3352799" y="2895600"/>
            <a:ext cx="5676901" cy="3724096"/>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Stoic: </a:t>
            </a:r>
            <a:r>
              <a:rPr lang="en-US" sz="2400" dirty="0" smtClean="0">
                <a:effectLst>
                  <a:glow rad="101600">
                    <a:prstClr val="black">
                      <a:alpha val="60000"/>
                    </a:prstClr>
                  </a:glow>
                </a:effectLst>
                <a:latin typeface="Constantia" pitchFamily="18" charset="0"/>
              </a:rPr>
              <a:t>The world was created by Zeus - </a:t>
            </a:r>
            <a:r>
              <a:rPr lang="en-US" sz="2400" i="1" dirty="0" smtClean="0">
                <a:effectLst>
                  <a:glow rad="101600">
                    <a:prstClr val="black">
                      <a:alpha val="60000"/>
                    </a:prstClr>
                  </a:glow>
                </a:effectLst>
                <a:latin typeface="Constantia" pitchFamily="18" charset="0"/>
              </a:rPr>
              <a:t>All things were governed by the “Fates,” to whom Zeus himself was subject</a:t>
            </a:r>
          </a:p>
          <a:p>
            <a:pPr marL="800100" lvl="1" indent="-342900">
              <a:spcAft>
                <a:spcPts val="600"/>
              </a:spcAft>
              <a:buClr>
                <a:srgbClr val="FF8600"/>
              </a:buClr>
              <a:buFont typeface="Wingdings" pitchFamily="2" charset="2"/>
              <a:buChar char="v"/>
            </a:pPr>
            <a:r>
              <a:rPr lang="en-US" sz="2400" dirty="0" smtClean="0">
                <a:effectLst>
                  <a:glow rad="101600">
                    <a:prstClr val="black">
                      <a:alpha val="60000"/>
                    </a:prstClr>
                  </a:glow>
                </a:effectLst>
                <a:latin typeface="Constantia" pitchFamily="18" charset="0"/>
              </a:rPr>
              <a:t>Self-denial was thought to contribute to the highest end in life</a:t>
            </a:r>
          </a:p>
          <a:p>
            <a:pPr marL="800100" lvl="1" indent="-342900">
              <a:spcAft>
                <a:spcPts val="600"/>
              </a:spcAft>
              <a:buClr>
                <a:srgbClr val="FF8600"/>
              </a:buClr>
              <a:buFont typeface="Wingdings" pitchFamily="2" charset="2"/>
              <a:buChar char="v"/>
            </a:pPr>
            <a:r>
              <a:rPr lang="en-US" sz="2400" dirty="0" smtClean="0">
                <a:effectLst>
                  <a:glow rad="101600">
                    <a:prstClr val="black">
                      <a:alpha val="60000"/>
                    </a:prstClr>
                  </a:glow>
                </a:effectLst>
                <a:latin typeface="Constantia" pitchFamily="18" charset="0"/>
              </a:rPr>
              <a:t>affections were to be suppressed - apathy to pleasure or pain</a:t>
            </a:r>
          </a:p>
          <a:p>
            <a:pPr marL="800100" lvl="1" indent="-342900">
              <a:spcAft>
                <a:spcPts val="600"/>
              </a:spcAft>
              <a:buClr>
                <a:srgbClr val="FF8600"/>
              </a:buClr>
              <a:buFont typeface="Wingdings" pitchFamily="2" charset="2"/>
              <a:buChar char="v"/>
            </a:pPr>
            <a:r>
              <a:rPr lang="en-US" sz="2400" dirty="0" smtClean="0">
                <a:effectLst>
                  <a:glow rad="101600">
                    <a:prstClr val="black">
                      <a:alpha val="60000"/>
                    </a:prstClr>
                  </a:glow>
                </a:effectLst>
                <a:latin typeface="Constantia" pitchFamily="18" charset="0"/>
              </a:rPr>
              <a:t>mastery over all desires and lusts</a:t>
            </a:r>
          </a:p>
          <a:p>
            <a:pPr marL="800100" lvl="1" indent="-342900">
              <a:spcAft>
                <a:spcPts val="600"/>
              </a:spcAft>
              <a:buClr>
                <a:srgbClr val="FF8600"/>
              </a:buClr>
              <a:buFont typeface="Wingdings" pitchFamily="2" charset="2"/>
              <a:buChar char="v"/>
            </a:pPr>
            <a:r>
              <a:rPr lang="en-US" sz="2400" dirty="0" smtClean="0">
                <a:effectLst>
                  <a:glow rad="101600">
                    <a:prstClr val="black">
                      <a:alpha val="60000"/>
                    </a:prstClr>
                  </a:glow>
                </a:effectLst>
                <a:latin typeface="Constantia" pitchFamily="18" charset="0"/>
              </a:rPr>
              <a:t>Denied the immortality of the soul</a:t>
            </a: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8" name="Rectangle 7"/>
          <p:cNvSpPr/>
          <p:nvPr/>
        </p:nvSpPr>
        <p:spPr>
          <a:xfrm>
            <a:off x="228600" y="1524000"/>
            <a:ext cx="8693728" cy="1200329"/>
          </a:xfrm>
          <a:prstGeom prst="rect">
            <a:avLst/>
          </a:prstGeom>
        </p:spPr>
        <p:txBody>
          <a:bodyPr wrap="square">
            <a:spAutoFit/>
          </a:bodyPr>
          <a:lstStyle/>
          <a:p>
            <a:pPr algn="ctr"/>
            <a:r>
              <a:rPr lang="en-US" sz="3600" dirty="0" smtClean="0">
                <a:effectLst>
                  <a:glow rad="101600">
                    <a:schemeClr val="bg1">
                      <a:alpha val="60000"/>
                    </a:schemeClr>
                  </a:glow>
                </a:effectLst>
                <a:latin typeface="Arial Black" pitchFamily="34" charset="0"/>
              </a:rPr>
              <a:t>Encounter with Epicurean and Stoic philosophers – (17:18-21)</a:t>
            </a:r>
            <a:endParaRPr lang="en-US" sz="3600" dirty="0">
              <a:effectLst>
                <a:glow rad="101600">
                  <a:schemeClr val="bg1">
                    <a:alpha val="60000"/>
                  </a:schemeClr>
                </a:glow>
              </a:effectLst>
              <a:latin typeface="Arial Black" pitchFamily="34" charset="0"/>
            </a:endParaRPr>
          </a:p>
        </p:txBody>
      </p:sp>
      <p:sp>
        <p:nvSpPr>
          <p:cNvPr id="10" name="Snip Single Corner Rectangle 9"/>
          <p:cNvSpPr/>
          <p:nvPr/>
        </p:nvSpPr>
        <p:spPr>
          <a:xfrm>
            <a:off x="0" y="649069"/>
            <a:ext cx="8915400" cy="722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 Silas &amp; Timothy at Athens - </a:t>
            </a:r>
            <a:r>
              <a:rPr lang="en-US" sz="24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a:t>
            </a:r>
            <a:r>
              <a:rPr lang="en-US" sz="24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17:16-34)</a:t>
            </a:r>
            <a:endParaRPr lang="en-US" sz="32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Tree>
    <p:extLst>
      <p:ext uri="{BB962C8B-B14F-4D97-AF65-F5344CB8AC3E}">
        <p14:creationId xmlns:p14="http://schemas.microsoft.com/office/powerpoint/2010/main" val="283296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2352764"/>
            <a:ext cx="3307488" cy="41769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19</a:t>
            </a:fld>
            <a:endParaRPr lang="en-US">
              <a:solidFill>
                <a:prstClr val="white"/>
              </a:solidFill>
            </a:endParaRPr>
          </a:p>
        </p:txBody>
      </p:sp>
      <p:sp>
        <p:nvSpPr>
          <p:cNvPr id="3" name="Rectangle 2"/>
          <p:cNvSpPr/>
          <p:nvPr/>
        </p:nvSpPr>
        <p:spPr>
          <a:xfrm>
            <a:off x="3733800" y="2276594"/>
            <a:ext cx="5295900" cy="4124206"/>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800" dirty="0" smtClean="0">
                <a:solidFill>
                  <a:srgbClr val="FFFF00"/>
                </a:solidFill>
                <a:effectLst>
                  <a:glow rad="101600">
                    <a:prstClr val="black">
                      <a:alpha val="60000"/>
                    </a:prstClr>
                  </a:glow>
                </a:effectLst>
                <a:latin typeface="Constantia" pitchFamily="18" charset="0"/>
              </a:rPr>
              <a:t>He perceives the Athenians to be “very religious” – vs. 22</a:t>
            </a:r>
          </a:p>
          <a:p>
            <a:pPr marL="342900" indent="-342900">
              <a:spcAft>
                <a:spcPts val="600"/>
              </a:spcAft>
              <a:buClr>
                <a:srgbClr val="FF8600"/>
              </a:buClr>
              <a:buFont typeface="Wingdings 2" pitchFamily="18" charset="2"/>
              <a:buChar char="è"/>
            </a:pPr>
            <a:r>
              <a:rPr lang="en-US" sz="2800" dirty="0" smtClean="0">
                <a:solidFill>
                  <a:srgbClr val="FFFF00"/>
                </a:solidFill>
                <a:effectLst>
                  <a:glow rad="101600">
                    <a:prstClr val="black">
                      <a:alpha val="60000"/>
                    </a:prstClr>
                  </a:glow>
                </a:effectLst>
                <a:latin typeface="Constantia" pitchFamily="18" charset="0"/>
              </a:rPr>
              <a:t>Idols representing all their “gods” lined the city road which Paul referred to as “objects of worship” - vs. 23</a:t>
            </a:r>
          </a:p>
          <a:p>
            <a:pPr marL="342900" indent="-342900">
              <a:spcAft>
                <a:spcPts val="600"/>
              </a:spcAft>
              <a:buClr>
                <a:srgbClr val="FF8600"/>
              </a:buClr>
              <a:buFont typeface="Wingdings 2" pitchFamily="18" charset="2"/>
              <a:buChar char="è"/>
            </a:pPr>
            <a:r>
              <a:rPr lang="en-US" sz="2800" dirty="0" smtClean="0">
                <a:solidFill>
                  <a:srgbClr val="FFFF00"/>
                </a:solidFill>
                <a:effectLst>
                  <a:glow rad="101600">
                    <a:prstClr val="black">
                      <a:alpha val="60000"/>
                    </a:prstClr>
                  </a:glow>
                </a:effectLst>
                <a:latin typeface="Constantia" pitchFamily="18" charset="0"/>
              </a:rPr>
              <a:t>Among them was an idol labeled “To The Unknown God” - 23</a:t>
            </a: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11" name="Snip Single Corner Rectangle 10"/>
          <p:cNvSpPr/>
          <p:nvPr/>
        </p:nvSpPr>
        <p:spPr>
          <a:xfrm>
            <a:off x="0" y="649069"/>
            <a:ext cx="8915400" cy="722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Paul’s sermon on Mars Hill - (17:22-31) </a:t>
            </a:r>
          </a:p>
        </p:txBody>
      </p:sp>
    </p:spTree>
    <p:extLst>
      <p:ext uri="{BB962C8B-B14F-4D97-AF65-F5344CB8AC3E}">
        <p14:creationId xmlns:p14="http://schemas.microsoft.com/office/powerpoint/2010/main" val="31057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924800" y="228600"/>
            <a:ext cx="1230745" cy="457200"/>
            <a:chOff x="7924800" y="228600"/>
            <a:chExt cx="1230745" cy="457200"/>
          </a:xfrm>
        </p:grpSpPr>
        <p:sp>
          <p:nvSpPr>
            <p:cNvPr id="10" name="Pentagon 9"/>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1" name="Chevron 10"/>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2" name="Chevron 11"/>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3" name="Chevron 12"/>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5" name="TextBox 4"/>
          <p:cNvSpPr txBox="1"/>
          <p:nvPr/>
        </p:nvSpPr>
        <p:spPr>
          <a:xfrm>
            <a:off x="304800" y="1305580"/>
            <a:ext cx="4339842" cy="646331"/>
          </a:xfrm>
          <a:prstGeom prst="rect">
            <a:avLst/>
          </a:prstGeom>
          <a:noFill/>
        </p:spPr>
        <p:txBody>
          <a:bodyPr wrap="none" rtlCol="0">
            <a:spAutoFit/>
          </a:bodyPr>
          <a:lstStyle/>
          <a:p>
            <a:r>
              <a:rPr lang="en-US" sz="3600" dirty="0">
                <a:solidFill>
                  <a:prstClr val="white"/>
                </a:solidFill>
                <a:latin typeface="BinnerD" pitchFamily="34" charset="0"/>
              </a:rPr>
              <a:t>Convert; Converted</a:t>
            </a:r>
          </a:p>
        </p:txBody>
      </p:sp>
      <p:sp>
        <p:nvSpPr>
          <p:cNvPr id="6" name="Slide Number Placeholder 5"/>
          <p:cNvSpPr>
            <a:spLocks noGrp="1"/>
          </p:cNvSpPr>
          <p:nvPr>
            <p:ph type="sldNum" sz="quarter" idx="12"/>
          </p:nvPr>
        </p:nvSpPr>
        <p:spPr>
          <a:xfrm>
            <a:off x="8153400" y="231648"/>
            <a:ext cx="941203" cy="301752"/>
          </a:xfrm>
        </p:spPr>
        <p:txBody>
          <a:bodyPr/>
          <a:lstStyle/>
          <a:p>
            <a:fld id="{7E4624B1-C7B4-4A8A-8E6E-B45790D7EEB2}" type="slidenum">
              <a:rPr lang="en-US" smtClean="0">
                <a:solidFill>
                  <a:prstClr val="white"/>
                </a:solidFill>
              </a:rPr>
              <a:pPr/>
              <a:t>2</a:t>
            </a:fld>
            <a:endParaRPr lang="en-US" dirty="0">
              <a:solidFill>
                <a:prstClr val="white"/>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09" y="2133600"/>
            <a:ext cx="276225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657600" y="2286000"/>
            <a:ext cx="5067300" cy="4308872"/>
          </a:xfrm>
          <a:prstGeom prst="rect">
            <a:avLst/>
          </a:prstGeom>
        </p:spPr>
        <p:txBody>
          <a:bodyPr wrap="square">
            <a:spAutoFit/>
          </a:bodyPr>
          <a:lstStyle/>
          <a:p>
            <a:pPr>
              <a:spcAft>
                <a:spcPts val="600"/>
              </a:spcAft>
            </a:pPr>
            <a:r>
              <a:rPr lang="en-US" sz="2400" dirty="0">
                <a:solidFill>
                  <a:prstClr val="white"/>
                </a:solidFill>
                <a:effectLst>
                  <a:glow rad="101600">
                    <a:prstClr val="black">
                      <a:alpha val="60000"/>
                    </a:prstClr>
                  </a:glow>
                </a:effectLst>
              </a:rPr>
              <a:t>transitive verb</a:t>
            </a:r>
          </a:p>
          <a:p>
            <a:pPr marL="231775" indent="-231775">
              <a:spcAft>
                <a:spcPts val="600"/>
              </a:spcAft>
            </a:pPr>
            <a:r>
              <a:rPr lang="en-US" sz="2400" dirty="0">
                <a:solidFill>
                  <a:prstClr val="white"/>
                </a:solidFill>
                <a:effectLst>
                  <a:glow rad="101600">
                    <a:prstClr val="black">
                      <a:alpha val="60000"/>
                    </a:prstClr>
                  </a:glow>
                </a:effectLst>
              </a:rPr>
              <a:t>1 - a : </a:t>
            </a:r>
            <a:r>
              <a:rPr lang="en-US" sz="2400" dirty="0">
                <a:solidFill>
                  <a:srgbClr val="FFFF00"/>
                </a:solidFill>
                <a:effectLst>
                  <a:glow rad="101600">
                    <a:prstClr val="black">
                      <a:alpha val="60000"/>
                    </a:prstClr>
                  </a:glow>
                </a:effectLst>
              </a:rPr>
              <a:t>to bring over from one belief, view, or party to another </a:t>
            </a:r>
            <a:r>
              <a:rPr lang="en-US" sz="2400" dirty="0">
                <a:solidFill>
                  <a:prstClr val="white"/>
                </a:solidFill>
                <a:effectLst>
                  <a:glow rad="101600">
                    <a:prstClr val="black">
                      <a:alpha val="60000"/>
                    </a:prstClr>
                  </a:glow>
                </a:effectLst>
              </a:rPr>
              <a:t>b : to bring about a religious conversion in </a:t>
            </a:r>
          </a:p>
          <a:p>
            <a:pPr marL="231775" indent="-231775">
              <a:spcAft>
                <a:spcPts val="600"/>
              </a:spcAft>
            </a:pPr>
            <a:r>
              <a:rPr lang="en-US" sz="2400" dirty="0">
                <a:solidFill>
                  <a:prstClr val="white"/>
                </a:solidFill>
                <a:effectLst>
                  <a:glow rad="101600">
                    <a:prstClr val="black">
                      <a:alpha val="60000"/>
                    </a:prstClr>
                  </a:glow>
                </a:effectLst>
              </a:rPr>
              <a:t>2 - a : to alter the physical or chemical nature or properties of especially in manufacturing b (1) : </a:t>
            </a:r>
            <a:r>
              <a:rPr lang="en-US" sz="2400" dirty="0">
                <a:solidFill>
                  <a:srgbClr val="FFFF00"/>
                </a:solidFill>
                <a:effectLst>
                  <a:glow rad="101600">
                    <a:prstClr val="black">
                      <a:alpha val="60000"/>
                    </a:prstClr>
                  </a:glow>
                </a:effectLst>
              </a:rPr>
              <a:t>to change from one form or function to another </a:t>
            </a:r>
            <a:r>
              <a:rPr lang="en-US" sz="2400" dirty="0">
                <a:solidFill>
                  <a:prstClr val="white"/>
                </a:solidFill>
                <a:effectLst>
                  <a:glow rad="101600">
                    <a:prstClr val="black">
                      <a:alpha val="60000"/>
                    </a:prstClr>
                  </a:glow>
                </a:effectLst>
              </a:rPr>
              <a:t>(2) : to alter for more effective utilization</a:t>
            </a:r>
          </a:p>
        </p:txBody>
      </p:sp>
      <p:grpSp>
        <p:nvGrpSpPr>
          <p:cNvPr id="14" name="Group 13"/>
          <p:cNvGrpSpPr/>
          <p:nvPr/>
        </p:nvGrpSpPr>
        <p:grpSpPr>
          <a:xfrm rot="10800000">
            <a:off x="0" y="6172200"/>
            <a:ext cx="1230745" cy="457200"/>
            <a:chOff x="7924800" y="228600"/>
            <a:chExt cx="1230745" cy="457200"/>
          </a:xfrm>
        </p:grpSpPr>
        <p:sp>
          <p:nvSpPr>
            <p:cNvPr id="15" name="Pentagon 14"/>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6" name="Chevron 15"/>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7" name="Chevron 16"/>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8" name="Chevron 17"/>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9" name="Rectangle 18"/>
          <p:cNvSpPr/>
          <p:nvPr/>
        </p:nvSpPr>
        <p:spPr>
          <a:xfrm>
            <a:off x="0" y="10668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0" name="Snip Single Corner Rectangle 19"/>
          <p:cNvSpPr/>
          <p:nvPr/>
        </p:nvSpPr>
        <p:spPr>
          <a:xfrm>
            <a:off x="0" y="268069"/>
            <a:ext cx="77724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Conversion of Saul From Tarsus</a:t>
            </a:r>
          </a:p>
        </p:txBody>
      </p:sp>
    </p:spTree>
    <p:extLst>
      <p:ext uri="{BB962C8B-B14F-4D97-AF65-F5344CB8AC3E}">
        <p14:creationId xmlns:p14="http://schemas.microsoft.com/office/powerpoint/2010/main" val="1412422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352764"/>
            <a:ext cx="4267200" cy="450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20</a:t>
            </a:fld>
            <a:endParaRPr lang="en-US">
              <a:solidFill>
                <a:prstClr val="white"/>
              </a:solidFill>
            </a:endParaRPr>
          </a:p>
        </p:txBody>
      </p:sp>
      <p:sp>
        <p:nvSpPr>
          <p:cNvPr id="3" name="Rectangle 2"/>
          <p:cNvSpPr/>
          <p:nvPr/>
        </p:nvSpPr>
        <p:spPr>
          <a:xfrm>
            <a:off x="1828800" y="2667000"/>
            <a:ext cx="7200900" cy="4031873"/>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“Made the world and everything in it…” - 24</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“Lord of heaven and earth” – 24 </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“Does not dwell in temples made with hands” - 24</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“Not worshiped with men’s hands…” - 25</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“Made from one blood every nation of men…” - 26</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“Determined man’s times and the boundaries” - 26</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“He is not far from each of us” - 27</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“In Him we live and move and have our being.” - 28</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“Divine Nature – Spirit, creator, not created” - 29</a:t>
            </a: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15" name="Snip Single Corner Rectangle 14"/>
          <p:cNvSpPr/>
          <p:nvPr/>
        </p:nvSpPr>
        <p:spPr>
          <a:xfrm>
            <a:off x="0" y="649069"/>
            <a:ext cx="8915400" cy="722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Paul’s sermon on Mars Hill - (17:22-31) </a:t>
            </a:r>
          </a:p>
        </p:txBody>
      </p:sp>
      <p:sp>
        <p:nvSpPr>
          <p:cNvPr id="2" name="Rectangle 1"/>
          <p:cNvSpPr/>
          <p:nvPr/>
        </p:nvSpPr>
        <p:spPr>
          <a:xfrm>
            <a:off x="381000" y="1521767"/>
            <a:ext cx="8229600" cy="954107"/>
          </a:xfrm>
          <a:prstGeom prst="rect">
            <a:avLst/>
          </a:prstGeom>
        </p:spPr>
        <p:txBody>
          <a:bodyPr wrap="square">
            <a:spAutoFit/>
          </a:bodyPr>
          <a:lstStyle/>
          <a:p>
            <a:pPr algn="ctr"/>
            <a:r>
              <a:rPr lang="en-US" sz="28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a:rPr>
              <a:t>“Therefore, the One whom you worship without knowing, Him I proclaim to you.”</a:t>
            </a:r>
            <a:endParaRPr lang="en-US" sz="28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a:endParaRPr>
          </a:p>
        </p:txBody>
      </p:sp>
    </p:spTree>
    <p:extLst>
      <p:ext uri="{BB962C8B-B14F-4D97-AF65-F5344CB8AC3E}">
        <p14:creationId xmlns:p14="http://schemas.microsoft.com/office/powerpoint/2010/main" val="17203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352764"/>
            <a:ext cx="4267200" cy="450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21</a:t>
            </a:fld>
            <a:endParaRPr lang="en-US">
              <a:solidFill>
                <a:prstClr val="white"/>
              </a:solidFill>
            </a:endParaRP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15" name="Snip Single Corner Rectangle 14"/>
          <p:cNvSpPr/>
          <p:nvPr/>
        </p:nvSpPr>
        <p:spPr>
          <a:xfrm>
            <a:off x="0" y="649069"/>
            <a:ext cx="8915400" cy="722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Paul’s sermon on Mars Hill - (17:22-31) </a:t>
            </a:r>
          </a:p>
        </p:txBody>
      </p:sp>
      <p:sp>
        <p:nvSpPr>
          <p:cNvPr id="2" name="Rectangle 1"/>
          <p:cNvSpPr/>
          <p:nvPr/>
        </p:nvSpPr>
        <p:spPr>
          <a:xfrm>
            <a:off x="381000" y="1521767"/>
            <a:ext cx="8229600" cy="954107"/>
          </a:xfrm>
          <a:prstGeom prst="rect">
            <a:avLst/>
          </a:prstGeom>
        </p:spPr>
        <p:txBody>
          <a:bodyPr wrap="square">
            <a:spAutoFit/>
          </a:bodyPr>
          <a:lstStyle/>
          <a:p>
            <a:pPr algn="ctr"/>
            <a:r>
              <a:rPr lang="en-US" sz="28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a:rPr>
              <a:t>“Therefore, the One whom you worship without knowing, Him I proclaim to you.”</a:t>
            </a:r>
            <a:endParaRPr lang="en-US" sz="28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a:endParaRPr>
          </a:p>
        </p:txBody>
      </p:sp>
      <p:sp>
        <p:nvSpPr>
          <p:cNvPr id="4" name="Rectangle 3"/>
          <p:cNvSpPr/>
          <p:nvPr/>
        </p:nvSpPr>
        <p:spPr>
          <a:xfrm>
            <a:off x="4191000" y="2590800"/>
            <a:ext cx="4800600" cy="3939540"/>
          </a:xfrm>
          <a:prstGeom prst="rect">
            <a:avLst/>
          </a:prstGeom>
        </p:spPr>
        <p:txBody>
          <a:bodyPr wrap="square">
            <a:spAutoFit/>
          </a:bodyPr>
          <a:lstStyle/>
          <a:p>
            <a:pPr algn="ctr"/>
            <a:r>
              <a:rPr lang="en-US" sz="2500" b="1" dirty="0" smtClean="0">
                <a:effectLst>
                  <a:glow rad="101600">
                    <a:schemeClr val="bg1">
                      <a:alpha val="60000"/>
                    </a:schemeClr>
                  </a:glow>
                </a:effectLst>
                <a:latin typeface="Calibri" pitchFamily="34" charset="0"/>
                <a:cs typeface="Calibri" pitchFamily="34" charset="0"/>
              </a:rPr>
              <a:t>Acts 17:30-31 (NKJV) </a:t>
            </a:r>
            <a:r>
              <a:rPr lang="en-US" sz="2500" dirty="0" smtClean="0">
                <a:effectLst>
                  <a:glow rad="101600">
                    <a:schemeClr val="bg1">
                      <a:alpha val="60000"/>
                    </a:schemeClr>
                  </a:glow>
                </a:effectLst>
                <a:latin typeface="Calibri" pitchFamily="34" charset="0"/>
                <a:cs typeface="Calibri" pitchFamily="34" charset="0"/>
              </a:rPr>
              <a:t/>
            </a:r>
            <a:br>
              <a:rPr lang="en-US" sz="2500" dirty="0" smtClean="0">
                <a:effectLst>
                  <a:glow rad="101600">
                    <a:schemeClr val="bg1">
                      <a:alpha val="60000"/>
                    </a:schemeClr>
                  </a:glow>
                </a:effectLst>
                <a:latin typeface="Calibri" pitchFamily="34" charset="0"/>
                <a:cs typeface="Calibri" pitchFamily="34" charset="0"/>
              </a:rPr>
            </a:br>
            <a:r>
              <a:rPr lang="en-US" sz="2500" baseline="30000" dirty="0" smtClean="0">
                <a:effectLst>
                  <a:glow rad="101600">
                    <a:schemeClr val="bg1">
                      <a:alpha val="60000"/>
                    </a:schemeClr>
                  </a:glow>
                </a:effectLst>
                <a:latin typeface="Calibri" pitchFamily="34" charset="0"/>
                <a:cs typeface="Calibri" pitchFamily="34" charset="0"/>
              </a:rPr>
              <a:t>30 </a:t>
            </a:r>
            <a:r>
              <a:rPr lang="en-US" sz="2500" dirty="0" smtClean="0">
                <a:effectLst>
                  <a:glow rad="101600">
                    <a:schemeClr val="bg1">
                      <a:alpha val="60000"/>
                    </a:schemeClr>
                  </a:glow>
                </a:effectLst>
                <a:latin typeface="Calibri" pitchFamily="34" charset="0"/>
                <a:cs typeface="Calibri" pitchFamily="34" charset="0"/>
              </a:rPr>
              <a:t>Truly, these times of ignorance God overlooked, but now commands all men everywhere to repent, </a:t>
            </a:r>
            <a:r>
              <a:rPr lang="en-US" sz="2500" baseline="30000" dirty="0" smtClean="0">
                <a:effectLst>
                  <a:glow rad="101600">
                    <a:schemeClr val="bg1">
                      <a:alpha val="60000"/>
                    </a:schemeClr>
                  </a:glow>
                </a:effectLst>
                <a:latin typeface="Calibri" pitchFamily="34" charset="0"/>
                <a:cs typeface="Calibri" pitchFamily="34" charset="0"/>
              </a:rPr>
              <a:t>31 </a:t>
            </a:r>
            <a:r>
              <a:rPr lang="en-US" sz="2500" dirty="0" smtClean="0">
                <a:effectLst>
                  <a:glow rad="101600">
                    <a:schemeClr val="bg1">
                      <a:alpha val="60000"/>
                    </a:schemeClr>
                  </a:glow>
                </a:effectLst>
                <a:latin typeface="Calibri" pitchFamily="34" charset="0"/>
                <a:cs typeface="Calibri" pitchFamily="34" charset="0"/>
              </a:rPr>
              <a:t>because He has appointed a day on which He will judge the world in righteousness by the Man whom He has ordained. He has given assurance of this to all by raising Him from the dead." </a:t>
            </a:r>
            <a:endParaRPr lang="en-US" sz="2500" dirty="0">
              <a:effectLst>
                <a:glow rad="101600">
                  <a:schemeClr val="bg1">
                    <a:alpha val="60000"/>
                  </a:schemeClr>
                </a:glow>
              </a:effectLst>
              <a:latin typeface="Calibri" pitchFamily="34" charset="0"/>
              <a:cs typeface="Calibri" pitchFamily="34" charset="0"/>
            </a:endParaRPr>
          </a:p>
        </p:txBody>
      </p:sp>
    </p:spTree>
    <p:extLst>
      <p:ext uri="{BB962C8B-B14F-4D97-AF65-F5344CB8AC3E}">
        <p14:creationId xmlns:p14="http://schemas.microsoft.com/office/powerpoint/2010/main" val="18320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352764"/>
            <a:ext cx="4267200" cy="450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22</a:t>
            </a:fld>
            <a:endParaRPr lang="en-US">
              <a:solidFill>
                <a:prstClr val="white"/>
              </a:solidFill>
            </a:endParaRPr>
          </a:p>
        </p:txBody>
      </p:sp>
      <p:sp>
        <p:nvSpPr>
          <p:cNvPr id="3" name="Rectangle 2"/>
          <p:cNvSpPr/>
          <p:nvPr/>
        </p:nvSpPr>
        <p:spPr>
          <a:xfrm>
            <a:off x="3810000" y="2657594"/>
            <a:ext cx="5219700" cy="4062651"/>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800" dirty="0" smtClean="0">
                <a:solidFill>
                  <a:srgbClr val="FFFF00"/>
                </a:solidFill>
                <a:effectLst>
                  <a:glow rad="101600">
                    <a:prstClr val="black">
                      <a:alpha val="60000"/>
                    </a:prstClr>
                  </a:glow>
                </a:effectLst>
                <a:latin typeface="Constantia" pitchFamily="18" charset="0"/>
              </a:rPr>
              <a:t>Some mocked at the idea of the resurrection – </a:t>
            </a:r>
            <a:r>
              <a:rPr lang="en-US" sz="2800" dirty="0" smtClean="0">
                <a:effectLst>
                  <a:glow rad="101600">
                    <a:prstClr val="black">
                      <a:alpha val="60000"/>
                    </a:prstClr>
                  </a:glow>
                </a:effectLst>
                <a:latin typeface="Constantia" pitchFamily="18" charset="0"/>
              </a:rPr>
              <a:t>17:32</a:t>
            </a:r>
          </a:p>
          <a:p>
            <a:pPr marL="342900" indent="-342900">
              <a:spcAft>
                <a:spcPts val="600"/>
              </a:spcAft>
              <a:buClr>
                <a:srgbClr val="FF8600"/>
              </a:buClr>
              <a:buFont typeface="Wingdings 2" pitchFamily="18" charset="2"/>
              <a:buChar char="è"/>
            </a:pPr>
            <a:r>
              <a:rPr lang="en-US" sz="2800" dirty="0" smtClean="0">
                <a:solidFill>
                  <a:srgbClr val="FFFF00"/>
                </a:solidFill>
                <a:effectLst>
                  <a:glow rad="101600">
                    <a:prstClr val="black">
                      <a:alpha val="60000"/>
                    </a:prstClr>
                  </a:glow>
                </a:effectLst>
                <a:latin typeface="Constantia" pitchFamily="18" charset="0"/>
              </a:rPr>
              <a:t>Some procrastinated – we’ll hear you again . . . </a:t>
            </a:r>
            <a:r>
              <a:rPr lang="en-US" sz="2800" dirty="0" smtClean="0">
                <a:effectLst>
                  <a:glow rad="101600">
                    <a:prstClr val="black">
                      <a:alpha val="60000"/>
                    </a:prstClr>
                  </a:glow>
                </a:effectLst>
                <a:latin typeface="Constantia" pitchFamily="18" charset="0"/>
              </a:rPr>
              <a:t>17:32</a:t>
            </a:r>
          </a:p>
          <a:p>
            <a:pPr marL="342900" indent="-342900">
              <a:spcAft>
                <a:spcPts val="600"/>
              </a:spcAft>
              <a:buClr>
                <a:srgbClr val="FF8600"/>
              </a:buClr>
              <a:buFont typeface="Wingdings 2" pitchFamily="18" charset="2"/>
              <a:buChar char="è"/>
            </a:pPr>
            <a:r>
              <a:rPr lang="en-US" sz="2800" dirty="0" smtClean="0">
                <a:solidFill>
                  <a:srgbClr val="FFFF00"/>
                </a:solidFill>
                <a:effectLst>
                  <a:glow rad="101600">
                    <a:prstClr val="black">
                      <a:alpha val="60000"/>
                    </a:prstClr>
                  </a:glow>
                </a:effectLst>
                <a:latin typeface="Constantia" pitchFamily="18" charset="0"/>
              </a:rPr>
              <a:t>Some joined Paul and believed - </a:t>
            </a:r>
            <a:r>
              <a:rPr lang="en-US" sz="2600" dirty="0" smtClean="0">
                <a:effectLst>
                  <a:glow rad="101600">
                    <a:prstClr val="black">
                      <a:alpha val="60000"/>
                    </a:prstClr>
                  </a:glow>
                </a:effectLst>
                <a:latin typeface="Constantia" pitchFamily="18" charset="0"/>
              </a:rPr>
              <a:t>Dionysius, an Areopagus member (</a:t>
            </a:r>
            <a:r>
              <a:rPr lang="en-US" sz="2600" i="1" dirty="0" smtClean="0">
                <a:effectLst>
                  <a:glow rad="101600">
                    <a:prstClr val="black">
                      <a:alpha val="60000"/>
                    </a:prstClr>
                  </a:glow>
                </a:effectLst>
                <a:latin typeface="Constantia" pitchFamily="18" charset="0"/>
              </a:rPr>
              <a:t>i.e., a council member</a:t>
            </a:r>
            <a:r>
              <a:rPr lang="en-US" sz="2600" dirty="0" smtClean="0">
                <a:effectLst>
                  <a:glow rad="101600">
                    <a:prstClr val="black">
                      <a:alpha val="60000"/>
                    </a:prstClr>
                  </a:glow>
                </a:effectLst>
                <a:latin typeface="Constantia" pitchFamily="18" charset="0"/>
              </a:rPr>
              <a:t>), and a woman named </a:t>
            </a:r>
            <a:r>
              <a:rPr lang="en-US" sz="2600" dirty="0" err="1" smtClean="0">
                <a:effectLst>
                  <a:glow rad="101600">
                    <a:prstClr val="black">
                      <a:alpha val="60000"/>
                    </a:prstClr>
                  </a:glow>
                </a:effectLst>
                <a:latin typeface="Constantia" pitchFamily="18" charset="0"/>
              </a:rPr>
              <a:t>Damaris</a:t>
            </a:r>
            <a:r>
              <a:rPr lang="en-US" sz="2600" dirty="0">
                <a:effectLst>
                  <a:glow rad="101600">
                    <a:prstClr val="black">
                      <a:alpha val="60000"/>
                    </a:prstClr>
                  </a:glow>
                </a:effectLst>
                <a:latin typeface="Constantia" pitchFamily="18" charset="0"/>
              </a:rPr>
              <a:t> </a:t>
            </a:r>
            <a:r>
              <a:rPr lang="en-US" sz="2600" dirty="0" smtClean="0">
                <a:effectLst>
                  <a:glow rad="101600">
                    <a:prstClr val="black">
                      <a:alpha val="60000"/>
                    </a:prstClr>
                  </a:glow>
                </a:effectLst>
                <a:latin typeface="Constantia" pitchFamily="18" charset="0"/>
              </a:rPr>
              <a:t>and others</a:t>
            </a:r>
            <a:r>
              <a:rPr lang="en-US" sz="2800" dirty="0" smtClean="0">
                <a:effectLst>
                  <a:glow rad="101600">
                    <a:prstClr val="black">
                      <a:alpha val="60000"/>
                    </a:prstClr>
                  </a:glow>
                </a:effectLst>
                <a:latin typeface="Constantia" pitchFamily="18" charset="0"/>
              </a:rPr>
              <a:t>– 17:34</a:t>
            </a:r>
          </a:p>
        </p:txBody>
      </p:sp>
      <p:sp>
        <p:nvSpPr>
          <p:cNvPr id="7" name="Rectangle 6"/>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
        <p:nvSpPr>
          <p:cNvPr id="11" name="Snip Single Corner Rectangle 10"/>
          <p:cNvSpPr/>
          <p:nvPr/>
        </p:nvSpPr>
        <p:spPr>
          <a:xfrm>
            <a:off x="0" y="649069"/>
            <a:ext cx="8915400" cy="722531"/>
          </a:xfrm>
          <a:prstGeom prst="snip1Rect">
            <a:avLst>
              <a:gd name="adj" fmla="val 17923"/>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16200000" scaled="1"/>
            <a:tileRect/>
          </a:gradFill>
          <a:ln/>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Paul’s sermon on Mars Hill - (17:22-31) </a:t>
            </a:r>
          </a:p>
        </p:txBody>
      </p:sp>
      <p:sp>
        <p:nvSpPr>
          <p:cNvPr id="10" name="Rectangle 9"/>
          <p:cNvSpPr/>
          <p:nvPr/>
        </p:nvSpPr>
        <p:spPr>
          <a:xfrm>
            <a:off x="381000" y="1521767"/>
            <a:ext cx="8229600" cy="954107"/>
          </a:xfrm>
          <a:prstGeom prst="rect">
            <a:avLst/>
          </a:prstGeom>
        </p:spPr>
        <p:txBody>
          <a:bodyPr wrap="square">
            <a:spAutoFit/>
          </a:bodyPr>
          <a:lstStyle/>
          <a:p>
            <a:pPr algn="ctr"/>
            <a:r>
              <a:rPr lang="en-US" sz="2800" dirty="0" smtClean="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a:rPr>
              <a:t>“Therefore, the One whom you worship without knowing, Him I proclaim to you.”</a:t>
            </a:r>
            <a:endParaRPr lang="en-US" sz="2800" dirty="0">
              <a:ln w="18415" cmpd="sng">
                <a:solidFill>
                  <a:srgbClr val="FFFFFF"/>
                </a:solidFill>
                <a:prstDash val="solid"/>
              </a:ln>
              <a:solidFill>
                <a:srgbClr val="FFFFFF"/>
              </a:solidFill>
              <a:effectLst>
                <a:glow rad="101600">
                  <a:schemeClr val="bg1">
                    <a:alpha val="60000"/>
                  </a:schemeClr>
                </a:glow>
                <a:outerShdw blurRad="63500" dir="3600000" algn="tl" rotWithShape="0">
                  <a:srgbClr val="000000">
                    <a:alpha val="70000"/>
                  </a:srgbClr>
                </a:outerShdw>
              </a:effectLst>
              <a:latin typeface="Times New Roman"/>
            </a:endParaRPr>
          </a:p>
        </p:txBody>
      </p:sp>
    </p:spTree>
    <p:extLst>
      <p:ext uri="{BB962C8B-B14F-4D97-AF65-F5344CB8AC3E}">
        <p14:creationId xmlns:p14="http://schemas.microsoft.com/office/powerpoint/2010/main" val="314552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4079685" cy="4419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7924800" y="228600"/>
            <a:ext cx="1230745" cy="457200"/>
            <a:chOff x="7924800" y="228600"/>
            <a:chExt cx="1230745" cy="457200"/>
          </a:xfrm>
        </p:grpSpPr>
        <p:sp>
          <p:nvSpPr>
            <p:cNvPr id="3" name="Pentagon 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Chevron 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0" name="Chevron 9"/>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1" name="Chevron 10"/>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2" name="Group 11"/>
          <p:cNvGrpSpPr/>
          <p:nvPr/>
        </p:nvGrpSpPr>
        <p:grpSpPr>
          <a:xfrm rot="10800000">
            <a:off x="0" y="6172200"/>
            <a:ext cx="1230745" cy="457200"/>
            <a:chOff x="7924800" y="228600"/>
            <a:chExt cx="1230745" cy="457200"/>
          </a:xfrm>
        </p:grpSpPr>
        <p:sp>
          <p:nvSpPr>
            <p:cNvPr id="13" name="Pentagon 1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Chevron 1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6" name="Chevron 15"/>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7" name="Rectangle 16"/>
          <p:cNvSpPr/>
          <p:nvPr/>
        </p:nvSpPr>
        <p:spPr>
          <a:xfrm>
            <a:off x="0" y="19050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9" name="Slide Number Placeholder 18"/>
          <p:cNvSpPr>
            <a:spLocks noGrp="1"/>
          </p:cNvSpPr>
          <p:nvPr>
            <p:ph type="sldNum" sz="quarter" idx="12"/>
          </p:nvPr>
        </p:nvSpPr>
        <p:spPr/>
        <p:txBody>
          <a:bodyPr/>
          <a:lstStyle/>
          <a:p>
            <a:fld id="{7E4624B1-C7B4-4A8A-8E6E-B45790D7EEB2}" type="slidenum">
              <a:rPr lang="en-US" smtClean="0">
                <a:solidFill>
                  <a:prstClr val="white"/>
                </a:solidFill>
              </a:rPr>
              <a:pPr/>
              <a:t>23</a:t>
            </a:fld>
            <a:endParaRPr lang="en-US">
              <a:solidFill>
                <a:prstClr val="white"/>
              </a:solidFill>
            </a:endParaRPr>
          </a:p>
        </p:txBody>
      </p:sp>
      <p:sp>
        <p:nvSpPr>
          <p:cNvPr id="23" name="Snip Single Corner Rectangle 22"/>
          <p:cNvSpPr/>
          <p:nvPr/>
        </p:nvSpPr>
        <p:spPr>
          <a:xfrm>
            <a:off x="0" y="685800"/>
            <a:ext cx="7543800" cy="1066800"/>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r>
              <a:rPr lang="en-US" sz="36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Thessalonica, Berea, &amp; Athens - </a:t>
            </a:r>
            <a:r>
              <a:rPr lang="en-US" sz="28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17:1-18:18</a:t>
            </a:r>
            <a:endParaRPr lang="en-US" sz="16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2" name="TextBox 1"/>
          <p:cNvSpPr txBox="1"/>
          <p:nvPr/>
        </p:nvSpPr>
        <p:spPr>
          <a:xfrm>
            <a:off x="3771900" y="2057400"/>
            <a:ext cx="5372100" cy="4678204"/>
          </a:xfrm>
          <a:prstGeom prst="rect">
            <a:avLst/>
          </a:prstGeom>
          <a:noFill/>
        </p:spPr>
        <p:txBody>
          <a:bodyPr wrap="square" rtlCol="0">
            <a:spAutoFit/>
          </a:bodyPr>
          <a:lstStyle/>
          <a:p>
            <a:pPr marL="285750" indent="-285750">
              <a:spcAft>
                <a:spcPts val="600"/>
              </a:spcAft>
              <a:buClr>
                <a:srgbClr val="FF8600">
                  <a:lumMod val="60000"/>
                  <a:lumOff val="40000"/>
                </a:srgbClr>
              </a:buClr>
              <a:buFont typeface="Wingdings 2" pitchFamily="18" charset="2"/>
              <a:buChar char="è"/>
            </a:pPr>
            <a:r>
              <a:rPr lang="en-US" sz="2400" b="1" dirty="0" smtClean="0">
                <a:solidFill>
                  <a:prstClr val="white"/>
                </a:solidFill>
                <a:effectLst>
                  <a:glow rad="101600">
                    <a:prstClr val="black">
                      <a:alpha val="60000"/>
                    </a:prstClr>
                  </a:glow>
                </a:effectLst>
                <a:latin typeface="Calibri" pitchFamily="34" charset="0"/>
                <a:cs typeface="Calibri" pitchFamily="34" charset="0"/>
              </a:rPr>
              <a:t>Some in Thessalonica were persuaded by the evidence – </a:t>
            </a:r>
            <a:r>
              <a:rPr lang="en-US" sz="2400" i="1" dirty="0" smtClean="0">
                <a:solidFill>
                  <a:prstClr val="white"/>
                </a:solidFill>
                <a:effectLst>
                  <a:glow rad="101600">
                    <a:prstClr val="black">
                      <a:alpha val="60000"/>
                    </a:prstClr>
                  </a:glow>
                </a:effectLst>
                <a:latin typeface="Calibri" pitchFamily="34" charset="0"/>
                <a:cs typeface="Calibri" pitchFamily="34" charset="0"/>
              </a:rPr>
              <a:t>received the word, believed and sanctified by the Holy Spirit</a:t>
            </a:r>
            <a:r>
              <a:rPr lang="en-US" sz="2400" b="1" dirty="0" smtClean="0">
                <a:solidFill>
                  <a:prstClr val="white"/>
                </a:solidFill>
                <a:effectLst>
                  <a:glow rad="101600">
                    <a:prstClr val="black">
                      <a:alpha val="60000"/>
                    </a:prstClr>
                  </a:glow>
                </a:effectLst>
                <a:latin typeface="Calibri" pitchFamily="34" charset="0"/>
                <a:cs typeface="Calibri" pitchFamily="34" charset="0"/>
              </a:rPr>
              <a:t> – </a:t>
            </a:r>
            <a:r>
              <a:rPr lang="en-US" sz="2400" b="1" dirty="0" smtClean="0">
                <a:solidFill>
                  <a:srgbClr val="FFFF00"/>
                </a:solidFill>
                <a:effectLst>
                  <a:glow rad="101600">
                    <a:prstClr val="black">
                      <a:alpha val="60000"/>
                    </a:prstClr>
                  </a:glow>
                </a:effectLst>
                <a:latin typeface="Calibri" pitchFamily="34" charset="0"/>
                <a:cs typeface="Calibri" pitchFamily="34" charset="0"/>
              </a:rPr>
              <a:t>Acts 17:4; 1 </a:t>
            </a:r>
            <a:r>
              <a:rPr lang="en-US" sz="2400" b="1" dirty="0" err="1" smtClean="0">
                <a:solidFill>
                  <a:srgbClr val="FFFF00"/>
                </a:solidFill>
                <a:effectLst>
                  <a:glow rad="101600">
                    <a:prstClr val="black">
                      <a:alpha val="60000"/>
                    </a:prstClr>
                  </a:glow>
                </a:effectLst>
                <a:latin typeface="Calibri" pitchFamily="34" charset="0"/>
                <a:cs typeface="Calibri" pitchFamily="34" charset="0"/>
              </a:rPr>
              <a:t>Thes</a:t>
            </a:r>
            <a:r>
              <a:rPr lang="en-US" sz="2400" b="1" dirty="0" smtClean="0">
                <a:solidFill>
                  <a:srgbClr val="FFFF00"/>
                </a:solidFill>
                <a:effectLst>
                  <a:glow rad="101600">
                    <a:prstClr val="black">
                      <a:alpha val="60000"/>
                    </a:prstClr>
                  </a:glow>
                </a:effectLst>
                <a:latin typeface="Calibri" pitchFamily="34" charset="0"/>
                <a:cs typeface="Calibri" pitchFamily="34" charset="0"/>
              </a:rPr>
              <a:t> 2:13,14; 2 </a:t>
            </a:r>
            <a:r>
              <a:rPr lang="en-US" sz="2400" b="1" dirty="0" err="1" smtClean="0">
                <a:solidFill>
                  <a:srgbClr val="FFFF00"/>
                </a:solidFill>
                <a:effectLst>
                  <a:glow rad="101600">
                    <a:prstClr val="black">
                      <a:alpha val="60000"/>
                    </a:prstClr>
                  </a:glow>
                </a:effectLst>
                <a:latin typeface="Calibri" pitchFamily="34" charset="0"/>
                <a:cs typeface="Calibri" pitchFamily="34" charset="0"/>
              </a:rPr>
              <a:t>Thes</a:t>
            </a:r>
            <a:r>
              <a:rPr lang="en-US" sz="2400" b="1" dirty="0" smtClean="0">
                <a:solidFill>
                  <a:srgbClr val="FFFF00"/>
                </a:solidFill>
                <a:effectLst>
                  <a:glow rad="101600">
                    <a:prstClr val="black">
                      <a:alpha val="60000"/>
                    </a:prstClr>
                  </a:glow>
                </a:effectLst>
                <a:latin typeface="Calibri" pitchFamily="34" charset="0"/>
                <a:cs typeface="Calibri" pitchFamily="34" charset="0"/>
              </a:rPr>
              <a:t> 2:13,14</a:t>
            </a:r>
            <a:endParaRPr lang="en-US" sz="2400" b="1" dirty="0">
              <a:solidFill>
                <a:srgbClr val="FFFF00"/>
              </a:solidFill>
              <a:effectLst>
                <a:glow rad="101600">
                  <a:prstClr val="black">
                    <a:alpha val="60000"/>
                  </a:prstClr>
                </a:glow>
              </a:effectLst>
              <a:latin typeface="Calibri" pitchFamily="34" charset="0"/>
              <a:cs typeface="Calibri" pitchFamily="34" charset="0"/>
            </a:endParaRPr>
          </a:p>
          <a:p>
            <a:pPr marL="285750" indent="-285750">
              <a:spcAft>
                <a:spcPts val="600"/>
              </a:spcAft>
              <a:buClr>
                <a:srgbClr val="FF8600">
                  <a:lumMod val="60000"/>
                  <a:lumOff val="40000"/>
                </a:srgbClr>
              </a:buClr>
              <a:buFont typeface="Wingdings 2" pitchFamily="18" charset="2"/>
              <a:buChar char="è"/>
            </a:pPr>
            <a:r>
              <a:rPr lang="en-US" sz="2400" b="1" dirty="0" smtClean="0">
                <a:solidFill>
                  <a:prstClr val="white"/>
                </a:solidFill>
                <a:effectLst>
                  <a:glow rad="101600">
                    <a:prstClr val="black">
                      <a:alpha val="60000"/>
                    </a:prstClr>
                  </a:glow>
                </a:effectLst>
                <a:latin typeface="Calibri" pitchFamily="34" charset="0"/>
                <a:cs typeface="Calibri" pitchFamily="34" charset="0"/>
              </a:rPr>
              <a:t>Many in Berea heard with readiness, searched it out and received the gospel as the truth by obeying it – </a:t>
            </a:r>
            <a:r>
              <a:rPr lang="en-US" sz="2400" b="1" dirty="0" smtClean="0">
                <a:solidFill>
                  <a:srgbClr val="FFFF00"/>
                </a:solidFill>
                <a:effectLst>
                  <a:glow rad="101600">
                    <a:prstClr val="black">
                      <a:alpha val="60000"/>
                    </a:prstClr>
                  </a:glow>
                </a:effectLst>
                <a:latin typeface="Calibri" pitchFamily="34" charset="0"/>
                <a:cs typeface="Calibri" pitchFamily="34" charset="0"/>
              </a:rPr>
              <a:t>17:11,12; Acts 2:41; 1 Pet, 1:22,23</a:t>
            </a:r>
            <a:endParaRPr lang="en-US" sz="2400" b="1" dirty="0">
              <a:solidFill>
                <a:srgbClr val="FFFF00"/>
              </a:solidFill>
              <a:effectLst>
                <a:glow rad="101600">
                  <a:prstClr val="black">
                    <a:alpha val="60000"/>
                  </a:prstClr>
                </a:glow>
              </a:effectLst>
              <a:latin typeface="Calibri" pitchFamily="34" charset="0"/>
              <a:cs typeface="Calibri" pitchFamily="34" charset="0"/>
            </a:endParaRPr>
          </a:p>
          <a:p>
            <a:pPr marL="285750" indent="-285750">
              <a:spcAft>
                <a:spcPts val="600"/>
              </a:spcAft>
              <a:buClr>
                <a:srgbClr val="FF8600">
                  <a:lumMod val="60000"/>
                  <a:lumOff val="40000"/>
                </a:srgbClr>
              </a:buClr>
              <a:buFont typeface="Wingdings 2" pitchFamily="18" charset="2"/>
              <a:buChar char="è"/>
            </a:pPr>
            <a:r>
              <a:rPr lang="en-US" sz="2400" b="1" dirty="0" smtClean="0">
                <a:solidFill>
                  <a:prstClr val="white"/>
                </a:solidFill>
                <a:effectLst>
                  <a:glow rad="101600">
                    <a:prstClr val="black">
                      <a:alpha val="60000"/>
                    </a:prstClr>
                  </a:glow>
                </a:effectLst>
                <a:latin typeface="Calibri" pitchFamily="34" charset="0"/>
                <a:cs typeface="Calibri" pitchFamily="34" charset="0"/>
              </a:rPr>
              <a:t>There were some in Athens willing to receive the word of God, repent and join the disciples – </a:t>
            </a:r>
            <a:r>
              <a:rPr lang="en-US" sz="2400" b="1" dirty="0" smtClean="0">
                <a:solidFill>
                  <a:srgbClr val="FFFF00"/>
                </a:solidFill>
                <a:effectLst>
                  <a:glow rad="101600">
                    <a:prstClr val="black">
                      <a:alpha val="60000"/>
                    </a:prstClr>
                  </a:glow>
                </a:effectLst>
                <a:latin typeface="Calibri" pitchFamily="34" charset="0"/>
                <a:cs typeface="Calibri" pitchFamily="34" charset="0"/>
              </a:rPr>
              <a:t>17:34; Acts 2:47; </a:t>
            </a:r>
            <a:endParaRPr lang="en-US" sz="2400" b="1" dirty="0">
              <a:solidFill>
                <a:srgbClr val="FFFF00"/>
              </a:solidFill>
              <a:effectLst>
                <a:glow rad="101600">
                  <a:prstClr val="black">
                    <a:alpha val="60000"/>
                  </a:prstClr>
                </a:glow>
              </a:effectLst>
              <a:latin typeface="Calibri" pitchFamily="34" charset="0"/>
              <a:cs typeface="Calibri" pitchFamily="34" charset="0"/>
            </a:endParaRPr>
          </a:p>
        </p:txBody>
      </p:sp>
      <p:sp>
        <p:nvSpPr>
          <p:cNvPr id="18" name="Rectangle 17"/>
          <p:cNvSpPr/>
          <p:nvPr/>
        </p:nvSpPr>
        <p:spPr>
          <a:xfrm>
            <a:off x="-1" y="0"/>
            <a:ext cx="6705601"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8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Examples of Conversions In Acts</a:t>
            </a:r>
          </a:p>
        </p:txBody>
      </p:sp>
    </p:spTree>
    <p:extLst>
      <p:ext uri="{BB962C8B-B14F-4D97-AF65-F5344CB8AC3E}">
        <p14:creationId xmlns:p14="http://schemas.microsoft.com/office/powerpoint/2010/main" val="8686015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 y="2667000"/>
            <a:ext cx="418311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24</a:t>
            </a:fld>
            <a:endParaRPr lang="en-US">
              <a:solidFill>
                <a:prstClr val="white"/>
              </a:solidFill>
            </a:endParaRPr>
          </a:p>
        </p:txBody>
      </p:sp>
      <p:grpSp>
        <p:nvGrpSpPr>
          <p:cNvPr id="7" name="Group 6"/>
          <p:cNvGrpSpPr/>
          <p:nvPr/>
        </p:nvGrpSpPr>
        <p:grpSpPr>
          <a:xfrm>
            <a:off x="7924800" y="228600"/>
            <a:ext cx="1230745" cy="457200"/>
            <a:chOff x="7924800" y="228600"/>
            <a:chExt cx="1230745" cy="457200"/>
          </a:xfrm>
        </p:grpSpPr>
        <p:sp>
          <p:nvSpPr>
            <p:cNvPr id="8" name="Pentagon 7"/>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 name="Chevron 8"/>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0" name="Chevron 9"/>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1" name="Chevron 10"/>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2" name="Group 11"/>
          <p:cNvGrpSpPr/>
          <p:nvPr/>
        </p:nvGrpSpPr>
        <p:grpSpPr>
          <a:xfrm rot="10800000">
            <a:off x="0" y="6172200"/>
            <a:ext cx="1230745" cy="457200"/>
            <a:chOff x="7924800" y="228600"/>
            <a:chExt cx="1230745" cy="457200"/>
          </a:xfrm>
        </p:grpSpPr>
        <p:sp>
          <p:nvSpPr>
            <p:cNvPr id="13" name="Pentagon 1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Chevron 1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6" name="Chevron 15"/>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7" name="Rectangle 16"/>
          <p:cNvSpPr/>
          <p:nvPr/>
        </p:nvSpPr>
        <p:spPr>
          <a:xfrm>
            <a:off x="0" y="10668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2" name="TextBox 21"/>
          <p:cNvSpPr txBox="1"/>
          <p:nvPr/>
        </p:nvSpPr>
        <p:spPr>
          <a:xfrm>
            <a:off x="7882" y="1295400"/>
            <a:ext cx="9136118" cy="800219"/>
          </a:xfrm>
          <a:prstGeom prst="rect">
            <a:avLst/>
          </a:prstGeom>
          <a:noFill/>
        </p:spPr>
        <p:txBody>
          <a:bodyPr wrap="square" rtlCol="0">
            <a:spAutoFit/>
          </a:bodyPr>
          <a:lstStyle/>
          <a:p>
            <a:pPr algn="ctr"/>
            <a:r>
              <a:rPr lang="en-US" sz="4600" dirty="0">
                <a:solidFill>
                  <a:srgbClr val="FFC000"/>
                </a:solidFill>
                <a:effectLst>
                  <a:glow rad="101600">
                    <a:prstClr val="black">
                      <a:alpha val="60000"/>
                    </a:prstClr>
                  </a:glow>
                  <a:outerShdw blurRad="60007" dist="310007" dir="7680000" sy="30000" kx="1300200" algn="ctr" rotWithShape="0">
                    <a:prstClr val="black">
                      <a:alpha val="32000"/>
                    </a:prstClr>
                  </a:outerShdw>
                </a:effectLst>
                <a:latin typeface="Dominican Small Caps" pitchFamily="2" charset="0"/>
              </a:rPr>
              <a:t>Lessons &amp; Applications</a:t>
            </a:r>
          </a:p>
        </p:txBody>
      </p:sp>
      <p:sp>
        <p:nvSpPr>
          <p:cNvPr id="23" name="Rectangle 22"/>
          <p:cNvSpPr/>
          <p:nvPr/>
        </p:nvSpPr>
        <p:spPr>
          <a:xfrm>
            <a:off x="3810000" y="2275106"/>
            <a:ext cx="5181600" cy="4278094"/>
          </a:xfrm>
          <a:prstGeom prst="rect">
            <a:avLst/>
          </a:prstGeom>
        </p:spPr>
        <p:txBody>
          <a:bodyPr wrap="square">
            <a:spAutoFit/>
          </a:bodyPr>
          <a:lstStyle/>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Not </a:t>
            </a:r>
            <a:r>
              <a:rPr lang="en-US" sz="2800" dirty="0">
                <a:solidFill>
                  <a:prstClr val="white"/>
                </a:solidFill>
                <a:effectLst>
                  <a:glow rad="101600">
                    <a:prstClr val="black">
                      <a:alpha val="60000"/>
                    </a:prstClr>
                  </a:glow>
                </a:effectLst>
                <a:latin typeface="Constantia" pitchFamily="18" charset="0"/>
              </a:rPr>
              <a:t>saved without hearing the </a:t>
            </a:r>
            <a:r>
              <a:rPr lang="en-US" sz="2800" dirty="0" smtClean="0">
                <a:solidFill>
                  <a:prstClr val="white"/>
                </a:solidFill>
                <a:effectLst>
                  <a:glow rad="101600">
                    <a:prstClr val="black">
                      <a:alpha val="60000"/>
                    </a:prstClr>
                  </a:glow>
                </a:effectLst>
                <a:latin typeface="Constantia" pitchFamily="18" charset="0"/>
              </a:rPr>
              <a:t>gospel – </a:t>
            </a:r>
            <a:r>
              <a:rPr lang="en-US" sz="2400" i="1" dirty="0" smtClean="0">
                <a:solidFill>
                  <a:prstClr val="white"/>
                </a:solidFill>
                <a:effectLst>
                  <a:glow rad="101600">
                    <a:prstClr val="black">
                      <a:alpha val="60000"/>
                    </a:prstClr>
                  </a:glow>
                </a:effectLst>
                <a:latin typeface="Constantia" pitchFamily="18" charset="0"/>
              </a:rPr>
              <a:t>(start where people are)</a:t>
            </a:r>
            <a:r>
              <a:rPr lang="en-US" sz="2800" dirty="0" smtClean="0">
                <a:solidFill>
                  <a:prstClr val="white"/>
                </a:solidFill>
                <a:effectLst>
                  <a:glow rad="101600">
                    <a:prstClr val="black">
                      <a:alpha val="60000"/>
                    </a:prstClr>
                  </a:glow>
                </a:effectLst>
                <a:latin typeface="Constantia" pitchFamily="18" charset="0"/>
              </a:rPr>
              <a:t>.</a:t>
            </a:r>
            <a:endParaRPr lang="en-US" sz="2800" dirty="0">
              <a:solidFill>
                <a:prstClr val="white"/>
              </a:solidFill>
              <a:effectLst>
                <a:glow rad="101600">
                  <a:prstClr val="black">
                    <a:alpha val="60000"/>
                  </a:prstClr>
                </a:glow>
              </a:effectLst>
              <a:latin typeface="Constantia" pitchFamily="18" charset="0"/>
            </a:endParaRPr>
          </a:p>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We must be truth seekers.</a:t>
            </a:r>
          </a:p>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All saved the same way – hearing, believing, repenting, confessing, being baptized.</a:t>
            </a:r>
          </a:p>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The gospel is for all!!</a:t>
            </a:r>
          </a:p>
          <a:p>
            <a:pPr marL="342900" indent="-342900">
              <a:spcAft>
                <a:spcPts val="600"/>
              </a:spcAft>
              <a:buClr>
                <a:srgbClr val="FF8600"/>
              </a:buClr>
              <a:buFont typeface="Wingdings 2" pitchFamily="18" charset="2"/>
              <a:buChar char="è"/>
            </a:pPr>
            <a:r>
              <a:rPr lang="en-US" sz="2800" dirty="0" smtClean="0">
                <a:solidFill>
                  <a:prstClr val="white"/>
                </a:solidFill>
                <a:effectLst>
                  <a:glow rad="101600">
                    <a:prstClr val="black">
                      <a:alpha val="60000"/>
                    </a:prstClr>
                  </a:glow>
                </a:effectLst>
                <a:latin typeface="Constantia" pitchFamily="18" charset="0"/>
              </a:rPr>
              <a:t>We will all stand before the judgment seat of Christ -</a:t>
            </a:r>
            <a:endParaRPr lang="en-US" sz="2800" dirty="0">
              <a:solidFill>
                <a:prstClr val="white"/>
              </a:solidFill>
              <a:effectLst>
                <a:glow rad="101600">
                  <a:prstClr val="black">
                    <a:alpha val="60000"/>
                  </a:prstClr>
                </a:glow>
              </a:effectLst>
              <a:latin typeface="Constantia" pitchFamily="18" charset="0"/>
            </a:endParaRPr>
          </a:p>
        </p:txBody>
      </p:sp>
      <p:sp>
        <p:nvSpPr>
          <p:cNvPr id="19" name="Snip Single Corner Rectangle 18"/>
          <p:cNvSpPr/>
          <p:nvPr/>
        </p:nvSpPr>
        <p:spPr>
          <a:xfrm>
            <a:off x="0" y="268069"/>
            <a:ext cx="83439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50" dirty="0" smtClean="0">
                <a:ln w="12700" cmpd="sng">
                  <a:solidFill>
                    <a:srgbClr val="6F6C7D">
                      <a:satMod val="120000"/>
                      <a:shade val="80000"/>
                    </a:srgbClr>
                  </a:solidFill>
                  <a:prstDash val="solid"/>
                </a:ln>
                <a:solidFill>
                  <a:srgbClr val="6F6C7D">
                    <a:tint val="1000"/>
                  </a:srgbClr>
                </a:solidFill>
                <a:effectLst>
                  <a:glow rad="101600">
                    <a:prstClr val="black">
                      <a:alpha val="60000"/>
                    </a:prstClr>
                  </a:glow>
                  <a:innerShdw blurRad="63500" dist="50800" dir="13500000">
                    <a:prstClr val="black">
                      <a:alpha val="50000"/>
                    </a:prstClr>
                  </a:innerShdw>
                </a:effectLst>
                <a:latin typeface="Dominican Small Caps" pitchFamily="2" charset="0"/>
              </a:rPr>
              <a:t>Receive The Word of God</a:t>
            </a:r>
            <a:endParaRPr lang="en-US" sz="32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endParaRPr>
          </a:p>
        </p:txBody>
      </p:sp>
    </p:spTree>
    <p:extLst>
      <p:ext uri="{BB962C8B-B14F-4D97-AF65-F5344CB8AC3E}">
        <p14:creationId xmlns:p14="http://schemas.microsoft.com/office/powerpoint/2010/main" val="4252685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500"/>
                                        <p:tgtEl>
                                          <p:spTgt spid="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animEffect transition="in" filter="fade">
                                      <p:cBhvr>
                                        <p:cTn id="27"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 y="2667000"/>
            <a:ext cx="418311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25</a:t>
            </a:fld>
            <a:endParaRPr lang="en-US">
              <a:solidFill>
                <a:prstClr val="white"/>
              </a:solidFill>
            </a:endParaRPr>
          </a:p>
        </p:txBody>
      </p:sp>
      <p:sp>
        <p:nvSpPr>
          <p:cNvPr id="6" name="Snip Single Corner Rectangle 5"/>
          <p:cNvSpPr/>
          <p:nvPr/>
        </p:nvSpPr>
        <p:spPr>
          <a:xfrm>
            <a:off x="0" y="268069"/>
            <a:ext cx="73914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Have You Been Converted?</a:t>
            </a:r>
          </a:p>
        </p:txBody>
      </p:sp>
      <p:grpSp>
        <p:nvGrpSpPr>
          <p:cNvPr id="7" name="Group 6"/>
          <p:cNvGrpSpPr/>
          <p:nvPr/>
        </p:nvGrpSpPr>
        <p:grpSpPr>
          <a:xfrm>
            <a:off x="7924800" y="228600"/>
            <a:ext cx="1230745" cy="457200"/>
            <a:chOff x="7924800" y="228600"/>
            <a:chExt cx="1230745" cy="457200"/>
          </a:xfrm>
        </p:grpSpPr>
        <p:sp>
          <p:nvSpPr>
            <p:cNvPr id="8" name="Pentagon 7"/>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9" name="Chevron 8"/>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0" name="Chevron 9"/>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1" name="Chevron 10"/>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2" name="Group 11"/>
          <p:cNvGrpSpPr/>
          <p:nvPr/>
        </p:nvGrpSpPr>
        <p:grpSpPr>
          <a:xfrm rot="10800000">
            <a:off x="0" y="6172200"/>
            <a:ext cx="1230745" cy="457200"/>
            <a:chOff x="7924800" y="228600"/>
            <a:chExt cx="1230745" cy="457200"/>
          </a:xfrm>
        </p:grpSpPr>
        <p:sp>
          <p:nvSpPr>
            <p:cNvPr id="13" name="Pentagon 1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Chevron 1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6" name="Chevron 15"/>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7" name="Rectangle 16"/>
          <p:cNvSpPr/>
          <p:nvPr/>
        </p:nvSpPr>
        <p:spPr>
          <a:xfrm>
            <a:off x="0" y="10668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3" name="Rectangle 22"/>
          <p:cNvSpPr/>
          <p:nvPr/>
        </p:nvSpPr>
        <p:spPr>
          <a:xfrm>
            <a:off x="4191000" y="1600200"/>
            <a:ext cx="4953000" cy="5062924"/>
          </a:xfrm>
          <a:prstGeom prst="rect">
            <a:avLst/>
          </a:prstGeom>
          <a:solidFill>
            <a:srgbClr val="494949">
              <a:alpha val="50196"/>
            </a:srgbClr>
          </a:solidFill>
          <a:effectLst>
            <a:softEdge rad="127000"/>
          </a:effectLst>
        </p:spPr>
        <p:txBody>
          <a:bodyPr wrap="square">
            <a:spAutoFit/>
          </a:bodyPr>
          <a:lstStyle/>
          <a:p>
            <a:pPr marL="342900" indent="-342900">
              <a:spcAft>
                <a:spcPts val="600"/>
              </a:spcAft>
              <a:buClr>
                <a:srgbClr val="FF8600"/>
              </a:buClr>
              <a:buFont typeface="Wingdings 2" pitchFamily="18" charset="2"/>
              <a:buChar char="è"/>
            </a:pPr>
            <a:r>
              <a:rPr lang="en-US" sz="2800" dirty="0">
                <a:solidFill>
                  <a:prstClr val="white"/>
                </a:solidFill>
                <a:effectLst>
                  <a:glow rad="101600">
                    <a:prstClr val="black">
                      <a:alpha val="60000"/>
                    </a:prstClr>
                  </a:glow>
                </a:effectLst>
                <a:latin typeface="Constantia" pitchFamily="18" charset="0"/>
              </a:rPr>
              <a:t>Do you believe that Jesus is the Christ, the Son of the Living God?</a:t>
            </a:r>
          </a:p>
          <a:p>
            <a:pPr marL="342900" indent="-342900">
              <a:spcAft>
                <a:spcPts val="600"/>
              </a:spcAft>
              <a:buClr>
                <a:srgbClr val="FF8600"/>
              </a:buClr>
              <a:buFont typeface="Wingdings 2" pitchFamily="18" charset="2"/>
              <a:buChar char="è"/>
            </a:pPr>
            <a:r>
              <a:rPr lang="en-US" sz="2800" dirty="0">
                <a:solidFill>
                  <a:prstClr val="white"/>
                </a:solidFill>
                <a:effectLst>
                  <a:glow rad="101600">
                    <a:prstClr val="black">
                      <a:alpha val="60000"/>
                    </a:prstClr>
                  </a:glow>
                </a:effectLst>
                <a:latin typeface="Constantia" pitchFamily="18" charset="0"/>
              </a:rPr>
              <a:t>Have you confessed Jesus as the Christ?</a:t>
            </a:r>
          </a:p>
          <a:p>
            <a:pPr marL="342900" indent="-342900">
              <a:spcAft>
                <a:spcPts val="600"/>
              </a:spcAft>
              <a:buClr>
                <a:srgbClr val="FF8600"/>
              </a:buClr>
              <a:buFont typeface="Wingdings 2" pitchFamily="18" charset="2"/>
              <a:buChar char="è"/>
            </a:pPr>
            <a:r>
              <a:rPr lang="en-US" sz="2800" dirty="0">
                <a:solidFill>
                  <a:prstClr val="white"/>
                </a:solidFill>
                <a:effectLst>
                  <a:glow rad="101600">
                    <a:prstClr val="black">
                      <a:alpha val="60000"/>
                    </a:prstClr>
                  </a:glow>
                </a:effectLst>
                <a:latin typeface="Constantia" pitchFamily="18" charset="0"/>
              </a:rPr>
              <a:t>Have you by faith, obeyed the truth in repentance and baptism? (1 Pet. 1:22,23)</a:t>
            </a:r>
          </a:p>
          <a:p>
            <a:pPr marL="342900" indent="-342900">
              <a:spcAft>
                <a:spcPts val="600"/>
              </a:spcAft>
              <a:buClr>
                <a:srgbClr val="FF8600"/>
              </a:buClr>
              <a:buFont typeface="Wingdings 2" pitchFamily="18" charset="2"/>
              <a:buChar char="è"/>
            </a:pPr>
            <a:r>
              <a:rPr lang="en-US" sz="2800" dirty="0">
                <a:solidFill>
                  <a:prstClr val="white"/>
                </a:solidFill>
                <a:effectLst>
                  <a:glow rad="101600">
                    <a:prstClr val="black">
                      <a:alpha val="60000"/>
                    </a:prstClr>
                  </a:glow>
                </a:effectLst>
                <a:latin typeface="Constantia" pitchFamily="18" charset="0"/>
              </a:rPr>
              <a:t>You can leave this morning </a:t>
            </a:r>
            <a:r>
              <a:rPr lang="en-US" sz="2800" dirty="0" smtClean="0">
                <a:solidFill>
                  <a:prstClr val="white"/>
                </a:solidFill>
                <a:effectLst>
                  <a:glow rad="101600">
                    <a:prstClr val="black">
                      <a:alpha val="60000"/>
                    </a:prstClr>
                  </a:glow>
                </a:effectLst>
                <a:latin typeface="Constantia" pitchFamily="18" charset="0"/>
              </a:rPr>
              <a:t>prepared for the coming judgment! </a:t>
            </a:r>
            <a:endParaRPr lang="en-US" sz="2800" dirty="0">
              <a:solidFill>
                <a:prstClr val="white"/>
              </a:solidFill>
              <a:effectLst>
                <a:glow rad="101600">
                  <a:prstClr val="black">
                    <a:alpha val="60000"/>
                  </a:prstClr>
                </a:glow>
              </a:effectLst>
              <a:latin typeface="Constantia" pitchFamily="18" charset="0"/>
            </a:endParaRPr>
          </a:p>
        </p:txBody>
      </p:sp>
    </p:spTree>
    <p:extLst>
      <p:ext uri="{BB962C8B-B14F-4D97-AF65-F5344CB8AC3E}">
        <p14:creationId xmlns:p14="http://schemas.microsoft.com/office/powerpoint/2010/main" val="5436082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fade">
                                      <p:cBhvr>
                                        <p:cTn id="7" dur="5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2" end="2"/>
                                            </p:txEl>
                                          </p:spTgt>
                                        </p:tgtEl>
                                        <p:attrNameLst>
                                          <p:attrName>style.visibility</p:attrName>
                                        </p:attrNameLst>
                                      </p:cBhvr>
                                      <p:to>
                                        <p:strVal val="visible"/>
                                      </p:to>
                                    </p:set>
                                    <p:animEffect transition="in" filter="fade">
                                      <p:cBhvr>
                                        <p:cTn id="12" dur="500"/>
                                        <p:tgtEl>
                                          <p:spTgt spid="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3" end="3"/>
                                            </p:txEl>
                                          </p:spTgt>
                                        </p:tgtEl>
                                        <p:attrNameLst>
                                          <p:attrName>style.visibility</p:attrName>
                                        </p:attrNameLst>
                                      </p:cBhvr>
                                      <p:to>
                                        <p:strVal val="visible"/>
                                      </p:to>
                                    </p:set>
                                    <p:animEffect transition="in" filter="fade">
                                      <p:cBhvr>
                                        <p:cTn id="17"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26</a:t>
            </a:fld>
            <a:endParaRPr lang="en-US">
              <a:solidFill>
                <a:prstClr val="white"/>
              </a:solidFill>
            </a:endParaRPr>
          </a:p>
        </p:txBody>
      </p:sp>
    </p:spTree>
    <p:extLst>
      <p:ext uri="{BB962C8B-B14F-4D97-AF65-F5344CB8AC3E}">
        <p14:creationId xmlns:p14="http://schemas.microsoft.com/office/powerpoint/2010/main" val="423179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D2E57653-3E58-4892-A7ED-712530ACC680}" type="slidenum">
              <a:rPr lang="en-US" smtClean="0">
                <a:solidFill>
                  <a:srgbClr val="FFF9E5"/>
                </a:solidFill>
              </a:rPr>
              <a:pPr/>
              <a:t>27</a:t>
            </a:fld>
            <a:endParaRPr lang="en-US">
              <a:solidFill>
                <a:srgbClr val="FFF9E5"/>
              </a:solidFill>
            </a:endParaRPr>
          </a:p>
        </p:txBody>
      </p:sp>
      <p:sp>
        <p:nvSpPr>
          <p:cNvPr id="3" name="TextBox 2"/>
          <p:cNvSpPr txBox="1"/>
          <p:nvPr/>
        </p:nvSpPr>
        <p:spPr>
          <a:xfrm>
            <a:off x="152401" y="2451080"/>
            <a:ext cx="8763000" cy="3416320"/>
          </a:xfrm>
          <a:prstGeom prst="rect">
            <a:avLst/>
          </a:prstGeom>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914353">
              <a:defRPr/>
            </a:pPr>
            <a:r>
              <a:rPr lang="en-US" sz="2400" kern="0" dirty="0">
                <a:solidFill>
                  <a:prstClr val="black"/>
                </a:solidFill>
                <a:effectLst>
                  <a:outerShdw blurRad="60007" dist="310007" dir="7680000" sy="30000" kx="1300200" algn="ctr" rotWithShape="0">
                    <a:prstClr val="black">
                      <a:alpha val="32000"/>
                    </a:prstClr>
                  </a:outerShdw>
                </a:effectLst>
                <a:latin typeface="Berlin Sans FB Demi" pitchFamily="34" charset="0"/>
              </a:rPr>
              <a:t>Charts by Don McClain</a:t>
            </a:r>
          </a:p>
          <a:p>
            <a:pPr algn="ctr" defTabSz="914353">
              <a:defRPr/>
            </a:pPr>
            <a:r>
              <a:rPr lang="en-US" kern="0" dirty="0">
                <a:solidFill>
                  <a:prstClr val="black"/>
                </a:solidFill>
                <a:effectLst>
                  <a:outerShdw blurRad="60007" dist="310007" dir="7680000" sy="30000" kx="1300200" algn="ctr" rotWithShape="0">
                    <a:prstClr val="black">
                      <a:alpha val="32000"/>
                    </a:prstClr>
                  </a:outerShdw>
                </a:effectLst>
                <a:latin typeface="Book Antiqua"/>
              </a:rPr>
              <a:t>Prepared August </a:t>
            </a:r>
            <a:r>
              <a:rPr lang="en-US" kern="0" dirty="0" smtClean="0">
                <a:solidFill>
                  <a:prstClr val="black"/>
                </a:solidFill>
                <a:effectLst>
                  <a:outerShdw blurRad="60007" dist="310007" dir="7680000" sy="30000" kx="1300200" algn="ctr" rotWithShape="0">
                    <a:prstClr val="black">
                      <a:alpha val="32000"/>
                    </a:prstClr>
                  </a:outerShdw>
                </a:effectLst>
                <a:latin typeface="Book Antiqua"/>
              </a:rPr>
              <a:t>20,  </a:t>
            </a:r>
            <a:r>
              <a:rPr lang="en-US" kern="0" dirty="0">
                <a:solidFill>
                  <a:prstClr val="black"/>
                </a:solidFill>
                <a:effectLst>
                  <a:outerShdw blurRad="60007" dist="310007" dir="7680000" sy="30000" kx="1300200" algn="ctr" rotWithShape="0">
                    <a:prstClr val="black">
                      <a:alpha val="32000"/>
                    </a:prstClr>
                  </a:outerShdw>
                </a:effectLst>
                <a:latin typeface="Book Antiqua"/>
              </a:rPr>
              <a:t>2011</a:t>
            </a:r>
          </a:p>
          <a:p>
            <a:pPr algn="ctr" defTabSz="914353">
              <a:defRPr/>
            </a:pPr>
            <a:r>
              <a:rPr lang="en-US" kern="0" dirty="0">
                <a:solidFill>
                  <a:prstClr val="black"/>
                </a:solidFill>
                <a:effectLst>
                  <a:outerShdw blurRad="60007" dist="310007" dir="7680000" sy="30000" kx="1300200" algn="ctr" rotWithShape="0">
                    <a:prstClr val="black">
                      <a:alpha val="32000"/>
                    </a:prstClr>
                  </a:outerShdw>
                </a:effectLst>
                <a:latin typeface="Book Antiqua"/>
              </a:rPr>
              <a:t>Preached August </a:t>
            </a:r>
            <a:r>
              <a:rPr lang="en-US" kern="0" dirty="0" smtClean="0">
                <a:solidFill>
                  <a:prstClr val="black"/>
                </a:solidFill>
                <a:effectLst>
                  <a:outerShdw blurRad="60007" dist="310007" dir="7680000" sy="30000" kx="1300200" algn="ctr" rotWithShape="0">
                    <a:prstClr val="black">
                      <a:alpha val="32000"/>
                    </a:prstClr>
                  </a:outerShdw>
                </a:effectLst>
                <a:latin typeface="Book Antiqua"/>
              </a:rPr>
              <a:t>21, </a:t>
            </a:r>
            <a:r>
              <a:rPr lang="en-US" kern="0" dirty="0">
                <a:solidFill>
                  <a:prstClr val="black"/>
                </a:solidFill>
                <a:effectLst>
                  <a:outerShdw blurRad="60007" dist="310007" dir="7680000" sy="30000" kx="1300200" algn="ctr" rotWithShape="0">
                    <a:prstClr val="black">
                      <a:alpha val="32000"/>
                    </a:prstClr>
                  </a:outerShdw>
                </a:effectLst>
                <a:latin typeface="Book Antiqua"/>
              </a:rPr>
              <a:t>2011</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West 65</a:t>
            </a:r>
            <a:r>
              <a:rPr lang="en-US" sz="2000" kern="0" baseline="30000" dirty="0">
                <a:solidFill>
                  <a:prstClr val="black"/>
                </a:solidFill>
                <a:effectLst>
                  <a:outerShdw blurRad="60007" dist="310007" dir="7680000" sy="30000" kx="1300200" algn="ctr" rotWithShape="0">
                    <a:prstClr val="black">
                      <a:alpha val="32000"/>
                    </a:prstClr>
                  </a:outerShdw>
                </a:effectLst>
                <a:latin typeface="Book Antiqua"/>
              </a:rPr>
              <a:t>th</a:t>
            </a:r>
            <a:r>
              <a:rPr lang="en-US" sz="2000" kern="0" dirty="0">
                <a:solidFill>
                  <a:prstClr val="black"/>
                </a:solidFill>
                <a:effectLst>
                  <a:outerShdw blurRad="60007" dist="310007" dir="7680000" sy="30000" kx="1300200" algn="ctr" rotWithShape="0">
                    <a:prstClr val="black">
                      <a:alpha val="32000"/>
                    </a:prstClr>
                  </a:outerShdw>
                </a:effectLst>
                <a:latin typeface="Book Antiqua"/>
              </a:rPr>
              <a:t> Street church of Christ</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P.O. Box 190062</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Little Rock AR 72219</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501-568-1062</a:t>
            </a:r>
          </a:p>
          <a:p>
            <a:pPr algn="ctr" defTabSz="914353">
              <a:defRPr/>
            </a:pPr>
            <a:r>
              <a:rPr lang="en-US" kern="0" dirty="0">
                <a:solidFill>
                  <a:prstClr val="black"/>
                </a:solidFill>
                <a:effectLst>
                  <a:outerShdw blurRad="60007" dist="310007" dir="7680000" sy="30000" kx="1300200" algn="ctr" rotWithShape="0">
                    <a:prstClr val="black">
                      <a:alpha val="32000"/>
                    </a:prstClr>
                  </a:outerShdw>
                </a:effectLst>
                <a:latin typeface="Book Antiqua"/>
              </a:rPr>
              <a:t>Prepared using PPT 2010 – </a:t>
            </a:r>
          </a:p>
          <a:p>
            <a:pPr algn="ctr" defTabSz="914353">
              <a:defRPr/>
            </a:pPr>
            <a:r>
              <a:rPr lang="en-US" kern="0" dirty="0">
                <a:solidFill>
                  <a:prstClr val="black"/>
                </a:solidFill>
                <a:effectLst>
                  <a:outerShdw blurRad="60007" dist="310007" dir="7680000" sy="30000" kx="1300200" algn="ctr" rotWithShape="0">
                    <a:prstClr val="black">
                      <a:alpha val="32000"/>
                    </a:prstClr>
                  </a:outerShdw>
                </a:effectLst>
                <a:latin typeface="Book Antiqua"/>
              </a:rPr>
              <a:t>Email – </a:t>
            </a:r>
            <a:r>
              <a:rPr lang="en-US" u="sng" kern="0" dirty="0">
                <a:solidFill>
                  <a:prstClr val="black"/>
                </a:solidFill>
                <a:effectLst>
                  <a:outerShdw blurRad="60007" dist="310007" dir="7680000" sy="30000" kx="1300200" algn="ctr" rotWithShape="0">
                    <a:prstClr val="black">
                      <a:alpha val="32000"/>
                    </a:prstClr>
                  </a:outerShdw>
                </a:effectLst>
                <a:latin typeface="Book Antiqua"/>
                <a:hlinkClick r:id=""/>
              </a:rPr>
              <a:t>donmcclain@sbcglobal.net</a:t>
            </a:r>
            <a:r>
              <a:rPr lang="en-US" u="sng" kern="0" dirty="0">
                <a:solidFill>
                  <a:prstClr val="black"/>
                </a:solidFill>
                <a:effectLst>
                  <a:outerShdw blurRad="60007" dist="310007" dir="7680000" sy="30000" kx="1300200" algn="ctr" rotWithShape="0">
                    <a:prstClr val="black">
                      <a:alpha val="32000"/>
                    </a:prstClr>
                  </a:outerShdw>
                </a:effectLst>
                <a:latin typeface="Book Antiqua"/>
              </a:rPr>
              <a:t> </a:t>
            </a:r>
            <a:r>
              <a:rPr lang="en-US" kern="0" dirty="0">
                <a:solidFill>
                  <a:prstClr val="black"/>
                </a:solidFill>
                <a:effectLst>
                  <a:outerShdw blurRad="60007" dist="310007" dir="7680000" sy="30000" kx="1300200" algn="ctr" rotWithShape="0">
                    <a:prstClr val="black">
                      <a:alpha val="32000"/>
                    </a:prstClr>
                  </a:outerShdw>
                </a:effectLst>
                <a:latin typeface="Book Antiqua"/>
              </a:rPr>
              <a:t> </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rPr>
              <a:t>More PPT &amp; Audio Sermons:</a:t>
            </a:r>
          </a:p>
          <a:p>
            <a:pPr algn="ctr" defTabSz="914353">
              <a:defRPr/>
            </a:pPr>
            <a:r>
              <a:rPr lang="en-US" sz="2000" kern="0" dirty="0">
                <a:solidFill>
                  <a:prstClr val="black"/>
                </a:solidFill>
                <a:effectLst>
                  <a:outerShdw blurRad="60007" dist="310007" dir="7680000" sy="30000" kx="1300200" algn="ctr" rotWithShape="0">
                    <a:prstClr val="black">
                      <a:alpha val="32000"/>
                    </a:prstClr>
                  </a:outerShdw>
                </a:effectLst>
                <a:latin typeface="Book Antiqua"/>
                <a:hlinkClick r:id=""/>
              </a:rPr>
              <a:t>http://w65stchurchofchrist.org/donmaccla/2011SermonPage.html</a:t>
            </a:r>
            <a:r>
              <a:rPr lang="en-US" sz="2000" kern="0" dirty="0">
                <a:solidFill>
                  <a:prstClr val="black"/>
                </a:solidFill>
                <a:effectLst>
                  <a:outerShdw blurRad="60007" dist="310007" dir="7680000" sy="30000" kx="1300200" algn="ctr" rotWithShape="0">
                    <a:prstClr val="black">
                      <a:alpha val="32000"/>
                    </a:prstClr>
                  </a:outerShdw>
                </a:effectLst>
                <a:latin typeface="Book Antiqua"/>
              </a:rPr>
              <a:t> </a:t>
            </a:r>
            <a:endParaRPr lang="en-US" sz="2000" dirty="0">
              <a:solidFill>
                <a:prstClr val="black"/>
              </a:solidFill>
            </a:endParaRPr>
          </a:p>
        </p:txBody>
      </p:sp>
      <p:sp>
        <p:nvSpPr>
          <p:cNvPr id="5" name="Rectangle 4"/>
          <p:cNvSpPr/>
          <p:nvPr/>
        </p:nvSpPr>
        <p:spPr>
          <a:xfrm>
            <a:off x="0" y="839128"/>
            <a:ext cx="9118302" cy="1138773"/>
          </a:xfrm>
          <a:prstGeom prst="rect">
            <a:avLst/>
          </a:prstGeom>
        </p:spPr>
        <p:txBody>
          <a:bodyPr wrap="square">
            <a:spAutoFit/>
          </a:bodyPr>
          <a:lstStyle/>
          <a:p>
            <a:r>
              <a:rPr lang="en-US" sz="3200" i="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Book Antiqua" pitchFamily="18" charset="0"/>
              </a:rPr>
              <a:t>Conversions In </a:t>
            </a:r>
          </a:p>
          <a:p>
            <a:pPr algn="ctr"/>
            <a:r>
              <a:rPr lang="en-US" sz="3600" i="1" dirty="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Thessalonica, Berea, </a:t>
            </a:r>
            <a:r>
              <a:rPr lang="en-US" sz="3600" i="1" dirty="0" smtClean="0">
                <a:ln w="11430"/>
                <a:solidFill>
                  <a:srgbClr val="FF8600">
                    <a:lumMod val="40000"/>
                    <a:lumOff val="60000"/>
                  </a:srgbClr>
                </a:solidFill>
                <a:effectLst>
                  <a:glow rad="101600">
                    <a:prstClr val="black">
                      <a:alpha val="60000"/>
                    </a:prstClr>
                  </a:glow>
                  <a:outerShdw blurRad="60007" dist="310007" dir="7680000" sy="30000" kx="1300200" algn="ctr" rotWithShape="0">
                    <a:prstClr val="black">
                      <a:alpha val="32000"/>
                    </a:prstClr>
                  </a:outerShdw>
                </a:effectLst>
                <a:latin typeface="Constantia" pitchFamily="18" charset="0"/>
              </a:rPr>
              <a:t>&amp; Athens </a:t>
            </a:r>
            <a:r>
              <a:rPr lang="en-US" sz="28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Acts </a:t>
            </a:r>
            <a:r>
              <a:rPr lang="en-US" sz="2800" b="1" dirty="0" smtClean="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rPr>
              <a:t>17:1-34</a:t>
            </a:r>
            <a:endParaRPr lang="en-US" sz="1600" b="1" dirty="0">
              <a:ln w="11430"/>
              <a:solidFill>
                <a:srgbClr val="FF8600">
                  <a:lumMod val="20000"/>
                  <a:lumOff val="80000"/>
                </a:srgbClr>
              </a:solidFill>
              <a:effectLst>
                <a:glow rad="101600">
                  <a:prstClr val="black">
                    <a:alpha val="60000"/>
                  </a:prstClr>
                </a:glow>
                <a:outerShdw blurRad="60007" dist="310007" dir="7680000" sy="30000" kx="1300200" algn="ctr" rotWithShape="0">
                  <a:prstClr val="black">
                    <a:alpha val="32000"/>
                  </a:prstClr>
                </a:outerShdw>
              </a:effectLst>
              <a:latin typeface="Calibri" pitchFamily="34" charset="0"/>
              <a:cs typeface="Calibri" pitchFamily="34" charset="0"/>
            </a:endParaRPr>
          </a:p>
        </p:txBody>
      </p:sp>
      <p:sp>
        <p:nvSpPr>
          <p:cNvPr id="6" name="TextBox 5"/>
          <p:cNvSpPr txBox="1"/>
          <p:nvPr/>
        </p:nvSpPr>
        <p:spPr>
          <a:xfrm>
            <a:off x="0" y="0"/>
            <a:ext cx="9118302"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solidFill>
                  <a:schemeClr val="tx2">
                    <a:lumMod val="40000"/>
                    <a:lumOff val="60000"/>
                  </a:schemeClr>
                </a:solidFill>
                <a:effectLst>
                  <a:outerShdw blurRad="60007" dist="310007" dir="7680000" sy="30000" kx="1300200" algn="ctr" rotWithShape="0">
                    <a:prstClr val="black">
                      <a:alpha val="32000"/>
                    </a:prstClr>
                  </a:outerShdw>
                </a:effectLst>
                <a:latin typeface="Dominican Small Caps" pitchFamily="2" charset="0"/>
              </a:rPr>
              <a:t>Receiving The Word of God</a:t>
            </a:r>
            <a:endParaRPr lang="en-US" sz="4800" b="1" dirty="0">
              <a:ln w="11430"/>
              <a:solidFill>
                <a:schemeClr val="tx2">
                  <a:lumMod val="40000"/>
                  <a:lumOff val="60000"/>
                </a:schemeClr>
              </a:solidFill>
              <a:effectLst>
                <a:outerShdw blurRad="60007" dist="310007" dir="7680000" sy="30000" kx="1300200" algn="ctr" rotWithShape="0">
                  <a:prstClr val="black">
                    <a:alpha val="32000"/>
                  </a:prstClr>
                </a:outerShdw>
              </a:effectLst>
              <a:latin typeface="Dominican Small Caps" pitchFamily="2" charset="0"/>
            </a:endParaRPr>
          </a:p>
        </p:txBody>
      </p:sp>
    </p:spTree>
    <p:extLst>
      <p:ext uri="{BB962C8B-B14F-4D97-AF65-F5344CB8AC3E}">
        <p14:creationId xmlns:p14="http://schemas.microsoft.com/office/powerpoint/2010/main" val="367058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0"/>
            <a:ext cx="9144000" cy="6858001"/>
          </a:xfrm>
          <a:prstGeom prst="rect">
            <a:avLst/>
          </a:prstGeom>
          <a:noFill/>
          <a:ln w="9525">
            <a:noFill/>
            <a:miter lim="800000"/>
            <a:headEnd/>
            <a:tailEnd/>
          </a:ln>
          <a:effectLst/>
        </p:spPr>
      </p:pic>
      <p:sp>
        <p:nvSpPr>
          <p:cNvPr id="2" name="Rectangle 1"/>
          <p:cNvSpPr/>
          <p:nvPr/>
        </p:nvSpPr>
        <p:spPr>
          <a:xfrm>
            <a:off x="1066800" y="381000"/>
            <a:ext cx="6858000" cy="4678204"/>
          </a:xfrm>
          <a:prstGeom prst="rect">
            <a:avLst/>
          </a:prstGeom>
        </p:spPr>
        <p:txBody>
          <a:bodyPr wrap="square">
            <a:spAutoFit/>
          </a:bodyPr>
          <a:lstStyle/>
          <a:p>
            <a:pPr algn="ctr"/>
            <a:r>
              <a:rPr lang="en-US" sz="2800" b="1"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 Thessalonians 2:13-20 (NKJV) </a:t>
            </a:r>
            <a: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
            </a:r>
            <a:b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br>
            <a:r>
              <a:rPr lang="en-US" sz="2700" baseline="300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13 </a:t>
            </a:r>
            <a:r>
              <a:rPr lang="en-US" sz="27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For this reason we also thank God without ceasing, because when you received the word of God which you heard from us, you welcomed </a:t>
            </a:r>
            <a:r>
              <a:rPr lang="en-US" sz="2700" i="1"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it</a:t>
            </a:r>
            <a:r>
              <a:rPr lang="en-US" sz="27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 not </a:t>
            </a:r>
            <a:r>
              <a:rPr lang="en-US" sz="2700" i="1"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as</a:t>
            </a:r>
            <a:r>
              <a:rPr lang="en-US" sz="27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 the word of men, but as it is in truth, the word of God, which also effectively works in you who believe. </a:t>
            </a:r>
            <a:r>
              <a:rPr lang="en-US" sz="2700" baseline="300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14 </a:t>
            </a:r>
            <a:r>
              <a:rPr lang="en-US" sz="27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For you, brethren, became imitators of the churches of God which are in Judea in Christ Jesus. For you also suffered the same things from your own countrymen, just as they </a:t>
            </a:r>
            <a:r>
              <a:rPr lang="en-US" sz="2700" i="1"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did</a:t>
            </a:r>
            <a:r>
              <a:rPr lang="en-US" sz="27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 from the Judeans, </a:t>
            </a:r>
            <a:endParaRPr lang="en-US" sz="2800" dirty="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40416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0"/>
            <a:ext cx="9144000" cy="6858001"/>
          </a:xfrm>
          <a:prstGeom prst="rect">
            <a:avLst/>
          </a:prstGeom>
          <a:noFill/>
          <a:ln w="9525">
            <a:noFill/>
            <a:miter lim="800000"/>
            <a:headEnd/>
            <a:tailEnd/>
          </a:ln>
          <a:effectLst/>
        </p:spPr>
      </p:pic>
      <p:sp>
        <p:nvSpPr>
          <p:cNvPr id="2" name="Rectangle 1"/>
          <p:cNvSpPr/>
          <p:nvPr/>
        </p:nvSpPr>
        <p:spPr>
          <a:xfrm>
            <a:off x="1066800" y="381000"/>
            <a:ext cx="6858000" cy="4339650"/>
          </a:xfrm>
          <a:prstGeom prst="rect">
            <a:avLst/>
          </a:prstGeom>
        </p:spPr>
        <p:txBody>
          <a:bodyPr wrap="square">
            <a:spAutoFit/>
          </a:bodyPr>
          <a:lstStyle/>
          <a:p>
            <a:pPr algn="ctr"/>
            <a:r>
              <a:rPr lang="en-US" sz="2800" b="1"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 Thessalonians 2:13-20 (NKJV) </a:t>
            </a:r>
            <a: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
            </a:r>
            <a:b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br>
            <a:r>
              <a:rPr lang="en-US" sz="3100" baseline="300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15 </a:t>
            </a:r>
            <a:r>
              <a:rPr lang="en-US" sz="31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who killed both the Lord Jesus and their own prophets, and have persecuted us; and they do not please God and are contrary to all men, </a:t>
            </a:r>
            <a:r>
              <a:rPr lang="en-US" sz="3100" baseline="300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16 </a:t>
            </a:r>
            <a:r>
              <a:rPr lang="en-US" sz="31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forbidding us to speak to the Gentiles that they may be saved, so as always to fill up </a:t>
            </a:r>
            <a:r>
              <a:rPr lang="en-US" sz="3100" i="1"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the measure of</a:t>
            </a:r>
            <a:r>
              <a:rPr lang="en-US" sz="31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 their sins; but wrath has come upon them to the uttermost. </a:t>
            </a:r>
          </a:p>
        </p:txBody>
      </p:sp>
    </p:spTree>
    <p:extLst>
      <p:ext uri="{BB962C8B-B14F-4D97-AF65-F5344CB8AC3E}">
        <p14:creationId xmlns:p14="http://schemas.microsoft.com/office/powerpoint/2010/main" val="11303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05580"/>
            <a:ext cx="4339842" cy="646331"/>
          </a:xfrm>
          <a:prstGeom prst="rect">
            <a:avLst/>
          </a:prstGeom>
          <a:noFill/>
        </p:spPr>
        <p:txBody>
          <a:bodyPr wrap="none" rtlCol="0">
            <a:spAutoFit/>
          </a:bodyPr>
          <a:lstStyle/>
          <a:p>
            <a:r>
              <a:rPr lang="en-US" sz="3600" dirty="0">
                <a:solidFill>
                  <a:prstClr val="white"/>
                </a:solidFill>
                <a:latin typeface="BinnerD" pitchFamily="34" charset="0"/>
              </a:rPr>
              <a:t>Convert; Converted</a:t>
            </a:r>
          </a:p>
        </p:txBody>
      </p:sp>
      <p:sp>
        <p:nvSpPr>
          <p:cNvPr id="3" name="Rectangle 2"/>
          <p:cNvSpPr/>
          <p:nvPr/>
        </p:nvSpPr>
        <p:spPr>
          <a:xfrm>
            <a:off x="3657600" y="2278082"/>
            <a:ext cx="5181600" cy="4401205"/>
          </a:xfrm>
          <a:prstGeom prst="rect">
            <a:avLst/>
          </a:prstGeom>
        </p:spPr>
        <p:txBody>
          <a:bodyPr wrap="square">
            <a:spAutoFit/>
          </a:bodyPr>
          <a:lstStyle/>
          <a:p>
            <a:pPr algn="ctr"/>
            <a:r>
              <a:rPr lang="en-US" sz="2800" b="1" dirty="0">
                <a:solidFill>
                  <a:prstClr val="white"/>
                </a:solidFill>
                <a:effectLst>
                  <a:glow rad="101600">
                    <a:prstClr val="black">
                      <a:alpha val="60000"/>
                    </a:prstClr>
                  </a:glow>
                </a:effectLst>
              </a:rPr>
              <a:t>Matthew 18:3-4 (NKJV) </a:t>
            </a:r>
            <a:r>
              <a:rPr lang="en-US" sz="2800" dirty="0">
                <a:solidFill>
                  <a:prstClr val="white"/>
                </a:solidFill>
                <a:effectLst>
                  <a:glow rad="101600">
                    <a:prstClr val="black">
                      <a:alpha val="60000"/>
                    </a:prstClr>
                  </a:glow>
                </a:effectLst>
              </a:rPr>
              <a:t/>
            </a:r>
            <a:br>
              <a:rPr lang="en-US" sz="2800" dirty="0">
                <a:solidFill>
                  <a:prstClr val="white"/>
                </a:solidFill>
                <a:effectLst>
                  <a:glow rad="101600">
                    <a:prstClr val="black">
                      <a:alpha val="60000"/>
                    </a:prstClr>
                  </a:glow>
                </a:effectLst>
              </a:rPr>
            </a:br>
            <a:r>
              <a:rPr lang="en-US" sz="2800" baseline="30000" dirty="0">
                <a:solidFill>
                  <a:prstClr val="white"/>
                </a:solidFill>
                <a:effectLst>
                  <a:glow rad="101600">
                    <a:prstClr val="black">
                      <a:alpha val="60000"/>
                    </a:prstClr>
                  </a:glow>
                </a:effectLst>
              </a:rPr>
              <a:t>3 </a:t>
            </a:r>
            <a:r>
              <a:rPr lang="en-US" sz="2800" dirty="0">
                <a:solidFill>
                  <a:prstClr val="white"/>
                </a:solidFill>
                <a:effectLst>
                  <a:glow rad="101600">
                    <a:prstClr val="black">
                      <a:alpha val="60000"/>
                    </a:prstClr>
                  </a:glow>
                </a:effectLst>
              </a:rPr>
              <a:t>and said, "Assuredly, I say to you, unless you are </a:t>
            </a:r>
            <a:r>
              <a:rPr lang="en-US" sz="2800" dirty="0">
                <a:solidFill>
                  <a:srgbClr val="FFFF00"/>
                </a:solidFill>
                <a:effectLst>
                  <a:glow rad="101600">
                    <a:prstClr val="black">
                      <a:alpha val="60000"/>
                    </a:prstClr>
                  </a:glow>
                </a:effectLst>
              </a:rPr>
              <a:t>converted</a:t>
            </a:r>
            <a:r>
              <a:rPr lang="en-US" sz="2800" dirty="0">
                <a:solidFill>
                  <a:prstClr val="white"/>
                </a:solidFill>
                <a:effectLst>
                  <a:glow rad="101600">
                    <a:prstClr val="black">
                      <a:alpha val="60000"/>
                    </a:prstClr>
                  </a:glow>
                </a:effectLst>
              </a:rPr>
              <a:t> and become as little children, you will by no means enter the kingdom of heaven. </a:t>
            </a:r>
            <a:br>
              <a:rPr lang="en-US" sz="2800" dirty="0">
                <a:solidFill>
                  <a:prstClr val="white"/>
                </a:solidFill>
                <a:effectLst>
                  <a:glow rad="101600">
                    <a:prstClr val="black">
                      <a:alpha val="60000"/>
                    </a:prstClr>
                  </a:glow>
                </a:effectLst>
              </a:rPr>
            </a:br>
            <a:r>
              <a:rPr lang="en-US" sz="2800" baseline="30000" dirty="0">
                <a:solidFill>
                  <a:prstClr val="white"/>
                </a:solidFill>
                <a:effectLst>
                  <a:glow rad="101600">
                    <a:prstClr val="black">
                      <a:alpha val="60000"/>
                    </a:prstClr>
                  </a:glow>
                </a:effectLst>
              </a:rPr>
              <a:t>4 </a:t>
            </a:r>
            <a:r>
              <a:rPr lang="en-US" sz="2800" dirty="0">
                <a:solidFill>
                  <a:prstClr val="white"/>
                </a:solidFill>
                <a:effectLst>
                  <a:glow rad="101600">
                    <a:prstClr val="black">
                      <a:alpha val="60000"/>
                    </a:prstClr>
                  </a:glow>
                </a:effectLst>
              </a:rPr>
              <a:t>Therefore </a:t>
            </a:r>
            <a:r>
              <a:rPr lang="en-US" sz="2800" dirty="0">
                <a:solidFill>
                  <a:srgbClr val="FFFF00"/>
                </a:solidFill>
                <a:effectLst>
                  <a:glow rad="101600">
                    <a:prstClr val="black">
                      <a:alpha val="60000"/>
                    </a:prstClr>
                  </a:glow>
                </a:effectLst>
              </a:rPr>
              <a:t>whoever humbles himself</a:t>
            </a:r>
            <a:r>
              <a:rPr lang="en-US" sz="2800" dirty="0">
                <a:solidFill>
                  <a:prstClr val="white"/>
                </a:solidFill>
                <a:effectLst>
                  <a:glow rad="101600">
                    <a:prstClr val="black">
                      <a:alpha val="60000"/>
                    </a:prstClr>
                  </a:glow>
                </a:effectLst>
              </a:rPr>
              <a:t> as this little child is the greatest in the kingdom of heaven.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14" y="2438400"/>
            <a:ext cx="3018786" cy="32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ContrastingRightFacing" fov="6000000">
              <a:rot lat="485423" lon="20781058" rev="202615"/>
            </a:camera>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7E4624B1-C7B4-4A8A-8E6E-B45790D7EEB2}" type="slidenum">
              <a:rPr lang="en-US" smtClean="0">
                <a:solidFill>
                  <a:prstClr val="white"/>
                </a:solidFill>
              </a:rPr>
              <a:pPr/>
              <a:t>3</a:t>
            </a:fld>
            <a:endParaRPr lang="en-US">
              <a:solidFill>
                <a:prstClr val="white"/>
              </a:solidFill>
            </a:endParaRPr>
          </a:p>
        </p:txBody>
      </p:sp>
      <p:grpSp>
        <p:nvGrpSpPr>
          <p:cNvPr id="11" name="Group 10"/>
          <p:cNvGrpSpPr/>
          <p:nvPr/>
        </p:nvGrpSpPr>
        <p:grpSpPr>
          <a:xfrm>
            <a:off x="7924800" y="228600"/>
            <a:ext cx="1230745" cy="457200"/>
            <a:chOff x="7924800" y="228600"/>
            <a:chExt cx="1230745" cy="457200"/>
          </a:xfrm>
        </p:grpSpPr>
        <p:sp>
          <p:nvSpPr>
            <p:cNvPr id="12" name="Pentagon 11"/>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3" name="Chevron 12"/>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4" name="Chevron 13"/>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6" name="Group 15"/>
          <p:cNvGrpSpPr/>
          <p:nvPr/>
        </p:nvGrpSpPr>
        <p:grpSpPr>
          <a:xfrm rot="10800000">
            <a:off x="0" y="6172200"/>
            <a:ext cx="1230745" cy="457200"/>
            <a:chOff x="7924800" y="228600"/>
            <a:chExt cx="1230745" cy="457200"/>
          </a:xfrm>
        </p:grpSpPr>
        <p:sp>
          <p:nvSpPr>
            <p:cNvPr id="17" name="Pentagon 16"/>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8" name="Chevron 17"/>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9" name="Chevron 18"/>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20" name="Chevron 19"/>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21" name="Rectangle 20"/>
          <p:cNvSpPr/>
          <p:nvPr/>
        </p:nvSpPr>
        <p:spPr>
          <a:xfrm>
            <a:off x="0" y="10668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3" name="Snip Single Corner Rectangle 22"/>
          <p:cNvSpPr/>
          <p:nvPr/>
        </p:nvSpPr>
        <p:spPr>
          <a:xfrm>
            <a:off x="0" y="268069"/>
            <a:ext cx="77724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Conversion of Saul From Tarsus</a:t>
            </a:r>
          </a:p>
        </p:txBody>
      </p:sp>
    </p:spTree>
    <p:extLst>
      <p:ext uri="{BB962C8B-B14F-4D97-AF65-F5344CB8AC3E}">
        <p14:creationId xmlns:p14="http://schemas.microsoft.com/office/powerpoint/2010/main" val="150246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0" y="0"/>
            <a:ext cx="9144000" cy="6858001"/>
          </a:xfrm>
          <a:prstGeom prst="rect">
            <a:avLst/>
          </a:prstGeom>
          <a:noFill/>
          <a:ln w="9525">
            <a:noFill/>
            <a:miter lim="800000"/>
            <a:headEnd/>
            <a:tailEnd/>
          </a:ln>
          <a:effectLst/>
        </p:spPr>
      </p:pic>
      <p:sp>
        <p:nvSpPr>
          <p:cNvPr id="2" name="Rectangle 1"/>
          <p:cNvSpPr/>
          <p:nvPr/>
        </p:nvSpPr>
        <p:spPr>
          <a:xfrm>
            <a:off x="1066800" y="381000"/>
            <a:ext cx="6858000" cy="4832092"/>
          </a:xfrm>
          <a:prstGeom prst="rect">
            <a:avLst/>
          </a:prstGeom>
        </p:spPr>
        <p:txBody>
          <a:bodyPr wrap="square">
            <a:spAutoFit/>
          </a:bodyPr>
          <a:lstStyle/>
          <a:p>
            <a:pPr algn="ctr"/>
            <a:r>
              <a:rPr lang="en-US" sz="2800" b="1"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 Thessalonians 2:13-20 (NKJV) </a:t>
            </a:r>
            <a: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
            </a:r>
            <a:b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br>
            <a:r>
              <a:rPr lang="en-US" sz="2800" baseline="300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17 </a:t>
            </a:r>
            <a: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But we, brethren, having been taken away from you for a short time in presence, not in heart, endeavored more eagerly to see your face with great desire.  </a:t>
            </a:r>
            <a:r>
              <a:rPr lang="en-US" sz="2800" baseline="300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18 </a:t>
            </a:r>
            <a: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Therefore we wanted to come to you--even I, Paul, time and again--but Satan hindered us.  </a:t>
            </a:r>
            <a:r>
              <a:rPr lang="en-US" sz="2800" baseline="300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19 </a:t>
            </a:r>
            <a: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For what </a:t>
            </a:r>
            <a:r>
              <a:rPr lang="en-US" sz="2800" i="1"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is</a:t>
            </a:r>
            <a: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 our hope, or joy, or crown of rejoicing? </a:t>
            </a:r>
            <a:r>
              <a:rPr lang="en-US" sz="2800" i="1"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Is it</a:t>
            </a:r>
            <a: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 not even you in the presence of our Lord Jesus Christ at His coming?  </a:t>
            </a:r>
            <a:r>
              <a:rPr lang="en-US" sz="2800" baseline="300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20 </a:t>
            </a:r>
            <a:r>
              <a:rPr lang="en-US" sz="2800" dirty="0" smtClean="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rPr>
              <a:t>For you are our glory and joy. </a:t>
            </a:r>
            <a:endParaRPr lang="en-US" sz="2800" dirty="0">
              <a:solidFill>
                <a:srgbClr val="000000"/>
              </a:solidFill>
              <a:effectLst>
                <a:outerShdw blurRad="60007" dist="310007" dir="7680000" sy="30000" kx="1300200" algn="ctr" rotWithShape="0">
                  <a:prstClr val="black">
                    <a:alpha val="32000"/>
                  </a:prstClr>
                </a:outerShdw>
              </a:effectLst>
              <a:latin typeface="Calibri" pitchFamily="34" charset="0"/>
              <a:cs typeface="Calibri" pitchFamily="34" charset="0"/>
            </a:endParaRPr>
          </a:p>
        </p:txBody>
      </p:sp>
    </p:spTree>
    <p:extLst>
      <p:ext uri="{BB962C8B-B14F-4D97-AF65-F5344CB8AC3E}">
        <p14:creationId xmlns:p14="http://schemas.microsoft.com/office/powerpoint/2010/main" val="155406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305580"/>
            <a:ext cx="4339842" cy="646331"/>
          </a:xfrm>
          <a:prstGeom prst="rect">
            <a:avLst/>
          </a:prstGeom>
          <a:noFill/>
        </p:spPr>
        <p:txBody>
          <a:bodyPr wrap="none" rtlCol="0">
            <a:spAutoFit/>
          </a:bodyPr>
          <a:lstStyle/>
          <a:p>
            <a:r>
              <a:rPr lang="en-US" sz="3600" dirty="0">
                <a:solidFill>
                  <a:prstClr val="white"/>
                </a:solidFill>
                <a:latin typeface="BinnerD" pitchFamily="34" charset="0"/>
              </a:rPr>
              <a:t>Convert; Converted</a:t>
            </a:r>
          </a:p>
        </p:txBody>
      </p:sp>
      <p:grpSp>
        <p:nvGrpSpPr>
          <p:cNvPr id="5" name="Group 4"/>
          <p:cNvGrpSpPr/>
          <p:nvPr/>
        </p:nvGrpSpPr>
        <p:grpSpPr>
          <a:xfrm>
            <a:off x="7924800" y="228600"/>
            <a:ext cx="1230745" cy="457200"/>
            <a:chOff x="7924800" y="228600"/>
            <a:chExt cx="1230745" cy="457200"/>
          </a:xfrm>
        </p:grpSpPr>
        <p:sp>
          <p:nvSpPr>
            <p:cNvPr id="3" name="Pentagon 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Chevron 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0" name="Chevron 9"/>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1" name="Chevron 10"/>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2" name="Group 11"/>
          <p:cNvGrpSpPr/>
          <p:nvPr/>
        </p:nvGrpSpPr>
        <p:grpSpPr>
          <a:xfrm rot="10800000">
            <a:off x="0" y="6172200"/>
            <a:ext cx="1230745" cy="457200"/>
            <a:chOff x="7924800" y="228600"/>
            <a:chExt cx="1230745" cy="457200"/>
          </a:xfrm>
        </p:grpSpPr>
        <p:sp>
          <p:nvSpPr>
            <p:cNvPr id="13" name="Pentagon 12"/>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4" name="Chevron 13"/>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5" name="Chevron 14"/>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6" name="Chevron 15"/>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17" name="Rectangle 16"/>
          <p:cNvSpPr/>
          <p:nvPr/>
        </p:nvSpPr>
        <p:spPr>
          <a:xfrm>
            <a:off x="0" y="10668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9" name="Slide Number Placeholder 18"/>
          <p:cNvSpPr>
            <a:spLocks noGrp="1"/>
          </p:cNvSpPr>
          <p:nvPr>
            <p:ph type="sldNum" sz="quarter" idx="12"/>
          </p:nvPr>
        </p:nvSpPr>
        <p:spPr/>
        <p:txBody>
          <a:bodyPr/>
          <a:lstStyle/>
          <a:p>
            <a:fld id="{7E4624B1-C7B4-4A8A-8E6E-B45790D7EEB2}" type="slidenum">
              <a:rPr lang="en-US" smtClean="0">
                <a:solidFill>
                  <a:prstClr val="white"/>
                </a:solidFill>
              </a:rPr>
              <a:pPr/>
              <a:t>4</a:t>
            </a:fld>
            <a:endParaRPr lang="en-US">
              <a:solidFill>
                <a:prstClr val="white"/>
              </a:solidFill>
            </a:endParaRPr>
          </a:p>
        </p:txBody>
      </p:sp>
      <p:sp>
        <p:nvSpPr>
          <p:cNvPr id="22" name="TextBox 21"/>
          <p:cNvSpPr txBox="1"/>
          <p:nvPr/>
        </p:nvSpPr>
        <p:spPr>
          <a:xfrm>
            <a:off x="4572000" y="1719620"/>
            <a:ext cx="4478644" cy="4985980"/>
          </a:xfrm>
          <a:prstGeom prst="rect">
            <a:avLst/>
          </a:prstGeom>
          <a:noFill/>
        </p:spPr>
        <p:txBody>
          <a:bodyPr wrap="square" rtlCol="0">
            <a:spAutoFit/>
          </a:bodyPr>
          <a:lstStyle/>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Not merely a change in actions –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knowledge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conviction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allegiance –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thinking &amp; will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commitment – resulting in a change in relationship &amp; identity -</a:t>
            </a:r>
          </a:p>
          <a:p>
            <a:pPr marL="457200" indent="-457200">
              <a:spcAft>
                <a:spcPts val="600"/>
              </a:spcAft>
              <a:buClr>
                <a:srgbClr val="D2610C">
                  <a:lumMod val="60000"/>
                  <a:lumOff val="40000"/>
                </a:srgbClr>
              </a:buClr>
              <a:buFont typeface="Wingdings 2" pitchFamily="18" charset="2"/>
              <a:buChar char="ö"/>
            </a:pPr>
            <a:r>
              <a:rPr lang="en-US" sz="24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A change in who we are – how we talk – where we go – what we do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4267037"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207096" y="5410200"/>
            <a:ext cx="2459904" cy="523220"/>
          </a:xfrm>
          <a:prstGeom prst="rect">
            <a:avLst/>
          </a:prstGeom>
          <a:noFill/>
        </p:spPr>
        <p:txBody>
          <a:bodyPr wrap="none" rtlCol="0">
            <a:spAutoFit/>
          </a:bodyPr>
          <a:lstStyle/>
          <a:p>
            <a:r>
              <a:rPr lang="en-US" sz="2800" dirty="0">
                <a:solidFill>
                  <a:prstClr val="white"/>
                </a:solidFill>
                <a:effectLst>
                  <a:glow rad="101600">
                    <a:prstClr val="black">
                      <a:alpha val="60000"/>
                    </a:prstClr>
                  </a:glow>
                </a:effectLst>
              </a:rPr>
              <a:t>Luke 15:11-24</a:t>
            </a:r>
          </a:p>
        </p:txBody>
      </p:sp>
      <p:sp>
        <p:nvSpPr>
          <p:cNvPr id="23" name="Snip Single Corner Rectangle 22"/>
          <p:cNvSpPr/>
          <p:nvPr/>
        </p:nvSpPr>
        <p:spPr>
          <a:xfrm>
            <a:off x="0" y="268069"/>
            <a:ext cx="77724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Conversion of Saul From Tarsus</a:t>
            </a:r>
          </a:p>
        </p:txBody>
      </p:sp>
    </p:spTree>
    <p:extLst>
      <p:ext uri="{BB962C8B-B14F-4D97-AF65-F5344CB8AC3E}">
        <p14:creationId xmlns:p14="http://schemas.microsoft.com/office/powerpoint/2010/main" val="3210507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fade">
                                      <p:cBhvr>
                                        <p:cTn id="7" dur="500"/>
                                        <p:tgtEl>
                                          <p:spTgt spid="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3" end="3"/>
                                            </p:txEl>
                                          </p:spTgt>
                                        </p:tgtEl>
                                        <p:attrNameLst>
                                          <p:attrName>style.visibility</p:attrName>
                                        </p:attrNameLst>
                                      </p:cBhvr>
                                      <p:to>
                                        <p:strVal val="visible"/>
                                      </p:to>
                                    </p:set>
                                    <p:animEffect transition="in" filter="fade">
                                      <p:cBhvr>
                                        <p:cTn id="17" dur="500"/>
                                        <p:tgtEl>
                                          <p:spTgt spid="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4" end="4"/>
                                            </p:txEl>
                                          </p:spTgt>
                                        </p:tgtEl>
                                        <p:attrNameLst>
                                          <p:attrName>style.visibility</p:attrName>
                                        </p:attrNameLst>
                                      </p:cBhvr>
                                      <p:to>
                                        <p:strVal val="visible"/>
                                      </p:to>
                                    </p:set>
                                    <p:animEffect transition="in" filter="fade">
                                      <p:cBhvr>
                                        <p:cTn id="22" dur="500"/>
                                        <p:tgtEl>
                                          <p:spTgt spid="2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5" end="5"/>
                                            </p:txEl>
                                          </p:spTgt>
                                        </p:tgtEl>
                                        <p:attrNameLst>
                                          <p:attrName>style.visibility</p:attrName>
                                        </p:attrNameLst>
                                      </p:cBhvr>
                                      <p:to>
                                        <p:strVal val="visible"/>
                                      </p:to>
                                    </p:set>
                                    <p:animEffect transition="in" filter="fade">
                                      <p:cBhvr>
                                        <p:cTn id="27" dur="500"/>
                                        <p:tgtEl>
                                          <p:spTgt spid="2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6" end="6"/>
                                            </p:txEl>
                                          </p:spTgt>
                                        </p:tgtEl>
                                        <p:attrNameLst>
                                          <p:attrName>style.visibility</p:attrName>
                                        </p:attrNameLst>
                                      </p:cBhvr>
                                      <p:to>
                                        <p:strVal val="visible"/>
                                      </p:to>
                                    </p:set>
                                    <p:animEffect transition="in" filter="fade">
                                      <p:cBhvr>
                                        <p:cTn id="32"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5</a:t>
            </a:fld>
            <a:endParaRPr lang="en-US">
              <a:solidFill>
                <a:prstClr val="white"/>
              </a:solidFill>
            </a:endParaRPr>
          </a:p>
        </p:txBody>
      </p:sp>
      <p:grpSp>
        <p:nvGrpSpPr>
          <p:cNvPr id="10" name="Group 9"/>
          <p:cNvGrpSpPr/>
          <p:nvPr/>
        </p:nvGrpSpPr>
        <p:grpSpPr>
          <a:xfrm>
            <a:off x="7924800" y="228600"/>
            <a:ext cx="1230745" cy="457200"/>
            <a:chOff x="7924800" y="228600"/>
            <a:chExt cx="1230745" cy="457200"/>
          </a:xfrm>
        </p:grpSpPr>
        <p:sp>
          <p:nvSpPr>
            <p:cNvPr id="11" name="Pentagon 10"/>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2" name="Chevron 11"/>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3" name="Chevron 12"/>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4" name="Chevron 13"/>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grpSp>
        <p:nvGrpSpPr>
          <p:cNvPr id="15" name="Group 14"/>
          <p:cNvGrpSpPr/>
          <p:nvPr/>
        </p:nvGrpSpPr>
        <p:grpSpPr>
          <a:xfrm rot="10800000">
            <a:off x="0" y="6172200"/>
            <a:ext cx="1230745" cy="457200"/>
            <a:chOff x="7924800" y="228600"/>
            <a:chExt cx="1230745" cy="457200"/>
          </a:xfrm>
        </p:grpSpPr>
        <p:sp>
          <p:nvSpPr>
            <p:cNvPr id="16" name="Pentagon 15"/>
            <p:cNvSpPr/>
            <p:nvPr/>
          </p:nvSpPr>
          <p:spPr>
            <a:xfrm rot="10800000">
              <a:off x="8622145" y="228600"/>
              <a:ext cx="533400" cy="45720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7" name="Chevron 16"/>
            <p:cNvSpPr/>
            <p:nvPr/>
          </p:nvSpPr>
          <p:spPr>
            <a:xfrm rot="10800000">
              <a:off x="83820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8" name="Chevron 17"/>
            <p:cNvSpPr/>
            <p:nvPr/>
          </p:nvSpPr>
          <p:spPr>
            <a:xfrm rot="10800000">
              <a:off x="81534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19" name="Chevron 18"/>
            <p:cNvSpPr/>
            <p:nvPr/>
          </p:nvSpPr>
          <p:spPr>
            <a:xfrm rot="10800000">
              <a:off x="7924800" y="228600"/>
              <a:ext cx="381000" cy="457200"/>
            </a:xfrm>
            <a:prstGeom prst="chevron">
              <a:avLst>
                <a:gd name="adj" fmla="val 621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grpSp>
      <p:sp>
        <p:nvSpPr>
          <p:cNvPr id="20" name="Rectangle 19"/>
          <p:cNvSpPr/>
          <p:nvPr/>
        </p:nvSpPr>
        <p:spPr>
          <a:xfrm>
            <a:off x="0" y="1066800"/>
            <a:ext cx="9144000" cy="76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 name="Rectangle 1"/>
          <p:cNvSpPr/>
          <p:nvPr/>
        </p:nvSpPr>
        <p:spPr>
          <a:xfrm>
            <a:off x="533400" y="2133600"/>
            <a:ext cx="8001000" cy="3170099"/>
          </a:xfrm>
          <a:prstGeom prst="rect">
            <a:avLst/>
          </a:prstGeom>
        </p:spPr>
        <p:txBody>
          <a:bodyPr wrap="square">
            <a:spAutoFit/>
          </a:bodyPr>
          <a:lstStyle/>
          <a:p>
            <a:pPr algn="ctr"/>
            <a:r>
              <a:rPr lang="en-US" sz="4000" b="1"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Psalm 19:7 (NKJV) </a:t>
            </a:r>
            <a:r>
              <a:rPr lang="en-US" sz="4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
            </a:r>
            <a:br>
              <a:rPr lang="en-US" sz="4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br>
            <a:r>
              <a:rPr lang="en-US" sz="4000" baseline="30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7 </a:t>
            </a:r>
            <a:r>
              <a:rPr lang="en-US" sz="4000" dirty="0">
                <a:solidFill>
                  <a:srgbClr val="FFFF00"/>
                </a:solidFill>
                <a:effectLst>
                  <a:glow rad="101600">
                    <a:prstClr val="black">
                      <a:alpha val="60000"/>
                    </a:prstClr>
                  </a:glow>
                  <a:outerShdw blurRad="60007" dist="310007" dir="7680000" sy="30000" kx="1300200" algn="ctr" rotWithShape="0">
                    <a:prstClr val="black">
                      <a:alpha val="32000"/>
                    </a:prstClr>
                  </a:outerShdw>
                </a:effectLst>
              </a:rPr>
              <a:t>The law of the LORD </a:t>
            </a:r>
            <a:r>
              <a:rPr lang="en-US" sz="4000" i="1" dirty="0">
                <a:solidFill>
                  <a:srgbClr val="FFFF00"/>
                </a:solidFill>
                <a:effectLst>
                  <a:glow rad="101600">
                    <a:prstClr val="black">
                      <a:alpha val="60000"/>
                    </a:prstClr>
                  </a:glow>
                  <a:outerShdw blurRad="60007" dist="310007" dir="7680000" sy="30000" kx="1300200" algn="ctr" rotWithShape="0">
                    <a:prstClr val="black">
                      <a:alpha val="32000"/>
                    </a:prstClr>
                  </a:outerShdw>
                </a:effectLst>
              </a:rPr>
              <a:t>is</a:t>
            </a:r>
            <a:r>
              <a:rPr lang="en-US" sz="4000" dirty="0">
                <a:solidFill>
                  <a:srgbClr val="FFFF00"/>
                </a:solidFill>
                <a:effectLst>
                  <a:glow rad="101600">
                    <a:prstClr val="black">
                      <a:alpha val="60000"/>
                    </a:prstClr>
                  </a:glow>
                  <a:outerShdw blurRad="60007" dist="310007" dir="7680000" sy="30000" kx="1300200" algn="ctr" rotWithShape="0">
                    <a:prstClr val="black">
                      <a:alpha val="32000"/>
                    </a:prstClr>
                  </a:outerShdw>
                </a:effectLst>
              </a:rPr>
              <a:t> perfect, converting the soul</a:t>
            </a:r>
            <a:r>
              <a:rPr lang="en-US" sz="4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 The testimony of the LORD </a:t>
            </a:r>
            <a:r>
              <a:rPr lang="en-US" sz="4000" i="1"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is</a:t>
            </a:r>
            <a:r>
              <a:rPr lang="en-US" sz="4000" dirty="0">
                <a:solidFill>
                  <a:prstClr val="white"/>
                </a:solidFill>
                <a:effectLst>
                  <a:glow rad="101600">
                    <a:prstClr val="black">
                      <a:alpha val="60000"/>
                    </a:prstClr>
                  </a:glow>
                  <a:outerShdw blurRad="60007" dist="310007" dir="7680000" sy="30000" kx="1300200" algn="ctr" rotWithShape="0">
                    <a:prstClr val="black">
                      <a:alpha val="32000"/>
                    </a:prstClr>
                  </a:outerShdw>
                </a:effectLst>
              </a:rPr>
              <a:t> sure, making wise the simple; </a:t>
            </a:r>
          </a:p>
        </p:txBody>
      </p:sp>
      <p:sp>
        <p:nvSpPr>
          <p:cNvPr id="22" name="Snip Single Corner Rectangle 21"/>
          <p:cNvSpPr/>
          <p:nvPr/>
        </p:nvSpPr>
        <p:spPr>
          <a:xfrm>
            <a:off x="0" y="268069"/>
            <a:ext cx="77724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Conversion of Saul From Tarsus</a:t>
            </a:r>
          </a:p>
        </p:txBody>
      </p:sp>
    </p:spTree>
    <p:extLst>
      <p:ext uri="{BB962C8B-B14F-4D97-AF65-F5344CB8AC3E}">
        <p14:creationId xmlns:p14="http://schemas.microsoft.com/office/powerpoint/2010/main" val="254348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61738"/>
            <a:ext cx="3946849" cy="47152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p:cNvSpPr>
            <a:spLocks noGrp="1"/>
          </p:cNvSpPr>
          <p:nvPr>
            <p:ph type="sldNum" sz="quarter" idx="12"/>
          </p:nvPr>
        </p:nvSpPr>
        <p:spPr/>
        <p:txBody>
          <a:bodyPr/>
          <a:lstStyle/>
          <a:p>
            <a:fld id="{C7E5E819-E517-42CE-8994-CB35583E4EF2}" type="slidenum">
              <a:rPr lang="en-US">
                <a:solidFill>
                  <a:prstClr val="white"/>
                </a:solidFill>
              </a:rPr>
              <a:pPr/>
              <a:t>6</a:t>
            </a:fld>
            <a:endParaRPr lang="en-US">
              <a:solidFill>
                <a:prstClr val="white"/>
              </a:solidFill>
            </a:endParaRPr>
          </a:p>
        </p:txBody>
      </p:sp>
      <p:sp>
        <p:nvSpPr>
          <p:cNvPr id="23" name="Snip Single Corner Rectangle 22"/>
          <p:cNvSpPr/>
          <p:nvPr/>
        </p:nvSpPr>
        <p:spPr>
          <a:xfrm>
            <a:off x="0" y="268069"/>
            <a:ext cx="6858000" cy="646331"/>
          </a:xfrm>
          <a:prstGeom prst="snip1Rect">
            <a:avLst/>
          </a:prstGeom>
          <a:solidFill>
            <a:srgbClr val="A8A6B2">
              <a:alpha val="49020"/>
            </a:srgb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50" dirty="0" smtClean="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rPr>
              <a:t>Conversion From 2-16</a:t>
            </a:r>
            <a:endParaRPr lang="en-US" sz="4000" b="1" spc="50" dirty="0">
              <a:ln w="12700" cmpd="sng">
                <a:solidFill>
                  <a:srgbClr val="6F6C7D">
                    <a:satMod val="120000"/>
                    <a:shade val="80000"/>
                  </a:srgbClr>
                </a:solidFill>
                <a:prstDash val="solid"/>
              </a:ln>
              <a:solidFill>
                <a:srgbClr val="6F6C7D">
                  <a:tint val="1000"/>
                </a:srgbClr>
              </a:solidFill>
              <a:effectLst>
                <a:glow rad="63500">
                  <a:srgbClr val="D2610C">
                    <a:satMod val="175000"/>
                    <a:alpha val="40000"/>
                  </a:srgbClr>
                </a:glow>
                <a:innerShdw blurRad="63500" dist="50800" dir="13500000">
                  <a:prstClr val="black">
                    <a:alpha val="50000"/>
                  </a:prstClr>
                </a:innerShdw>
              </a:effectLst>
              <a:latin typeface="Dominican Small Caps" pitchFamily="2" charset="0"/>
            </a:endParaRPr>
          </a:p>
        </p:txBody>
      </p:sp>
      <p:sp>
        <p:nvSpPr>
          <p:cNvPr id="3" name="Rectangle 2"/>
          <p:cNvSpPr/>
          <p:nvPr/>
        </p:nvSpPr>
        <p:spPr>
          <a:xfrm>
            <a:off x="3657601" y="1134100"/>
            <a:ext cx="5333999" cy="5647700"/>
          </a:xfrm>
          <a:prstGeom prst="rect">
            <a:avLst/>
          </a:prstGeom>
          <a:solidFill>
            <a:srgbClr val="283138">
              <a:alpha val="56863"/>
            </a:srgbClr>
          </a:solidFill>
        </p:spPr>
        <p:txBody>
          <a:bodyPr wrap="square">
            <a:spAutoFit/>
          </a:bodyPr>
          <a:lstStyle/>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The Jews on Pentecost – </a:t>
            </a:r>
            <a:r>
              <a:rPr lang="en-US" sz="2400" dirty="0" smtClean="0">
                <a:effectLst>
                  <a:glow rad="101600">
                    <a:prstClr val="black">
                      <a:alpha val="60000"/>
                    </a:prstClr>
                  </a:glow>
                </a:effectLst>
                <a:latin typeface="Constantia" pitchFamily="18" charset="0"/>
              </a:rPr>
              <a:t>Heard, pricked in hearts, repented and were baptized – Act 2:14-42,47</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The Samaritans – </a:t>
            </a:r>
            <a:r>
              <a:rPr lang="en-US" sz="2400" dirty="0" smtClean="0">
                <a:effectLst>
                  <a:glow rad="101600">
                    <a:prstClr val="black">
                      <a:alpha val="60000"/>
                    </a:prstClr>
                  </a:glow>
                </a:effectLst>
                <a:latin typeface="Constantia" pitchFamily="18" charset="0"/>
              </a:rPr>
              <a:t>Heard Jesus preached, believed and were baptized – Acts 8:4-13</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Eunuch – </a:t>
            </a:r>
            <a:r>
              <a:rPr lang="en-US" sz="2400" dirty="0" smtClean="0">
                <a:effectLst>
                  <a:glow rad="101600">
                    <a:prstClr val="black">
                      <a:alpha val="60000"/>
                    </a:prstClr>
                  </a:glow>
                </a:effectLst>
                <a:latin typeface="Constantia" pitchFamily="18" charset="0"/>
              </a:rPr>
              <a:t>Heard, believed, and was baptized – Acts 8:30-39</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Gentiles – </a:t>
            </a:r>
            <a:r>
              <a:rPr lang="en-US" sz="2400" dirty="0" smtClean="0">
                <a:effectLst>
                  <a:glow rad="101600">
                    <a:prstClr val="black">
                      <a:alpha val="60000"/>
                    </a:prstClr>
                  </a:glow>
                </a:effectLst>
                <a:latin typeface="Constantia" pitchFamily="18" charset="0"/>
              </a:rPr>
              <a:t>Heard, believed, were baptized – Acts 10:1-11:18</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Lydia – </a:t>
            </a:r>
            <a:r>
              <a:rPr lang="en-US" sz="2400" dirty="0" smtClean="0">
                <a:effectLst>
                  <a:glow rad="101600">
                    <a:prstClr val="black">
                      <a:alpha val="60000"/>
                    </a:prstClr>
                  </a:glow>
                </a:effectLst>
                <a:latin typeface="Constantia" pitchFamily="18" charset="0"/>
              </a:rPr>
              <a:t>Heard, believed, heeded – was baptized – Acts 16:11-15</a:t>
            </a:r>
          </a:p>
          <a:p>
            <a:pPr marL="342900" indent="-342900">
              <a:spcAft>
                <a:spcPts val="600"/>
              </a:spcAft>
              <a:buClr>
                <a:srgbClr val="FF8600"/>
              </a:buClr>
              <a:buFont typeface="Wingdings 2" pitchFamily="18" charset="2"/>
              <a:buChar char="è"/>
            </a:pPr>
            <a:r>
              <a:rPr lang="en-US" sz="2400" dirty="0" smtClean="0">
                <a:solidFill>
                  <a:srgbClr val="FFFF00"/>
                </a:solidFill>
                <a:effectLst>
                  <a:glow rad="101600">
                    <a:prstClr val="black">
                      <a:alpha val="60000"/>
                    </a:prstClr>
                  </a:glow>
                </a:effectLst>
                <a:latin typeface="Constantia" pitchFamily="18" charset="0"/>
              </a:rPr>
              <a:t>Jailor – </a:t>
            </a:r>
            <a:r>
              <a:rPr lang="en-US" sz="2400" dirty="0" smtClean="0">
                <a:effectLst>
                  <a:glow rad="101600">
                    <a:prstClr val="black">
                      <a:alpha val="60000"/>
                    </a:prstClr>
                  </a:glow>
                </a:effectLst>
                <a:latin typeface="Constantia" pitchFamily="18" charset="0"/>
              </a:rPr>
              <a:t>Heard, believed, was baptized – Acts 16:25-34</a:t>
            </a:r>
            <a:endParaRPr lang="en-US" sz="2400" dirty="0">
              <a:effectLst>
                <a:glow rad="101600">
                  <a:prstClr val="black">
                    <a:alpha val="60000"/>
                  </a:prstClr>
                </a:glow>
              </a:effectLst>
              <a:latin typeface="Constantia" pitchFamily="18" charset="0"/>
            </a:endParaRPr>
          </a:p>
        </p:txBody>
      </p:sp>
    </p:spTree>
    <p:extLst>
      <p:ext uri="{BB962C8B-B14F-4D97-AF65-F5344CB8AC3E}">
        <p14:creationId xmlns:p14="http://schemas.microsoft.com/office/powerpoint/2010/main" val="14868396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7</a:t>
            </a:fld>
            <a:endParaRPr lang="en-US">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Callout 3 3"/>
          <p:cNvSpPr/>
          <p:nvPr/>
        </p:nvSpPr>
        <p:spPr>
          <a:xfrm>
            <a:off x="2667000" y="2743200"/>
            <a:ext cx="5638800" cy="2286000"/>
          </a:xfrm>
          <a:prstGeom prst="borderCallout3">
            <a:avLst>
              <a:gd name="adj1" fmla="val 1174"/>
              <a:gd name="adj2" fmla="val 266"/>
              <a:gd name="adj3" fmla="val -20038"/>
              <a:gd name="adj4" fmla="val -5611"/>
              <a:gd name="adj5" fmla="val -44242"/>
              <a:gd name="adj6" fmla="val -9296"/>
              <a:gd name="adj7" fmla="val -82795"/>
              <a:gd name="adj8" fmla="val -26269"/>
            </a:avLst>
          </a:prstGeom>
          <a:gradFill>
            <a:gsLst>
              <a:gs pos="0">
                <a:schemeClr val="tx2">
                  <a:lumMod val="40000"/>
                  <a:lumOff val="60000"/>
                  <a:alpha val="87000"/>
                </a:schemeClr>
              </a:gs>
              <a:gs pos="50000">
                <a:schemeClr val="tx2">
                  <a:lumMod val="20000"/>
                  <a:lumOff val="80000"/>
                </a:schemeClr>
              </a:gs>
              <a:gs pos="100000">
                <a:schemeClr val="accent2">
                  <a:lumMod val="31000"/>
                  <a:lumOff val="69000"/>
                  <a:alpha val="87000"/>
                </a:schemeClr>
              </a:gs>
            </a:gsLst>
            <a:lin ang="5400000" scaled="0"/>
          </a:gradFill>
          <a:ln w="57150">
            <a:solidFill>
              <a:schemeClr val="accent2">
                <a:lumMod val="50000"/>
              </a:schemeClr>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smtClean="0">
                <a:solidFill>
                  <a:srgbClr val="000000"/>
                </a:solidFill>
                <a:effectLst>
                  <a:outerShdw blurRad="50800" dist="38100" dir="2700000" algn="tl" rotWithShape="0">
                    <a:prstClr val="black">
                      <a:alpha val="40000"/>
                    </a:prstClr>
                  </a:outerShdw>
                </a:effectLst>
                <a:latin typeface="Calibri" pitchFamily="34" charset="0"/>
                <a:cs typeface="Calibri" pitchFamily="34" charset="0"/>
              </a:rPr>
              <a:t>Acts 17:1 (NKJV) </a:t>
            </a:r>
            <a:r>
              <a:rPr lang="en-US" sz="2800" dirty="0" smtClean="0">
                <a:solidFill>
                  <a:srgbClr val="000000"/>
                </a:solidFill>
                <a:effectLst>
                  <a:outerShdw blurRad="50800" dist="38100" dir="2700000" algn="tl" rotWithShape="0">
                    <a:prstClr val="black">
                      <a:alpha val="40000"/>
                    </a:prstClr>
                  </a:outerShdw>
                </a:effectLst>
                <a:latin typeface="Calibri" pitchFamily="34" charset="0"/>
                <a:cs typeface="Calibri" pitchFamily="34" charset="0"/>
              </a:rPr>
              <a:t/>
            </a:r>
            <a:br>
              <a:rPr lang="en-US" sz="2800" dirty="0" smtClean="0">
                <a:solidFill>
                  <a:srgbClr val="000000"/>
                </a:solidFill>
                <a:effectLst>
                  <a:outerShdw blurRad="50800" dist="38100" dir="2700000" algn="tl" rotWithShape="0">
                    <a:prstClr val="black">
                      <a:alpha val="40000"/>
                    </a:prstClr>
                  </a:outerShdw>
                </a:effectLst>
                <a:latin typeface="Calibri" pitchFamily="34" charset="0"/>
                <a:cs typeface="Calibri" pitchFamily="34" charset="0"/>
              </a:rPr>
            </a:br>
            <a:r>
              <a:rPr lang="en-US" sz="2800" baseline="30000" dirty="0" smtClean="0">
                <a:solidFill>
                  <a:srgbClr val="000000"/>
                </a:solidFill>
                <a:effectLst>
                  <a:outerShdw blurRad="50800" dist="38100" dir="2700000" algn="tl" rotWithShape="0">
                    <a:prstClr val="black">
                      <a:alpha val="40000"/>
                    </a:prstClr>
                  </a:outerShdw>
                </a:effectLst>
                <a:latin typeface="Calibri" pitchFamily="34" charset="0"/>
                <a:cs typeface="Calibri" pitchFamily="34" charset="0"/>
              </a:rPr>
              <a:t>1 </a:t>
            </a:r>
            <a:r>
              <a:rPr lang="en-US" sz="2800" dirty="0" smtClean="0">
                <a:solidFill>
                  <a:srgbClr val="000000"/>
                </a:solidFill>
                <a:effectLst>
                  <a:outerShdw blurRad="50800" dist="38100" dir="2700000" algn="tl" rotWithShape="0">
                    <a:prstClr val="black">
                      <a:alpha val="40000"/>
                    </a:prstClr>
                  </a:outerShdw>
                </a:effectLst>
                <a:latin typeface="Calibri" pitchFamily="34" charset="0"/>
                <a:cs typeface="Calibri" pitchFamily="34" charset="0"/>
              </a:rPr>
              <a:t>Now when they had passed through </a:t>
            </a:r>
            <a:r>
              <a:rPr lang="en-US" sz="2800" dirty="0" err="1" smtClean="0">
                <a:solidFill>
                  <a:srgbClr val="000000"/>
                </a:solidFill>
                <a:effectLst>
                  <a:outerShdw blurRad="50800" dist="38100" dir="2700000" algn="tl" rotWithShape="0">
                    <a:prstClr val="black">
                      <a:alpha val="40000"/>
                    </a:prstClr>
                  </a:outerShdw>
                </a:effectLst>
                <a:latin typeface="Calibri" pitchFamily="34" charset="0"/>
                <a:cs typeface="Calibri" pitchFamily="34" charset="0"/>
              </a:rPr>
              <a:t>Amphipolis</a:t>
            </a:r>
            <a:r>
              <a:rPr lang="en-US" sz="2800" dirty="0" smtClean="0">
                <a:solidFill>
                  <a:srgbClr val="000000"/>
                </a:solidFill>
                <a:effectLst>
                  <a:outerShdw blurRad="50800" dist="38100" dir="2700000" algn="tl" rotWithShape="0">
                    <a:prstClr val="black">
                      <a:alpha val="40000"/>
                    </a:prstClr>
                  </a:outerShdw>
                </a:effectLst>
                <a:latin typeface="Calibri" pitchFamily="34" charset="0"/>
                <a:cs typeface="Calibri" pitchFamily="34" charset="0"/>
              </a:rPr>
              <a:t> and </a:t>
            </a:r>
            <a:r>
              <a:rPr lang="en-US" sz="2800" dirty="0" err="1" smtClean="0">
                <a:solidFill>
                  <a:srgbClr val="000000"/>
                </a:solidFill>
                <a:effectLst>
                  <a:outerShdw blurRad="50800" dist="38100" dir="2700000" algn="tl" rotWithShape="0">
                    <a:prstClr val="black">
                      <a:alpha val="40000"/>
                    </a:prstClr>
                  </a:outerShdw>
                </a:effectLst>
                <a:latin typeface="Calibri" pitchFamily="34" charset="0"/>
                <a:cs typeface="Calibri" pitchFamily="34" charset="0"/>
              </a:rPr>
              <a:t>Apollonia</a:t>
            </a:r>
            <a:r>
              <a:rPr lang="en-US" sz="2800" dirty="0" smtClean="0">
                <a:solidFill>
                  <a:srgbClr val="000000"/>
                </a:solidFill>
                <a:effectLst>
                  <a:outerShdw blurRad="50800" dist="38100" dir="2700000" algn="tl" rotWithShape="0">
                    <a:prstClr val="black">
                      <a:alpha val="40000"/>
                    </a:prstClr>
                  </a:outerShdw>
                </a:effectLst>
                <a:latin typeface="Calibri" pitchFamily="34" charset="0"/>
                <a:cs typeface="Calibri" pitchFamily="34" charset="0"/>
              </a:rPr>
              <a:t>, they came to Thessalonica, where there was a synagogue of the Jews. </a:t>
            </a:r>
            <a:endParaRPr lang="en-US" sz="2800" dirty="0">
              <a:solidFill>
                <a:srgbClr val="000000"/>
              </a:solidFill>
              <a:effectLst>
                <a:outerShdw blurRad="50800" dist="38100" dir="2700000" algn="tl" rotWithShape="0">
                  <a:prstClr val="black">
                    <a:alpha val="40000"/>
                  </a:prstClr>
                </a:outerShdw>
              </a:effectLst>
              <a:latin typeface="Calibri" pitchFamily="34" charset="0"/>
              <a:cs typeface="Calibri" pitchFamily="34" charset="0"/>
            </a:endParaRPr>
          </a:p>
        </p:txBody>
      </p:sp>
      <p:sp>
        <p:nvSpPr>
          <p:cNvPr id="6" name="Freeform 5"/>
          <p:cNvSpPr/>
          <p:nvPr/>
        </p:nvSpPr>
        <p:spPr>
          <a:xfrm>
            <a:off x="1177636" y="457200"/>
            <a:ext cx="803564" cy="392604"/>
          </a:xfrm>
          <a:custGeom>
            <a:avLst/>
            <a:gdLst>
              <a:gd name="connsiteX0" fmla="*/ 803564 w 803564"/>
              <a:gd name="connsiteY0" fmla="*/ 0 h 392604"/>
              <a:gd name="connsiteX1" fmla="*/ 734291 w 803564"/>
              <a:gd name="connsiteY1" fmla="*/ 27709 h 392604"/>
              <a:gd name="connsiteX2" fmla="*/ 651164 w 803564"/>
              <a:gd name="connsiteY2" fmla="*/ 83127 h 392604"/>
              <a:gd name="connsiteX3" fmla="*/ 609600 w 803564"/>
              <a:gd name="connsiteY3" fmla="*/ 166255 h 392604"/>
              <a:gd name="connsiteX4" fmla="*/ 526473 w 803564"/>
              <a:gd name="connsiteY4" fmla="*/ 180109 h 392604"/>
              <a:gd name="connsiteX5" fmla="*/ 484909 w 803564"/>
              <a:gd name="connsiteY5" fmla="*/ 207818 h 392604"/>
              <a:gd name="connsiteX6" fmla="*/ 401782 w 803564"/>
              <a:gd name="connsiteY6" fmla="*/ 235527 h 392604"/>
              <a:gd name="connsiteX7" fmla="*/ 360219 w 803564"/>
              <a:gd name="connsiteY7" fmla="*/ 263236 h 392604"/>
              <a:gd name="connsiteX8" fmla="*/ 263237 w 803564"/>
              <a:gd name="connsiteY8" fmla="*/ 332509 h 392604"/>
              <a:gd name="connsiteX9" fmla="*/ 124691 w 803564"/>
              <a:gd name="connsiteY9" fmla="*/ 346364 h 392604"/>
              <a:gd name="connsiteX10" fmla="*/ 41564 w 803564"/>
              <a:gd name="connsiteY10" fmla="*/ 374073 h 392604"/>
              <a:gd name="connsiteX11" fmla="*/ 0 w 803564"/>
              <a:gd name="connsiteY11" fmla="*/ 387927 h 392604"/>
              <a:gd name="connsiteX12" fmla="*/ 0 w 803564"/>
              <a:gd name="connsiteY12" fmla="*/ 374073 h 39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3564" h="392604">
                <a:moveTo>
                  <a:pt x="803564" y="0"/>
                </a:moveTo>
                <a:cubicBezTo>
                  <a:pt x="780473" y="9236"/>
                  <a:pt x="756124" y="15800"/>
                  <a:pt x="734291" y="27709"/>
                </a:cubicBezTo>
                <a:cubicBezTo>
                  <a:pt x="705055" y="43656"/>
                  <a:pt x="651164" y="83127"/>
                  <a:pt x="651164" y="83127"/>
                </a:cubicBezTo>
                <a:cubicBezTo>
                  <a:pt x="644607" y="102798"/>
                  <a:pt x="631085" y="155512"/>
                  <a:pt x="609600" y="166255"/>
                </a:cubicBezTo>
                <a:cubicBezTo>
                  <a:pt x="584474" y="178818"/>
                  <a:pt x="554182" y="175491"/>
                  <a:pt x="526473" y="180109"/>
                </a:cubicBezTo>
                <a:cubicBezTo>
                  <a:pt x="512618" y="189345"/>
                  <a:pt x="500125" y="201055"/>
                  <a:pt x="484909" y="207818"/>
                </a:cubicBezTo>
                <a:cubicBezTo>
                  <a:pt x="458219" y="219680"/>
                  <a:pt x="401782" y="235527"/>
                  <a:pt x="401782" y="235527"/>
                </a:cubicBezTo>
                <a:cubicBezTo>
                  <a:pt x="387928" y="244763"/>
                  <a:pt x="372861" y="252400"/>
                  <a:pt x="360219" y="263236"/>
                </a:cubicBezTo>
                <a:cubicBezTo>
                  <a:pt x="311409" y="305074"/>
                  <a:pt x="320117" y="323758"/>
                  <a:pt x="263237" y="332509"/>
                </a:cubicBezTo>
                <a:cubicBezTo>
                  <a:pt x="217364" y="339566"/>
                  <a:pt x="170873" y="341746"/>
                  <a:pt x="124691" y="346364"/>
                </a:cubicBezTo>
                <a:lnTo>
                  <a:pt x="41564" y="374073"/>
                </a:lnTo>
                <a:cubicBezTo>
                  <a:pt x="27709" y="378691"/>
                  <a:pt x="0" y="402531"/>
                  <a:pt x="0" y="387927"/>
                </a:cubicBezTo>
                <a:lnTo>
                  <a:pt x="0" y="374073"/>
                </a:lnTo>
              </a:path>
            </a:pathLst>
          </a:custGeom>
          <a:ln w="762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381000" y="5505271"/>
            <a:ext cx="8153400" cy="1200329"/>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smtClean="0"/>
              <a:t>The journey from Philippi to Thessalonica was about 100 miles with </a:t>
            </a:r>
            <a:r>
              <a:rPr lang="en-US" sz="2400" b="1" dirty="0" err="1" smtClean="0"/>
              <a:t>Amphipolis</a:t>
            </a:r>
            <a:r>
              <a:rPr lang="en-US" sz="2400" b="1" dirty="0" smtClean="0"/>
              <a:t> and </a:t>
            </a:r>
            <a:r>
              <a:rPr lang="en-US" sz="2400" b="1" dirty="0" err="1" smtClean="0"/>
              <a:t>Apollonia</a:t>
            </a:r>
            <a:r>
              <a:rPr lang="en-US" sz="2400" dirty="0" smtClean="0"/>
              <a:t> at approximately 30-mile intervals on the Via </a:t>
            </a:r>
            <a:r>
              <a:rPr lang="en-US" sz="2400" dirty="0" err="1" smtClean="0"/>
              <a:t>Egnatia</a:t>
            </a:r>
            <a:endParaRPr lang="en-US" sz="2400" dirty="0"/>
          </a:p>
        </p:txBody>
      </p:sp>
    </p:spTree>
    <p:extLst>
      <p:ext uri="{BB962C8B-B14F-4D97-AF65-F5344CB8AC3E}">
        <p14:creationId xmlns:p14="http://schemas.microsoft.com/office/powerpoint/2010/main" val="237869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03184"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8</a:t>
            </a:fld>
            <a:endParaRPr lang="en-US">
              <a:solidFill>
                <a:prstClr val="white"/>
              </a:solidFill>
            </a:endParaRPr>
          </a:p>
        </p:txBody>
      </p:sp>
      <p:sp>
        <p:nvSpPr>
          <p:cNvPr id="7" name="Snip Diagonal Corner Rectangle 6"/>
          <p:cNvSpPr/>
          <p:nvPr/>
        </p:nvSpPr>
        <p:spPr>
          <a:xfrm>
            <a:off x="4876800" y="2057400"/>
            <a:ext cx="4191000" cy="4572000"/>
          </a:xfrm>
          <a:prstGeom prst="snip2Diag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29200" y="2286000"/>
            <a:ext cx="3886200" cy="4308872"/>
          </a:xfrm>
          <a:prstGeom prst="rect">
            <a:avLst/>
          </a:prstGeom>
        </p:spPr>
        <p:txBody>
          <a:bodyPr wrap="square">
            <a:spAutoFit/>
          </a:bodyPr>
          <a:lstStyle/>
          <a:p>
            <a:pPr marL="342900" indent="-342900">
              <a:spcAft>
                <a:spcPts val="600"/>
              </a:spcAft>
              <a:buClr>
                <a:schemeClr val="accent6">
                  <a:lumMod val="75000"/>
                </a:schemeClr>
              </a:buClr>
              <a:buFont typeface="Wingdings 2" pitchFamily="18" charset="2"/>
              <a:buChar char="è"/>
            </a:pPr>
            <a:r>
              <a:rPr lang="en-US" sz="2400" dirty="0" smtClean="0">
                <a:solidFill>
                  <a:schemeClr val="bg1"/>
                </a:solidFill>
                <a:effectLst>
                  <a:outerShdw blurRad="60007" dist="310007" dir="7680000" sy="30000" kx="1300200" algn="ctr" rotWithShape="0">
                    <a:prstClr val="black">
                      <a:alpha val="32000"/>
                    </a:prstClr>
                  </a:outerShdw>
                </a:effectLst>
              </a:rPr>
              <a:t>A seaport </a:t>
            </a:r>
            <a:r>
              <a:rPr lang="en-US" sz="2400" dirty="0">
                <a:solidFill>
                  <a:schemeClr val="bg1"/>
                </a:solidFill>
                <a:effectLst>
                  <a:outerShdw blurRad="60007" dist="310007" dir="7680000" sy="30000" kx="1300200" algn="ctr" rotWithShape="0">
                    <a:prstClr val="black">
                      <a:alpha val="32000"/>
                    </a:prstClr>
                  </a:outerShdw>
                </a:effectLst>
              </a:rPr>
              <a:t>located at the head of the </a:t>
            </a:r>
            <a:r>
              <a:rPr lang="en-US" sz="2400" dirty="0" err="1">
                <a:solidFill>
                  <a:schemeClr val="bg1"/>
                </a:solidFill>
                <a:effectLst>
                  <a:outerShdw blurRad="60007" dist="310007" dir="7680000" sy="30000" kx="1300200" algn="ctr" rotWithShape="0">
                    <a:prstClr val="black">
                      <a:alpha val="32000"/>
                    </a:prstClr>
                  </a:outerShdw>
                </a:effectLst>
              </a:rPr>
              <a:t>Themaic</a:t>
            </a:r>
            <a:r>
              <a:rPr lang="en-US" sz="2400" dirty="0">
                <a:solidFill>
                  <a:schemeClr val="bg1"/>
                </a:solidFill>
                <a:effectLst>
                  <a:outerShdw blurRad="60007" dist="310007" dir="7680000" sy="30000" kx="1300200" algn="ctr" rotWithShape="0">
                    <a:prstClr val="black">
                      <a:alpha val="32000"/>
                    </a:prstClr>
                  </a:outerShdw>
                </a:effectLst>
              </a:rPr>
              <a:t> Gulf in </a:t>
            </a:r>
            <a:r>
              <a:rPr lang="en-US" sz="2400" dirty="0" smtClean="0">
                <a:solidFill>
                  <a:schemeClr val="bg1"/>
                </a:solidFill>
                <a:effectLst>
                  <a:outerShdw blurRad="60007" dist="310007" dir="7680000" sy="30000" kx="1300200" algn="ctr" rotWithShape="0">
                    <a:prstClr val="black">
                      <a:alpha val="32000"/>
                    </a:prstClr>
                  </a:outerShdw>
                </a:effectLst>
              </a:rPr>
              <a:t>Macedonia. </a:t>
            </a:r>
          </a:p>
          <a:p>
            <a:pPr marL="342900" indent="-342900">
              <a:spcAft>
                <a:spcPts val="600"/>
              </a:spcAft>
              <a:buClr>
                <a:schemeClr val="accent6">
                  <a:lumMod val="75000"/>
                </a:schemeClr>
              </a:buClr>
              <a:buFont typeface="Wingdings 2" pitchFamily="18" charset="2"/>
              <a:buChar char="è"/>
            </a:pPr>
            <a:r>
              <a:rPr lang="en-US" sz="2400" dirty="0" smtClean="0">
                <a:solidFill>
                  <a:schemeClr val="bg1"/>
                </a:solidFill>
                <a:effectLst>
                  <a:outerShdw blurRad="60007" dist="310007" dir="7680000" sy="30000" kx="1300200" algn="ctr" rotWithShape="0">
                    <a:prstClr val="black">
                      <a:alpha val="32000"/>
                    </a:prstClr>
                  </a:outerShdw>
                </a:effectLst>
              </a:rPr>
              <a:t>The </a:t>
            </a:r>
            <a:r>
              <a:rPr lang="en-US" sz="2400" dirty="0">
                <a:solidFill>
                  <a:schemeClr val="bg1"/>
                </a:solidFill>
                <a:effectLst>
                  <a:outerShdw blurRad="60007" dist="310007" dir="7680000" sy="30000" kx="1300200" algn="ctr" rotWithShape="0">
                    <a:prstClr val="black">
                      <a:alpha val="32000"/>
                    </a:prstClr>
                  </a:outerShdw>
                </a:effectLst>
              </a:rPr>
              <a:t>largest city of Macedonia, with a population of ca. 200,000, </a:t>
            </a:r>
            <a:r>
              <a:rPr lang="en-US" sz="2400" dirty="0" smtClean="0">
                <a:solidFill>
                  <a:schemeClr val="bg1"/>
                </a:solidFill>
                <a:effectLst>
                  <a:outerShdw blurRad="60007" dist="310007" dir="7680000" sy="30000" kx="1300200" algn="ctr" rotWithShape="0">
                    <a:prstClr val="black">
                      <a:alpha val="32000"/>
                    </a:prstClr>
                  </a:outerShdw>
                </a:effectLst>
              </a:rPr>
              <a:t>The </a:t>
            </a:r>
            <a:r>
              <a:rPr lang="en-US" sz="2400" dirty="0">
                <a:solidFill>
                  <a:schemeClr val="bg1"/>
                </a:solidFill>
                <a:effectLst>
                  <a:outerShdw blurRad="60007" dist="310007" dir="7680000" sy="30000" kx="1300200" algn="ctr" rotWithShape="0">
                    <a:prstClr val="black">
                      <a:alpha val="32000"/>
                    </a:prstClr>
                  </a:outerShdw>
                </a:effectLst>
              </a:rPr>
              <a:t>city was affectionately called the "mother of all Macedon." </a:t>
            </a:r>
            <a:endParaRPr lang="en-US" sz="2400" dirty="0" smtClean="0">
              <a:solidFill>
                <a:schemeClr val="bg1"/>
              </a:solidFill>
              <a:effectLst>
                <a:outerShdw blurRad="60007" dist="310007" dir="7680000" sy="30000" kx="1300200" algn="ctr" rotWithShape="0">
                  <a:prstClr val="black">
                    <a:alpha val="32000"/>
                  </a:prstClr>
                </a:outerShdw>
              </a:effectLst>
            </a:endParaRPr>
          </a:p>
          <a:p>
            <a:pPr marL="342900" indent="-342900">
              <a:spcAft>
                <a:spcPts val="600"/>
              </a:spcAft>
              <a:buClr>
                <a:schemeClr val="accent6">
                  <a:lumMod val="75000"/>
                </a:schemeClr>
              </a:buClr>
              <a:buFont typeface="Wingdings 2" pitchFamily="18" charset="2"/>
              <a:buChar char="è"/>
            </a:pPr>
            <a:r>
              <a:rPr lang="en-US" sz="2400" dirty="0" smtClean="0">
                <a:solidFill>
                  <a:schemeClr val="bg1"/>
                </a:solidFill>
                <a:effectLst>
                  <a:outerShdw blurRad="60007" dist="310007" dir="7680000" sy="30000" kx="1300200" algn="ctr" rotWithShape="0">
                    <a:prstClr val="black">
                      <a:alpha val="32000"/>
                    </a:prstClr>
                  </a:outerShdw>
                </a:effectLst>
              </a:rPr>
              <a:t>It </a:t>
            </a:r>
            <a:r>
              <a:rPr lang="en-US" sz="2400" dirty="0">
                <a:solidFill>
                  <a:schemeClr val="bg1"/>
                </a:solidFill>
                <a:effectLst>
                  <a:outerShdw blurRad="60007" dist="310007" dir="7680000" sy="30000" kx="1300200" algn="ctr" rotWithShape="0">
                    <a:prstClr val="black">
                      <a:alpha val="32000"/>
                    </a:prstClr>
                  </a:outerShdw>
                </a:effectLst>
              </a:rPr>
              <a:t>had been granted the status of a free city. </a:t>
            </a:r>
          </a:p>
        </p:txBody>
      </p:sp>
      <p:sp>
        <p:nvSpPr>
          <p:cNvPr id="3" name="Freeform 2"/>
          <p:cNvSpPr/>
          <p:nvPr/>
        </p:nvSpPr>
        <p:spPr>
          <a:xfrm>
            <a:off x="3117273" y="554182"/>
            <a:ext cx="1205345" cy="401782"/>
          </a:xfrm>
          <a:custGeom>
            <a:avLst/>
            <a:gdLst>
              <a:gd name="connsiteX0" fmla="*/ 1205345 w 1205345"/>
              <a:gd name="connsiteY0" fmla="*/ 0 h 401782"/>
              <a:gd name="connsiteX1" fmla="*/ 1094509 w 1205345"/>
              <a:gd name="connsiteY1" fmla="*/ 27709 h 401782"/>
              <a:gd name="connsiteX2" fmla="*/ 1052945 w 1205345"/>
              <a:gd name="connsiteY2" fmla="*/ 55418 h 401782"/>
              <a:gd name="connsiteX3" fmla="*/ 969818 w 1205345"/>
              <a:gd name="connsiteY3" fmla="*/ 83127 h 401782"/>
              <a:gd name="connsiteX4" fmla="*/ 942109 w 1205345"/>
              <a:gd name="connsiteY4" fmla="*/ 124691 h 401782"/>
              <a:gd name="connsiteX5" fmla="*/ 817418 w 1205345"/>
              <a:gd name="connsiteY5" fmla="*/ 166254 h 401782"/>
              <a:gd name="connsiteX6" fmla="*/ 775854 w 1205345"/>
              <a:gd name="connsiteY6" fmla="*/ 180109 h 401782"/>
              <a:gd name="connsiteX7" fmla="*/ 692727 w 1205345"/>
              <a:gd name="connsiteY7" fmla="*/ 235527 h 401782"/>
              <a:gd name="connsiteX8" fmla="*/ 609600 w 1205345"/>
              <a:gd name="connsiteY8" fmla="*/ 304800 h 401782"/>
              <a:gd name="connsiteX9" fmla="*/ 581891 w 1205345"/>
              <a:gd name="connsiteY9" fmla="*/ 346363 h 401782"/>
              <a:gd name="connsiteX10" fmla="*/ 471054 w 1205345"/>
              <a:gd name="connsiteY10" fmla="*/ 374073 h 401782"/>
              <a:gd name="connsiteX11" fmla="*/ 387927 w 1205345"/>
              <a:gd name="connsiteY11" fmla="*/ 401782 h 401782"/>
              <a:gd name="connsiteX12" fmla="*/ 346363 w 1205345"/>
              <a:gd name="connsiteY12" fmla="*/ 387927 h 401782"/>
              <a:gd name="connsiteX13" fmla="*/ 0 w 1205345"/>
              <a:gd name="connsiteY13" fmla="*/ 374073 h 40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5345" h="401782">
                <a:moveTo>
                  <a:pt x="1205345" y="0"/>
                </a:moveTo>
                <a:cubicBezTo>
                  <a:pt x="1178991" y="5271"/>
                  <a:pt x="1122914" y="13506"/>
                  <a:pt x="1094509" y="27709"/>
                </a:cubicBezTo>
                <a:cubicBezTo>
                  <a:pt x="1079616" y="35156"/>
                  <a:pt x="1068161" y="48655"/>
                  <a:pt x="1052945" y="55418"/>
                </a:cubicBezTo>
                <a:cubicBezTo>
                  <a:pt x="1026255" y="67280"/>
                  <a:pt x="969818" y="83127"/>
                  <a:pt x="969818" y="83127"/>
                </a:cubicBezTo>
                <a:cubicBezTo>
                  <a:pt x="960582" y="96982"/>
                  <a:pt x="956229" y="115866"/>
                  <a:pt x="942109" y="124691"/>
                </a:cubicBezTo>
                <a:cubicBezTo>
                  <a:pt x="942102" y="124695"/>
                  <a:pt x="838204" y="159326"/>
                  <a:pt x="817418" y="166254"/>
                </a:cubicBezTo>
                <a:cubicBezTo>
                  <a:pt x="803563" y="170872"/>
                  <a:pt x="788005" y="172008"/>
                  <a:pt x="775854" y="180109"/>
                </a:cubicBezTo>
                <a:cubicBezTo>
                  <a:pt x="748145" y="198582"/>
                  <a:pt x="716275" y="211979"/>
                  <a:pt x="692727" y="235527"/>
                </a:cubicBezTo>
                <a:cubicBezTo>
                  <a:pt x="639389" y="288865"/>
                  <a:pt x="667466" y="266222"/>
                  <a:pt x="609600" y="304800"/>
                </a:cubicBezTo>
                <a:cubicBezTo>
                  <a:pt x="600364" y="318654"/>
                  <a:pt x="594893" y="335961"/>
                  <a:pt x="581891" y="346363"/>
                </a:cubicBezTo>
                <a:cubicBezTo>
                  <a:pt x="567394" y="357960"/>
                  <a:pt x="474981" y="373002"/>
                  <a:pt x="471054" y="374073"/>
                </a:cubicBezTo>
                <a:cubicBezTo>
                  <a:pt x="442875" y="381758"/>
                  <a:pt x="387927" y="401782"/>
                  <a:pt x="387927" y="401782"/>
                </a:cubicBezTo>
                <a:cubicBezTo>
                  <a:pt x="374072" y="397164"/>
                  <a:pt x="360924" y="389047"/>
                  <a:pt x="346363" y="387927"/>
                </a:cubicBezTo>
                <a:cubicBezTo>
                  <a:pt x="161045" y="373672"/>
                  <a:pt x="121642" y="374073"/>
                  <a:pt x="0" y="374073"/>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34758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03184"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Snip Diagonal Corner Rectangle 14"/>
          <p:cNvSpPr/>
          <p:nvPr/>
        </p:nvSpPr>
        <p:spPr>
          <a:xfrm>
            <a:off x="4876800" y="2057400"/>
            <a:ext cx="4191000" cy="4572000"/>
          </a:xfrm>
          <a:prstGeom prst="snip2Diag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117273" y="554182"/>
            <a:ext cx="1205345" cy="401782"/>
          </a:xfrm>
          <a:custGeom>
            <a:avLst/>
            <a:gdLst>
              <a:gd name="connsiteX0" fmla="*/ 1205345 w 1205345"/>
              <a:gd name="connsiteY0" fmla="*/ 0 h 401782"/>
              <a:gd name="connsiteX1" fmla="*/ 1094509 w 1205345"/>
              <a:gd name="connsiteY1" fmla="*/ 27709 h 401782"/>
              <a:gd name="connsiteX2" fmla="*/ 1052945 w 1205345"/>
              <a:gd name="connsiteY2" fmla="*/ 55418 h 401782"/>
              <a:gd name="connsiteX3" fmla="*/ 969818 w 1205345"/>
              <a:gd name="connsiteY3" fmla="*/ 83127 h 401782"/>
              <a:gd name="connsiteX4" fmla="*/ 942109 w 1205345"/>
              <a:gd name="connsiteY4" fmla="*/ 124691 h 401782"/>
              <a:gd name="connsiteX5" fmla="*/ 817418 w 1205345"/>
              <a:gd name="connsiteY5" fmla="*/ 166254 h 401782"/>
              <a:gd name="connsiteX6" fmla="*/ 775854 w 1205345"/>
              <a:gd name="connsiteY6" fmla="*/ 180109 h 401782"/>
              <a:gd name="connsiteX7" fmla="*/ 692727 w 1205345"/>
              <a:gd name="connsiteY7" fmla="*/ 235527 h 401782"/>
              <a:gd name="connsiteX8" fmla="*/ 609600 w 1205345"/>
              <a:gd name="connsiteY8" fmla="*/ 304800 h 401782"/>
              <a:gd name="connsiteX9" fmla="*/ 581891 w 1205345"/>
              <a:gd name="connsiteY9" fmla="*/ 346363 h 401782"/>
              <a:gd name="connsiteX10" fmla="*/ 471054 w 1205345"/>
              <a:gd name="connsiteY10" fmla="*/ 374073 h 401782"/>
              <a:gd name="connsiteX11" fmla="*/ 387927 w 1205345"/>
              <a:gd name="connsiteY11" fmla="*/ 401782 h 401782"/>
              <a:gd name="connsiteX12" fmla="*/ 346363 w 1205345"/>
              <a:gd name="connsiteY12" fmla="*/ 387927 h 401782"/>
              <a:gd name="connsiteX13" fmla="*/ 0 w 1205345"/>
              <a:gd name="connsiteY13" fmla="*/ 374073 h 40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5345" h="401782">
                <a:moveTo>
                  <a:pt x="1205345" y="0"/>
                </a:moveTo>
                <a:cubicBezTo>
                  <a:pt x="1178991" y="5271"/>
                  <a:pt x="1122914" y="13506"/>
                  <a:pt x="1094509" y="27709"/>
                </a:cubicBezTo>
                <a:cubicBezTo>
                  <a:pt x="1079616" y="35156"/>
                  <a:pt x="1068161" y="48655"/>
                  <a:pt x="1052945" y="55418"/>
                </a:cubicBezTo>
                <a:cubicBezTo>
                  <a:pt x="1026255" y="67280"/>
                  <a:pt x="969818" y="83127"/>
                  <a:pt x="969818" y="83127"/>
                </a:cubicBezTo>
                <a:cubicBezTo>
                  <a:pt x="960582" y="96982"/>
                  <a:pt x="956229" y="115866"/>
                  <a:pt x="942109" y="124691"/>
                </a:cubicBezTo>
                <a:cubicBezTo>
                  <a:pt x="942102" y="124695"/>
                  <a:pt x="838204" y="159326"/>
                  <a:pt x="817418" y="166254"/>
                </a:cubicBezTo>
                <a:cubicBezTo>
                  <a:pt x="803563" y="170872"/>
                  <a:pt x="788005" y="172008"/>
                  <a:pt x="775854" y="180109"/>
                </a:cubicBezTo>
                <a:cubicBezTo>
                  <a:pt x="748145" y="198582"/>
                  <a:pt x="716275" y="211979"/>
                  <a:pt x="692727" y="235527"/>
                </a:cubicBezTo>
                <a:cubicBezTo>
                  <a:pt x="639389" y="288865"/>
                  <a:pt x="667466" y="266222"/>
                  <a:pt x="609600" y="304800"/>
                </a:cubicBezTo>
                <a:cubicBezTo>
                  <a:pt x="600364" y="318654"/>
                  <a:pt x="594893" y="335961"/>
                  <a:pt x="581891" y="346363"/>
                </a:cubicBezTo>
                <a:cubicBezTo>
                  <a:pt x="567394" y="357960"/>
                  <a:pt x="474981" y="373002"/>
                  <a:pt x="471054" y="374073"/>
                </a:cubicBezTo>
                <a:cubicBezTo>
                  <a:pt x="442875" y="381758"/>
                  <a:pt x="387927" y="401782"/>
                  <a:pt x="387927" y="401782"/>
                </a:cubicBezTo>
                <a:cubicBezTo>
                  <a:pt x="374072" y="397164"/>
                  <a:pt x="360924" y="389047"/>
                  <a:pt x="346363" y="387927"/>
                </a:cubicBezTo>
                <a:cubicBezTo>
                  <a:pt x="161045" y="373672"/>
                  <a:pt x="121642" y="374073"/>
                  <a:pt x="0" y="374073"/>
                </a:cubicBezTo>
              </a:path>
            </a:pathLst>
          </a:custGeom>
          <a:ln w="38100">
            <a:solidFill>
              <a:srgbClr val="FF0000"/>
            </a:solidFill>
          </a:ln>
          <a:effectLst>
            <a:glow rad="101600">
              <a:srgbClr val="FFFF0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7E4624B1-C7B4-4A8A-8E6E-B45790D7EEB2}" type="slidenum">
              <a:rPr lang="en-US" smtClean="0">
                <a:solidFill>
                  <a:prstClr val="white"/>
                </a:solidFill>
              </a:rPr>
              <a:pPr/>
              <a:t>9</a:t>
            </a:fld>
            <a:endParaRPr lang="en-US">
              <a:solidFill>
                <a:prstClr val="white"/>
              </a:solidFill>
            </a:endParaRPr>
          </a:p>
        </p:txBody>
      </p:sp>
      <p:sp>
        <p:nvSpPr>
          <p:cNvPr id="13" name="Rectangle 12"/>
          <p:cNvSpPr/>
          <p:nvPr/>
        </p:nvSpPr>
        <p:spPr>
          <a:xfrm>
            <a:off x="4953000" y="2133600"/>
            <a:ext cx="4114800" cy="4478149"/>
          </a:xfrm>
          <a:prstGeom prst="rect">
            <a:avLst/>
          </a:prstGeom>
        </p:spPr>
        <p:txBody>
          <a:bodyPr wrap="square">
            <a:spAutoFit/>
          </a:bodyPr>
          <a:lstStyle/>
          <a:p>
            <a:pPr marL="342900" indent="-342900">
              <a:spcAft>
                <a:spcPts val="600"/>
              </a:spcAft>
              <a:buClr>
                <a:schemeClr val="accent6">
                  <a:lumMod val="75000"/>
                </a:schemeClr>
              </a:buClr>
              <a:buFont typeface="Wingdings 2" pitchFamily="18" charset="2"/>
              <a:buChar char="è"/>
            </a:pPr>
            <a:r>
              <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An </a:t>
            </a:r>
            <a:r>
              <a:rPr lang="en-US" sz="2500" dirty="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immoral city </a:t>
            </a:r>
            <a:r>
              <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                 (1 </a:t>
            </a:r>
            <a:r>
              <a:rPr lang="en-US" sz="2500" dirty="0" err="1"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Thes</a:t>
            </a:r>
            <a:r>
              <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 1:9</a:t>
            </a:r>
            <a:r>
              <a:rPr lang="en-US" sz="2500" dirty="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 </a:t>
            </a:r>
            <a:endPar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endParaRPr>
          </a:p>
          <a:p>
            <a:pPr marL="342900" indent="-342900">
              <a:spcAft>
                <a:spcPts val="600"/>
              </a:spcAft>
              <a:buClr>
                <a:schemeClr val="accent6">
                  <a:lumMod val="75000"/>
                </a:schemeClr>
              </a:buClr>
              <a:buFont typeface="Wingdings 2" pitchFamily="18" charset="2"/>
              <a:buChar char="è"/>
            </a:pPr>
            <a:r>
              <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Large </a:t>
            </a:r>
            <a:r>
              <a:rPr lang="en-US" sz="2500" dirty="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Jewish </a:t>
            </a:r>
            <a:r>
              <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population with synagogue </a:t>
            </a:r>
            <a:r>
              <a:rPr lang="en-US" sz="2500" dirty="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(Acts 17:1</a:t>
            </a:r>
            <a:r>
              <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a:t>
            </a:r>
          </a:p>
          <a:p>
            <a:pPr marL="342900" indent="-342900">
              <a:spcAft>
                <a:spcPts val="600"/>
              </a:spcAft>
              <a:buClr>
                <a:schemeClr val="accent6">
                  <a:lumMod val="75000"/>
                </a:schemeClr>
              </a:buClr>
              <a:buFont typeface="Wingdings 2" pitchFamily="18" charset="2"/>
              <a:buChar char="è"/>
            </a:pPr>
            <a:r>
              <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1</a:t>
            </a:r>
            <a:r>
              <a:rPr lang="en-US" sz="2500" baseline="300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st</a:t>
            </a:r>
            <a:r>
              <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  Thessalonians was written by Paul in 52 A.D. from Corinth and sent by Timothy, who returned with good news of their faith (Acts 18:1,5;                  1 </a:t>
            </a:r>
            <a:r>
              <a:rPr lang="en-US" sz="2500" dirty="0" err="1"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Thes</a:t>
            </a:r>
            <a:r>
              <a:rPr lang="en-US" sz="2500" dirty="0" smtClean="0">
                <a:solidFill>
                  <a:schemeClr val="bg1"/>
                </a:solidFill>
                <a:effectLst>
                  <a:outerShdw blurRad="60007" dist="310007" dir="7680000" sy="30000" kx="1300200" algn="ctr" rotWithShape="0">
                    <a:prstClr val="black">
                      <a:alpha val="32000"/>
                    </a:prstClr>
                  </a:outerShdw>
                </a:effectLst>
                <a:latin typeface="Calibri" pitchFamily="34" charset="0"/>
                <a:cs typeface="Calibri" pitchFamily="34" charset="0"/>
              </a:rPr>
              <a:t>. 3:1-8).</a:t>
            </a:r>
          </a:p>
        </p:txBody>
      </p:sp>
    </p:spTree>
    <p:extLst>
      <p:ext uri="{BB962C8B-B14F-4D97-AF65-F5344CB8AC3E}">
        <p14:creationId xmlns:p14="http://schemas.microsoft.com/office/powerpoint/2010/main" val="4438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1307</TotalTime>
  <Words>2184</Words>
  <Application>Microsoft Office PowerPoint</Application>
  <PresentationFormat>On-screen Show (4:3)</PresentationFormat>
  <Paragraphs>223</Paragraphs>
  <Slides>30</Slides>
  <Notes>17</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Don McClain</cp:lastModifiedBy>
  <cp:revision>38</cp:revision>
  <dcterms:created xsi:type="dcterms:W3CDTF">2011-08-20T14:49:19Z</dcterms:created>
  <dcterms:modified xsi:type="dcterms:W3CDTF">2011-08-23T16:40:57Z</dcterms:modified>
</cp:coreProperties>
</file>