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7" r:id="rId2"/>
    <p:sldId id="258" r:id="rId3"/>
    <p:sldId id="259" r:id="rId4"/>
    <p:sldId id="260" r:id="rId5"/>
    <p:sldId id="261" r:id="rId6"/>
    <p:sldId id="277" r:id="rId7"/>
    <p:sldId id="278" r:id="rId8"/>
    <p:sldId id="279" r:id="rId9"/>
    <p:sldId id="280" r:id="rId10"/>
    <p:sldId id="275" r:id="rId11"/>
    <p:sldId id="283" r:id="rId12"/>
    <p:sldId id="274" r:id="rId13"/>
    <p:sldId id="286" r:id="rId14"/>
    <p:sldId id="285" r:id="rId15"/>
    <p:sldId id="264" r:id="rId16"/>
    <p:sldId id="287" r:id="rId17"/>
    <p:sldId id="288" r:id="rId18"/>
    <p:sldId id="289" r:id="rId19"/>
    <p:sldId id="290" r:id="rId20"/>
    <p:sldId id="284" r:id="rId21"/>
    <p:sldId id="292" r:id="rId22"/>
    <p:sldId id="293" r:id="rId23"/>
    <p:sldId id="291" r:id="rId24"/>
    <p:sldId id="294" r:id="rId25"/>
    <p:sldId id="296" r:id="rId26"/>
    <p:sldId id="295" r:id="rId27"/>
    <p:sldId id="266" r:id="rId28"/>
    <p:sldId id="267" r:id="rId29"/>
    <p:sldId id="268" r:id="rId30"/>
    <p:sldId id="269" r:id="rId31"/>
    <p:sldId id="270" r:id="rId32"/>
    <p:sldId id="297" r:id="rId33"/>
    <p:sldId id="298" r:id="rId34"/>
    <p:sldId id="299" r:id="rId35"/>
    <p:sldId id="300" r:id="rId36"/>
    <p:sldId id="30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227" autoAdjust="0"/>
  </p:normalViewPr>
  <p:slideViewPr>
    <p:cSldViewPr>
      <p:cViewPr varScale="1">
        <p:scale>
          <a:sx n="94" d="100"/>
          <a:sy n="94" d="100"/>
        </p:scale>
        <p:origin x="-14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5B3BE-31A5-4937-9504-D30C589C266B}" type="datetimeFigureOut">
              <a:rPr lang="en-US" smtClean="0"/>
              <a:t>8/30/2011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4CE1D-D722-4EE6-B4A8-5C21667C0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78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9A6DC3-B673-471D-B707-0E95FB2E2131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99ECC-DB4F-40D3-8483-717E3AFE334E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91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9A6DC3-B673-471D-B707-0E95FB2E2131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Acts 18:1-3 (NKJV)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aseline="30000" dirty="0" smtClean="0"/>
              <a:t>1 </a:t>
            </a:r>
            <a:r>
              <a:rPr lang="en-US" dirty="0" smtClean="0"/>
              <a:t>After these things Paul departed from Athens and went to Corinth. </a:t>
            </a:r>
            <a:br>
              <a:rPr lang="en-US" dirty="0" smtClean="0"/>
            </a:br>
            <a:r>
              <a:rPr lang="en-US" baseline="30000" dirty="0" smtClean="0"/>
              <a:t>2 </a:t>
            </a:r>
            <a:r>
              <a:rPr lang="en-US" dirty="0" smtClean="0"/>
              <a:t>And he found a certain Jew named Aquila, born in Pontus, who had recently come from Italy with his wife Priscilla (because Claudius had commanded all the Jews to depart from Rome); and he came to them. </a:t>
            </a:r>
            <a:br>
              <a:rPr lang="en-US" dirty="0" smtClean="0"/>
            </a:br>
            <a:r>
              <a:rPr lang="en-US" baseline="30000" dirty="0" smtClean="0"/>
              <a:t>3 </a:t>
            </a:r>
            <a:r>
              <a:rPr lang="en-US" dirty="0" smtClean="0"/>
              <a:t>So, because he was of the same trade, he stayed with them and worked; for by occupation they were tentmakers. </a:t>
            </a:r>
            <a:br>
              <a:rPr lang="en-US" dirty="0" smtClean="0"/>
            </a:b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12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Suetonius (</a:t>
            </a:r>
            <a:r>
              <a:rPr lang="en-US" sz="1200" dirty="0" err="1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a.d.</a:t>
            </a:r>
            <a:r>
              <a:rPr lang="en-US" sz="12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 69?-140), a biographer of Roman emperors, referred to the constant riots of the Jews at the instigation of </a:t>
            </a:r>
            <a:r>
              <a:rPr lang="en-US" sz="1200" dirty="0" err="1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Chrestus</a:t>
            </a:r>
            <a:r>
              <a:rPr lang="en-US" sz="12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. 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12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Whether Aquila and Priscilla were Christians before they met Paul is not known. — </a:t>
            </a:r>
            <a:endParaRPr lang="en-US" sz="120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Constantia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9A6DC3-B673-471D-B707-0E95FB2E2131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Acts 18:1-3 (NKJV)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aseline="30000" dirty="0" smtClean="0"/>
              <a:t>1 </a:t>
            </a:r>
            <a:r>
              <a:rPr lang="en-US" dirty="0" smtClean="0"/>
              <a:t>After these things Paul departed from Athens and went to Corinth. </a:t>
            </a:r>
            <a:br>
              <a:rPr lang="en-US" dirty="0" smtClean="0"/>
            </a:br>
            <a:r>
              <a:rPr lang="en-US" baseline="30000" dirty="0" smtClean="0"/>
              <a:t>2 </a:t>
            </a:r>
            <a:r>
              <a:rPr lang="en-US" dirty="0" smtClean="0"/>
              <a:t>And he found a certain Jew named Aquila, born in Pontus, who had recently come from Italy with his wife Priscilla (because Claudius had commanded all the Jews to depart from Rome); and he came to them. </a:t>
            </a:r>
            <a:br>
              <a:rPr lang="en-US" dirty="0" smtClean="0"/>
            </a:br>
            <a:r>
              <a:rPr lang="en-US" baseline="30000" dirty="0" smtClean="0"/>
              <a:t>3 </a:t>
            </a:r>
            <a:r>
              <a:rPr lang="en-US" dirty="0" smtClean="0"/>
              <a:t>So, because he was of the same trade, he stayed with them and worked; for by occupation they were tentmakers. </a:t>
            </a:r>
            <a:br>
              <a:rPr lang="en-US" dirty="0" smtClean="0"/>
            </a:br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9A6DC3-B673-471D-B707-0E95FB2E2131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Acts 18:1-3 (NKJV)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aseline="30000" dirty="0" smtClean="0"/>
              <a:t>1 </a:t>
            </a:r>
            <a:r>
              <a:rPr lang="en-US" dirty="0" smtClean="0"/>
              <a:t>After these things Paul departed from Athens and went to Corinth. </a:t>
            </a:r>
            <a:br>
              <a:rPr lang="en-US" dirty="0" smtClean="0"/>
            </a:br>
            <a:r>
              <a:rPr lang="en-US" baseline="30000" dirty="0" smtClean="0"/>
              <a:t>2 </a:t>
            </a:r>
            <a:r>
              <a:rPr lang="en-US" dirty="0" smtClean="0"/>
              <a:t>And he found a certain Jew named Aquila, born in Pontus, who had recently come from Italy with his wife Priscilla (because Claudius had commanded all the Jews to depart from Rome); and he came to them. </a:t>
            </a:r>
            <a:br>
              <a:rPr lang="en-US" dirty="0" smtClean="0"/>
            </a:br>
            <a:r>
              <a:rPr lang="en-US" baseline="30000" dirty="0" smtClean="0"/>
              <a:t>3 </a:t>
            </a:r>
            <a:r>
              <a:rPr lang="en-US" dirty="0" smtClean="0"/>
              <a:t>So, because he was of the same trade, he stayed with them and worked; for by occupation they were tentmakers. </a:t>
            </a:r>
            <a:br>
              <a:rPr lang="en-US" dirty="0" smtClean="0"/>
            </a:br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9A6DC3-B673-471D-B707-0E95FB2E2131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Acts 18:1-3 (NKJV)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aseline="30000" dirty="0" smtClean="0"/>
              <a:t>1 </a:t>
            </a:r>
            <a:r>
              <a:rPr lang="en-US" dirty="0" smtClean="0"/>
              <a:t>After these things Paul departed from Athens and went to Corinth. </a:t>
            </a:r>
            <a:br>
              <a:rPr lang="en-US" dirty="0" smtClean="0"/>
            </a:br>
            <a:r>
              <a:rPr lang="en-US" baseline="30000" dirty="0" smtClean="0"/>
              <a:t>2 </a:t>
            </a:r>
            <a:r>
              <a:rPr lang="en-US" dirty="0" smtClean="0"/>
              <a:t>And he found a certain Jew named Aquila, born in Pontus, who had recently come from Italy with his wife Priscilla (because Claudius had commanded all the Jews to depart from Rome); and he came to them. </a:t>
            </a:r>
            <a:br>
              <a:rPr lang="en-US" dirty="0" smtClean="0"/>
            </a:br>
            <a:r>
              <a:rPr lang="en-US" baseline="30000" dirty="0" smtClean="0"/>
              <a:t>3 </a:t>
            </a:r>
            <a:r>
              <a:rPr lang="en-US" dirty="0" smtClean="0"/>
              <a:t>So, because he was of the same trade, he stayed with them and worked; for by occupation they were tentmakers. </a:t>
            </a:r>
            <a:br>
              <a:rPr lang="en-US" dirty="0" smtClean="0"/>
            </a:br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9A6DC3-B673-471D-B707-0E95FB2E2131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Acts 18:1-3 (NKJV)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aseline="30000" dirty="0" smtClean="0"/>
              <a:t>1 </a:t>
            </a:r>
            <a:r>
              <a:rPr lang="en-US" dirty="0" smtClean="0"/>
              <a:t>After these things Paul departed from Athens and went to Corinth. </a:t>
            </a:r>
            <a:br>
              <a:rPr lang="en-US" dirty="0" smtClean="0"/>
            </a:br>
            <a:r>
              <a:rPr lang="en-US" baseline="30000" dirty="0" smtClean="0"/>
              <a:t>2 </a:t>
            </a:r>
            <a:r>
              <a:rPr lang="en-US" dirty="0" smtClean="0"/>
              <a:t>And he found a certain Jew named Aquila, born in Pontus, who had recently come from Italy with his wife Priscilla (because Claudius had commanded all the Jews to depart from Rome); and he came to them. </a:t>
            </a:r>
            <a:br>
              <a:rPr lang="en-US" dirty="0" smtClean="0"/>
            </a:br>
            <a:r>
              <a:rPr lang="en-US" baseline="30000" dirty="0" smtClean="0"/>
              <a:t>3 </a:t>
            </a:r>
            <a:r>
              <a:rPr lang="en-US" dirty="0" smtClean="0"/>
              <a:t>So, because he was of the same trade, he stayed with them and worked; for by occupation they were tentmakers. </a:t>
            </a:r>
            <a:br>
              <a:rPr lang="en-US" dirty="0" smtClean="0"/>
            </a:br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9A6DC3-B673-471D-B707-0E95FB2E2131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Acts 18:1-3 (NKJV)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aseline="30000" dirty="0" smtClean="0"/>
              <a:t>1 </a:t>
            </a:r>
            <a:r>
              <a:rPr lang="en-US" dirty="0" smtClean="0"/>
              <a:t>After these things Paul departed from Athens and went to Corinth. </a:t>
            </a:r>
            <a:br>
              <a:rPr lang="en-US" dirty="0" smtClean="0"/>
            </a:br>
            <a:r>
              <a:rPr lang="en-US" baseline="30000" dirty="0" smtClean="0"/>
              <a:t>2 </a:t>
            </a:r>
            <a:r>
              <a:rPr lang="en-US" dirty="0" smtClean="0"/>
              <a:t>And he found a certain Jew named Aquila, born in Pontus, who had recently come from Italy with his wife Priscilla (because Claudius had commanded all the Jews to depart from Rome); and he came to them. </a:t>
            </a:r>
            <a:br>
              <a:rPr lang="en-US" dirty="0" smtClean="0"/>
            </a:br>
            <a:r>
              <a:rPr lang="en-US" baseline="30000" dirty="0" smtClean="0"/>
              <a:t>3 </a:t>
            </a:r>
            <a:r>
              <a:rPr lang="en-US" dirty="0" smtClean="0"/>
              <a:t>So, because he was of the same trade, he stayed with them and worked; for by occupation they were tentmakers. </a:t>
            </a:r>
            <a:br>
              <a:rPr lang="en-US" dirty="0" smtClean="0"/>
            </a:br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9A6DC3-B673-471D-B707-0E95FB2E2131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Acts 18:1-3 (NKJV)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aseline="30000" dirty="0" smtClean="0"/>
              <a:t>1 </a:t>
            </a:r>
            <a:r>
              <a:rPr lang="en-US" dirty="0" smtClean="0"/>
              <a:t>After these things Paul departed from Athens and went to Corinth. </a:t>
            </a:r>
            <a:br>
              <a:rPr lang="en-US" dirty="0" smtClean="0"/>
            </a:br>
            <a:r>
              <a:rPr lang="en-US" baseline="30000" dirty="0" smtClean="0"/>
              <a:t>2 </a:t>
            </a:r>
            <a:r>
              <a:rPr lang="en-US" dirty="0" smtClean="0"/>
              <a:t>And he found a certain Jew named Aquila, born in Pontus, who had recently come from Italy with his wife Priscilla (because Claudius had commanded all the Jews to depart from Rome); and he came to them. </a:t>
            </a:r>
            <a:br>
              <a:rPr lang="en-US" dirty="0" smtClean="0"/>
            </a:br>
            <a:r>
              <a:rPr lang="en-US" baseline="30000" dirty="0" smtClean="0"/>
              <a:t>3 </a:t>
            </a:r>
            <a:r>
              <a:rPr lang="en-US" dirty="0" smtClean="0"/>
              <a:t>So, because he was of the same trade, he stayed with them and worked; for by occupation they were tentmakers. </a:t>
            </a:r>
            <a:br>
              <a:rPr lang="en-US" dirty="0" smtClean="0"/>
            </a:br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9A6DC3-B673-471D-B707-0E95FB2E2131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Acts 18:1-3 (NKJV)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aseline="30000" dirty="0" smtClean="0"/>
              <a:t>1 </a:t>
            </a:r>
            <a:r>
              <a:rPr lang="en-US" dirty="0" smtClean="0"/>
              <a:t>After these things Paul departed from Athens and went to Corinth. </a:t>
            </a:r>
            <a:br>
              <a:rPr lang="en-US" dirty="0" smtClean="0"/>
            </a:br>
            <a:r>
              <a:rPr lang="en-US" baseline="30000" dirty="0" smtClean="0"/>
              <a:t>2 </a:t>
            </a:r>
            <a:r>
              <a:rPr lang="en-US" dirty="0" smtClean="0"/>
              <a:t>And he found a certain Jew named Aquila, born in Pontus, who had recently come from Italy with his wife Priscilla (because Claudius had commanded all the Jews to depart from Rome); and he came to them. </a:t>
            </a:r>
            <a:br>
              <a:rPr lang="en-US" dirty="0" smtClean="0"/>
            </a:br>
            <a:r>
              <a:rPr lang="en-US" baseline="30000" dirty="0" smtClean="0"/>
              <a:t>3 </a:t>
            </a:r>
            <a:r>
              <a:rPr lang="en-US" dirty="0" smtClean="0"/>
              <a:t>So, because he was of the same trade, he stayed with them and worked; for by occupation they were tentmakers. </a:t>
            </a:r>
            <a:br>
              <a:rPr lang="en-US" dirty="0" smtClean="0"/>
            </a:b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AC0F-4E6E-4F31-B093-4497475B6BF1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8/30/2011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8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D0D5-EB4E-4F39-AC95-CDD80F4A055A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8/30/2011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9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96AE-388E-4AFE-B603-A9D8C0164384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8/30/2011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07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D03FA-923A-4E49-9007-9DCFC932C862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8/30/2011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2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6022F-A9DF-4BDB-BA8B-2343F9122960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8/30/2011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58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B3D2-EC3F-4CB2-BE57-927D92103679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8/30/2011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4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42A2-8446-47BD-A697-A286FE24CCF4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8/30/2011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6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850E-C4DC-48AA-985A-A25B17A4EC8A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8/30/2011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BCBDE-1978-4431-91B5-723AED98D960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8/30/2011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53400" y="76200"/>
            <a:ext cx="941203" cy="301752"/>
          </a:xfrm>
        </p:spPr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0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FE71-453B-45F3-9C10-CB0905CA6C97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8/30/2011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6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0E91-2F85-4446-8E2C-747121A95AD0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8/30/2011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43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059E682E-54CD-481E-B08C-16125A90D59F}" type="datetime1">
              <a:rPr lang="en-US" smtClean="0">
                <a:solidFill>
                  <a:prstClr val="white">
                    <a:alpha val="50000"/>
                  </a:prstClr>
                </a:solidFill>
              </a:rPr>
              <a:pPr/>
              <a:t>8/30/2011</a:t>
            </a:fld>
            <a:endParaRPr lang="en-US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76200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378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038"/>
            <a:ext cx="8686800" cy="6514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5105399"/>
            <a:ext cx="8605684" cy="1752601"/>
          </a:xfrm>
          <a:prstGeom prst="rect">
            <a:avLst/>
          </a:prstGeom>
          <a:solidFill>
            <a:srgbClr val="000000">
              <a:alpha val="27059"/>
            </a:srgb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757084" y="5257562"/>
            <a:ext cx="8382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Conversions In </a:t>
            </a:r>
            <a:endParaRPr lang="en-US" sz="4400" i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en-US" sz="54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Corinth . . .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18:1-18</a:t>
            </a:r>
            <a:endParaRPr lang="en-US" sz="24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89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10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Callout 3 8"/>
          <p:cNvSpPr/>
          <p:nvPr/>
        </p:nvSpPr>
        <p:spPr>
          <a:xfrm>
            <a:off x="4114800" y="3581400"/>
            <a:ext cx="4343400" cy="2362200"/>
          </a:xfrm>
          <a:prstGeom prst="borderCallout3">
            <a:avLst>
              <a:gd name="adj1" fmla="val 50155"/>
              <a:gd name="adj2" fmla="val 183"/>
              <a:gd name="adj3" fmla="val 57459"/>
              <a:gd name="adj4" fmla="val -13429"/>
              <a:gd name="adj5" fmla="val 47400"/>
              <a:gd name="adj6" fmla="val -32297"/>
              <a:gd name="adj7" fmla="val 27092"/>
              <a:gd name="adj8" fmla="val -42165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itchFamily="34" charset="0"/>
                <a:cs typeface="Calibri" pitchFamily="34" charset="0"/>
              </a:rPr>
              <a:t>Acts 18:1 (NKJV) 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3200" dirty="0">
                <a:latin typeface="Calibri" pitchFamily="34" charset="0"/>
                <a:cs typeface="Calibri" pitchFamily="34" charset="0"/>
              </a:rPr>
            </a:br>
            <a:r>
              <a:rPr lang="en-US" sz="3200" baseline="30000" dirty="0">
                <a:latin typeface="Calibri" pitchFamily="34" charset="0"/>
                <a:cs typeface="Calibri" pitchFamily="34" charset="0"/>
              </a:rPr>
              <a:t>1 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After these things Paul departed from Athens and went to Corinth. 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754502" y="637309"/>
            <a:ext cx="1579498" cy="1496291"/>
          </a:xfrm>
          <a:custGeom>
            <a:avLst/>
            <a:gdLst>
              <a:gd name="connsiteX0" fmla="*/ 1579498 w 1579498"/>
              <a:gd name="connsiteY0" fmla="*/ 1496291 h 1496291"/>
              <a:gd name="connsiteX1" fmla="*/ 1371680 w 1579498"/>
              <a:gd name="connsiteY1" fmla="*/ 1482436 h 1496291"/>
              <a:gd name="connsiteX2" fmla="*/ 1357825 w 1579498"/>
              <a:gd name="connsiteY2" fmla="*/ 1440873 h 1496291"/>
              <a:gd name="connsiteX3" fmla="*/ 1316262 w 1579498"/>
              <a:gd name="connsiteY3" fmla="*/ 1413164 h 1496291"/>
              <a:gd name="connsiteX4" fmla="*/ 1302407 w 1579498"/>
              <a:gd name="connsiteY4" fmla="*/ 1371600 h 1496291"/>
              <a:gd name="connsiteX5" fmla="*/ 1219280 w 1579498"/>
              <a:gd name="connsiteY5" fmla="*/ 1330036 h 1496291"/>
              <a:gd name="connsiteX6" fmla="*/ 1163862 w 1579498"/>
              <a:gd name="connsiteY6" fmla="*/ 1246909 h 1496291"/>
              <a:gd name="connsiteX7" fmla="*/ 1136153 w 1579498"/>
              <a:gd name="connsiteY7" fmla="*/ 1205346 h 1496291"/>
              <a:gd name="connsiteX8" fmla="*/ 1066880 w 1579498"/>
              <a:gd name="connsiteY8" fmla="*/ 1080655 h 1496291"/>
              <a:gd name="connsiteX9" fmla="*/ 983753 w 1579498"/>
              <a:gd name="connsiteY9" fmla="*/ 1052946 h 1496291"/>
              <a:gd name="connsiteX10" fmla="*/ 942189 w 1579498"/>
              <a:gd name="connsiteY10" fmla="*/ 1039091 h 1496291"/>
              <a:gd name="connsiteX11" fmla="*/ 859062 w 1579498"/>
              <a:gd name="connsiteY11" fmla="*/ 983673 h 1496291"/>
              <a:gd name="connsiteX12" fmla="*/ 817498 w 1579498"/>
              <a:gd name="connsiteY12" fmla="*/ 955964 h 1496291"/>
              <a:gd name="connsiteX13" fmla="*/ 748225 w 1579498"/>
              <a:gd name="connsiteY13" fmla="*/ 886691 h 1496291"/>
              <a:gd name="connsiteX14" fmla="*/ 720516 w 1579498"/>
              <a:gd name="connsiteY14" fmla="*/ 845127 h 1496291"/>
              <a:gd name="connsiteX15" fmla="*/ 623534 w 1579498"/>
              <a:gd name="connsiteY15" fmla="*/ 775855 h 1496291"/>
              <a:gd name="connsiteX16" fmla="*/ 568116 w 1579498"/>
              <a:gd name="connsiteY16" fmla="*/ 651164 h 1496291"/>
              <a:gd name="connsiteX17" fmla="*/ 554262 w 1579498"/>
              <a:gd name="connsiteY17" fmla="*/ 609600 h 1496291"/>
              <a:gd name="connsiteX18" fmla="*/ 526553 w 1579498"/>
              <a:gd name="connsiteY18" fmla="*/ 471055 h 1496291"/>
              <a:gd name="connsiteX19" fmla="*/ 512698 w 1579498"/>
              <a:gd name="connsiteY19" fmla="*/ 415636 h 1496291"/>
              <a:gd name="connsiteX20" fmla="*/ 484989 w 1579498"/>
              <a:gd name="connsiteY20" fmla="*/ 374073 h 1496291"/>
              <a:gd name="connsiteX21" fmla="*/ 471134 w 1579498"/>
              <a:gd name="connsiteY21" fmla="*/ 332509 h 1496291"/>
              <a:gd name="connsiteX22" fmla="*/ 415716 w 1579498"/>
              <a:gd name="connsiteY22" fmla="*/ 263236 h 1496291"/>
              <a:gd name="connsiteX23" fmla="*/ 374153 w 1579498"/>
              <a:gd name="connsiteY23" fmla="*/ 249382 h 1496291"/>
              <a:gd name="connsiteX24" fmla="*/ 346443 w 1579498"/>
              <a:gd name="connsiteY24" fmla="*/ 221673 h 1496291"/>
              <a:gd name="connsiteX25" fmla="*/ 263316 w 1579498"/>
              <a:gd name="connsiteY25" fmla="*/ 193964 h 1496291"/>
              <a:gd name="connsiteX26" fmla="*/ 221753 w 1579498"/>
              <a:gd name="connsiteY26" fmla="*/ 166255 h 1496291"/>
              <a:gd name="connsiteX27" fmla="*/ 166334 w 1579498"/>
              <a:gd name="connsiteY27" fmla="*/ 110836 h 1496291"/>
              <a:gd name="connsiteX28" fmla="*/ 124771 w 1579498"/>
              <a:gd name="connsiteY28" fmla="*/ 96982 h 1496291"/>
              <a:gd name="connsiteX29" fmla="*/ 41643 w 1579498"/>
              <a:gd name="connsiteY29" fmla="*/ 41564 h 1496291"/>
              <a:gd name="connsiteX30" fmla="*/ 80 w 1579498"/>
              <a:gd name="connsiteY30" fmla="*/ 0 h 149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79498" h="1496291">
                <a:moveTo>
                  <a:pt x="1579498" y="1496291"/>
                </a:moveTo>
                <a:cubicBezTo>
                  <a:pt x="1510225" y="1491673"/>
                  <a:pt x="1439034" y="1499274"/>
                  <a:pt x="1371680" y="1482436"/>
                </a:cubicBezTo>
                <a:cubicBezTo>
                  <a:pt x="1357512" y="1478894"/>
                  <a:pt x="1366948" y="1452277"/>
                  <a:pt x="1357825" y="1440873"/>
                </a:cubicBezTo>
                <a:cubicBezTo>
                  <a:pt x="1347423" y="1427871"/>
                  <a:pt x="1330116" y="1422400"/>
                  <a:pt x="1316262" y="1413164"/>
                </a:cubicBezTo>
                <a:cubicBezTo>
                  <a:pt x="1311644" y="1399309"/>
                  <a:pt x="1311530" y="1383004"/>
                  <a:pt x="1302407" y="1371600"/>
                </a:cubicBezTo>
                <a:cubicBezTo>
                  <a:pt x="1282875" y="1347185"/>
                  <a:pt x="1246659" y="1339163"/>
                  <a:pt x="1219280" y="1330036"/>
                </a:cubicBezTo>
                <a:lnTo>
                  <a:pt x="1163862" y="1246909"/>
                </a:lnTo>
                <a:cubicBezTo>
                  <a:pt x="1154626" y="1233055"/>
                  <a:pt x="1141419" y="1221142"/>
                  <a:pt x="1136153" y="1205346"/>
                </a:cubicBezTo>
                <a:cubicBezTo>
                  <a:pt x="1119111" y="1154221"/>
                  <a:pt x="1117784" y="1108935"/>
                  <a:pt x="1066880" y="1080655"/>
                </a:cubicBezTo>
                <a:cubicBezTo>
                  <a:pt x="1041348" y="1066470"/>
                  <a:pt x="1011462" y="1062182"/>
                  <a:pt x="983753" y="1052946"/>
                </a:cubicBezTo>
                <a:cubicBezTo>
                  <a:pt x="969898" y="1048328"/>
                  <a:pt x="954340" y="1047192"/>
                  <a:pt x="942189" y="1039091"/>
                </a:cubicBezTo>
                <a:lnTo>
                  <a:pt x="859062" y="983673"/>
                </a:lnTo>
                <a:lnTo>
                  <a:pt x="817498" y="955964"/>
                </a:lnTo>
                <a:cubicBezTo>
                  <a:pt x="743607" y="845127"/>
                  <a:pt x="840589" y="979055"/>
                  <a:pt x="748225" y="886691"/>
                </a:cubicBezTo>
                <a:cubicBezTo>
                  <a:pt x="736451" y="874917"/>
                  <a:pt x="732290" y="856901"/>
                  <a:pt x="720516" y="845127"/>
                </a:cubicBezTo>
                <a:cubicBezTo>
                  <a:pt x="703332" y="827943"/>
                  <a:pt x="647134" y="791588"/>
                  <a:pt x="623534" y="775855"/>
                </a:cubicBezTo>
                <a:cubicBezTo>
                  <a:pt x="579624" y="709989"/>
                  <a:pt x="601090" y="750086"/>
                  <a:pt x="568116" y="651164"/>
                </a:cubicBezTo>
                <a:lnTo>
                  <a:pt x="554262" y="609600"/>
                </a:lnTo>
                <a:cubicBezTo>
                  <a:pt x="530618" y="444095"/>
                  <a:pt x="554188" y="567776"/>
                  <a:pt x="526553" y="471055"/>
                </a:cubicBezTo>
                <a:cubicBezTo>
                  <a:pt x="521322" y="452746"/>
                  <a:pt x="520199" y="433138"/>
                  <a:pt x="512698" y="415636"/>
                </a:cubicBezTo>
                <a:cubicBezTo>
                  <a:pt x="506139" y="400331"/>
                  <a:pt x="492436" y="388966"/>
                  <a:pt x="484989" y="374073"/>
                </a:cubicBezTo>
                <a:cubicBezTo>
                  <a:pt x="478458" y="361011"/>
                  <a:pt x="477665" y="345571"/>
                  <a:pt x="471134" y="332509"/>
                </a:cubicBezTo>
                <a:cubicBezTo>
                  <a:pt x="463044" y="316330"/>
                  <a:pt x="434123" y="274281"/>
                  <a:pt x="415716" y="263236"/>
                </a:cubicBezTo>
                <a:cubicBezTo>
                  <a:pt x="403193" y="255722"/>
                  <a:pt x="388007" y="254000"/>
                  <a:pt x="374153" y="249382"/>
                </a:cubicBezTo>
                <a:cubicBezTo>
                  <a:pt x="364916" y="240146"/>
                  <a:pt x="358126" y="227515"/>
                  <a:pt x="346443" y="221673"/>
                </a:cubicBezTo>
                <a:cubicBezTo>
                  <a:pt x="320319" y="208611"/>
                  <a:pt x="263316" y="193964"/>
                  <a:pt x="263316" y="193964"/>
                </a:cubicBezTo>
                <a:cubicBezTo>
                  <a:pt x="249462" y="184728"/>
                  <a:pt x="234395" y="177091"/>
                  <a:pt x="221753" y="166255"/>
                </a:cubicBezTo>
                <a:cubicBezTo>
                  <a:pt x="201918" y="149253"/>
                  <a:pt x="191118" y="119097"/>
                  <a:pt x="166334" y="110836"/>
                </a:cubicBezTo>
                <a:lnTo>
                  <a:pt x="124771" y="96982"/>
                </a:lnTo>
                <a:lnTo>
                  <a:pt x="41643" y="41564"/>
                </a:lnTo>
                <a:cubicBezTo>
                  <a:pt x="-3763" y="11294"/>
                  <a:pt x="80" y="30506"/>
                  <a:pt x="80" y="0"/>
                </a:cubicBezTo>
              </a:path>
            </a:pathLst>
          </a:custGeom>
          <a:ln w="38100"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535382" y="609600"/>
            <a:ext cx="1219200" cy="457200"/>
          </a:xfrm>
          <a:custGeom>
            <a:avLst/>
            <a:gdLst>
              <a:gd name="connsiteX0" fmla="*/ 1219200 w 1219200"/>
              <a:gd name="connsiteY0" fmla="*/ 83127 h 457200"/>
              <a:gd name="connsiteX1" fmla="*/ 1149927 w 1219200"/>
              <a:gd name="connsiteY1" fmla="*/ 69273 h 457200"/>
              <a:gd name="connsiteX2" fmla="*/ 1136073 w 1219200"/>
              <a:gd name="connsiteY2" fmla="*/ 27709 h 457200"/>
              <a:gd name="connsiteX3" fmla="*/ 1108363 w 1219200"/>
              <a:gd name="connsiteY3" fmla="*/ 0 h 457200"/>
              <a:gd name="connsiteX4" fmla="*/ 1039091 w 1219200"/>
              <a:gd name="connsiteY4" fmla="*/ 13855 h 457200"/>
              <a:gd name="connsiteX5" fmla="*/ 997527 w 1219200"/>
              <a:gd name="connsiteY5" fmla="*/ 27709 h 457200"/>
              <a:gd name="connsiteX6" fmla="*/ 914400 w 1219200"/>
              <a:gd name="connsiteY6" fmla="*/ 83127 h 457200"/>
              <a:gd name="connsiteX7" fmla="*/ 886691 w 1219200"/>
              <a:gd name="connsiteY7" fmla="*/ 124691 h 457200"/>
              <a:gd name="connsiteX8" fmla="*/ 845127 w 1219200"/>
              <a:gd name="connsiteY8" fmla="*/ 138545 h 457200"/>
              <a:gd name="connsiteX9" fmla="*/ 817418 w 1219200"/>
              <a:gd name="connsiteY9" fmla="*/ 166255 h 457200"/>
              <a:gd name="connsiteX10" fmla="*/ 775854 w 1219200"/>
              <a:gd name="connsiteY10" fmla="*/ 249382 h 457200"/>
              <a:gd name="connsiteX11" fmla="*/ 734291 w 1219200"/>
              <a:gd name="connsiteY11" fmla="*/ 277091 h 457200"/>
              <a:gd name="connsiteX12" fmla="*/ 651163 w 1219200"/>
              <a:gd name="connsiteY12" fmla="*/ 387927 h 457200"/>
              <a:gd name="connsiteX13" fmla="*/ 609600 w 1219200"/>
              <a:gd name="connsiteY13" fmla="*/ 401782 h 457200"/>
              <a:gd name="connsiteX14" fmla="*/ 568036 w 1219200"/>
              <a:gd name="connsiteY14" fmla="*/ 429491 h 457200"/>
              <a:gd name="connsiteX15" fmla="*/ 484909 w 1219200"/>
              <a:gd name="connsiteY15" fmla="*/ 457200 h 457200"/>
              <a:gd name="connsiteX16" fmla="*/ 263236 w 1219200"/>
              <a:gd name="connsiteY16" fmla="*/ 443345 h 457200"/>
              <a:gd name="connsiteX17" fmla="*/ 207818 w 1219200"/>
              <a:gd name="connsiteY17" fmla="*/ 429491 h 457200"/>
              <a:gd name="connsiteX18" fmla="*/ 166254 w 1219200"/>
              <a:gd name="connsiteY18" fmla="*/ 401782 h 457200"/>
              <a:gd name="connsiteX19" fmla="*/ 0 w 1219200"/>
              <a:gd name="connsiteY19" fmla="*/ 401782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" h="457200">
                <a:moveTo>
                  <a:pt x="1219200" y="83127"/>
                </a:moveTo>
                <a:cubicBezTo>
                  <a:pt x="1196109" y="78509"/>
                  <a:pt x="1169520" y="82335"/>
                  <a:pt x="1149927" y="69273"/>
                </a:cubicBezTo>
                <a:cubicBezTo>
                  <a:pt x="1137776" y="61172"/>
                  <a:pt x="1143587" y="40232"/>
                  <a:pt x="1136073" y="27709"/>
                </a:cubicBezTo>
                <a:cubicBezTo>
                  <a:pt x="1129352" y="16508"/>
                  <a:pt x="1117600" y="9236"/>
                  <a:pt x="1108363" y="0"/>
                </a:cubicBezTo>
                <a:cubicBezTo>
                  <a:pt x="1085272" y="4618"/>
                  <a:pt x="1061936" y="8144"/>
                  <a:pt x="1039091" y="13855"/>
                </a:cubicBezTo>
                <a:cubicBezTo>
                  <a:pt x="1024923" y="17397"/>
                  <a:pt x="1007854" y="17382"/>
                  <a:pt x="997527" y="27709"/>
                </a:cubicBezTo>
                <a:cubicBezTo>
                  <a:pt x="922973" y="102263"/>
                  <a:pt x="1083863" y="49236"/>
                  <a:pt x="914400" y="83127"/>
                </a:cubicBezTo>
                <a:cubicBezTo>
                  <a:pt x="905164" y="96982"/>
                  <a:pt x="899693" y="114289"/>
                  <a:pt x="886691" y="124691"/>
                </a:cubicBezTo>
                <a:cubicBezTo>
                  <a:pt x="875287" y="133814"/>
                  <a:pt x="857650" y="131031"/>
                  <a:pt x="845127" y="138545"/>
                </a:cubicBezTo>
                <a:cubicBezTo>
                  <a:pt x="833926" y="145266"/>
                  <a:pt x="826654" y="157018"/>
                  <a:pt x="817418" y="166255"/>
                </a:cubicBezTo>
                <a:cubicBezTo>
                  <a:pt x="806150" y="200059"/>
                  <a:pt x="802710" y="222525"/>
                  <a:pt x="775854" y="249382"/>
                </a:cubicBezTo>
                <a:cubicBezTo>
                  <a:pt x="764080" y="261156"/>
                  <a:pt x="748145" y="267855"/>
                  <a:pt x="734291" y="277091"/>
                </a:cubicBezTo>
                <a:cubicBezTo>
                  <a:pt x="729703" y="283974"/>
                  <a:pt x="679642" y="370839"/>
                  <a:pt x="651163" y="387927"/>
                </a:cubicBezTo>
                <a:cubicBezTo>
                  <a:pt x="638640" y="395441"/>
                  <a:pt x="622662" y="395251"/>
                  <a:pt x="609600" y="401782"/>
                </a:cubicBezTo>
                <a:cubicBezTo>
                  <a:pt x="594707" y="409229"/>
                  <a:pt x="583252" y="422728"/>
                  <a:pt x="568036" y="429491"/>
                </a:cubicBezTo>
                <a:cubicBezTo>
                  <a:pt x="541346" y="441353"/>
                  <a:pt x="484909" y="457200"/>
                  <a:pt x="484909" y="457200"/>
                </a:cubicBezTo>
                <a:cubicBezTo>
                  <a:pt x="411018" y="452582"/>
                  <a:pt x="336904" y="450712"/>
                  <a:pt x="263236" y="443345"/>
                </a:cubicBezTo>
                <a:cubicBezTo>
                  <a:pt x="244289" y="441450"/>
                  <a:pt x="225320" y="436992"/>
                  <a:pt x="207818" y="429491"/>
                </a:cubicBezTo>
                <a:cubicBezTo>
                  <a:pt x="192513" y="422932"/>
                  <a:pt x="182759" y="403983"/>
                  <a:pt x="166254" y="401782"/>
                </a:cubicBezTo>
                <a:cubicBezTo>
                  <a:pt x="111322" y="394458"/>
                  <a:pt x="55418" y="401782"/>
                  <a:pt x="0" y="401782"/>
                </a:cubicBezTo>
              </a:path>
            </a:pathLst>
          </a:custGeom>
          <a:ln w="38100"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884218" y="1011382"/>
            <a:ext cx="678873" cy="110836"/>
          </a:xfrm>
          <a:custGeom>
            <a:avLst/>
            <a:gdLst>
              <a:gd name="connsiteX0" fmla="*/ 678873 w 678873"/>
              <a:gd name="connsiteY0" fmla="*/ 0 h 110836"/>
              <a:gd name="connsiteX1" fmla="*/ 609600 w 678873"/>
              <a:gd name="connsiteY1" fmla="*/ 27709 h 110836"/>
              <a:gd name="connsiteX2" fmla="*/ 568037 w 678873"/>
              <a:gd name="connsiteY2" fmla="*/ 41563 h 110836"/>
              <a:gd name="connsiteX3" fmla="*/ 346364 w 678873"/>
              <a:gd name="connsiteY3" fmla="*/ 55418 h 110836"/>
              <a:gd name="connsiteX4" fmla="*/ 290946 w 678873"/>
              <a:gd name="connsiteY4" fmla="*/ 69273 h 110836"/>
              <a:gd name="connsiteX5" fmla="*/ 0 w 678873"/>
              <a:gd name="connsiteY5" fmla="*/ 110836 h 11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873" h="110836">
                <a:moveTo>
                  <a:pt x="678873" y="0"/>
                </a:moveTo>
                <a:cubicBezTo>
                  <a:pt x="655782" y="9236"/>
                  <a:pt x="632886" y="18977"/>
                  <a:pt x="609600" y="27709"/>
                </a:cubicBezTo>
                <a:cubicBezTo>
                  <a:pt x="595926" y="32837"/>
                  <a:pt x="582560" y="40034"/>
                  <a:pt x="568037" y="41563"/>
                </a:cubicBezTo>
                <a:cubicBezTo>
                  <a:pt x="494409" y="49313"/>
                  <a:pt x="420255" y="50800"/>
                  <a:pt x="346364" y="55418"/>
                </a:cubicBezTo>
                <a:cubicBezTo>
                  <a:pt x="327891" y="60036"/>
                  <a:pt x="309916" y="67623"/>
                  <a:pt x="290946" y="69273"/>
                </a:cubicBezTo>
                <a:cubicBezTo>
                  <a:pt x="4278" y="94201"/>
                  <a:pt x="91385" y="19451"/>
                  <a:pt x="0" y="110836"/>
                </a:cubicBezTo>
              </a:path>
            </a:pathLst>
          </a:custGeom>
          <a:ln w="38100"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925782" y="1163782"/>
            <a:ext cx="1260763" cy="2923309"/>
          </a:xfrm>
          <a:custGeom>
            <a:avLst/>
            <a:gdLst>
              <a:gd name="connsiteX0" fmla="*/ 0 w 1260763"/>
              <a:gd name="connsiteY0" fmla="*/ 0 h 2923309"/>
              <a:gd name="connsiteX1" fmla="*/ 110836 w 1260763"/>
              <a:gd name="connsiteY1" fmla="*/ 13854 h 2923309"/>
              <a:gd name="connsiteX2" fmla="*/ 166254 w 1260763"/>
              <a:gd name="connsiteY2" fmla="*/ 96982 h 2923309"/>
              <a:gd name="connsiteX3" fmla="*/ 290945 w 1260763"/>
              <a:gd name="connsiteY3" fmla="*/ 138545 h 2923309"/>
              <a:gd name="connsiteX4" fmla="*/ 332509 w 1260763"/>
              <a:gd name="connsiteY4" fmla="*/ 152400 h 2923309"/>
              <a:gd name="connsiteX5" fmla="*/ 360218 w 1260763"/>
              <a:gd name="connsiteY5" fmla="*/ 193963 h 2923309"/>
              <a:gd name="connsiteX6" fmla="*/ 401782 w 1260763"/>
              <a:gd name="connsiteY6" fmla="*/ 277091 h 2923309"/>
              <a:gd name="connsiteX7" fmla="*/ 415636 w 1260763"/>
              <a:gd name="connsiteY7" fmla="*/ 318654 h 2923309"/>
              <a:gd name="connsiteX8" fmla="*/ 457200 w 1260763"/>
              <a:gd name="connsiteY8" fmla="*/ 360218 h 2923309"/>
              <a:gd name="connsiteX9" fmla="*/ 484909 w 1260763"/>
              <a:gd name="connsiteY9" fmla="*/ 401782 h 2923309"/>
              <a:gd name="connsiteX10" fmla="*/ 512618 w 1260763"/>
              <a:gd name="connsiteY10" fmla="*/ 484909 h 2923309"/>
              <a:gd name="connsiteX11" fmla="*/ 540327 w 1260763"/>
              <a:gd name="connsiteY11" fmla="*/ 526473 h 2923309"/>
              <a:gd name="connsiteX12" fmla="*/ 554182 w 1260763"/>
              <a:gd name="connsiteY12" fmla="*/ 568036 h 2923309"/>
              <a:gd name="connsiteX13" fmla="*/ 595745 w 1260763"/>
              <a:gd name="connsiteY13" fmla="*/ 595745 h 2923309"/>
              <a:gd name="connsiteX14" fmla="*/ 678873 w 1260763"/>
              <a:gd name="connsiteY14" fmla="*/ 665018 h 2923309"/>
              <a:gd name="connsiteX15" fmla="*/ 734291 w 1260763"/>
              <a:gd name="connsiteY15" fmla="*/ 734291 h 2923309"/>
              <a:gd name="connsiteX16" fmla="*/ 748145 w 1260763"/>
              <a:gd name="connsiteY16" fmla="*/ 775854 h 2923309"/>
              <a:gd name="connsiteX17" fmla="*/ 803563 w 1260763"/>
              <a:gd name="connsiteY17" fmla="*/ 872836 h 2923309"/>
              <a:gd name="connsiteX18" fmla="*/ 831273 w 1260763"/>
              <a:gd name="connsiteY18" fmla="*/ 900545 h 2923309"/>
              <a:gd name="connsiteX19" fmla="*/ 845127 w 1260763"/>
              <a:gd name="connsiteY19" fmla="*/ 942109 h 2923309"/>
              <a:gd name="connsiteX20" fmla="*/ 872836 w 1260763"/>
              <a:gd name="connsiteY20" fmla="*/ 983673 h 2923309"/>
              <a:gd name="connsiteX21" fmla="*/ 886691 w 1260763"/>
              <a:gd name="connsiteY21" fmla="*/ 1052945 h 2923309"/>
              <a:gd name="connsiteX22" fmla="*/ 900545 w 1260763"/>
              <a:gd name="connsiteY22" fmla="*/ 1094509 h 2923309"/>
              <a:gd name="connsiteX23" fmla="*/ 914400 w 1260763"/>
              <a:gd name="connsiteY23" fmla="*/ 1149927 h 2923309"/>
              <a:gd name="connsiteX24" fmla="*/ 928254 w 1260763"/>
              <a:gd name="connsiteY24" fmla="*/ 1302327 h 2923309"/>
              <a:gd name="connsiteX25" fmla="*/ 942109 w 1260763"/>
              <a:gd name="connsiteY25" fmla="*/ 1371600 h 2923309"/>
              <a:gd name="connsiteX26" fmla="*/ 928254 w 1260763"/>
              <a:gd name="connsiteY26" fmla="*/ 1620982 h 2923309"/>
              <a:gd name="connsiteX27" fmla="*/ 886691 w 1260763"/>
              <a:gd name="connsiteY27" fmla="*/ 1648691 h 2923309"/>
              <a:gd name="connsiteX28" fmla="*/ 803563 w 1260763"/>
              <a:gd name="connsiteY28" fmla="*/ 1676400 h 2923309"/>
              <a:gd name="connsiteX29" fmla="*/ 706582 w 1260763"/>
              <a:gd name="connsiteY29" fmla="*/ 1704109 h 2923309"/>
              <a:gd name="connsiteX30" fmla="*/ 665018 w 1260763"/>
              <a:gd name="connsiteY30" fmla="*/ 1731818 h 2923309"/>
              <a:gd name="connsiteX31" fmla="*/ 581891 w 1260763"/>
              <a:gd name="connsiteY31" fmla="*/ 1759527 h 2923309"/>
              <a:gd name="connsiteX32" fmla="*/ 512618 w 1260763"/>
              <a:gd name="connsiteY32" fmla="*/ 1828800 h 2923309"/>
              <a:gd name="connsiteX33" fmla="*/ 429491 w 1260763"/>
              <a:gd name="connsiteY33" fmla="*/ 1870363 h 2923309"/>
              <a:gd name="connsiteX34" fmla="*/ 401782 w 1260763"/>
              <a:gd name="connsiteY34" fmla="*/ 1953491 h 2923309"/>
              <a:gd name="connsiteX35" fmla="*/ 512618 w 1260763"/>
              <a:gd name="connsiteY35" fmla="*/ 1995054 h 2923309"/>
              <a:gd name="connsiteX36" fmla="*/ 554182 w 1260763"/>
              <a:gd name="connsiteY36" fmla="*/ 2008909 h 2923309"/>
              <a:gd name="connsiteX37" fmla="*/ 706582 w 1260763"/>
              <a:gd name="connsiteY37" fmla="*/ 2036618 h 2923309"/>
              <a:gd name="connsiteX38" fmla="*/ 789709 w 1260763"/>
              <a:gd name="connsiteY38" fmla="*/ 2092036 h 2923309"/>
              <a:gd name="connsiteX39" fmla="*/ 831273 w 1260763"/>
              <a:gd name="connsiteY39" fmla="*/ 2119745 h 2923309"/>
              <a:gd name="connsiteX40" fmla="*/ 858982 w 1260763"/>
              <a:gd name="connsiteY40" fmla="*/ 2161309 h 2923309"/>
              <a:gd name="connsiteX41" fmla="*/ 942109 w 1260763"/>
              <a:gd name="connsiteY41" fmla="*/ 2202873 h 2923309"/>
              <a:gd name="connsiteX42" fmla="*/ 983673 w 1260763"/>
              <a:gd name="connsiteY42" fmla="*/ 2230582 h 2923309"/>
              <a:gd name="connsiteX43" fmla="*/ 1025236 w 1260763"/>
              <a:gd name="connsiteY43" fmla="*/ 2313709 h 2923309"/>
              <a:gd name="connsiteX44" fmla="*/ 1080654 w 1260763"/>
              <a:gd name="connsiteY44" fmla="*/ 2327563 h 2923309"/>
              <a:gd name="connsiteX45" fmla="*/ 1108363 w 1260763"/>
              <a:gd name="connsiteY45" fmla="*/ 2355273 h 2923309"/>
              <a:gd name="connsiteX46" fmla="*/ 1122218 w 1260763"/>
              <a:gd name="connsiteY46" fmla="*/ 2396836 h 2923309"/>
              <a:gd name="connsiteX47" fmla="*/ 1233054 w 1260763"/>
              <a:gd name="connsiteY47" fmla="*/ 2521527 h 2923309"/>
              <a:gd name="connsiteX48" fmla="*/ 1260763 w 1260763"/>
              <a:gd name="connsiteY48" fmla="*/ 2604654 h 2923309"/>
              <a:gd name="connsiteX49" fmla="*/ 1246909 w 1260763"/>
              <a:gd name="connsiteY49" fmla="*/ 2687782 h 2923309"/>
              <a:gd name="connsiteX50" fmla="*/ 1205345 w 1260763"/>
              <a:gd name="connsiteY50" fmla="*/ 2826327 h 2923309"/>
              <a:gd name="connsiteX51" fmla="*/ 1177636 w 1260763"/>
              <a:gd name="connsiteY51" fmla="*/ 2909454 h 2923309"/>
              <a:gd name="connsiteX52" fmla="*/ 1149927 w 1260763"/>
              <a:gd name="connsiteY52" fmla="*/ 2923309 h 2923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60763" h="2923309">
                <a:moveTo>
                  <a:pt x="0" y="0"/>
                </a:moveTo>
                <a:cubicBezTo>
                  <a:pt x="36945" y="4618"/>
                  <a:pt x="78675" y="-4907"/>
                  <a:pt x="110836" y="13854"/>
                </a:cubicBezTo>
                <a:cubicBezTo>
                  <a:pt x="139602" y="30634"/>
                  <a:pt x="134661" y="86451"/>
                  <a:pt x="166254" y="96982"/>
                </a:cubicBezTo>
                <a:lnTo>
                  <a:pt x="290945" y="138545"/>
                </a:lnTo>
                <a:lnTo>
                  <a:pt x="332509" y="152400"/>
                </a:lnTo>
                <a:cubicBezTo>
                  <a:pt x="341745" y="166254"/>
                  <a:pt x="352771" y="179070"/>
                  <a:pt x="360218" y="193963"/>
                </a:cubicBezTo>
                <a:cubicBezTo>
                  <a:pt x="417581" y="308688"/>
                  <a:pt x="322369" y="157970"/>
                  <a:pt x="401782" y="277091"/>
                </a:cubicBezTo>
                <a:cubicBezTo>
                  <a:pt x="406400" y="290945"/>
                  <a:pt x="407535" y="306503"/>
                  <a:pt x="415636" y="318654"/>
                </a:cubicBezTo>
                <a:cubicBezTo>
                  <a:pt x="426504" y="334957"/>
                  <a:pt x="444657" y="345166"/>
                  <a:pt x="457200" y="360218"/>
                </a:cubicBezTo>
                <a:cubicBezTo>
                  <a:pt x="467860" y="373010"/>
                  <a:pt x="475673" y="387927"/>
                  <a:pt x="484909" y="401782"/>
                </a:cubicBezTo>
                <a:cubicBezTo>
                  <a:pt x="494145" y="429491"/>
                  <a:pt x="496417" y="460607"/>
                  <a:pt x="512618" y="484909"/>
                </a:cubicBezTo>
                <a:cubicBezTo>
                  <a:pt x="521854" y="498764"/>
                  <a:pt x="532880" y="511580"/>
                  <a:pt x="540327" y="526473"/>
                </a:cubicBezTo>
                <a:cubicBezTo>
                  <a:pt x="546858" y="539535"/>
                  <a:pt x="545059" y="556632"/>
                  <a:pt x="554182" y="568036"/>
                </a:cubicBezTo>
                <a:cubicBezTo>
                  <a:pt x="564584" y="581038"/>
                  <a:pt x="582953" y="585085"/>
                  <a:pt x="595745" y="595745"/>
                </a:cubicBezTo>
                <a:cubicBezTo>
                  <a:pt x="702415" y="684637"/>
                  <a:pt x="575683" y="596226"/>
                  <a:pt x="678873" y="665018"/>
                </a:cubicBezTo>
                <a:cubicBezTo>
                  <a:pt x="713695" y="769488"/>
                  <a:pt x="662672" y="644768"/>
                  <a:pt x="734291" y="734291"/>
                </a:cubicBezTo>
                <a:cubicBezTo>
                  <a:pt x="743414" y="745695"/>
                  <a:pt x="742392" y="762431"/>
                  <a:pt x="748145" y="775854"/>
                </a:cubicBezTo>
                <a:cubicBezTo>
                  <a:pt x="761273" y="806487"/>
                  <a:pt x="782156" y="846078"/>
                  <a:pt x="803563" y="872836"/>
                </a:cubicBezTo>
                <a:cubicBezTo>
                  <a:pt x="811723" y="883036"/>
                  <a:pt x="822036" y="891309"/>
                  <a:pt x="831273" y="900545"/>
                </a:cubicBezTo>
                <a:cubicBezTo>
                  <a:pt x="835891" y="914400"/>
                  <a:pt x="838596" y="929047"/>
                  <a:pt x="845127" y="942109"/>
                </a:cubicBezTo>
                <a:cubicBezTo>
                  <a:pt x="852573" y="957002"/>
                  <a:pt x="866989" y="968082"/>
                  <a:pt x="872836" y="983673"/>
                </a:cubicBezTo>
                <a:cubicBezTo>
                  <a:pt x="881104" y="1005722"/>
                  <a:pt x="880980" y="1030100"/>
                  <a:pt x="886691" y="1052945"/>
                </a:cubicBezTo>
                <a:cubicBezTo>
                  <a:pt x="890233" y="1067113"/>
                  <a:pt x="896533" y="1080467"/>
                  <a:pt x="900545" y="1094509"/>
                </a:cubicBezTo>
                <a:cubicBezTo>
                  <a:pt x="905776" y="1112818"/>
                  <a:pt x="909782" y="1131454"/>
                  <a:pt x="914400" y="1149927"/>
                </a:cubicBezTo>
                <a:cubicBezTo>
                  <a:pt x="919018" y="1200727"/>
                  <a:pt x="921927" y="1251711"/>
                  <a:pt x="928254" y="1302327"/>
                </a:cubicBezTo>
                <a:cubicBezTo>
                  <a:pt x="931175" y="1325693"/>
                  <a:pt x="942109" y="1348052"/>
                  <a:pt x="942109" y="1371600"/>
                </a:cubicBezTo>
                <a:cubicBezTo>
                  <a:pt x="942109" y="1454856"/>
                  <a:pt x="944582" y="1539343"/>
                  <a:pt x="928254" y="1620982"/>
                </a:cubicBezTo>
                <a:cubicBezTo>
                  <a:pt x="924989" y="1637310"/>
                  <a:pt x="901907" y="1641928"/>
                  <a:pt x="886691" y="1648691"/>
                </a:cubicBezTo>
                <a:cubicBezTo>
                  <a:pt x="860000" y="1660554"/>
                  <a:pt x="831899" y="1669316"/>
                  <a:pt x="803563" y="1676400"/>
                </a:cubicBezTo>
                <a:cubicBezTo>
                  <a:pt x="785801" y="1680840"/>
                  <a:pt x="726462" y="1694169"/>
                  <a:pt x="706582" y="1704109"/>
                </a:cubicBezTo>
                <a:cubicBezTo>
                  <a:pt x="691689" y="1711556"/>
                  <a:pt x="680234" y="1725055"/>
                  <a:pt x="665018" y="1731818"/>
                </a:cubicBezTo>
                <a:cubicBezTo>
                  <a:pt x="638328" y="1743680"/>
                  <a:pt x="581891" y="1759527"/>
                  <a:pt x="581891" y="1759527"/>
                </a:cubicBezTo>
                <a:cubicBezTo>
                  <a:pt x="471054" y="1833418"/>
                  <a:pt x="604982" y="1736436"/>
                  <a:pt x="512618" y="1828800"/>
                </a:cubicBezTo>
                <a:cubicBezTo>
                  <a:pt x="485761" y="1855657"/>
                  <a:pt x="463295" y="1859095"/>
                  <a:pt x="429491" y="1870363"/>
                </a:cubicBezTo>
                <a:cubicBezTo>
                  <a:pt x="420255" y="1898072"/>
                  <a:pt x="377479" y="1937289"/>
                  <a:pt x="401782" y="1953491"/>
                </a:cubicBezTo>
                <a:cubicBezTo>
                  <a:pt x="470202" y="1999105"/>
                  <a:pt x="416744" y="1971086"/>
                  <a:pt x="512618" y="1995054"/>
                </a:cubicBezTo>
                <a:cubicBezTo>
                  <a:pt x="526786" y="1998596"/>
                  <a:pt x="540014" y="2005367"/>
                  <a:pt x="554182" y="2008909"/>
                </a:cubicBezTo>
                <a:cubicBezTo>
                  <a:pt x="592900" y="2018588"/>
                  <a:pt x="669537" y="2030444"/>
                  <a:pt x="706582" y="2036618"/>
                </a:cubicBezTo>
                <a:lnTo>
                  <a:pt x="789709" y="2092036"/>
                </a:lnTo>
                <a:lnTo>
                  <a:pt x="831273" y="2119745"/>
                </a:lnTo>
                <a:cubicBezTo>
                  <a:pt x="840509" y="2133600"/>
                  <a:pt x="847208" y="2149535"/>
                  <a:pt x="858982" y="2161309"/>
                </a:cubicBezTo>
                <a:cubicBezTo>
                  <a:pt x="898685" y="2201013"/>
                  <a:pt x="897037" y="2180337"/>
                  <a:pt x="942109" y="2202873"/>
                </a:cubicBezTo>
                <a:cubicBezTo>
                  <a:pt x="957002" y="2210320"/>
                  <a:pt x="969818" y="2221346"/>
                  <a:pt x="983673" y="2230582"/>
                </a:cubicBezTo>
                <a:cubicBezTo>
                  <a:pt x="991576" y="2254292"/>
                  <a:pt x="1002215" y="2298362"/>
                  <a:pt x="1025236" y="2313709"/>
                </a:cubicBezTo>
                <a:cubicBezTo>
                  <a:pt x="1041079" y="2324271"/>
                  <a:pt x="1062181" y="2322945"/>
                  <a:pt x="1080654" y="2327563"/>
                </a:cubicBezTo>
                <a:cubicBezTo>
                  <a:pt x="1089890" y="2336800"/>
                  <a:pt x="1101642" y="2344072"/>
                  <a:pt x="1108363" y="2355273"/>
                </a:cubicBezTo>
                <a:cubicBezTo>
                  <a:pt x="1115877" y="2367796"/>
                  <a:pt x="1113252" y="2385308"/>
                  <a:pt x="1122218" y="2396836"/>
                </a:cubicBezTo>
                <a:cubicBezTo>
                  <a:pt x="1154734" y="2438642"/>
                  <a:pt x="1210117" y="2469919"/>
                  <a:pt x="1233054" y="2521527"/>
                </a:cubicBezTo>
                <a:cubicBezTo>
                  <a:pt x="1244916" y="2548217"/>
                  <a:pt x="1260763" y="2604654"/>
                  <a:pt x="1260763" y="2604654"/>
                </a:cubicBezTo>
                <a:cubicBezTo>
                  <a:pt x="1256145" y="2632363"/>
                  <a:pt x="1252418" y="2660236"/>
                  <a:pt x="1246909" y="2687782"/>
                </a:cubicBezTo>
                <a:cubicBezTo>
                  <a:pt x="1236441" y="2740123"/>
                  <a:pt x="1223014" y="2773320"/>
                  <a:pt x="1205345" y="2826327"/>
                </a:cubicBezTo>
                <a:cubicBezTo>
                  <a:pt x="1205345" y="2826328"/>
                  <a:pt x="1177638" y="2909453"/>
                  <a:pt x="1177636" y="2909454"/>
                </a:cubicBezTo>
                <a:lnTo>
                  <a:pt x="1149927" y="2923309"/>
                </a:lnTo>
              </a:path>
            </a:pathLst>
          </a:custGeom>
          <a:ln w="38100"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327564" y="4003964"/>
            <a:ext cx="748145" cy="124691"/>
          </a:xfrm>
          <a:custGeom>
            <a:avLst/>
            <a:gdLst>
              <a:gd name="connsiteX0" fmla="*/ 748145 w 748145"/>
              <a:gd name="connsiteY0" fmla="*/ 124691 h 124691"/>
              <a:gd name="connsiteX1" fmla="*/ 595745 w 748145"/>
              <a:gd name="connsiteY1" fmla="*/ 13854 h 124691"/>
              <a:gd name="connsiteX2" fmla="*/ 554181 w 748145"/>
              <a:gd name="connsiteY2" fmla="*/ 0 h 124691"/>
              <a:gd name="connsiteX3" fmla="*/ 429491 w 748145"/>
              <a:gd name="connsiteY3" fmla="*/ 13854 h 124691"/>
              <a:gd name="connsiteX4" fmla="*/ 263236 w 748145"/>
              <a:gd name="connsiteY4" fmla="*/ 41563 h 124691"/>
              <a:gd name="connsiteX5" fmla="*/ 124691 w 748145"/>
              <a:gd name="connsiteY5" fmla="*/ 83127 h 124691"/>
              <a:gd name="connsiteX6" fmla="*/ 83127 w 748145"/>
              <a:gd name="connsiteY6" fmla="*/ 96981 h 124691"/>
              <a:gd name="connsiteX7" fmla="*/ 0 w 748145"/>
              <a:gd name="connsiteY7" fmla="*/ 110836 h 12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8145" h="124691">
                <a:moveTo>
                  <a:pt x="748145" y="124691"/>
                </a:moveTo>
                <a:cubicBezTo>
                  <a:pt x="721197" y="103132"/>
                  <a:pt x="626526" y="24114"/>
                  <a:pt x="595745" y="13854"/>
                </a:cubicBezTo>
                <a:lnTo>
                  <a:pt x="554181" y="0"/>
                </a:lnTo>
                <a:cubicBezTo>
                  <a:pt x="457200" y="32327"/>
                  <a:pt x="498763" y="36946"/>
                  <a:pt x="429491" y="13854"/>
                </a:cubicBezTo>
                <a:cubicBezTo>
                  <a:pt x="374073" y="23090"/>
                  <a:pt x="309983" y="10399"/>
                  <a:pt x="263236" y="41563"/>
                </a:cubicBezTo>
                <a:cubicBezTo>
                  <a:pt x="194501" y="87386"/>
                  <a:pt x="238156" y="66917"/>
                  <a:pt x="124691" y="83127"/>
                </a:cubicBezTo>
                <a:cubicBezTo>
                  <a:pt x="110836" y="87745"/>
                  <a:pt x="97383" y="93813"/>
                  <a:pt x="83127" y="96981"/>
                </a:cubicBezTo>
                <a:cubicBezTo>
                  <a:pt x="55705" y="103075"/>
                  <a:pt x="0" y="110836"/>
                  <a:pt x="0" y="110836"/>
                </a:cubicBezTo>
              </a:path>
            </a:pathLst>
          </a:custGeom>
          <a:ln w="38100"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48006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Conversions In </a:t>
            </a:r>
            <a:r>
              <a:rPr lang="en-US" sz="40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Corinth -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18:1-18</a:t>
            </a:r>
            <a:endParaRPr lang="en-US" sz="40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3000" y="1219200"/>
            <a:ext cx="40386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 2" pitchFamily="18" charset="2"/>
              <a:buChar char="è"/>
            </a:pPr>
            <a:r>
              <a:rPr lang="en-US" sz="28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Corinth was located on a narrow isthmus (4 miles wide) between the </a:t>
            </a:r>
            <a:r>
              <a:rPr lang="en-US" sz="2800" b="1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Agean</a:t>
            </a:r>
            <a:r>
              <a:rPr lang="en-US" sz="28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and Adriatic Seas, about 50 miles </a:t>
            </a:r>
            <a:r>
              <a:rPr lang="en-US" sz="28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west, south west </a:t>
            </a:r>
            <a:r>
              <a:rPr lang="en-US" sz="28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of Athens.</a:t>
            </a:r>
          </a:p>
          <a:p>
            <a:pPr marL="342900" indent="-342900">
              <a:spcAft>
                <a:spcPts val="12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 2" pitchFamily="18" charset="2"/>
              <a:buChar char="è"/>
            </a:pPr>
            <a:r>
              <a:rPr lang="en-US" sz="28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Roman capital of Achaia – largest city in Greece at the time –</a:t>
            </a:r>
          </a:p>
          <a:p>
            <a:pPr marL="342900" indent="-342900">
              <a:spcAft>
                <a:spcPts val="12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 2" pitchFamily="18" charset="2"/>
              <a:buChar char="è"/>
            </a:pPr>
            <a:r>
              <a:rPr lang="en-US" sz="28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Center of trade and commerce -</a:t>
            </a:r>
          </a:p>
        </p:txBody>
      </p:sp>
    </p:spTree>
    <p:extLst>
      <p:ext uri="{BB962C8B-B14F-4D97-AF65-F5344CB8AC3E}">
        <p14:creationId xmlns:p14="http://schemas.microsoft.com/office/powerpoint/2010/main" val="363611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43876"/>
            <a:ext cx="5257800" cy="50106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Conversions In </a:t>
            </a:r>
            <a:r>
              <a:rPr lang="en-US" sz="40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Corinth -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18:1-18</a:t>
            </a:r>
            <a:endParaRPr lang="en-US" sz="40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53000" y="1295400"/>
            <a:ext cx="4038600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 2" pitchFamily="18" charset="2"/>
              <a:buChar char="è"/>
            </a:pPr>
            <a:r>
              <a:rPr lang="en-US" sz="28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It </a:t>
            </a:r>
            <a:r>
              <a:rPr lang="en-US" sz="28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lay at the foot of </a:t>
            </a:r>
            <a:r>
              <a:rPr lang="en-US" sz="2800" b="1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Acrocorinth</a:t>
            </a:r>
            <a:r>
              <a:rPr lang="en-US" sz="28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, an acropolis which rises precipitously to </a:t>
            </a:r>
            <a:r>
              <a:rPr lang="en-US" sz="28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1,886’ </a:t>
            </a:r>
          </a:p>
          <a:p>
            <a:pPr marL="342900" indent="-342900">
              <a:spcAft>
                <a:spcPts val="12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 2" pitchFamily="18" charset="2"/>
              <a:buChar char="è"/>
            </a:pPr>
            <a:r>
              <a:rPr lang="en-US" sz="28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Upon which were many </a:t>
            </a:r>
            <a:r>
              <a:rPr lang="en-US" sz="28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shrines </a:t>
            </a:r>
            <a:r>
              <a:rPr lang="en-US" sz="28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to </a:t>
            </a:r>
            <a:r>
              <a:rPr lang="en-US" sz="28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female deities </a:t>
            </a:r>
            <a:r>
              <a:rPr lang="en-US" sz="28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, </a:t>
            </a:r>
            <a:r>
              <a:rPr lang="en-US" sz="28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including the famous and wealthy temple of Aphrodite which was served by a thousand “religious prostitutes</a:t>
            </a:r>
            <a:r>
              <a:rPr lang="en-US" sz="28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38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43876"/>
            <a:ext cx="5257800" cy="50106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Conversions In </a:t>
            </a:r>
            <a:r>
              <a:rPr lang="en-US" sz="40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Corinth -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18:1-18</a:t>
            </a:r>
            <a:endParaRPr lang="en-US" sz="40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53000" y="1371600"/>
            <a:ext cx="40386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 2" pitchFamily="18" charset="2"/>
              <a:buChar char="è"/>
            </a:pPr>
            <a:r>
              <a:rPr lang="en-US" sz="26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 </a:t>
            </a:r>
            <a:r>
              <a:rPr lang="en-US" sz="26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center of idolatry: 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Apollo</a:t>
            </a:r>
            <a:r>
              <a:rPr lang="en-US" sz="26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, 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Poseidon</a:t>
            </a:r>
            <a:r>
              <a:rPr lang="en-US" sz="26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, </a:t>
            </a:r>
            <a:r>
              <a:rPr lang="en-US" sz="2600" b="1" dirty="0"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Aphrodite</a:t>
            </a:r>
            <a:r>
              <a:rPr lang="en-US" sz="26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and others were </a:t>
            </a:r>
            <a:r>
              <a:rPr lang="en-US" sz="26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worshipped in </a:t>
            </a:r>
            <a:r>
              <a:rPr lang="en-US" sz="26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the many pagan </a:t>
            </a:r>
            <a:r>
              <a:rPr lang="en-US" sz="26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temples.</a:t>
            </a:r>
          </a:p>
          <a:p>
            <a:pPr marL="342900" indent="-342900">
              <a:spcAft>
                <a:spcPts val="12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 2" pitchFamily="18" charset="2"/>
              <a:buChar char="è"/>
            </a:pPr>
            <a:r>
              <a:rPr lang="en-US" sz="26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Corinth </a:t>
            </a:r>
            <a:r>
              <a:rPr lang="en-US" sz="26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had a reputation as a very wicked city; immorality was rampant</a:t>
            </a:r>
            <a:r>
              <a:rPr lang="en-US" sz="26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.</a:t>
            </a:r>
          </a:p>
          <a:p>
            <a:pPr marL="342900" indent="-342900">
              <a:spcAft>
                <a:spcPts val="12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 2" pitchFamily="18" charset="2"/>
              <a:buChar char="è"/>
            </a:pPr>
            <a:r>
              <a:rPr lang="en-US" sz="26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“</a:t>
            </a:r>
            <a:r>
              <a:rPr lang="en-US" sz="2600" b="1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korinthiazo</a:t>
            </a:r>
            <a:r>
              <a:rPr lang="en-US" sz="26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” – i.e. “to </a:t>
            </a:r>
            <a:r>
              <a:rPr lang="en-US" sz="26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 like a Corinthian,” came to mean, “to commit fornication.”</a:t>
            </a:r>
          </a:p>
        </p:txBody>
      </p:sp>
    </p:spTree>
    <p:extLst>
      <p:ext uri="{BB962C8B-B14F-4D97-AF65-F5344CB8AC3E}">
        <p14:creationId xmlns:p14="http://schemas.microsoft.com/office/powerpoint/2010/main" val="148655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Conversions In </a:t>
            </a:r>
            <a:r>
              <a:rPr lang="en-US" sz="40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Corinth -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18:1-18</a:t>
            </a:r>
            <a:endParaRPr lang="en-US" sz="40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228600" y="1295400"/>
            <a:ext cx="8763000" cy="5334000"/>
          </a:xfrm>
          <a:prstGeom prst="round2DiagRect">
            <a:avLst/>
          </a:prstGeom>
          <a:solidFill>
            <a:srgbClr val="FFECD9">
              <a:alpha val="8902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0" y="1568708"/>
            <a:ext cx="80772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'"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Corinth . . . was </a:t>
            </a:r>
            <a:r>
              <a:rPr lang="en-US" sz="28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the Vanity Fair of the Roman empire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... It </a:t>
            </a:r>
            <a:r>
              <a:rPr lang="en-US" sz="28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was into the midst of this mongrel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. . . population </a:t>
            </a:r>
            <a:r>
              <a:rPr lang="en-US" sz="28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of Greek adventurers and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Romans (middle class), </a:t>
            </a:r>
            <a:r>
              <a:rPr lang="en-US" sz="28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with a tainting infusion of Phoenicians, this mass of Jews, ex-soldiers, philosophers, merchants, sailors, freedmen, slaves, tradespeople, hucksters, and agents of every form of vice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"... where </a:t>
            </a:r>
            <a:r>
              <a:rPr lang="en-US" sz="28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"Greeks,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Latins</a:t>
            </a:r>
            <a:r>
              <a:rPr lang="en-US" sz="28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, Syrians,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Asiatics</a:t>
            </a:r>
            <a:r>
              <a:rPr lang="en-US" sz="28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, Egyptians and Jews bought and sold, labored and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revelled</a:t>
            </a:r>
            <a:r>
              <a:rPr lang="en-US" sz="28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, quarreled and hob-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nobbed</a:t>
            </a:r>
            <a:r>
              <a:rPr lang="en-US" sz="28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, in its cities and its ports, as nowhere else in Greece."' </a:t>
            </a:r>
            <a:endParaRPr lang="en-US" sz="2800" dirty="0" smtClean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(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McGuiggan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pp.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5-6)</a:t>
            </a:r>
            <a:endParaRPr lang="en-US" sz="2800" b="1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19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E819-E517-42CE-8994-CB35583E4EF2}" type="slidenum">
              <a:rPr lang="en-US">
                <a:solidFill>
                  <a:prstClr val="white"/>
                </a:solidFill>
              </a:rPr>
              <a:pPr/>
              <a:t>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nip Single Corner Rectangle 22"/>
          <p:cNvSpPr/>
          <p:nvPr/>
        </p:nvSpPr>
        <p:spPr>
          <a:xfrm>
            <a:off x="0" y="1258669"/>
            <a:ext cx="72390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Aquila &amp; Priscilla - </a:t>
            </a:r>
            <a:r>
              <a:rPr lang="en-US" sz="32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Acts 18:1-3</a:t>
            </a:r>
            <a:endParaRPr lang="en-US" sz="32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8600" y="2429738"/>
            <a:ext cx="5029200" cy="4047262"/>
          </a:xfrm>
          <a:prstGeom prst="rect">
            <a:avLst/>
          </a:prstGeom>
          <a:solidFill>
            <a:srgbClr val="283138">
              <a:alpha val="56863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Aquila </a:t>
            </a:r>
            <a:r>
              <a:rPr lang="en-US" sz="28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- </a:t>
            </a:r>
            <a:r>
              <a:rPr lang="en-US" sz="28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a </a:t>
            </a:r>
            <a:r>
              <a:rPr lang="en-US" sz="2800" dirty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Jew, originally from Pontus, a province in northeast Asia Minor south of the Black Sea. </a:t>
            </a:r>
            <a:endParaRPr lang="en-US" sz="2800" dirty="0" smtClean="0">
              <a:effectLst>
                <a:glow rad="101600">
                  <a:prstClr val="black">
                    <a:alpha val="60000"/>
                  </a:prstClr>
                </a:glow>
              </a:effectLst>
              <a:latin typeface="Constantia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Aquila and Priscilla </a:t>
            </a:r>
            <a:r>
              <a:rPr lang="en-US" sz="28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– </a:t>
            </a:r>
            <a:r>
              <a:rPr lang="en-US" sz="28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had come from Italy, (Rome) </a:t>
            </a:r>
            <a:r>
              <a:rPr lang="en-US" sz="2800" dirty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because of an edict in </a:t>
            </a:r>
            <a:r>
              <a:rPr lang="en-US" sz="28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A.D. </a:t>
            </a:r>
            <a:r>
              <a:rPr lang="en-US" sz="2800" dirty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49 or 50 from Claudius for all the Jews to leave Rome, </a:t>
            </a:r>
            <a:endParaRPr lang="en-US" sz="2800" dirty="0" smtClean="0">
              <a:effectLst>
                <a:glow rad="101600">
                  <a:prstClr val="black">
                    <a:alpha val="60000"/>
                  </a:prstClr>
                </a:glow>
              </a:effectLst>
              <a:latin typeface="Constanti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088610"/>
            <a:ext cx="3706091" cy="469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Conversions In </a:t>
            </a:r>
            <a:r>
              <a:rPr lang="en-US" sz="40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Corinth -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18:1-18</a:t>
            </a:r>
            <a:endParaRPr lang="en-US" sz="40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14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E819-E517-42CE-8994-CB35583E4EF2}" type="slidenum">
              <a:rPr lang="en-US">
                <a:solidFill>
                  <a:prstClr val="white"/>
                </a:solidFill>
              </a:rPr>
              <a:pPr/>
              <a:t>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nip Single Corner Rectangle 22"/>
          <p:cNvSpPr/>
          <p:nvPr/>
        </p:nvSpPr>
        <p:spPr>
          <a:xfrm>
            <a:off x="0" y="1258669"/>
            <a:ext cx="72390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Aquila &amp; Priscilla - </a:t>
            </a:r>
            <a:r>
              <a:rPr lang="en-US" sz="32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Acts 18:1-3</a:t>
            </a:r>
            <a:endParaRPr lang="en-US" sz="32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62400" y="2438400"/>
            <a:ext cx="5029200" cy="4047262"/>
          </a:xfrm>
          <a:prstGeom prst="rect">
            <a:avLst/>
          </a:prstGeom>
          <a:solidFill>
            <a:srgbClr val="283138">
              <a:alpha val="56863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Paul stayed with them because they were tentmakers – </a:t>
            </a:r>
            <a:r>
              <a:rPr lang="en-US" sz="28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(18:3)</a:t>
            </a:r>
            <a:endParaRPr lang="en-US" sz="2800" dirty="0">
              <a:effectLst>
                <a:glow rad="101600">
                  <a:prstClr val="black">
                    <a:alpha val="60000"/>
                  </a:prstClr>
                </a:glow>
              </a:effectLst>
              <a:latin typeface="Constantia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Whether </a:t>
            </a:r>
            <a:r>
              <a:rPr lang="en-US" sz="28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Aquila and Priscilla were Christians before they met Paul is not </a:t>
            </a:r>
            <a:r>
              <a:rPr lang="en-US" sz="28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known - </a:t>
            </a:r>
            <a:r>
              <a:rPr lang="en-US" sz="28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but </a:t>
            </a:r>
            <a:r>
              <a:rPr lang="en-US" sz="2800" dirty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they became Christians at some point </a:t>
            </a:r>
            <a:r>
              <a:rPr lang="en-US" sz="28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– (18:18,26; Rom 16:3; 1 Cor. 16:19; 2 Tim 4:19)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088610"/>
            <a:ext cx="3706091" cy="469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Conversions In </a:t>
            </a:r>
            <a:r>
              <a:rPr lang="en-US" sz="40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Corinth -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18:1-18</a:t>
            </a:r>
            <a:endParaRPr lang="en-US" sz="40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02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2812"/>
            <a:ext cx="3720222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E819-E517-42CE-8994-CB35583E4EF2}" type="slidenum">
              <a:rPr lang="en-US">
                <a:solidFill>
                  <a:prstClr val="white"/>
                </a:solidFill>
              </a:rPr>
              <a:pPr/>
              <a:t>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nip Single Corner Rectangle 22"/>
          <p:cNvSpPr/>
          <p:nvPr/>
        </p:nvSpPr>
        <p:spPr>
          <a:xfrm>
            <a:off x="0" y="1258669"/>
            <a:ext cx="75438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Rejected By The Jews- Acts 18:4-6</a:t>
            </a:r>
            <a:endParaRPr lang="en-US" sz="32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8490" y="2286000"/>
            <a:ext cx="5133110" cy="4478149"/>
          </a:xfrm>
          <a:prstGeom prst="rect">
            <a:avLst/>
          </a:prstGeom>
          <a:solidFill>
            <a:srgbClr val="283138">
              <a:alpha val="56863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Paul, as was his custom, began </a:t>
            </a:r>
            <a:r>
              <a:rPr lang="en-US" sz="28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his work of evangelism in the synagogue </a:t>
            </a:r>
            <a:r>
              <a:rPr lang="en-US" sz="28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- </a:t>
            </a:r>
            <a:r>
              <a:rPr lang="en-US" sz="28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(</a:t>
            </a:r>
            <a:r>
              <a:rPr lang="en-US" sz="2800" dirty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cf. 9:20; 13:5, 14; 14:1; 17:2, 10, 17; 18:19; 19:8</a:t>
            </a:r>
            <a:r>
              <a:rPr lang="en-US" sz="28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).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When Timothy and Silas arrived from Macedonia Paul was able to devote more time to preaching - </a:t>
            </a:r>
            <a:r>
              <a:rPr lang="en-US" sz="28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(18:5, compare NASV; cf. 2 Cor. 11:8,9)</a:t>
            </a:r>
          </a:p>
        </p:txBody>
      </p:sp>
      <p:sp>
        <p:nvSpPr>
          <p:cNvPr id="8" name="Rectangle 7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Conversions In </a:t>
            </a:r>
            <a:r>
              <a:rPr lang="en-US" sz="40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Corinth -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18:1-18</a:t>
            </a:r>
            <a:endParaRPr lang="en-US" sz="40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6167" y="3658612"/>
            <a:ext cx="37323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Acts 18:5 (NASB95) </a:t>
            </a:r>
            <a:br>
              <a:rPr lang="en-US" sz="24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2400" baseline="30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5 </a:t>
            </a:r>
            <a:r>
              <a:rPr lang="en-US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But when Silas and Timothy came down from Macedonia, </a:t>
            </a:r>
            <a:r>
              <a:rPr lang="en-US" sz="2400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Paul </a:t>
            </a:r>
            <a:r>
              <a:rPr lang="en-US" sz="2400" i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began</a:t>
            </a:r>
            <a:r>
              <a:rPr lang="en-US" sz="2400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devoting himself completely to the word</a:t>
            </a:r>
            <a:r>
              <a:rPr lang="en-US" sz="2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, solemnly testifying to the Jews that Jesus was the Christ. </a:t>
            </a:r>
          </a:p>
        </p:txBody>
      </p:sp>
    </p:spTree>
    <p:extLst>
      <p:ext uri="{BB962C8B-B14F-4D97-AF65-F5344CB8AC3E}">
        <p14:creationId xmlns:p14="http://schemas.microsoft.com/office/powerpoint/2010/main" val="12691513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2812"/>
            <a:ext cx="3720222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E819-E517-42CE-8994-CB35583E4EF2}" type="slidenum">
              <a:rPr lang="en-US">
                <a:solidFill>
                  <a:prstClr val="white"/>
                </a:solidFill>
              </a:rPr>
              <a:pPr/>
              <a:t>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nip Single Corner Rectangle 22"/>
          <p:cNvSpPr/>
          <p:nvPr/>
        </p:nvSpPr>
        <p:spPr>
          <a:xfrm>
            <a:off x="0" y="1258669"/>
            <a:ext cx="75438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Rejected By The Jews- Acts 18:4-6</a:t>
            </a:r>
            <a:endParaRPr lang="en-US" sz="32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Conversions In </a:t>
            </a:r>
            <a:r>
              <a:rPr lang="en-US" sz="40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Corinth -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18:1-18</a:t>
            </a:r>
            <a:endParaRPr lang="en-US" sz="40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8600" y="2133600"/>
            <a:ext cx="48768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effectLst>
                  <a:glow rad="101600">
                    <a:schemeClr val="bg1"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18:6 (NKJV) </a:t>
            </a:r>
            <a:r>
              <a:rPr lang="en-US" sz="3000" dirty="0">
                <a:effectLst>
                  <a:glow rad="101600">
                    <a:schemeClr val="bg1"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sz="3000" dirty="0">
                <a:effectLst>
                  <a:glow rad="101600">
                    <a:schemeClr val="bg1"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3000" baseline="30000" dirty="0">
                <a:effectLst>
                  <a:glow rad="101600">
                    <a:schemeClr val="bg1"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6 </a:t>
            </a:r>
            <a:r>
              <a:rPr lang="en-US" sz="3000" dirty="0">
                <a:effectLst>
                  <a:glow rad="101600">
                    <a:schemeClr val="bg1"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But when they opposed him and blasphemed, he shook </a:t>
            </a:r>
            <a:r>
              <a:rPr lang="en-US" sz="3000" i="1" dirty="0">
                <a:effectLst>
                  <a:glow rad="101600">
                    <a:schemeClr val="bg1"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his</a:t>
            </a:r>
            <a:r>
              <a:rPr lang="en-US" sz="3000" dirty="0">
                <a:effectLst>
                  <a:glow rad="101600">
                    <a:schemeClr val="bg1"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garments and said to them, "Your blood </a:t>
            </a:r>
            <a:r>
              <a:rPr lang="en-US" sz="3000" i="1" dirty="0">
                <a:effectLst>
                  <a:glow rad="101600">
                    <a:schemeClr val="bg1"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be</a:t>
            </a:r>
            <a:r>
              <a:rPr lang="en-US" sz="3000" dirty="0">
                <a:effectLst>
                  <a:glow rad="101600">
                    <a:schemeClr val="bg1"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upon your </a:t>
            </a:r>
            <a:r>
              <a:rPr lang="en-US" sz="3000" i="1" dirty="0">
                <a:effectLst>
                  <a:glow rad="101600">
                    <a:schemeClr val="bg1"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own</a:t>
            </a:r>
            <a:r>
              <a:rPr lang="en-US" sz="3000" dirty="0">
                <a:effectLst>
                  <a:glow rad="101600">
                    <a:schemeClr val="bg1"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heads; I </a:t>
            </a:r>
            <a:r>
              <a:rPr lang="en-US" sz="3000" i="1" dirty="0">
                <a:effectLst>
                  <a:glow rad="101600">
                    <a:schemeClr val="bg1"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am</a:t>
            </a:r>
            <a:r>
              <a:rPr lang="en-US" sz="3000" dirty="0">
                <a:effectLst>
                  <a:glow rad="101600">
                    <a:schemeClr val="bg1"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clean. From now on I will go to the Gentiles." </a:t>
            </a:r>
            <a:endParaRPr lang="en-US" sz="3000" dirty="0" smtClean="0">
              <a:effectLst>
                <a:glow rad="101600">
                  <a:schemeClr val="bg1">
                    <a:alpha val="6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3000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13:45-51; Mat 10:14; Acts 20:26,27; Ez. 33:4-9</a:t>
            </a:r>
            <a:endParaRPr lang="en-US" sz="3000" dirty="0">
              <a:effectLst>
                <a:glow rad="101600">
                  <a:schemeClr val="bg1">
                    <a:alpha val="6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50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286000"/>
            <a:ext cx="3716286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E819-E517-42CE-8994-CB35583E4EF2}" type="slidenum">
              <a:rPr lang="en-US">
                <a:solidFill>
                  <a:prstClr val="white"/>
                </a:solidFill>
              </a:rPr>
              <a:pPr/>
              <a:t>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nip Single Corner Rectangle 22"/>
          <p:cNvSpPr/>
          <p:nvPr/>
        </p:nvSpPr>
        <p:spPr>
          <a:xfrm>
            <a:off x="0" y="1258669"/>
            <a:ext cx="75438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Some Are Converted - Acts 18:7-8</a:t>
            </a:r>
            <a:endParaRPr lang="en-US" sz="32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8490" y="2286000"/>
            <a:ext cx="5133110" cy="4416594"/>
          </a:xfrm>
          <a:prstGeom prst="rect">
            <a:avLst/>
          </a:prstGeom>
          <a:solidFill>
            <a:srgbClr val="283138">
              <a:alpha val="56863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Paul left the Synagogue and began teaching in the house of </a:t>
            </a:r>
            <a:r>
              <a:rPr lang="en-US" sz="2800" dirty="0" err="1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Titius</a:t>
            </a:r>
            <a:r>
              <a:rPr lang="en-US" sz="28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 Justus - </a:t>
            </a:r>
            <a:r>
              <a:rPr lang="en-US" sz="28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(18:7 - </a:t>
            </a:r>
            <a:r>
              <a:rPr lang="en-US" sz="2400" i="1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probably a Gentile as he is called a worshipper of God</a:t>
            </a:r>
            <a:r>
              <a:rPr lang="en-US" sz="28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 – 10:2,22).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 err="1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Crispus</a:t>
            </a:r>
            <a:r>
              <a:rPr lang="en-US" sz="28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, the ruler of the synagogue, with all his house, along with many other Corinthians heard, believed and were baptized - </a:t>
            </a:r>
            <a:r>
              <a:rPr lang="en-US" sz="28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(18:8)</a:t>
            </a:r>
          </a:p>
        </p:txBody>
      </p:sp>
      <p:sp>
        <p:nvSpPr>
          <p:cNvPr id="8" name="Rectangle 7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Conversions In </a:t>
            </a:r>
            <a:r>
              <a:rPr lang="en-US" sz="40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Corinth -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18:1-18</a:t>
            </a:r>
            <a:endParaRPr lang="en-US" sz="40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7282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10" name="Pentagon 9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04800" y="1305580"/>
            <a:ext cx="4339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BinnerD" pitchFamily="34" charset="0"/>
              </a:rPr>
              <a:t>Convert; Converted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3400" y="231648"/>
            <a:ext cx="941203" cy="301752"/>
          </a:xfrm>
        </p:spPr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09" y="2133600"/>
            <a:ext cx="27622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57600" y="2286000"/>
            <a:ext cx="50673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transitive verb</a:t>
            </a:r>
          </a:p>
          <a:p>
            <a:pPr marL="231775" indent="-231775">
              <a:spcAft>
                <a:spcPts val="600"/>
              </a:spcAft>
            </a:pP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1 - a : </a:t>
            </a:r>
            <a:r>
              <a:rPr lang="en-US" sz="24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to bring over from one belief, view, or party to another </a:t>
            </a: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b : to bring about a religious conversion in </a:t>
            </a:r>
          </a:p>
          <a:p>
            <a:pPr marL="231775" indent="-231775">
              <a:spcAft>
                <a:spcPts val="600"/>
              </a:spcAft>
            </a:pP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2 - a : to alter the physical or chemical nature or properties of especially in manufacturing b (1) : </a:t>
            </a:r>
            <a:r>
              <a:rPr lang="en-US" sz="24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to change from one form or function to another </a:t>
            </a: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(2) : to alter for more effective utilization</a:t>
            </a:r>
          </a:p>
        </p:txBody>
      </p:sp>
      <p:grpSp>
        <p:nvGrpSpPr>
          <p:cNvPr id="14" name="Group 13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15" name="Pentagon 14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Chevron 17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0" y="12192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Conversions In </a:t>
            </a:r>
            <a:r>
              <a:rPr lang="en-US" sz="40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Corinth -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18:1-18</a:t>
            </a:r>
            <a:endParaRPr lang="en-US" sz="40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1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Conversions In </a:t>
            </a:r>
            <a:r>
              <a:rPr lang="en-US" sz="40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Corinth -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18:1-18</a:t>
            </a:r>
            <a:endParaRPr lang="en-US" sz="40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971" y="1354244"/>
            <a:ext cx="3739945" cy="546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44861" y="2581394"/>
            <a:ext cx="4860539" cy="4124206"/>
          </a:xfrm>
          <a:prstGeom prst="rect">
            <a:avLst/>
          </a:prstGeom>
          <a:solidFill>
            <a:srgbClr val="283138">
              <a:alpha val="56863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Hearing – </a:t>
            </a:r>
            <a:r>
              <a:rPr lang="en-US" sz="28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(every example in Acts – cf. Romans 10:9-17)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Believed – </a:t>
            </a:r>
            <a:r>
              <a:rPr lang="en-US" sz="28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(John 3:16; 8:24; </a:t>
            </a:r>
            <a:r>
              <a:rPr lang="en-US" sz="2800" dirty="0" err="1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Heb</a:t>
            </a:r>
            <a:r>
              <a:rPr lang="en-US" sz="28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 11:6)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And were Baptized – </a:t>
            </a:r>
            <a:r>
              <a:rPr lang="en-US" sz="28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(Act 2:38; 8:12,38; 9:18; 22:16; 10:47,48; 16:15,33; Rom 6:3-6; 1 Cor. 1:14-17; 12:13; Gal 3:26,27; etc.)</a:t>
            </a:r>
          </a:p>
        </p:txBody>
      </p:sp>
      <p:sp>
        <p:nvSpPr>
          <p:cNvPr id="11" name="Snip Single Corner Rectangle 10"/>
          <p:cNvSpPr/>
          <p:nvPr/>
        </p:nvSpPr>
        <p:spPr>
          <a:xfrm>
            <a:off x="0" y="1258669"/>
            <a:ext cx="75438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Some Are Converted - Acts 18:7-8</a:t>
            </a:r>
            <a:endParaRPr lang="en-US" sz="32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14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Conversions In </a:t>
            </a:r>
            <a:r>
              <a:rPr lang="en-US" sz="40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Corinth -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18:1-18</a:t>
            </a:r>
            <a:endParaRPr lang="en-US" sz="40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Snip Single Corner Rectangle 10"/>
          <p:cNvSpPr/>
          <p:nvPr/>
        </p:nvSpPr>
        <p:spPr>
          <a:xfrm>
            <a:off x="0" y="1258669"/>
            <a:ext cx="75438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Some Are Converted - Acts 18:7-8</a:t>
            </a:r>
            <a:endParaRPr lang="en-US" sz="32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861" y="2133600"/>
            <a:ext cx="8670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Pythagoras" pitchFamily="2" charset="0"/>
              </a:rPr>
              <a:t>What About 1 Corinthians 1:17?</a:t>
            </a:r>
            <a:endParaRPr lang="en-US" sz="40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Pythagoras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667000"/>
            <a:ext cx="91440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1 Corinthians 1:12-17 (NKJV) </a:t>
            </a:r>
            <a:r>
              <a:rPr lang="en-US" sz="2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sz="2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2500" baseline="30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12 </a:t>
            </a:r>
            <a:r>
              <a:rPr lang="en-US" sz="2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Now I say this, that each of you says, "I am of Paul," or "I am of </a:t>
            </a:r>
            <a:r>
              <a:rPr lang="en-US" sz="25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Apollos</a:t>
            </a:r>
            <a:r>
              <a:rPr lang="en-US" sz="2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," or "I am of </a:t>
            </a:r>
            <a:r>
              <a:rPr lang="en-US" sz="25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Cephas</a:t>
            </a:r>
            <a:r>
              <a:rPr lang="en-US" sz="2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," or "I am of Christ." </a:t>
            </a:r>
            <a:r>
              <a:rPr lang="en-US" sz="2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500" baseline="30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13 </a:t>
            </a:r>
            <a:r>
              <a:rPr lang="en-US" sz="2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Is Christ divided? Was Paul crucified for you? Or were you baptized in the name of Paul? </a:t>
            </a:r>
            <a:r>
              <a:rPr lang="en-US" sz="2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500" baseline="30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14 </a:t>
            </a:r>
            <a:r>
              <a:rPr lang="en-US" sz="2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I thank God that I baptized none of you except </a:t>
            </a:r>
            <a:r>
              <a:rPr lang="en-US" sz="2500" dirty="0" err="1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Crispus</a:t>
            </a:r>
            <a:r>
              <a:rPr lang="en-US" sz="2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and </a:t>
            </a:r>
            <a:r>
              <a:rPr lang="en-US" sz="2500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Gaius</a:t>
            </a:r>
            <a:r>
              <a:rPr lang="en-US" sz="2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, </a:t>
            </a:r>
            <a:r>
              <a:rPr lang="en-US" sz="2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500" baseline="30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15 </a:t>
            </a:r>
            <a:r>
              <a:rPr lang="en-US" sz="2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lest anyone should say that I had baptized in my own name. </a:t>
            </a:r>
            <a:r>
              <a:rPr lang="en-US" sz="2500" baseline="30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16 </a:t>
            </a:r>
            <a:r>
              <a:rPr lang="en-US" sz="2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Yes, I also baptized the </a:t>
            </a:r>
            <a:r>
              <a:rPr lang="en-US" sz="2500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household of </a:t>
            </a:r>
            <a:r>
              <a:rPr lang="en-US" sz="2500" dirty="0" err="1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Stephanas</a:t>
            </a:r>
            <a:r>
              <a:rPr lang="en-US" sz="2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. Besides, I do not know whether I baptized any other. </a:t>
            </a:r>
            <a:r>
              <a:rPr lang="en-US" sz="2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500" baseline="30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17 </a:t>
            </a:r>
            <a:r>
              <a:rPr lang="en-US" sz="2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For Christ did not send me to baptize, but to preach the gospel, not with wisdom of words, lest the cross of Christ should be made of no effect. </a:t>
            </a:r>
          </a:p>
        </p:txBody>
      </p:sp>
    </p:spTree>
    <p:extLst>
      <p:ext uri="{BB962C8B-B14F-4D97-AF65-F5344CB8AC3E}">
        <p14:creationId xmlns:p14="http://schemas.microsoft.com/office/powerpoint/2010/main" val="406501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Conversions In </a:t>
            </a:r>
            <a:r>
              <a:rPr lang="en-US" sz="40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Corinth -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18:1-18</a:t>
            </a:r>
            <a:endParaRPr lang="en-US" sz="40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4861" y="2895600"/>
            <a:ext cx="4022339" cy="2831544"/>
          </a:xfrm>
          <a:prstGeom prst="rect">
            <a:avLst/>
          </a:prstGeom>
          <a:solidFill>
            <a:srgbClr val="283138">
              <a:alpha val="56863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Paul did not die for them!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Paul did not baptize in his own name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Therefore: They could not be “of Paul”</a:t>
            </a:r>
          </a:p>
        </p:txBody>
      </p:sp>
      <p:sp>
        <p:nvSpPr>
          <p:cNvPr id="11" name="Snip Single Corner Rectangle 10"/>
          <p:cNvSpPr/>
          <p:nvPr/>
        </p:nvSpPr>
        <p:spPr>
          <a:xfrm>
            <a:off x="0" y="1258669"/>
            <a:ext cx="75438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Some Are Converted - Acts 18:7-8</a:t>
            </a:r>
            <a:endParaRPr lang="en-US" sz="32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76800" y="2895600"/>
            <a:ext cx="3925073" cy="2831544"/>
          </a:xfrm>
          <a:prstGeom prst="rect">
            <a:avLst/>
          </a:prstGeom>
          <a:solidFill>
            <a:srgbClr val="283138">
              <a:alpha val="56863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JESUS DIED FOR THEM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They were baptized in the name of Christ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Therefore: They belonged to Christ!!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4861" y="2133600"/>
            <a:ext cx="8670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Pythagoras" pitchFamily="2" charset="0"/>
              </a:rPr>
              <a:t>What About 1 Corinthians 1:17?</a:t>
            </a:r>
            <a:endParaRPr lang="en-US" sz="40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Pythagoras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791200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Dominican Small Caps" pitchFamily="2" charset="0"/>
              </a:rPr>
              <a:t>Two Things Essential To Be OF Christ</a:t>
            </a:r>
          </a:p>
          <a:p>
            <a:pPr algn="ctr"/>
            <a:r>
              <a:rPr lang="en-US" sz="2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Dominican Small Caps" pitchFamily="2" charset="0"/>
              </a:rPr>
              <a:t>His Death – Baptized In His Name</a:t>
            </a:r>
            <a:endParaRPr lang="en-US" sz="28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Dominican Small Cap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70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971" y="1354244"/>
            <a:ext cx="3739945" cy="546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Conversions In </a:t>
            </a:r>
            <a:r>
              <a:rPr lang="en-US" sz="40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Corinth -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18:1-18</a:t>
            </a:r>
            <a:endParaRPr lang="en-US" sz="40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4861" y="2819400"/>
            <a:ext cx="5012940" cy="3847207"/>
          </a:xfrm>
          <a:prstGeom prst="rect">
            <a:avLst/>
          </a:prstGeom>
          <a:solidFill>
            <a:srgbClr val="283138">
              <a:alpha val="56863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6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Paul did NOT make the cross of Christ of no effect when he baptized </a:t>
            </a:r>
            <a:r>
              <a:rPr lang="en-US" sz="2600" dirty="0" err="1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Crispus</a:t>
            </a:r>
            <a:r>
              <a:rPr lang="en-US" sz="26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, Gaius and the house of </a:t>
            </a:r>
            <a:r>
              <a:rPr lang="en-US" sz="2600" dirty="0" err="1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Stephanas</a:t>
            </a:r>
            <a:r>
              <a:rPr lang="en-US" sz="26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 –</a:t>
            </a:r>
            <a:r>
              <a:rPr lang="en-US" sz="26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       (cf. Rom 6:3-6; Col. 2:12,13)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6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Every Christian in Corinth had been baptized – </a:t>
            </a:r>
            <a:r>
              <a:rPr lang="en-US" sz="26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1 Cor. 12:13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6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Paul did not baptize in his own name –</a:t>
            </a:r>
            <a:r>
              <a:rPr lang="en-US" sz="26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 (1 Cor. 1:15)</a:t>
            </a:r>
          </a:p>
        </p:txBody>
      </p:sp>
      <p:sp>
        <p:nvSpPr>
          <p:cNvPr id="11" name="Snip Single Corner Rectangle 10"/>
          <p:cNvSpPr/>
          <p:nvPr/>
        </p:nvSpPr>
        <p:spPr>
          <a:xfrm>
            <a:off x="0" y="1258669"/>
            <a:ext cx="75438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Some Are Converted - Acts 18:7-8</a:t>
            </a:r>
            <a:endParaRPr lang="en-US" sz="32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861" y="2133600"/>
            <a:ext cx="8670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Pythagoras" pitchFamily="2" charset="0"/>
              </a:rPr>
              <a:t>What About 1 Corinthians 1:17?</a:t>
            </a:r>
            <a:endParaRPr lang="en-US" sz="40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Pythagoras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1600" y="4419600"/>
            <a:ext cx="38601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Dominican Small Caps" pitchFamily="2" charset="0"/>
              </a:rPr>
              <a:t>It’s not important </a:t>
            </a:r>
            <a:r>
              <a:rPr lang="en-US" sz="2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Dominican Small Caps" pitchFamily="2" charset="0"/>
              </a:rPr>
              <a:t>who baptizes you – </a:t>
            </a:r>
            <a:endParaRPr lang="en-US" sz="2800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Dominican Small Caps" pitchFamily="2" charset="0"/>
            </a:endParaRPr>
          </a:p>
          <a:p>
            <a:pPr algn="ctr"/>
            <a:r>
              <a:rPr lang="en-US" sz="2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Dominican Small Caps" pitchFamily="2" charset="0"/>
              </a:rPr>
              <a:t>but - by </a:t>
            </a:r>
            <a:r>
              <a:rPr lang="en-US" sz="2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Dominican Small Caps" pitchFamily="2" charset="0"/>
              </a:rPr>
              <a:t>whose authority you are baptized!! </a:t>
            </a:r>
          </a:p>
        </p:txBody>
      </p:sp>
    </p:spTree>
    <p:extLst>
      <p:ext uri="{BB962C8B-B14F-4D97-AF65-F5344CB8AC3E}">
        <p14:creationId xmlns:p14="http://schemas.microsoft.com/office/powerpoint/2010/main" val="417580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286000"/>
            <a:ext cx="3716286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E819-E517-42CE-8994-CB35583E4EF2}" type="slidenum">
              <a:rPr lang="en-US">
                <a:solidFill>
                  <a:prstClr val="white"/>
                </a:solidFill>
              </a:rPr>
              <a:pPr/>
              <a:t>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nip Single Corner Rectangle 22"/>
          <p:cNvSpPr/>
          <p:nvPr/>
        </p:nvSpPr>
        <p:spPr>
          <a:xfrm>
            <a:off x="0" y="1258669"/>
            <a:ext cx="75438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Paul Encouraged - Acts 18:9-17</a:t>
            </a:r>
            <a:endParaRPr lang="en-US" sz="32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Conversions In </a:t>
            </a:r>
            <a:r>
              <a:rPr lang="en-US" sz="40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Corinth -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18:1-18</a:t>
            </a:r>
            <a:endParaRPr lang="en-US" sz="40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38600" y="2151728"/>
            <a:ext cx="4953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Acts 18:9-10 (NKJV) </a:t>
            </a:r>
            <a:r>
              <a:rPr lang="en-US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3200" baseline="30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9 </a:t>
            </a:r>
            <a:r>
              <a:rPr lang="en-US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Now the Lord spoke to Paul in the night by a vision, "Do not be afraid, but speak, and do not keep silent; </a:t>
            </a:r>
            <a:br>
              <a:rPr lang="en-US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3200" baseline="30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10 </a:t>
            </a:r>
            <a:r>
              <a:rPr lang="en-US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for I am with you, and no one will attack you to hurt you; for I have many people in this city." </a:t>
            </a:r>
          </a:p>
        </p:txBody>
      </p:sp>
    </p:spTree>
    <p:extLst>
      <p:ext uri="{BB962C8B-B14F-4D97-AF65-F5344CB8AC3E}">
        <p14:creationId xmlns:p14="http://schemas.microsoft.com/office/powerpoint/2010/main" val="251139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286000"/>
            <a:ext cx="3716286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E819-E517-42CE-8994-CB35583E4EF2}" type="slidenum">
              <a:rPr lang="en-US">
                <a:solidFill>
                  <a:prstClr val="white"/>
                </a:solidFill>
              </a:rPr>
              <a:pPr/>
              <a:t>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nip Single Corner Rectangle 22"/>
          <p:cNvSpPr/>
          <p:nvPr/>
        </p:nvSpPr>
        <p:spPr>
          <a:xfrm>
            <a:off x="0" y="1258669"/>
            <a:ext cx="75438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Paul Encouraged - Acts 18:9-17</a:t>
            </a:r>
            <a:endParaRPr lang="en-US" sz="32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Conversions In </a:t>
            </a:r>
            <a:r>
              <a:rPr lang="en-US" sz="40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Corinth -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18:1-18</a:t>
            </a:r>
            <a:endParaRPr lang="en-US" sz="40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38600" y="2057400"/>
            <a:ext cx="4860539" cy="4570482"/>
          </a:xfrm>
          <a:prstGeom prst="rect">
            <a:avLst/>
          </a:prstGeom>
          <a:solidFill>
            <a:srgbClr val="283138">
              <a:alpha val="56863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6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Let us not be discouraged by lack of results – or rejection – </a:t>
            </a:r>
            <a:r>
              <a:rPr lang="en-US" sz="26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if we preach the Gospel – plant the seed – God will give the increase  - (1 </a:t>
            </a:r>
            <a:r>
              <a:rPr lang="en-US" sz="2600" dirty="0" err="1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Cor</a:t>
            </a:r>
            <a:r>
              <a:rPr lang="en-US" sz="26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 3:7; Is. 55:11)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6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What may appear to be hard soil – may be receptive to the gospel – </a:t>
            </a:r>
            <a:r>
              <a:rPr lang="en-US" sz="26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(Jews rejected – the immoral Gentiles accepted –   1 Cor. 6:9-11)</a:t>
            </a:r>
          </a:p>
        </p:txBody>
      </p:sp>
    </p:spTree>
    <p:extLst>
      <p:ext uri="{BB962C8B-B14F-4D97-AF65-F5344CB8AC3E}">
        <p14:creationId xmlns:p14="http://schemas.microsoft.com/office/powerpoint/2010/main" val="72677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286000"/>
            <a:ext cx="3716286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E819-E517-42CE-8994-CB35583E4EF2}" type="slidenum">
              <a:rPr lang="en-US">
                <a:solidFill>
                  <a:prstClr val="white"/>
                </a:solidFill>
              </a:rPr>
              <a:pPr/>
              <a:t>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nip Single Corner Rectangle 22"/>
          <p:cNvSpPr/>
          <p:nvPr/>
        </p:nvSpPr>
        <p:spPr>
          <a:xfrm>
            <a:off x="0" y="1258669"/>
            <a:ext cx="75438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0" dirty="0" smtClean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Paul Encouraged - Acts 18:9-17</a:t>
            </a:r>
            <a:endParaRPr lang="en-US" sz="3200" b="1" spc="50" dirty="0">
              <a:ln w="12700" cmpd="sng">
                <a:solidFill>
                  <a:srgbClr val="6F6C7D">
                    <a:satMod val="120000"/>
                    <a:shade val="80000"/>
                  </a:srgbClr>
                </a:solidFill>
                <a:prstDash val="solid"/>
              </a:ln>
              <a:solidFill>
                <a:srgbClr val="6F6C7D">
                  <a:tint val="1000"/>
                </a:srgbClr>
              </a:solidFill>
              <a:effectLst>
                <a:glow rad="63500">
                  <a:srgbClr val="D2610C">
                    <a:satMod val="175000"/>
                    <a:alpha val="40000"/>
                  </a:srgb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Dominican Small Caps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Conversions In </a:t>
            </a:r>
            <a:r>
              <a:rPr lang="en-US" sz="40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Corinth -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18:1-18</a:t>
            </a:r>
            <a:endParaRPr lang="en-US" sz="40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38600" y="2228939"/>
            <a:ext cx="4860539" cy="4324261"/>
          </a:xfrm>
          <a:prstGeom prst="rect">
            <a:avLst/>
          </a:prstGeom>
          <a:solidFill>
            <a:srgbClr val="283138">
              <a:alpha val="56863"/>
            </a:srgb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6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Paul continues in Corinth for a year and six months - </a:t>
            </a:r>
            <a:r>
              <a:rPr lang="en-US" sz="26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(18:11; )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6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The </a:t>
            </a:r>
            <a:r>
              <a:rPr lang="en-US" sz="26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Jews bring accusation against Paul to </a:t>
            </a:r>
            <a:r>
              <a:rPr lang="en-US" sz="2600" dirty="0" err="1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Gallio</a:t>
            </a:r>
            <a:r>
              <a:rPr lang="en-US" sz="26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 </a:t>
            </a:r>
            <a:r>
              <a:rPr lang="en-US" sz="26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(18:12,13)</a:t>
            </a:r>
            <a:endParaRPr lang="en-US" sz="2600" dirty="0">
              <a:effectLst>
                <a:glow rad="101600">
                  <a:prstClr val="black">
                    <a:alpha val="60000"/>
                  </a:prstClr>
                </a:glow>
              </a:effectLst>
              <a:latin typeface="Constantia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600" dirty="0" err="1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Gallio</a:t>
            </a:r>
            <a:r>
              <a:rPr lang="en-US" sz="26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 </a:t>
            </a:r>
            <a:r>
              <a:rPr lang="en-US" sz="26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wants the Jews to </a:t>
            </a:r>
            <a:r>
              <a:rPr lang="en-US" sz="26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deal </a:t>
            </a:r>
            <a:r>
              <a:rPr lang="en-US" sz="26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with matters of their own law </a:t>
            </a:r>
            <a:r>
              <a:rPr lang="en-US" sz="26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themselves – </a:t>
            </a:r>
            <a:r>
              <a:rPr lang="en-US" sz="26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(18:14,15)</a:t>
            </a:r>
            <a:endParaRPr lang="en-US" sz="2600" dirty="0">
              <a:effectLst>
                <a:glow rad="101600">
                  <a:prstClr val="black">
                    <a:alpha val="60000"/>
                  </a:prstClr>
                </a:glow>
              </a:effectLst>
              <a:latin typeface="Constantia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600" dirty="0" err="1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Sosthenes</a:t>
            </a:r>
            <a:r>
              <a:rPr lang="en-US" sz="26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, the chief ruler of the synagogue, </a:t>
            </a:r>
            <a:r>
              <a:rPr lang="en-US" sz="26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beaten </a:t>
            </a:r>
            <a:r>
              <a:rPr lang="en-US" sz="26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before the judgment </a:t>
            </a:r>
            <a:r>
              <a:rPr lang="en-US" sz="26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seat </a:t>
            </a:r>
            <a:r>
              <a:rPr lang="en-US" sz="2600" dirty="0" smtClean="0"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(18:16,17)</a:t>
            </a:r>
            <a:endParaRPr lang="en-US" sz="2600" dirty="0">
              <a:effectLst>
                <a:glow rad="101600">
                  <a:prstClr val="black">
                    <a:alpha val="60000"/>
                  </a:prstClr>
                </a:glo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93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27</a:t>
            </a:fld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003715"/>
              </p:ext>
            </p:extLst>
          </p:nvPr>
        </p:nvGraphicFramePr>
        <p:xfrm>
          <a:off x="152400" y="1747836"/>
          <a:ext cx="3124200" cy="4805364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3124200"/>
              </a:tblGrid>
              <a:tr h="465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Examples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Pentecost – 2:14-41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Samaria – 8:5-13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Eunuch – 8:35-39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Saul – 9,22,26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Cornelius - 10:34-48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Lydia – 16:13-15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Jailor – 16:30-34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60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Corinthians - 18:8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Ephesians - 19:3-5 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91266"/>
              </p:ext>
            </p:extLst>
          </p:nvPr>
        </p:nvGraphicFramePr>
        <p:xfrm>
          <a:off x="3276600" y="1747836"/>
          <a:ext cx="1295400" cy="4805364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295400"/>
              </a:tblGrid>
              <a:tr h="465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Believed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b="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12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b="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36,37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b="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43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14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31</a:t>
                      </a:r>
                      <a:endParaRPr kumimoji="0" lang="en-US" sz="2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60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8</a:t>
                      </a:r>
                      <a:endParaRPr kumimoji="0" lang="en-US" sz="2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060293"/>
              </p:ext>
            </p:extLst>
          </p:nvPr>
        </p:nvGraphicFramePr>
        <p:xfrm>
          <a:off x="4572000" y="1747836"/>
          <a:ext cx="1447800" cy="4805364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447800"/>
              </a:tblGrid>
              <a:tr h="465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Repented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onstantia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b="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37,38</a:t>
                      </a:r>
                      <a:endParaRPr kumimoji="0" lang="en-US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60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684320"/>
              </p:ext>
            </p:extLst>
          </p:nvPr>
        </p:nvGraphicFramePr>
        <p:xfrm>
          <a:off x="6019800" y="1747836"/>
          <a:ext cx="1524000" cy="4805364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24000"/>
              </a:tblGrid>
              <a:tr h="465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Confessed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onstantia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b="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37</a:t>
                      </a:r>
                      <a:endParaRPr kumimoji="0" lang="en-US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60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Implied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138242"/>
              </p:ext>
            </p:extLst>
          </p:nvPr>
        </p:nvGraphicFramePr>
        <p:xfrm>
          <a:off x="7543800" y="1747836"/>
          <a:ext cx="1524000" cy="4805364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24000"/>
              </a:tblGrid>
              <a:tr h="465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Baptized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tx1">
                        <a:lumMod val="50000"/>
                      </a:schemeClr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38,41</a:t>
                      </a:r>
                      <a:endParaRPr kumimoji="0" lang="en-US" sz="2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12,13</a:t>
                      </a:r>
                      <a:endParaRPr kumimoji="0" lang="en-US" sz="2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38</a:t>
                      </a:r>
                      <a:endParaRPr kumimoji="0" lang="en-US" sz="2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9:18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48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15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33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60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8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 typeface="Monotype Sorts" pitchFamily="2" charset="2"/>
                        <a:buChar char="4"/>
                        <a:tabLst/>
                      </a:pPr>
                      <a:r>
                        <a:rPr kumimoji="0" lang="en-US" sz="23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60007" dist="310007" dir="7680000" sy="30000" kx="1300200" algn="ctr" rotWithShape="0">
                              <a:prstClr val="black">
                                <a:alpha val="32000"/>
                              </a:prstClr>
                            </a:outerShdw>
                          </a:effectLst>
                          <a:latin typeface="Constantia" pitchFamily="18" charset="0"/>
                        </a:rPr>
                        <a:t>5</a:t>
                      </a:r>
                      <a:endParaRPr kumimoji="0" lang="en-US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60007" dist="310007" dir="7680000" sy="30000" kx="1300200" algn="ctr" rotWithShape="0">
                            <a:prstClr val="black">
                              <a:alpha val="32000"/>
                            </a:prstClr>
                          </a:outerShdw>
                        </a:effectLst>
                        <a:latin typeface="Constantia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Snip Single Corner Rectangle 9"/>
          <p:cNvSpPr/>
          <p:nvPr/>
        </p:nvSpPr>
        <p:spPr>
          <a:xfrm>
            <a:off x="0" y="228600"/>
            <a:ext cx="6781800" cy="76944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28600"/>
            <a:ext cx="6781800" cy="7694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44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Conversions In Acts</a:t>
            </a:r>
          </a:p>
        </p:txBody>
      </p:sp>
    </p:spTree>
    <p:extLst>
      <p:ext uri="{BB962C8B-B14F-4D97-AF65-F5344CB8AC3E}">
        <p14:creationId xmlns:p14="http://schemas.microsoft.com/office/powerpoint/2010/main" val="28558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" y="2667000"/>
            <a:ext cx="418311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28</a:t>
            </a:fld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8" name="Pentagon 7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13" name="Pentagon 1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12192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82" y="1371600"/>
            <a:ext cx="91361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Dominican Small Caps" pitchFamily="2" charset="0"/>
              </a:rPr>
              <a:t>Lessons &amp; Applications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71950" y="2209800"/>
            <a:ext cx="474345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The gospel may be rejected by those we think most likely to accept it – and accepted by those we think most likely to reject it –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To be free from the blood of others – we must do what we can to teach them 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We must never tire of doing the Lord’s work –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Conversions In </a:t>
            </a:r>
            <a:r>
              <a:rPr lang="en-US" sz="40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Corinth -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18:1-18</a:t>
            </a:r>
            <a:endParaRPr lang="en-US" sz="40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60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15472"/>
            <a:ext cx="3796549" cy="521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29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nip Single Corner Rectangle 5"/>
          <p:cNvSpPr/>
          <p:nvPr/>
        </p:nvSpPr>
        <p:spPr>
          <a:xfrm>
            <a:off x="0" y="268069"/>
            <a:ext cx="7391400" cy="646331"/>
          </a:xfrm>
          <a:prstGeom prst="snip1Rect">
            <a:avLst/>
          </a:prstGeom>
          <a:solidFill>
            <a:srgbClr val="A8A6B2">
              <a:alpha val="4902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Have You Been Converted?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8" name="Pentagon 7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13" name="Pentagon 1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10668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48949" y="1600200"/>
            <a:ext cx="5195051" cy="5062924"/>
          </a:xfrm>
          <a:prstGeom prst="rect">
            <a:avLst/>
          </a:prstGeom>
          <a:solidFill>
            <a:srgbClr val="494949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Have you heard, and do you </a:t>
            </a: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believe that Jesus is the Christ, the Son of the Living God?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Have you confessed Jesus as the Christ?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Have you by faith, obeyed the truth in repentance and baptism? (1 Pet. 1:22,23)</a:t>
            </a:r>
          </a:p>
          <a:p>
            <a:pPr marL="342900" indent="-342900">
              <a:spcAft>
                <a:spcPts val="600"/>
              </a:spcAft>
              <a:buClr>
                <a:srgbClr val="FF8600"/>
              </a:buClr>
              <a:buFont typeface="Wingdings 2" pitchFamily="18" charset="2"/>
              <a:buChar char="è"/>
            </a:pP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You can </a:t>
            </a:r>
            <a:r>
              <a:rPr lang="en-US" sz="280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Constantia" pitchFamily="18" charset="0"/>
              </a:rPr>
              <a:t>be washed – sanctified and justified today of any &amp; every sin! – 1 Cor. 6:11 </a:t>
            </a:r>
            <a:endParaRPr lang="en-US" sz="280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13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305580"/>
            <a:ext cx="4339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BinnerD" pitchFamily="34" charset="0"/>
              </a:rPr>
              <a:t>Convert; Converted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7600" y="2278082"/>
            <a:ext cx="5181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Matthew 18:3-4 (NKJV) </a:t>
            </a: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/>
            </a:r>
            <a:b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</a:br>
            <a:r>
              <a:rPr lang="en-US" sz="2800" baseline="30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3 </a:t>
            </a: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and said, "Assuredly, I say to you, unless you are </a:t>
            </a:r>
            <a:r>
              <a:rPr lang="en-US" sz="28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converted</a:t>
            </a: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 and become as little children, you will by no means enter the kingdom of heaven. </a:t>
            </a:r>
            <a:b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</a:br>
            <a:r>
              <a:rPr lang="en-US" sz="2800" baseline="30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4 </a:t>
            </a: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Therefore </a:t>
            </a:r>
            <a:r>
              <a:rPr lang="en-US" sz="28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whoever humbles himself</a:t>
            </a:r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 as this little child is the greatest in the kingdom of heaven.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4" y="2438400"/>
            <a:ext cx="3018786" cy="3200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ContrastingRightFacing" fov="6000000">
              <a:rot lat="485423" lon="20781058" rev="202615"/>
            </a:camera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12" name="Pentagon 11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17" name="Pentagon 16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Chevron 17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Chevron 18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Chevron 19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0" y="12192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Conversions In </a:t>
            </a:r>
            <a:r>
              <a:rPr lang="en-US" sz="40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Corinth -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18:1-18</a:t>
            </a:r>
            <a:endParaRPr lang="en-US" sz="40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5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30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7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E57653-3E58-4892-A7ED-712530ACC680}" type="slidenum">
              <a:rPr lang="en-US" smtClean="0">
                <a:solidFill>
                  <a:srgbClr val="FFF9E5"/>
                </a:solidFill>
              </a:rPr>
              <a:pPr/>
              <a:t>31</a:t>
            </a:fld>
            <a:endParaRPr lang="en-US">
              <a:solidFill>
                <a:srgbClr val="FFF9E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1" y="2451080"/>
            <a:ext cx="8763000" cy="34163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353">
              <a:defRPr/>
            </a:pPr>
            <a:r>
              <a:rPr lang="en-US" sz="2400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itchFamily="34" charset="0"/>
              </a:rPr>
              <a:t>Charts by Don McClain</a:t>
            </a:r>
          </a:p>
          <a:p>
            <a:pPr algn="ctr" defTabSz="914353">
              <a:defRPr/>
            </a:pPr>
            <a:r>
              <a:rPr lang="en-US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Prepared August </a:t>
            </a:r>
            <a:r>
              <a:rPr lang="en-US" kern="0" dirty="0" smtClean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25-27,  </a:t>
            </a:r>
            <a:r>
              <a:rPr lang="en-US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2011</a:t>
            </a:r>
          </a:p>
          <a:p>
            <a:pPr algn="ctr" defTabSz="914353">
              <a:defRPr/>
            </a:pPr>
            <a:r>
              <a:rPr lang="en-US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Preached August </a:t>
            </a:r>
            <a:r>
              <a:rPr lang="en-US" kern="0" dirty="0" smtClean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28, </a:t>
            </a:r>
            <a:r>
              <a:rPr lang="en-US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2011</a:t>
            </a:r>
          </a:p>
          <a:p>
            <a:pPr algn="ctr" defTabSz="914353">
              <a:defRPr/>
            </a:pPr>
            <a:r>
              <a:rPr lang="en-US" sz="2000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West 65</a:t>
            </a:r>
            <a:r>
              <a:rPr lang="en-US" sz="2000" kern="0" baseline="3000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th</a:t>
            </a:r>
            <a:r>
              <a:rPr lang="en-US" sz="2000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 Street church of Christ</a:t>
            </a:r>
          </a:p>
          <a:p>
            <a:pPr algn="ctr" defTabSz="914353">
              <a:defRPr/>
            </a:pPr>
            <a:r>
              <a:rPr lang="en-US" sz="2000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P.O. Box 190062</a:t>
            </a:r>
          </a:p>
          <a:p>
            <a:pPr algn="ctr" defTabSz="914353">
              <a:defRPr/>
            </a:pPr>
            <a:r>
              <a:rPr lang="en-US" sz="2000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Little Rock AR 72219</a:t>
            </a:r>
          </a:p>
          <a:p>
            <a:pPr algn="ctr" defTabSz="914353">
              <a:defRPr/>
            </a:pPr>
            <a:r>
              <a:rPr lang="en-US" sz="2000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501-568-1062</a:t>
            </a:r>
          </a:p>
          <a:p>
            <a:pPr algn="ctr" defTabSz="914353">
              <a:defRPr/>
            </a:pPr>
            <a:r>
              <a:rPr lang="en-US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Prepared using PPT 2010 – </a:t>
            </a:r>
          </a:p>
          <a:p>
            <a:pPr algn="ctr" defTabSz="914353">
              <a:defRPr/>
            </a:pPr>
            <a:r>
              <a:rPr lang="en-US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Email – </a:t>
            </a:r>
            <a:r>
              <a:rPr lang="en-US" u="sng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  <a:hlinkClick r:id=""/>
              </a:rPr>
              <a:t>donmcclain@sbcglobal.net</a:t>
            </a:r>
            <a:r>
              <a:rPr lang="en-US" u="sng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 </a:t>
            </a:r>
            <a:r>
              <a:rPr lang="en-US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 </a:t>
            </a:r>
          </a:p>
          <a:p>
            <a:pPr algn="ctr" defTabSz="914353">
              <a:defRPr/>
            </a:pPr>
            <a:r>
              <a:rPr lang="en-US" sz="2000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More PPT &amp; Audio Sermons:</a:t>
            </a:r>
          </a:p>
          <a:p>
            <a:pPr algn="ctr" defTabSz="914353">
              <a:defRPr/>
            </a:pPr>
            <a:r>
              <a:rPr lang="en-US" sz="2000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  <a:hlinkClick r:id=""/>
              </a:rPr>
              <a:t>http://w65stchurchofchrist.org/donmaccla/2011SermonPage.html</a:t>
            </a:r>
            <a:r>
              <a:rPr lang="en-US" sz="2000" kern="0" dirty="0"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/>
              </a:rPr>
              <a:t>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Conversions In </a:t>
            </a:r>
            <a:r>
              <a:rPr lang="en-US" sz="40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Corinth -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18:1-18</a:t>
            </a:r>
            <a:endParaRPr lang="en-US" sz="40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3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32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8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066800" y="533400"/>
            <a:ext cx="6858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1 Corinthians 1:12-25 (NKJV) </a:t>
            </a:r>
            <a:r>
              <a:rPr lang="en-US" sz="30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sz="30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3000" baseline="300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12 </a:t>
            </a:r>
            <a:r>
              <a:rPr lang="en-US" sz="30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Now I say this, that each of you says, "I am of Paul," or "I am of </a:t>
            </a:r>
            <a:r>
              <a:rPr lang="en-US" sz="3000" dirty="0" err="1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Apollos</a:t>
            </a:r>
            <a:r>
              <a:rPr lang="en-US" sz="30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," or "I am of </a:t>
            </a:r>
            <a:r>
              <a:rPr lang="en-US" sz="3000" dirty="0" err="1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Cephas</a:t>
            </a:r>
            <a:r>
              <a:rPr lang="en-US" sz="30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," or "I am of Christ." </a:t>
            </a:r>
            <a:r>
              <a:rPr lang="en-US" sz="3000" baseline="300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13 </a:t>
            </a:r>
            <a:r>
              <a:rPr lang="en-US" sz="30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Is Christ divided? Was Paul crucified for you? Or were you baptized in the name of Paul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?</a:t>
            </a:r>
          </a:p>
          <a:p>
            <a:pPr algn="ctr"/>
            <a:r>
              <a:rPr lang="en-US" sz="30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3000" baseline="300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14 </a:t>
            </a:r>
            <a:r>
              <a:rPr lang="en-US" sz="30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I thank God that I baptized none of you except </a:t>
            </a:r>
            <a:r>
              <a:rPr lang="en-US" sz="3000" dirty="0" err="1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Crispus</a:t>
            </a:r>
            <a:r>
              <a:rPr lang="en-US" sz="30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and Gaius, </a:t>
            </a:r>
            <a:r>
              <a:rPr lang="en-US" sz="3000" baseline="300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15 </a:t>
            </a:r>
            <a:r>
              <a:rPr lang="en-US" sz="30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lest anyone should say that I had baptized in my own name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.</a:t>
            </a:r>
            <a:endParaRPr lang="en-US" sz="30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1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33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8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066800" y="533400"/>
            <a:ext cx="685800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1 Corinthians 1:12-25 (NKJV) </a:t>
            </a:r>
            <a:r>
              <a:rPr lang="en-US" sz="30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sz="30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3500" baseline="300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16 </a:t>
            </a:r>
            <a:r>
              <a:rPr lang="en-US" sz="35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Yes, I also baptized the household of </a:t>
            </a:r>
            <a:r>
              <a:rPr lang="en-US" sz="3500" dirty="0" err="1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Stephanas</a:t>
            </a:r>
            <a:r>
              <a:rPr lang="en-US" sz="35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. Besides, I do not know whether I baptized any other. </a:t>
            </a:r>
            <a:r>
              <a:rPr lang="en-US" sz="3500" baseline="300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17 </a:t>
            </a:r>
            <a:r>
              <a:rPr lang="en-US" sz="35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For Christ did not send me to baptize, but to preach the gospel, not with wisdom of words, lest the cross of Christ should be made of no effect. </a:t>
            </a:r>
          </a:p>
        </p:txBody>
      </p:sp>
    </p:spTree>
    <p:extLst>
      <p:ext uri="{BB962C8B-B14F-4D97-AF65-F5344CB8AC3E}">
        <p14:creationId xmlns:p14="http://schemas.microsoft.com/office/powerpoint/2010/main" val="39683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34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8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066800" y="533400"/>
            <a:ext cx="6858000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1 Corinthians 1:12-25 (NKJV) </a:t>
            </a:r>
            <a:r>
              <a:rPr lang="en-US" sz="30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sz="30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3100" baseline="300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18 </a:t>
            </a:r>
            <a:r>
              <a:rPr lang="en-US" sz="31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For the message of the cross is foolishness to those who are perishing, but to us who are being saved it is the power of God. </a:t>
            </a:r>
            <a:r>
              <a:rPr lang="en-US" sz="3100" baseline="300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19 </a:t>
            </a:r>
            <a:r>
              <a:rPr lang="en-US" sz="31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For it is written: </a:t>
            </a:r>
            <a:r>
              <a:rPr lang="en-US" sz="3100" i="1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"I will destroy the wisdom of the wise,</a:t>
            </a:r>
            <a:r>
              <a:rPr lang="en-US" sz="31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3100" i="1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And bring to nothing the understanding of the prudent."</a:t>
            </a:r>
            <a:r>
              <a:rPr lang="en-US" sz="31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3100" baseline="300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20 </a:t>
            </a:r>
            <a:r>
              <a:rPr lang="en-US" sz="31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Where </a:t>
            </a:r>
            <a:r>
              <a:rPr lang="en-US" sz="3100" i="1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is</a:t>
            </a:r>
            <a:r>
              <a:rPr lang="en-US" sz="31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the wise? Where </a:t>
            </a:r>
            <a:r>
              <a:rPr lang="en-US" sz="3100" i="1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is</a:t>
            </a:r>
            <a:r>
              <a:rPr lang="en-US" sz="31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the scribe? Where </a:t>
            </a:r>
            <a:r>
              <a:rPr lang="en-US" sz="3100" i="1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is</a:t>
            </a:r>
            <a:r>
              <a:rPr lang="en-US" sz="31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the disputer of this age? </a:t>
            </a:r>
          </a:p>
        </p:txBody>
      </p:sp>
    </p:spTree>
    <p:extLst>
      <p:ext uri="{BB962C8B-B14F-4D97-AF65-F5344CB8AC3E}">
        <p14:creationId xmlns:p14="http://schemas.microsoft.com/office/powerpoint/2010/main" val="270059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35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8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066800" y="533400"/>
            <a:ext cx="68580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1 Corinthians 1:12-25 (NKJV) </a:t>
            </a:r>
            <a:r>
              <a:rPr lang="en-US" sz="30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sz="30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Has </a:t>
            </a:r>
            <a:r>
              <a:rPr lang="en-US" sz="32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not God made foolish the wisdom of this world? </a:t>
            </a:r>
            <a:r>
              <a:rPr lang="en-US" sz="3200" baseline="300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21 </a:t>
            </a:r>
            <a:r>
              <a:rPr lang="en-US" sz="32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For since, in the wisdom of God, the world through wisdom did not know God, it pleased God through the foolishness of the message preached to save those who believe. </a:t>
            </a:r>
            <a:r>
              <a:rPr lang="en-US" sz="3200" baseline="300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22 </a:t>
            </a:r>
            <a:r>
              <a:rPr lang="en-US" sz="32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For Jews request a sign, and Greeks seek after wisdom; </a:t>
            </a:r>
            <a:endParaRPr lang="en-US" sz="3000" dirty="0" smtClean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22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36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8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066800" y="533400"/>
            <a:ext cx="68580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1 Corinthians 1:12-25 (NKJV) </a:t>
            </a:r>
            <a:r>
              <a:rPr lang="en-US" sz="30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sz="30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3200" baseline="300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23 </a:t>
            </a:r>
            <a:r>
              <a:rPr lang="en-US" sz="32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but we preach Christ crucified, to the Jews a stumbling block and to the Greeks foolishness, </a:t>
            </a:r>
            <a:r>
              <a:rPr lang="en-US" sz="3200" baseline="300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24 </a:t>
            </a:r>
            <a:r>
              <a:rPr lang="en-US" sz="32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but to those who are called, both Jews and Greeks, Christ the power of God and the wisdom of God. </a:t>
            </a:r>
            <a:r>
              <a:rPr lang="en-US" sz="3200" baseline="30000" dirty="0" smtClean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25 </a:t>
            </a:r>
            <a:r>
              <a:rPr lang="en-US" sz="3200" dirty="0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Because the foolishness of God is wiser than men, and the weakness of God is stronger than men. </a:t>
            </a:r>
            <a:endParaRPr lang="en-US" sz="30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92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305580"/>
            <a:ext cx="4339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BinnerD" pitchFamily="34" charset="0"/>
              </a:rPr>
              <a:t>Convert; Converted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3" name="Pentagon 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Chevron 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13" name="Pentagon 12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0" y="1719620"/>
            <a:ext cx="447864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Not merely a change in actions – 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 change in knowledge –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 change in conviction -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 change in allegiance – 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 change in thinking &amp; will –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 change in commitment – resulting in a change in relationship &amp; identity -</a:t>
            </a:r>
          </a:p>
          <a:p>
            <a:pPr marL="457200" indent="-457200">
              <a:spcAft>
                <a:spcPts val="600"/>
              </a:spcAft>
              <a:buClr>
                <a:srgbClr val="D2610C">
                  <a:lumMod val="60000"/>
                  <a:lumOff val="40000"/>
                </a:srgbClr>
              </a:buClr>
              <a:buFont typeface="Wingdings 2" pitchFamily="18" charset="2"/>
              <a:buChar char="ö"/>
            </a:pPr>
            <a:r>
              <a:rPr lang="en-US" sz="24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A change in who we are – how we talk – where we go – what we do -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4267037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07096" y="5410200"/>
            <a:ext cx="2459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</a:rPr>
              <a:t>Luke 15:11-24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12192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Conversions In </a:t>
            </a:r>
            <a:r>
              <a:rPr lang="en-US" sz="40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Corinth -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18:1-18</a:t>
            </a:r>
            <a:endParaRPr lang="en-US" sz="40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01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E819-E517-42CE-8994-CB35583E4EF2}" type="slidenum">
              <a:rPr lang="en-US">
                <a:solidFill>
                  <a:prstClr val="white"/>
                </a:solidFill>
              </a:rPr>
              <a:pPr/>
              <a:t>5</a:t>
            </a:fld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924800" y="228600"/>
            <a:ext cx="1230745" cy="457200"/>
            <a:chOff x="7924800" y="228600"/>
            <a:chExt cx="1230745" cy="457200"/>
          </a:xfrm>
        </p:grpSpPr>
        <p:sp>
          <p:nvSpPr>
            <p:cNvPr id="11" name="Pentagon 10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 rot="10800000">
            <a:off x="0" y="6172200"/>
            <a:ext cx="1230745" cy="457200"/>
            <a:chOff x="7924800" y="228600"/>
            <a:chExt cx="1230745" cy="457200"/>
          </a:xfrm>
        </p:grpSpPr>
        <p:sp>
          <p:nvSpPr>
            <p:cNvPr id="16" name="Pentagon 15"/>
            <p:cNvSpPr/>
            <p:nvPr/>
          </p:nvSpPr>
          <p:spPr>
            <a:xfrm rot="10800000">
              <a:off x="8622145" y="228600"/>
              <a:ext cx="533400" cy="457200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 rot="10800000">
              <a:off x="83820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Chevron 17"/>
            <p:cNvSpPr/>
            <p:nvPr/>
          </p:nvSpPr>
          <p:spPr>
            <a:xfrm rot="10800000">
              <a:off x="81534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Chevron 18"/>
            <p:cNvSpPr/>
            <p:nvPr/>
          </p:nvSpPr>
          <p:spPr>
            <a:xfrm rot="10800000">
              <a:off x="7924800" y="228600"/>
              <a:ext cx="381000" cy="457200"/>
            </a:xfrm>
            <a:prstGeom prst="chevron">
              <a:avLst>
                <a:gd name="adj" fmla="val 62121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33400" y="2133600"/>
            <a:ext cx="8001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Psalm 19:7 (NKJV) </a:t>
            </a:r>
            <a:r>
              <a:rPr lang="en-US" sz="4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en-US" sz="4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en-US" sz="4000" baseline="30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7 </a:t>
            </a:r>
            <a:r>
              <a:rPr lang="en-US" sz="40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The law of the LORD </a:t>
            </a:r>
            <a:r>
              <a:rPr lang="en-US" sz="4000" i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is</a:t>
            </a:r>
            <a:r>
              <a:rPr lang="en-US" sz="40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perfect, converting the soul</a:t>
            </a:r>
            <a:r>
              <a:rPr lang="en-US" sz="4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; The testimony of the LORD </a:t>
            </a:r>
            <a:r>
              <a:rPr lang="en-US" sz="4000" i="1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is</a:t>
            </a:r>
            <a:r>
              <a:rPr lang="en-US" sz="40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sure, making wise the simple;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1219200"/>
            <a:ext cx="9144000" cy="76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1" y="0"/>
            <a:ext cx="6705601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800" b="1" spc="50" dirty="0">
                <a:ln w="12700" cmpd="sng">
                  <a:solidFill>
                    <a:srgbClr val="6F6C7D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6F6C7D">
                    <a:tint val="1000"/>
                  </a:srgbClr>
                </a:solidFill>
                <a:effectLst>
                  <a:glow rad="63500">
                    <a:srgbClr val="D2610C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Dominican Small Caps" pitchFamily="2" charset="0"/>
              </a:rPr>
              <a:t>Examples of Conversions In Acts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ok Antiqua" pitchFamily="18" charset="0"/>
              </a:rPr>
              <a:t>Conversions In </a:t>
            </a:r>
            <a:r>
              <a:rPr lang="en-US" sz="4000" i="1" dirty="0" smtClean="0">
                <a:ln w="11430"/>
                <a:solidFill>
                  <a:srgbClr val="FF86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itchFamily="18" charset="0"/>
              </a:rPr>
              <a:t>Corinth - </a:t>
            </a:r>
            <a:r>
              <a:rPr lang="en-US" sz="4000" b="1" dirty="0" smtClean="0">
                <a:ln w="11430"/>
                <a:solidFill>
                  <a:srgbClr val="FF8600">
                    <a:lumMod val="20000"/>
                    <a:lumOff val="8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Acts 18:1-18</a:t>
            </a:r>
            <a:endParaRPr lang="en-US" sz="4000" b="1" dirty="0">
              <a:ln w="11430"/>
              <a:solidFill>
                <a:srgbClr val="FF8600">
                  <a:lumMod val="20000"/>
                  <a:lumOff val="8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96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Callout 3 8"/>
          <p:cNvSpPr/>
          <p:nvPr/>
        </p:nvSpPr>
        <p:spPr>
          <a:xfrm>
            <a:off x="4149436" y="2743200"/>
            <a:ext cx="4343400" cy="2362200"/>
          </a:xfrm>
          <a:prstGeom prst="borderCallout3">
            <a:avLst>
              <a:gd name="adj1" fmla="val 50155"/>
              <a:gd name="adj2" fmla="val 183"/>
              <a:gd name="adj3" fmla="val 36931"/>
              <a:gd name="adj4" fmla="val -7049"/>
              <a:gd name="adj5" fmla="val -56412"/>
              <a:gd name="adj6" fmla="val -718"/>
              <a:gd name="adj7" fmla="val -89623"/>
              <a:gd name="adj8" fmla="val -8991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itchFamily="34" charset="0"/>
                <a:cs typeface="Calibri" pitchFamily="34" charset="0"/>
              </a:rPr>
              <a:t>Lydia and a jailor 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hear 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the gospel, believes and 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are 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baptized – 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Acts 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16:11-34</a:t>
            </a:r>
          </a:p>
        </p:txBody>
      </p:sp>
      <p:sp>
        <p:nvSpPr>
          <p:cNvPr id="3" name="Freeform 2"/>
          <p:cNvSpPr/>
          <p:nvPr/>
        </p:nvSpPr>
        <p:spPr>
          <a:xfrm>
            <a:off x="3754502" y="637309"/>
            <a:ext cx="1579498" cy="1496291"/>
          </a:xfrm>
          <a:custGeom>
            <a:avLst/>
            <a:gdLst>
              <a:gd name="connsiteX0" fmla="*/ 1579498 w 1579498"/>
              <a:gd name="connsiteY0" fmla="*/ 1496291 h 1496291"/>
              <a:gd name="connsiteX1" fmla="*/ 1371680 w 1579498"/>
              <a:gd name="connsiteY1" fmla="*/ 1482436 h 1496291"/>
              <a:gd name="connsiteX2" fmla="*/ 1357825 w 1579498"/>
              <a:gd name="connsiteY2" fmla="*/ 1440873 h 1496291"/>
              <a:gd name="connsiteX3" fmla="*/ 1316262 w 1579498"/>
              <a:gd name="connsiteY3" fmla="*/ 1413164 h 1496291"/>
              <a:gd name="connsiteX4" fmla="*/ 1302407 w 1579498"/>
              <a:gd name="connsiteY4" fmla="*/ 1371600 h 1496291"/>
              <a:gd name="connsiteX5" fmla="*/ 1219280 w 1579498"/>
              <a:gd name="connsiteY5" fmla="*/ 1330036 h 1496291"/>
              <a:gd name="connsiteX6" fmla="*/ 1163862 w 1579498"/>
              <a:gd name="connsiteY6" fmla="*/ 1246909 h 1496291"/>
              <a:gd name="connsiteX7" fmla="*/ 1136153 w 1579498"/>
              <a:gd name="connsiteY7" fmla="*/ 1205346 h 1496291"/>
              <a:gd name="connsiteX8" fmla="*/ 1066880 w 1579498"/>
              <a:gd name="connsiteY8" fmla="*/ 1080655 h 1496291"/>
              <a:gd name="connsiteX9" fmla="*/ 983753 w 1579498"/>
              <a:gd name="connsiteY9" fmla="*/ 1052946 h 1496291"/>
              <a:gd name="connsiteX10" fmla="*/ 942189 w 1579498"/>
              <a:gd name="connsiteY10" fmla="*/ 1039091 h 1496291"/>
              <a:gd name="connsiteX11" fmla="*/ 859062 w 1579498"/>
              <a:gd name="connsiteY11" fmla="*/ 983673 h 1496291"/>
              <a:gd name="connsiteX12" fmla="*/ 817498 w 1579498"/>
              <a:gd name="connsiteY12" fmla="*/ 955964 h 1496291"/>
              <a:gd name="connsiteX13" fmla="*/ 748225 w 1579498"/>
              <a:gd name="connsiteY13" fmla="*/ 886691 h 1496291"/>
              <a:gd name="connsiteX14" fmla="*/ 720516 w 1579498"/>
              <a:gd name="connsiteY14" fmla="*/ 845127 h 1496291"/>
              <a:gd name="connsiteX15" fmla="*/ 623534 w 1579498"/>
              <a:gd name="connsiteY15" fmla="*/ 775855 h 1496291"/>
              <a:gd name="connsiteX16" fmla="*/ 568116 w 1579498"/>
              <a:gd name="connsiteY16" fmla="*/ 651164 h 1496291"/>
              <a:gd name="connsiteX17" fmla="*/ 554262 w 1579498"/>
              <a:gd name="connsiteY17" fmla="*/ 609600 h 1496291"/>
              <a:gd name="connsiteX18" fmla="*/ 526553 w 1579498"/>
              <a:gd name="connsiteY18" fmla="*/ 471055 h 1496291"/>
              <a:gd name="connsiteX19" fmla="*/ 512698 w 1579498"/>
              <a:gd name="connsiteY19" fmla="*/ 415636 h 1496291"/>
              <a:gd name="connsiteX20" fmla="*/ 484989 w 1579498"/>
              <a:gd name="connsiteY20" fmla="*/ 374073 h 1496291"/>
              <a:gd name="connsiteX21" fmla="*/ 471134 w 1579498"/>
              <a:gd name="connsiteY21" fmla="*/ 332509 h 1496291"/>
              <a:gd name="connsiteX22" fmla="*/ 415716 w 1579498"/>
              <a:gd name="connsiteY22" fmla="*/ 263236 h 1496291"/>
              <a:gd name="connsiteX23" fmla="*/ 374153 w 1579498"/>
              <a:gd name="connsiteY23" fmla="*/ 249382 h 1496291"/>
              <a:gd name="connsiteX24" fmla="*/ 346443 w 1579498"/>
              <a:gd name="connsiteY24" fmla="*/ 221673 h 1496291"/>
              <a:gd name="connsiteX25" fmla="*/ 263316 w 1579498"/>
              <a:gd name="connsiteY25" fmla="*/ 193964 h 1496291"/>
              <a:gd name="connsiteX26" fmla="*/ 221753 w 1579498"/>
              <a:gd name="connsiteY26" fmla="*/ 166255 h 1496291"/>
              <a:gd name="connsiteX27" fmla="*/ 166334 w 1579498"/>
              <a:gd name="connsiteY27" fmla="*/ 110836 h 1496291"/>
              <a:gd name="connsiteX28" fmla="*/ 124771 w 1579498"/>
              <a:gd name="connsiteY28" fmla="*/ 96982 h 1496291"/>
              <a:gd name="connsiteX29" fmla="*/ 41643 w 1579498"/>
              <a:gd name="connsiteY29" fmla="*/ 41564 h 1496291"/>
              <a:gd name="connsiteX30" fmla="*/ 80 w 1579498"/>
              <a:gd name="connsiteY30" fmla="*/ 0 h 149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79498" h="1496291">
                <a:moveTo>
                  <a:pt x="1579498" y="1496291"/>
                </a:moveTo>
                <a:cubicBezTo>
                  <a:pt x="1510225" y="1491673"/>
                  <a:pt x="1439034" y="1499274"/>
                  <a:pt x="1371680" y="1482436"/>
                </a:cubicBezTo>
                <a:cubicBezTo>
                  <a:pt x="1357512" y="1478894"/>
                  <a:pt x="1366948" y="1452277"/>
                  <a:pt x="1357825" y="1440873"/>
                </a:cubicBezTo>
                <a:cubicBezTo>
                  <a:pt x="1347423" y="1427871"/>
                  <a:pt x="1330116" y="1422400"/>
                  <a:pt x="1316262" y="1413164"/>
                </a:cubicBezTo>
                <a:cubicBezTo>
                  <a:pt x="1311644" y="1399309"/>
                  <a:pt x="1311530" y="1383004"/>
                  <a:pt x="1302407" y="1371600"/>
                </a:cubicBezTo>
                <a:cubicBezTo>
                  <a:pt x="1282875" y="1347185"/>
                  <a:pt x="1246659" y="1339163"/>
                  <a:pt x="1219280" y="1330036"/>
                </a:cubicBezTo>
                <a:lnTo>
                  <a:pt x="1163862" y="1246909"/>
                </a:lnTo>
                <a:cubicBezTo>
                  <a:pt x="1154626" y="1233055"/>
                  <a:pt x="1141419" y="1221142"/>
                  <a:pt x="1136153" y="1205346"/>
                </a:cubicBezTo>
                <a:cubicBezTo>
                  <a:pt x="1119111" y="1154221"/>
                  <a:pt x="1117784" y="1108935"/>
                  <a:pt x="1066880" y="1080655"/>
                </a:cubicBezTo>
                <a:cubicBezTo>
                  <a:pt x="1041348" y="1066470"/>
                  <a:pt x="1011462" y="1062182"/>
                  <a:pt x="983753" y="1052946"/>
                </a:cubicBezTo>
                <a:cubicBezTo>
                  <a:pt x="969898" y="1048328"/>
                  <a:pt x="954340" y="1047192"/>
                  <a:pt x="942189" y="1039091"/>
                </a:cubicBezTo>
                <a:lnTo>
                  <a:pt x="859062" y="983673"/>
                </a:lnTo>
                <a:lnTo>
                  <a:pt x="817498" y="955964"/>
                </a:lnTo>
                <a:cubicBezTo>
                  <a:pt x="743607" y="845127"/>
                  <a:pt x="840589" y="979055"/>
                  <a:pt x="748225" y="886691"/>
                </a:cubicBezTo>
                <a:cubicBezTo>
                  <a:pt x="736451" y="874917"/>
                  <a:pt x="732290" y="856901"/>
                  <a:pt x="720516" y="845127"/>
                </a:cubicBezTo>
                <a:cubicBezTo>
                  <a:pt x="703332" y="827943"/>
                  <a:pt x="647134" y="791588"/>
                  <a:pt x="623534" y="775855"/>
                </a:cubicBezTo>
                <a:cubicBezTo>
                  <a:pt x="579624" y="709989"/>
                  <a:pt x="601090" y="750086"/>
                  <a:pt x="568116" y="651164"/>
                </a:cubicBezTo>
                <a:lnTo>
                  <a:pt x="554262" y="609600"/>
                </a:lnTo>
                <a:cubicBezTo>
                  <a:pt x="530618" y="444095"/>
                  <a:pt x="554188" y="567776"/>
                  <a:pt x="526553" y="471055"/>
                </a:cubicBezTo>
                <a:cubicBezTo>
                  <a:pt x="521322" y="452746"/>
                  <a:pt x="520199" y="433138"/>
                  <a:pt x="512698" y="415636"/>
                </a:cubicBezTo>
                <a:cubicBezTo>
                  <a:pt x="506139" y="400331"/>
                  <a:pt x="492436" y="388966"/>
                  <a:pt x="484989" y="374073"/>
                </a:cubicBezTo>
                <a:cubicBezTo>
                  <a:pt x="478458" y="361011"/>
                  <a:pt x="477665" y="345571"/>
                  <a:pt x="471134" y="332509"/>
                </a:cubicBezTo>
                <a:cubicBezTo>
                  <a:pt x="463044" y="316330"/>
                  <a:pt x="434123" y="274281"/>
                  <a:pt x="415716" y="263236"/>
                </a:cubicBezTo>
                <a:cubicBezTo>
                  <a:pt x="403193" y="255722"/>
                  <a:pt x="388007" y="254000"/>
                  <a:pt x="374153" y="249382"/>
                </a:cubicBezTo>
                <a:cubicBezTo>
                  <a:pt x="364916" y="240146"/>
                  <a:pt x="358126" y="227515"/>
                  <a:pt x="346443" y="221673"/>
                </a:cubicBezTo>
                <a:cubicBezTo>
                  <a:pt x="320319" y="208611"/>
                  <a:pt x="263316" y="193964"/>
                  <a:pt x="263316" y="193964"/>
                </a:cubicBezTo>
                <a:cubicBezTo>
                  <a:pt x="249462" y="184728"/>
                  <a:pt x="234395" y="177091"/>
                  <a:pt x="221753" y="166255"/>
                </a:cubicBezTo>
                <a:cubicBezTo>
                  <a:pt x="201918" y="149253"/>
                  <a:pt x="191118" y="119097"/>
                  <a:pt x="166334" y="110836"/>
                </a:cubicBezTo>
                <a:lnTo>
                  <a:pt x="124771" y="96982"/>
                </a:lnTo>
                <a:lnTo>
                  <a:pt x="41643" y="41564"/>
                </a:lnTo>
                <a:cubicBezTo>
                  <a:pt x="-3763" y="11294"/>
                  <a:pt x="80" y="30506"/>
                  <a:pt x="80" y="0"/>
                </a:cubicBezTo>
              </a:path>
            </a:pathLst>
          </a:custGeom>
          <a:ln w="38100"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7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Callout 3 8"/>
          <p:cNvSpPr/>
          <p:nvPr/>
        </p:nvSpPr>
        <p:spPr>
          <a:xfrm>
            <a:off x="4149436" y="2819400"/>
            <a:ext cx="4156364" cy="2971800"/>
          </a:xfrm>
          <a:prstGeom prst="borderCallout3">
            <a:avLst>
              <a:gd name="adj1" fmla="val 50155"/>
              <a:gd name="adj2" fmla="val 183"/>
              <a:gd name="adj3" fmla="val -6799"/>
              <a:gd name="adj4" fmla="val -18371"/>
              <a:gd name="adj5" fmla="val -32391"/>
              <a:gd name="adj6" fmla="val -33863"/>
              <a:gd name="adj7" fmla="val -61476"/>
              <a:gd name="adj8" fmla="val -40075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itchFamily="34" charset="0"/>
                <a:cs typeface="Calibri" pitchFamily="34" charset="0"/>
              </a:rPr>
              <a:t>Some in Thessalonica were persuaded 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&amp; 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received the 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word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of God, but the Jews reject it – 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Acts 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17:1-9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754502" y="637309"/>
            <a:ext cx="1579498" cy="1496291"/>
          </a:xfrm>
          <a:custGeom>
            <a:avLst/>
            <a:gdLst>
              <a:gd name="connsiteX0" fmla="*/ 1579498 w 1579498"/>
              <a:gd name="connsiteY0" fmla="*/ 1496291 h 1496291"/>
              <a:gd name="connsiteX1" fmla="*/ 1371680 w 1579498"/>
              <a:gd name="connsiteY1" fmla="*/ 1482436 h 1496291"/>
              <a:gd name="connsiteX2" fmla="*/ 1357825 w 1579498"/>
              <a:gd name="connsiteY2" fmla="*/ 1440873 h 1496291"/>
              <a:gd name="connsiteX3" fmla="*/ 1316262 w 1579498"/>
              <a:gd name="connsiteY3" fmla="*/ 1413164 h 1496291"/>
              <a:gd name="connsiteX4" fmla="*/ 1302407 w 1579498"/>
              <a:gd name="connsiteY4" fmla="*/ 1371600 h 1496291"/>
              <a:gd name="connsiteX5" fmla="*/ 1219280 w 1579498"/>
              <a:gd name="connsiteY5" fmla="*/ 1330036 h 1496291"/>
              <a:gd name="connsiteX6" fmla="*/ 1163862 w 1579498"/>
              <a:gd name="connsiteY6" fmla="*/ 1246909 h 1496291"/>
              <a:gd name="connsiteX7" fmla="*/ 1136153 w 1579498"/>
              <a:gd name="connsiteY7" fmla="*/ 1205346 h 1496291"/>
              <a:gd name="connsiteX8" fmla="*/ 1066880 w 1579498"/>
              <a:gd name="connsiteY8" fmla="*/ 1080655 h 1496291"/>
              <a:gd name="connsiteX9" fmla="*/ 983753 w 1579498"/>
              <a:gd name="connsiteY9" fmla="*/ 1052946 h 1496291"/>
              <a:gd name="connsiteX10" fmla="*/ 942189 w 1579498"/>
              <a:gd name="connsiteY10" fmla="*/ 1039091 h 1496291"/>
              <a:gd name="connsiteX11" fmla="*/ 859062 w 1579498"/>
              <a:gd name="connsiteY11" fmla="*/ 983673 h 1496291"/>
              <a:gd name="connsiteX12" fmla="*/ 817498 w 1579498"/>
              <a:gd name="connsiteY12" fmla="*/ 955964 h 1496291"/>
              <a:gd name="connsiteX13" fmla="*/ 748225 w 1579498"/>
              <a:gd name="connsiteY13" fmla="*/ 886691 h 1496291"/>
              <a:gd name="connsiteX14" fmla="*/ 720516 w 1579498"/>
              <a:gd name="connsiteY14" fmla="*/ 845127 h 1496291"/>
              <a:gd name="connsiteX15" fmla="*/ 623534 w 1579498"/>
              <a:gd name="connsiteY15" fmla="*/ 775855 h 1496291"/>
              <a:gd name="connsiteX16" fmla="*/ 568116 w 1579498"/>
              <a:gd name="connsiteY16" fmla="*/ 651164 h 1496291"/>
              <a:gd name="connsiteX17" fmla="*/ 554262 w 1579498"/>
              <a:gd name="connsiteY17" fmla="*/ 609600 h 1496291"/>
              <a:gd name="connsiteX18" fmla="*/ 526553 w 1579498"/>
              <a:gd name="connsiteY18" fmla="*/ 471055 h 1496291"/>
              <a:gd name="connsiteX19" fmla="*/ 512698 w 1579498"/>
              <a:gd name="connsiteY19" fmla="*/ 415636 h 1496291"/>
              <a:gd name="connsiteX20" fmla="*/ 484989 w 1579498"/>
              <a:gd name="connsiteY20" fmla="*/ 374073 h 1496291"/>
              <a:gd name="connsiteX21" fmla="*/ 471134 w 1579498"/>
              <a:gd name="connsiteY21" fmla="*/ 332509 h 1496291"/>
              <a:gd name="connsiteX22" fmla="*/ 415716 w 1579498"/>
              <a:gd name="connsiteY22" fmla="*/ 263236 h 1496291"/>
              <a:gd name="connsiteX23" fmla="*/ 374153 w 1579498"/>
              <a:gd name="connsiteY23" fmla="*/ 249382 h 1496291"/>
              <a:gd name="connsiteX24" fmla="*/ 346443 w 1579498"/>
              <a:gd name="connsiteY24" fmla="*/ 221673 h 1496291"/>
              <a:gd name="connsiteX25" fmla="*/ 263316 w 1579498"/>
              <a:gd name="connsiteY25" fmla="*/ 193964 h 1496291"/>
              <a:gd name="connsiteX26" fmla="*/ 221753 w 1579498"/>
              <a:gd name="connsiteY26" fmla="*/ 166255 h 1496291"/>
              <a:gd name="connsiteX27" fmla="*/ 166334 w 1579498"/>
              <a:gd name="connsiteY27" fmla="*/ 110836 h 1496291"/>
              <a:gd name="connsiteX28" fmla="*/ 124771 w 1579498"/>
              <a:gd name="connsiteY28" fmla="*/ 96982 h 1496291"/>
              <a:gd name="connsiteX29" fmla="*/ 41643 w 1579498"/>
              <a:gd name="connsiteY29" fmla="*/ 41564 h 1496291"/>
              <a:gd name="connsiteX30" fmla="*/ 80 w 1579498"/>
              <a:gd name="connsiteY30" fmla="*/ 0 h 149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79498" h="1496291">
                <a:moveTo>
                  <a:pt x="1579498" y="1496291"/>
                </a:moveTo>
                <a:cubicBezTo>
                  <a:pt x="1510225" y="1491673"/>
                  <a:pt x="1439034" y="1499274"/>
                  <a:pt x="1371680" y="1482436"/>
                </a:cubicBezTo>
                <a:cubicBezTo>
                  <a:pt x="1357512" y="1478894"/>
                  <a:pt x="1366948" y="1452277"/>
                  <a:pt x="1357825" y="1440873"/>
                </a:cubicBezTo>
                <a:cubicBezTo>
                  <a:pt x="1347423" y="1427871"/>
                  <a:pt x="1330116" y="1422400"/>
                  <a:pt x="1316262" y="1413164"/>
                </a:cubicBezTo>
                <a:cubicBezTo>
                  <a:pt x="1311644" y="1399309"/>
                  <a:pt x="1311530" y="1383004"/>
                  <a:pt x="1302407" y="1371600"/>
                </a:cubicBezTo>
                <a:cubicBezTo>
                  <a:pt x="1282875" y="1347185"/>
                  <a:pt x="1246659" y="1339163"/>
                  <a:pt x="1219280" y="1330036"/>
                </a:cubicBezTo>
                <a:lnTo>
                  <a:pt x="1163862" y="1246909"/>
                </a:lnTo>
                <a:cubicBezTo>
                  <a:pt x="1154626" y="1233055"/>
                  <a:pt x="1141419" y="1221142"/>
                  <a:pt x="1136153" y="1205346"/>
                </a:cubicBezTo>
                <a:cubicBezTo>
                  <a:pt x="1119111" y="1154221"/>
                  <a:pt x="1117784" y="1108935"/>
                  <a:pt x="1066880" y="1080655"/>
                </a:cubicBezTo>
                <a:cubicBezTo>
                  <a:pt x="1041348" y="1066470"/>
                  <a:pt x="1011462" y="1062182"/>
                  <a:pt x="983753" y="1052946"/>
                </a:cubicBezTo>
                <a:cubicBezTo>
                  <a:pt x="969898" y="1048328"/>
                  <a:pt x="954340" y="1047192"/>
                  <a:pt x="942189" y="1039091"/>
                </a:cubicBezTo>
                <a:lnTo>
                  <a:pt x="859062" y="983673"/>
                </a:lnTo>
                <a:lnTo>
                  <a:pt x="817498" y="955964"/>
                </a:lnTo>
                <a:cubicBezTo>
                  <a:pt x="743607" y="845127"/>
                  <a:pt x="840589" y="979055"/>
                  <a:pt x="748225" y="886691"/>
                </a:cubicBezTo>
                <a:cubicBezTo>
                  <a:pt x="736451" y="874917"/>
                  <a:pt x="732290" y="856901"/>
                  <a:pt x="720516" y="845127"/>
                </a:cubicBezTo>
                <a:cubicBezTo>
                  <a:pt x="703332" y="827943"/>
                  <a:pt x="647134" y="791588"/>
                  <a:pt x="623534" y="775855"/>
                </a:cubicBezTo>
                <a:cubicBezTo>
                  <a:pt x="579624" y="709989"/>
                  <a:pt x="601090" y="750086"/>
                  <a:pt x="568116" y="651164"/>
                </a:cubicBezTo>
                <a:lnTo>
                  <a:pt x="554262" y="609600"/>
                </a:lnTo>
                <a:cubicBezTo>
                  <a:pt x="530618" y="444095"/>
                  <a:pt x="554188" y="567776"/>
                  <a:pt x="526553" y="471055"/>
                </a:cubicBezTo>
                <a:cubicBezTo>
                  <a:pt x="521322" y="452746"/>
                  <a:pt x="520199" y="433138"/>
                  <a:pt x="512698" y="415636"/>
                </a:cubicBezTo>
                <a:cubicBezTo>
                  <a:pt x="506139" y="400331"/>
                  <a:pt x="492436" y="388966"/>
                  <a:pt x="484989" y="374073"/>
                </a:cubicBezTo>
                <a:cubicBezTo>
                  <a:pt x="478458" y="361011"/>
                  <a:pt x="477665" y="345571"/>
                  <a:pt x="471134" y="332509"/>
                </a:cubicBezTo>
                <a:cubicBezTo>
                  <a:pt x="463044" y="316330"/>
                  <a:pt x="434123" y="274281"/>
                  <a:pt x="415716" y="263236"/>
                </a:cubicBezTo>
                <a:cubicBezTo>
                  <a:pt x="403193" y="255722"/>
                  <a:pt x="388007" y="254000"/>
                  <a:pt x="374153" y="249382"/>
                </a:cubicBezTo>
                <a:cubicBezTo>
                  <a:pt x="364916" y="240146"/>
                  <a:pt x="358126" y="227515"/>
                  <a:pt x="346443" y="221673"/>
                </a:cubicBezTo>
                <a:cubicBezTo>
                  <a:pt x="320319" y="208611"/>
                  <a:pt x="263316" y="193964"/>
                  <a:pt x="263316" y="193964"/>
                </a:cubicBezTo>
                <a:cubicBezTo>
                  <a:pt x="249462" y="184728"/>
                  <a:pt x="234395" y="177091"/>
                  <a:pt x="221753" y="166255"/>
                </a:cubicBezTo>
                <a:cubicBezTo>
                  <a:pt x="201918" y="149253"/>
                  <a:pt x="191118" y="119097"/>
                  <a:pt x="166334" y="110836"/>
                </a:cubicBezTo>
                <a:lnTo>
                  <a:pt x="124771" y="96982"/>
                </a:lnTo>
                <a:lnTo>
                  <a:pt x="41643" y="41564"/>
                </a:lnTo>
                <a:cubicBezTo>
                  <a:pt x="-3763" y="11294"/>
                  <a:pt x="80" y="30506"/>
                  <a:pt x="80" y="0"/>
                </a:cubicBezTo>
              </a:path>
            </a:pathLst>
          </a:custGeom>
          <a:ln w="38100"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535382" y="609600"/>
            <a:ext cx="1219200" cy="457200"/>
          </a:xfrm>
          <a:custGeom>
            <a:avLst/>
            <a:gdLst>
              <a:gd name="connsiteX0" fmla="*/ 1219200 w 1219200"/>
              <a:gd name="connsiteY0" fmla="*/ 83127 h 457200"/>
              <a:gd name="connsiteX1" fmla="*/ 1149927 w 1219200"/>
              <a:gd name="connsiteY1" fmla="*/ 69273 h 457200"/>
              <a:gd name="connsiteX2" fmla="*/ 1136073 w 1219200"/>
              <a:gd name="connsiteY2" fmla="*/ 27709 h 457200"/>
              <a:gd name="connsiteX3" fmla="*/ 1108363 w 1219200"/>
              <a:gd name="connsiteY3" fmla="*/ 0 h 457200"/>
              <a:gd name="connsiteX4" fmla="*/ 1039091 w 1219200"/>
              <a:gd name="connsiteY4" fmla="*/ 13855 h 457200"/>
              <a:gd name="connsiteX5" fmla="*/ 997527 w 1219200"/>
              <a:gd name="connsiteY5" fmla="*/ 27709 h 457200"/>
              <a:gd name="connsiteX6" fmla="*/ 914400 w 1219200"/>
              <a:gd name="connsiteY6" fmla="*/ 83127 h 457200"/>
              <a:gd name="connsiteX7" fmla="*/ 886691 w 1219200"/>
              <a:gd name="connsiteY7" fmla="*/ 124691 h 457200"/>
              <a:gd name="connsiteX8" fmla="*/ 845127 w 1219200"/>
              <a:gd name="connsiteY8" fmla="*/ 138545 h 457200"/>
              <a:gd name="connsiteX9" fmla="*/ 817418 w 1219200"/>
              <a:gd name="connsiteY9" fmla="*/ 166255 h 457200"/>
              <a:gd name="connsiteX10" fmla="*/ 775854 w 1219200"/>
              <a:gd name="connsiteY10" fmla="*/ 249382 h 457200"/>
              <a:gd name="connsiteX11" fmla="*/ 734291 w 1219200"/>
              <a:gd name="connsiteY11" fmla="*/ 277091 h 457200"/>
              <a:gd name="connsiteX12" fmla="*/ 651163 w 1219200"/>
              <a:gd name="connsiteY12" fmla="*/ 387927 h 457200"/>
              <a:gd name="connsiteX13" fmla="*/ 609600 w 1219200"/>
              <a:gd name="connsiteY13" fmla="*/ 401782 h 457200"/>
              <a:gd name="connsiteX14" fmla="*/ 568036 w 1219200"/>
              <a:gd name="connsiteY14" fmla="*/ 429491 h 457200"/>
              <a:gd name="connsiteX15" fmla="*/ 484909 w 1219200"/>
              <a:gd name="connsiteY15" fmla="*/ 457200 h 457200"/>
              <a:gd name="connsiteX16" fmla="*/ 263236 w 1219200"/>
              <a:gd name="connsiteY16" fmla="*/ 443345 h 457200"/>
              <a:gd name="connsiteX17" fmla="*/ 207818 w 1219200"/>
              <a:gd name="connsiteY17" fmla="*/ 429491 h 457200"/>
              <a:gd name="connsiteX18" fmla="*/ 166254 w 1219200"/>
              <a:gd name="connsiteY18" fmla="*/ 401782 h 457200"/>
              <a:gd name="connsiteX19" fmla="*/ 0 w 1219200"/>
              <a:gd name="connsiteY19" fmla="*/ 401782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" h="457200">
                <a:moveTo>
                  <a:pt x="1219200" y="83127"/>
                </a:moveTo>
                <a:cubicBezTo>
                  <a:pt x="1196109" y="78509"/>
                  <a:pt x="1169520" y="82335"/>
                  <a:pt x="1149927" y="69273"/>
                </a:cubicBezTo>
                <a:cubicBezTo>
                  <a:pt x="1137776" y="61172"/>
                  <a:pt x="1143587" y="40232"/>
                  <a:pt x="1136073" y="27709"/>
                </a:cubicBezTo>
                <a:cubicBezTo>
                  <a:pt x="1129352" y="16508"/>
                  <a:pt x="1117600" y="9236"/>
                  <a:pt x="1108363" y="0"/>
                </a:cubicBezTo>
                <a:cubicBezTo>
                  <a:pt x="1085272" y="4618"/>
                  <a:pt x="1061936" y="8144"/>
                  <a:pt x="1039091" y="13855"/>
                </a:cubicBezTo>
                <a:cubicBezTo>
                  <a:pt x="1024923" y="17397"/>
                  <a:pt x="1007854" y="17382"/>
                  <a:pt x="997527" y="27709"/>
                </a:cubicBezTo>
                <a:cubicBezTo>
                  <a:pt x="922973" y="102263"/>
                  <a:pt x="1083863" y="49236"/>
                  <a:pt x="914400" y="83127"/>
                </a:cubicBezTo>
                <a:cubicBezTo>
                  <a:pt x="905164" y="96982"/>
                  <a:pt x="899693" y="114289"/>
                  <a:pt x="886691" y="124691"/>
                </a:cubicBezTo>
                <a:cubicBezTo>
                  <a:pt x="875287" y="133814"/>
                  <a:pt x="857650" y="131031"/>
                  <a:pt x="845127" y="138545"/>
                </a:cubicBezTo>
                <a:cubicBezTo>
                  <a:pt x="833926" y="145266"/>
                  <a:pt x="826654" y="157018"/>
                  <a:pt x="817418" y="166255"/>
                </a:cubicBezTo>
                <a:cubicBezTo>
                  <a:pt x="806150" y="200059"/>
                  <a:pt x="802710" y="222525"/>
                  <a:pt x="775854" y="249382"/>
                </a:cubicBezTo>
                <a:cubicBezTo>
                  <a:pt x="764080" y="261156"/>
                  <a:pt x="748145" y="267855"/>
                  <a:pt x="734291" y="277091"/>
                </a:cubicBezTo>
                <a:cubicBezTo>
                  <a:pt x="729703" y="283974"/>
                  <a:pt x="679642" y="370839"/>
                  <a:pt x="651163" y="387927"/>
                </a:cubicBezTo>
                <a:cubicBezTo>
                  <a:pt x="638640" y="395441"/>
                  <a:pt x="622662" y="395251"/>
                  <a:pt x="609600" y="401782"/>
                </a:cubicBezTo>
                <a:cubicBezTo>
                  <a:pt x="594707" y="409229"/>
                  <a:pt x="583252" y="422728"/>
                  <a:pt x="568036" y="429491"/>
                </a:cubicBezTo>
                <a:cubicBezTo>
                  <a:pt x="541346" y="441353"/>
                  <a:pt x="484909" y="457200"/>
                  <a:pt x="484909" y="457200"/>
                </a:cubicBezTo>
                <a:cubicBezTo>
                  <a:pt x="411018" y="452582"/>
                  <a:pt x="336904" y="450712"/>
                  <a:pt x="263236" y="443345"/>
                </a:cubicBezTo>
                <a:cubicBezTo>
                  <a:pt x="244289" y="441450"/>
                  <a:pt x="225320" y="436992"/>
                  <a:pt x="207818" y="429491"/>
                </a:cubicBezTo>
                <a:cubicBezTo>
                  <a:pt x="192513" y="422932"/>
                  <a:pt x="182759" y="403983"/>
                  <a:pt x="166254" y="401782"/>
                </a:cubicBezTo>
                <a:cubicBezTo>
                  <a:pt x="111322" y="394458"/>
                  <a:pt x="55418" y="401782"/>
                  <a:pt x="0" y="401782"/>
                </a:cubicBezTo>
              </a:path>
            </a:pathLst>
          </a:custGeom>
          <a:ln w="38100"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4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8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Callout 3 8"/>
          <p:cNvSpPr/>
          <p:nvPr/>
        </p:nvSpPr>
        <p:spPr>
          <a:xfrm>
            <a:off x="4149436" y="2362200"/>
            <a:ext cx="4343400" cy="3429000"/>
          </a:xfrm>
          <a:prstGeom prst="borderCallout3">
            <a:avLst>
              <a:gd name="adj1" fmla="val 50155"/>
              <a:gd name="adj2" fmla="val 183"/>
              <a:gd name="adj3" fmla="val 9052"/>
              <a:gd name="adj4" fmla="val -14704"/>
              <a:gd name="adj5" fmla="val -20674"/>
              <a:gd name="adj6" fmla="val -38996"/>
              <a:gd name="adj7" fmla="val -37203"/>
              <a:gd name="adj8" fmla="val -5077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itchFamily="34" charset="0"/>
                <a:cs typeface="Calibri" pitchFamily="34" charset="0"/>
              </a:rPr>
              <a:t>Many in Berea heard with readiness, searched it out and received the gospel as the truth by obeying it – 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17:10-14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754502" y="637309"/>
            <a:ext cx="1579498" cy="1496291"/>
          </a:xfrm>
          <a:custGeom>
            <a:avLst/>
            <a:gdLst>
              <a:gd name="connsiteX0" fmla="*/ 1579498 w 1579498"/>
              <a:gd name="connsiteY0" fmla="*/ 1496291 h 1496291"/>
              <a:gd name="connsiteX1" fmla="*/ 1371680 w 1579498"/>
              <a:gd name="connsiteY1" fmla="*/ 1482436 h 1496291"/>
              <a:gd name="connsiteX2" fmla="*/ 1357825 w 1579498"/>
              <a:gd name="connsiteY2" fmla="*/ 1440873 h 1496291"/>
              <a:gd name="connsiteX3" fmla="*/ 1316262 w 1579498"/>
              <a:gd name="connsiteY3" fmla="*/ 1413164 h 1496291"/>
              <a:gd name="connsiteX4" fmla="*/ 1302407 w 1579498"/>
              <a:gd name="connsiteY4" fmla="*/ 1371600 h 1496291"/>
              <a:gd name="connsiteX5" fmla="*/ 1219280 w 1579498"/>
              <a:gd name="connsiteY5" fmla="*/ 1330036 h 1496291"/>
              <a:gd name="connsiteX6" fmla="*/ 1163862 w 1579498"/>
              <a:gd name="connsiteY6" fmla="*/ 1246909 h 1496291"/>
              <a:gd name="connsiteX7" fmla="*/ 1136153 w 1579498"/>
              <a:gd name="connsiteY7" fmla="*/ 1205346 h 1496291"/>
              <a:gd name="connsiteX8" fmla="*/ 1066880 w 1579498"/>
              <a:gd name="connsiteY8" fmla="*/ 1080655 h 1496291"/>
              <a:gd name="connsiteX9" fmla="*/ 983753 w 1579498"/>
              <a:gd name="connsiteY9" fmla="*/ 1052946 h 1496291"/>
              <a:gd name="connsiteX10" fmla="*/ 942189 w 1579498"/>
              <a:gd name="connsiteY10" fmla="*/ 1039091 h 1496291"/>
              <a:gd name="connsiteX11" fmla="*/ 859062 w 1579498"/>
              <a:gd name="connsiteY11" fmla="*/ 983673 h 1496291"/>
              <a:gd name="connsiteX12" fmla="*/ 817498 w 1579498"/>
              <a:gd name="connsiteY12" fmla="*/ 955964 h 1496291"/>
              <a:gd name="connsiteX13" fmla="*/ 748225 w 1579498"/>
              <a:gd name="connsiteY13" fmla="*/ 886691 h 1496291"/>
              <a:gd name="connsiteX14" fmla="*/ 720516 w 1579498"/>
              <a:gd name="connsiteY14" fmla="*/ 845127 h 1496291"/>
              <a:gd name="connsiteX15" fmla="*/ 623534 w 1579498"/>
              <a:gd name="connsiteY15" fmla="*/ 775855 h 1496291"/>
              <a:gd name="connsiteX16" fmla="*/ 568116 w 1579498"/>
              <a:gd name="connsiteY16" fmla="*/ 651164 h 1496291"/>
              <a:gd name="connsiteX17" fmla="*/ 554262 w 1579498"/>
              <a:gd name="connsiteY17" fmla="*/ 609600 h 1496291"/>
              <a:gd name="connsiteX18" fmla="*/ 526553 w 1579498"/>
              <a:gd name="connsiteY18" fmla="*/ 471055 h 1496291"/>
              <a:gd name="connsiteX19" fmla="*/ 512698 w 1579498"/>
              <a:gd name="connsiteY19" fmla="*/ 415636 h 1496291"/>
              <a:gd name="connsiteX20" fmla="*/ 484989 w 1579498"/>
              <a:gd name="connsiteY20" fmla="*/ 374073 h 1496291"/>
              <a:gd name="connsiteX21" fmla="*/ 471134 w 1579498"/>
              <a:gd name="connsiteY21" fmla="*/ 332509 h 1496291"/>
              <a:gd name="connsiteX22" fmla="*/ 415716 w 1579498"/>
              <a:gd name="connsiteY22" fmla="*/ 263236 h 1496291"/>
              <a:gd name="connsiteX23" fmla="*/ 374153 w 1579498"/>
              <a:gd name="connsiteY23" fmla="*/ 249382 h 1496291"/>
              <a:gd name="connsiteX24" fmla="*/ 346443 w 1579498"/>
              <a:gd name="connsiteY24" fmla="*/ 221673 h 1496291"/>
              <a:gd name="connsiteX25" fmla="*/ 263316 w 1579498"/>
              <a:gd name="connsiteY25" fmla="*/ 193964 h 1496291"/>
              <a:gd name="connsiteX26" fmla="*/ 221753 w 1579498"/>
              <a:gd name="connsiteY26" fmla="*/ 166255 h 1496291"/>
              <a:gd name="connsiteX27" fmla="*/ 166334 w 1579498"/>
              <a:gd name="connsiteY27" fmla="*/ 110836 h 1496291"/>
              <a:gd name="connsiteX28" fmla="*/ 124771 w 1579498"/>
              <a:gd name="connsiteY28" fmla="*/ 96982 h 1496291"/>
              <a:gd name="connsiteX29" fmla="*/ 41643 w 1579498"/>
              <a:gd name="connsiteY29" fmla="*/ 41564 h 1496291"/>
              <a:gd name="connsiteX30" fmla="*/ 80 w 1579498"/>
              <a:gd name="connsiteY30" fmla="*/ 0 h 149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79498" h="1496291">
                <a:moveTo>
                  <a:pt x="1579498" y="1496291"/>
                </a:moveTo>
                <a:cubicBezTo>
                  <a:pt x="1510225" y="1491673"/>
                  <a:pt x="1439034" y="1499274"/>
                  <a:pt x="1371680" y="1482436"/>
                </a:cubicBezTo>
                <a:cubicBezTo>
                  <a:pt x="1357512" y="1478894"/>
                  <a:pt x="1366948" y="1452277"/>
                  <a:pt x="1357825" y="1440873"/>
                </a:cubicBezTo>
                <a:cubicBezTo>
                  <a:pt x="1347423" y="1427871"/>
                  <a:pt x="1330116" y="1422400"/>
                  <a:pt x="1316262" y="1413164"/>
                </a:cubicBezTo>
                <a:cubicBezTo>
                  <a:pt x="1311644" y="1399309"/>
                  <a:pt x="1311530" y="1383004"/>
                  <a:pt x="1302407" y="1371600"/>
                </a:cubicBezTo>
                <a:cubicBezTo>
                  <a:pt x="1282875" y="1347185"/>
                  <a:pt x="1246659" y="1339163"/>
                  <a:pt x="1219280" y="1330036"/>
                </a:cubicBezTo>
                <a:lnTo>
                  <a:pt x="1163862" y="1246909"/>
                </a:lnTo>
                <a:cubicBezTo>
                  <a:pt x="1154626" y="1233055"/>
                  <a:pt x="1141419" y="1221142"/>
                  <a:pt x="1136153" y="1205346"/>
                </a:cubicBezTo>
                <a:cubicBezTo>
                  <a:pt x="1119111" y="1154221"/>
                  <a:pt x="1117784" y="1108935"/>
                  <a:pt x="1066880" y="1080655"/>
                </a:cubicBezTo>
                <a:cubicBezTo>
                  <a:pt x="1041348" y="1066470"/>
                  <a:pt x="1011462" y="1062182"/>
                  <a:pt x="983753" y="1052946"/>
                </a:cubicBezTo>
                <a:cubicBezTo>
                  <a:pt x="969898" y="1048328"/>
                  <a:pt x="954340" y="1047192"/>
                  <a:pt x="942189" y="1039091"/>
                </a:cubicBezTo>
                <a:lnTo>
                  <a:pt x="859062" y="983673"/>
                </a:lnTo>
                <a:lnTo>
                  <a:pt x="817498" y="955964"/>
                </a:lnTo>
                <a:cubicBezTo>
                  <a:pt x="743607" y="845127"/>
                  <a:pt x="840589" y="979055"/>
                  <a:pt x="748225" y="886691"/>
                </a:cubicBezTo>
                <a:cubicBezTo>
                  <a:pt x="736451" y="874917"/>
                  <a:pt x="732290" y="856901"/>
                  <a:pt x="720516" y="845127"/>
                </a:cubicBezTo>
                <a:cubicBezTo>
                  <a:pt x="703332" y="827943"/>
                  <a:pt x="647134" y="791588"/>
                  <a:pt x="623534" y="775855"/>
                </a:cubicBezTo>
                <a:cubicBezTo>
                  <a:pt x="579624" y="709989"/>
                  <a:pt x="601090" y="750086"/>
                  <a:pt x="568116" y="651164"/>
                </a:cubicBezTo>
                <a:lnTo>
                  <a:pt x="554262" y="609600"/>
                </a:lnTo>
                <a:cubicBezTo>
                  <a:pt x="530618" y="444095"/>
                  <a:pt x="554188" y="567776"/>
                  <a:pt x="526553" y="471055"/>
                </a:cubicBezTo>
                <a:cubicBezTo>
                  <a:pt x="521322" y="452746"/>
                  <a:pt x="520199" y="433138"/>
                  <a:pt x="512698" y="415636"/>
                </a:cubicBezTo>
                <a:cubicBezTo>
                  <a:pt x="506139" y="400331"/>
                  <a:pt x="492436" y="388966"/>
                  <a:pt x="484989" y="374073"/>
                </a:cubicBezTo>
                <a:cubicBezTo>
                  <a:pt x="478458" y="361011"/>
                  <a:pt x="477665" y="345571"/>
                  <a:pt x="471134" y="332509"/>
                </a:cubicBezTo>
                <a:cubicBezTo>
                  <a:pt x="463044" y="316330"/>
                  <a:pt x="434123" y="274281"/>
                  <a:pt x="415716" y="263236"/>
                </a:cubicBezTo>
                <a:cubicBezTo>
                  <a:pt x="403193" y="255722"/>
                  <a:pt x="388007" y="254000"/>
                  <a:pt x="374153" y="249382"/>
                </a:cubicBezTo>
                <a:cubicBezTo>
                  <a:pt x="364916" y="240146"/>
                  <a:pt x="358126" y="227515"/>
                  <a:pt x="346443" y="221673"/>
                </a:cubicBezTo>
                <a:cubicBezTo>
                  <a:pt x="320319" y="208611"/>
                  <a:pt x="263316" y="193964"/>
                  <a:pt x="263316" y="193964"/>
                </a:cubicBezTo>
                <a:cubicBezTo>
                  <a:pt x="249462" y="184728"/>
                  <a:pt x="234395" y="177091"/>
                  <a:pt x="221753" y="166255"/>
                </a:cubicBezTo>
                <a:cubicBezTo>
                  <a:pt x="201918" y="149253"/>
                  <a:pt x="191118" y="119097"/>
                  <a:pt x="166334" y="110836"/>
                </a:cubicBezTo>
                <a:lnTo>
                  <a:pt x="124771" y="96982"/>
                </a:lnTo>
                <a:lnTo>
                  <a:pt x="41643" y="41564"/>
                </a:lnTo>
                <a:cubicBezTo>
                  <a:pt x="-3763" y="11294"/>
                  <a:pt x="80" y="30506"/>
                  <a:pt x="80" y="0"/>
                </a:cubicBezTo>
              </a:path>
            </a:pathLst>
          </a:custGeom>
          <a:ln w="38100"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535382" y="609600"/>
            <a:ext cx="1219200" cy="457200"/>
          </a:xfrm>
          <a:custGeom>
            <a:avLst/>
            <a:gdLst>
              <a:gd name="connsiteX0" fmla="*/ 1219200 w 1219200"/>
              <a:gd name="connsiteY0" fmla="*/ 83127 h 457200"/>
              <a:gd name="connsiteX1" fmla="*/ 1149927 w 1219200"/>
              <a:gd name="connsiteY1" fmla="*/ 69273 h 457200"/>
              <a:gd name="connsiteX2" fmla="*/ 1136073 w 1219200"/>
              <a:gd name="connsiteY2" fmla="*/ 27709 h 457200"/>
              <a:gd name="connsiteX3" fmla="*/ 1108363 w 1219200"/>
              <a:gd name="connsiteY3" fmla="*/ 0 h 457200"/>
              <a:gd name="connsiteX4" fmla="*/ 1039091 w 1219200"/>
              <a:gd name="connsiteY4" fmla="*/ 13855 h 457200"/>
              <a:gd name="connsiteX5" fmla="*/ 997527 w 1219200"/>
              <a:gd name="connsiteY5" fmla="*/ 27709 h 457200"/>
              <a:gd name="connsiteX6" fmla="*/ 914400 w 1219200"/>
              <a:gd name="connsiteY6" fmla="*/ 83127 h 457200"/>
              <a:gd name="connsiteX7" fmla="*/ 886691 w 1219200"/>
              <a:gd name="connsiteY7" fmla="*/ 124691 h 457200"/>
              <a:gd name="connsiteX8" fmla="*/ 845127 w 1219200"/>
              <a:gd name="connsiteY8" fmla="*/ 138545 h 457200"/>
              <a:gd name="connsiteX9" fmla="*/ 817418 w 1219200"/>
              <a:gd name="connsiteY9" fmla="*/ 166255 h 457200"/>
              <a:gd name="connsiteX10" fmla="*/ 775854 w 1219200"/>
              <a:gd name="connsiteY10" fmla="*/ 249382 h 457200"/>
              <a:gd name="connsiteX11" fmla="*/ 734291 w 1219200"/>
              <a:gd name="connsiteY11" fmla="*/ 277091 h 457200"/>
              <a:gd name="connsiteX12" fmla="*/ 651163 w 1219200"/>
              <a:gd name="connsiteY12" fmla="*/ 387927 h 457200"/>
              <a:gd name="connsiteX13" fmla="*/ 609600 w 1219200"/>
              <a:gd name="connsiteY13" fmla="*/ 401782 h 457200"/>
              <a:gd name="connsiteX14" fmla="*/ 568036 w 1219200"/>
              <a:gd name="connsiteY14" fmla="*/ 429491 h 457200"/>
              <a:gd name="connsiteX15" fmla="*/ 484909 w 1219200"/>
              <a:gd name="connsiteY15" fmla="*/ 457200 h 457200"/>
              <a:gd name="connsiteX16" fmla="*/ 263236 w 1219200"/>
              <a:gd name="connsiteY16" fmla="*/ 443345 h 457200"/>
              <a:gd name="connsiteX17" fmla="*/ 207818 w 1219200"/>
              <a:gd name="connsiteY17" fmla="*/ 429491 h 457200"/>
              <a:gd name="connsiteX18" fmla="*/ 166254 w 1219200"/>
              <a:gd name="connsiteY18" fmla="*/ 401782 h 457200"/>
              <a:gd name="connsiteX19" fmla="*/ 0 w 1219200"/>
              <a:gd name="connsiteY19" fmla="*/ 401782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" h="457200">
                <a:moveTo>
                  <a:pt x="1219200" y="83127"/>
                </a:moveTo>
                <a:cubicBezTo>
                  <a:pt x="1196109" y="78509"/>
                  <a:pt x="1169520" y="82335"/>
                  <a:pt x="1149927" y="69273"/>
                </a:cubicBezTo>
                <a:cubicBezTo>
                  <a:pt x="1137776" y="61172"/>
                  <a:pt x="1143587" y="40232"/>
                  <a:pt x="1136073" y="27709"/>
                </a:cubicBezTo>
                <a:cubicBezTo>
                  <a:pt x="1129352" y="16508"/>
                  <a:pt x="1117600" y="9236"/>
                  <a:pt x="1108363" y="0"/>
                </a:cubicBezTo>
                <a:cubicBezTo>
                  <a:pt x="1085272" y="4618"/>
                  <a:pt x="1061936" y="8144"/>
                  <a:pt x="1039091" y="13855"/>
                </a:cubicBezTo>
                <a:cubicBezTo>
                  <a:pt x="1024923" y="17397"/>
                  <a:pt x="1007854" y="17382"/>
                  <a:pt x="997527" y="27709"/>
                </a:cubicBezTo>
                <a:cubicBezTo>
                  <a:pt x="922973" y="102263"/>
                  <a:pt x="1083863" y="49236"/>
                  <a:pt x="914400" y="83127"/>
                </a:cubicBezTo>
                <a:cubicBezTo>
                  <a:pt x="905164" y="96982"/>
                  <a:pt x="899693" y="114289"/>
                  <a:pt x="886691" y="124691"/>
                </a:cubicBezTo>
                <a:cubicBezTo>
                  <a:pt x="875287" y="133814"/>
                  <a:pt x="857650" y="131031"/>
                  <a:pt x="845127" y="138545"/>
                </a:cubicBezTo>
                <a:cubicBezTo>
                  <a:pt x="833926" y="145266"/>
                  <a:pt x="826654" y="157018"/>
                  <a:pt x="817418" y="166255"/>
                </a:cubicBezTo>
                <a:cubicBezTo>
                  <a:pt x="806150" y="200059"/>
                  <a:pt x="802710" y="222525"/>
                  <a:pt x="775854" y="249382"/>
                </a:cubicBezTo>
                <a:cubicBezTo>
                  <a:pt x="764080" y="261156"/>
                  <a:pt x="748145" y="267855"/>
                  <a:pt x="734291" y="277091"/>
                </a:cubicBezTo>
                <a:cubicBezTo>
                  <a:pt x="729703" y="283974"/>
                  <a:pt x="679642" y="370839"/>
                  <a:pt x="651163" y="387927"/>
                </a:cubicBezTo>
                <a:cubicBezTo>
                  <a:pt x="638640" y="395441"/>
                  <a:pt x="622662" y="395251"/>
                  <a:pt x="609600" y="401782"/>
                </a:cubicBezTo>
                <a:cubicBezTo>
                  <a:pt x="594707" y="409229"/>
                  <a:pt x="583252" y="422728"/>
                  <a:pt x="568036" y="429491"/>
                </a:cubicBezTo>
                <a:cubicBezTo>
                  <a:pt x="541346" y="441353"/>
                  <a:pt x="484909" y="457200"/>
                  <a:pt x="484909" y="457200"/>
                </a:cubicBezTo>
                <a:cubicBezTo>
                  <a:pt x="411018" y="452582"/>
                  <a:pt x="336904" y="450712"/>
                  <a:pt x="263236" y="443345"/>
                </a:cubicBezTo>
                <a:cubicBezTo>
                  <a:pt x="244289" y="441450"/>
                  <a:pt x="225320" y="436992"/>
                  <a:pt x="207818" y="429491"/>
                </a:cubicBezTo>
                <a:cubicBezTo>
                  <a:pt x="192513" y="422932"/>
                  <a:pt x="182759" y="403983"/>
                  <a:pt x="166254" y="401782"/>
                </a:cubicBezTo>
                <a:cubicBezTo>
                  <a:pt x="111322" y="394458"/>
                  <a:pt x="55418" y="401782"/>
                  <a:pt x="0" y="401782"/>
                </a:cubicBezTo>
              </a:path>
            </a:pathLst>
          </a:custGeom>
          <a:ln w="38100"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884218" y="1011382"/>
            <a:ext cx="678873" cy="110836"/>
          </a:xfrm>
          <a:custGeom>
            <a:avLst/>
            <a:gdLst>
              <a:gd name="connsiteX0" fmla="*/ 678873 w 678873"/>
              <a:gd name="connsiteY0" fmla="*/ 0 h 110836"/>
              <a:gd name="connsiteX1" fmla="*/ 609600 w 678873"/>
              <a:gd name="connsiteY1" fmla="*/ 27709 h 110836"/>
              <a:gd name="connsiteX2" fmla="*/ 568037 w 678873"/>
              <a:gd name="connsiteY2" fmla="*/ 41563 h 110836"/>
              <a:gd name="connsiteX3" fmla="*/ 346364 w 678873"/>
              <a:gd name="connsiteY3" fmla="*/ 55418 h 110836"/>
              <a:gd name="connsiteX4" fmla="*/ 290946 w 678873"/>
              <a:gd name="connsiteY4" fmla="*/ 69273 h 110836"/>
              <a:gd name="connsiteX5" fmla="*/ 0 w 678873"/>
              <a:gd name="connsiteY5" fmla="*/ 110836 h 11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873" h="110836">
                <a:moveTo>
                  <a:pt x="678873" y="0"/>
                </a:moveTo>
                <a:cubicBezTo>
                  <a:pt x="655782" y="9236"/>
                  <a:pt x="632886" y="18977"/>
                  <a:pt x="609600" y="27709"/>
                </a:cubicBezTo>
                <a:cubicBezTo>
                  <a:pt x="595926" y="32837"/>
                  <a:pt x="582560" y="40034"/>
                  <a:pt x="568037" y="41563"/>
                </a:cubicBezTo>
                <a:cubicBezTo>
                  <a:pt x="494409" y="49313"/>
                  <a:pt x="420255" y="50800"/>
                  <a:pt x="346364" y="55418"/>
                </a:cubicBezTo>
                <a:cubicBezTo>
                  <a:pt x="327891" y="60036"/>
                  <a:pt x="309916" y="67623"/>
                  <a:pt x="290946" y="69273"/>
                </a:cubicBezTo>
                <a:cubicBezTo>
                  <a:pt x="4278" y="94201"/>
                  <a:pt x="91385" y="19451"/>
                  <a:pt x="0" y="110836"/>
                </a:cubicBezTo>
              </a:path>
            </a:pathLst>
          </a:custGeom>
          <a:ln w="38100"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5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24B1-C7B4-4A8A-8E6E-B45790D7EEB2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Callout 3 8"/>
          <p:cNvSpPr/>
          <p:nvPr/>
        </p:nvSpPr>
        <p:spPr>
          <a:xfrm>
            <a:off x="4419600" y="3200400"/>
            <a:ext cx="4343400" cy="3165764"/>
          </a:xfrm>
          <a:prstGeom prst="borderCallout3">
            <a:avLst>
              <a:gd name="adj1" fmla="val 50155"/>
              <a:gd name="adj2" fmla="val 183"/>
              <a:gd name="adj3" fmla="val 57630"/>
              <a:gd name="adj4" fmla="val -8962"/>
              <a:gd name="adj5" fmla="val 41908"/>
              <a:gd name="adj6" fmla="val -13478"/>
              <a:gd name="adj7" fmla="val 28005"/>
              <a:gd name="adj8" fmla="val -30362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The soil was more difficult in Athens - but some were willing </a:t>
            </a:r>
            <a:r>
              <a:rPr lang="en-US" sz="3200" b="1" dirty="0">
                <a:latin typeface="Calibri" pitchFamily="34" charset="0"/>
                <a:cs typeface="Calibri" pitchFamily="34" charset="0"/>
              </a:rPr>
              <a:t>to receive the word of God, repent and join the disciples – 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Acts 17:15-34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754502" y="637309"/>
            <a:ext cx="1579498" cy="1496291"/>
          </a:xfrm>
          <a:custGeom>
            <a:avLst/>
            <a:gdLst>
              <a:gd name="connsiteX0" fmla="*/ 1579498 w 1579498"/>
              <a:gd name="connsiteY0" fmla="*/ 1496291 h 1496291"/>
              <a:gd name="connsiteX1" fmla="*/ 1371680 w 1579498"/>
              <a:gd name="connsiteY1" fmla="*/ 1482436 h 1496291"/>
              <a:gd name="connsiteX2" fmla="*/ 1357825 w 1579498"/>
              <a:gd name="connsiteY2" fmla="*/ 1440873 h 1496291"/>
              <a:gd name="connsiteX3" fmla="*/ 1316262 w 1579498"/>
              <a:gd name="connsiteY3" fmla="*/ 1413164 h 1496291"/>
              <a:gd name="connsiteX4" fmla="*/ 1302407 w 1579498"/>
              <a:gd name="connsiteY4" fmla="*/ 1371600 h 1496291"/>
              <a:gd name="connsiteX5" fmla="*/ 1219280 w 1579498"/>
              <a:gd name="connsiteY5" fmla="*/ 1330036 h 1496291"/>
              <a:gd name="connsiteX6" fmla="*/ 1163862 w 1579498"/>
              <a:gd name="connsiteY6" fmla="*/ 1246909 h 1496291"/>
              <a:gd name="connsiteX7" fmla="*/ 1136153 w 1579498"/>
              <a:gd name="connsiteY7" fmla="*/ 1205346 h 1496291"/>
              <a:gd name="connsiteX8" fmla="*/ 1066880 w 1579498"/>
              <a:gd name="connsiteY8" fmla="*/ 1080655 h 1496291"/>
              <a:gd name="connsiteX9" fmla="*/ 983753 w 1579498"/>
              <a:gd name="connsiteY9" fmla="*/ 1052946 h 1496291"/>
              <a:gd name="connsiteX10" fmla="*/ 942189 w 1579498"/>
              <a:gd name="connsiteY10" fmla="*/ 1039091 h 1496291"/>
              <a:gd name="connsiteX11" fmla="*/ 859062 w 1579498"/>
              <a:gd name="connsiteY11" fmla="*/ 983673 h 1496291"/>
              <a:gd name="connsiteX12" fmla="*/ 817498 w 1579498"/>
              <a:gd name="connsiteY12" fmla="*/ 955964 h 1496291"/>
              <a:gd name="connsiteX13" fmla="*/ 748225 w 1579498"/>
              <a:gd name="connsiteY13" fmla="*/ 886691 h 1496291"/>
              <a:gd name="connsiteX14" fmla="*/ 720516 w 1579498"/>
              <a:gd name="connsiteY14" fmla="*/ 845127 h 1496291"/>
              <a:gd name="connsiteX15" fmla="*/ 623534 w 1579498"/>
              <a:gd name="connsiteY15" fmla="*/ 775855 h 1496291"/>
              <a:gd name="connsiteX16" fmla="*/ 568116 w 1579498"/>
              <a:gd name="connsiteY16" fmla="*/ 651164 h 1496291"/>
              <a:gd name="connsiteX17" fmla="*/ 554262 w 1579498"/>
              <a:gd name="connsiteY17" fmla="*/ 609600 h 1496291"/>
              <a:gd name="connsiteX18" fmla="*/ 526553 w 1579498"/>
              <a:gd name="connsiteY18" fmla="*/ 471055 h 1496291"/>
              <a:gd name="connsiteX19" fmla="*/ 512698 w 1579498"/>
              <a:gd name="connsiteY19" fmla="*/ 415636 h 1496291"/>
              <a:gd name="connsiteX20" fmla="*/ 484989 w 1579498"/>
              <a:gd name="connsiteY20" fmla="*/ 374073 h 1496291"/>
              <a:gd name="connsiteX21" fmla="*/ 471134 w 1579498"/>
              <a:gd name="connsiteY21" fmla="*/ 332509 h 1496291"/>
              <a:gd name="connsiteX22" fmla="*/ 415716 w 1579498"/>
              <a:gd name="connsiteY22" fmla="*/ 263236 h 1496291"/>
              <a:gd name="connsiteX23" fmla="*/ 374153 w 1579498"/>
              <a:gd name="connsiteY23" fmla="*/ 249382 h 1496291"/>
              <a:gd name="connsiteX24" fmla="*/ 346443 w 1579498"/>
              <a:gd name="connsiteY24" fmla="*/ 221673 h 1496291"/>
              <a:gd name="connsiteX25" fmla="*/ 263316 w 1579498"/>
              <a:gd name="connsiteY25" fmla="*/ 193964 h 1496291"/>
              <a:gd name="connsiteX26" fmla="*/ 221753 w 1579498"/>
              <a:gd name="connsiteY26" fmla="*/ 166255 h 1496291"/>
              <a:gd name="connsiteX27" fmla="*/ 166334 w 1579498"/>
              <a:gd name="connsiteY27" fmla="*/ 110836 h 1496291"/>
              <a:gd name="connsiteX28" fmla="*/ 124771 w 1579498"/>
              <a:gd name="connsiteY28" fmla="*/ 96982 h 1496291"/>
              <a:gd name="connsiteX29" fmla="*/ 41643 w 1579498"/>
              <a:gd name="connsiteY29" fmla="*/ 41564 h 1496291"/>
              <a:gd name="connsiteX30" fmla="*/ 80 w 1579498"/>
              <a:gd name="connsiteY30" fmla="*/ 0 h 149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79498" h="1496291">
                <a:moveTo>
                  <a:pt x="1579498" y="1496291"/>
                </a:moveTo>
                <a:cubicBezTo>
                  <a:pt x="1510225" y="1491673"/>
                  <a:pt x="1439034" y="1499274"/>
                  <a:pt x="1371680" y="1482436"/>
                </a:cubicBezTo>
                <a:cubicBezTo>
                  <a:pt x="1357512" y="1478894"/>
                  <a:pt x="1366948" y="1452277"/>
                  <a:pt x="1357825" y="1440873"/>
                </a:cubicBezTo>
                <a:cubicBezTo>
                  <a:pt x="1347423" y="1427871"/>
                  <a:pt x="1330116" y="1422400"/>
                  <a:pt x="1316262" y="1413164"/>
                </a:cubicBezTo>
                <a:cubicBezTo>
                  <a:pt x="1311644" y="1399309"/>
                  <a:pt x="1311530" y="1383004"/>
                  <a:pt x="1302407" y="1371600"/>
                </a:cubicBezTo>
                <a:cubicBezTo>
                  <a:pt x="1282875" y="1347185"/>
                  <a:pt x="1246659" y="1339163"/>
                  <a:pt x="1219280" y="1330036"/>
                </a:cubicBezTo>
                <a:lnTo>
                  <a:pt x="1163862" y="1246909"/>
                </a:lnTo>
                <a:cubicBezTo>
                  <a:pt x="1154626" y="1233055"/>
                  <a:pt x="1141419" y="1221142"/>
                  <a:pt x="1136153" y="1205346"/>
                </a:cubicBezTo>
                <a:cubicBezTo>
                  <a:pt x="1119111" y="1154221"/>
                  <a:pt x="1117784" y="1108935"/>
                  <a:pt x="1066880" y="1080655"/>
                </a:cubicBezTo>
                <a:cubicBezTo>
                  <a:pt x="1041348" y="1066470"/>
                  <a:pt x="1011462" y="1062182"/>
                  <a:pt x="983753" y="1052946"/>
                </a:cubicBezTo>
                <a:cubicBezTo>
                  <a:pt x="969898" y="1048328"/>
                  <a:pt x="954340" y="1047192"/>
                  <a:pt x="942189" y="1039091"/>
                </a:cubicBezTo>
                <a:lnTo>
                  <a:pt x="859062" y="983673"/>
                </a:lnTo>
                <a:lnTo>
                  <a:pt x="817498" y="955964"/>
                </a:lnTo>
                <a:cubicBezTo>
                  <a:pt x="743607" y="845127"/>
                  <a:pt x="840589" y="979055"/>
                  <a:pt x="748225" y="886691"/>
                </a:cubicBezTo>
                <a:cubicBezTo>
                  <a:pt x="736451" y="874917"/>
                  <a:pt x="732290" y="856901"/>
                  <a:pt x="720516" y="845127"/>
                </a:cubicBezTo>
                <a:cubicBezTo>
                  <a:pt x="703332" y="827943"/>
                  <a:pt x="647134" y="791588"/>
                  <a:pt x="623534" y="775855"/>
                </a:cubicBezTo>
                <a:cubicBezTo>
                  <a:pt x="579624" y="709989"/>
                  <a:pt x="601090" y="750086"/>
                  <a:pt x="568116" y="651164"/>
                </a:cubicBezTo>
                <a:lnTo>
                  <a:pt x="554262" y="609600"/>
                </a:lnTo>
                <a:cubicBezTo>
                  <a:pt x="530618" y="444095"/>
                  <a:pt x="554188" y="567776"/>
                  <a:pt x="526553" y="471055"/>
                </a:cubicBezTo>
                <a:cubicBezTo>
                  <a:pt x="521322" y="452746"/>
                  <a:pt x="520199" y="433138"/>
                  <a:pt x="512698" y="415636"/>
                </a:cubicBezTo>
                <a:cubicBezTo>
                  <a:pt x="506139" y="400331"/>
                  <a:pt x="492436" y="388966"/>
                  <a:pt x="484989" y="374073"/>
                </a:cubicBezTo>
                <a:cubicBezTo>
                  <a:pt x="478458" y="361011"/>
                  <a:pt x="477665" y="345571"/>
                  <a:pt x="471134" y="332509"/>
                </a:cubicBezTo>
                <a:cubicBezTo>
                  <a:pt x="463044" y="316330"/>
                  <a:pt x="434123" y="274281"/>
                  <a:pt x="415716" y="263236"/>
                </a:cubicBezTo>
                <a:cubicBezTo>
                  <a:pt x="403193" y="255722"/>
                  <a:pt x="388007" y="254000"/>
                  <a:pt x="374153" y="249382"/>
                </a:cubicBezTo>
                <a:cubicBezTo>
                  <a:pt x="364916" y="240146"/>
                  <a:pt x="358126" y="227515"/>
                  <a:pt x="346443" y="221673"/>
                </a:cubicBezTo>
                <a:cubicBezTo>
                  <a:pt x="320319" y="208611"/>
                  <a:pt x="263316" y="193964"/>
                  <a:pt x="263316" y="193964"/>
                </a:cubicBezTo>
                <a:cubicBezTo>
                  <a:pt x="249462" y="184728"/>
                  <a:pt x="234395" y="177091"/>
                  <a:pt x="221753" y="166255"/>
                </a:cubicBezTo>
                <a:cubicBezTo>
                  <a:pt x="201918" y="149253"/>
                  <a:pt x="191118" y="119097"/>
                  <a:pt x="166334" y="110836"/>
                </a:cubicBezTo>
                <a:lnTo>
                  <a:pt x="124771" y="96982"/>
                </a:lnTo>
                <a:lnTo>
                  <a:pt x="41643" y="41564"/>
                </a:lnTo>
                <a:cubicBezTo>
                  <a:pt x="-3763" y="11294"/>
                  <a:pt x="80" y="30506"/>
                  <a:pt x="80" y="0"/>
                </a:cubicBezTo>
              </a:path>
            </a:pathLst>
          </a:custGeom>
          <a:ln w="38100"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535382" y="609600"/>
            <a:ext cx="1219200" cy="457200"/>
          </a:xfrm>
          <a:custGeom>
            <a:avLst/>
            <a:gdLst>
              <a:gd name="connsiteX0" fmla="*/ 1219200 w 1219200"/>
              <a:gd name="connsiteY0" fmla="*/ 83127 h 457200"/>
              <a:gd name="connsiteX1" fmla="*/ 1149927 w 1219200"/>
              <a:gd name="connsiteY1" fmla="*/ 69273 h 457200"/>
              <a:gd name="connsiteX2" fmla="*/ 1136073 w 1219200"/>
              <a:gd name="connsiteY2" fmla="*/ 27709 h 457200"/>
              <a:gd name="connsiteX3" fmla="*/ 1108363 w 1219200"/>
              <a:gd name="connsiteY3" fmla="*/ 0 h 457200"/>
              <a:gd name="connsiteX4" fmla="*/ 1039091 w 1219200"/>
              <a:gd name="connsiteY4" fmla="*/ 13855 h 457200"/>
              <a:gd name="connsiteX5" fmla="*/ 997527 w 1219200"/>
              <a:gd name="connsiteY5" fmla="*/ 27709 h 457200"/>
              <a:gd name="connsiteX6" fmla="*/ 914400 w 1219200"/>
              <a:gd name="connsiteY6" fmla="*/ 83127 h 457200"/>
              <a:gd name="connsiteX7" fmla="*/ 886691 w 1219200"/>
              <a:gd name="connsiteY7" fmla="*/ 124691 h 457200"/>
              <a:gd name="connsiteX8" fmla="*/ 845127 w 1219200"/>
              <a:gd name="connsiteY8" fmla="*/ 138545 h 457200"/>
              <a:gd name="connsiteX9" fmla="*/ 817418 w 1219200"/>
              <a:gd name="connsiteY9" fmla="*/ 166255 h 457200"/>
              <a:gd name="connsiteX10" fmla="*/ 775854 w 1219200"/>
              <a:gd name="connsiteY10" fmla="*/ 249382 h 457200"/>
              <a:gd name="connsiteX11" fmla="*/ 734291 w 1219200"/>
              <a:gd name="connsiteY11" fmla="*/ 277091 h 457200"/>
              <a:gd name="connsiteX12" fmla="*/ 651163 w 1219200"/>
              <a:gd name="connsiteY12" fmla="*/ 387927 h 457200"/>
              <a:gd name="connsiteX13" fmla="*/ 609600 w 1219200"/>
              <a:gd name="connsiteY13" fmla="*/ 401782 h 457200"/>
              <a:gd name="connsiteX14" fmla="*/ 568036 w 1219200"/>
              <a:gd name="connsiteY14" fmla="*/ 429491 h 457200"/>
              <a:gd name="connsiteX15" fmla="*/ 484909 w 1219200"/>
              <a:gd name="connsiteY15" fmla="*/ 457200 h 457200"/>
              <a:gd name="connsiteX16" fmla="*/ 263236 w 1219200"/>
              <a:gd name="connsiteY16" fmla="*/ 443345 h 457200"/>
              <a:gd name="connsiteX17" fmla="*/ 207818 w 1219200"/>
              <a:gd name="connsiteY17" fmla="*/ 429491 h 457200"/>
              <a:gd name="connsiteX18" fmla="*/ 166254 w 1219200"/>
              <a:gd name="connsiteY18" fmla="*/ 401782 h 457200"/>
              <a:gd name="connsiteX19" fmla="*/ 0 w 1219200"/>
              <a:gd name="connsiteY19" fmla="*/ 401782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" h="457200">
                <a:moveTo>
                  <a:pt x="1219200" y="83127"/>
                </a:moveTo>
                <a:cubicBezTo>
                  <a:pt x="1196109" y="78509"/>
                  <a:pt x="1169520" y="82335"/>
                  <a:pt x="1149927" y="69273"/>
                </a:cubicBezTo>
                <a:cubicBezTo>
                  <a:pt x="1137776" y="61172"/>
                  <a:pt x="1143587" y="40232"/>
                  <a:pt x="1136073" y="27709"/>
                </a:cubicBezTo>
                <a:cubicBezTo>
                  <a:pt x="1129352" y="16508"/>
                  <a:pt x="1117600" y="9236"/>
                  <a:pt x="1108363" y="0"/>
                </a:cubicBezTo>
                <a:cubicBezTo>
                  <a:pt x="1085272" y="4618"/>
                  <a:pt x="1061936" y="8144"/>
                  <a:pt x="1039091" y="13855"/>
                </a:cubicBezTo>
                <a:cubicBezTo>
                  <a:pt x="1024923" y="17397"/>
                  <a:pt x="1007854" y="17382"/>
                  <a:pt x="997527" y="27709"/>
                </a:cubicBezTo>
                <a:cubicBezTo>
                  <a:pt x="922973" y="102263"/>
                  <a:pt x="1083863" y="49236"/>
                  <a:pt x="914400" y="83127"/>
                </a:cubicBezTo>
                <a:cubicBezTo>
                  <a:pt x="905164" y="96982"/>
                  <a:pt x="899693" y="114289"/>
                  <a:pt x="886691" y="124691"/>
                </a:cubicBezTo>
                <a:cubicBezTo>
                  <a:pt x="875287" y="133814"/>
                  <a:pt x="857650" y="131031"/>
                  <a:pt x="845127" y="138545"/>
                </a:cubicBezTo>
                <a:cubicBezTo>
                  <a:pt x="833926" y="145266"/>
                  <a:pt x="826654" y="157018"/>
                  <a:pt x="817418" y="166255"/>
                </a:cubicBezTo>
                <a:cubicBezTo>
                  <a:pt x="806150" y="200059"/>
                  <a:pt x="802710" y="222525"/>
                  <a:pt x="775854" y="249382"/>
                </a:cubicBezTo>
                <a:cubicBezTo>
                  <a:pt x="764080" y="261156"/>
                  <a:pt x="748145" y="267855"/>
                  <a:pt x="734291" y="277091"/>
                </a:cubicBezTo>
                <a:cubicBezTo>
                  <a:pt x="729703" y="283974"/>
                  <a:pt x="679642" y="370839"/>
                  <a:pt x="651163" y="387927"/>
                </a:cubicBezTo>
                <a:cubicBezTo>
                  <a:pt x="638640" y="395441"/>
                  <a:pt x="622662" y="395251"/>
                  <a:pt x="609600" y="401782"/>
                </a:cubicBezTo>
                <a:cubicBezTo>
                  <a:pt x="594707" y="409229"/>
                  <a:pt x="583252" y="422728"/>
                  <a:pt x="568036" y="429491"/>
                </a:cubicBezTo>
                <a:cubicBezTo>
                  <a:pt x="541346" y="441353"/>
                  <a:pt x="484909" y="457200"/>
                  <a:pt x="484909" y="457200"/>
                </a:cubicBezTo>
                <a:cubicBezTo>
                  <a:pt x="411018" y="452582"/>
                  <a:pt x="336904" y="450712"/>
                  <a:pt x="263236" y="443345"/>
                </a:cubicBezTo>
                <a:cubicBezTo>
                  <a:pt x="244289" y="441450"/>
                  <a:pt x="225320" y="436992"/>
                  <a:pt x="207818" y="429491"/>
                </a:cubicBezTo>
                <a:cubicBezTo>
                  <a:pt x="192513" y="422932"/>
                  <a:pt x="182759" y="403983"/>
                  <a:pt x="166254" y="401782"/>
                </a:cubicBezTo>
                <a:cubicBezTo>
                  <a:pt x="111322" y="394458"/>
                  <a:pt x="55418" y="401782"/>
                  <a:pt x="0" y="401782"/>
                </a:cubicBezTo>
              </a:path>
            </a:pathLst>
          </a:custGeom>
          <a:ln w="38100"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884218" y="1011382"/>
            <a:ext cx="678873" cy="110836"/>
          </a:xfrm>
          <a:custGeom>
            <a:avLst/>
            <a:gdLst>
              <a:gd name="connsiteX0" fmla="*/ 678873 w 678873"/>
              <a:gd name="connsiteY0" fmla="*/ 0 h 110836"/>
              <a:gd name="connsiteX1" fmla="*/ 609600 w 678873"/>
              <a:gd name="connsiteY1" fmla="*/ 27709 h 110836"/>
              <a:gd name="connsiteX2" fmla="*/ 568037 w 678873"/>
              <a:gd name="connsiteY2" fmla="*/ 41563 h 110836"/>
              <a:gd name="connsiteX3" fmla="*/ 346364 w 678873"/>
              <a:gd name="connsiteY3" fmla="*/ 55418 h 110836"/>
              <a:gd name="connsiteX4" fmla="*/ 290946 w 678873"/>
              <a:gd name="connsiteY4" fmla="*/ 69273 h 110836"/>
              <a:gd name="connsiteX5" fmla="*/ 0 w 678873"/>
              <a:gd name="connsiteY5" fmla="*/ 110836 h 11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873" h="110836">
                <a:moveTo>
                  <a:pt x="678873" y="0"/>
                </a:moveTo>
                <a:cubicBezTo>
                  <a:pt x="655782" y="9236"/>
                  <a:pt x="632886" y="18977"/>
                  <a:pt x="609600" y="27709"/>
                </a:cubicBezTo>
                <a:cubicBezTo>
                  <a:pt x="595926" y="32837"/>
                  <a:pt x="582560" y="40034"/>
                  <a:pt x="568037" y="41563"/>
                </a:cubicBezTo>
                <a:cubicBezTo>
                  <a:pt x="494409" y="49313"/>
                  <a:pt x="420255" y="50800"/>
                  <a:pt x="346364" y="55418"/>
                </a:cubicBezTo>
                <a:cubicBezTo>
                  <a:pt x="327891" y="60036"/>
                  <a:pt x="309916" y="67623"/>
                  <a:pt x="290946" y="69273"/>
                </a:cubicBezTo>
                <a:cubicBezTo>
                  <a:pt x="4278" y="94201"/>
                  <a:pt x="91385" y="19451"/>
                  <a:pt x="0" y="110836"/>
                </a:cubicBezTo>
              </a:path>
            </a:pathLst>
          </a:custGeom>
          <a:ln w="38100"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925782" y="1163782"/>
            <a:ext cx="1260763" cy="2923309"/>
          </a:xfrm>
          <a:custGeom>
            <a:avLst/>
            <a:gdLst>
              <a:gd name="connsiteX0" fmla="*/ 0 w 1260763"/>
              <a:gd name="connsiteY0" fmla="*/ 0 h 2923309"/>
              <a:gd name="connsiteX1" fmla="*/ 110836 w 1260763"/>
              <a:gd name="connsiteY1" fmla="*/ 13854 h 2923309"/>
              <a:gd name="connsiteX2" fmla="*/ 166254 w 1260763"/>
              <a:gd name="connsiteY2" fmla="*/ 96982 h 2923309"/>
              <a:gd name="connsiteX3" fmla="*/ 290945 w 1260763"/>
              <a:gd name="connsiteY3" fmla="*/ 138545 h 2923309"/>
              <a:gd name="connsiteX4" fmla="*/ 332509 w 1260763"/>
              <a:gd name="connsiteY4" fmla="*/ 152400 h 2923309"/>
              <a:gd name="connsiteX5" fmla="*/ 360218 w 1260763"/>
              <a:gd name="connsiteY5" fmla="*/ 193963 h 2923309"/>
              <a:gd name="connsiteX6" fmla="*/ 401782 w 1260763"/>
              <a:gd name="connsiteY6" fmla="*/ 277091 h 2923309"/>
              <a:gd name="connsiteX7" fmla="*/ 415636 w 1260763"/>
              <a:gd name="connsiteY7" fmla="*/ 318654 h 2923309"/>
              <a:gd name="connsiteX8" fmla="*/ 457200 w 1260763"/>
              <a:gd name="connsiteY8" fmla="*/ 360218 h 2923309"/>
              <a:gd name="connsiteX9" fmla="*/ 484909 w 1260763"/>
              <a:gd name="connsiteY9" fmla="*/ 401782 h 2923309"/>
              <a:gd name="connsiteX10" fmla="*/ 512618 w 1260763"/>
              <a:gd name="connsiteY10" fmla="*/ 484909 h 2923309"/>
              <a:gd name="connsiteX11" fmla="*/ 540327 w 1260763"/>
              <a:gd name="connsiteY11" fmla="*/ 526473 h 2923309"/>
              <a:gd name="connsiteX12" fmla="*/ 554182 w 1260763"/>
              <a:gd name="connsiteY12" fmla="*/ 568036 h 2923309"/>
              <a:gd name="connsiteX13" fmla="*/ 595745 w 1260763"/>
              <a:gd name="connsiteY13" fmla="*/ 595745 h 2923309"/>
              <a:gd name="connsiteX14" fmla="*/ 678873 w 1260763"/>
              <a:gd name="connsiteY14" fmla="*/ 665018 h 2923309"/>
              <a:gd name="connsiteX15" fmla="*/ 734291 w 1260763"/>
              <a:gd name="connsiteY15" fmla="*/ 734291 h 2923309"/>
              <a:gd name="connsiteX16" fmla="*/ 748145 w 1260763"/>
              <a:gd name="connsiteY16" fmla="*/ 775854 h 2923309"/>
              <a:gd name="connsiteX17" fmla="*/ 803563 w 1260763"/>
              <a:gd name="connsiteY17" fmla="*/ 872836 h 2923309"/>
              <a:gd name="connsiteX18" fmla="*/ 831273 w 1260763"/>
              <a:gd name="connsiteY18" fmla="*/ 900545 h 2923309"/>
              <a:gd name="connsiteX19" fmla="*/ 845127 w 1260763"/>
              <a:gd name="connsiteY19" fmla="*/ 942109 h 2923309"/>
              <a:gd name="connsiteX20" fmla="*/ 872836 w 1260763"/>
              <a:gd name="connsiteY20" fmla="*/ 983673 h 2923309"/>
              <a:gd name="connsiteX21" fmla="*/ 886691 w 1260763"/>
              <a:gd name="connsiteY21" fmla="*/ 1052945 h 2923309"/>
              <a:gd name="connsiteX22" fmla="*/ 900545 w 1260763"/>
              <a:gd name="connsiteY22" fmla="*/ 1094509 h 2923309"/>
              <a:gd name="connsiteX23" fmla="*/ 914400 w 1260763"/>
              <a:gd name="connsiteY23" fmla="*/ 1149927 h 2923309"/>
              <a:gd name="connsiteX24" fmla="*/ 928254 w 1260763"/>
              <a:gd name="connsiteY24" fmla="*/ 1302327 h 2923309"/>
              <a:gd name="connsiteX25" fmla="*/ 942109 w 1260763"/>
              <a:gd name="connsiteY25" fmla="*/ 1371600 h 2923309"/>
              <a:gd name="connsiteX26" fmla="*/ 928254 w 1260763"/>
              <a:gd name="connsiteY26" fmla="*/ 1620982 h 2923309"/>
              <a:gd name="connsiteX27" fmla="*/ 886691 w 1260763"/>
              <a:gd name="connsiteY27" fmla="*/ 1648691 h 2923309"/>
              <a:gd name="connsiteX28" fmla="*/ 803563 w 1260763"/>
              <a:gd name="connsiteY28" fmla="*/ 1676400 h 2923309"/>
              <a:gd name="connsiteX29" fmla="*/ 706582 w 1260763"/>
              <a:gd name="connsiteY29" fmla="*/ 1704109 h 2923309"/>
              <a:gd name="connsiteX30" fmla="*/ 665018 w 1260763"/>
              <a:gd name="connsiteY30" fmla="*/ 1731818 h 2923309"/>
              <a:gd name="connsiteX31" fmla="*/ 581891 w 1260763"/>
              <a:gd name="connsiteY31" fmla="*/ 1759527 h 2923309"/>
              <a:gd name="connsiteX32" fmla="*/ 512618 w 1260763"/>
              <a:gd name="connsiteY32" fmla="*/ 1828800 h 2923309"/>
              <a:gd name="connsiteX33" fmla="*/ 429491 w 1260763"/>
              <a:gd name="connsiteY33" fmla="*/ 1870363 h 2923309"/>
              <a:gd name="connsiteX34" fmla="*/ 401782 w 1260763"/>
              <a:gd name="connsiteY34" fmla="*/ 1953491 h 2923309"/>
              <a:gd name="connsiteX35" fmla="*/ 512618 w 1260763"/>
              <a:gd name="connsiteY35" fmla="*/ 1995054 h 2923309"/>
              <a:gd name="connsiteX36" fmla="*/ 554182 w 1260763"/>
              <a:gd name="connsiteY36" fmla="*/ 2008909 h 2923309"/>
              <a:gd name="connsiteX37" fmla="*/ 706582 w 1260763"/>
              <a:gd name="connsiteY37" fmla="*/ 2036618 h 2923309"/>
              <a:gd name="connsiteX38" fmla="*/ 789709 w 1260763"/>
              <a:gd name="connsiteY38" fmla="*/ 2092036 h 2923309"/>
              <a:gd name="connsiteX39" fmla="*/ 831273 w 1260763"/>
              <a:gd name="connsiteY39" fmla="*/ 2119745 h 2923309"/>
              <a:gd name="connsiteX40" fmla="*/ 858982 w 1260763"/>
              <a:gd name="connsiteY40" fmla="*/ 2161309 h 2923309"/>
              <a:gd name="connsiteX41" fmla="*/ 942109 w 1260763"/>
              <a:gd name="connsiteY41" fmla="*/ 2202873 h 2923309"/>
              <a:gd name="connsiteX42" fmla="*/ 983673 w 1260763"/>
              <a:gd name="connsiteY42" fmla="*/ 2230582 h 2923309"/>
              <a:gd name="connsiteX43" fmla="*/ 1025236 w 1260763"/>
              <a:gd name="connsiteY43" fmla="*/ 2313709 h 2923309"/>
              <a:gd name="connsiteX44" fmla="*/ 1080654 w 1260763"/>
              <a:gd name="connsiteY44" fmla="*/ 2327563 h 2923309"/>
              <a:gd name="connsiteX45" fmla="*/ 1108363 w 1260763"/>
              <a:gd name="connsiteY45" fmla="*/ 2355273 h 2923309"/>
              <a:gd name="connsiteX46" fmla="*/ 1122218 w 1260763"/>
              <a:gd name="connsiteY46" fmla="*/ 2396836 h 2923309"/>
              <a:gd name="connsiteX47" fmla="*/ 1233054 w 1260763"/>
              <a:gd name="connsiteY47" fmla="*/ 2521527 h 2923309"/>
              <a:gd name="connsiteX48" fmla="*/ 1260763 w 1260763"/>
              <a:gd name="connsiteY48" fmla="*/ 2604654 h 2923309"/>
              <a:gd name="connsiteX49" fmla="*/ 1246909 w 1260763"/>
              <a:gd name="connsiteY49" fmla="*/ 2687782 h 2923309"/>
              <a:gd name="connsiteX50" fmla="*/ 1205345 w 1260763"/>
              <a:gd name="connsiteY50" fmla="*/ 2826327 h 2923309"/>
              <a:gd name="connsiteX51" fmla="*/ 1177636 w 1260763"/>
              <a:gd name="connsiteY51" fmla="*/ 2909454 h 2923309"/>
              <a:gd name="connsiteX52" fmla="*/ 1149927 w 1260763"/>
              <a:gd name="connsiteY52" fmla="*/ 2923309 h 2923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60763" h="2923309">
                <a:moveTo>
                  <a:pt x="0" y="0"/>
                </a:moveTo>
                <a:cubicBezTo>
                  <a:pt x="36945" y="4618"/>
                  <a:pt x="78675" y="-4907"/>
                  <a:pt x="110836" y="13854"/>
                </a:cubicBezTo>
                <a:cubicBezTo>
                  <a:pt x="139602" y="30634"/>
                  <a:pt x="134661" y="86451"/>
                  <a:pt x="166254" y="96982"/>
                </a:cubicBezTo>
                <a:lnTo>
                  <a:pt x="290945" y="138545"/>
                </a:lnTo>
                <a:lnTo>
                  <a:pt x="332509" y="152400"/>
                </a:lnTo>
                <a:cubicBezTo>
                  <a:pt x="341745" y="166254"/>
                  <a:pt x="352771" y="179070"/>
                  <a:pt x="360218" y="193963"/>
                </a:cubicBezTo>
                <a:cubicBezTo>
                  <a:pt x="417581" y="308688"/>
                  <a:pt x="322369" y="157970"/>
                  <a:pt x="401782" y="277091"/>
                </a:cubicBezTo>
                <a:cubicBezTo>
                  <a:pt x="406400" y="290945"/>
                  <a:pt x="407535" y="306503"/>
                  <a:pt x="415636" y="318654"/>
                </a:cubicBezTo>
                <a:cubicBezTo>
                  <a:pt x="426504" y="334957"/>
                  <a:pt x="444657" y="345166"/>
                  <a:pt x="457200" y="360218"/>
                </a:cubicBezTo>
                <a:cubicBezTo>
                  <a:pt x="467860" y="373010"/>
                  <a:pt x="475673" y="387927"/>
                  <a:pt x="484909" y="401782"/>
                </a:cubicBezTo>
                <a:cubicBezTo>
                  <a:pt x="494145" y="429491"/>
                  <a:pt x="496417" y="460607"/>
                  <a:pt x="512618" y="484909"/>
                </a:cubicBezTo>
                <a:cubicBezTo>
                  <a:pt x="521854" y="498764"/>
                  <a:pt x="532880" y="511580"/>
                  <a:pt x="540327" y="526473"/>
                </a:cubicBezTo>
                <a:cubicBezTo>
                  <a:pt x="546858" y="539535"/>
                  <a:pt x="545059" y="556632"/>
                  <a:pt x="554182" y="568036"/>
                </a:cubicBezTo>
                <a:cubicBezTo>
                  <a:pt x="564584" y="581038"/>
                  <a:pt x="582953" y="585085"/>
                  <a:pt x="595745" y="595745"/>
                </a:cubicBezTo>
                <a:cubicBezTo>
                  <a:pt x="702415" y="684637"/>
                  <a:pt x="575683" y="596226"/>
                  <a:pt x="678873" y="665018"/>
                </a:cubicBezTo>
                <a:cubicBezTo>
                  <a:pt x="713695" y="769488"/>
                  <a:pt x="662672" y="644768"/>
                  <a:pt x="734291" y="734291"/>
                </a:cubicBezTo>
                <a:cubicBezTo>
                  <a:pt x="743414" y="745695"/>
                  <a:pt x="742392" y="762431"/>
                  <a:pt x="748145" y="775854"/>
                </a:cubicBezTo>
                <a:cubicBezTo>
                  <a:pt x="761273" y="806487"/>
                  <a:pt x="782156" y="846078"/>
                  <a:pt x="803563" y="872836"/>
                </a:cubicBezTo>
                <a:cubicBezTo>
                  <a:pt x="811723" y="883036"/>
                  <a:pt x="822036" y="891309"/>
                  <a:pt x="831273" y="900545"/>
                </a:cubicBezTo>
                <a:cubicBezTo>
                  <a:pt x="835891" y="914400"/>
                  <a:pt x="838596" y="929047"/>
                  <a:pt x="845127" y="942109"/>
                </a:cubicBezTo>
                <a:cubicBezTo>
                  <a:pt x="852573" y="957002"/>
                  <a:pt x="866989" y="968082"/>
                  <a:pt x="872836" y="983673"/>
                </a:cubicBezTo>
                <a:cubicBezTo>
                  <a:pt x="881104" y="1005722"/>
                  <a:pt x="880980" y="1030100"/>
                  <a:pt x="886691" y="1052945"/>
                </a:cubicBezTo>
                <a:cubicBezTo>
                  <a:pt x="890233" y="1067113"/>
                  <a:pt x="896533" y="1080467"/>
                  <a:pt x="900545" y="1094509"/>
                </a:cubicBezTo>
                <a:cubicBezTo>
                  <a:pt x="905776" y="1112818"/>
                  <a:pt x="909782" y="1131454"/>
                  <a:pt x="914400" y="1149927"/>
                </a:cubicBezTo>
                <a:cubicBezTo>
                  <a:pt x="919018" y="1200727"/>
                  <a:pt x="921927" y="1251711"/>
                  <a:pt x="928254" y="1302327"/>
                </a:cubicBezTo>
                <a:cubicBezTo>
                  <a:pt x="931175" y="1325693"/>
                  <a:pt x="942109" y="1348052"/>
                  <a:pt x="942109" y="1371600"/>
                </a:cubicBezTo>
                <a:cubicBezTo>
                  <a:pt x="942109" y="1454856"/>
                  <a:pt x="944582" y="1539343"/>
                  <a:pt x="928254" y="1620982"/>
                </a:cubicBezTo>
                <a:cubicBezTo>
                  <a:pt x="924989" y="1637310"/>
                  <a:pt x="901907" y="1641928"/>
                  <a:pt x="886691" y="1648691"/>
                </a:cubicBezTo>
                <a:cubicBezTo>
                  <a:pt x="860000" y="1660554"/>
                  <a:pt x="831899" y="1669316"/>
                  <a:pt x="803563" y="1676400"/>
                </a:cubicBezTo>
                <a:cubicBezTo>
                  <a:pt x="785801" y="1680840"/>
                  <a:pt x="726462" y="1694169"/>
                  <a:pt x="706582" y="1704109"/>
                </a:cubicBezTo>
                <a:cubicBezTo>
                  <a:pt x="691689" y="1711556"/>
                  <a:pt x="680234" y="1725055"/>
                  <a:pt x="665018" y="1731818"/>
                </a:cubicBezTo>
                <a:cubicBezTo>
                  <a:pt x="638328" y="1743680"/>
                  <a:pt x="581891" y="1759527"/>
                  <a:pt x="581891" y="1759527"/>
                </a:cubicBezTo>
                <a:cubicBezTo>
                  <a:pt x="471054" y="1833418"/>
                  <a:pt x="604982" y="1736436"/>
                  <a:pt x="512618" y="1828800"/>
                </a:cubicBezTo>
                <a:cubicBezTo>
                  <a:pt x="485761" y="1855657"/>
                  <a:pt x="463295" y="1859095"/>
                  <a:pt x="429491" y="1870363"/>
                </a:cubicBezTo>
                <a:cubicBezTo>
                  <a:pt x="420255" y="1898072"/>
                  <a:pt x="377479" y="1937289"/>
                  <a:pt x="401782" y="1953491"/>
                </a:cubicBezTo>
                <a:cubicBezTo>
                  <a:pt x="470202" y="1999105"/>
                  <a:pt x="416744" y="1971086"/>
                  <a:pt x="512618" y="1995054"/>
                </a:cubicBezTo>
                <a:cubicBezTo>
                  <a:pt x="526786" y="1998596"/>
                  <a:pt x="540014" y="2005367"/>
                  <a:pt x="554182" y="2008909"/>
                </a:cubicBezTo>
                <a:cubicBezTo>
                  <a:pt x="592900" y="2018588"/>
                  <a:pt x="669537" y="2030444"/>
                  <a:pt x="706582" y="2036618"/>
                </a:cubicBezTo>
                <a:lnTo>
                  <a:pt x="789709" y="2092036"/>
                </a:lnTo>
                <a:lnTo>
                  <a:pt x="831273" y="2119745"/>
                </a:lnTo>
                <a:cubicBezTo>
                  <a:pt x="840509" y="2133600"/>
                  <a:pt x="847208" y="2149535"/>
                  <a:pt x="858982" y="2161309"/>
                </a:cubicBezTo>
                <a:cubicBezTo>
                  <a:pt x="898685" y="2201013"/>
                  <a:pt x="897037" y="2180337"/>
                  <a:pt x="942109" y="2202873"/>
                </a:cubicBezTo>
                <a:cubicBezTo>
                  <a:pt x="957002" y="2210320"/>
                  <a:pt x="969818" y="2221346"/>
                  <a:pt x="983673" y="2230582"/>
                </a:cubicBezTo>
                <a:cubicBezTo>
                  <a:pt x="991576" y="2254292"/>
                  <a:pt x="1002215" y="2298362"/>
                  <a:pt x="1025236" y="2313709"/>
                </a:cubicBezTo>
                <a:cubicBezTo>
                  <a:pt x="1041079" y="2324271"/>
                  <a:pt x="1062181" y="2322945"/>
                  <a:pt x="1080654" y="2327563"/>
                </a:cubicBezTo>
                <a:cubicBezTo>
                  <a:pt x="1089890" y="2336800"/>
                  <a:pt x="1101642" y="2344072"/>
                  <a:pt x="1108363" y="2355273"/>
                </a:cubicBezTo>
                <a:cubicBezTo>
                  <a:pt x="1115877" y="2367796"/>
                  <a:pt x="1113252" y="2385308"/>
                  <a:pt x="1122218" y="2396836"/>
                </a:cubicBezTo>
                <a:cubicBezTo>
                  <a:pt x="1154734" y="2438642"/>
                  <a:pt x="1210117" y="2469919"/>
                  <a:pt x="1233054" y="2521527"/>
                </a:cubicBezTo>
                <a:cubicBezTo>
                  <a:pt x="1244916" y="2548217"/>
                  <a:pt x="1260763" y="2604654"/>
                  <a:pt x="1260763" y="2604654"/>
                </a:cubicBezTo>
                <a:cubicBezTo>
                  <a:pt x="1256145" y="2632363"/>
                  <a:pt x="1252418" y="2660236"/>
                  <a:pt x="1246909" y="2687782"/>
                </a:cubicBezTo>
                <a:cubicBezTo>
                  <a:pt x="1236441" y="2740123"/>
                  <a:pt x="1223014" y="2773320"/>
                  <a:pt x="1205345" y="2826327"/>
                </a:cubicBezTo>
                <a:cubicBezTo>
                  <a:pt x="1205345" y="2826328"/>
                  <a:pt x="1177638" y="2909453"/>
                  <a:pt x="1177636" y="2909454"/>
                </a:cubicBezTo>
                <a:lnTo>
                  <a:pt x="1149927" y="2923309"/>
                </a:lnTo>
              </a:path>
            </a:pathLst>
          </a:custGeom>
          <a:ln w="38100">
            <a:solidFill>
              <a:srgbClr val="FF00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9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3478</TotalTime>
  <Words>1776</Words>
  <Application>Microsoft Office PowerPoint</Application>
  <PresentationFormat>On-screen Show (4:3)</PresentationFormat>
  <Paragraphs>263</Paragraphs>
  <Slides>36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Perspective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</dc:creator>
  <cp:lastModifiedBy>Don McClain</cp:lastModifiedBy>
  <cp:revision>51</cp:revision>
  <dcterms:created xsi:type="dcterms:W3CDTF">2011-08-10T17:35:47Z</dcterms:created>
  <dcterms:modified xsi:type="dcterms:W3CDTF">2011-08-30T19:13:14Z</dcterms:modified>
</cp:coreProperties>
</file>