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258" r:id="rId3"/>
    <p:sldId id="270" r:id="rId4"/>
    <p:sldId id="271" r:id="rId5"/>
    <p:sldId id="275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0" r:id="rId15"/>
    <p:sldId id="276" r:id="rId16"/>
    <p:sldId id="272" r:id="rId17"/>
    <p:sldId id="277" r:id="rId18"/>
    <p:sldId id="273" r:id="rId19"/>
    <p:sldId id="278" r:id="rId20"/>
    <p:sldId id="279" r:id="rId21"/>
    <p:sldId id="281" r:id="rId22"/>
    <p:sldId id="280" r:id="rId23"/>
    <p:sldId id="282" r:id="rId24"/>
    <p:sldId id="283" r:id="rId25"/>
    <p:sldId id="284" r:id="rId26"/>
    <p:sldId id="285" r:id="rId27"/>
    <p:sldId id="286" r:id="rId28"/>
    <p:sldId id="274" r:id="rId29"/>
    <p:sldId id="287" r:id="rId30"/>
    <p:sldId id="288" r:id="rId31"/>
    <p:sldId id="289" r:id="rId32"/>
    <p:sldId id="290" r:id="rId33"/>
    <p:sldId id="261" r:id="rId34"/>
    <p:sldId id="26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17" autoAdjust="0"/>
  </p:normalViewPr>
  <p:slideViewPr>
    <p:cSldViewPr>
      <p:cViewPr varScale="1">
        <p:scale>
          <a:sx n="88" d="100"/>
          <a:sy n="88" d="100"/>
        </p:scale>
        <p:origin x="-15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28727-5AFB-479B-A08D-8B2D943913A1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3A1FD-B2B7-4B08-8382-E54C2ECBC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99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7A126-A351-45CD-B793-56DBBE7B21F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5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1 Corinthians 9:15-23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15 </a:t>
            </a:r>
            <a:r>
              <a:rPr lang="en-US" dirty="0" smtClean="0"/>
              <a:t>But I have used none of these things, nor have I written these things that it should be done so to me; for it </a:t>
            </a:r>
            <a:r>
              <a:rPr lang="en-US" i="1" dirty="0" smtClean="0"/>
              <a:t>would be</a:t>
            </a:r>
            <a:r>
              <a:rPr lang="en-US" dirty="0" smtClean="0"/>
              <a:t> better for me to die than that anyone should make my boasting void. </a:t>
            </a:r>
            <a:br>
              <a:rPr lang="en-US" dirty="0" smtClean="0"/>
            </a:br>
            <a:r>
              <a:rPr lang="en-US" baseline="30000" dirty="0" smtClean="0"/>
              <a:t>16 </a:t>
            </a:r>
            <a:r>
              <a:rPr lang="en-US" dirty="0" smtClean="0"/>
              <a:t>For if I preach the gospel, I have nothing to boast of, for necessity is laid upon me; yes, woe is me if I do not preach the gospel! </a:t>
            </a:r>
            <a:br>
              <a:rPr lang="en-US" dirty="0" smtClean="0"/>
            </a:br>
            <a:r>
              <a:rPr lang="en-US" baseline="30000" dirty="0" smtClean="0"/>
              <a:t>17 </a:t>
            </a:r>
            <a:r>
              <a:rPr lang="en-US" dirty="0" smtClean="0"/>
              <a:t>For if I do this willingly, I have a reward; but if against my will, I have been entrusted with a stewardship. </a:t>
            </a:r>
            <a:br>
              <a:rPr lang="en-US" dirty="0" smtClean="0"/>
            </a:br>
            <a:r>
              <a:rPr lang="en-US" baseline="30000" dirty="0" smtClean="0"/>
              <a:t>18 </a:t>
            </a:r>
            <a:r>
              <a:rPr lang="en-US" dirty="0" smtClean="0"/>
              <a:t>What is my reward then? That when I preach the gospel, I may present the gospel of Christ without charge, that I may not abuse my authority in the gospel. </a:t>
            </a:r>
            <a:br>
              <a:rPr lang="en-US" dirty="0" smtClean="0"/>
            </a:br>
            <a:r>
              <a:rPr lang="en-US" baseline="30000" dirty="0" smtClean="0"/>
              <a:t>19 </a:t>
            </a:r>
            <a:r>
              <a:rPr lang="en-US" dirty="0" smtClean="0"/>
              <a:t>For though I am free from all </a:t>
            </a:r>
            <a:r>
              <a:rPr lang="en-US" i="1" dirty="0" smtClean="0"/>
              <a:t>men,</a:t>
            </a:r>
            <a:r>
              <a:rPr lang="en-US" dirty="0" smtClean="0"/>
              <a:t> I have made myself a servant to all, that I might win the more; </a:t>
            </a:r>
            <a:br>
              <a:rPr lang="en-US" dirty="0" smtClean="0"/>
            </a:br>
            <a:r>
              <a:rPr lang="en-US" baseline="30000" dirty="0" smtClean="0"/>
              <a:t>20 </a:t>
            </a:r>
            <a:r>
              <a:rPr lang="en-US" dirty="0" smtClean="0"/>
              <a:t>and to the Jews I became as a Jew, that I might win Jews; to those </a:t>
            </a:r>
            <a:r>
              <a:rPr lang="en-US" i="1" dirty="0" smtClean="0"/>
              <a:t>who are</a:t>
            </a:r>
            <a:r>
              <a:rPr lang="en-US" dirty="0" smtClean="0"/>
              <a:t> under the law, as under the law, that I might win those </a:t>
            </a:r>
            <a:r>
              <a:rPr lang="en-US" i="1" dirty="0" smtClean="0"/>
              <a:t>who are</a:t>
            </a:r>
            <a:r>
              <a:rPr lang="en-US" dirty="0" smtClean="0"/>
              <a:t> under the law; </a:t>
            </a:r>
            <a:br>
              <a:rPr lang="en-US" dirty="0" smtClean="0"/>
            </a:br>
            <a:r>
              <a:rPr lang="en-US" baseline="30000" dirty="0" smtClean="0"/>
              <a:t>21 </a:t>
            </a:r>
            <a:r>
              <a:rPr lang="en-US" dirty="0" smtClean="0"/>
              <a:t>to those </a:t>
            </a:r>
            <a:r>
              <a:rPr lang="en-US" i="1" dirty="0" smtClean="0"/>
              <a:t>who are</a:t>
            </a:r>
            <a:r>
              <a:rPr lang="en-US" dirty="0" smtClean="0"/>
              <a:t> without law, as without law (not being without law toward God, but under law toward Christ), that I might win those </a:t>
            </a:r>
            <a:r>
              <a:rPr lang="en-US" i="1" dirty="0" smtClean="0"/>
              <a:t>who are</a:t>
            </a:r>
            <a:r>
              <a:rPr lang="en-US" dirty="0" smtClean="0"/>
              <a:t> without law; </a:t>
            </a:r>
            <a:br>
              <a:rPr lang="en-US" dirty="0" smtClean="0"/>
            </a:br>
            <a:r>
              <a:rPr lang="en-US" baseline="30000" dirty="0" smtClean="0"/>
              <a:t>22 </a:t>
            </a:r>
            <a:r>
              <a:rPr lang="en-US" dirty="0" smtClean="0"/>
              <a:t>to the weak I became as weak, that I might win the weak. I have become all things to all </a:t>
            </a:r>
            <a:r>
              <a:rPr lang="en-US" i="1" dirty="0" smtClean="0"/>
              <a:t>men,</a:t>
            </a:r>
            <a:r>
              <a:rPr lang="en-US" dirty="0" smtClean="0"/>
              <a:t> that I might by all means save some. </a:t>
            </a:r>
            <a:br>
              <a:rPr lang="en-US" dirty="0" smtClean="0"/>
            </a:br>
            <a:r>
              <a:rPr lang="en-US" baseline="30000" dirty="0" smtClean="0"/>
              <a:t>23 </a:t>
            </a:r>
            <a:r>
              <a:rPr lang="en-US" dirty="0" smtClean="0"/>
              <a:t>Now this I do for the gospel's sake, that I may be partaker of it with </a:t>
            </a:r>
            <a:r>
              <a:rPr lang="en-US" i="1" dirty="0" smtClean="0"/>
              <a:t>you.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7A126-A351-45CD-B793-56DBBE7B21F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5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1 Corinthians 9:15-23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15 </a:t>
            </a:r>
            <a:r>
              <a:rPr lang="en-US" dirty="0" smtClean="0"/>
              <a:t>But I have used none of these things, nor have I written these things that it should be done so to me; for it </a:t>
            </a:r>
            <a:r>
              <a:rPr lang="en-US" i="1" dirty="0" smtClean="0"/>
              <a:t>would be</a:t>
            </a:r>
            <a:r>
              <a:rPr lang="en-US" dirty="0" smtClean="0"/>
              <a:t> better for me to die than that anyone should make my boasting void. </a:t>
            </a:r>
            <a:br>
              <a:rPr lang="en-US" dirty="0" smtClean="0"/>
            </a:br>
            <a:r>
              <a:rPr lang="en-US" baseline="30000" dirty="0" smtClean="0"/>
              <a:t>16 </a:t>
            </a:r>
            <a:r>
              <a:rPr lang="en-US" dirty="0" smtClean="0"/>
              <a:t>For if I preach the gospel, I have nothing to boast of, for necessity is laid upon me; yes, woe is me if I do not preach the gospel! </a:t>
            </a:r>
            <a:br>
              <a:rPr lang="en-US" dirty="0" smtClean="0"/>
            </a:br>
            <a:r>
              <a:rPr lang="en-US" baseline="30000" dirty="0" smtClean="0"/>
              <a:t>17 </a:t>
            </a:r>
            <a:r>
              <a:rPr lang="en-US" dirty="0" smtClean="0"/>
              <a:t>For if I do this willingly, I have a reward; but if against my will, I have been entrusted with a stewardship. </a:t>
            </a:r>
            <a:br>
              <a:rPr lang="en-US" dirty="0" smtClean="0"/>
            </a:br>
            <a:r>
              <a:rPr lang="en-US" baseline="30000" dirty="0" smtClean="0"/>
              <a:t>18 </a:t>
            </a:r>
            <a:r>
              <a:rPr lang="en-US" dirty="0" smtClean="0"/>
              <a:t>What is my reward then? That when I preach the gospel, I may present the gospel of Christ without charge, that I may not abuse my authority in the gospel. </a:t>
            </a:r>
            <a:br>
              <a:rPr lang="en-US" dirty="0" smtClean="0"/>
            </a:br>
            <a:r>
              <a:rPr lang="en-US" baseline="30000" dirty="0" smtClean="0"/>
              <a:t>19 </a:t>
            </a:r>
            <a:r>
              <a:rPr lang="en-US" dirty="0" smtClean="0"/>
              <a:t>For though I am free from all </a:t>
            </a:r>
            <a:r>
              <a:rPr lang="en-US" i="1" dirty="0" smtClean="0"/>
              <a:t>men,</a:t>
            </a:r>
            <a:r>
              <a:rPr lang="en-US" dirty="0" smtClean="0"/>
              <a:t> I have made myself a servant to all, that I might win the more; </a:t>
            </a:r>
            <a:br>
              <a:rPr lang="en-US" dirty="0" smtClean="0"/>
            </a:br>
            <a:r>
              <a:rPr lang="en-US" baseline="30000" dirty="0" smtClean="0"/>
              <a:t>20 </a:t>
            </a:r>
            <a:r>
              <a:rPr lang="en-US" dirty="0" smtClean="0"/>
              <a:t>and to the Jews I became as a Jew, that I might win Jews; to those </a:t>
            </a:r>
            <a:r>
              <a:rPr lang="en-US" i="1" dirty="0" smtClean="0"/>
              <a:t>who are</a:t>
            </a:r>
            <a:r>
              <a:rPr lang="en-US" dirty="0" smtClean="0"/>
              <a:t> under the law, as under the law, that I might win those </a:t>
            </a:r>
            <a:r>
              <a:rPr lang="en-US" i="1" dirty="0" smtClean="0"/>
              <a:t>who are</a:t>
            </a:r>
            <a:r>
              <a:rPr lang="en-US" dirty="0" smtClean="0"/>
              <a:t> under the law; </a:t>
            </a:r>
            <a:br>
              <a:rPr lang="en-US" dirty="0" smtClean="0"/>
            </a:br>
            <a:r>
              <a:rPr lang="en-US" baseline="30000" dirty="0" smtClean="0"/>
              <a:t>21 </a:t>
            </a:r>
            <a:r>
              <a:rPr lang="en-US" dirty="0" smtClean="0"/>
              <a:t>to those </a:t>
            </a:r>
            <a:r>
              <a:rPr lang="en-US" i="1" dirty="0" smtClean="0"/>
              <a:t>who are</a:t>
            </a:r>
            <a:r>
              <a:rPr lang="en-US" dirty="0" smtClean="0"/>
              <a:t> without law, as without law (not being without law toward God, but under law toward Christ), that I might win those </a:t>
            </a:r>
            <a:r>
              <a:rPr lang="en-US" i="1" dirty="0" smtClean="0"/>
              <a:t>who are</a:t>
            </a:r>
            <a:r>
              <a:rPr lang="en-US" dirty="0" smtClean="0"/>
              <a:t> without law; </a:t>
            </a:r>
            <a:br>
              <a:rPr lang="en-US" dirty="0" smtClean="0"/>
            </a:br>
            <a:r>
              <a:rPr lang="en-US" baseline="30000" dirty="0" smtClean="0"/>
              <a:t>22 </a:t>
            </a:r>
            <a:r>
              <a:rPr lang="en-US" dirty="0" smtClean="0"/>
              <a:t>to the weak I became as weak, that I might win the weak. I have become all things to all </a:t>
            </a:r>
            <a:r>
              <a:rPr lang="en-US" i="1" dirty="0" smtClean="0"/>
              <a:t>men,</a:t>
            </a:r>
            <a:r>
              <a:rPr lang="en-US" dirty="0" smtClean="0"/>
              <a:t> that I might by all means save some. </a:t>
            </a:r>
            <a:br>
              <a:rPr lang="en-US" dirty="0" smtClean="0"/>
            </a:br>
            <a:r>
              <a:rPr lang="en-US" baseline="30000" dirty="0" smtClean="0"/>
              <a:t>23 </a:t>
            </a:r>
            <a:r>
              <a:rPr lang="en-US" dirty="0" smtClean="0"/>
              <a:t>Now this I do for the gospel's sake, that I may be partaker of it with </a:t>
            </a:r>
            <a:r>
              <a:rPr lang="en-US" i="1" dirty="0" smtClean="0"/>
              <a:t>you.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7A126-A351-45CD-B793-56DBBE7B21F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5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1 Corinthians 9:15-23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15 </a:t>
            </a:r>
            <a:r>
              <a:rPr lang="en-US" dirty="0" smtClean="0"/>
              <a:t>But I have used none of these things, nor have I written these things that it should be done so to me; for it </a:t>
            </a:r>
            <a:r>
              <a:rPr lang="en-US" i="1" dirty="0" smtClean="0"/>
              <a:t>would be</a:t>
            </a:r>
            <a:r>
              <a:rPr lang="en-US" dirty="0" smtClean="0"/>
              <a:t> better for me to die than that anyone should make my boasting void. </a:t>
            </a:r>
            <a:br>
              <a:rPr lang="en-US" dirty="0" smtClean="0"/>
            </a:br>
            <a:r>
              <a:rPr lang="en-US" baseline="30000" dirty="0" smtClean="0"/>
              <a:t>16 </a:t>
            </a:r>
            <a:r>
              <a:rPr lang="en-US" dirty="0" smtClean="0"/>
              <a:t>For if I preach the gospel, I have nothing to boast of, for necessity is laid upon me; yes, woe is me if I do not preach the gospel! </a:t>
            </a:r>
            <a:br>
              <a:rPr lang="en-US" dirty="0" smtClean="0"/>
            </a:br>
            <a:r>
              <a:rPr lang="en-US" baseline="30000" dirty="0" smtClean="0"/>
              <a:t>17 </a:t>
            </a:r>
            <a:r>
              <a:rPr lang="en-US" dirty="0" smtClean="0"/>
              <a:t>For if I do this willingly, I have a reward; but if against my will, I have been entrusted with a stewardship. </a:t>
            </a:r>
            <a:br>
              <a:rPr lang="en-US" dirty="0" smtClean="0"/>
            </a:br>
            <a:r>
              <a:rPr lang="en-US" baseline="30000" dirty="0" smtClean="0"/>
              <a:t>18 </a:t>
            </a:r>
            <a:r>
              <a:rPr lang="en-US" dirty="0" smtClean="0"/>
              <a:t>What is my reward then? That when I preach the gospel, I may present the gospel of Christ without charge, that I may not abuse my authority in the gospel. </a:t>
            </a:r>
            <a:br>
              <a:rPr lang="en-US" dirty="0" smtClean="0"/>
            </a:br>
            <a:r>
              <a:rPr lang="en-US" baseline="30000" dirty="0" smtClean="0"/>
              <a:t>19 </a:t>
            </a:r>
            <a:r>
              <a:rPr lang="en-US" dirty="0" smtClean="0"/>
              <a:t>For though I am free from all </a:t>
            </a:r>
            <a:r>
              <a:rPr lang="en-US" i="1" dirty="0" smtClean="0"/>
              <a:t>men,</a:t>
            </a:r>
            <a:r>
              <a:rPr lang="en-US" dirty="0" smtClean="0"/>
              <a:t> I have made myself a servant to all, that I might win the more; </a:t>
            </a:r>
            <a:br>
              <a:rPr lang="en-US" dirty="0" smtClean="0"/>
            </a:br>
            <a:r>
              <a:rPr lang="en-US" baseline="30000" dirty="0" smtClean="0"/>
              <a:t>20 </a:t>
            </a:r>
            <a:r>
              <a:rPr lang="en-US" dirty="0" smtClean="0"/>
              <a:t>and to the Jews I became as a Jew, that I might win Jews; to those </a:t>
            </a:r>
            <a:r>
              <a:rPr lang="en-US" i="1" dirty="0" smtClean="0"/>
              <a:t>who are</a:t>
            </a:r>
            <a:r>
              <a:rPr lang="en-US" dirty="0" smtClean="0"/>
              <a:t> under the law, as under the law, that I might win those </a:t>
            </a:r>
            <a:r>
              <a:rPr lang="en-US" i="1" dirty="0" smtClean="0"/>
              <a:t>who are</a:t>
            </a:r>
            <a:r>
              <a:rPr lang="en-US" dirty="0" smtClean="0"/>
              <a:t> under the law; </a:t>
            </a:r>
            <a:br>
              <a:rPr lang="en-US" dirty="0" smtClean="0"/>
            </a:br>
            <a:r>
              <a:rPr lang="en-US" baseline="30000" dirty="0" smtClean="0"/>
              <a:t>21 </a:t>
            </a:r>
            <a:r>
              <a:rPr lang="en-US" dirty="0" smtClean="0"/>
              <a:t>to those </a:t>
            </a:r>
            <a:r>
              <a:rPr lang="en-US" i="1" dirty="0" smtClean="0"/>
              <a:t>who are</a:t>
            </a:r>
            <a:r>
              <a:rPr lang="en-US" dirty="0" smtClean="0"/>
              <a:t> without law, as without law (not being without law toward God, but under law toward Christ), that I might win those </a:t>
            </a:r>
            <a:r>
              <a:rPr lang="en-US" i="1" dirty="0" smtClean="0"/>
              <a:t>who are</a:t>
            </a:r>
            <a:r>
              <a:rPr lang="en-US" dirty="0" smtClean="0"/>
              <a:t> without law; </a:t>
            </a:r>
            <a:br>
              <a:rPr lang="en-US" dirty="0" smtClean="0"/>
            </a:br>
            <a:r>
              <a:rPr lang="en-US" baseline="30000" dirty="0" smtClean="0"/>
              <a:t>22 </a:t>
            </a:r>
            <a:r>
              <a:rPr lang="en-US" dirty="0" smtClean="0"/>
              <a:t>to the weak I became as weak, that I might win the weak. I have become all things to all </a:t>
            </a:r>
            <a:r>
              <a:rPr lang="en-US" i="1" dirty="0" smtClean="0"/>
              <a:t>men,</a:t>
            </a:r>
            <a:r>
              <a:rPr lang="en-US" dirty="0" smtClean="0"/>
              <a:t> that I might by all means save some. </a:t>
            </a:r>
            <a:br>
              <a:rPr lang="en-US" dirty="0" smtClean="0"/>
            </a:br>
            <a:r>
              <a:rPr lang="en-US" baseline="30000" dirty="0" smtClean="0"/>
              <a:t>23 </a:t>
            </a:r>
            <a:r>
              <a:rPr lang="en-US" dirty="0" smtClean="0"/>
              <a:t>Now this I do for the gospel's sake, that I may be partaker of it with </a:t>
            </a:r>
            <a:r>
              <a:rPr lang="en-US" i="1" dirty="0" smtClean="0"/>
              <a:t>you.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7A126-A351-45CD-B793-56DBBE7B21FF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5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1 Corinthians 9:15-23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15 </a:t>
            </a:r>
            <a:r>
              <a:rPr lang="en-US" dirty="0" smtClean="0"/>
              <a:t>But I have used none of these things, nor have I written these things that it should be done so to me; for it </a:t>
            </a:r>
            <a:r>
              <a:rPr lang="en-US" i="1" dirty="0" smtClean="0"/>
              <a:t>would be</a:t>
            </a:r>
            <a:r>
              <a:rPr lang="en-US" dirty="0" smtClean="0"/>
              <a:t> better for me to die than that anyone should make my boasting void. </a:t>
            </a:r>
            <a:br>
              <a:rPr lang="en-US" dirty="0" smtClean="0"/>
            </a:br>
            <a:r>
              <a:rPr lang="en-US" baseline="30000" dirty="0" smtClean="0"/>
              <a:t>16 </a:t>
            </a:r>
            <a:r>
              <a:rPr lang="en-US" dirty="0" smtClean="0"/>
              <a:t>For if I preach the gospel, I have nothing to boast of, for necessity is laid upon me; yes, woe is me if I do not preach the gospel! </a:t>
            </a:r>
            <a:br>
              <a:rPr lang="en-US" dirty="0" smtClean="0"/>
            </a:br>
            <a:r>
              <a:rPr lang="en-US" baseline="30000" dirty="0" smtClean="0"/>
              <a:t>17 </a:t>
            </a:r>
            <a:r>
              <a:rPr lang="en-US" dirty="0" smtClean="0"/>
              <a:t>For if I do this willingly, I have a reward; but if against my will, I have been entrusted with a stewardship. </a:t>
            </a:r>
            <a:br>
              <a:rPr lang="en-US" dirty="0" smtClean="0"/>
            </a:br>
            <a:r>
              <a:rPr lang="en-US" baseline="30000" dirty="0" smtClean="0"/>
              <a:t>18 </a:t>
            </a:r>
            <a:r>
              <a:rPr lang="en-US" dirty="0" smtClean="0"/>
              <a:t>What is my reward then? That when I preach the gospel, I may present the gospel of Christ without charge, that I may not abuse my authority in the gospel. </a:t>
            </a:r>
            <a:br>
              <a:rPr lang="en-US" dirty="0" smtClean="0"/>
            </a:br>
            <a:r>
              <a:rPr lang="en-US" baseline="30000" dirty="0" smtClean="0"/>
              <a:t>19 </a:t>
            </a:r>
            <a:r>
              <a:rPr lang="en-US" dirty="0" smtClean="0"/>
              <a:t>For though I am free from all </a:t>
            </a:r>
            <a:r>
              <a:rPr lang="en-US" i="1" dirty="0" smtClean="0"/>
              <a:t>men,</a:t>
            </a:r>
            <a:r>
              <a:rPr lang="en-US" dirty="0" smtClean="0"/>
              <a:t> I have made myself a servant to all, that I might win the more; </a:t>
            </a:r>
            <a:br>
              <a:rPr lang="en-US" dirty="0" smtClean="0"/>
            </a:br>
            <a:r>
              <a:rPr lang="en-US" baseline="30000" dirty="0" smtClean="0"/>
              <a:t>20 </a:t>
            </a:r>
            <a:r>
              <a:rPr lang="en-US" dirty="0" smtClean="0"/>
              <a:t>and to the Jews I became as a Jew, that I might win Jews; to those </a:t>
            </a:r>
            <a:r>
              <a:rPr lang="en-US" i="1" dirty="0" smtClean="0"/>
              <a:t>who are</a:t>
            </a:r>
            <a:r>
              <a:rPr lang="en-US" dirty="0" smtClean="0"/>
              <a:t> under the law, as under the law, that I might win those </a:t>
            </a:r>
            <a:r>
              <a:rPr lang="en-US" i="1" dirty="0" smtClean="0"/>
              <a:t>who are</a:t>
            </a:r>
            <a:r>
              <a:rPr lang="en-US" dirty="0" smtClean="0"/>
              <a:t> under the law; </a:t>
            </a:r>
            <a:br>
              <a:rPr lang="en-US" dirty="0" smtClean="0"/>
            </a:br>
            <a:r>
              <a:rPr lang="en-US" baseline="30000" dirty="0" smtClean="0"/>
              <a:t>21 </a:t>
            </a:r>
            <a:r>
              <a:rPr lang="en-US" dirty="0" smtClean="0"/>
              <a:t>to those </a:t>
            </a:r>
            <a:r>
              <a:rPr lang="en-US" i="1" dirty="0" smtClean="0"/>
              <a:t>who are</a:t>
            </a:r>
            <a:r>
              <a:rPr lang="en-US" dirty="0" smtClean="0"/>
              <a:t> without law, as without law (not being without law toward God, but under law toward Christ), that I might win those </a:t>
            </a:r>
            <a:r>
              <a:rPr lang="en-US" i="1" dirty="0" smtClean="0"/>
              <a:t>who are</a:t>
            </a:r>
            <a:r>
              <a:rPr lang="en-US" dirty="0" smtClean="0"/>
              <a:t> without law; </a:t>
            </a:r>
            <a:br>
              <a:rPr lang="en-US" dirty="0" smtClean="0"/>
            </a:br>
            <a:r>
              <a:rPr lang="en-US" baseline="30000" dirty="0" smtClean="0"/>
              <a:t>22 </a:t>
            </a:r>
            <a:r>
              <a:rPr lang="en-US" dirty="0" smtClean="0"/>
              <a:t>to the weak I became as weak, that I might win the weak. I have become all things to all </a:t>
            </a:r>
            <a:r>
              <a:rPr lang="en-US" i="1" dirty="0" smtClean="0"/>
              <a:t>men,</a:t>
            </a:r>
            <a:r>
              <a:rPr lang="en-US" dirty="0" smtClean="0"/>
              <a:t> that I might by all means save some. </a:t>
            </a:r>
            <a:br>
              <a:rPr lang="en-US" dirty="0" smtClean="0"/>
            </a:br>
            <a:r>
              <a:rPr lang="en-US" baseline="30000" dirty="0" smtClean="0"/>
              <a:t>23 </a:t>
            </a:r>
            <a:r>
              <a:rPr lang="en-US" dirty="0" smtClean="0"/>
              <a:t>Now this I do for the gospel's sake, that I may be partaker of it with </a:t>
            </a:r>
            <a:r>
              <a:rPr lang="en-US" i="1" dirty="0" smtClean="0"/>
              <a:t>you.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7A126-A351-45CD-B793-56DBBE7B21FF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5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1 Corinthians 9:15-23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15 </a:t>
            </a:r>
            <a:r>
              <a:rPr lang="en-US" dirty="0" smtClean="0"/>
              <a:t>But I have used none of these things, nor have I written these things that it should be done so to me; for it </a:t>
            </a:r>
            <a:r>
              <a:rPr lang="en-US" i="1" dirty="0" smtClean="0"/>
              <a:t>would be</a:t>
            </a:r>
            <a:r>
              <a:rPr lang="en-US" dirty="0" smtClean="0"/>
              <a:t> better for me to die than that anyone should make my boasting void. </a:t>
            </a:r>
            <a:br>
              <a:rPr lang="en-US" dirty="0" smtClean="0"/>
            </a:br>
            <a:r>
              <a:rPr lang="en-US" baseline="30000" dirty="0" smtClean="0"/>
              <a:t>16 </a:t>
            </a:r>
            <a:r>
              <a:rPr lang="en-US" dirty="0" smtClean="0"/>
              <a:t>For if I preach the gospel, I have nothing to boast of, for necessity is laid upon me; yes, woe is me if I do not preach the gospel! </a:t>
            </a:r>
            <a:br>
              <a:rPr lang="en-US" dirty="0" smtClean="0"/>
            </a:br>
            <a:r>
              <a:rPr lang="en-US" baseline="30000" dirty="0" smtClean="0"/>
              <a:t>17 </a:t>
            </a:r>
            <a:r>
              <a:rPr lang="en-US" dirty="0" smtClean="0"/>
              <a:t>For if I do this willingly, I have a reward; but if against my will, I have been entrusted with a stewardship. </a:t>
            </a:r>
            <a:br>
              <a:rPr lang="en-US" dirty="0" smtClean="0"/>
            </a:br>
            <a:r>
              <a:rPr lang="en-US" baseline="30000" dirty="0" smtClean="0"/>
              <a:t>18 </a:t>
            </a:r>
            <a:r>
              <a:rPr lang="en-US" dirty="0" smtClean="0"/>
              <a:t>What is my reward then? That when I preach the gospel, I may present the gospel of Christ without charge, that I may not abuse my authority in the gospel. </a:t>
            </a:r>
            <a:br>
              <a:rPr lang="en-US" dirty="0" smtClean="0"/>
            </a:br>
            <a:r>
              <a:rPr lang="en-US" baseline="30000" dirty="0" smtClean="0"/>
              <a:t>19 </a:t>
            </a:r>
            <a:r>
              <a:rPr lang="en-US" dirty="0" smtClean="0"/>
              <a:t>For though I am free from all </a:t>
            </a:r>
            <a:r>
              <a:rPr lang="en-US" i="1" dirty="0" smtClean="0"/>
              <a:t>men,</a:t>
            </a:r>
            <a:r>
              <a:rPr lang="en-US" dirty="0" smtClean="0"/>
              <a:t> I have made myself a servant to all, that I might win the more; </a:t>
            </a:r>
            <a:br>
              <a:rPr lang="en-US" dirty="0" smtClean="0"/>
            </a:br>
            <a:r>
              <a:rPr lang="en-US" baseline="30000" dirty="0" smtClean="0"/>
              <a:t>20 </a:t>
            </a:r>
            <a:r>
              <a:rPr lang="en-US" dirty="0" smtClean="0"/>
              <a:t>and to the Jews I became as a Jew, that I might win Jews; to those </a:t>
            </a:r>
            <a:r>
              <a:rPr lang="en-US" i="1" dirty="0" smtClean="0"/>
              <a:t>who are</a:t>
            </a:r>
            <a:r>
              <a:rPr lang="en-US" dirty="0" smtClean="0"/>
              <a:t> under the law, as under the law, that I might win those </a:t>
            </a:r>
            <a:r>
              <a:rPr lang="en-US" i="1" dirty="0" smtClean="0"/>
              <a:t>who are</a:t>
            </a:r>
            <a:r>
              <a:rPr lang="en-US" dirty="0" smtClean="0"/>
              <a:t> under the law; </a:t>
            </a:r>
            <a:br>
              <a:rPr lang="en-US" dirty="0" smtClean="0"/>
            </a:br>
            <a:r>
              <a:rPr lang="en-US" baseline="30000" dirty="0" smtClean="0"/>
              <a:t>21 </a:t>
            </a:r>
            <a:r>
              <a:rPr lang="en-US" dirty="0" smtClean="0"/>
              <a:t>to those </a:t>
            </a:r>
            <a:r>
              <a:rPr lang="en-US" i="1" dirty="0" smtClean="0"/>
              <a:t>who are</a:t>
            </a:r>
            <a:r>
              <a:rPr lang="en-US" dirty="0" smtClean="0"/>
              <a:t> without law, as without law (not being without law toward God, but under law toward Christ), that I might win those </a:t>
            </a:r>
            <a:r>
              <a:rPr lang="en-US" i="1" dirty="0" smtClean="0"/>
              <a:t>who are</a:t>
            </a:r>
            <a:r>
              <a:rPr lang="en-US" dirty="0" smtClean="0"/>
              <a:t> without law; </a:t>
            </a:r>
            <a:br>
              <a:rPr lang="en-US" dirty="0" smtClean="0"/>
            </a:br>
            <a:r>
              <a:rPr lang="en-US" baseline="30000" dirty="0" smtClean="0"/>
              <a:t>22 </a:t>
            </a:r>
            <a:r>
              <a:rPr lang="en-US" dirty="0" smtClean="0"/>
              <a:t>to the weak I became as weak, that I might win the weak. I have become all things to all </a:t>
            </a:r>
            <a:r>
              <a:rPr lang="en-US" i="1" dirty="0" smtClean="0"/>
              <a:t>men,</a:t>
            </a:r>
            <a:r>
              <a:rPr lang="en-US" dirty="0" smtClean="0"/>
              <a:t> that I might by all means save some. </a:t>
            </a:r>
            <a:br>
              <a:rPr lang="en-US" dirty="0" smtClean="0"/>
            </a:br>
            <a:r>
              <a:rPr lang="en-US" baseline="30000" dirty="0" smtClean="0"/>
              <a:t>23 </a:t>
            </a:r>
            <a:r>
              <a:rPr lang="en-US" dirty="0" smtClean="0"/>
              <a:t>Now this I do for the gospel's sake, that I may be partaker of it with </a:t>
            </a:r>
            <a:r>
              <a:rPr lang="en-US" i="1" dirty="0" smtClean="0"/>
              <a:t>you.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7A126-A351-45CD-B793-56DBBE7B21FF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5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1 Corinthians 9:15-23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15 </a:t>
            </a:r>
            <a:r>
              <a:rPr lang="en-US" dirty="0" smtClean="0"/>
              <a:t>But I have used none of these things, nor have I written these things that it should be done so to me; for it </a:t>
            </a:r>
            <a:r>
              <a:rPr lang="en-US" i="1" dirty="0" smtClean="0"/>
              <a:t>would be</a:t>
            </a:r>
            <a:r>
              <a:rPr lang="en-US" dirty="0" smtClean="0"/>
              <a:t> better for me to die than that anyone should make my boasting void. </a:t>
            </a:r>
            <a:br>
              <a:rPr lang="en-US" dirty="0" smtClean="0"/>
            </a:br>
            <a:r>
              <a:rPr lang="en-US" baseline="30000" dirty="0" smtClean="0"/>
              <a:t>16 </a:t>
            </a:r>
            <a:r>
              <a:rPr lang="en-US" dirty="0" smtClean="0"/>
              <a:t>For if I preach the gospel, I have nothing to boast of, for necessity is laid upon me; yes, woe is me if I do not preach the gospel! </a:t>
            </a:r>
            <a:br>
              <a:rPr lang="en-US" dirty="0" smtClean="0"/>
            </a:br>
            <a:r>
              <a:rPr lang="en-US" baseline="30000" dirty="0" smtClean="0"/>
              <a:t>17 </a:t>
            </a:r>
            <a:r>
              <a:rPr lang="en-US" dirty="0" smtClean="0"/>
              <a:t>For if I do this willingly, I have a reward; but if against my will, I have been entrusted with a stewardship. </a:t>
            </a:r>
            <a:br>
              <a:rPr lang="en-US" dirty="0" smtClean="0"/>
            </a:br>
            <a:r>
              <a:rPr lang="en-US" baseline="30000" dirty="0" smtClean="0"/>
              <a:t>18 </a:t>
            </a:r>
            <a:r>
              <a:rPr lang="en-US" dirty="0" smtClean="0"/>
              <a:t>What is my reward then? That when I preach the gospel, I may present the gospel of Christ without charge, that I may not abuse my authority in the gospel. </a:t>
            </a:r>
            <a:br>
              <a:rPr lang="en-US" dirty="0" smtClean="0"/>
            </a:br>
            <a:r>
              <a:rPr lang="en-US" baseline="30000" dirty="0" smtClean="0"/>
              <a:t>19 </a:t>
            </a:r>
            <a:r>
              <a:rPr lang="en-US" dirty="0" smtClean="0"/>
              <a:t>For though I am free from all </a:t>
            </a:r>
            <a:r>
              <a:rPr lang="en-US" i="1" dirty="0" smtClean="0"/>
              <a:t>men,</a:t>
            </a:r>
            <a:r>
              <a:rPr lang="en-US" dirty="0" smtClean="0"/>
              <a:t> I have made myself a servant to all, that I might win the more; </a:t>
            </a:r>
            <a:br>
              <a:rPr lang="en-US" dirty="0" smtClean="0"/>
            </a:br>
            <a:r>
              <a:rPr lang="en-US" baseline="30000" dirty="0" smtClean="0"/>
              <a:t>20 </a:t>
            </a:r>
            <a:r>
              <a:rPr lang="en-US" dirty="0" smtClean="0"/>
              <a:t>and to the Jews I became as a Jew, that I might win Jews; to those </a:t>
            </a:r>
            <a:r>
              <a:rPr lang="en-US" i="1" dirty="0" smtClean="0"/>
              <a:t>who are</a:t>
            </a:r>
            <a:r>
              <a:rPr lang="en-US" dirty="0" smtClean="0"/>
              <a:t> under the law, as under the law, that I might win those </a:t>
            </a:r>
            <a:r>
              <a:rPr lang="en-US" i="1" dirty="0" smtClean="0"/>
              <a:t>who are</a:t>
            </a:r>
            <a:r>
              <a:rPr lang="en-US" dirty="0" smtClean="0"/>
              <a:t> under the law; </a:t>
            </a:r>
            <a:br>
              <a:rPr lang="en-US" dirty="0" smtClean="0"/>
            </a:br>
            <a:r>
              <a:rPr lang="en-US" baseline="30000" dirty="0" smtClean="0"/>
              <a:t>21 </a:t>
            </a:r>
            <a:r>
              <a:rPr lang="en-US" dirty="0" smtClean="0"/>
              <a:t>to those </a:t>
            </a:r>
            <a:r>
              <a:rPr lang="en-US" i="1" dirty="0" smtClean="0"/>
              <a:t>who are</a:t>
            </a:r>
            <a:r>
              <a:rPr lang="en-US" dirty="0" smtClean="0"/>
              <a:t> without law, as without law (not being without law toward God, but under law toward Christ), that I might win those </a:t>
            </a:r>
            <a:r>
              <a:rPr lang="en-US" i="1" dirty="0" smtClean="0"/>
              <a:t>who are</a:t>
            </a:r>
            <a:r>
              <a:rPr lang="en-US" dirty="0" smtClean="0"/>
              <a:t> without law; </a:t>
            </a:r>
            <a:br>
              <a:rPr lang="en-US" dirty="0" smtClean="0"/>
            </a:br>
            <a:r>
              <a:rPr lang="en-US" baseline="30000" dirty="0" smtClean="0"/>
              <a:t>22 </a:t>
            </a:r>
            <a:r>
              <a:rPr lang="en-US" dirty="0" smtClean="0"/>
              <a:t>to the weak I became as weak, that I might win the weak. I have become all things to all </a:t>
            </a:r>
            <a:r>
              <a:rPr lang="en-US" i="1" dirty="0" smtClean="0"/>
              <a:t>men,</a:t>
            </a:r>
            <a:r>
              <a:rPr lang="en-US" dirty="0" smtClean="0"/>
              <a:t> that I might by all means save some. </a:t>
            </a:r>
            <a:br>
              <a:rPr lang="en-US" dirty="0" smtClean="0"/>
            </a:br>
            <a:r>
              <a:rPr lang="en-US" baseline="30000" dirty="0" smtClean="0"/>
              <a:t>23 </a:t>
            </a:r>
            <a:r>
              <a:rPr lang="en-US" dirty="0" smtClean="0"/>
              <a:t>Now this I do for the gospel's sake, that I may be partaker of it with </a:t>
            </a:r>
            <a:r>
              <a:rPr lang="en-US" i="1" dirty="0" smtClean="0"/>
              <a:t>you.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7A126-A351-45CD-B793-56DBBE7B21FF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5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1 Corinthians 9:15-23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15 </a:t>
            </a:r>
            <a:r>
              <a:rPr lang="en-US" dirty="0" smtClean="0"/>
              <a:t>But I have used none of these things, nor have I written these things that it should be done so to me; for it </a:t>
            </a:r>
            <a:r>
              <a:rPr lang="en-US" i="1" dirty="0" smtClean="0"/>
              <a:t>would be</a:t>
            </a:r>
            <a:r>
              <a:rPr lang="en-US" dirty="0" smtClean="0"/>
              <a:t> better for me to die than that anyone should make my boasting void. </a:t>
            </a:r>
            <a:br>
              <a:rPr lang="en-US" dirty="0" smtClean="0"/>
            </a:br>
            <a:r>
              <a:rPr lang="en-US" baseline="30000" dirty="0" smtClean="0"/>
              <a:t>16 </a:t>
            </a:r>
            <a:r>
              <a:rPr lang="en-US" dirty="0" smtClean="0"/>
              <a:t>For if I preach the gospel, I have nothing to boast of, for necessity is laid upon me; yes, woe is me if I do not preach the gospel! </a:t>
            </a:r>
            <a:br>
              <a:rPr lang="en-US" dirty="0" smtClean="0"/>
            </a:br>
            <a:r>
              <a:rPr lang="en-US" baseline="30000" dirty="0" smtClean="0"/>
              <a:t>17 </a:t>
            </a:r>
            <a:r>
              <a:rPr lang="en-US" dirty="0" smtClean="0"/>
              <a:t>For if I do this willingly, I have a reward; but if against my will, I have been entrusted with a stewardship. </a:t>
            </a:r>
            <a:br>
              <a:rPr lang="en-US" dirty="0" smtClean="0"/>
            </a:br>
            <a:r>
              <a:rPr lang="en-US" baseline="30000" dirty="0" smtClean="0"/>
              <a:t>18 </a:t>
            </a:r>
            <a:r>
              <a:rPr lang="en-US" dirty="0" smtClean="0"/>
              <a:t>What is my reward then? That when I preach the gospel, I may present the gospel of Christ without charge, that I may not abuse my authority in the gospel. </a:t>
            </a:r>
            <a:br>
              <a:rPr lang="en-US" dirty="0" smtClean="0"/>
            </a:br>
            <a:r>
              <a:rPr lang="en-US" baseline="30000" dirty="0" smtClean="0"/>
              <a:t>19 </a:t>
            </a:r>
            <a:r>
              <a:rPr lang="en-US" dirty="0" smtClean="0"/>
              <a:t>For though I am free from all </a:t>
            </a:r>
            <a:r>
              <a:rPr lang="en-US" i="1" dirty="0" smtClean="0"/>
              <a:t>men,</a:t>
            </a:r>
            <a:r>
              <a:rPr lang="en-US" dirty="0" smtClean="0"/>
              <a:t> I have made myself a servant to all, that I might win the more; </a:t>
            </a:r>
            <a:br>
              <a:rPr lang="en-US" dirty="0" smtClean="0"/>
            </a:br>
            <a:r>
              <a:rPr lang="en-US" baseline="30000" dirty="0" smtClean="0"/>
              <a:t>20 </a:t>
            </a:r>
            <a:r>
              <a:rPr lang="en-US" dirty="0" smtClean="0"/>
              <a:t>and to the Jews I became as a Jew, that I might win Jews; to those </a:t>
            </a:r>
            <a:r>
              <a:rPr lang="en-US" i="1" dirty="0" smtClean="0"/>
              <a:t>who are</a:t>
            </a:r>
            <a:r>
              <a:rPr lang="en-US" dirty="0" smtClean="0"/>
              <a:t> under the law, as under the law, that I might win those </a:t>
            </a:r>
            <a:r>
              <a:rPr lang="en-US" i="1" dirty="0" smtClean="0"/>
              <a:t>who are</a:t>
            </a:r>
            <a:r>
              <a:rPr lang="en-US" dirty="0" smtClean="0"/>
              <a:t> under the law; </a:t>
            </a:r>
            <a:br>
              <a:rPr lang="en-US" dirty="0" smtClean="0"/>
            </a:br>
            <a:r>
              <a:rPr lang="en-US" baseline="30000" dirty="0" smtClean="0"/>
              <a:t>21 </a:t>
            </a:r>
            <a:r>
              <a:rPr lang="en-US" dirty="0" smtClean="0"/>
              <a:t>to those </a:t>
            </a:r>
            <a:r>
              <a:rPr lang="en-US" i="1" dirty="0" smtClean="0"/>
              <a:t>who are</a:t>
            </a:r>
            <a:r>
              <a:rPr lang="en-US" dirty="0" smtClean="0"/>
              <a:t> without law, as without law (not being without law toward God, but under law toward Christ), that I might win those </a:t>
            </a:r>
            <a:r>
              <a:rPr lang="en-US" i="1" dirty="0" smtClean="0"/>
              <a:t>who are</a:t>
            </a:r>
            <a:r>
              <a:rPr lang="en-US" dirty="0" smtClean="0"/>
              <a:t> without law; </a:t>
            </a:r>
            <a:br>
              <a:rPr lang="en-US" dirty="0" smtClean="0"/>
            </a:br>
            <a:r>
              <a:rPr lang="en-US" baseline="30000" dirty="0" smtClean="0"/>
              <a:t>22 </a:t>
            </a:r>
            <a:r>
              <a:rPr lang="en-US" dirty="0" smtClean="0"/>
              <a:t>to the weak I became as weak, that I might win the weak. I have become all things to all </a:t>
            </a:r>
            <a:r>
              <a:rPr lang="en-US" i="1" dirty="0" smtClean="0"/>
              <a:t>men,</a:t>
            </a:r>
            <a:r>
              <a:rPr lang="en-US" dirty="0" smtClean="0"/>
              <a:t> that I might by all means save some. </a:t>
            </a:r>
            <a:br>
              <a:rPr lang="en-US" dirty="0" smtClean="0"/>
            </a:br>
            <a:r>
              <a:rPr lang="en-US" baseline="30000" dirty="0" smtClean="0"/>
              <a:t>23 </a:t>
            </a:r>
            <a:r>
              <a:rPr lang="en-US" dirty="0" smtClean="0"/>
              <a:t>Now this I do for the gospel's sake, that I may be partaker of it with </a:t>
            </a:r>
            <a:r>
              <a:rPr lang="en-US" i="1" dirty="0" smtClean="0"/>
              <a:t>you.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7A126-A351-45CD-B793-56DBBE7B21FF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5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1 Corinthians 9:15-23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15 </a:t>
            </a:r>
            <a:r>
              <a:rPr lang="en-US" dirty="0" smtClean="0"/>
              <a:t>But I have used none of these things, nor have I written these things that it should be done so to me; for it </a:t>
            </a:r>
            <a:r>
              <a:rPr lang="en-US" i="1" dirty="0" smtClean="0"/>
              <a:t>would be</a:t>
            </a:r>
            <a:r>
              <a:rPr lang="en-US" dirty="0" smtClean="0"/>
              <a:t> better for me to die than that anyone should make my boasting void. </a:t>
            </a:r>
            <a:br>
              <a:rPr lang="en-US" dirty="0" smtClean="0"/>
            </a:br>
            <a:r>
              <a:rPr lang="en-US" baseline="30000" dirty="0" smtClean="0"/>
              <a:t>16 </a:t>
            </a:r>
            <a:r>
              <a:rPr lang="en-US" dirty="0" smtClean="0"/>
              <a:t>For if I preach the gospel, I have nothing to boast of, for necessity is laid upon me; yes, woe is me if I do not preach the gospel! </a:t>
            </a:r>
            <a:br>
              <a:rPr lang="en-US" dirty="0" smtClean="0"/>
            </a:br>
            <a:r>
              <a:rPr lang="en-US" baseline="30000" dirty="0" smtClean="0"/>
              <a:t>17 </a:t>
            </a:r>
            <a:r>
              <a:rPr lang="en-US" dirty="0" smtClean="0"/>
              <a:t>For if I do this willingly, I have a reward; but if against my will, I have been entrusted with a stewardship. </a:t>
            </a:r>
            <a:br>
              <a:rPr lang="en-US" dirty="0" smtClean="0"/>
            </a:br>
            <a:r>
              <a:rPr lang="en-US" baseline="30000" dirty="0" smtClean="0"/>
              <a:t>18 </a:t>
            </a:r>
            <a:r>
              <a:rPr lang="en-US" dirty="0" smtClean="0"/>
              <a:t>What is my reward then? That when I preach the gospel, I may present the gospel of Christ without charge, that I may not abuse my authority in the gospel. </a:t>
            </a:r>
            <a:br>
              <a:rPr lang="en-US" dirty="0" smtClean="0"/>
            </a:br>
            <a:r>
              <a:rPr lang="en-US" baseline="30000" dirty="0" smtClean="0"/>
              <a:t>19 </a:t>
            </a:r>
            <a:r>
              <a:rPr lang="en-US" dirty="0" smtClean="0"/>
              <a:t>For though I am free from all </a:t>
            </a:r>
            <a:r>
              <a:rPr lang="en-US" i="1" dirty="0" smtClean="0"/>
              <a:t>men,</a:t>
            </a:r>
            <a:r>
              <a:rPr lang="en-US" dirty="0" smtClean="0"/>
              <a:t> I have made myself a servant to all, that I might win the more; </a:t>
            </a:r>
            <a:br>
              <a:rPr lang="en-US" dirty="0" smtClean="0"/>
            </a:br>
            <a:r>
              <a:rPr lang="en-US" baseline="30000" dirty="0" smtClean="0"/>
              <a:t>20 </a:t>
            </a:r>
            <a:r>
              <a:rPr lang="en-US" dirty="0" smtClean="0"/>
              <a:t>and to the Jews I became as a Jew, that I might win Jews; to those </a:t>
            </a:r>
            <a:r>
              <a:rPr lang="en-US" i="1" dirty="0" smtClean="0"/>
              <a:t>who are</a:t>
            </a:r>
            <a:r>
              <a:rPr lang="en-US" dirty="0" smtClean="0"/>
              <a:t> under the law, as under the law, that I might win those </a:t>
            </a:r>
            <a:r>
              <a:rPr lang="en-US" i="1" dirty="0" smtClean="0"/>
              <a:t>who are</a:t>
            </a:r>
            <a:r>
              <a:rPr lang="en-US" dirty="0" smtClean="0"/>
              <a:t> under the law; </a:t>
            </a:r>
            <a:br>
              <a:rPr lang="en-US" dirty="0" smtClean="0"/>
            </a:br>
            <a:r>
              <a:rPr lang="en-US" baseline="30000" dirty="0" smtClean="0"/>
              <a:t>21 </a:t>
            </a:r>
            <a:r>
              <a:rPr lang="en-US" dirty="0" smtClean="0"/>
              <a:t>to those </a:t>
            </a:r>
            <a:r>
              <a:rPr lang="en-US" i="1" dirty="0" smtClean="0"/>
              <a:t>who are</a:t>
            </a:r>
            <a:r>
              <a:rPr lang="en-US" dirty="0" smtClean="0"/>
              <a:t> without law, as without law (not being without law toward God, but under law toward Christ), that I might win those </a:t>
            </a:r>
            <a:r>
              <a:rPr lang="en-US" i="1" dirty="0" smtClean="0"/>
              <a:t>who are</a:t>
            </a:r>
            <a:r>
              <a:rPr lang="en-US" dirty="0" smtClean="0"/>
              <a:t> without law; </a:t>
            </a:r>
            <a:br>
              <a:rPr lang="en-US" dirty="0" smtClean="0"/>
            </a:br>
            <a:r>
              <a:rPr lang="en-US" baseline="30000" dirty="0" smtClean="0"/>
              <a:t>22 </a:t>
            </a:r>
            <a:r>
              <a:rPr lang="en-US" dirty="0" smtClean="0"/>
              <a:t>to the weak I became as weak, that I might win the weak. I have become all things to all </a:t>
            </a:r>
            <a:r>
              <a:rPr lang="en-US" i="1" dirty="0" smtClean="0"/>
              <a:t>men,</a:t>
            </a:r>
            <a:r>
              <a:rPr lang="en-US" dirty="0" smtClean="0"/>
              <a:t> that I might by all means save some. </a:t>
            </a:r>
            <a:br>
              <a:rPr lang="en-US" dirty="0" smtClean="0"/>
            </a:br>
            <a:r>
              <a:rPr lang="en-US" baseline="30000" dirty="0" smtClean="0"/>
              <a:t>23 </a:t>
            </a:r>
            <a:r>
              <a:rPr lang="en-US" dirty="0" smtClean="0"/>
              <a:t>Now this I do for the gospel's sake, that I may be partaker of it with </a:t>
            </a:r>
            <a:r>
              <a:rPr lang="en-US" i="1" dirty="0" smtClean="0"/>
              <a:t>you.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7A126-A351-45CD-B793-56DBBE7B21FF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5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1 Corinthians 9:15-23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15 </a:t>
            </a:r>
            <a:r>
              <a:rPr lang="en-US" dirty="0" smtClean="0"/>
              <a:t>But I have used none of these things, nor have I written these things that it should be done so to me; for it </a:t>
            </a:r>
            <a:r>
              <a:rPr lang="en-US" i="1" dirty="0" smtClean="0"/>
              <a:t>would be</a:t>
            </a:r>
            <a:r>
              <a:rPr lang="en-US" dirty="0" smtClean="0"/>
              <a:t> better for me to die than that anyone should make my boasting void. </a:t>
            </a:r>
            <a:br>
              <a:rPr lang="en-US" dirty="0" smtClean="0"/>
            </a:br>
            <a:r>
              <a:rPr lang="en-US" baseline="30000" dirty="0" smtClean="0"/>
              <a:t>16 </a:t>
            </a:r>
            <a:r>
              <a:rPr lang="en-US" dirty="0" smtClean="0"/>
              <a:t>For if I preach the gospel, I have nothing to boast of, for necessity is laid upon me; yes, woe is me if I do not preach the gospel! </a:t>
            </a:r>
            <a:br>
              <a:rPr lang="en-US" dirty="0" smtClean="0"/>
            </a:br>
            <a:r>
              <a:rPr lang="en-US" baseline="30000" dirty="0" smtClean="0"/>
              <a:t>17 </a:t>
            </a:r>
            <a:r>
              <a:rPr lang="en-US" dirty="0" smtClean="0"/>
              <a:t>For if I do this willingly, I have a reward; but if against my will, I have been entrusted with a stewardship. </a:t>
            </a:r>
            <a:br>
              <a:rPr lang="en-US" dirty="0" smtClean="0"/>
            </a:br>
            <a:r>
              <a:rPr lang="en-US" baseline="30000" dirty="0" smtClean="0"/>
              <a:t>18 </a:t>
            </a:r>
            <a:r>
              <a:rPr lang="en-US" dirty="0" smtClean="0"/>
              <a:t>What is my reward then? That when I preach the gospel, I may present the gospel of Christ without charge, that I may not abuse my authority in the gospel. </a:t>
            </a:r>
            <a:br>
              <a:rPr lang="en-US" dirty="0" smtClean="0"/>
            </a:br>
            <a:r>
              <a:rPr lang="en-US" baseline="30000" dirty="0" smtClean="0"/>
              <a:t>19 </a:t>
            </a:r>
            <a:r>
              <a:rPr lang="en-US" dirty="0" smtClean="0"/>
              <a:t>For though I am free from all </a:t>
            </a:r>
            <a:r>
              <a:rPr lang="en-US" i="1" dirty="0" smtClean="0"/>
              <a:t>men,</a:t>
            </a:r>
            <a:r>
              <a:rPr lang="en-US" dirty="0" smtClean="0"/>
              <a:t> I have made myself a servant to all, that I might win the more; </a:t>
            </a:r>
            <a:br>
              <a:rPr lang="en-US" dirty="0" smtClean="0"/>
            </a:br>
            <a:r>
              <a:rPr lang="en-US" baseline="30000" dirty="0" smtClean="0"/>
              <a:t>20 </a:t>
            </a:r>
            <a:r>
              <a:rPr lang="en-US" dirty="0" smtClean="0"/>
              <a:t>and to the Jews I became as a Jew, that I might win Jews; to those </a:t>
            </a:r>
            <a:r>
              <a:rPr lang="en-US" i="1" dirty="0" smtClean="0"/>
              <a:t>who are</a:t>
            </a:r>
            <a:r>
              <a:rPr lang="en-US" dirty="0" smtClean="0"/>
              <a:t> under the law, as under the law, that I might win those </a:t>
            </a:r>
            <a:r>
              <a:rPr lang="en-US" i="1" dirty="0" smtClean="0"/>
              <a:t>who are</a:t>
            </a:r>
            <a:r>
              <a:rPr lang="en-US" dirty="0" smtClean="0"/>
              <a:t> under the law; </a:t>
            </a:r>
            <a:br>
              <a:rPr lang="en-US" dirty="0" smtClean="0"/>
            </a:br>
            <a:r>
              <a:rPr lang="en-US" baseline="30000" dirty="0" smtClean="0"/>
              <a:t>21 </a:t>
            </a:r>
            <a:r>
              <a:rPr lang="en-US" dirty="0" smtClean="0"/>
              <a:t>to those </a:t>
            </a:r>
            <a:r>
              <a:rPr lang="en-US" i="1" dirty="0" smtClean="0"/>
              <a:t>who are</a:t>
            </a:r>
            <a:r>
              <a:rPr lang="en-US" dirty="0" smtClean="0"/>
              <a:t> without law, as without law (not being without law toward God, but under law toward Christ), that I might win those </a:t>
            </a:r>
            <a:r>
              <a:rPr lang="en-US" i="1" dirty="0" smtClean="0"/>
              <a:t>who are</a:t>
            </a:r>
            <a:r>
              <a:rPr lang="en-US" dirty="0" smtClean="0"/>
              <a:t> without law; </a:t>
            </a:r>
            <a:br>
              <a:rPr lang="en-US" dirty="0" smtClean="0"/>
            </a:br>
            <a:r>
              <a:rPr lang="en-US" baseline="30000" dirty="0" smtClean="0"/>
              <a:t>22 </a:t>
            </a:r>
            <a:r>
              <a:rPr lang="en-US" dirty="0" smtClean="0"/>
              <a:t>to the weak I became as weak, that I might win the weak. I have become all things to all </a:t>
            </a:r>
            <a:r>
              <a:rPr lang="en-US" i="1" dirty="0" smtClean="0"/>
              <a:t>men,</a:t>
            </a:r>
            <a:r>
              <a:rPr lang="en-US" dirty="0" smtClean="0"/>
              <a:t> that I might by all means save some. </a:t>
            </a:r>
            <a:br>
              <a:rPr lang="en-US" dirty="0" smtClean="0"/>
            </a:br>
            <a:r>
              <a:rPr lang="en-US" baseline="30000" dirty="0" smtClean="0"/>
              <a:t>23 </a:t>
            </a:r>
            <a:r>
              <a:rPr lang="en-US" dirty="0" smtClean="0"/>
              <a:t>Now this I do for the gospel's sake, that I may be partaker of it with </a:t>
            </a:r>
            <a:r>
              <a:rPr lang="en-US" i="1" dirty="0" smtClean="0"/>
              <a:t>you.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7A126-A351-45CD-B793-56DBBE7B21FF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5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7A126-A351-45CD-B793-56DBBE7B21FF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7A126-A351-45CD-B793-56DBBE7B21F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5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7A126-A351-45CD-B793-56DBBE7B21FF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5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7A126-A351-45CD-B793-56DBBE7B21FF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5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7A126-A351-45CD-B793-56DBBE7B21FF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5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7A126-A351-45CD-B793-56DBBE7B21FF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5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99ECC-DB4F-40D3-8483-717E3AFE334E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91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7A126-A351-45CD-B793-56DBBE7B21F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5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7A126-A351-45CD-B793-56DBBE7B21F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5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1 Corinthians 9:1-3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1 </a:t>
            </a:r>
            <a:r>
              <a:rPr lang="en-US" dirty="0" smtClean="0"/>
              <a:t>Am I not an apostle? Am I not free? Have I not seen Jesus Christ our Lord? Are you not my work in the Lord? </a:t>
            </a:r>
            <a:br>
              <a:rPr lang="en-US" dirty="0" smtClean="0"/>
            </a:br>
            <a:r>
              <a:rPr lang="en-US" baseline="30000" dirty="0" smtClean="0"/>
              <a:t>2 </a:t>
            </a:r>
            <a:r>
              <a:rPr lang="en-US" dirty="0" smtClean="0"/>
              <a:t>If I am not an apostle to others, yet doubtless I am to you. For you are the seal of my apostleship in the Lord. </a:t>
            </a:r>
            <a:br>
              <a:rPr lang="en-US" dirty="0" smtClean="0"/>
            </a:br>
            <a:r>
              <a:rPr lang="en-US" baseline="30000" dirty="0" smtClean="0"/>
              <a:t>3 </a:t>
            </a:r>
            <a:r>
              <a:rPr lang="en-US" dirty="0" smtClean="0"/>
              <a:t>My defense to those who examine me is this: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7A126-A351-45CD-B793-56DBBE7B21F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5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1 Corinthians 9:1-3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1 </a:t>
            </a:r>
            <a:r>
              <a:rPr lang="en-US" dirty="0" smtClean="0"/>
              <a:t>Am I not an apostle? Am I not free? Have I not seen Jesus Christ our Lord? Are you not my work in the Lord? </a:t>
            </a:r>
            <a:br>
              <a:rPr lang="en-US" dirty="0" smtClean="0"/>
            </a:br>
            <a:r>
              <a:rPr lang="en-US" baseline="30000" dirty="0" smtClean="0"/>
              <a:t>2 </a:t>
            </a:r>
            <a:r>
              <a:rPr lang="en-US" dirty="0" smtClean="0"/>
              <a:t>If I am not an apostle to others, yet doubtless I am to you. For you are the seal of my apostleship in the Lord. </a:t>
            </a:r>
            <a:br>
              <a:rPr lang="en-US" dirty="0" smtClean="0"/>
            </a:br>
            <a:r>
              <a:rPr lang="en-US" baseline="30000" dirty="0" smtClean="0"/>
              <a:t>3 </a:t>
            </a:r>
            <a:r>
              <a:rPr lang="en-US" dirty="0" smtClean="0"/>
              <a:t>My defense to those who examine me is this: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7A126-A351-45CD-B793-56DBBE7B21F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5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1 Corinthians 9:4-14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4 </a:t>
            </a:r>
            <a:r>
              <a:rPr lang="en-US" dirty="0" smtClean="0"/>
              <a:t>Do we have no right to eat and drink? </a:t>
            </a:r>
            <a:br>
              <a:rPr lang="en-US" dirty="0" smtClean="0"/>
            </a:br>
            <a:r>
              <a:rPr lang="en-US" baseline="30000" dirty="0" smtClean="0"/>
              <a:t>5 </a:t>
            </a:r>
            <a:r>
              <a:rPr lang="en-US" dirty="0" smtClean="0"/>
              <a:t>Do we have no right to take along a believing wife, as </a:t>
            </a:r>
            <a:r>
              <a:rPr lang="en-US" i="1" dirty="0" smtClean="0"/>
              <a:t>do</a:t>
            </a:r>
            <a:r>
              <a:rPr lang="en-US" dirty="0" smtClean="0"/>
              <a:t> also the other apostles, the brothers of the Lord, and </a:t>
            </a:r>
            <a:r>
              <a:rPr lang="en-US" dirty="0" err="1" smtClean="0"/>
              <a:t>Cephas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baseline="30000" dirty="0" smtClean="0"/>
              <a:t>6 </a:t>
            </a:r>
            <a:r>
              <a:rPr lang="en-US" dirty="0" smtClean="0"/>
              <a:t>Or </a:t>
            </a:r>
            <a:r>
              <a:rPr lang="en-US" i="1" dirty="0" smtClean="0"/>
              <a:t>is it</a:t>
            </a:r>
            <a:r>
              <a:rPr lang="en-US" dirty="0" smtClean="0"/>
              <a:t> only Barnabas and I </a:t>
            </a:r>
            <a:r>
              <a:rPr lang="en-US" i="1" dirty="0" smtClean="0"/>
              <a:t>who</a:t>
            </a:r>
            <a:r>
              <a:rPr lang="en-US" dirty="0" smtClean="0"/>
              <a:t> have no right to refrain from working? </a:t>
            </a:r>
            <a:br>
              <a:rPr lang="en-US" dirty="0" smtClean="0"/>
            </a:br>
            <a:r>
              <a:rPr lang="en-US" baseline="30000" dirty="0" smtClean="0"/>
              <a:t>7 </a:t>
            </a:r>
            <a:r>
              <a:rPr lang="en-US" dirty="0" smtClean="0"/>
              <a:t>Who ever goes to war at his own expense? Who plants a vineyard and does not eat of its fruit? Or who tends a flock and does not drink of the milk of the flock? </a:t>
            </a:r>
            <a:br>
              <a:rPr lang="en-US" dirty="0" smtClean="0"/>
            </a:br>
            <a:r>
              <a:rPr lang="en-US" baseline="30000" dirty="0" smtClean="0"/>
              <a:t>8 </a:t>
            </a:r>
            <a:r>
              <a:rPr lang="en-US" dirty="0" smtClean="0"/>
              <a:t>Do I say these things as a </a:t>
            </a:r>
            <a:r>
              <a:rPr lang="en-US" i="1" dirty="0" smtClean="0"/>
              <a:t>mere</a:t>
            </a:r>
            <a:r>
              <a:rPr lang="en-US" dirty="0" smtClean="0"/>
              <a:t> man? Or does not the law say the same also? </a:t>
            </a:r>
            <a:br>
              <a:rPr lang="en-US" dirty="0" smtClean="0"/>
            </a:br>
            <a:r>
              <a:rPr lang="en-US" baseline="30000" dirty="0" smtClean="0"/>
              <a:t>9 </a:t>
            </a:r>
            <a:r>
              <a:rPr lang="en-US" dirty="0" smtClean="0"/>
              <a:t>For it is written in the law of Moses, </a:t>
            </a:r>
            <a:r>
              <a:rPr lang="en-US" i="1" dirty="0" smtClean="0"/>
              <a:t>"You shall not muzzle an ox while it treads out the grain."</a:t>
            </a:r>
            <a:r>
              <a:rPr lang="en-US" dirty="0" smtClean="0"/>
              <a:t> Is it oxen God is concerned about? </a:t>
            </a:r>
            <a:br>
              <a:rPr lang="en-US" dirty="0" smtClean="0"/>
            </a:br>
            <a:r>
              <a:rPr lang="en-US" baseline="30000" dirty="0" smtClean="0"/>
              <a:t>10 </a:t>
            </a:r>
            <a:r>
              <a:rPr lang="en-US" dirty="0" smtClean="0"/>
              <a:t>Or does He say </a:t>
            </a:r>
            <a:r>
              <a:rPr lang="en-US" i="1" dirty="0" smtClean="0"/>
              <a:t>it</a:t>
            </a:r>
            <a:r>
              <a:rPr lang="en-US" dirty="0" smtClean="0"/>
              <a:t> altogether for our sakes? For our sakes, no doubt, </a:t>
            </a:r>
            <a:r>
              <a:rPr lang="en-US" i="1" dirty="0" smtClean="0"/>
              <a:t>this</a:t>
            </a:r>
            <a:r>
              <a:rPr lang="en-US" dirty="0" smtClean="0"/>
              <a:t> is written, that he who plows should plow in hope, and he who threshes in hope should be partaker of his hope. </a:t>
            </a:r>
            <a:br>
              <a:rPr lang="en-US" dirty="0" smtClean="0"/>
            </a:br>
            <a:r>
              <a:rPr lang="en-US" baseline="30000" dirty="0" smtClean="0"/>
              <a:t>11 </a:t>
            </a:r>
            <a:r>
              <a:rPr lang="en-US" dirty="0" smtClean="0"/>
              <a:t>If we have sown spiritual things for you, </a:t>
            </a:r>
            <a:r>
              <a:rPr lang="en-US" i="1" dirty="0" smtClean="0"/>
              <a:t>is it</a:t>
            </a:r>
            <a:r>
              <a:rPr lang="en-US" dirty="0" smtClean="0"/>
              <a:t> a great thing if we reap your material things? </a:t>
            </a:r>
            <a:br>
              <a:rPr lang="en-US" dirty="0" smtClean="0"/>
            </a:br>
            <a:r>
              <a:rPr lang="en-US" baseline="30000" dirty="0" smtClean="0"/>
              <a:t>12 </a:t>
            </a:r>
            <a:r>
              <a:rPr lang="en-US" dirty="0" smtClean="0"/>
              <a:t>If others are partakers of </a:t>
            </a:r>
            <a:r>
              <a:rPr lang="en-US" i="1" dirty="0" smtClean="0"/>
              <a:t>this</a:t>
            </a:r>
            <a:r>
              <a:rPr lang="en-US" dirty="0" smtClean="0"/>
              <a:t> right over you, </a:t>
            </a:r>
            <a:r>
              <a:rPr lang="en-US" i="1" dirty="0" smtClean="0"/>
              <a:t>are</a:t>
            </a:r>
            <a:r>
              <a:rPr lang="en-US" dirty="0" smtClean="0"/>
              <a:t> we not even more? Nevertheless we have not used this right, but endure all things lest we hinder the gospel of Christ. </a:t>
            </a:r>
            <a:br>
              <a:rPr lang="en-US" dirty="0" smtClean="0"/>
            </a:br>
            <a:r>
              <a:rPr lang="en-US" baseline="30000" dirty="0" smtClean="0"/>
              <a:t>13 </a:t>
            </a:r>
            <a:r>
              <a:rPr lang="en-US" dirty="0" smtClean="0"/>
              <a:t>Do you not know that those who minister the holy things eat </a:t>
            </a:r>
            <a:r>
              <a:rPr lang="en-US" i="1" dirty="0" smtClean="0"/>
              <a:t>of the things</a:t>
            </a:r>
            <a:r>
              <a:rPr lang="en-US" dirty="0" smtClean="0"/>
              <a:t> of the temple, and those who serve at the altar partake of </a:t>
            </a:r>
            <a:r>
              <a:rPr lang="en-US" i="1" dirty="0" smtClean="0"/>
              <a:t>the offerings of</a:t>
            </a:r>
            <a:r>
              <a:rPr lang="en-US" dirty="0" smtClean="0"/>
              <a:t> the altar? </a:t>
            </a:r>
            <a:br>
              <a:rPr lang="en-US" dirty="0" smtClean="0"/>
            </a:br>
            <a:r>
              <a:rPr lang="en-US" baseline="30000" dirty="0" smtClean="0"/>
              <a:t>14 </a:t>
            </a:r>
            <a:r>
              <a:rPr lang="en-US" dirty="0" smtClean="0"/>
              <a:t>Even so the Lord has commanded that those who preach the gospel should live from the gospel.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7A126-A351-45CD-B793-56DBBE7B21F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5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1 Corinthians 9:4-14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4 </a:t>
            </a:r>
            <a:r>
              <a:rPr lang="en-US" dirty="0" smtClean="0"/>
              <a:t>Do we have no right to eat and drink? </a:t>
            </a:r>
            <a:br>
              <a:rPr lang="en-US" dirty="0" smtClean="0"/>
            </a:br>
            <a:r>
              <a:rPr lang="en-US" baseline="30000" dirty="0" smtClean="0"/>
              <a:t>5 </a:t>
            </a:r>
            <a:r>
              <a:rPr lang="en-US" dirty="0" smtClean="0"/>
              <a:t>Do we have no right to take along a believing wife, as </a:t>
            </a:r>
            <a:r>
              <a:rPr lang="en-US" i="1" dirty="0" smtClean="0"/>
              <a:t>do</a:t>
            </a:r>
            <a:r>
              <a:rPr lang="en-US" dirty="0" smtClean="0"/>
              <a:t> also the other apostles, the brothers of the Lord, and </a:t>
            </a:r>
            <a:r>
              <a:rPr lang="en-US" dirty="0" err="1" smtClean="0"/>
              <a:t>Cephas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baseline="30000" dirty="0" smtClean="0"/>
              <a:t>6 </a:t>
            </a:r>
            <a:r>
              <a:rPr lang="en-US" dirty="0" smtClean="0"/>
              <a:t>Or </a:t>
            </a:r>
            <a:r>
              <a:rPr lang="en-US" i="1" dirty="0" smtClean="0"/>
              <a:t>is it</a:t>
            </a:r>
            <a:r>
              <a:rPr lang="en-US" dirty="0" smtClean="0"/>
              <a:t> only Barnabas and I </a:t>
            </a:r>
            <a:r>
              <a:rPr lang="en-US" i="1" dirty="0" smtClean="0"/>
              <a:t>who</a:t>
            </a:r>
            <a:r>
              <a:rPr lang="en-US" dirty="0" smtClean="0"/>
              <a:t> have no right to refrain from working? </a:t>
            </a:r>
            <a:br>
              <a:rPr lang="en-US" dirty="0" smtClean="0"/>
            </a:br>
            <a:r>
              <a:rPr lang="en-US" baseline="30000" dirty="0" smtClean="0"/>
              <a:t>7 </a:t>
            </a:r>
            <a:r>
              <a:rPr lang="en-US" dirty="0" smtClean="0"/>
              <a:t>Who ever goes to war at his own expense? Who plants a vineyard and does not eat of its fruit? Or who tends a flock and does not drink of the milk of the flock? </a:t>
            </a:r>
            <a:br>
              <a:rPr lang="en-US" dirty="0" smtClean="0"/>
            </a:br>
            <a:r>
              <a:rPr lang="en-US" baseline="30000" dirty="0" smtClean="0"/>
              <a:t>8 </a:t>
            </a:r>
            <a:r>
              <a:rPr lang="en-US" dirty="0" smtClean="0"/>
              <a:t>Do I say these things as a </a:t>
            </a:r>
            <a:r>
              <a:rPr lang="en-US" i="1" dirty="0" smtClean="0"/>
              <a:t>mere</a:t>
            </a:r>
            <a:r>
              <a:rPr lang="en-US" dirty="0" smtClean="0"/>
              <a:t> man? Or does not the law say the same also? </a:t>
            </a:r>
            <a:br>
              <a:rPr lang="en-US" dirty="0" smtClean="0"/>
            </a:br>
            <a:r>
              <a:rPr lang="en-US" baseline="30000" dirty="0" smtClean="0"/>
              <a:t>9 </a:t>
            </a:r>
            <a:r>
              <a:rPr lang="en-US" dirty="0" smtClean="0"/>
              <a:t>For it is written in the law of Moses, </a:t>
            </a:r>
            <a:r>
              <a:rPr lang="en-US" i="1" dirty="0" smtClean="0"/>
              <a:t>"You shall not muzzle an ox while it treads out the grain."</a:t>
            </a:r>
            <a:r>
              <a:rPr lang="en-US" dirty="0" smtClean="0"/>
              <a:t> Is it oxen God is concerned about? </a:t>
            </a:r>
            <a:br>
              <a:rPr lang="en-US" dirty="0" smtClean="0"/>
            </a:br>
            <a:r>
              <a:rPr lang="en-US" baseline="30000" dirty="0" smtClean="0"/>
              <a:t>10 </a:t>
            </a:r>
            <a:r>
              <a:rPr lang="en-US" dirty="0" smtClean="0"/>
              <a:t>Or does He say </a:t>
            </a:r>
            <a:r>
              <a:rPr lang="en-US" i="1" dirty="0" smtClean="0"/>
              <a:t>it</a:t>
            </a:r>
            <a:r>
              <a:rPr lang="en-US" dirty="0" smtClean="0"/>
              <a:t> altogether for our sakes? For our sakes, no doubt, </a:t>
            </a:r>
            <a:r>
              <a:rPr lang="en-US" i="1" dirty="0" smtClean="0"/>
              <a:t>this</a:t>
            </a:r>
            <a:r>
              <a:rPr lang="en-US" dirty="0" smtClean="0"/>
              <a:t> is written, that he who plows should plow in hope, and he who threshes in hope should be partaker of his hope. </a:t>
            </a:r>
            <a:br>
              <a:rPr lang="en-US" dirty="0" smtClean="0"/>
            </a:br>
            <a:r>
              <a:rPr lang="en-US" baseline="30000" dirty="0" smtClean="0"/>
              <a:t>11 </a:t>
            </a:r>
            <a:r>
              <a:rPr lang="en-US" dirty="0" smtClean="0"/>
              <a:t>If we have sown spiritual things for you, </a:t>
            </a:r>
            <a:r>
              <a:rPr lang="en-US" i="1" dirty="0" smtClean="0"/>
              <a:t>is it</a:t>
            </a:r>
            <a:r>
              <a:rPr lang="en-US" dirty="0" smtClean="0"/>
              <a:t> a great thing if we reap your material things? </a:t>
            </a:r>
            <a:br>
              <a:rPr lang="en-US" dirty="0" smtClean="0"/>
            </a:br>
            <a:r>
              <a:rPr lang="en-US" baseline="30000" dirty="0" smtClean="0"/>
              <a:t>12 </a:t>
            </a:r>
            <a:r>
              <a:rPr lang="en-US" dirty="0" smtClean="0"/>
              <a:t>If others are partakers of </a:t>
            </a:r>
            <a:r>
              <a:rPr lang="en-US" i="1" dirty="0" smtClean="0"/>
              <a:t>this</a:t>
            </a:r>
            <a:r>
              <a:rPr lang="en-US" dirty="0" smtClean="0"/>
              <a:t> right over you, </a:t>
            </a:r>
            <a:r>
              <a:rPr lang="en-US" i="1" dirty="0" smtClean="0"/>
              <a:t>are</a:t>
            </a:r>
            <a:r>
              <a:rPr lang="en-US" dirty="0" smtClean="0"/>
              <a:t> we not even more? Nevertheless we have not used this right, but endure all things lest we hinder the gospel of Christ. </a:t>
            </a:r>
            <a:br>
              <a:rPr lang="en-US" dirty="0" smtClean="0"/>
            </a:br>
            <a:r>
              <a:rPr lang="en-US" baseline="30000" dirty="0" smtClean="0"/>
              <a:t>13 </a:t>
            </a:r>
            <a:r>
              <a:rPr lang="en-US" dirty="0" smtClean="0"/>
              <a:t>Do you not know that those who minister the holy things eat </a:t>
            </a:r>
            <a:r>
              <a:rPr lang="en-US" i="1" dirty="0" smtClean="0"/>
              <a:t>of the things</a:t>
            </a:r>
            <a:r>
              <a:rPr lang="en-US" dirty="0" smtClean="0"/>
              <a:t> of the temple, and those who serve at the altar partake of </a:t>
            </a:r>
            <a:r>
              <a:rPr lang="en-US" i="1" dirty="0" smtClean="0"/>
              <a:t>the offerings of</a:t>
            </a:r>
            <a:r>
              <a:rPr lang="en-US" dirty="0" smtClean="0"/>
              <a:t> the altar? </a:t>
            </a:r>
            <a:br>
              <a:rPr lang="en-US" dirty="0" smtClean="0"/>
            </a:br>
            <a:r>
              <a:rPr lang="en-US" baseline="30000" smtClean="0"/>
              <a:t>14 </a:t>
            </a:r>
            <a:r>
              <a:rPr lang="en-US" smtClean="0"/>
              <a:t>Even so the Lord has commanded that those who preach the gospel should live from the gospel.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7A126-A351-45CD-B793-56DBBE7B21F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5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1 Corinthians 9:15-23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15 </a:t>
            </a:r>
            <a:r>
              <a:rPr lang="en-US" dirty="0" smtClean="0"/>
              <a:t>But I have used none of these things, nor have I written these things that it should be done so to me; for it </a:t>
            </a:r>
            <a:r>
              <a:rPr lang="en-US" i="1" dirty="0" smtClean="0"/>
              <a:t>would be</a:t>
            </a:r>
            <a:r>
              <a:rPr lang="en-US" dirty="0" smtClean="0"/>
              <a:t> better for me to die than that anyone should make my boasting void. </a:t>
            </a:r>
            <a:br>
              <a:rPr lang="en-US" dirty="0" smtClean="0"/>
            </a:br>
            <a:r>
              <a:rPr lang="en-US" baseline="30000" dirty="0" smtClean="0"/>
              <a:t>16 </a:t>
            </a:r>
            <a:r>
              <a:rPr lang="en-US" dirty="0" smtClean="0"/>
              <a:t>For if I preach the gospel, I have nothing to boast of, for necessity is laid upon me; yes, woe is me if I do not preach the gospel! </a:t>
            </a:r>
            <a:br>
              <a:rPr lang="en-US" dirty="0" smtClean="0"/>
            </a:br>
            <a:r>
              <a:rPr lang="en-US" baseline="30000" dirty="0" smtClean="0"/>
              <a:t>17 </a:t>
            </a:r>
            <a:r>
              <a:rPr lang="en-US" dirty="0" smtClean="0"/>
              <a:t>For if I do this willingly, I have a reward; but if against my will, I have been entrusted with a stewardship. </a:t>
            </a:r>
            <a:br>
              <a:rPr lang="en-US" dirty="0" smtClean="0"/>
            </a:br>
            <a:r>
              <a:rPr lang="en-US" baseline="30000" dirty="0" smtClean="0"/>
              <a:t>18 </a:t>
            </a:r>
            <a:r>
              <a:rPr lang="en-US" dirty="0" smtClean="0"/>
              <a:t>What is my reward then? That when I preach the gospel, I may present the gospel of Christ without charge, that I may not abuse my authority in the gospel. </a:t>
            </a:r>
            <a:br>
              <a:rPr lang="en-US" dirty="0" smtClean="0"/>
            </a:br>
            <a:r>
              <a:rPr lang="en-US" baseline="30000" dirty="0" smtClean="0"/>
              <a:t>19 </a:t>
            </a:r>
            <a:r>
              <a:rPr lang="en-US" dirty="0" smtClean="0"/>
              <a:t>For though I am free from all </a:t>
            </a:r>
            <a:r>
              <a:rPr lang="en-US" i="1" dirty="0" smtClean="0"/>
              <a:t>men,</a:t>
            </a:r>
            <a:r>
              <a:rPr lang="en-US" dirty="0" smtClean="0"/>
              <a:t> I have made myself a servant to all, that I might win the more; </a:t>
            </a:r>
            <a:br>
              <a:rPr lang="en-US" dirty="0" smtClean="0"/>
            </a:br>
            <a:r>
              <a:rPr lang="en-US" baseline="30000" dirty="0" smtClean="0"/>
              <a:t>20 </a:t>
            </a:r>
            <a:r>
              <a:rPr lang="en-US" dirty="0" smtClean="0"/>
              <a:t>and to the Jews I became as a Jew, that I might win Jews; to those </a:t>
            </a:r>
            <a:r>
              <a:rPr lang="en-US" i="1" dirty="0" smtClean="0"/>
              <a:t>who are</a:t>
            </a:r>
            <a:r>
              <a:rPr lang="en-US" dirty="0" smtClean="0"/>
              <a:t> under the law, as under the law, that I might win those </a:t>
            </a:r>
            <a:r>
              <a:rPr lang="en-US" i="1" dirty="0" smtClean="0"/>
              <a:t>who are</a:t>
            </a:r>
            <a:r>
              <a:rPr lang="en-US" dirty="0" smtClean="0"/>
              <a:t> under the law; </a:t>
            </a:r>
            <a:br>
              <a:rPr lang="en-US" dirty="0" smtClean="0"/>
            </a:br>
            <a:r>
              <a:rPr lang="en-US" baseline="30000" dirty="0" smtClean="0"/>
              <a:t>21 </a:t>
            </a:r>
            <a:r>
              <a:rPr lang="en-US" dirty="0" smtClean="0"/>
              <a:t>to those </a:t>
            </a:r>
            <a:r>
              <a:rPr lang="en-US" i="1" dirty="0" smtClean="0"/>
              <a:t>who are</a:t>
            </a:r>
            <a:r>
              <a:rPr lang="en-US" dirty="0" smtClean="0"/>
              <a:t> without law, as without law (not being without law toward God, but under law toward Christ), that I might win those </a:t>
            </a:r>
            <a:r>
              <a:rPr lang="en-US" i="1" dirty="0" smtClean="0"/>
              <a:t>who are</a:t>
            </a:r>
            <a:r>
              <a:rPr lang="en-US" dirty="0" smtClean="0"/>
              <a:t> without law; </a:t>
            </a:r>
            <a:br>
              <a:rPr lang="en-US" dirty="0" smtClean="0"/>
            </a:br>
            <a:r>
              <a:rPr lang="en-US" baseline="30000" dirty="0" smtClean="0"/>
              <a:t>22 </a:t>
            </a:r>
            <a:r>
              <a:rPr lang="en-US" dirty="0" smtClean="0"/>
              <a:t>to the weak I became as weak, that I might win the weak. I have become all things to all </a:t>
            </a:r>
            <a:r>
              <a:rPr lang="en-US" i="1" dirty="0" smtClean="0"/>
              <a:t>men,</a:t>
            </a:r>
            <a:r>
              <a:rPr lang="en-US" dirty="0" smtClean="0"/>
              <a:t> that I might by all means save some. </a:t>
            </a:r>
            <a:br>
              <a:rPr lang="en-US" dirty="0" smtClean="0"/>
            </a:br>
            <a:r>
              <a:rPr lang="en-US" baseline="30000" dirty="0" smtClean="0"/>
              <a:t>23 </a:t>
            </a:r>
            <a:r>
              <a:rPr lang="en-US" dirty="0" smtClean="0"/>
              <a:t>Now this I do for the gospel's sake, that I may be partaker of it with </a:t>
            </a:r>
            <a:r>
              <a:rPr lang="en-US" i="1" dirty="0" smtClean="0"/>
              <a:t>you.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7A126-A351-45CD-B793-56DBBE7B21F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C9C7-F6DD-47C9-997B-146172B558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ACD4AF-D085-4B74-89D4-27EB631A9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C9C7-F6DD-47C9-997B-146172B558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D4AF-D085-4B74-89D4-27EB631A9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6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C9C7-F6DD-47C9-997B-146172B558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D4AF-D085-4B74-89D4-27EB631A9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66C9C7-F6DD-47C9-997B-146172B558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FACD4AF-D085-4B74-89D4-27EB631A9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509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C9C7-F6DD-47C9-997B-146172B558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D4AF-D085-4B74-89D4-27EB631A9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9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C9C7-F6DD-47C9-997B-146172B558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D4AF-D085-4B74-89D4-27EB631A9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7894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D4AF-D085-4B74-89D4-27EB631A9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C9C7-F6DD-47C9-997B-146172B558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9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C9C7-F6DD-47C9-997B-146172B558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D4AF-D085-4B74-89D4-27EB631A9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5487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C9C7-F6DD-47C9-997B-146172B558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D4AF-D085-4B74-89D4-27EB631A9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4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66C9C7-F6DD-47C9-997B-146172B558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ACD4AF-D085-4B74-89D4-27EB631A9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3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C9C7-F6DD-47C9-997B-146172B558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ACD4AF-D085-4B74-89D4-27EB631A9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6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66C9C7-F6DD-47C9-997B-146172B558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FACD4AF-D085-4B74-89D4-27EB631A9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95524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downloads/en/details.aspx?displaylang=en&amp;FamilyID=cb9bf144-1076-4615-9951-294eeb832823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3227" y="5782270"/>
            <a:ext cx="7377546" cy="923330"/>
          </a:xfrm>
          <a:prstGeom prst="rect">
            <a:avLst/>
          </a:prstGeom>
          <a:solidFill>
            <a:schemeClr val="bg2">
              <a:lumMod val="25000"/>
              <a:alpha val="36078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1 Corinthians </a:t>
            </a:r>
            <a:r>
              <a:rPr lang="en-US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9:1-27</a:t>
            </a:r>
            <a:endParaRPr lang="en-US" sz="5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79646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2324"/>
            <a:ext cx="9144000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hangingPunct="0"/>
            <a:r>
              <a:rPr lang="en-US" sz="66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glow rad="254000">
                    <a:srgbClr val="000000">
                      <a:satMod val="175000"/>
                      <a:alpha val="6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ominican Small Caps" pitchFamily="2" charset="0"/>
              </a:rPr>
              <a:t>"Now Concerning</a:t>
            </a:r>
            <a:r>
              <a:rPr lang="en-US" sz="66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glow rad="254000">
                    <a:srgbClr val="000000">
                      <a:satMod val="175000"/>
                      <a:alpha val="6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ominican Small Caps" pitchFamily="2" charset="0"/>
              </a:rPr>
              <a:t>"—</a:t>
            </a:r>
            <a:r>
              <a:rPr lang="en-US" sz="4800" b="1" i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Reply To Their Letter – </a:t>
            </a:r>
          </a:p>
          <a:p>
            <a:pPr algn="ctr" hangingPunct="0"/>
            <a:r>
              <a:rPr lang="en-US" sz="4800" b="1" i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Liberty In Christ – </a:t>
            </a:r>
            <a:r>
              <a:rPr lang="en-US" sz="5400" b="1" i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7:1-16:4</a:t>
            </a:r>
            <a:endParaRPr lang="en-US" sz="5400" b="1" i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3014008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406400">
                    <a:srgbClr val="000000">
                      <a:alpha val="34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ythagoras" pitchFamily="2" charset="0"/>
              </a:rPr>
              <a:t>Paul: An Example &amp; Pattern of Self Denial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406400">
                  <a:srgbClr val="000000">
                    <a:alpha val="34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09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973"/>
            <a:ext cx="9144000" cy="564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52400" y="76200"/>
            <a:ext cx="88392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Pattern of Self Denial</a:t>
            </a: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– (9:1-27)</a:t>
            </a:r>
            <a:endParaRPr lang="en-US" sz="4000" b="1" i="1" dirty="0">
              <a:solidFill>
                <a:srgbClr val="F8BD52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625144"/>
            <a:ext cx="6934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 Corinthians 9:1-27 (NKJV)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400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16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For if I preach the gospel, I have nothing to boast of, for necessity is laid upon me; yes, woe is me if I do not preach the gospel! </a:t>
            </a:r>
            <a:r>
              <a:rPr lang="en-US" sz="2400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17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For if I do this willingly, I have a reward; but if against my will, I have been entrusted with a stewardship.  </a:t>
            </a:r>
            <a:r>
              <a:rPr lang="en-US" sz="2400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18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What is my reward then? That when I preach the gospel, I may present the gospel of Christ without charge, that I may not abuse my authority in the gospel. </a:t>
            </a:r>
            <a:endParaRPr lang="en-US" sz="24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187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973"/>
            <a:ext cx="9144000" cy="564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52400" y="76200"/>
            <a:ext cx="88392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Pattern of Self Denial</a:t>
            </a: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– (9:1-27)</a:t>
            </a:r>
            <a:endParaRPr lang="en-US" sz="4000" b="1" i="1" dirty="0">
              <a:solidFill>
                <a:srgbClr val="F8BD52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625144"/>
            <a:ext cx="6934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 Corinthians 9:1-27 (NKJV)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400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19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For though I am free from all </a:t>
            </a:r>
            <a:r>
              <a:rPr lang="en-US" sz="24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men,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I have made myself a servant to all, that I might win the more; </a:t>
            </a:r>
            <a:r>
              <a:rPr lang="en-US" sz="2400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20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and to the Jews I became as a Jew, that I might win Jews; to those </a:t>
            </a:r>
            <a:r>
              <a:rPr lang="en-US" sz="24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who are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under the law, as under the law, that I might win those </a:t>
            </a:r>
            <a:r>
              <a:rPr lang="en-US" sz="24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who are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under the law; </a:t>
            </a:r>
            <a:b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400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21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to those </a:t>
            </a:r>
            <a:r>
              <a:rPr lang="en-US" sz="24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who are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without law, as without law (not being without law toward God, but under law toward Christ), that I might win those </a:t>
            </a:r>
            <a:r>
              <a:rPr lang="en-US" sz="24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who are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without law; </a:t>
            </a:r>
            <a:endParaRPr lang="en-US" sz="24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973"/>
            <a:ext cx="9144000" cy="564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52400" y="76200"/>
            <a:ext cx="88392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Pattern of Self Denial</a:t>
            </a: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– (9:1-27)</a:t>
            </a:r>
            <a:endParaRPr lang="en-US" sz="4000" b="1" i="1" dirty="0">
              <a:solidFill>
                <a:srgbClr val="F8BD52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625144"/>
            <a:ext cx="69342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 Corinthians 9:1-27 (NKJV)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600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22 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to the weak I became as weak, that I might win the weak. I have become all things to all </a:t>
            </a:r>
            <a:r>
              <a:rPr lang="en-US" sz="26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men,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that I might by all means save some.  </a:t>
            </a:r>
            <a:r>
              <a:rPr lang="en-US" sz="2600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23 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Now this I do for the gospel's sake, that I may be partaker of it with </a:t>
            </a:r>
            <a:r>
              <a:rPr lang="en-US" sz="26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you.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</a:t>
            </a:r>
            <a:r>
              <a:rPr lang="en-US" sz="2600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24 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Do you not know that those who run in a race all run, but one receives the prize? Run in such a way that you may obtain </a:t>
            </a:r>
            <a:r>
              <a:rPr lang="en-US" sz="26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it.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</a:t>
            </a:r>
            <a:endParaRPr lang="en-US" sz="26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859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973"/>
            <a:ext cx="9144000" cy="564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52400" y="76200"/>
            <a:ext cx="88392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Pattern of Self Denial</a:t>
            </a: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– (9:1-27)</a:t>
            </a:r>
            <a:endParaRPr lang="en-US" sz="4000" b="1" i="1" dirty="0">
              <a:solidFill>
                <a:srgbClr val="F8BD52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625144"/>
            <a:ext cx="6934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 Corinthians 9:1-27 (NKJV)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500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25 </a:t>
            </a:r>
            <a:r>
              <a:rPr lang="en-US" sz="25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And everyone who competes </a:t>
            </a:r>
            <a:r>
              <a:rPr lang="en-US" sz="25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for the prize</a:t>
            </a:r>
            <a:r>
              <a:rPr lang="en-US" sz="25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is temperate in all things. Now they </a:t>
            </a:r>
            <a:r>
              <a:rPr lang="en-US" sz="25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do it</a:t>
            </a:r>
            <a:r>
              <a:rPr lang="en-US" sz="25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to obtain a perishable crown, but we </a:t>
            </a:r>
            <a:r>
              <a:rPr lang="en-US" sz="25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for</a:t>
            </a:r>
            <a:r>
              <a:rPr lang="en-US" sz="25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an imperishable </a:t>
            </a:r>
            <a:r>
              <a:rPr lang="en-US" sz="25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crown.</a:t>
            </a:r>
            <a:r>
              <a:rPr lang="en-US" sz="25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</a:t>
            </a:r>
            <a:r>
              <a:rPr lang="en-US" sz="2500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26 </a:t>
            </a:r>
            <a:r>
              <a:rPr lang="en-US" sz="25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Therefore I run thus: not with uncertainty. Thus I fight: not as </a:t>
            </a:r>
            <a:r>
              <a:rPr lang="en-US" sz="25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one who</a:t>
            </a:r>
            <a:r>
              <a:rPr lang="en-US" sz="25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beats the air.  </a:t>
            </a:r>
            <a:r>
              <a:rPr lang="en-US" sz="2500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27 </a:t>
            </a:r>
            <a:r>
              <a:rPr lang="en-US" sz="25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But I discipline my body and bring </a:t>
            </a:r>
            <a:r>
              <a:rPr lang="en-US" sz="25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it</a:t>
            </a:r>
            <a:r>
              <a:rPr lang="en-US" sz="25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into subjection, lest, when I have preached to others, I myself should become disqualified. </a:t>
            </a:r>
            <a:endParaRPr lang="en-US" sz="25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554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129540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spc="50" dirty="0" smtClean="0">
                <a:ln w="12700" cmpd="sng">
                  <a:solidFill>
                    <a:srgbClr val="9E6806">
                      <a:lumMod val="75000"/>
                    </a:srgbClr>
                  </a:solidFill>
                  <a:prstDash val="solid"/>
                </a:ln>
                <a:solidFill>
                  <a:srgbClr val="F6C46C">
                    <a:tint val="1000"/>
                  </a:srgbClr>
                </a:solidFill>
                <a:effectLst>
                  <a:glow rad="53100">
                    <a:srgbClr val="F6C46C">
                      <a:satMod val="180000"/>
                      <a:alpha val="3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enmark" pitchFamily="2" charset="0"/>
              </a:rPr>
              <a:t>Paul Defends His Apostleship - </a:t>
            </a:r>
            <a:r>
              <a:rPr lang="en-US" sz="3800" b="1" spc="50" dirty="0">
                <a:ln w="12700" cmpd="sng">
                  <a:solidFill>
                    <a:srgbClr val="9E6806">
                      <a:lumMod val="75000"/>
                    </a:srgbClr>
                  </a:solidFill>
                  <a:prstDash val="solid"/>
                </a:ln>
                <a:solidFill>
                  <a:srgbClr val="F6C46C">
                    <a:tint val="1000"/>
                  </a:srgbClr>
                </a:solidFill>
                <a:effectLst>
                  <a:glow rad="53100">
                    <a:srgbClr val="F6C46C">
                      <a:satMod val="180000"/>
                      <a:alpha val="3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enmark" pitchFamily="2" charset="0"/>
              </a:rPr>
              <a:t>1-3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3048000" y="2133601"/>
            <a:ext cx="5867400" cy="4572000"/>
          </a:xfrm>
          <a:prstGeom prst="round2DiagRect">
            <a:avLst/>
          </a:prstGeom>
          <a:solidFill>
            <a:srgbClr val="FFE0C1">
              <a:alpha val="8902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2461260"/>
            <a:ext cx="55626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“Am I not an Apostle?”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some were questioning Paul’s authority  - (4:1-5, 18-21; 14:36-37) – Paul again defends his apostleship in 2 Cor.  11:5ff; 12:11,12</a:t>
            </a:r>
          </a:p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“Am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 not free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?”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- having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same rights and liberties as any other Christian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</a:t>
            </a:r>
          </a:p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“Have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 not seen Jesus Christ our Lord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?”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a qualification for being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an apostle – (Acts 1:21,22; 22:14-15;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26:16)</a:t>
            </a:r>
            <a:endParaRPr lang="en-US" sz="26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49759"/>
            <a:ext cx="88392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Example </a:t>
            </a:r>
            <a:r>
              <a:rPr lang="en-US" sz="4400" b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of Self Denial (9:1-27)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764" y="-11438"/>
            <a:ext cx="7349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 About Things Offered To Idols – (8:1-11:1)</a:t>
            </a:r>
            <a:endParaRPr lang="en-US" sz="1600" b="1" i="1" dirty="0">
              <a:solidFill>
                <a:srgbClr val="F8BD52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093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129540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spc="50" dirty="0" smtClean="0">
                <a:ln w="12700" cmpd="sng">
                  <a:solidFill>
                    <a:srgbClr val="9E6806">
                      <a:lumMod val="75000"/>
                    </a:srgbClr>
                  </a:solidFill>
                  <a:prstDash val="solid"/>
                </a:ln>
                <a:solidFill>
                  <a:srgbClr val="F6C46C">
                    <a:tint val="1000"/>
                  </a:srgbClr>
                </a:solidFill>
                <a:effectLst>
                  <a:glow rad="53100">
                    <a:srgbClr val="F6C46C">
                      <a:satMod val="180000"/>
                      <a:alpha val="3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enmark" pitchFamily="2" charset="0"/>
              </a:rPr>
              <a:t>Paul Defends His Apostleship - </a:t>
            </a:r>
            <a:r>
              <a:rPr lang="en-US" sz="3800" b="1" spc="50" dirty="0">
                <a:ln w="12700" cmpd="sng">
                  <a:solidFill>
                    <a:srgbClr val="9E6806">
                      <a:lumMod val="75000"/>
                    </a:srgbClr>
                  </a:solidFill>
                  <a:prstDash val="solid"/>
                </a:ln>
                <a:solidFill>
                  <a:srgbClr val="F6C46C">
                    <a:tint val="1000"/>
                  </a:srgbClr>
                </a:solidFill>
                <a:effectLst>
                  <a:glow rad="53100">
                    <a:srgbClr val="F6C46C">
                      <a:satMod val="180000"/>
                      <a:alpha val="3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enmark" pitchFamily="2" charset="0"/>
              </a:rPr>
              <a:t>1-3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3048000" y="2133601"/>
            <a:ext cx="5867400" cy="4572000"/>
          </a:xfrm>
          <a:prstGeom prst="round2DiagRect">
            <a:avLst/>
          </a:prstGeom>
          <a:solidFill>
            <a:srgbClr val="FFE0C1">
              <a:alpha val="8902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2286000"/>
            <a:ext cx="55626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“Are you not my work in the Lord?” – (vss. 1,2) -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one church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where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there should have been no question about Paul's apostleship was Corinth, because of the abundance of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gifts – (Acts 8:18; 2 Cor. 12:12)</a:t>
            </a:r>
          </a:p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6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“For </a:t>
            </a:r>
            <a:r>
              <a:rPr lang="en-US" sz="26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you are the seal of my apostleship in the </a:t>
            </a:r>
            <a:r>
              <a:rPr lang="en-US" sz="26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Lord”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- their </a:t>
            </a: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existence "in the Lord" stamps Paul's ministry with the divine seal of authenticity.' (Fee pp. 396-397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)  </a:t>
            </a:r>
            <a:endParaRPr lang="en-US" sz="26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49759"/>
            <a:ext cx="88392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Example </a:t>
            </a:r>
            <a:r>
              <a:rPr lang="en-US" sz="4400" b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of Self Denial (9:1-27)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764" y="-11438"/>
            <a:ext cx="7349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 About Things Offered To Idols – (8:1-11:1)</a:t>
            </a:r>
            <a:endParaRPr lang="en-US" sz="1600" b="1" i="1" dirty="0">
              <a:solidFill>
                <a:srgbClr val="F8BD52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026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129540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spc="50" dirty="0">
                <a:ln w="12700" cmpd="sng">
                  <a:solidFill>
                    <a:srgbClr val="9E6806">
                      <a:lumMod val="75000"/>
                    </a:srgbClr>
                  </a:solidFill>
                  <a:prstDash val="solid"/>
                </a:ln>
                <a:solidFill>
                  <a:srgbClr val="F6C46C">
                    <a:tint val="1000"/>
                  </a:srgbClr>
                </a:solidFill>
                <a:effectLst>
                  <a:glow rad="53100">
                    <a:srgbClr val="F6C46C">
                      <a:satMod val="180000"/>
                      <a:alpha val="3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enmark" pitchFamily="2" charset="0"/>
              </a:rPr>
              <a:t>Defense of Being Financially Supported: 9:4-14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3048000" y="2666999"/>
            <a:ext cx="5867400" cy="4038601"/>
          </a:xfrm>
          <a:prstGeom prst="round2DiagRect">
            <a:avLst/>
          </a:prstGeom>
          <a:solidFill>
            <a:srgbClr val="FFE0C1">
              <a:alpha val="8902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2971799"/>
            <a:ext cx="5715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He will establish his right to be supported from four different angles:  </a:t>
            </a:r>
            <a:endParaRPr lang="en-US" sz="2600" dirty="0" smtClean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lvl="1">
              <a:spcAft>
                <a:spcPts val="600"/>
              </a:spcAft>
              <a:buClr>
                <a:srgbClr val="DF930C">
                  <a:lumMod val="75000"/>
                </a:srgbClr>
              </a:buClr>
            </a:pP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</a:t>
            </a: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1)  The example of others who preach the word-9:4-6.  </a:t>
            </a:r>
            <a:endParaRPr lang="en-US" sz="2600" dirty="0" smtClean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lvl="1">
              <a:spcAft>
                <a:spcPts val="600"/>
              </a:spcAft>
              <a:buClr>
                <a:srgbClr val="DF930C">
                  <a:lumMod val="75000"/>
                </a:srgbClr>
              </a:buClr>
            </a:pP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</a:t>
            </a: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2)  Common sense-9:7-8.  </a:t>
            </a:r>
            <a:endParaRPr lang="en-US" sz="2600" dirty="0" smtClean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lvl="1">
              <a:spcAft>
                <a:spcPts val="600"/>
              </a:spcAft>
              <a:buClr>
                <a:srgbClr val="DF930C">
                  <a:lumMod val="75000"/>
                </a:srgbClr>
              </a:buClr>
            </a:pP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</a:t>
            </a: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3)  The 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Law-9:8-13; 1 Tim. 5:17,18 </a:t>
            </a:r>
          </a:p>
          <a:p>
            <a:pPr lvl="1">
              <a:spcAft>
                <a:spcPts val="600"/>
              </a:spcAft>
              <a:buClr>
                <a:srgbClr val="DF930C">
                  <a:lumMod val="75000"/>
                </a:srgbClr>
              </a:buClr>
            </a:pP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</a:t>
            </a: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4)  Jesus Christ-9:14.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449759"/>
            <a:ext cx="88392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Example </a:t>
            </a:r>
            <a:r>
              <a:rPr lang="en-US" sz="4400" b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of Self Denial (9:1-27)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764" y="-11438"/>
            <a:ext cx="7349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 About Things Offered To Idols – (8:1-11:1)</a:t>
            </a:r>
            <a:endParaRPr lang="en-US" sz="1600" b="1" i="1" dirty="0">
              <a:solidFill>
                <a:srgbClr val="F8BD52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295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129540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spc="50" dirty="0">
                <a:ln w="12700" cmpd="sng">
                  <a:solidFill>
                    <a:srgbClr val="9E6806">
                      <a:lumMod val="75000"/>
                    </a:srgbClr>
                  </a:solidFill>
                  <a:prstDash val="solid"/>
                </a:ln>
                <a:solidFill>
                  <a:srgbClr val="F6C46C">
                    <a:tint val="1000"/>
                  </a:srgbClr>
                </a:solidFill>
                <a:effectLst>
                  <a:glow rad="53100">
                    <a:srgbClr val="F6C46C">
                      <a:satMod val="180000"/>
                      <a:alpha val="3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enmark" pitchFamily="2" charset="0"/>
              </a:rPr>
              <a:t>Defense of Being Financially Supported: 9:4-14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3048000" y="2666999"/>
            <a:ext cx="5867400" cy="4038601"/>
          </a:xfrm>
          <a:prstGeom prst="round2DiagRect">
            <a:avLst/>
          </a:prstGeom>
          <a:solidFill>
            <a:srgbClr val="FFE0C1">
              <a:alpha val="8902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49759"/>
            <a:ext cx="88392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Example </a:t>
            </a:r>
            <a:r>
              <a:rPr lang="en-US" sz="4400" b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of Self Denial (9:1-27)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764" y="-11438"/>
            <a:ext cx="7349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 About Things Offered To Idols – (8:1-11:1)</a:t>
            </a:r>
            <a:endParaRPr lang="en-US" sz="1600" b="1" i="1" dirty="0">
              <a:solidFill>
                <a:srgbClr val="F8BD52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6600" y="2831016"/>
            <a:ext cx="5486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'Since this touchy issue is addressed again--in a similarly defensive way in 2 Corinthians (11:7-12; 12:13), it seems certain that they raised it.  And since this occurs in the context of defending his apostleship (1-3), most likely his failure to take support has been used against him to call his apostolic authenticity into question.' </a:t>
            </a:r>
            <a:endParaRPr lang="en-US" sz="24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/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</a:t>
            </a:r>
            <a:r>
              <a:rPr lang="en-US" sz="24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Fee pp. 398-399)</a:t>
            </a:r>
          </a:p>
        </p:txBody>
      </p:sp>
    </p:spTree>
    <p:extLst>
      <p:ext uri="{BB962C8B-B14F-4D97-AF65-F5344CB8AC3E}">
        <p14:creationId xmlns:p14="http://schemas.microsoft.com/office/powerpoint/2010/main" val="117524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129540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spc="50" dirty="0">
                <a:ln w="12700" cmpd="sng">
                  <a:solidFill>
                    <a:srgbClr val="9E6806">
                      <a:lumMod val="75000"/>
                    </a:srgbClr>
                  </a:solidFill>
                  <a:prstDash val="solid"/>
                </a:ln>
                <a:solidFill>
                  <a:srgbClr val="F6C46C">
                    <a:tint val="1000"/>
                  </a:srgbClr>
                </a:solidFill>
                <a:effectLst>
                  <a:glow rad="53100">
                    <a:srgbClr val="F6C46C">
                      <a:satMod val="180000"/>
                      <a:alpha val="3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enmark" pitchFamily="2" charset="0"/>
              </a:rPr>
              <a:t>Defending His "Right" Not To Use His "Rights": 9:15-23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3048000" y="2743199"/>
            <a:ext cx="5867400" cy="3962401"/>
          </a:xfrm>
          <a:prstGeom prst="round2DiagRect">
            <a:avLst/>
          </a:prstGeom>
          <a:solidFill>
            <a:srgbClr val="FFE0C1">
              <a:alpha val="8902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2763828"/>
            <a:ext cx="5562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8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“But I use none of these things . . .” – I have foregone my rights - 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</a:t>
            </a:r>
            <a:r>
              <a:rPr lang="en-US" sz="28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whole point of this chapter is his abstinence from using his rights, and the lesson to the Corinthians that they ought to do likewise: give up their rights out of 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love</a:t>
            </a:r>
            <a:r>
              <a:rPr lang="en-US" sz="28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for their weak brethren.</a:t>
            </a:r>
            <a:endParaRPr lang="en-US" sz="28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49759"/>
            <a:ext cx="88392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Example </a:t>
            </a:r>
            <a:r>
              <a:rPr lang="en-US" sz="4400" b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of Self Denial (9:1-27)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764" y="-11438"/>
            <a:ext cx="7349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 About Things Offered To Idols – (8:1-11:1)</a:t>
            </a:r>
            <a:endParaRPr lang="en-US" sz="1600" b="1" i="1" dirty="0">
              <a:solidFill>
                <a:srgbClr val="F8BD52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521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129540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spc="50" dirty="0">
                <a:ln w="12700" cmpd="sng">
                  <a:solidFill>
                    <a:srgbClr val="9E6806">
                      <a:lumMod val="75000"/>
                    </a:srgbClr>
                  </a:solidFill>
                  <a:prstDash val="solid"/>
                </a:ln>
                <a:solidFill>
                  <a:srgbClr val="F6C46C">
                    <a:tint val="1000"/>
                  </a:srgbClr>
                </a:solidFill>
                <a:effectLst>
                  <a:glow rad="53100">
                    <a:srgbClr val="F6C46C">
                      <a:satMod val="180000"/>
                      <a:alpha val="3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enmark" pitchFamily="2" charset="0"/>
              </a:rPr>
              <a:t>Defending His "Right" Not To Use His "Rights": 9:15-23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3048000" y="2743199"/>
            <a:ext cx="5867400" cy="3962401"/>
          </a:xfrm>
          <a:prstGeom prst="round2DiagRect">
            <a:avLst/>
          </a:prstGeom>
          <a:solidFill>
            <a:srgbClr val="FFE0C1">
              <a:alpha val="8902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2763828"/>
            <a:ext cx="5715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6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He was not teaching or writing to them so he could get money from them – (15)</a:t>
            </a:r>
          </a:p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6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Paul could not glory in </a:t>
            </a:r>
            <a:r>
              <a:rPr lang="en-US" sz="26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teaching the </a:t>
            </a:r>
            <a:r>
              <a:rPr lang="en-US" sz="26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gospel - </a:t>
            </a:r>
            <a:r>
              <a:rPr lang="en-US" sz="26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He did it by </a:t>
            </a:r>
            <a:r>
              <a:rPr lang="en-US" sz="26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necessity</a:t>
            </a: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—(16; (Acts 9:6,15; 22:14-15; 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26:15-19; Gal </a:t>
            </a: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1:15f; 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Rom </a:t>
            </a: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1:14). </a:t>
            </a:r>
          </a:p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6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Willingly or unwillingly – the duty was still his – (17)</a:t>
            </a:r>
            <a:endParaRPr lang="en-US" sz="2600" b="1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49759"/>
            <a:ext cx="88392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Example </a:t>
            </a:r>
            <a:r>
              <a:rPr lang="en-US" sz="4400" b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of Self Denial (9:1-27)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764" y="-11438"/>
            <a:ext cx="7349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 About Things Offered To Idols – (8:1-11:1)</a:t>
            </a:r>
            <a:endParaRPr lang="en-US" sz="1600" b="1" i="1" dirty="0">
              <a:solidFill>
                <a:srgbClr val="F8BD52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036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52400" y="76200"/>
            <a:ext cx="88392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Questions About Things Offered To Idols – (8:1-11:1)</a:t>
            </a:r>
            <a:endParaRPr lang="en-US" sz="4000" b="1" i="1" dirty="0">
              <a:solidFill>
                <a:srgbClr val="F8BD52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2743200" y="1676400"/>
            <a:ext cx="6172200" cy="5029201"/>
          </a:xfrm>
          <a:prstGeom prst="round2DiagRect">
            <a:avLst/>
          </a:prstGeom>
          <a:solidFill>
            <a:srgbClr val="FFE0C1">
              <a:alpha val="8902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2819698"/>
            <a:ext cx="6019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8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Meats offered to idols were used in the observance of pagan feast -</a:t>
            </a:r>
          </a:p>
          <a:p>
            <a:pPr marL="457200" indent="-457200">
              <a:spcAft>
                <a:spcPts val="12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8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Meats offered to idols were sold in the markets with other meat –</a:t>
            </a:r>
          </a:p>
          <a:p>
            <a:pPr marL="457200" indent="-457200">
              <a:spcAft>
                <a:spcPts val="12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8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These meats were purchased by individuals and thus used to entertain guest in their homes –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95600" y="1752600"/>
            <a:ext cx="6054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ominican Small Caps" pitchFamily="2" charset="0"/>
              </a:rPr>
              <a:t>An Important Issue: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ominican Small Caps" pitchFamily="2" charset="0"/>
              </a:rPr>
              <a:t>(Acts 15:28,29; Rev. 2:14,20)</a:t>
            </a:r>
            <a:endParaRPr lang="en-US" sz="28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ominican Small Cap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8967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129540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spc="50" dirty="0">
                <a:ln w="12700" cmpd="sng">
                  <a:solidFill>
                    <a:srgbClr val="9E6806">
                      <a:lumMod val="75000"/>
                    </a:srgbClr>
                  </a:solidFill>
                  <a:prstDash val="solid"/>
                </a:ln>
                <a:solidFill>
                  <a:srgbClr val="F6C46C">
                    <a:tint val="1000"/>
                  </a:srgbClr>
                </a:solidFill>
                <a:effectLst>
                  <a:glow rad="53100">
                    <a:srgbClr val="F6C46C">
                      <a:satMod val="180000"/>
                      <a:alpha val="3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enmark" pitchFamily="2" charset="0"/>
              </a:rPr>
              <a:t>Defending His "Right" Not To Use His "Rights": 9:15-23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3048000" y="2743199"/>
            <a:ext cx="5867400" cy="3962401"/>
          </a:xfrm>
          <a:prstGeom prst="round2DiagRect">
            <a:avLst/>
          </a:prstGeom>
          <a:solidFill>
            <a:srgbClr val="FFE0C1">
              <a:alpha val="8902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2763828"/>
            <a:ext cx="5562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6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Paul gladly accepted his duties as an apostle / evangelist – (18)</a:t>
            </a:r>
          </a:p>
          <a:p>
            <a:pPr marL="914400" lvl="1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" pitchFamily="2" charset="2"/>
              <a:buChar char="v"/>
            </a:pP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One </a:t>
            </a: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who chafes under the duty the Lord has laid upon him will not be successful. </a:t>
            </a:r>
            <a:endParaRPr lang="en-US" sz="2600" dirty="0" smtClean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914400" lvl="1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" pitchFamily="2" charset="2"/>
              <a:buChar char="v"/>
            </a:pP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</a:t>
            </a: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only thing of which he could boast was that he had laid aside his rights for their 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benefit – this was his pay.</a:t>
            </a:r>
            <a:endParaRPr lang="en-US" sz="26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49759"/>
            <a:ext cx="88392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Example </a:t>
            </a:r>
            <a:r>
              <a:rPr lang="en-US" sz="4400" b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of Self Denial (9:1-27)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764" y="-11438"/>
            <a:ext cx="7349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 About Things Offered To Idols – (8:1-11:1)</a:t>
            </a:r>
            <a:endParaRPr lang="en-US" sz="1600" b="1" i="1" dirty="0">
              <a:solidFill>
                <a:srgbClr val="F8BD52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3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129540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spc="50" dirty="0">
                <a:ln w="12700" cmpd="sng">
                  <a:solidFill>
                    <a:srgbClr val="9E6806">
                      <a:lumMod val="75000"/>
                    </a:srgbClr>
                  </a:solidFill>
                  <a:prstDash val="solid"/>
                </a:ln>
                <a:solidFill>
                  <a:srgbClr val="F6C46C">
                    <a:tint val="1000"/>
                  </a:srgbClr>
                </a:solidFill>
                <a:effectLst>
                  <a:glow rad="53100">
                    <a:srgbClr val="F6C46C">
                      <a:satMod val="180000"/>
                      <a:alpha val="3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enmark" pitchFamily="2" charset="0"/>
              </a:rPr>
              <a:t>Defending His "Right" Not To Use His "Rights": 9:15-23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3048000" y="2743199"/>
            <a:ext cx="5867400" cy="3962401"/>
          </a:xfrm>
          <a:prstGeom prst="round2DiagRect">
            <a:avLst/>
          </a:prstGeom>
          <a:solidFill>
            <a:srgbClr val="FFE0C1">
              <a:alpha val="8902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2763828"/>
            <a:ext cx="5562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6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"Freedom/Rights" were not Paul's goal, rather it was the salvation of </a:t>
            </a:r>
            <a:r>
              <a:rPr lang="en-US" sz="26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others.</a:t>
            </a:r>
          </a:p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6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Making </a:t>
            </a:r>
            <a:r>
              <a:rPr lang="en-US" sz="26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oneself a servant of others, is following the example of Christ (Phil. 2:5-8), </a:t>
            </a:r>
            <a:endParaRPr lang="en-US" sz="2600" b="1" dirty="0" smtClean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914400" lvl="1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" pitchFamily="2" charset="2"/>
              <a:buChar char="v"/>
            </a:pP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</a:t>
            </a: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ultimate expression of 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true </a:t>
            </a: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Christianity, because it is truly 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Christ like </a:t>
            </a: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behavior.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449759"/>
            <a:ext cx="88392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Example </a:t>
            </a:r>
            <a:r>
              <a:rPr lang="en-US" sz="4400" b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of Self Denial (9:1-27)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764" y="-11438"/>
            <a:ext cx="7349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 About Things Offered To Idols – (8:1-11:1)</a:t>
            </a:r>
            <a:endParaRPr lang="en-US" sz="1600" b="1" i="1" dirty="0">
              <a:solidFill>
                <a:srgbClr val="F8BD52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590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129540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spc="50" dirty="0">
                <a:ln w="12700" cmpd="sng">
                  <a:solidFill>
                    <a:srgbClr val="9E6806">
                      <a:lumMod val="75000"/>
                    </a:srgbClr>
                  </a:solidFill>
                  <a:prstDash val="solid"/>
                </a:ln>
                <a:solidFill>
                  <a:srgbClr val="F6C46C">
                    <a:tint val="1000"/>
                  </a:srgbClr>
                </a:solidFill>
                <a:effectLst>
                  <a:glow rad="53100">
                    <a:srgbClr val="F6C46C">
                      <a:satMod val="180000"/>
                      <a:alpha val="3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enmark" pitchFamily="2" charset="0"/>
              </a:rPr>
              <a:t>Defending His "Right" Not To Use His "Rights": 9:15-23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3048000" y="2743199"/>
            <a:ext cx="5867400" cy="3962401"/>
          </a:xfrm>
          <a:prstGeom prst="round2DiagRect">
            <a:avLst/>
          </a:prstGeom>
          <a:solidFill>
            <a:srgbClr val="FFE0C1">
              <a:alpha val="8902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2763828"/>
            <a:ext cx="55626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6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There </a:t>
            </a:r>
            <a:r>
              <a:rPr lang="en-US" sz="26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is no freedom which we cannot abstain from </a:t>
            </a:r>
            <a:r>
              <a:rPr lang="en-US" sz="26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exercising – </a:t>
            </a:r>
            <a:r>
              <a:rPr lang="en-US" sz="2600" i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(We should Make ourselves servants </a:t>
            </a:r>
            <a:r>
              <a:rPr lang="en-US" sz="2600" i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of </a:t>
            </a:r>
            <a:r>
              <a:rPr lang="en-US" sz="2600" i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all)</a:t>
            </a:r>
            <a:r>
              <a:rPr lang="en-US" sz="26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- (19; Mt </a:t>
            </a:r>
            <a:r>
              <a:rPr lang="en-US" sz="26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19:27-30, John 13, </a:t>
            </a:r>
            <a:r>
              <a:rPr lang="en-US" sz="2600" b="1" dirty="0" err="1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etc</a:t>
            </a:r>
            <a:r>
              <a:rPr lang="en-US" sz="26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).</a:t>
            </a:r>
          </a:p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6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Paul was </a:t>
            </a:r>
            <a:r>
              <a:rPr lang="en-US" sz="26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Jewish but he </a:t>
            </a:r>
            <a:r>
              <a:rPr lang="en-US" sz="26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wasn't </a:t>
            </a:r>
            <a:r>
              <a:rPr lang="en-US" sz="26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Jewish - 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He was a </a:t>
            </a: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Christian and 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free </a:t>
            </a: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from the 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Jewish ceremonies</a:t>
            </a: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, rituals and laws 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- (20; Col. </a:t>
            </a: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2:16)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449759"/>
            <a:ext cx="88392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Example </a:t>
            </a:r>
            <a:r>
              <a:rPr lang="en-US" sz="4400" b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of Self Denial (9:1-27)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764" y="-11438"/>
            <a:ext cx="7349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 About Things Offered To Idols – (8:1-11:1)</a:t>
            </a:r>
            <a:endParaRPr lang="en-US" sz="1600" b="1" i="1" dirty="0">
              <a:solidFill>
                <a:srgbClr val="F8BD52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714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129540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spc="50" dirty="0">
                <a:ln w="12700" cmpd="sng">
                  <a:solidFill>
                    <a:srgbClr val="9E6806">
                      <a:lumMod val="75000"/>
                    </a:srgbClr>
                  </a:solidFill>
                  <a:prstDash val="solid"/>
                </a:ln>
                <a:solidFill>
                  <a:srgbClr val="F6C46C">
                    <a:tint val="1000"/>
                  </a:srgbClr>
                </a:solidFill>
                <a:effectLst>
                  <a:glow rad="53100">
                    <a:srgbClr val="F6C46C">
                      <a:satMod val="180000"/>
                      <a:alpha val="3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enmark" pitchFamily="2" charset="0"/>
              </a:rPr>
              <a:t>Defending His "Right" Not To Use His "Rights": 9:15-23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3048000" y="2743199"/>
            <a:ext cx="5867400" cy="3962401"/>
          </a:xfrm>
          <a:prstGeom prst="round2DiagRect">
            <a:avLst/>
          </a:prstGeom>
          <a:solidFill>
            <a:srgbClr val="FFE0C1">
              <a:alpha val="8902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2907536"/>
            <a:ext cx="556260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Paul,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without compromising the truth, accommodated himself to the customs and practices of the people to whom he preached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to –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(20; Gal 2:1-4, 11ff; Acts 15:1; Gal. 5:1-4)</a:t>
            </a:r>
            <a:endParaRPr lang="en-US" sz="24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He tried to avoid needless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offences -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(Acts 16:3) 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When among Jews he would respect their food laws, feasts (Acts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20:16; 21:26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; 18:18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)</a:t>
            </a:r>
            <a:endParaRPr lang="en-US" sz="2400" b="1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49759"/>
            <a:ext cx="88392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Example </a:t>
            </a:r>
            <a:r>
              <a:rPr lang="en-US" sz="4400" b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of Self Denial (9:1-27)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764" y="-11438"/>
            <a:ext cx="7349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 About Things Offered To Idols – (8:1-11:1)</a:t>
            </a:r>
            <a:endParaRPr lang="en-US" sz="1600" b="1" i="1" dirty="0">
              <a:solidFill>
                <a:srgbClr val="F8BD52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585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129540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spc="50" dirty="0">
                <a:ln w="12700" cmpd="sng">
                  <a:solidFill>
                    <a:srgbClr val="9E6806">
                      <a:lumMod val="75000"/>
                    </a:srgbClr>
                  </a:solidFill>
                  <a:prstDash val="solid"/>
                </a:ln>
                <a:solidFill>
                  <a:srgbClr val="F6C46C">
                    <a:tint val="1000"/>
                  </a:srgbClr>
                </a:solidFill>
                <a:effectLst>
                  <a:glow rad="53100">
                    <a:srgbClr val="F6C46C">
                      <a:satMod val="180000"/>
                      <a:alpha val="3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enmark" pitchFamily="2" charset="0"/>
              </a:rPr>
              <a:t>Defending His "Right" Not To Use His "Rights": 9:15-23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3048000" y="2743199"/>
            <a:ext cx="5867400" cy="3962401"/>
          </a:xfrm>
          <a:prstGeom prst="round2DiagRect">
            <a:avLst/>
          </a:prstGeom>
          <a:solidFill>
            <a:srgbClr val="FFE0C1">
              <a:alpha val="8902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2983736"/>
            <a:ext cx="556260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Paul drew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line when people were trying to make such practices "binding" upon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Christians -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(21; Gal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2:1-4;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5:1-4; Acts 15:1ff)</a:t>
            </a:r>
          </a:p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'them that are without law'-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i.e.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Gentiles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who were never under the Law of Moses.  And yet they were clearly accountable to God's laws. (1 Cor. 6:9-11;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Rom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1:18ff; 3:23;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Lev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18:24)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449759"/>
            <a:ext cx="88392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Example </a:t>
            </a:r>
            <a:r>
              <a:rPr lang="en-US" sz="4400" b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of Self Denial (9:1-27)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764" y="-11438"/>
            <a:ext cx="7349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 About Things Offered To Idols – (8:1-11:1)</a:t>
            </a:r>
            <a:endParaRPr lang="en-US" sz="1600" b="1" i="1" dirty="0">
              <a:solidFill>
                <a:srgbClr val="F8BD52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458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129540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spc="50" dirty="0">
                <a:ln w="12700" cmpd="sng">
                  <a:solidFill>
                    <a:srgbClr val="9E6806">
                      <a:lumMod val="75000"/>
                    </a:srgbClr>
                  </a:solidFill>
                  <a:prstDash val="solid"/>
                </a:ln>
                <a:solidFill>
                  <a:srgbClr val="F6C46C">
                    <a:tint val="1000"/>
                  </a:srgbClr>
                </a:solidFill>
                <a:effectLst>
                  <a:glow rad="53100">
                    <a:srgbClr val="F6C46C">
                      <a:satMod val="180000"/>
                      <a:alpha val="3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enmark" pitchFamily="2" charset="0"/>
              </a:rPr>
              <a:t>Defending His "Right" Not To Use His "Rights": 9:15-23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3048000" y="2743199"/>
            <a:ext cx="5867400" cy="3962401"/>
          </a:xfrm>
          <a:prstGeom prst="round2DiagRect">
            <a:avLst/>
          </a:prstGeom>
          <a:solidFill>
            <a:srgbClr val="FFE0C1">
              <a:alpha val="8902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2983736"/>
            <a:ext cx="556260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Christian isn't under the Law of Moses (9:20);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but under the Law of Christ -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(James 1:25;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Gal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6:2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)</a:t>
            </a:r>
            <a:endParaRPr lang="en-US" sz="2400" b="1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Two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facts are obvious from Paul's comments: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(1)  There has been a change in laws-compare 9:20 and 9:21.  (2)  Grace and law are not incompatible.  For both exist in a relationship with Christ.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449759"/>
            <a:ext cx="88392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Example </a:t>
            </a:r>
            <a:r>
              <a:rPr lang="en-US" sz="4400" b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of Self Denial (9:1-27)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764" y="-11438"/>
            <a:ext cx="7349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 About Things Offered To Idols – (8:1-11:1)</a:t>
            </a:r>
            <a:endParaRPr lang="en-US" sz="1600" b="1" i="1" dirty="0">
              <a:solidFill>
                <a:srgbClr val="F8BD52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965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129540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spc="50" dirty="0">
                <a:ln w="12700" cmpd="sng">
                  <a:solidFill>
                    <a:srgbClr val="9E6806">
                      <a:lumMod val="75000"/>
                    </a:srgbClr>
                  </a:solidFill>
                  <a:prstDash val="solid"/>
                </a:ln>
                <a:solidFill>
                  <a:srgbClr val="F6C46C">
                    <a:tint val="1000"/>
                  </a:srgbClr>
                </a:solidFill>
                <a:effectLst>
                  <a:glow rad="53100">
                    <a:srgbClr val="F6C46C">
                      <a:satMod val="180000"/>
                      <a:alpha val="3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enmark" pitchFamily="2" charset="0"/>
              </a:rPr>
              <a:t>Defending His "Right" Not To Use His "Rights": 9:15-23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3048000" y="2743199"/>
            <a:ext cx="5867400" cy="3962401"/>
          </a:xfrm>
          <a:prstGeom prst="round2DiagRect">
            <a:avLst/>
          </a:prstGeom>
          <a:solidFill>
            <a:srgbClr val="FFE0C1">
              <a:alpha val="8902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2819400"/>
            <a:ext cx="55626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Paul did not allow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his strength to prevent him from reaching the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weak – (22)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This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could be either Gentiles (8:7) or Jews, with their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scruples.</a:t>
            </a:r>
            <a:endParaRPr lang="en-US" sz="24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His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goal was to bring the message of salvation to as many as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possible -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The power to save is the gospel! If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we insist on using our rights, we may obstruct the spread of the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gospel)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 </a:t>
            </a:r>
            <a:endParaRPr lang="en-US" sz="2400" b="1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49759"/>
            <a:ext cx="88392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Example </a:t>
            </a:r>
            <a:r>
              <a:rPr lang="en-US" sz="4400" b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of Self Denial (9:1-27)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764" y="-11438"/>
            <a:ext cx="7349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 About Things Offered To Idols – (8:1-11:1)</a:t>
            </a:r>
            <a:endParaRPr lang="en-US" sz="1600" b="1" i="1" dirty="0">
              <a:solidFill>
                <a:srgbClr val="F8BD52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3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129540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spc="50" dirty="0">
                <a:ln w="12700" cmpd="sng">
                  <a:solidFill>
                    <a:srgbClr val="9E6806">
                      <a:lumMod val="75000"/>
                    </a:srgbClr>
                  </a:solidFill>
                  <a:prstDash val="solid"/>
                </a:ln>
                <a:solidFill>
                  <a:srgbClr val="F6C46C">
                    <a:tint val="1000"/>
                  </a:srgbClr>
                </a:solidFill>
                <a:effectLst>
                  <a:glow rad="53100">
                    <a:srgbClr val="F6C46C">
                      <a:satMod val="180000"/>
                      <a:alpha val="3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enmark" pitchFamily="2" charset="0"/>
              </a:rPr>
              <a:t>Defending His "Right" Not To Use His "Rights": 9:15-23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3048000" y="2743199"/>
            <a:ext cx="5867400" cy="3962401"/>
          </a:xfrm>
          <a:prstGeom prst="round2DiagRect">
            <a:avLst/>
          </a:prstGeom>
          <a:solidFill>
            <a:srgbClr val="FFE0C1">
              <a:alpha val="8902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3062168"/>
            <a:ext cx="55626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8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True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liberty must be employed in a spirit of love. </a:t>
            </a:r>
            <a:endParaRPr lang="en-US" sz="2800" b="1" dirty="0" smtClean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8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It's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not about pleasing men, but to save them, thus pleasing God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- 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</a:t>
            </a:r>
            <a:r>
              <a:rPr lang="en-US" sz="28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Gal 1:10). </a:t>
            </a:r>
            <a:endParaRPr lang="en-US" sz="2800" dirty="0" smtClean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8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Are "we" this dedicated to the winning of lost souls?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449759"/>
            <a:ext cx="88392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Example </a:t>
            </a:r>
            <a:r>
              <a:rPr lang="en-US" sz="4400" b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of Self Denial (9:1-27)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764" y="-11438"/>
            <a:ext cx="7349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 About Things Offered To Idols – (8:1-11:1)</a:t>
            </a:r>
            <a:endParaRPr lang="en-US" sz="1600" b="1" i="1" dirty="0">
              <a:solidFill>
                <a:srgbClr val="F8BD52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522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129540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spc="50" dirty="0">
                <a:ln w="12700" cmpd="sng">
                  <a:solidFill>
                    <a:srgbClr val="9E6806">
                      <a:lumMod val="75000"/>
                    </a:srgbClr>
                  </a:solidFill>
                  <a:prstDash val="solid"/>
                </a:ln>
                <a:solidFill>
                  <a:srgbClr val="F6C46C">
                    <a:tint val="1000"/>
                  </a:srgbClr>
                </a:solidFill>
                <a:effectLst>
                  <a:glow rad="53100">
                    <a:srgbClr val="F6C46C">
                      <a:satMod val="180000"/>
                      <a:alpha val="3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enmark" pitchFamily="2" charset="0"/>
              </a:rPr>
              <a:t>Self-Control </a:t>
            </a:r>
            <a:r>
              <a:rPr lang="en-US" sz="3800" b="1" spc="50" dirty="0" smtClean="0">
                <a:ln w="12700" cmpd="sng">
                  <a:solidFill>
                    <a:srgbClr val="9E6806">
                      <a:lumMod val="75000"/>
                    </a:srgbClr>
                  </a:solidFill>
                  <a:prstDash val="solid"/>
                </a:ln>
                <a:solidFill>
                  <a:srgbClr val="F6C46C">
                    <a:tint val="1000"/>
                  </a:srgbClr>
                </a:solidFill>
                <a:effectLst>
                  <a:glow rad="53100">
                    <a:srgbClr val="F6C46C">
                      <a:satMod val="180000"/>
                      <a:alpha val="3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enmark" pitchFamily="2" charset="0"/>
              </a:rPr>
              <a:t>Required - 9:24-27</a:t>
            </a:r>
            <a:endParaRPr lang="en-US" sz="3800" b="1" spc="50" dirty="0">
              <a:ln w="12700" cmpd="sng">
                <a:solidFill>
                  <a:srgbClr val="9E6806">
                    <a:lumMod val="75000"/>
                  </a:srgbClr>
                </a:solidFill>
                <a:prstDash val="solid"/>
              </a:ln>
              <a:solidFill>
                <a:srgbClr val="F6C46C">
                  <a:tint val="1000"/>
                </a:srgbClr>
              </a:solidFill>
              <a:effectLst>
                <a:glow rad="53100">
                  <a:srgbClr val="F6C46C">
                    <a:satMod val="180000"/>
                    <a:alpha val="3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enmark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3048000" y="2133601"/>
            <a:ext cx="5867400" cy="4572000"/>
          </a:xfrm>
          <a:prstGeom prst="round2DiagRect">
            <a:avLst/>
          </a:prstGeom>
          <a:solidFill>
            <a:srgbClr val="FFE0C1">
              <a:alpha val="8902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2334415"/>
            <a:ext cx="5562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Every two years 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 . . </a:t>
            </a: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Isthmian games take place.  The runners in those races strain to do their very best.  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</a:t>
            </a:r>
            <a:r>
              <a:rPr lang="en-US" sz="2600" dirty="0" err="1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McGuiggan</a:t>
            </a: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p. 131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)</a:t>
            </a:r>
          </a:p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Entering is not enough - - - one must win the race to gain the prize </a:t>
            </a:r>
          </a:p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An athlete that wants to win will do whatever is necessary to win – how serious are we when it comes to the race of life?</a:t>
            </a:r>
            <a:endParaRPr lang="en-US" sz="26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49759"/>
            <a:ext cx="88392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Example </a:t>
            </a:r>
            <a:r>
              <a:rPr lang="en-US" sz="4400" b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of Self Denial (9:1-27)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764" y="-11438"/>
            <a:ext cx="7349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 About Things Offered To Idols – (8:1-11:1)</a:t>
            </a:r>
            <a:endParaRPr lang="en-US" sz="1600" b="1" i="1" dirty="0">
              <a:solidFill>
                <a:srgbClr val="F8BD52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295" y="3219272"/>
            <a:ext cx="28987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Corinthians 9:24 (NKJV) </a:t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24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 you not know that those who run in a race all run, but one receives the prize? Run in such a way that you may obtain </a:t>
            </a:r>
            <a:r>
              <a:rPr lang="en-US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it.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984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129540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spc="50" dirty="0">
                <a:ln w="12700" cmpd="sng">
                  <a:solidFill>
                    <a:srgbClr val="9E6806">
                      <a:lumMod val="75000"/>
                    </a:srgbClr>
                  </a:solidFill>
                  <a:prstDash val="solid"/>
                </a:ln>
                <a:solidFill>
                  <a:srgbClr val="F6C46C">
                    <a:tint val="1000"/>
                  </a:srgbClr>
                </a:solidFill>
                <a:effectLst>
                  <a:glow rad="53100">
                    <a:srgbClr val="F6C46C">
                      <a:satMod val="180000"/>
                      <a:alpha val="3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enmark" pitchFamily="2" charset="0"/>
              </a:rPr>
              <a:t>Self-Control </a:t>
            </a:r>
            <a:r>
              <a:rPr lang="en-US" sz="3800" b="1" spc="50" dirty="0" smtClean="0">
                <a:ln w="12700" cmpd="sng">
                  <a:solidFill>
                    <a:srgbClr val="9E6806">
                      <a:lumMod val="75000"/>
                    </a:srgbClr>
                  </a:solidFill>
                  <a:prstDash val="solid"/>
                </a:ln>
                <a:solidFill>
                  <a:srgbClr val="F6C46C">
                    <a:tint val="1000"/>
                  </a:srgbClr>
                </a:solidFill>
                <a:effectLst>
                  <a:glow rad="53100">
                    <a:srgbClr val="F6C46C">
                      <a:satMod val="180000"/>
                      <a:alpha val="3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enmark" pitchFamily="2" charset="0"/>
              </a:rPr>
              <a:t>Required - 9:24-27</a:t>
            </a:r>
            <a:endParaRPr lang="en-US" sz="3800" b="1" spc="50" dirty="0">
              <a:ln w="12700" cmpd="sng">
                <a:solidFill>
                  <a:srgbClr val="9E6806">
                    <a:lumMod val="75000"/>
                  </a:srgbClr>
                </a:solidFill>
                <a:prstDash val="solid"/>
              </a:ln>
              <a:solidFill>
                <a:srgbClr val="F6C46C">
                  <a:tint val="1000"/>
                </a:srgbClr>
              </a:solidFill>
              <a:effectLst>
                <a:glow rad="53100">
                  <a:srgbClr val="F6C46C">
                    <a:satMod val="180000"/>
                    <a:alpha val="3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enmark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3048000" y="2133601"/>
            <a:ext cx="5867400" cy="4572000"/>
          </a:xfrm>
          <a:prstGeom prst="round2DiagRect">
            <a:avLst/>
          </a:prstGeom>
          <a:solidFill>
            <a:srgbClr val="FFE0C1">
              <a:alpha val="8902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2334415"/>
            <a:ext cx="5562600" cy="8879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Think about the self control athletes today have to implement to be successful to gain a fleeting reward – (</a:t>
            </a:r>
            <a:r>
              <a:rPr lang="en-US" sz="2600" i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'For </a:t>
            </a:r>
            <a:r>
              <a:rPr lang="en-US" sz="2600" i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this worthless, withering symbol of victory, men made measureless sacrifice.' (</a:t>
            </a:r>
            <a:r>
              <a:rPr lang="en-US" sz="2600" i="1" dirty="0" err="1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McGarvey</a:t>
            </a:r>
            <a:r>
              <a:rPr lang="en-US" sz="2600" i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p. </a:t>
            </a:r>
            <a:r>
              <a:rPr lang="en-US" sz="2600" i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95)</a:t>
            </a:r>
          </a:p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Yet </a:t>
            </a: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Corinthians wouldn't even give up food for 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 brothers soul and progress </a:t>
            </a: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of the gospel!</a:t>
            </a:r>
          </a:p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endParaRPr lang="en-US" sz="26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	3.	Why is it that people can be admired and praised for being "fanatical" when it comes to sports, a hobby, or some temporary goal.  Yet the earnest Christian is ridiculed for taking God too seriously!</a:t>
            </a:r>
          </a:p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endParaRPr lang="en-US" sz="2600" dirty="0" smtClean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How much effort are you putting forth to gain heaven?</a:t>
            </a:r>
            <a:endParaRPr lang="en-US" sz="26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49759"/>
            <a:ext cx="88392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Example </a:t>
            </a:r>
            <a:r>
              <a:rPr lang="en-US" sz="4400" b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of Self Denial (9:1-27)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764" y="-11438"/>
            <a:ext cx="7349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 About Things Offered To Idols – (8:1-11:1)</a:t>
            </a:r>
            <a:endParaRPr lang="en-US" sz="1600" b="1" i="1" dirty="0">
              <a:solidFill>
                <a:srgbClr val="F8BD52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764" y="2438400"/>
            <a:ext cx="27778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Corinthians 9:25 (NKJV) </a:t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25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everyone who competes </a:t>
            </a:r>
            <a:r>
              <a:rPr lang="en-US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 the prize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is temperate in all things. Now they </a:t>
            </a:r>
            <a:r>
              <a:rPr lang="en-US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 it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to obtain a perishable crown, but we </a:t>
            </a:r>
            <a:r>
              <a:rPr lang="en-US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an imperishable </a:t>
            </a:r>
            <a:r>
              <a:rPr lang="en-US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crown.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619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52400" y="76200"/>
            <a:ext cx="88392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Questions About </a:t>
            </a:r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Things Offered To Idols – (8:1-11:1)</a:t>
            </a:r>
            <a:endParaRPr lang="en-US" sz="4000" b="1" i="1" dirty="0">
              <a:solidFill>
                <a:srgbClr val="F8BD52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2743200" y="1676400"/>
            <a:ext cx="6172200" cy="5029201"/>
          </a:xfrm>
          <a:prstGeom prst="round2DiagRect">
            <a:avLst/>
          </a:prstGeom>
          <a:solidFill>
            <a:srgbClr val="FFE0C1">
              <a:alpha val="8902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2743200"/>
            <a:ext cx="6019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Could </a:t>
            </a:r>
            <a:r>
              <a:rPr lang="en-US" sz="28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 Christian attend a banquet in an idols temple? (10:14-18)</a:t>
            </a:r>
          </a:p>
          <a:p>
            <a:pPr marL="457200" indent="-457200"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Could </a:t>
            </a:r>
            <a:r>
              <a:rPr lang="en-US" sz="28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 Christian eat meat sacrificed to idols that he inadvertently bought at the market? (10:25)</a:t>
            </a:r>
          </a:p>
          <a:p>
            <a:pPr marL="457200" indent="-457200"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Could </a:t>
            </a:r>
            <a:r>
              <a:rPr lang="en-US" sz="28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 Christian eat meat sacrificed to an idol in the home of an unbelieving friend? (10:27,28)</a:t>
            </a:r>
          </a:p>
          <a:p>
            <a:pPr marL="457200" indent="-457200"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endParaRPr lang="en-US" sz="28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1752600"/>
            <a:ext cx="6054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ominican Small Caps" pitchFamily="2" charset="0"/>
              </a:rPr>
              <a:t>An 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ominican Small Caps" pitchFamily="2" charset="0"/>
              </a:rPr>
              <a:t>Important Issue: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ominican Small Caps" pitchFamily="2" charset="0"/>
              </a:rPr>
              <a:t>(Acts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ominican Small Caps" pitchFamily="2" charset="0"/>
              </a:rPr>
              <a:t>15:28,29; Rev. 2:14,20)</a:t>
            </a:r>
            <a:endParaRPr lang="en-US" sz="28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ominican Small Cap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7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129540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spc="50" dirty="0">
                <a:ln w="12700" cmpd="sng">
                  <a:solidFill>
                    <a:srgbClr val="9E6806">
                      <a:lumMod val="75000"/>
                    </a:srgbClr>
                  </a:solidFill>
                  <a:prstDash val="solid"/>
                </a:ln>
                <a:solidFill>
                  <a:srgbClr val="F6C46C">
                    <a:tint val="1000"/>
                  </a:srgbClr>
                </a:solidFill>
                <a:effectLst>
                  <a:glow rad="53100">
                    <a:srgbClr val="F6C46C">
                      <a:satMod val="180000"/>
                      <a:alpha val="3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enmark" pitchFamily="2" charset="0"/>
              </a:rPr>
              <a:t>Self-Control </a:t>
            </a:r>
            <a:r>
              <a:rPr lang="en-US" sz="3800" b="1" spc="50" dirty="0" smtClean="0">
                <a:ln w="12700" cmpd="sng">
                  <a:solidFill>
                    <a:srgbClr val="9E6806">
                      <a:lumMod val="75000"/>
                    </a:srgbClr>
                  </a:solidFill>
                  <a:prstDash val="solid"/>
                </a:ln>
                <a:solidFill>
                  <a:srgbClr val="F6C46C">
                    <a:tint val="1000"/>
                  </a:srgbClr>
                </a:solidFill>
                <a:effectLst>
                  <a:glow rad="53100">
                    <a:srgbClr val="F6C46C">
                      <a:satMod val="180000"/>
                      <a:alpha val="3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enmark" pitchFamily="2" charset="0"/>
              </a:rPr>
              <a:t>Required - 9:24-27</a:t>
            </a:r>
            <a:endParaRPr lang="en-US" sz="3800" b="1" spc="50" dirty="0">
              <a:ln w="12700" cmpd="sng">
                <a:solidFill>
                  <a:srgbClr val="9E6806">
                    <a:lumMod val="75000"/>
                  </a:srgbClr>
                </a:solidFill>
                <a:prstDash val="solid"/>
              </a:ln>
              <a:solidFill>
                <a:srgbClr val="F6C46C">
                  <a:tint val="1000"/>
                </a:srgbClr>
              </a:solidFill>
              <a:effectLst>
                <a:glow rad="53100">
                  <a:srgbClr val="F6C46C">
                    <a:satMod val="180000"/>
                    <a:alpha val="3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enmark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3048000" y="2133601"/>
            <a:ext cx="5867400" cy="4572000"/>
          </a:xfrm>
          <a:prstGeom prst="round2DiagRect">
            <a:avLst/>
          </a:prstGeom>
          <a:solidFill>
            <a:srgbClr val="FFE0C1">
              <a:alpha val="8902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2334415"/>
            <a:ext cx="55626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'I therefore so run'-Paul reveals what on his part he is determined to do.  Like Joshua of old. (Joshua 24:15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)</a:t>
            </a:r>
          </a:p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'as </a:t>
            </a: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not uncertainly'-'So I run straight to the goal with purpose in every step.' (</a:t>
            </a:r>
            <a:r>
              <a:rPr lang="en-US" sz="2600" dirty="0" err="1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Tay</a:t>
            </a: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); 'So I keep on running, but not aimlessly.' 'Without doubt or hesitation.' (</a:t>
            </a:r>
            <a:r>
              <a:rPr lang="en-US" sz="2600" dirty="0" err="1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McGarvey</a:t>
            </a: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p. 95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)</a:t>
            </a:r>
            <a:endParaRPr lang="en-US" sz="26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49759"/>
            <a:ext cx="88392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Example </a:t>
            </a:r>
            <a:r>
              <a:rPr lang="en-US" sz="4400" b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of Self Denial (9:1-27)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764" y="-11438"/>
            <a:ext cx="7349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 About Things Offered To Idols – (8:1-11:1)</a:t>
            </a:r>
            <a:endParaRPr lang="en-US" sz="1600" b="1" i="1" dirty="0">
              <a:solidFill>
                <a:srgbClr val="F8BD52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3646944"/>
            <a:ext cx="2743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Corinthians 9:26 (NKJV) </a:t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Therefore I run thus: not with uncertainty. Thus I fight: not as </a:t>
            </a:r>
            <a:r>
              <a:rPr lang="en-US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one who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beats the air. </a:t>
            </a:r>
          </a:p>
        </p:txBody>
      </p:sp>
    </p:spTree>
    <p:extLst>
      <p:ext uri="{BB962C8B-B14F-4D97-AF65-F5344CB8AC3E}">
        <p14:creationId xmlns:p14="http://schemas.microsoft.com/office/powerpoint/2010/main" val="229026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129540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spc="50" dirty="0">
                <a:ln w="12700" cmpd="sng">
                  <a:solidFill>
                    <a:srgbClr val="9E6806">
                      <a:lumMod val="75000"/>
                    </a:srgbClr>
                  </a:solidFill>
                  <a:prstDash val="solid"/>
                </a:ln>
                <a:solidFill>
                  <a:srgbClr val="F6C46C">
                    <a:tint val="1000"/>
                  </a:srgbClr>
                </a:solidFill>
                <a:effectLst>
                  <a:glow rad="53100">
                    <a:srgbClr val="F6C46C">
                      <a:satMod val="180000"/>
                      <a:alpha val="3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enmark" pitchFamily="2" charset="0"/>
              </a:rPr>
              <a:t>Self-Control </a:t>
            </a:r>
            <a:r>
              <a:rPr lang="en-US" sz="3800" b="1" spc="50" dirty="0" smtClean="0">
                <a:ln w="12700" cmpd="sng">
                  <a:solidFill>
                    <a:srgbClr val="9E6806">
                      <a:lumMod val="75000"/>
                    </a:srgbClr>
                  </a:solidFill>
                  <a:prstDash val="solid"/>
                </a:ln>
                <a:solidFill>
                  <a:srgbClr val="F6C46C">
                    <a:tint val="1000"/>
                  </a:srgbClr>
                </a:solidFill>
                <a:effectLst>
                  <a:glow rad="53100">
                    <a:srgbClr val="F6C46C">
                      <a:satMod val="180000"/>
                      <a:alpha val="3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enmark" pitchFamily="2" charset="0"/>
              </a:rPr>
              <a:t>Required - 9:24-27</a:t>
            </a:r>
            <a:endParaRPr lang="en-US" sz="3800" b="1" spc="50" dirty="0">
              <a:ln w="12700" cmpd="sng">
                <a:solidFill>
                  <a:srgbClr val="9E6806">
                    <a:lumMod val="75000"/>
                  </a:srgbClr>
                </a:solidFill>
                <a:prstDash val="solid"/>
              </a:ln>
              <a:solidFill>
                <a:srgbClr val="F6C46C">
                  <a:tint val="1000"/>
                </a:srgbClr>
              </a:solidFill>
              <a:effectLst>
                <a:glow rad="53100">
                  <a:srgbClr val="F6C46C">
                    <a:satMod val="180000"/>
                    <a:alpha val="3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enmark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3048000" y="2133601"/>
            <a:ext cx="5867400" cy="4572000"/>
          </a:xfrm>
          <a:prstGeom prst="round2DiagRect">
            <a:avLst/>
          </a:prstGeom>
          <a:solidFill>
            <a:srgbClr val="FFE0C1">
              <a:alpha val="8902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2334415"/>
            <a:ext cx="57150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'but I buffet my body'-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'to beat black and blue' (Robertson p. 149)  </a:t>
            </a:r>
          </a:p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'and bring it into bondage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'-'and make it my slave, i.e. make it serve my purposes in the gospel.' (Fee p. 439)</a:t>
            </a:r>
          </a:p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'I myself should be rejected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'-i.e. disqualified because he broke the rules of the race. (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Mat 7:22; 2 Tim 2:5) </a:t>
            </a:r>
          </a:p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Paul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believed that he could forfeit his own salvation, if he became a selfish and complacent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 . .</a:t>
            </a:r>
            <a:endParaRPr lang="en-US" sz="24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49759"/>
            <a:ext cx="88392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Example </a:t>
            </a:r>
            <a:r>
              <a:rPr lang="en-US" sz="4400" b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of Self Denial (9:1-27)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764" y="-11438"/>
            <a:ext cx="7349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 About Things Offered To Idols – (8:1-11:1)</a:t>
            </a:r>
            <a:endParaRPr lang="en-US" sz="1600" b="1" i="1" dirty="0">
              <a:solidFill>
                <a:srgbClr val="F8BD52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3213080"/>
            <a:ext cx="29302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Corinthians 9:27 (NKJV) </a:t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27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But I discipline my body and bring </a:t>
            </a:r>
            <a:r>
              <a:rPr lang="en-US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into subjection, lest, when I have preached to others, I myself should become disqualified. </a:t>
            </a:r>
          </a:p>
        </p:txBody>
      </p:sp>
    </p:spTree>
    <p:extLst>
      <p:ext uri="{BB962C8B-B14F-4D97-AF65-F5344CB8AC3E}">
        <p14:creationId xmlns:p14="http://schemas.microsoft.com/office/powerpoint/2010/main" val="108687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 Diagonal Corner Rectangle 8"/>
          <p:cNvSpPr/>
          <p:nvPr/>
        </p:nvSpPr>
        <p:spPr>
          <a:xfrm>
            <a:off x="2514600" y="1828800"/>
            <a:ext cx="6400800" cy="4876801"/>
          </a:xfrm>
          <a:prstGeom prst="round2DiagRect">
            <a:avLst/>
          </a:prstGeom>
          <a:solidFill>
            <a:srgbClr val="FFE0C1">
              <a:alpha val="8902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2121217"/>
            <a:ext cx="60198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Paul, as an apostle, did not demand his “rights” - 9:1-3</a:t>
            </a:r>
            <a:endParaRPr lang="en-US" sz="28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indent="-457200"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He refused to be supported for the furtherance of the gospel even though he had the right - </a:t>
            </a:r>
            <a:r>
              <a:rPr lang="en-US" sz="28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9:4-14</a:t>
            </a:r>
          </a:p>
          <a:p>
            <a:pPr marL="457200" indent="-457200"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Paul defended his "right" not to use his "rights": 9:15-23</a:t>
            </a:r>
            <a:endParaRPr lang="en-US" sz="28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indent="-457200"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Self-control is demanded in the realm of personal liberty:  9:24-27</a:t>
            </a:r>
            <a:endParaRPr lang="en-US" sz="28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49759"/>
            <a:ext cx="88392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Example </a:t>
            </a:r>
            <a:r>
              <a:rPr lang="en-US" sz="4400" b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of Self Denial (9:1-27)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764" y="-11438"/>
            <a:ext cx="7349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 About Things Offered To Idols – (8:1-11:1)</a:t>
            </a:r>
            <a:endParaRPr lang="en-US" sz="1600" b="1" i="1" dirty="0">
              <a:solidFill>
                <a:srgbClr val="F8BD52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008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28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FFF9E5"/>
                </a:solidFill>
              </a:rPr>
              <a:pPr/>
              <a:t>34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1" y="1752600"/>
            <a:ext cx="876300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353">
              <a:defRPr/>
            </a:pPr>
            <a:r>
              <a:rPr lang="en-US" sz="2400" kern="0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Charts by Don McClain</a:t>
            </a:r>
          </a:p>
          <a:p>
            <a:pPr algn="ctr" defTabSz="914353">
              <a:defRPr/>
            </a:pPr>
            <a:r>
              <a:rPr lang="en-US" kern="0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Prepared May  </a:t>
            </a:r>
            <a:r>
              <a:rPr lang="en-US" kern="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28,29,  </a:t>
            </a:r>
            <a:r>
              <a:rPr lang="en-US" kern="0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2011</a:t>
            </a:r>
          </a:p>
          <a:p>
            <a:pPr algn="ctr" defTabSz="914353">
              <a:defRPr/>
            </a:pPr>
            <a:r>
              <a:rPr lang="en-US" kern="0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Preached May </a:t>
            </a:r>
            <a:r>
              <a:rPr lang="en-US" kern="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29, </a:t>
            </a:r>
            <a:r>
              <a:rPr lang="en-US" kern="0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2011</a:t>
            </a:r>
          </a:p>
          <a:p>
            <a:pPr algn="ctr" defTabSz="914353">
              <a:defRPr/>
            </a:pPr>
            <a:r>
              <a:rPr lang="en-US" sz="2000" kern="0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West 65</a:t>
            </a:r>
            <a:r>
              <a:rPr lang="en-US" sz="2000" kern="0" baseline="30000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th</a:t>
            </a:r>
            <a:r>
              <a:rPr lang="en-US" sz="2000" kern="0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 Street church of Christ</a:t>
            </a:r>
          </a:p>
          <a:p>
            <a:pPr algn="ctr" defTabSz="914353">
              <a:defRPr/>
            </a:pPr>
            <a:r>
              <a:rPr lang="en-US" sz="2000" kern="0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P.O. Box 190062</a:t>
            </a:r>
          </a:p>
          <a:p>
            <a:pPr algn="ctr" defTabSz="914353">
              <a:defRPr/>
            </a:pPr>
            <a:r>
              <a:rPr lang="en-US" sz="2000" kern="0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Little Rock AR 72219</a:t>
            </a:r>
          </a:p>
          <a:p>
            <a:pPr algn="ctr" defTabSz="914353">
              <a:defRPr/>
            </a:pPr>
            <a:r>
              <a:rPr lang="en-US" sz="2000" kern="0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501-568-1062</a:t>
            </a:r>
          </a:p>
          <a:p>
            <a:pPr algn="ctr" defTabSz="914353">
              <a:defRPr/>
            </a:pPr>
            <a:r>
              <a:rPr lang="en-US" kern="0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Prepared using PPT 2010 – </a:t>
            </a:r>
          </a:p>
          <a:p>
            <a:pPr algn="ctr" defTabSz="914353">
              <a:defRPr/>
            </a:pPr>
            <a:r>
              <a:rPr lang="en-US" kern="0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Email – </a:t>
            </a:r>
            <a:r>
              <a:rPr lang="en-US" u="sng" kern="0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  <a:hlinkClick r:id=""/>
              </a:rPr>
              <a:t>donmcclain@sbcglobal.net</a:t>
            </a:r>
            <a:r>
              <a:rPr lang="en-US" u="sng" kern="0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 </a:t>
            </a:r>
            <a:r>
              <a:rPr lang="en-US" kern="0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 </a:t>
            </a:r>
          </a:p>
          <a:p>
            <a:pPr algn="ctr" defTabSz="914353">
              <a:defRPr/>
            </a:pPr>
            <a:r>
              <a:rPr lang="en-US" sz="2000" kern="0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More PPT &amp; Audio Sermons:</a:t>
            </a:r>
          </a:p>
          <a:p>
            <a:pPr algn="ctr" defTabSz="914353">
              <a:defRPr/>
            </a:pPr>
            <a:r>
              <a:rPr lang="en-US" sz="2000" kern="0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  <a:hlinkClick r:id=""/>
              </a:rPr>
              <a:t>http://w65stchurchofchrist.org/donmaccla/2010SermonPage.html</a:t>
            </a:r>
            <a:r>
              <a:rPr lang="en-US" sz="2000" kern="0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1" y="5250873"/>
            <a:ext cx="8763000" cy="16312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 defTabSz="914353"/>
            <a:r>
              <a:rPr lang="en-US" sz="2000" dirty="0">
                <a:solidFill>
                  <a:prstClr val="black"/>
                </a:solidFill>
              </a:rPr>
              <a:t>Note – Many of the transition effects used in this presentation are lost using PPT 2007 Viewer</a:t>
            </a:r>
          </a:p>
          <a:p>
            <a:pPr algn="ctr" defTabSz="914353"/>
            <a:r>
              <a:rPr lang="en-US" sz="2000" dirty="0">
                <a:solidFill>
                  <a:prstClr val="black"/>
                </a:solidFill>
              </a:rPr>
              <a:t>To view transitions you can download PPT 2010 viewer:</a:t>
            </a:r>
          </a:p>
          <a:p>
            <a:pPr algn="ctr" defTabSz="914353"/>
            <a:r>
              <a:rPr lang="en-US" sz="2000" dirty="0">
                <a:solidFill>
                  <a:prstClr val="black"/>
                </a:solidFill>
                <a:hlinkClick r:id="rId3"/>
              </a:rPr>
              <a:t>http://www.microsoft.com/downloads/en/details.aspx?displaylang=en&amp;FamilyID=cb9bf144-1076-4615-9951-294eeb832823</a:t>
            </a:r>
            <a:r>
              <a:rPr lang="en-US" sz="2000" dirty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449759"/>
            <a:ext cx="88392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Example </a:t>
            </a:r>
            <a:r>
              <a:rPr lang="en-US" sz="4400" b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of Self Denial (9:1-27)</a:t>
            </a:r>
          </a:p>
        </p:txBody>
      </p:sp>
      <p:sp>
        <p:nvSpPr>
          <p:cNvPr id="8" name="Rectangle 7"/>
          <p:cNvSpPr/>
          <p:nvPr/>
        </p:nvSpPr>
        <p:spPr>
          <a:xfrm>
            <a:off x="117764" y="-11438"/>
            <a:ext cx="7349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 About Things Offered To Idols – (8:1-11:1)</a:t>
            </a:r>
            <a:endParaRPr lang="en-US" sz="1600" b="1" i="1" dirty="0">
              <a:solidFill>
                <a:srgbClr val="F8BD52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511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52400" y="76200"/>
            <a:ext cx="88392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Questions About </a:t>
            </a:r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Things Offered To Idols – (8:1-11:1)</a:t>
            </a:r>
            <a:endParaRPr lang="en-US" sz="4000" b="1" i="1" dirty="0">
              <a:solidFill>
                <a:srgbClr val="F8BD52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2743200" y="1676400"/>
            <a:ext cx="6172200" cy="5029201"/>
          </a:xfrm>
          <a:prstGeom prst="round2DiagRect">
            <a:avLst/>
          </a:prstGeom>
          <a:solidFill>
            <a:srgbClr val="FFE0C1">
              <a:alpha val="8902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2438400"/>
            <a:ext cx="6019800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32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Knowledge can puff up – but LOVE builds 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up – 8:1-3</a:t>
            </a:r>
            <a:endParaRPr lang="en-US" sz="32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32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There is only one 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God – 8:4-7</a:t>
            </a:r>
          </a:p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importance of protecting the conscience – 8:7-8</a:t>
            </a:r>
            <a:endParaRPr lang="en-US" sz="32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32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My primary concern in Christ is the brother for whom He 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died – 8:9-13</a:t>
            </a:r>
            <a:endParaRPr lang="en-US" sz="32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1752600"/>
            <a:ext cx="6054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ominican Small Caps" pitchFamily="2" charset="0"/>
              </a:rPr>
              <a:t>Lessons From Chapter 8</a:t>
            </a:r>
          </a:p>
        </p:txBody>
      </p:sp>
    </p:spTree>
    <p:extLst>
      <p:ext uri="{BB962C8B-B14F-4D97-AF65-F5344CB8AC3E}">
        <p14:creationId xmlns:p14="http://schemas.microsoft.com/office/powerpoint/2010/main" val="5715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52400" y="76200"/>
            <a:ext cx="88392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Questions About </a:t>
            </a:r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Things Offered To Idols – (8:1-11:1)</a:t>
            </a:r>
            <a:endParaRPr lang="en-US" sz="4000" b="1" i="1" dirty="0">
              <a:solidFill>
                <a:srgbClr val="F8BD52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2743200" y="1676400"/>
            <a:ext cx="6172200" cy="5029201"/>
          </a:xfrm>
          <a:prstGeom prst="round2DiagRect">
            <a:avLst/>
          </a:prstGeom>
          <a:solidFill>
            <a:srgbClr val="FFE0C1">
              <a:alpha val="8902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2438400"/>
            <a:ext cx="6172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Not disconnected from chapter 8</a:t>
            </a:r>
          </a:p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Some Corinthians </a:t>
            </a:r>
            <a:r>
              <a:rPr lang="en-US" sz="2600" i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(w/ knowledge)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contended that they had the “right” to eat meat offered to idols - </a:t>
            </a:r>
          </a:p>
          <a:p>
            <a:pPr marL="457200" indent="-457200">
              <a:spcAft>
                <a:spcPts val="600"/>
              </a:spcAft>
              <a:buClr>
                <a:srgbClr val="DF930C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'The </a:t>
            </a: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principle of self-denying love which Paul has just applied to the practice of eating idol meats is so important that he elaborates it by using himself as an example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.' </a:t>
            </a: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</a:t>
            </a:r>
            <a:r>
              <a:rPr lang="en-US" sz="2600" dirty="0" err="1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Lenski</a:t>
            </a: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p. 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350 – (8:13-9:27)</a:t>
            </a:r>
            <a:endParaRPr lang="en-US" sz="26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1752600"/>
            <a:ext cx="6054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ominican Small Caps" pitchFamily="2" charset="0"/>
              </a:rPr>
              <a:t>Introduction to Chapter 9</a:t>
            </a:r>
          </a:p>
        </p:txBody>
      </p:sp>
    </p:spTree>
    <p:extLst>
      <p:ext uri="{BB962C8B-B14F-4D97-AF65-F5344CB8AC3E}">
        <p14:creationId xmlns:p14="http://schemas.microsoft.com/office/powerpoint/2010/main" val="21417575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973"/>
            <a:ext cx="9144000" cy="564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52400" y="76200"/>
            <a:ext cx="88392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Pattern of Self Denial</a:t>
            </a: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– (9:1-27)</a:t>
            </a:r>
            <a:endParaRPr lang="en-US" sz="4000" b="1" i="1" dirty="0">
              <a:solidFill>
                <a:srgbClr val="F8BD52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625144"/>
            <a:ext cx="6934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 Corinthians 9:1-27 (NKJV)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400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Am I not an apostle? Am I not free? Have I not seen Jesus Christ our Lord? Are you not my work in the Lord? </a:t>
            </a:r>
            <a:r>
              <a:rPr lang="en-US" sz="2400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If I am not an apostle to others, yet doubtless I am to you. For you are the seal of my apostleship in the Lord. </a:t>
            </a:r>
            <a:r>
              <a:rPr lang="en-US" sz="2400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3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My defense to those who examine me is this: </a:t>
            </a:r>
            <a:r>
              <a:rPr lang="en-US" sz="2400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4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Do we have no right to eat and drink? </a:t>
            </a:r>
            <a:r>
              <a:rPr lang="en-US" sz="2400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5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Do we have no right to take along a believing wife, as </a:t>
            </a:r>
            <a:r>
              <a:rPr lang="en-US" sz="24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do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also the other apostles, the brothers of the Lord, and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Cephas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? </a:t>
            </a:r>
            <a:endParaRPr lang="en-US" sz="24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443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973"/>
            <a:ext cx="9144000" cy="564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52400" y="76200"/>
            <a:ext cx="88392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Pattern of Self Denial</a:t>
            </a: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– (9:1-27)</a:t>
            </a:r>
            <a:endParaRPr lang="en-US" sz="4000" b="1" i="1" dirty="0">
              <a:solidFill>
                <a:srgbClr val="F8BD52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625144"/>
            <a:ext cx="6934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 Corinthians 9:1-27 (NKJV)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400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6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Or </a:t>
            </a:r>
            <a:r>
              <a:rPr lang="en-US" sz="24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is it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only Barnabas and I </a:t>
            </a:r>
            <a:r>
              <a:rPr lang="en-US" sz="24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who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have no right to refrain from working? </a:t>
            </a:r>
            <a:r>
              <a:rPr lang="en-US" sz="2400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7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Who ever goes to war at his own expense? Who plants a vineyard and does not eat of its fruit? Or who tends a flock and does not drink of the milk of the flock? </a:t>
            </a:r>
            <a:r>
              <a:rPr lang="en-US" sz="2400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8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Do I say these things as a </a:t>
            </a:r>
            <a:r>
              <a:rPr lang="en-US" sz="24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mere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man? Or does not the law say the same also? </a:t>
            </a:r>
            <a:r>
              <a:rPr lang="en-US" sz="2400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9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For it is written in the law of Moses, </a:t>
            </a:r>
            <a:r>
              <a:rPr lang="en-US" sz="24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"You shall not muzzle an ox while it treads out the grain."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Is it oxen God is concerned about? </a:t>
            </a:r>
            <a:endParaRPr lang="en-US" sz="24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462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973"/>
            <a:ext cx="9144000" cy="564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52400" y="76200"/>
            <a:ext cx="88392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Pattern of Self Denial</a:t>
            </a: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– (9:1-27)</a:t>
            </a:r>
            <a:endParaRPr lang="en-US" sz="4000" b="1" i="1" dirty="0">
              <a:solidFill>
                <a:srgbClr val="F8BD52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625144"/>
            <a:ext cx="6934200" cy="371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 Corinthians 9:1-27 (NKJV)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350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10 </a:t>
            </a:r>
            <a:r>
              <a:rPr lang="en-US" sz="235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Or does He say </a:t>
            </a:r>
            <a:r>
              <a:rPr lang="en-US" sz="235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it</a:t>
            </a:r>
            <a:r>
              <a:rPr lang="en-US" sz="235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altogether for our sakes? For our sakes, no doubt, </a:t>
            </a:r>
            <a:r>
              <a:rPr lang="en-US" sz="235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this</a:t>
            </a:r>
            <a:r>
              <a:rPr lang="en-US" sz="235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is written, that he who plows should plow in hope, and he who threshes in hope should be partaker of his hope. </a:t>
            </a:r>
            <a:r>
              <a:rPr lang="en-US" sz="2350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11 </a:t>
            </a:r>
            <a:r>
              <a:rPr lang="en-US" sz="235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If we have sown spiritual things for you, </a:t>
            </a:r>
            <a:r>
              <a:rPr lang="en-US" sz="235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is it</a:t>
            </a:r>
            <a:r>
              <a:rPr lang="en-US" sz="235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a great thing if we reap your material things? </a:t>
            </a:r>
            <a:r>
              <a:rPr lang="en-US" sz="2350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12 </a:t>
            </a:r>
            <a:r>
              <a:rPr lang="en-US" sz="235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If others are partakers of </a:t>
            </a:r>
            <a:r>
              <a:rPr lang="en-US" sz="235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this</a:t>
            </a:r>
            <a:r>
              <a:rPr lang="en-US" sz="235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right over you, </a:t>
            </a:r>
            <a:r>
              <a:rPr lang="en-US" sz="235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are</a:t>
            </a:r>
            <a:r>
              <a:rPr lang="en-US" sz="235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we not even more? Nevertheless we have not used this right, but endure all things lest we hinder the gospel of Christ. </a:t>
            </a:r>
            <a:endParaRPr lang="en-US" sz="235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052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973"/>
            <a:ext cx="9144000" cy="564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52400" y="76200"/>
            <a:ext cx="88392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Pattern of Self Denial</a:t>
            </a: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glow rad="139700">
                    <a:prstClr val="white">
                      <a:alpha val="85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minican Small Caps" pitchFamily="2" charset="0"/>
              </a:rPr>
              <a:t>– (9:1-27)</a:t>
            </a:r>
            <a:endParaRPr lang="en-US" sz="4000" b="1" i="1" dirty="0">
              <a:solidFill>
                <a:srgbClr val="F8BD52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625144"/>
            <a:ext cx="6934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 Corinthians 9:1-27 (NKJV)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400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13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Do you not know that those who minister the holy things eat </a:t>
            </a:r>
            <a:r>
              <a:rPr lang="en-US" sz="24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of the things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of the temple, and those who serve at the altar partake of </a:t>
            </a:r>
            <a:r>
              <a:rPr lang="en-US" sz="24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offerings of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the altar? </a:t>
            </a:r>
            <a:r>
              <a:rPr lang="en-US" sz="2400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14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Even so the Lord has commanded that those who preach the gospel should live from the gospel. </a:t>
            </a:r>
            <a:r>
              <a:rPr lang="en-US" sz="2400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15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But I have used none of these things, nor have I written these things that it should be done so to me; for it </a:t>
            </a:r>
            <a:r>
              <a:rPr lang="en-US" sz="24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would be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better for me to die than that anyone should make my boasting void.</a:t>
            </a:r>
            <a:endParaRPr lang="en-US" sz="24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48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Brown Custom">
      <a:dk1>
        <a:srgbClr val="000000"/>
      </a:dk1>
      <a:lt1>
        <a:srgbClr val="000000"/>
      </a:lt1>
      <a:dk2>
        <a:srgbClr val="F6C46C"/>
      </a:dk2>
      <a:lt2>
        <a:srgbClr val="FFE693"/>
      </a:lt2>
      <a:accent1>
        <a:srgbClr val="9E6806"/>
      </a:accent1>
      <a:accent2>
        <a:srgbClr val="000000"/>
      </a:accent2>
      <a:accent3>
        <a:srgbClr val="DF930C"/>
      </a:accent3>
      <a:accent4>
        <a:srgbClr val="F8BD52"/>
      </a:accent4>
      <a:accent5>
        <a:srgbClr val="FFE693"/>
      </a:accent5>
      <a:accent6>
        <a:srgbClr val="F6C46C"/>
      </a:accent6>
      <a:hlink>
        <a:srgbClr val="003760"/>
      </a:hlink>
      <a:folHlink>
        <a:srgbClr val="FFCF3E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</TotalTime>
  <Words>2369</Words>
  <Application>Microsoft Office PowerPoint</Application>
  <PresentationFormat>On-screen Show (4:3)</PresentationFormat>
  <Paragraphs>217</Paragraphs>
  <Slides>34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</dc:creator>
  <cp:lastModifiedBy>Don McClain</cp:lastModifiedBy>
  <cp:revision>25</cp:revision>
  <dcterms:created xsi:type="dcterms:W3CDTF">2011-05-28T03:53:53Z</dcterms:created>
  <dcterms:modified xsi:type="dcterms:W3CDTF">2011-06-02T01:20:33Z</dcterms:modified>
</cp:coreProperties>
</file>