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7" r:id="rId2"/>
    <p:sldId id="258" r:id="rId3"/>
    <p:sldId id="259" r:id="rId4"/>
    <p:sldId id="260" r:id="rId5"/>
    <p:sldId id="261" r:id="rId6"/>
    <p:sldId id="309" r:id="rId7"/>
    <p:sldId id="262" r:id="rId8"/>
    <p:sldId id="311" r:id="rId9"/>
    <p:sldId id="313" r:id="rId10"/>
    <p:sldId id="314" r:id="rId11"/>
    <p:sldId id="315" r:id="rId12"/>
    <p:sldId id="268" r:id="rId13"/>
    <p:sldId id="312" r:id="rId14"/>
    <p:sldId id="269" r:id="rId15"/>
    <p:sldId id="270" r:id="rId16"/>
    <p:sldId id="271" r:id="rId17"/>
    <p:sldId id="274" r:id="rId18"/>
    <p:sldId id="275" r:id="rId19"/>
    <p:sldId id="276" r:id="rId20"/>
    <p:sldId id="277" r:id="rId21"/>
    <p:sldId id="278" r:id="rId22"/>
    <p:sldId id="310"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316" r:id="rId36"/>
    <p:sldId id="317" r:id="rId37"/>
    <p:sldId id="318" r:id="rId38"/>
    <p:sldId id="292" r:id="rId39"/>
    <p:sldId id="303" r:id="rId40"/>
    <p:sldId id="304" r:id="rId41"/>
    <p:sldId id="305" r:id="rId42"/>
    <p:sldId id="306" r:id="rId43"/>
    <p:sldId id="307" r:id="rId44"/>
    <p:sldId id="308" r:id="rId45"/>
    <p:sldId id="263" r:id="rId46"/>
    <p:sldId id="264" r:id="rId47"/>
    <p:sldId id="265" r:id="rId48"/>
    <p:sldId id="319" r:id="rId49"/>
    <p:sldId id="32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9F3E53-CD50-4324-82E0-927C576B2B12}" type="datetimeFigureOut">
              <a:rPr lang="en-US" smtClean="0"/>
              <a:t>9/13/2011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4FE62D-5ED7-458C-9FB2-3518C80D82F6}" type="slidenum">
              <a:rPr lang="en-US" smtClean="0"/>
              <a:t>‹#›</a:t>
            </a:fld>
            <a:endParaRPr lang="en-US"/>
          </a:p>
        </p:txBody>
      </p:sp>
    </p:spTree>
    <p:extLst>
      <p:ext uri="{BB962C8B-B14F-4D97-AF65-F5344CB8AC3E}">
        <p14:creationId xmlns:p14="http://schemas.microsoft.com/office/powerpoint/2010/main" val="3322333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www.crossbooks.com/verse.asp?ref=Ro+15:23" TargetMode="External"/><Relationship Id="rId3" Type="http://schemas.openxmlformats.org/officeDocument/2006/relationships/hyperlink" Target="http://www.crossbooks.com/verse.asp?ref=Isa+28:11-13" TargetMode="External"/><Relationship Id="rId7" Type="http://schemas.openxmlformats.org/officeDocument/2006/relationships/hyperlink" Target="http://www.crossbooks.com/verse.asp?ref=Ro+6:22"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crossbooks.com/verse.asp?ref=Ac+24:13" TargetMode="External"/><Relationship Id="rId11" Type="http://schemas.openxmlformats.org/officeDocument/2006/relationships/hyperlink" Target="http://www.crossbooks.com/verse.asp?ref=1Co+13:13" TargetMode="External"/><Relationship Id="rId5" Type="http://schemas.openxmlformats.org/officeDocument/2006/relationships/hyperlink" Target="http://www.crossbooks.com/verse.asp?ref=Ac+22:1" TargetMode="External"/><Relationship Id="rId10" Type="http://schemas.openxmlformats.org/officeDocument/2006/relationships/hyperlink" Target="http://www.crossbooks.com/verse.asp?ref=Ro+7:17" TargetMode="External"/><Relationship Id="rId4" Type="http://schemas.openxmlformats.org/officeDocument/2006/relationships/hyperlink" Target="http://www.crossbooks.com/book.asp?strongs=G3570" TargetMode="External"/><Relationship Id="rId9" Type="http://schemas.openxmlformats.org/officeDocument/2006/relationships/hyperlink" Target="http://www.crossbooks.com/verse.asp?ref=Ro+15:25"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crossbooks.com/verse.asp?ref=Ac+2:11"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crossbooks.com/verse.asp?ref=1Co+14:27"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crossbooks.com/verse.asp?ref=Ac+2:11"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crossbooks.com/verse.asp?ref=1Co+14:27"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crossbooks.com/verse.asp?ref=Ac+2:11"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crossbooks.com/verse.asp?ref=1Co+14:27"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crossbooks.com/verse.asp?ref=Ac+2:11"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crossbooks.com/verse.asp?ref=1Co+14:27"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crossbooks.com/verse.asp?ref=Ac+2:11"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ww.crossbooks.com/verse.asp?ref=1Co+14:27"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crossbooks.com/verse.asp?ref=Ac+2:11"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www.crossbooks.com/verse.asp?ref=1Co+14:27"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crossbooks.com/verse.asp?ref=Ac+2:11"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ww.crossbooks.com/verse.asp?ref=1Co+14:27"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crossbooks.com/verse.asp?ref=Ac+2:11"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www.crossbooks.com/verse.asp?ref=1Co+14:27"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crossbooks.com/verse.asp?ref=Ac+2:11"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www.crossbooks.com/verse.asp?ref=1Co+14:27"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www.crossbooks.com/verse.asp?ref=Dt+28:49" TargetMode="External"/><Relationship Id="rId3" Type="http://schemas.openxmlformats.org/officeDocument/2006/relationships/hyperlink" Target="http://www.crossbooks.com/verse.asp?ref=Isa+28:11-13" TargetMode="External"/><Relationship Id="rId7" Type="http://schemas.openxmlformats.org/officeDocument/2006/relationships/hyperlink" Target="http://www.crossbooks.com/verse.asp?ref=Isa+33:19"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www.crossbooks.com/verse.asp?ref=Isa+28:11" TargetMode="External"/><Relationship Id="rId11" Type="http://schemas.openxmlformats.org/officeDocument/2006/relationships/hyperlink" Target="http://www.crossbooks.com/verse.asp?ref=1Co+6:12-14" TargetMode="External"/><Relationship Id="rId5" Type="http://schemas.openxmlformats.org/officeDocument/2006/relationships/hyperlink" Target="http://www.crossbooks.com/verse.asp?ref=1Co+14:21" TargetMode="External"/><Relationship Id="rId10" Type="http://schemas.openxmlformats.org/officeDocument/2006/relationships/hyperlink" Target="http://www.crossbooks.com/verse.asp?ref=1Co+14:23-25" TargetMode="External"/><Relationship Id="rId4" Type="http://schemas.openxmlformats.org/officeDocument/2006/relationships/hyperlink" Target="http://www.crossbooks.com/verse.asp?ref=1Co+14:21-25" TargetMode="External"/><Relationship Id="rId9" Type="http://schemas.openxmlformats.org/officeDocument/2006/relationships/hyperlink" Target="http://www.crossbooks.com/verse.asp?ref=1Co+14:22"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crossbooks.com/verse.asp?ref=Isa+28:11-13"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rossbooks.com/verse.asp?ref=Isa+28:11-1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crossbooks.com/verse.asp?ref=Isa+28:11-1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7A126-A351-45CD-B793-56DBBE7B21F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26065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961214-D517-4C90-8BDC-74C486F11B7B}" type="slidenum">
              <a:rPr lang="en-US"/>
              <a:pPr eaLnBrk="1" hangingPunct="1"/>
              <a:t>11</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hlinkClick r:id="rId3"/>
              </a:rPr>
              <a:t>28:11-13</a:t>
            </a:r>
            <a:r>
              <a:rPr lang="en-US" smtClean="0"/>
              <a:t>. Following up on the leaders’ mimicking, Isaiah said that if they did not want to listen to his “lecturing” then they would be “lectured” by another people who had a difficult and different speech. </a:t>
            </a:r>
            <a:r>
              <a:rPr lang="en-US" b="1" smtClean="0"/>
              <a:t>Foreign lips</a:t>
            </a:r>
            <a:r>
              <a:rPr lang="en-US" smtClean="0"/>
              <a:t> would deliver the message of judgment on them. Isaiah was referring to the Assyrians who were advancing on Israel and would soon conquer it. Though God had offered Israel </a:t>
            </a:r>
            <a:r>
              <a:rPr lang="en-US" b="1" smtClean="0"/>
              <a:t>rest</a:t>
            </a:r>
            <a:r>
              <a:rPr lang="en-US" smtClean="0"/>
              <a:t> and </a:t>
            </a:r>
            <a:r>
              <a:rPr lang="en-US" b="1" smtClean="0"/>
              <a:t>repose</a:t>
            </a:r>
            <a:r>
              <a:rPr lang="en-US" smtClean="0"/>
              <a:t> they refused to </a:t>
            </a:r>
            <a:r>
              <a:rPr lang="en-US" b="1" smtClean="0"/>
              <a:t>listen</a:t>
            </a:r>
            <a:r>
              <a:rPr lang="en-US" smtClean="0"/>
              <a:t> to Him and His messenger. Therefore </a:t>
            </a:r>
            <a:r>
              <a:rPr lang="en-US" b="1" smtClean="0"/>
              <a:t>the Lord</a:t>
            </a:r>
            <a:r>
              <a:rPr lang="en-US" smtClean="0"/>
              <a:t> would turn their mocking back on them and they would </a:t>
            </a:r>
            <a:r>
              <a:rPr lang="en-US" b="1" smtClean="0"/>
              <a:t>be injured... snared, and captured</a:t>
            </a:r>
            <a:r>
              <a:rPr lang="en-US" smtClean="0"/>
              <a:t> by a people whose language they did not understand.</a:t>
            </a:r>
          </a:p>
          <a:p>
            <a:pPr eaLnBrk="1" hangingPunct="1"/>
            <a:r>
              <a:rPr lang="en-US" smtClean="0"/>
              <a:t>—Bible Knowledge Commentary</a:t>
            </a:r>
          </a:p>
          <a:p>
            <a:pPr eaLnBrk="1" hangingPunct="1"/>
            <a:endParaRPr lang="en-US" smtClean="0"/>
          </a:p>
          <a:p>
            <a:pPr eaLnBrk="1" hangingPunct="1"/>
            <a:r>
              <a:rPr lang="en-US" b="1" smtClean="0"/>
              <a:t>Usage Number:</a:t>
            </a:r>
            <a:r>
              <a:rPr lang="en-US" smtClean="0"/>
              <a:t> A-2</a:t>
            </a:r>
            <a:endParaRPr lang="en-US" b="1" smtClean="0"/>
          </a:p>
          <a:p>
            <a:pPr eaLnBrk="1" hangingPunct="1"/>
            <a:r>
              <a:rPr lang="en-US" b="1" smtClean="0"/>
              <a:t>Part Of Speech:</a:t>
            </a:r>
            <a:r>
              <a:rPr lang="en-US" smtClean="0"/>
              <a:t> Adverb</a:t>
            </a:r>
            <a:endParaRPr lang="en-US" b="1" smtClean="0"/>
          </a:p>
          <a:p>
            <a:pPr eaLnBrk="1" hangingPunct="1"/>
            <a:r>
              <a:rPr lang="en-US" b="1" smtClean="0"/>
              <a:t>Strong's Number:</a:t>
            </a:r>
            <a:r>
              <a:rPr lang="en-US" smtClean="0"/>
              <a:t> </a:t>
            </a:r>
            <a:r>
              <a:rPr lang="en-US" smtClean="0">
                <a:hlinkClick r:id="rId4"/>
              </a:rPr>
              <a:t>&lt;G3570&gt;</a:t>
            </a:r>
            <a:endParaRPr lang="en-US" b="1" smtClean="0"/>
          </a:p>
          <a:p>
            <a:pPr eaLnBrk="1" hangingPunct="1"/>
            <a:r>
              <a:rPr lang="en-US" b="1" smtClean="0"/>
              <a:t>Original Word: νυνί</a:t>
            </a:r>
            <a:r>
              <a:rPr lang="en-US" smtClean="0"/>
              <a:t>, </a:t>
            </a:r>
            <a:r>
              <a:rPr lang="en-US" i="1" smtClean="0"/>
              <a:t>nyni</a:t>
            </a:r>
            <a:endParaRPr lang="en-US" b="1" smtClean="0"/>
          </a:p>
          <a:p>
            <a:pPr eaLnBrk="1" hangingPunct="1"/>
            <a:r>
              <a:rPr lang="en-US" b="1" smtClean="0"/>
              <a:t>Usage Notes:</a:t>
            </a:r>
            <a:r>
              <a:rPr lang="en-US" smtClean="0"/>
              <a:t> a strengthened form of No. 1, is used (a) of time, e.g., </a:t>
            </a:r>
            <a:r>
              <a:rPr lang="en-US" smtClean="0">
                <a:hlinkClick r:id="rId5"/>
              </a:rPr>
              <a:t>Acts 22:1</a:t>
            </a:r>
            <a:r>
              <a:rPr lang="en-US" smtClean="0"/>
              <a:t> (in the best mss.); </a:t>
            </a:r>
            <a:r>
              <a:rPr lang="en-US" smtClean="0">
                <a:hlinkClick r:id="rId6"/>
              </a:rPr>
              <a:t>Acts 24:13</a:t>
            </a:r>
            <a:r>
              <a:rPr lang="en-US" smtClean="0"/>
              <a:t>; </a:t>
            </a:r>
            <a:r>
              <a:rPr lang="en-US" smtClean="0">
                <a:hlinkClick r:id="rId7"/>
              </a:rPr>
              <a:t>Rom. 6:22</a:t>
            </a:r>
            <a:r>
              <a:rPr lang="en-US" smtClean="0"/>
              <a:t>; </a:t>
            </a:r>
            <a:r>
              <a:rPr lang="en-US" smtClean="0">
                <a:hlinkClick r:id="rId8"/>
              </a:rPr>
              <a:t>Rom. 15:23</a:t>
            </a:r>
            <a:r>
              <a:rPr lang="en-US" smtClean="0"/>
              <a:t>, </a:t>
            </a:r>
            <a:r>
              <a:rPr lang="en-US" smtClean="0">
                <a:hlinkClick r:id="rId9"/>
              </a:rPr>
              <a:t>25</a:t>
            </a:r>
            <a:r>
              <a:rPr lang="en-US" smtClean="0"/>
              <a:t>; (b) with logical import, e.g., </a:t>
            </a:r>
            <a:r>
              <a:rPr lang="en-US" smtClean="0">
                <a:hlinkClick r:id="rId10"/>
              </a:rPr>
              <a:t>Rom. 7:17</a:t>
            </a:r>
            <a:r>
              <a:rPr lang="en-US" smtClean="0"/>
              <a:t>; </a:t>
            </a:r>
            <a:r>
              <a:rPr lang="en-US" smtClean="0">
                <a:hlinkClick r:id="rId11"/>
              </a:rPr>
              <a:t>1 Cor. 13:13</a:t>
            </a:r>
            <a:r>
              <a:rPr lang="en-US" smtClean="0"/>
              <a:t>, which some regard as temporal (a); but if this is the significance, "the clause means, 'but faith, hope, love, are our abiding possession now in this present life.' The objection to this rendering is that the whole course of thought has been to contrast the things which last only for the present time with the things which survive. And the main contrast so far has been between love and the special [then] present activity of prophecy, tongues, knowledge. There is something of disappointment, and even of </a:t>
            </a:r>
            <a:r>
              <a:rPr lang="en-US" i="1" smtClean="0"/>
              <a:t>bathos</a:t>
            </a:r>
            <a:r>
              <a:rPr lang="en-US" smtClean="0"/>
              <a:t>, in putting as a climax to these contrasts the statement that in this present state faith, hope, love abide; that is no more than can be said of [the then existing] prophecies, tongues and knowledge. If there is to be a true climax the 'abiding' must cover the future as well as the present state. And that involves as a consequence that </a:t>
            </a:r>
            <a:r>
              <a:rPr lang="en-US" i="1" smtClean="0"/>
              <a:t>nyni</a:t>
            </a:r>
            <a:r>
              <a:rPr lang="en-US" smtClean="0"/>
              <a:t> must be taken in its logical meaning, i.e., 'as things are,' 'taking all into account' … This logical sense of </a:t>
            </a:r>
            <a:r>
              <a:rPr lang="en-US" i="1" smtClean="0"/>
              <a:t>nyni</a:t>
            </a:r>
            <a:r>
              <a:rPr lang="en-US" smtClean="0"/>
              <a:t> … is enforced by the dominant note of the whole passage" (R. St. John Parry, in the Camb. Greek Test.).</a:t>
            </a:r>
          </a:p>
          <a:p>
            <a:pPr eaLnBrk="1" hangingPunct="1"/>
            <a:r>
              <a:rPr lang="en-US" smtClean="0"/>
              <a:t>It is certain that love will continue eternally; and hope will not cease at the </a:t>
            </a:r>
            <a:r>
              <a:rPr lang="en-US" i="1" smtClean="0"/>
              <a:t>Parousia</a:t>
            </a:r>
            <a:r>
              <a:rPr lang="en-US" smtClean="0"/>
              <a:t> of Christ, for hope will ever look forward to the accomplishment of God's eternal purposes, a hope characterized by absolute assurance; and where hope is in exercise faith is its concomitant. Faith will not be lost in sight.</a:t>
            </a:r>
          </a:p>
          <a:p>
            <a:pPr eaLnBrk="1" hangingPunct="1"/>
            <a:r>
              <a:rPr lang="en-US" smtClean="0"/>
              <a:t>—Vine's Expository Dictionary of Old and New Testament Words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077E33-BA8B-48D9-9387-62817C79BA36}" type="slidenum">
              <a:rPr lang="en-US"/>
              <a:pPr eaLnBrk="1" hangingPunct="1"/>
              <a:t>12</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265D5B3-C872-48E0-BCD3-7D3349ACB188}" type="slidenum">
              <a:rPr lang="en-US"/>
              <a:pPr eaLnBrk="1" hangingPunct="1"/>
              <a:t>13</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END</a:t>
            </a:r>
          </a:p>
          <a:p>
            <a:pPr eaLnBrk="1" hangingPunct="1"/>
            <a:r>
              <a:rPr lang="en-US" smtClean="0"/>
              <a:t>REMAIN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C29CB-5508-4360-8937-21675FA6A6E8}" type="slidenum">
              <a:rPr lang="en-US"/>
              <a:pPr eaLnBrk="1" hangingPunct="1"/>
              <a:t>14</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AF1804-99D2-434E-9EC8-2562A022A8ED}" type="slidenum">
              <a:rPr lang="en-US"/>
              <a:pPr eaLnBrk="1" hangingPunct="1"/>
              <a:t>15</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END</a:t>
            </a:r>
          </a:p>
          <a:p>
            <a:pPr eaLnBrk="1" hangingPunct="1"/>
            <a:r>
              <a:rPr lang="en-US" smtClean="0"/>
              <a:t>REMAIN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A66440-A443-4755-94B8-0F7651439E96}" type="slidenum">
              <a:rPr lang="en-US"/>
              <a:pPr eaLnBrk="1" hangingPunct="1"/>
              <a:t>16</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776802-BCAB-4DF8-B224-29F8B0FDB30B}" type="slidenum">
              <a:rPr lang="en-US"/>
              <a:pPr eaLnBrk="1" hangingPunct="1"/>
              <a:t>17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E78124-5FAE-475C-BA78-26259F6991EA}" type="slidenum">
              <a:rPr lang="en-US"/>
              <a:pPr eaLnBrk="1" hangingPunct="1"/>
              <a:t>18</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490930-CF24-4714-83DC-077BC65EDA5C}" type="slidenum">
              <a:rPr lang="en-US"/>
              <a:pPr eaLnBrk="1" hangingPunct="1"/>
              <a:t>19</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Acts 11:15-17 (NKJV) </a:t>
            </a:r>
            <a:r>
              <a:rPr lang="en-US" smtClean="0"/>
              <a:t/>
            </a:r>
            <a:br>
              <a:rPr lang="en-US" smtClean="0"/>
            </a:br>
            <a:r>
              <a:rPr lang="en-US" smtClean="0"/>
              <a:t>15 And as I began to speak, the Holy Spirit fell upon them, as upon us at the beginning. </a:t>
            </a:r>
            <a:br>
              <a:rPr lang="en-US" smtClean="0"/>
            </a:br>
            <a:r>
              <a:rPr lang="en-US" smtClean="0"/>
              <a:t>16 Then I remembered the word of the Lord, how He said, 'John indeed baptized with water, but you shall be baptized with the Holy Spirit.' </a:t>
            </a:r>
            <a:br>
              <a:rPr lang="en-US" smtClean="0"/>
            </a:br>
            <a:r>
              <a:rPr lang="en-US" smtClean="0"/>
              <a:t>17 If therefore God gave them the same gift as </a:t>
            </a:r>
            <a:r>
              <a:rPr lang="en-US" i="1" smtClean="0"/>
              <a:t>He gave</a:t>
            </a:r>
            <a:r>
              <a:rPr lang="en-US" smtClean="0"/>
              <a:t> us when we believed on the Lord Jesus Christ, who was I that I could withstand God?" </a:t>
            </a:r>
            <a:br>
              <a:rPr lang="en-US" smtClean="0"/>
            </a:br>
            <a:r>
              <a:rPr lang="en-US" smtClean="0"/>
              <a:t/>
            </a:r>
            <a:br>
              <a:rPr lang="en-US" smtClean="0"/>
            </a:br>
            <a:endParaRPr lang="en-US" smtClean="0"/>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5364F8-55EE-4CEB-9D07-B2C432F99CD8}" type="slidenum">
              <a:rPr lang="en-US"/>
              <a:pPr eaLnBrk="1" hangingPunct="1"/>
              <a:t>20</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(8) </a:t>
            </a:r>
            <a:r>
              <a:rPr lang="en-US" b="1" smtClean="0"/>
              <a:t>Tongues</a:t>
            </a:r>
            <a:r>
              <a:rPr lang="en-US" smtClean="0"/>
              <a:t> refers to the ability to speak an unlearned, living language (e.g., </a:t>
            </a:r>
            <a:r>
              <a:rPr lang="en-US" smtClean="0">
                <a:hlinkClick r:id="rId3"/>
              </a:rPr>
              <a:t>Acts 2:11</a:t>
            </a:r>
            <a:r>
              <a:rPr lang="en-US" smtClean="0"/>
              <a:t>). (9) </a:t>
            </a:r>
            <a:r>
              <a:rPr lang="en-US" b="1" smtClean="0"/>
              <a:t>Interpretation</a:t>
            </a:r>
            <a:r>
              <a:rPr lang="en-US" smtClean="0"/>
              <a:t> was the ability to translate an unlearned, known language expressed in the assembly (</a:t>
            </a:r>
            <a:r>
              <a:rPr lang="en-US" smtClean="0">
                <a:hlinkClick r:id="rId4"/>
              </a:rPr>
              <a:t>1 Cor. 14:27</a:t>
            </a:r>
            <a:r>
              <a:rPr lang="en-US" smtClean="0"/>
              <a:t>).—Bible Knowledge Commentary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7A126-A351-45CD-B793-56DBBE7B21F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26065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C4A564-AFAC-4586-9D63-841AEC9EC690}" type="slidenum">
              <a:rPr lang="en-US"/>
              <a:pPr eaLnBrk="1" hangingPunct="1"/>
              <a:t>21</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(8) </a:t>
            </a:r>
            <a:r>
              <a:rPr lang="en-US" b="1" smtClean="0"/>
              <a:t>Tongues</a:t>
            </a:r>
            <a:r>
              <a:rPr lang="en-US" smtClean="0"/>
              <a:t> refers to the ability to speak an unlearned, living language (e.g., </a:t>
            </a:r>
            <a:r>
              <a:rPr lang="en-US" smtClean="0">
                <a:hlinkClick r:id="rId3"/>
              </a:rPr>
              <a:t>Acts 2:11</a:t>
            </a:r>
            <a:r>
              <a:rPr lang="en-US" smtClean="0"/>
              <a:t>). (9) </a:t>
            </a:r>
            <a:r>
              <a:rPr lang="en-US" b="1" smtClean="0"/>
              <a:t>Interpretation</a:t>
            </a:r>
            <a:r>
              <a:rPr lang="en-US" smtClean="0"/>
              <a:t> was the ability to translate an unlearned, known language expressed in the assembly (</a:t>
            </a:r>
            <a:r>
              <a:rPr lang="en-US" smtClean="0">
                <a:hlinkClick r:id="rId4"/>
              </a:rPr>
              <a:t>1 Cor. 14:27</a:t>
            </a:r>
            <a:r>
              <a:rPr lang="en-US" smtClean="0"/>
              <a:t>).—Bible Knowledge Commentary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90791A6-C053-4164-9D5C-3B667140818F}" type="slidenum">
              <a:rPr lang="en-US"/>
              <a:pPr eaLnBrk="1" hangingPunct="1"/>
              <a:t>22</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(8) </a:t>
            </a:r>
            <a:r>
              <a:rPr lang="en-US" b="1" smtClean="0"/>
              <a:t>Tongues</a:t>
            </a:r>
            <a:r>
              <a:rPr lang="en-US" smtClean="0"/>
              <a:t> refers to the ability to speak an unlearned, living language (e.g., </a:t>
            </a:r>
            <a:r>
              <a:rPr lang="en-US" smtClean="0">
                <a:hlinkClick r:id="rId3"/>
              </a:rPr>
              <a:t>Acts 2:11</a:t>
            </a:r>
            <a:r>
              <a:rPr lang="en-US" smtClean="0"/>
              <a:t>). (9) </a:t>
            </a:r>
            <a:r>
              <a:rPr lang="en-US" b="1" smtClean="0"/>
              <a:t>Interpretation</a:t>
            </a:r>
            <a:r>
              <a:rPr lang="en-US" smtClean="0"/>
              <a:t> was the ability to translate an unlearned, known language expressed in the assembly (</a:t>
            </a:r>
            <a:r>
              <a:rPr lang="en-US" smtClean="0">
                <a:hlinkClick r:id="rId4"/>
              </a:rPr>
              <a:t>1 Cor. 14:27</a:t>
            </a:r>
            <a:r>
              <a:rPr lang="en-US" smtClean="0"/>
              <a:t>).—Bible Knowledge Commentary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E4C60B9-30CE-4EF8-A138-A161A4A5E692}" type="slidenum">
              <a:rPr lang="en-US"/>
              <a:pPr eaLnBrk="1" hangingPunct="1"/>
              <a:t>23</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90791A6-C053-4164-9D5C-3B667140818F}" type="slidenum">
              <a:rPr lang="en-US"/>
              <a:pPr eaLnBrk="1" hangingPunct="1"/>
              <a:t>24</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(8) </a:t>
            </a:r>
            <a:r>
              <a:rPr lang="en-US" b="1" smtClean="0"/>
              <a:t>Tongues</a:t>
            </a:r>
            <a:r>
              <a:rPr lang="en-US" smtClean="0"/>
              <a:t> refers to the ability to speak an unlearned, living language (e.g., </a:t>
            </a:r>
            <a:r>
              <a:rPr lang="en-US" smtClean="0">
                <a:hlinkClick r:id="rId3"/>
              </a:rPr>
              <a:t>Acts 2:11</a:t>
            </a:r>
            <a:r>
              <a:rPr lang="en-US" smtClean="0"/>
              <a:t>). (9) </a:t>
            </a:r>
            <a:r>
              <a:rPr lang="en-US" b="1" smtClean="0"/>
              <a:t>Interpretation</a:t>
            </a:r>
            <a:r>
              <a:rPr lang="en-US" smtClean="0"/>
              <a:t> was the ability to translate an unlearned, known language expressed in the assembly (</a:t>
            </a:r>
            <a:r>
              <a:rPr lang="en-US" smtClean="0">
                <a:hlinkClick r:id="rId4"/>
              </a:rPr>
              <a:t>1 Cor. 14:27</a:t>
            </a:r>
            <a:r>
              <a:rPr lang="en-US" smtClean="0"/>
              <a:t>).—Bible Knowledge Commentary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32E0DE2-DD22-4BB1-887F-1B2DB179B48D}" type="slidenum">
              <a:rPr lang="en-US"/>
              <a:pPr eaLnBrk="1" hangingPunct="1"/>
              <a:t>25</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(8) </a:t>
            </a:r>
            <a:r>
              <a:rPr lang="en-US" b="1" smtClean="0"/>
              <a:t>Tongues</a:t>
            </a:r>
            <a:r>
              <a:rPr lang="en-US" smtClean="0"/>
              <a:t> refers to the ability to speak an unlearned, living language (e.g., </a:t>
            </a:r>
            <a:r>
              <a:rPr lang="en-US" smtClean="0">
                <a:hlinkClick r:id="rId3"/>
              </a:rPr>
              <a:t>Acts 2:11</a:t>
            </a:r>
            <a:r>
              <a:rPr lang="en-US" smtClean="0"/>
              <a:t>). (9) </a:t>
            </a:r>
            <a:r>
              <a:rPr lang="en-US" b="1" smtClean="0"/>
              <a:t>Interpretation</a:t>
            </a:r>
            <a:r>
              <a:rPr lang="en-US" smtClean="0"/>
              <a:t> was the ability to translate an unlearned, known language expressed in the assembly (</a:t>
            </a:r>
            <a:r>
              <a:rPr lang="en-US" smtClean="0">
                <a:hlinkClick r:id="rId4"/>
              </a:rPr>
              <a:t>1 Cor. 14:27</a:t>
            </a:r>
            <a:r>
              <a:rPr lang="en-US" smtClean="0"/>
              <a:t>).—Bible Knowledge Commentary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4234CB-540C-4D69-8B1B-5021E0EAF457}" type="slidenum">
              <a:rPr lang="en-US"/>
              <a:pPr eaLnBrk="1" hangingPunct="1"/>
              <a:t>26</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(8) </a:t>
            </a:r>
            <a:r>
              <a:rPr lang="en-US" b="1" smtClean="0"/>
              <a:t>Tongues</a:t>
            </a:r>
            <a:r>
              <a:rPr lang="en-US" smtClean="0"/>
              <a:t> refers to the ability to speak an unlearned, living language (e.g., </a:t>
            </a:r>
            <a:r>
              <a:rPr lang="en-US" smtClean="0">
                <a:hlinkClick r:id="rId3"/>
              </a:rPr>
              <a:t>Acts 2:11</a:t>
            </a:r>
            <a:r>
              <a:rPr lang="en-US" smtClean="0"/>
              <a:t>). (9) </a:t>
            </a:r>
            <a:r>
              <a:rPr lang="en-US" b="1" smtClean="0"/>
              <a:t>Interpretation</a:t>
            </a:r>
            <a:r>
              <a:rPr lang="en-US" smtClean="0"/>
              <a:t> was the ability to translate an unlearned, known language expressed in the assembly (</a:t>
            </a:r>
            <a:r>
              <a:rPr lang="en-US" smtClean="0">
                <a:hlinkClick r:id="rId4"/>
              </a:rPr>
              <a:t>1 Cor. 14:27</a:t>
            </a:r>
            <a:r>
              <a:rPr lang="en-US" smtClean="0"/>
              <a:t>).—Bible Knowledge Commentary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01C117-F78A-46C4-B51D-880B2FDE9795}" type="slidenum">
              <a:rPr lang="en-US"/>
              <a:pPr eaLnBrk="1" hangingPunct="1"/>
              <a:t>27</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(8) </a:t>
            </a:r>
            <a:r>
              <a:rPr lang="en-US" b="1" smtClean="0"/>
              <a:t>Tongues</a:t>
            </a:r>
            <a:r>
              <a:rPr lang="en-US" smtClean="0"/>
              <a:t> refers to the ability to speak an unlearned, living language (e.g., </a:t>
            </a:r>
            <a:r>
              <a:rPr lang="en-US" smtClean="0">
                <a:hlinkClick r:id="rId3"/>
              </a:rPr>
              <a:t>Acts 2:11</a:t>
            </a:r>
            <a:r>
              <a:rPr lang="en-US" smtClean="0"/>
              <a:t>). (9) </a:t>
            </a:r>
            <a:r>
              <a:rPr lang="en-US" b="1" smtClean="0"/>
              <a:t>Interpretation</a:t>
            </a:r>
            <a:r>
              <a:rPr lang="en-US" smtClean="0"/>
              <a:t> was the ability to translate an unlearned, known language expressed in the assembly (</a:t>
            </a:r>
            <a:r>
              <a:rPr lang="en-US" smtClean="0">
                <a:hlinkClick r:id="rId4"/>
              </a:rPr>
              <a:t>1 Cor. 14:27</a:t>
            </a:r>
            <a:r>
              <a:rPr lang="en-US" smtClean="0"/>
              <a:t>).—Bible Knowledge Commentary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78DB49-861A-4657-9991-3516BD08993B}" type="slidenum">
              <a:rPr lang="en-US"/>
              <a:pPr eaLnBrk="1" hangingPunct="1"/>
              <a:t>28</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(8) </a:t>
            </a:r>
            <a:r>
              <a:rPr lang="en-US" b="1" smtClean="0"/>
              <a:t>Tongues</a:t>
            </a:r>
            <a:r>
              <a:rPr lang="en-US" smtClean="0"/>
              <a:t> refers to the ability to speak an unlearned, living language (e.g., </a:t>
            </a:r>
            <a:r>
              <a:rPr lang="en-US" smtClean="0">
                <a:hlinkClick r:id="rId3"/>
              </a:rPr>
              <a:t>Acts 2:11</a:t>
            </a:r>
            <a:r>
              <a:rPr lang="en-US" smtClean="0"/>
              <a:t>). (9) </a:t>
            </a:r>
            <a:r>
              <a:rPr lang="en-US" b="1" smtClean="0"/>
              <a:t>Interpretation</a:t>
            </a:r>
            <a:r>
              <a:rPr lang="en-US" smtClean="0"/>
              <a:t> was the ability to translate an unlearned, known language expressed in the assembly (</a:t>
            </a:r>
            <a:r>
              <a:rPr lang="en-US" smtClean="0">
                <a:hlinkClick r:id="rId4"/>
              </a:rPr>
              <a:t>1 Cor. 14:27</a:t>
            </a:r>
            <a:r>
              <a:rPr lang="en-US" smtClean="0"/>
              <a:t>).—Bible Knowledge Commentary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52D33E-B010-4BDF-839A-195CAE76457F}" type="slidenum">
              <a:rPr lang="en-US"/>
              <a:pPr eaLnBrk="1" hangingPunct="1"/>
              <a:t>29</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(8) </a:t>
            </a:r>
            <a:r>
              <a:rPr lang="en-US" b="1" smtClean="0"/>
              <a:t>Tongues</a:t>
            </a:r>
            <a:r>
              <a:rPr lang="en-US" smtClean="0"/>
              <a:t> refers to the ability to speak an unlearned, living language (e.g., </a:t>
            </a:r>
            <a:r>
              <a:rPr lang="en-US" smtClean="0">
                <a:hlinkClick r:id="rId3"/>
              </a:rPr>
              <a:t>Acts 2:11</a:t>
            </a:r>
            <a:r>
              <a:rPr lang="en-US" smtClean="0"/>
              <a:t>). (9) </a:t>
            </a:r>
            <a:r>
              <a:rPr lang="en-US" b="1" smtClean="0"/>
              <a:t>Interpretation</a:t>
            </a:r>
            <a:r>
              <a:rPr lang="en-US" smtClean="0"/>
              <a:t> was the ability to translate an unlearned, known language expressed in the assembly (</a:t>
            </a:r>
            <a:r>
              <a:rPr lang="en-US" smtClean="0">
                <a:hlinkClick r:id="rId4"/>
              </a:rPr>
              <a:t>1 Cor. 14:27</a:t>
            </a:r>
            <a:r>
              <a:rPr lang="en-US" smtClean="0"/>
              <a:t>).—Bible Knowledge Commentary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CBCB8A-5382-424D-8F1E-75DDF2B7F6DE}" type="slidenum">
              <a:rPr lang="en-US"/>
              <a:pPr eaLnBrk="1" hangingPunct="1"/>
              <a:t>30</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Speaking that you may be understood!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7A126-A351-45CD-B793-56DBBE7B21F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26065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46B7A0-7567-40C0-9949-52A42FB02A80}" type="slidenum">
              <a:rPr lang="en-US"/>
              <a:pPr eaLnBrk="1" hangingPunct="1"/>
              <a:t>31</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Instead of impressing people with the gift of tongues, Paul said that he would rather speak </a:t>
            </a:r>
            <a:r>
              <a:rPr lang="en-US" b="1" smtClean="0"/>
              <a:t>five understandable words</a:t>
            </a:r>
            <a:r>
              <a:rPr lang="en-US" smtClean="0"/>
              <a:t> to instruct others than </a:t>
            </a:r>
            <a:r>
              <a:rPr lang="en-US" b="1" smtClean="0"/>
              <a:t>ten thousand words in an unknown language</a:t>
            </a:r>
            <a:r>
              <a:rPr lang="en-US" smtClean="0"/>
              <a:t> because only words that are understood can instruct. The implication is that the believers in Corinth who were gifted with tongues should do the same.—Life Application Concise New Testament Commentary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29BCF1-FC40-4AB2-9C13-B56DB43501FA}" type="slidenum">
              <a:rPr lang="en-US"/>
              <a:pPr eaLnBrk="1" hangingPunct="1"/>
              <a:t>32</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mtClean="0">
                <a:hlinkClick r:id="rId3"/>
              </a:rPr>
              <a:t>28:11-13</a:t>
            </a:r>
            <a:r>
              <a:rPr lang="en-US" smtClean="0"/>
              <a:t>. Following up on the leaders’ mimicking, Isaiah said that if they did not want to listen to his “lecturing” then they would be “lectured” by another people who had a difficult and different speech. </a:t>
            </a:r>
            <a:r>
              <a:rPr lang="en-US" b="1" smtClean="0"/>
              <a:t>Foreign lips</a:t>
            </a:r>
            <a:r>
              <a:rPr lang="en-US" smtClean="0"/>
              <a:t> would deliver the message of judgment on them. Isaiah was referring to the Assyrians who were advancing on Israel and would soon conquer it. Though God had offered Israel </a:t>
            </a:r>
            <a:r>
              <a:rPr lang="en-US" b="1" smtClean="0"/>
              <a:t>rest</a:t>
            </a:r>
            <a:r>
              <a:rPr lang="en-US" smtClean="0"/>
              <a:t> and </a:t>
            </a:r>
            <a:r>
              <a:rPr lang="en-US" b="1" smtClean="0"/>
              <a:t>repose</a:t>
            </a:r>
            <a:r>
              <a:rPr lang="en-US" smtClean="0"/>
              <a:t> they refused to </a:t>
            </a:r>
            <a:r>
              <a:rPr lang="en-US" b="1" smtClean="0"/>
              <a:t>listen</a:t>
            </a:r>
            <a:r>
              <a:rPr lang="en-US" smtClean="0"/>
              <a:t> to Him and His messenger. Therefore </a:t>
            </a:r>
            <a:r>
              <a:rPr lang="en-US" b="1" smtClean="0"/>
              <a:t>the Lord</a:t>
            </a:r>
            <a:r>
              <a:rPr lang="en-US" smtClean="0"/>
              <a:t> would turn their mocking back on them and they would </a:t>
            </a:r>
            <a:r>
              <a:rPr lang="en-US" b="1" smtClean="0"/>
              <a:t>be injured... snared, and captured</a:t>
            </a:r>
            <a:r>
              <a:rPr lang="en-US" smtClean="0"/>
              <a:t> by a people whose language they did not understand.</a:t>
            </a:r>
          </a:p>
          <a:p>
            <a:pPr eaLnBrk="1" hangingPunct="1">
              <a:lnSpc>
                <a:spcPct val="90000"/>
              </a:lnSpc>
            </a:pPr>
            <a:r>
              <a:rPr lang="en-US" smtClean="0"/>
              <a:t>—Bible Knowledge Commentary</a:t>
            </a:r>
          </a:p>
          <a:p>
            <a:pPr eaLnBrk="1" hangingPunct="1">
              <a:lnSpc>
                <a:spcPct val="90000"/>
              </a:lnSpc>
            </a:pPr>
            <a:endParaRPr lang="en-US" smtClean="0"/>
          </a:p>
          <a:p>
            <a:pPr eaLnBrk="1" hangingPunct="1">
              <a:lnSpc>
                <a:spcPct val="90000"/>
              </a:lnSpc>
            </a:pPr>
            <a:r>
              <a:rPr lang="en-US" b="1" smtClean="0">
                <a:hlinkClick r:id="rId4"/>
              </a:rPr>
              <a:t>1 Corinthians 14:21-25</a:t>
            </a:r>
            <a:endParaRPr lang="en-US" b="1" smtClean="0"/>
          </a:p>
          <a:p>
            <a:pPr eaLnBrk="1" hangingPunct="1">
              <a:lnSpc>
                <a:spcPct val="90000"/>
              </a:lnSpc>
            </a:pPr>
            <a:r>
              <a:rPr lang="en-US" b="1" smtClean="0"/>
              <a:t>Effects on Visitors of Intelligible and Unintelligible Speech</a:t>
            </a:r>
            <a:endParaRPr lang="en-US" b="1" smtClean="0">
              <a:hlinkClick r:id="rId5"/>
            </a:endParaRPr>
          </a:p>
          <a:p>
            <a:pPr eaLnBrk="1" hangingPunct="1">
              <a:lnSpc>
                <a:spcPct val="90000"/>
              </a:lnSpc>
            </a:pPr>
            <a:r>
              <a:rPr lang="en-US" b="1" smtClean="0">
                <a:hlinkClick r:id="rId5"/>
              </a:rPr>
              <a:t>14:21</a:t>
            </a:r>
            <a:r>
              <a:rPr lang="en-US" b="1" smtClean="0"/>
              <a:t>. </a:t>
            </a:r>
            <a:r>
              <a:rPr lang="en-US" smtClean="0"/>
              <a:t>Here Paul quotes </a:t>
            </a:r>
            <a:r>
              <a:rPr lang="en-US" smtClean="0">
                <a:hlinkClick r:id="rId6"/>
              </a:rPr>
              <a:t>Isaiah 28:11</a:t>
            </a:r>
            <a:r>
              <a:rPr lang="en-US" smtClean="0"/>
              <a:t>, which in context refers to a sign of judgment; because his people could hear nothing else, God would speak to them through the Assyrians (cf. </a:t>
            </a:r>
            <a:r>
              <a:rPr lang="en-US" smtClean="0">
                <a:hlinkClick r:id="rId7"/>
              </a:rPr>
              <a:t>Isaiah 33:19</a:t>
            </a:r>
            <a:r>
              <a:rPr lang="en-US" smtClean="0"/>
              <a:t>; </a:t>
            </a:r>
            <a:r>
              <a:rPr lang="en-US" smtClean="0">
                <a:hlinkClick r:id="rId8"/>
              </a:rPr>
              <a:t>Deut. 28:49</a:t>
            </a:r>
            <a:r>
              <a:rPr lang="en-US" smtClean="0"/>
              <a:t>). (Many Jewish teachers used “law” loosely to refer to anything in the Old Testament; later it was even applied to earlier Jewish traditions.)</a:t>
            </a:r>
            <a:endParaRPr lang="en-US" b="1" smtClean="0">
              <a:hlinkClick r:id="rId9"/>
            </a:endParaRPr>
          </a:p>
          <a:p>
            <a:pPr eaLnBrk="1" hangingPunct="1">
              <a:lnSpc>
                <a:spcPct val="90000"/>
              </a:lnSpc>
            </a:pPr>
            <a:r>
              <a:rPr lang="en-US" b="1" smtClean="0">
                <a:hlinkClick r:id="rId9"/>
              </a:rPr>
              <a:t>14:22</a:t>
            </a:r>
            <a:r>
              <a:rPr lang="en-US" b="1" smtClean="0"/>
              <a:t>. </a:t>
            </a:r>
            <a:r>
              <a:rPr lang="en-US" smtClean="0"/>
              <a:t>On one view, Paul here refers to tongues as a sign of judgment that causes nonbelievers to stumble (cf. </a:t>
            </a:r>
            <a:r>
              <a:rPr lang="en-US" smtClean="0">
                <a:hlinkClick r:id="rId5"/>
              </a:rPr>
              <a:t>1 Cor. 14:21</a:t>
            </a:r>
            <a:r>
              <a:rPr lang="en-US" smtClean="0"/>
              <a:t>); on another, Paul quotes the Corinthians in </a:t>
            </a:r>
            <a:r>
              <a:rPr lang="en-US" smtClean="0">
                <a:hlinkClick r:id="rId9"/>
              </a:rPr>
              <a:t>1 Cor. 14:22</a:t>
            </a:r>
            <a:r>
              <a:rPr lang="en-US" smtClean="0"/>
              <a:t> and refutes them in </a:t>
            </a:r>
            <a:r>
              <a:rPr lang="en-US" smtClean="0">
                <a:hlinkClick r:id="rId10"/>
              </a:rPr>
              <a:t>1 Cor. 14:23-25</a:t>
            </a:r>
            <a:r>
              <a:rPr lang="en-US" smtClean="0"/>
              <a:t> (cf. </a:t>
            </a:r>
            <a:r>
              <a:rPr lang="en-US" smtClean="0">
                <a:hlinkClick r:id="rId11"/>
              </a:rPr>
              <a:t>1 Cor. 6:12-14</a:t>
            </a:r>
            <a:r>
              <a:rPr lang="en-US" smtClean="0"/>
              <a:t>).</a:t>
            </a:r>
          </a:p>
          <a:p>
            <a:pPr eaLnBrk="1" hangingPunct="1">
              <a:lnSpc>
                <a:spcPct val="90000"/>
              </a:lnSpc>
            </a:pPr>
            <a:r>
              <a:rPr lang="en-US" smtClean="0"/>
              <a:t>—Bible Background Commentary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DB1384-6671-47BE-A41D-37761188584B}" type="slidenum">
              <a:rPr lang="en-US"/>
              <a:pPr eaLnBrk="1" hangingPunct="1"/>
              <a:t>33</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hlinkClick r:id="rId3"/>
              </a:rPr>
              <a:t>28:11-13</a:t>
            </a:r>
            <a:r>
              <a:rPr lang="en-US" smtClean="0"/>
              <a:t>. Following up on the leaders’ mimicking, Isaiah said that if they did not want to listen to his “lecturing” then they would be “lectured” by another people who had a difficult and different speech. </a:t>
            </a:r>
            <a:r>
              <a:rPr lang="en-US" b="1" smtClean="0"/>
              <a:t>Foreign lips</a:t>
            </a:r>
            <a:r>
              <a:rPr lang="en-US" smtClean="0"/>
              <a:t> would deliver the message of judgment on them. Isaiah was referring to the Assyrians who were advancing on Israel and would soon conquer it. Though God had offered Israel </a:t>
            </a:r>
            <a:r>
              <a:rPr lang="en-US" b="1" smtClean="0"/>
              <a:t>rest</a:t>
            </a:r>
            <a:r>
              <a:rPr lang="en-US" smtClean="0"/>
              <a:t> and </a:t>
            </a:r>
            <a:r>
              <a:rPr lang="en-US" b="1" smtClean="0"/>
              <a:t>repose</a:t>
            </a:r>
            <a:r>
              <a:rPr lang="en-US" smtClean="0"/>
              <a:t> they refused to </a:t>
            </a:r>
            <a:r>
              <a:rPr lang="en-US" b="1" smtClean="0"/>
              <a:t>listen</a:t>
            </a:r>
            <a:r>
              <a:rPr lang="en-US" smtClean="0"/>
              <a:t> to Him and His messenger. Therefore </a:t>
            </a:r>
            <a:r>
              <a:rPr lang="en-US" b="1" smtClean="0"/>
              <a:t>the Lord</a:t>
            </a:r>
            <a:r>
              <a:rPr lang="en-US" smtClean="0"/>
              <a:t> would turn their mocking back on them and they would </a:t>
            </a:r>
            <a:r>
              <a:rPr lang="en-US" b="1" smtClean="0"/>
              <a:t>be injured... snared, and captured</a:t>
            </a:r>
            <a:r>
              <a:rPr lang="en-US" smtClean="0"/>
              <a:t> by a people whose language they did not understand.</a:t>
            </a:r>
          </a:p>
          <a:p>
            <a:pPr eaLnBrk="1" hangingPunct="1"/>
            <a:r>
              <a:rPr lang="en-US" smtClean="0"/>
              <a:t>—Bible Knowledge Commentary</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CE3EED-69DA-41DB-8F4D-4CD19B15BF4E}" type="slidenum">
              <a:rPr lang="en-US"/>
              <a:pPr eaLnBrk="1" hangingPunct="1"/>
              <a:t>34</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1C5615-895D-4402-82AA-4AF1EAC2A553}" type="slidenum">
              <a:rPr lang="en-US"/>
              <a:pPr eaLnBrk="1" hangingPunct="1"/>
              <a:t>38</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5457BA-1EDB-4809-8D79-93E7DDE53434}" type="slidenum">
              <a:rPr lang="en-US"/>
              <a:pPr eaLnBrk="1" hangingPunct="1"/>
              <a:t>39</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END</a:t>
            </a:r>
          </a:p>
          <a:p>
            <a:pPr eaLnBrk="1" hangingPunct="1"/>
            <a:r>
              <a:rPr lang="en-US" smtClean="0"/>
              <a:t>REMAIN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88FAC0-0E04-489E-9FC1-E10BB414FDA9}" type="slidenum">
              <a:rPr lang="en-US"/>
              <a:pPr eaLnBrk="1" hangingPunct="1"/>
              <a:t>40</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END</a:t>
            </a:r>
          </a:p>
          <a:p>
            <a:pPr eaLnBrk="1" hangingPunct="1"/>
            <a:r>
              <a:rPr lang="en-US" smtClean="0"/>
              <a:t>REMAIN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573CE5-7385-40AD-ACCE-83B17CD87F2C}" type="slidenum">
              <a:rPr lang="en-US"/>
              <a:pPr eaLnBrk="1" hangingPunct="1"/>
              <a:t>41</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END</a:t>
            </a:r>
          </a:p>
          <a:p>
            <a:pPr eaLnBrk="1" hangingPunct="1"/>
            <a:r>
              <a:rPr lang="en-US" smtClean="0"/>
              <a:t>REMAIN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A45AB1-D622-412C-B1C5-4C0E13D1CF8A}" type="slidenum">
              <a:rPr lang="en-US"/>
              <a:pPr eaLnBrk="1" hangingPunct="1"/>
              <a:t>42</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END</a:t>
            </a:r>
          </a:p>
          <a:p>
            <a:pPr eaLnBrk="1" hangingPunct="1"/>
            <a:r>
              <a:rPr lang="en-US" smtClean="0"/>
              <a:t>REMAIN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BFAA83-1785-4141-B11B-FC161620D1CA}" type="slidenum">
              <a:rPr lang="en-US"/>
              <a:pPr eaLnBrk="1" hangingPunct="1"/>
              <a:t>43</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END</a:t>
            </a:r>
          </a:p>
          <a:p>
            <a:pPr eaLnBrk="1" hangingPunct="1"/>
            <a:r>
              <a:rPr lang="en-US" smtClean="0"/>
              <a:t>REMAIN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7A126-A351-45CD-B793-56DBBE7B21F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260651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E1BC40-EAAC-4BA1-9C0F-0C8C912C68E8}" type="slidenum">
              <a:rPr lang="en-US"/>
              <a:pPr eaLnBrk="1" hangingPunct="1"/>
              <a:t>44</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99ECC-DB4F-40D3-8483-717E3AFE334E}"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328791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 Corinthians 12:2 (NKJV) </a:t>
            </a:r>
            <a:r>
              <a:rPr lang="en-US" dirty="0" smtClean="0"/>
              <a:t/>
            </a:r>
            <a:br>
              <a:rPr lang="en-US" dirty="0" smtClean="0"/>
            </a:br>
            <a:r>
              <a:rPr lang="en-US" baseline="30000" dirty="0" smtClean="0"/>
              <a:t>2 </a:t>
            </a:r>
            <a:r>
              <a:rPr lang="en-US" dirty="0" smtClean="0"/>
              <a:t>You know that you were Gentiles, carried away to these dumb idols, however you were led.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65B082D4-78F9-4293-8659-665010620DF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272393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78D6325A-9F43-4EE6-BD56-449E9BAAF905}" type="slidenum">
              <a:rPr lang="en-US">
                <a:solidFill>
                  <a:prstClr val="black"/>
                </a:solidFill>
              </a:rPr>
              <a:pPr/>
              <a:t>7</a:t>
            </a:fld>
            <a:endParaRPr lang="en-US">
              <a:solidFill>
                <a:prstClr val="black"/>
              </a:solidFill>
            </a:endParaRPr>
          </a:p>
        </p:txBody>
      </p:sp>
      <p:sp>
        <p:nvSpPr>
          <p:cNvPr id="223235" name="Rectangle 2"/>
          <p:cNvSpPr>
            <a:spLocks noGrp="1" noRot="1" noChangeAspect="1" noChangeArrowheads="1" noTextEdit="1"/>
          </p:cNvSpPr>
          <p:nvPr>
            <p:ph type="sldImg"/>
          </p:nvPr>
        </p:nvSpPr>
        <p:spPr>
          <a:xfrm>
            <a:off x="596900" y="304800"/>
            <a:ext cx="1624013" cy="1219200"/>
          </a:xfrm>
          <a:ln/>
        </p:spPr>
      </p:sp>
      <p:sp>
        <p:nvSpPr>
          <p:cNvPr id="223236" name="Rectangle 3"/>
          <p:cNvSpPr>
            <a:spLocks noGrp="1" noChangeArrowheads="1"/>
          </p:cNvSpPr>
          <p:nvPr>
            <p:ph type="body" idx="1"/>
          </p:nvPr>
        </p:nvSpPr>
        <p:spPr>
          <a:xfrm>
            <a:off x="686422" y="1600513"/>
            <a:ext cx="5638904" cy="6934512"/>
          </a:xfrm>
          <a:noFill/>
          <a:ln/>
        </p:spPr>
        <p:txBody>
          <a:bodyPr/>
          <a:lstStyle/>
          <a:p>
            <a:pPr eaLnBrk="1" hangingPunct="1">
              <a:lnSpc>
                <a:spcPct val="90000"/>
              </a:lnSpc>
            </a:pPr>
            <a:r>
              <a:rPr lang="en-US" sz="1000" b="1">
                <a:solidFill>
                  <a:srgbClr val="0000FF"/>
                </a:solidFill>
              </a:rPr>
              <a:t>Intellectual Power -</a:t>
            </a:r>
          </a:p>
          <a:p>
            <a:pPr marL="280406" lvl="1" indent="-168244">
              <a:lnSpc>
                <a:spcPct val="90000"/>
              </a:lnSpc>
            </a:pPr>
            <a:r>
              <a:rPr lang="en-US" sz="1000"/>
              <a:t>1)</a:t>
            </a:r>
            <a:r>
              <a:rPr lang="en-US" sz="1000" b="1"/>
              <a:t> </a:t>
            </a:r>
            <a:r>
              <a:rPr lang="en-US" sz="1000" b="1" u="sng"/>
              <a:t>word of</a:t>
            </a:r>
            <a:r>
              <a:rPr lang="en-US" sz="1000" u="sng"/>
              <a:t> </a:t>
            </a:r>
            <a:r>
              <a:rPr lang="en-US" sz="1000" b="1" u="sng"/>
              <a:t>wisdom </a:t>
            </a:r>
            <a:r>
              <a:rPr lang="en-US" sz="1000"/>
              <a:t>– insight into true nature of things – W.E. Vine</a:t>
            </a:r>
          </a:p>
          <a:p>
            <a:pPr marL="280406" lvl="1" indent="-168244">
              <a:lnSpc>
                <a:spcPct val="90000"/>
              </a:lnSpc>
            </a:pPr>
            <a:r>
              <a:rPr lang="en-US" sz="1000"/>
              <a:t>2)</a:t>
            </a:r>
            <a:r>
              <a:rPr lang="en-US" sz="1000" b="1"/>
              <a:t> </a:t>
            </a:r>
            <a:r>
              <a:rPr lang="en-US" sz="1000" b="1" u="sng"/>
              <a:t>word of knowledge</a:t>
            </a:r>
            <a:r>
              <a:rPr lang="en-US" sz="1000"/>
              <a:t> – Ability to know, store &amp; recall spiritual truths -</a:t>
            </a:r>
          </a:p>
          <a:p>
            <a:pPr marL="280406" lvl="1" indent="-168244">
              <a:lnSpc>
                <a:spcPct val="90000"/>
              </a:lnSpc>
            </a:pPr>
            <a:r>
              <a:rPr lang="en-US" sz="1000"/>
              <a:t>3)</a:t>
            </a:r>
            <a:r>
              <a:rPr lang="en-US" sz="1000" b="1"/>
              <a:t> </a:t>
            </a:r>
            <a:r>
              <a:rPr lang="en-US" sz="1000" b="1" u="sng"/>
              <a:t>Faith</a:t>
            </a:r>
            <a:r>
              <a:rPr lang="en-US" sz="1000"/>
              <a:t> – Special faith involved in the working of miracles – (not subjective faith that every Christian must have!) – [JFB] - </a:t>
            </a:r>
            <a:r>
              <a:rPr lang="en-US" sz="1000" b="1"/>
              <a:t>not of doctrines,  but of miracles:</a:t>
            </a:r>
            <a:r>
              <a:rPr lang="en-US" sz="1000"/>
              <a:t> confidence in God,  by the impulse of His Spirit,  that He would enable them to perform any required miracle (compare #1Co 13:2 Mr 11:23 Jas 5:15). </a:t>
            </a:r>
          </a:p>
          <a:p>
            <a:pPr eaLnBrk="1" hangingPunct="1">
              <a:lnSpc>
                <a:spcPct val="90000"/>
              </a:lnSpc>
            </a:pPr>
            <a:r>
              <a:rPr lang="en-US" sz="1000" b="1">
                <a:solidFill>
                  <a:srgbClr val="0000FF"/>
                </a:solidFill>
              </a:rPr>
              <a:t>Exhibition of “Miraculous Faith” –</a:t>
            </a:r>
          </a:p>
          <a:p>
            <a:pPr marL="280406" lvl="1" indent="-168244">
              <a:lnSpc>
                <a:spcPct val="90000"/>
              </a:lnSpc>
            </a:pPr>
            <a:r>
              <a:rPr lang="en-US" sz="1000"/>
              <a:t>1) </a:t>
            </a:r>
            <a:r>
              <a:rPr lang="en-US" sz="1000" b="1" u="sng"/>
              <a:t>Healing</a:t>
            </a:r>
            <a:r>
              <a:rPr lang="en-US" sz="1000"/>
              <a:t> –plural,  "healings"; referring to different kinds of disease which need different kinds of healing (#Mt 10:1). </a:t>
            </a:r>
          </a:p>
          <a:p>
            <a:pPr marL="280406" lvl="1" indent="-168244">
              <a:lnSpc>
                <a:spcPct val="90000"/>
              </a:lnSpc>
            </a:pPr>
            <a:r>
              <a:rPr lang="en-US" sz="1000"/>
              <a:t>2) </a:t>
            </a:r>
            <a:r>
              <a:rPr lang="en-US" sz="1000" b="1" u="sng"/>
              <a:t>Miracles </a:t>
            </a:r>
            <a:r>
              <a:rPr lang="en-US" sz="1000"/>
              <a:t>–  those here meant must refer to miracles of special and extraordinary POWER (so the </a:t>
            </a:r>
            <a:r>
              <a:rPr lang="en-US" sz="1000" i="1"/>
              <a:t>Greek</a:t>
            </a:r>
            <a:r>
              <a:rPr lang="en-US" sz="1000"/>
              <a:t> for "miracles" means); for example,  healings might be effected by human skill in course of time; but the raising of the dead,  the infliction of death by a word,  the innocuous use of poisons,  etc.,  are </a:t>
            </a:r>
            <a:r>
              <a:rPr lang="en-US" sz="1000" i="1"/>
              <a:t>miracles of special power.</a:t>
            </a:r>
            <a:r>
              <a:rPr lang="en-US" sz="1000"/>
              <a:t> Compare #Mr 6:5 Ac 19:11.</a:t>
            </a:r>
          </a:p>
          <a:p>
            <a:pPr marL="280406" lvl="1" indent="-168244">
              <a:lnSpc>
                <a:spcPct val="90000"/>
              </a:lnSpc>
            </a:pPr>
            <a:r>
              <a:rPr lang="en-US" sz="1000"/>
              <a:t>3) </a:t>
            </a:r>
            <a:r>
              <a:rPr lang="en-US" sz="1000" b="1" u="sng"/>
              <a:t>Prophecy</a:t>
            </a:r>
            <a:r>
              <a:rPr lang="en-US" sz="1000"/>
              <a:t> - The prophet was one who,  under divine impulse,  spoke words given by the Holy Spirit. Here,  probably,  not in the wider sense of public teaching by the Spirit (#1Co 11:4,5 14:1-5,22-39); but,  as its position between "miracles" and a "discerning of spirits" implies, </a:t>
            </a:r>
            <a:r>
              <a:rPr lang="en-US" sz="1000" i="1"/>
              <a:t>the inspired disclosure of the future</a:t>
            </a:r>
            <a:r>
              <a:rPr lang="en-US" sz="1000"/>
              <a:t> (#Ac 11:27,28 21:11 1Ti 1:18),</a:t>
            </a:r>
          </a:p>
          <a:p>
            <a:pPr marL="280406" lvl="1" indent="-168244">
              <a:lnSpc>
                <a:spcPct val="90000"/>
              </a:lnSpc>
            </a:pPr>
            <a:r>
              <a:rPr lang="en-US" sz="1000"/>
              <a:t>4) </a:t>
            </a:r>
            <a:r>
              <a:rPr lang="en-US" sz="1000" b="1" u="sng"/>
              <a:t>Discerning of spirits</a:t>
            </a:r>
            <a:r>
              <a:rPr lang="en-US" sz="1000"/>
              <a:t> - The power of reading hearts and determining whether men spoke by the divine spirit,  or some other impulse. </a:t>
            </a:r>
          </a:p>
          <a:p>
            <a:pPr eaLnBrk="1" hangingPunct="1">
              <a:lnSpc>
                <a:spcPct val="90000"/>
              </a:lnSpc>
            </a:pPr>
            <a:r>
              <a:rPr lang="en-US" sz="1000" b="1">
                <a:solidFill>
                  <a:srgbClr val="0000FF"/>
                </a:solidFill>
              </a:rPr>
              <a:t>Miraculous Use of Language</a:t>
            </a:r>
          </a:p>
          <a:p>
            <a:pPr marL="280406" lvl="1" indent="-168244">
              <a:lnSpc>
                <a:spcPct val="90000"/>
              </a:lnSpc>
            </a:pPr>
            <a:r>
              <a:rPr lang="en-US" sz="1000"/>
              <a:t>1) </a:t>
            </a:r>
            <a:r>
              <a:rPr lang="en-US" sz="1000" b="1" u="sng"/>
              <a:t>Divers kinds of tongues.</a:t>
            </a:r>
            <a:r>
              <a:rPr lang="en-US" sz="1000"/>
              <a:t> - He who spoke with tongues, spoke languages that he had never learned. See #Ac 2:6-8. </a:t>
            </a:r>
          </a:p>
          <a:p>
            <a:pPr marL="280406" lvl="1" indent="-168244">
              <a:lnSpc>
                <a:spcPct val="90000"/>
              </a:lnSpc>
            </a:pPr>
            <a:r>
              <a:rPr lang="en-US" sz="1000"/>
              <a:t>2) </a:t>
            </a:r>
            <a:r>
              <a:rPr lang="en-US" sz="1000" b="1" u="sng"/>
              <a:t>Interpretation of tongues</a:t>
            </a:r>
            <a:r>
              <a:rPr lang="en-US" sz="1000"/>
              <a:t>, - the ability to explain the meaning of those who spoke with tongues. </a:t>
            </a:r>
          </a:p>
          <a:p>
            <a:pPr eaLnBrk="1" hangingPunct="1">
              <a:lnSpc>
                <a:spcPct val="90000"/>
              </a:lnSpc>
            </a:pPr>
            <a:r>
              <a:rPr lang="en-US" sz="1000" b="1">
                <a:solidFill>
                  <a:srgbClr val="0000FF"/>
                </a:solidFill>
              </a:rPr>
              <a:t>DELINEATED BY PAUL...</a:t>
            </a:r>
          </a:p>
          <a:p>
            <a:pPr marL="280406" lvl="1" indent="-168244">
              <a:lnSpc>
                <a:spcPct val="90000"/>
              </a:lnSpc>
            </a:pPr>
            <a:r>
              <a:rPr lang="en-US" sz="1000"/>
              <a:t>1. These gifts are called "spiritual" (Grk., pneumatikos) - </a:t>
            </a:r>
            <a:r>
              <a:rPr lang="en-US" sz="1000" b="1"/>
              <a:t>1 Co 12:1; 14:1</a:t>
            </a:r>
          </a:p>
          <a:p>
            <a:pPr marL="616894" lvl="2" indent="-224325">
              <a:lnSpc>
                <a:spcPct val="90000"/>
              </a:lnSpc>
            </a:pPr>
            <a:r>
              <a:rPr lang="en-US" sz="1000"/>
              <a:t>a. Implying that which is of the Spirit, and not natural</a:t>
            </a:r>
          </a:p>
          <a:p>
            <a:pPr marL="616894" lvl="2" indent="-224325">
              <a:lnSpc>
                <a:spcPct val="90000"/>
              </a:lnSpc>
            </a:pPr>
            <a:r>
              <a:rPr lang="en-US" sz="1000"/>
              <a:t>b. They all come from the one and same Spirit - </a:t>
            </a:r>
            <a:r>
              <a:rPr lang="en-US" sz="1000" b="1"/>
              <a:t>1 Co 12:11</a:t>
            </a:r>
          </a:p>
          <a:p>
            <a:pPr marL="616894" lvl="2" indent="-224325">
              <a:lnSpc>
                <a:spcPct val="90000"/>
              </a:lnSpc>
            </a:pPr>
            <a:r>
              <a:rPr lang="en-US" sz="1000"/>
              <a:t>c. These "spiritual" gifts were visible and audible evidences of the Spirit's influence</a:t>
            </a:r>
          </a:p>
          <a:p>
            <a:pPr marL="280406" lvl="1" indent="-168244">
              <a:lnSpc>
                <a:spcPct val="90000"/>
              </a:lnSpc>
            </a:pPr>
            <a:r>
              <a:rPr lang="en-US" sz="1000"/>
              <a:t>3. Not all Christians had these "spiritual" gifts; some may have had no such gift at all</a:t>
            </a:r>
          </a:p>
          <a:p>
            <a:pPr marL="616894" lvl="2" indent="-224325">
              <a:lnSpc>
                <a:spcPct val="90000"/>
              </a:lnSpc>
            </a:pPr>
            <a:r>
              <a:rPr lang="en-US" sz="1000"/>
              <a:t>a. E.g., not all could speak in tongues - </a:t>
            </a:r>
            <a:r>
              <a:rPr lang="en-US" sz="1000" b="1"/>
              <a:t>1 Co 12:28-30</a:t>
            </a:r>
          </a:p>
          <a:p>
            <a:pPr marL="616894" lvl="2" indent="-224325">
              <a:lnSpc>
                <a:spcPct val="90000"/>
              </a:lnSpc>
            </a:pPr>
            <a:r>
              <a:rPr lang="en-US" sz="1000"/>
              <a:t>b. Some were even "ungifted" (NASB) - </a:t>
            </a:r>
            <a:r>
              <a:rPr lang="en-US" sz="1000" b="1"/>
              <a:t>1 Co 14:16,23-24</a:t>
            </a:r>
            <a:r>
              <a:rPr lang="en-US" sz="1000"/>
              <a:t> ("uninformed", NKJV)</a:t>
            </a:r>
          </a:p>
          <a:p>
            <a:pPr marL="280406" lvl="1" indent="-168244">
              <a:lnSpc>
                <a:spcPct val="90000"/>
              </a:lnSpc>
            </a:pPr>
            <a:r>
              <a:rPr lang="en-US" sz="1000"/>
              <a:t>4. Possession of these "spiritual" gifts did not ensure spiritual maturity</a:t>
            </a:r>
          </a:p>
          <a:p>
            <a:pPr marL="616894" lvl="2" indent="-224325">
              <a:lnSpc>
                <a:spcPct val="90000"/>
              </a:lnSpc>
            </a:pPr>
            <a:r>
              <a:rPr lang="en-US" sz="1000"/>
              <a:t>a. The brethren at Corinth came short in no gift - </a:t>
            </a:r>
            <a:r>
              <a:rPr lang="en-US" sz="1000" b="1"/>
              <a:t>1 Co 1:4-7</a:t>
            </a:r>
          </a:p>
          <a:p>
            <a:pPr marL="616894" lvl="2" indent="-224325">
              <a:lnSpc>
                <a:spcPct val="90000"/>
              </a:lnSpc>
            </a:pPr>
            <a:r>
              <a:rPr lang="en-US" sz="1000"/>
              <a:t>b. Yet they were noted for being "carnal" and "babes" - </a:t>
            </a:r>
            <a:r>
              <a:rPr lang="en-US" sz="1000" b="1"/>
              <a:t>1 Co 3:1-4</a:t>
            </a:r>
          </a:p>
          <a:p>
            <a:pPr marL="280406" lvl="1" indent="-168244">
              <a:lnSpc>
                <a:spcPct val="90000"/>
              </a:lnSpc>
            </a:pPr>
            <a:r>
              <a:rPr lang="en-US" sz="1000"/>
              <a:t>5. These "spiritual" gifts could be abused, but also controlled</a:t>
            </a:r>
          </a:p>
          <a:p>
            <a:pPr marL="616894" lvl="2" indent="-224325">
              <a:lnSpc>
                <a:spcPct val="90000"/>
              </a:lnSpc>
            </a:pPr>
            <a:r>
              <a:rPr lang="en-US" sz="1000"/>
              <a:t>a. Used for personal benefit, contrary to their purpose (see below) - </a:t>
            </a:r>
            <a:r>
              <a:rPr lang="en-US" sz="1000" b="1"/>
              <a:t>1 Co 14:1-5</a:t>
            </a:r>
          </a:p>
          <a:p>
            <a:pPr marL="616894" lvl="2" indent="-224325">
              <a:lnSpc>
                <a:spcPct val="90000"/>
              </a:lnSpc>
            </a:pPr>
            <a:r>
              <a:rPr lang="en-US" sz="1000"/>
              <a:t>b. Used improperly, to the shame of the congregation - </a:t>
            </a:r>
            <a:r>
              <a:rPr lang="en-US" sz="1000" b="1"/>
              <a:t>1 Co 14:23</a:t>
            </a:r>
          </a:p>
          <a:p>
            <a:pPr marL="616894" lvl="2" indent="-224325">
              <a:lnSpc>
                <a:spcPct val="90000"/>
              </a:lnSpc>
            </a:pPr>
            <a:r>
              <a:rPr lang="en-US" sz="1000"/>
              <a:t>c. Used properly, to the edification of all - </a:t>
            </a:r>
            <a:r>
              <a:rPr lang="en-US" sz="1000" b="1"/>
              <a:t>1 Co 14:26-32</a:t>
            </a:r>
            <a:r>
              <a:rPr lang="en-US" sz="100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B839CA-2748-4FDB-AB12-A6E5CF17DD32}" type="slidenum">
              <a:rPr lang="en-US"/>
              <a:pPr eaLnBrk="1" hangingPunct="1"/>
              <a:t>8</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hlinkClick r:id="rId3"/>
              </a:rPr>
              <a:t>28:11-13</a:t>
            </a:r>
            <a:r>
              <a:rPr lang="en-US" smtClean="0"/>
              <a:t>. Following up on the leaders’ mimicking, Isaiah said that if they did not want to listen to his “lecturing” then they would be “lectured” by another people who had a difficult and different speech. </a:t>
            </a:r>
            <a:r>
              <a:rPr lang="en-US" b="1" smtClean="0"/>
              <a:t>Foreign lips</a:t>
            </a:r>
            <a:r>
              <a:rPr lang="en-US" smtClean="0"/>
              <a:t> would deliver the message of judgment on them. Isaiah was referring to the Assyrians who were advancing on Israel and would soon conquer it. Though God had offered Israel </a:t>
            </a:r>
            <a:r>
              <a:rPr lang="en-US" b="1" smtClean="0"/>
              <a:t>rest</a:t>
            </a:r>
            <a:r>
              <a:rPr lang="en-US" smtClean="0"/>
              <a:t> and </a:t>
            </a:r>
            <a:r>
              <a:rPr lang="en-US" b="1" smtClean="0"/>
              <a:t>repose</a:t>
            </a:r>
            <a:r>
              <a:rPr lang="en-US" smtClean="0"/>
              <a:t> they refused to </a:t>
            </a:r>
            <a:r>
              <a:rPr lang="en-US" b="1" smtClean="0"/>
              <a:t>listen</a:t>
            </a:r>
            <a:r>
              <a:rPr lang="en-US" smtClean="0"/>
              <a:t> to Him and His messenger. Therefore </a:t>
            </a:r>
            <a:r>
              <a:rPr lang="en-US" b="1" smtClean="0"/>
              <a:t>the Lord</a:t>
            </a:r>
            <a:r>
              <a:rPr lang="en-US" smtClean="0"/>
              <a:t> would turn their mocking back on them and they would </a:t>
            </a:r>
            <a:r>
              <a:rPr lang="en-US" b="1" smtClean="0"/>
              <a:t>be injured... snared, and captured</a:t>
            </a:r>
            <a:r>
              <a:rPr lang="en-US" smtClean="0"/>
              <a:t> by a people whose language they did not understand.</a:t>
            </a:r>
          </a:p>
          <a:p>
            <a:pPr eaLnBrk="1" hangingPunct="1"/>
            <a:r>
              <a:rPr lang="en-US" smtClean="0"/>
              <a:t>—Bible Knowledge Commentary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ED07F8-0787-4C08-B739-2DC77300D2FE}" type="slidenum">
              <a:rPr lang="en-US"/>
              <a:pPr eaLnBrk="1" hangingPunct="1"/>
              <a:t>9</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5035F8-C062-453C-A8F9-C39133D38AEC}" type="slidenum">
              <a:rPr lang="en-US"/>
              <a:pPr eaLnBrk="1" hangingPunct="1"/>
              <a:t>10</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hlinkClick r:id="rId3"/>
              </a:rPr>
              <a:t>28:11-13</a:t>
            </a:r>
            <a:r>
              <a:rPr lang="en-US" smtClean="0"/>
              <a:t>. Following up on the leaders’ mimicking, Isaiah said that if they did not want to listen to his “lecturing” then they would be “lectured” by another people who had a difficult and different speech. </a:t>
            </a:r>
            <a:r>
              <a:rPr lang="en-US" b="1" smtClean="0"/>
              <a:t>Foreign lips</a:t>
            </a:r>
            <a:r>
              <a:rPr lang="en-US" smtClean="0"/>
              <a:t> would deliver the message of judgment on them. Isaiah was referring to the Assyrians who were advancing on Israel and would soon conquer it. Though God had offered Israel </a:t>
            </a:r>
            <a:r>
              <a:rPr lang="en-US" b="1" smtClean="0"/>
              <a:t>rest</a:t>
            </a:r>
            <a:r>
              <a:rPr lang="en-US" smtClean="0"/>
              <a:t> and </a:t>
            </a:r>
            <a:r>
              <a:rPr lang="en-US" b="1" smtClean="0"/>
              <a:t>repose</a:t>
            </a:r>
            <a:r>
              <a:rPr lang="en-US" smtClean="0"/>
              <a:t> they refused to </a:t>
            </a:r>
            <a:r>
              <a:rPr lang="en-US" b="1" smtClean="0"/>
              <a:t>listen</a:t>
            </a:r>
            <a:r>
              <a:rPr lang="en-US" smtClean="0"/>
              <a:t> to Him and His messenger. Therefore </a:t>
            </a:r>
            <a:r>
              <a:rPr lang="en-US" b="1" smtClean="0"/>
              <a:t>the Lord</a:t>
            </a:r>
            <a:r>
              <a:rPr lang="en-US" smtClean="0"/>
              <a:t> would turn their mocking back on them and they would </a:t>
            </a:r>
            <a:r>
              <a:rPr lang="en-US" b="1" smtClean="0"/>
              <a:t>be injured... snared, and captured</a:t>
            </a:r>
            <a:r>
              <a:rPr lang="en-US" smtClean="0"/>
              <a:t> by a people whose language they did not understand.</a:t>
            </a:r>
          </a:p>
          <a:p>
            <a:pPr eaLnBrk="1" hangingPunct="1"/>
            <a:r>
              <a:rPr lang="en-US" smtClean="0"/>
              <a:t>—Bible Knowledge Commentary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5" name="Date Placeholder 14"/>
          <p:cNvSpPr>
            <a:spLocks noGrp="1"/>
          </p:cNvSpPr>
          <p:nvPr>
            <p:ph type="dt" sz="half" idx="10"/>
          </p:nvPr>
        </p:nvSpPr>
        <p:spPr/>
        <p:txBody>
          <a:bodyPr/>
          <a:lstStyle/>
          <a:p>
            <a:fld id="{D766C9C7-F6DD-47C9-997B-146172B55875}" type="datetimeFigureOut">
              <a:rPr lang="en-US" smtClean="0">
                <a:solidFill>
                  <a:prstClr val="black">
                    <a:tint val="75000"/>
                  </a:prstClr>
                </a:solidFill>
              </a:rPr>
              <a:pPr/>
              <a:t>9/13/2011</a:t>
            </a:fld>
            <a:endParaRPr lang="en-US">
              <a:solidFill>
                <a:prstClr val="black">
                  <a:tint val="75000"/>
                </a:prstClr>
              </a:solidFill>
            </a:endParaRPr>
          </a:p>
        </p:txBody>
      </p:sp>
      <p:sp>
        <p:nvSpPr>
          <p:cNvPr id="16" name="Slide Number Placeholder 15"/>
          <p:cNvSpPr>
            <a:spLocks noGrp="1"/>
          </p:cNvSpPr>
          <p:nvPr>
            <p:ph type="sldNum" sz="quarter" idx="11"/>
          </p:nvPr>
        </p:nvSpPr>
        <p:spPr/>
        <p:txBody>
          <a:body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
        <p:nvSpPr>
          <p:cNvPr id="17" name="Footer Placeholder 16"/>
          <p:cNvSpPr>
            <a:spLocks noGrp="1"/>
          </p:cNvSpPr>
          <p:nvPr>
            <p:ph type="ftr" sz="quarter" idx="12"/>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60000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66C9C7-F6DD-47C9-997B-146172B55875}" type="datetimeFigureOut">
              <a:rPr lang="en-US" smtClean="0">
                <a:solidFill>
                  <a:prstClr val="black">
                    <a:tint val="75000"/>
                  </a:prstClr>
                </a:solidFill>
              </a:rPr>
              <a:pPr/>
              <a:t>9/13/2011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60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66C9C7-F6DD-47C9-997B-146172B55875}" type="datetimeFigureOut">
              <a:rPr lang="en-US" smtClean="0">
                <a:solidFill>
                  <a:prstClr val="black">
                    <a:tint val="75000"/>
                  </a:prstClr>
                </a:solidFill>
              </a:rPr>
              <a:pPr/>
              <a:t>9/13/2011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79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D766C9C7-F6DD-47C9-997B-146172B55875}" type="datetimeFigureOut">
              <a:rPr lang="en-US" smtClean="0">
                <a:solidFill>
                  <a:prstClr val="black">
                    <a:tint val="75000"/>
                  </a:prstClr>
                </a:solidFill>
              </a:rPr>
              <a:pPr/>
              <a:t>9/13/2011</a:t>
            </a:fld>
            <a:endParaRPr lang="en-US">
              <a:solidFill>
                <a:prstClr val="black">
                  <a:tint val="75000"/>
                </a:prstClr>
              </a:solidFill>
            </a:endParaRPr>
          </a:p>
        </p:txBody>
      </p:sp>
      <p:sp>
        <p:nvSpPr>
          <p:cNvPr id="15" name="Slide Number Placeholder 14"/>
          <p:cNvSpPr>
            <a:spLocks noGrp="1"/>
          </p:cNvSpPr>
          <p:nvPr>
            <p:ph type="sldNum" sz="quarter" idx="15"/>
          </p:nvPr>
        </p:nvSpPr>
        <p:spPr/>
        <p:txBody>
          <a:bodyPr/>
          <a:lstStyle>
            <a:lvl1pPr algn="ctr">
              <a:defRPr/>
            </a:lvl1p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
        <p:nvSpPr>
          <p:cNvPr id="16" name="Footer Placeholder 15"/>
          <p:cNvSpPr>
            <a:spLocks noGrp="1"/>
          </p:cNvSpPr>
          <p:nvPr>
            <p:ph type="ftr" sz="quarter" idx="16"/>
          </p:nvPr>
        </p:nvSpPr>
        <p:spPr/>
        <p:txBody>
          <a:bodyPr/>
          <a:lstStyle/>
          <a:p>
            <a:endParaRPr lang="en-US">
              <a:solidFill>
                <a:prstClr val="black">
                  <a:tint val="75000"/>
                </a:prstClr>
              </a:solidFill>
            </a:endParaRP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74769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66C9C7-F6DD-47C9-997B-146172B55875}" type="datetimeFigureOut">
              <a:rPr lang="en-US" smtClean="0">
                <a:solidFill>
                  <a:prstClr val="black">
                    <a:tint val="75000"/>
                  </a:prstClr>
                </a:solidFill>
              </a:rPr>
              <a:pPr/>
              <a:t>9/13/2011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62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66C9C7-F6DD-47C9-997B-146172B55875}" type="datetimeFigureOut">
              <a:rPr lang="en-US" smtClean="0">
                <a:solidFill>
                  <a:prstClr val="black">
                    <a:tint val="75000"/>
                  </a:prstClr>
                </a:solidFill>
              </a:rPr>
              <a:pPr/>
              <a:t>9/13/2011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87542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7" name="Date Placeholder 6"/>
          <p:cNvSpPr>
            <a:spLocks noGrp="1"/>
          </p:cNvSpPr>
          <p:nvPr>
            <p:ph type="dt" sz="half" idx="10"/>
          </p:nvPr>
        </p:nvSpPr>
        <p:spPr/>
        <p:txBody>
          <a:bodyPr/>
          <a:lstStyle/>
          <a:p>
            <a:fld id="{D766C9C7-F6DD-47C9-997B-146172B55875}" type="datetimeFigureOut">
              <a:rPr lang="en-US" smtClean="0">
                <a:solidFill>
                  <a:prstClr val="black">
                    <a:tint val="75000"/>
                  </a:prstClr>
                </a:solidFill>
              </a:rPr>
              <a:pPr/>
              <a:t>9/13/2011</a:t>
            </a:fld>
            <a:endParaRPr lang="en-US">
              <a:solidFill>
                <a:prstClr val="black">
                  <a:tint val="75000"/>
                </a:prstClr>
              </a:solidFill>
            </a:endParaRP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80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766C9C7-F6DD-47C9-997B-146172B55875}" type="datetimeFigureOut">
              <a:rPr lang="en-US" smtClean="0">
                <a:solidFill>
                  <a:prstClr val="black">
                    <a:tint val="75000"/>
                  </a:prstClr>
                </a:solidFill>
              </a:rPr>
              <a:pPr/>
              <a:t>9/13/2011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48299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6C9C7-F6DD-47C9-997B-146172B55875}" type="datetimeFigureOut">
              <a:rPr lang="en-US" smtClean="0">
                <a:solidFill>
                  <a:prstClr val="black">
                    <a:tint val="75000"/>
                  </a:prstClr>
                </a:solidFill>
              </a:rPr>
              <a:pPr/>
              <a:t>9/13/2011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5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D766C9C7-F6DD-47C9-997B-146172B55875}" type="datetimeFigureOut">
              <a:rPr lang="en-US" smtClean="0">
                <a:solidFill>
                  <a:prstClr val="black">
                    <a:tint val="75000"/>
                  </a:prstClr>
                </a:solidFill>
              </a:rPr>
              <a:pPr/>
              <a:t>9/13/2011</a:t>
            </a:fld>
            <a:endParaRPr lang="en-US">
              <a:solidFill>
                <a:prstClr val="black">
                  <a:tint val="75000"/>
                </a:prstClr>
              </a:solidFill>
            </a:endParaRPr>
          </a:p>
        </p:txBody>
      </p:sp>
      <p:sp>
        <p:nvSpPr>
          <p:cNvPr id="9" name="Slide Number Placeholder 8"/>
          <p:cNvSpPr>
            <a:spLocks noGrp="1"/>
          </p:cNvSpPr>
          <p:nvPr>
            <p:ph type="sldNum" sz="quarter" idx="15"/>
          </p:nvPr>
        </p:nvSpPr>
        <p:spPr/>
        <p:txBody>
          <a:body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
        <p:nvSpPr>
          <p:cNvPr id="10" name="Footer Placeholder 9"/>
          <p:cNvSpPr>
            <a:spLocks noGrp="1"/>
          </p:cNvSpPr>
          <p:nvPr>
            <p:ph type="ftr" sz="quarter" idx="16"/>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82361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D766C9C7-F6DD-47C9-997B-146172B55875}" type="datetimeFigureOut">
              <a:rPr lang="en-US" smtClean="0">
                <a:solidFill>
                  <a:prstClr val="black">
                    <a:tint val="75000"/>
                  </a:prstClr>
                </a:solidFill>
              </a:rPr>
              <a:pPr/>
              <a:t>9/13/2011</a:t>
            </a:fld>
            <a:endParaRPr lang="en-US">
              <a:solidFill>
                <a:prstClr val="black">
                  <a:tint val="75000"/>
                </a:prstClr>
              </a:solidFill>
            </a:endParaRPr>
          </a:p>
        </p:txBody>
      </p:sp>
      <p:sp>
        <p:nvSpPr>
          <p:cNvPr id="9" name="Slide Number Placeholder 8"/>
          <p:cNvSpPr>
            <a:spLocks noGrp="1"/>
          </p:cNvSpPr>
          <p:nvPr>
            <p:ph type="sldNum" sz="quarter" idx="11"/>
          </p:nvPr>
        </p:nvSpPr>
        <p:spPr/>
        <p:txBody>
          <a:body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
        <p:nvSpPr>
          <p:cNvPr id="10" name="Footer Placeholder 9"/>
          <p:cNvSpPr>
            <a:spLocks noGrp="1"/>
          </p:cNvSpPr>
          <p:nvPr>
            <p:ph type="ftr" sz="quarter" idx="12"/>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01135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766C9C7-F6DD-47C9-997B-146172B55875}" type="datetimeFigureOut">
              <a:rPr lang="en-US" smtClean="0">
                <a:solidFill>
                  <a:prstClr val="black">
                    <a:tint val="75000"/>
                  </a:prstClr>
                </a:solidFill>
              </a:rPr>
              <a:pPr/>
              <a:t>9/13/2011</a:t>
            </a:fld>
            <a:endParaRPr lang="en-US">
              <a:solidFill>
                <a:prstClr val="black">
                  <a:tint val="75000"/>
                </a:prstClr>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solidFill>
                <a:prstClr val="black">
                  <a:tint val="75000"/>
                </a:prstClr>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extLst>
      <p:ext uri="{BB962C8B-B14F-4D97-AF65-F5344CB8AC3E}">
        <p14:creationId xmlns:p14="http://schemas.microsoft.com/office/powerpoint/2010/main" val="12676041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microsoft.com/downloads/en/details.aspx?displaylang=en&amp;FamilyID=cb9bf144-1076-4615-9951-294eeb832823"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83227" y="5782270"/>
            <a:ext cx="7377546" cy="923330"/>
          </a:xfrm>
          <a:prstGeom prst="rect">
            <a:avLst/>
          </a:prstGeom>
          <a:solidFill>
            <a:schemeClr val="bg2">
              <a:lumMod val="25000"/>
              <a:alpha val="36078"/>
            </a:schemeClr>
          </a:solidFill>
        </p:spPr>
        <p:txBody>
          <a:bodyPr wrap="square" rtlCol="0">
            <a:spAutoFit/>
          </a:bodyPr>
          <a:lstStyle/>
          <a:p>
            <a:pPr algn="ctr"/>
            <a:r>
              <a:rPr lang="en-US" sz="5400" i="1" dirty="0">
                <a:ln w="18415" cmpd="sng">
                  <a:solidFill>
                    <a:srgbClr val="FFFFFF"/>
                  </a:solidFill>
                  <a:prstDash val="solid"/>
                </a:ln>
                <a:solidFill>
                  <a:srgbClr val="FFFFFF"/>
                </a:solidFill>
                <a:effectLst>
                  <a:glow rad="101600">
                    <a:srgbClr val="F79646">
                      <a:satMod val="175000"/>
                      <a:alpha val="40000"/>
                    </a:srgbClr>
                  </a:glow>
                  <a:outerShdw blurRad="50800" dist="38100" dir="2700000" algn="tl" rotWithShape="0">
                    <a:prstClr val="black">
                      <a:alpha val="40000"/>
                    </a:prstClr>
                  </a:outerShdw>
                  <a:reflection blurRad="6350" stA="55000" endA="300" endPos="45500" dir="5400000" sy="-100000" algn="bl" rotWithShape="0"/>
                </a:effectLst>
                <a:latin typeface="Book Antiqua" pitchFamily="18" charset="0"/>
              </a:rPr>
              <a:t>1 Corinthians </a:t>
            </a:r>
            <a:r>
              <a:rPr lang="en-US" sz="5400" i="1" dirty="0" smtClean="0">
                <a:ln w="18415" cmpd="sng">
                  <a:solidFill>
                    <a:srgbClr val="FFFFFF"/>
                  </a:solidFill>
                  <a:prstDash val="solid"/>
                </a:ln>
                <a:solidFill>
                  <a:srgbClr val="FFFFFF"/>
                </a:solidFill>
                <a:effectLst>
                  <a:glow rad="101600">
                    <a:srgbClr val="F79646">
                      <a:satMod val="175000"/>
                      <a:alpha val="40000"/>
                    </a:srgbClr>
                  </a:glow>
                  <a:outerShdw blurRad="50800" dist="38100" dir="2700000" algn="tl" rotWithShape="0">
                    <a:prstClr val="black">
                      <a:alpha val="40000"/>
                    </a:prstClr>
                  </a:outerShdw>
                  <a:reflection blurRad="6350" stA="55000" endA="300" endPos="45500" dir="5400000" sy="-100000" algn="bl" rotWithShape="0"/>
                </a:effectLst>
                <a:latin typeface="Book Antiqua" pitchFamily="18" charset="0"/>
              </a:rPr>
              <a:t>14:1-40</a:t>
            </a:r>
            <a:endParaRPr lang="en-US" sz="5400" i="1" dirty="0">
              <a:ln w="18415" cmpd="sng">
                <a:solidFill>
                  <a:srgbClr val="FFFFFF"/>
                </a:solidFill>
                <a:prstDash val="solid"/>
              </a:ln>
              <a:solidFill>
                <a:srgbClr val="FFFFFF"/>
              </a:solidFill>
              <a:effectLst>
                <a:glow rad="101600">
                  <a:srgbClr val="F79646">
                    <a:satMod val="175000"/>
                    <a:alpha val="40000"/>
                  </a:srgbClr>
                </a:glow>
                <a:outerShdw blurRad="50800" dist="38100" dir="2700000" algn="tl" rotWithShape="0">
                  <a:prstClr val="black">
                    <a:alpha val="40000"/>
                  </a:prstClr>
                </a:outerShdw>
                <a:reflection blurRad="6350" stA="55000" endA="300" endPos="45500" dir="5400000" sy="-100000" algn="bl" rotWithShape="0"/>
              </a:effectLst>
              <a:latin typeface="Book Antiqua" pitchFamily="18" charset="0"/>
            </a:endParaRPr>
          </a:p>
        </p:txBody>
      </p:sp>
      <p:sp>
        <p:nvSpPr>
          <p:cNvPr id="5" name="Rectangle 4"/>
          <p:cNvSpPr/>
          <p:nvPr/>
        </p:nvSpPr>
        <p:spPr>
          <a:xfrm>
            <a:off x="0" y="-22324"/>
            <a:ext cx="9144000" cy="2400657"/>
          </a:xfrm>
          <a:prstGeom prst="rect">
            <a:avLst/>
          </a:prstGeom>
        </p:spPr>
        <p:txBody>
          <a:bodyPr wrap="square">
            <a:spAutoFit/>
            <a:scene3d>
              <a:camera prst="orthographicFront"/>
              <a:lightRig rig="threePt" dir="t"/>
            </a:scene3d>
            <a:sp3d extrusionH="57150">
              <a:bevelT w="38100" h="38100"/>
            </a:sp3d>
          </a:bodyPr>
          <a:lstStyle/>
          <a:p>
            <a:pPr algn="ctr" hangingPunct="0"/>
            <a:r>
              <a:rPr lang="en-US" sz="66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glow rad="254000">
                    <a:srgbClr val="000000">
                      <a:satMod val="175000"/>
                      <a:alpha val="63000"/>
                    </a:srgbClr>
                  </a:glow>
                  <a:outerShdw blurRad="60007" dist="310007" dir="7680000" sy="30000" kx="1300200" algn="ctr" rotWithShape="0">
                    <a:prstClr val="black">
                      <a:alpha val="32000"/>
                    </a:prstClr>
                  </a:outerShdw>
                </a:effectLst>
                <a:latin typeface="Dominican Small Caps" pitchFamily="2" charset="0"/>
              </a:rPr>
              <a:t>"Now Concerning"—</a:t>
            </a:r>
            <a:r>
              <a:rPr lang="en-US" sz="4000" b="1" i="1" dirty="0">
                <a:ln w="18415" cmpd="sng">
                  <a:noFill/>
                  <a:prstDash val="solid"/>
                </a:ln>
                <a:solidFill>
                  <a:srgbClr val="FFFFFF"/>
                </a:solidFill>
                <a:effectLst>
                  <a:glow rad="101600">
                    <a:srgbClr val="000000">
                      <a:satMod val="175000"/>
                      <a:alpha val="40000"/>
                    </a:srgbClr>
                  </a:glow>
                  <a:outerShdw blurRad="63500" dir="3600000" algn="tl" rotWithShape="0">
                    <a:srgbClr val="000000">
                      <a:alpha val="70000"/>
                    </a:srgbClr>
                  </a:outerShdw>
                </a:effectLst>
              </a:rPr>
              <a:t>Reply To Their Letter – </a:t>
            </a:r>
          </a:p>
          <a:p>
            <a:pPr algn="ctr" hangingPunct="0"/>
            <a:r>
              <a:rPr lang="en-US" sz="4000" b="1" i="1" dirty="0">
                <a:ln w="18415" cmpd="sng">
                  <a:noFill/>
                  <a:prstDash val="solid"/>
                </a:ln>
                <a:solidFill>
                  <a:srgbClr val="FFFFFF"/>
                </a:solidFill>
                <a:effectLst>
                  <a:glow rad="101600">
                    <a:srgbClr val="000000">
                      <a:satMod val="175000"/>
                      <a:alpha val="40000"/>
                    </a:srgbClr>
                  </a:glow>
                  <a:outerShdw blurRad="63500" dir="3600000" algn="tl" rotWithShape="0">
                    <a:srgbClr val="000000">
                      <a:alpha val="70000"/>
                    </a:srgbClr>
                  </a:outerShdw>
                </a:effectLst>
              </a:rPr>
              <a:t>Liberty In Christ – </a:t>
            </a:r>
            <a:r>
              <a:rPr lang="en-US" sz="4400" b="1" i="1" dirty="0">
                <a:ln w="18415" cmpd="sng">
                  <a:noFill/>
                  <a:prstDash val="solid"/>
                </a:ln>
                <a:solidFill>
                  <a:srgbClr val="FFFFFF"/>
                </a:solidFill>
                <a:effectLst>
                  <a:glow rad="101600">
                    <a:srgbClr val="000000">
                      <a:satMod val="175000"/>
                      <a:alpha val="40000"/>
                    </a:srgbClr>
                  </a:glow>
                  <a:outerShdw blurRad="63500" dir="3600000" algn="tl" rotWithShape="0">
                    <a:srgbClr val="000000">
                      <a:alpha val="70000"/>
                    </a:srgbClr>
                  </a:outerShdw>
                </a:effectLst>
              </a:rPr>
              <a:t>7:1-16:4</a:t>
            </a:r>
          </a:p>
        </p:txBody>
      </p:sp>
      <p:sp>
        <p:nvSpPr>
          <p:cNvPr id="2" name="TextBox 1"/>
          <p:cNvSpPr txBox="1"/>
          <p:nvPr/>
        </p:nvSpPr>
        <p:spPr>
          <a:xfrm>
            <a:off x="304800" y="2209800"/>
            <a:ext cx="8610600" cy="378565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8000" dirty="0" smtClean="0">
                <a:ln w="18415" cmpd="sng">
                  <a:solidFill>
                    <a:srgbClr val="FFFFFF"/>
                  </a:solidFill>
                  <a:prstDash val="solid"/>
                </a:ln>
                <a:solidFill>
                  <a:srgbClr val="FFFFFF"/>
                </a:solidFill>
                <a:effectLst>
                  <a:glow rad="406400">
                    <a:srgbClr val="000000">
                      <a:alpha val="34000"/>
                    </a:srgbClr>
                  </a:glow>
                  <a:outerShdw blurRad="63500" dir="3600000" algn="tl" rotWithShape="0">
                    <a:srgbClr val="000000">
                      <a:alpha val="70000"/>
                    </a:srgbClr>
                  </a:outerShdw>
                </a:effectLst>
                <a:latin typeface="Pythagoras" pitchFamily="2" charset="0"/>
              </a:rPr>
              <a:t>“The Gift of Tongues &amp; Edification”</a:t>
            </a:r>
            <a:endParaRPr lang="en-US" sz="9600" dirty="0">
              <a:ln w="18415" cmpd="sng">
                <a:solidFill>
                  <a:srgbClr val="FFFFFF"/>
                </a:solidFill>
                <a:prstDash val="solid"/>
              </a:ln>
              <a:solidFill>
                <a:srgbClr val="FFFFFF"/>
              </a:solidFill>
              <a:effectLst>
                <a:glow rad="406400">
                  <a:srgbClr val="000000">
                    <a:alpha val="34000"/>
                  </a:srgbClr>
                </a:glow>
                <a:outerShdw blurRad="63500" dir="3600000" algn="tl" rotWithShape="0">
                  <a:srgbClr val="000000">
                    <a:alpha val="70000"/>
                  </a:srgbClr>
                </a:outerShdw>
              </a:effectLst>
              <a:latin typeface="Footlight MT Light" pitchFamily="18" charset="0"/>
            </a:endParaRPr>
          </a:p>
        </p:txBody>
      </p:sp>
    </p:spTree>
    <p:extLst>
      <p:ext uri="{BB962C8B-B14F-4D97-AF65-F5344CB8AC3E}">
        <p14:creationId xmlns:p14="http://schemas.microsoft.com/office/powerpoint/2010/main" val="258939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24050"/>
            <a:ext cx="74676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6" name="AutoShape 10"/>
          <p:cNvSpPr>
            <a:spLocks noChangeArrowheads="1"/>
          </p:cNvSpPr>
          <p:nvPr/>
        </p:nvSpPr>
        <p:spPr bwMode="auto">
          <a:xfrm>
            <a:off x="2590800" y="3429000"/>
            <a:ext cx="3276600" cy="381000"/>
          </a:xfrm>
          <a:prstGeom prst="flowChartPunchedTape">
            <a:avLst/>
          </a:prstGeom>
          <a:solidFill>
            <a:srgbClr val="FFFF00">
              <a:alpha val="3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5547" name="AutoShape 11"/>
          <p:cNvSpPr>
            <a:spLocks noChangeArrowheads="1"/>
          </p:cNvSpPr>
          <p:nvPr/>
        </p:nvSpPr>
        <p:spPr bwMode="auto">
          <a:xfrm>
            <a:off x="2895600" y="3810000"/>
            <a:ext cx="3048000" cy="381000"/>
          </a:xfrm>
          <a:prstGeom prst="flowChartPunchedTape">
            <a:avLst/>
          </a:prstGeom>
          <a:solidFill>
            <a:srgbClr val="FFFF00">
              <a:alpha val="3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5548" name="AutoShape 12"/>
          <p:cNvSpPr>
            <a:spLocks noChangeArrowheads="1"/>
          </p:cNvSpPr>
          <p:nvPr/>
        </p:nvSpPr>
        <p:spPr bwMode="auto">
          <a:xfrm>
            <a:off x="3429000" y="4114800"/>
            <a:ext cx="3962400" cy="381000"/>
          </a:xfrm>
          <a:prstGeom prst="flowChartPunchedTape">
            <a:avLst/>
          </a:prstGeom>
          <a:solidFill>
            <a:srgbClr val="FFFF00">
              <a:alpha val="3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5549" name="AutoShape 13"/>
          <p:cNvSpPr>
            <a:spLocks noChangeArrowheads="1"/>
          </p:cNvSpPr>
          <p:nvPr/>
        </p:nvSpPr>
        <p:spPr bwMode="auto">
          <a:xfrm>
            <a:off x="3276600" y="5486400"/>
            <a:ext cx="4800600" cy="381000"/>
          </a:xfrm>
          <a:prstGeom prst="flowChartPunchedTape">
            <a:avLst/>
          </a:prstGeom>
          <a:solidFill>
            <a:srgbClr val="FFFF00">
              <a:alpha val="3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cxnSp>
        <p:nvCxnSpPr>
          <p:cNvPr id="65550" name="AutoShape 14"/>
          <p:cNvCxnSpPr>
            <a:cxnSpLocks noChangeShapeType="1"/>
            <a:stCxn id="65549" idx="1"/>
            <a:endCxn id="65546" idx="1"/>
          </p:cNvCxnSpPr>
          <p:nvPr/>
        </p:nvCxnSpPr>
        <p:spPr bwMode="auto">
          <a:xfrm rot="10800000">
            <a:off x="2590800" y="3619500"/>
            <a:ext cx="685800" cy="2057400"/>
          </a:xfrm>
          <a:prstGeom prst="curvedConnector3">
            <a:avLst>
              <a:gd name="adj1" fmla="val 194444"/>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65551" name="AutoShape 15"/>
          <p:cNvCxnSpPr>
            <a:cxnSpLocks noChangeShapeType="1"/>
            <a:stCxn id="65549" idx="1"/>
            <a:endCxn id="65548" idx="1"/>
          </p:cNvCxnSpPr>
          <p:nvPr/>
        </p:nvCxnSpPr>
        <p:spPr bwMode="auto">
          <a:xfrm rot="10800000" flipH="1">
            <a:off x="3276600" y="4305300"/>
            <a:ext cx="152400" cy="1371600"/>
          </a:xfrm>
          <a:prstGeom prst="curvedConnector3">
            <a:avLst>
              <a:gd name="adj1" fmla="val -572917"/>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65552" name="AutoShape 16"/>
          <p:cNvCxnSpPr>
            <a:cxnSpLocks noChangeShapeType="1"/>
            <a:stCxn id="65549" idx="1"/>
            <a:endCxn id="65547" idx="1"/>
          </p:cNvCxnSpPr>
          <p:nvPr/>
        </p:nvCxnSpPr>
        <p:spPr bwMode="auto">
          <a:xfrm rot="10800000">
            <a:off x="2895600" y="4000500"/>
            <a:ext cx="381000" cy="1676400"/>
          </a:xfrm>
          <a:prstGeom prst="curvedConnector3">
            <a:avLst>
              <a:gd name="adj1" fmla="val 297917"/>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33807" name="Text Box 8"/>
          <p:cNvSpPr txBox="1">
            <a:spLocks noChangeArrowheads="1"/>
          </p:cNvSpPr>
          <p:nvPr/>
        </p:nvSpPr>
        <p:spPr bwMode="auto">
          <a:xfrm>
            <a:off x="2438400" y="2438400"/>
            <a:ext cx="5943600"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35000"/>
              </a:spcBef>
            </a:pPr>
            <a:r>
              <a:rPr lang="en-US" sz="2800" b="1">
                <a:solidFill>
                  <a:srgbClr val="000000"/>
                </a:solidFill>
                <a:latin typeface="Berlin Sans FB Demi" pitchFamily="34" charset="0"/>
              </a:rPr>
              <a:t>1 Corinthians 13:8-13 (NKJV)</a:t>
            </a:r>
            <a:r>
              <a:rPr lang="en-US" sz="2400" b="1">
                <a:solidFill>
                  <a:srgbClr val="000000"/>
                </a:solidFill>
                <a:latin typeface="Times New Roman" pitchFamily="18" charset="0"/>
              </a:rPr>
              <a:t> </a:t>
            </a:r>
            <a:endParaRPr lang="en-US" sz="2400">
              <a:solidFill>
                <a:srgbClr val="000000"/>
              </a:solidFill>
              <a:latin typeface="Times New Roman" pitchFamily="18" charset="0"/>
            </a:endParaRPr>
          </a:p>
          <a:p>
            <a:pPr algn="ctr" eaLnBrk="1" hangingPunct="1">
              <a:spcBef>
                <a:spcPct val="35000"/>
              </a:spcBef>
            </a:pPr>
            <a:r>
              <a:rPr lang="en-US" sz="2400" baseline="30000">
                <a:solidFill>
                  <a:srgbClr val="000000"/>
                </a:solidFill>
                <a:latin typeface="Times New Roman" pitchFamily="18" charset="0"/>
              </a:rPr>
              <a:t>8 </a:t>
            </a:r>
            <a:r>
              <a:rPr lang="en-US" sz="2400">
                <a:solidFill>
                  <a:srgbClr val="000000"/>
                </a:solidFill>
                <a:latin typeface="Times New Roman" pitchFamily="18" charset="0"/>
              </a:rPr>
              <a:t>Love never fails. But whether </a:t>
            </a:r>
            <a:r>
              <a:rPr lang="en-US" sz="2400" i="1">
                <a:solidFill>
                  <a:srgbClr val="000000"/>
                </a:solidFill>
                <a:latin typeface="Times New Roman" pitchFamily="18" charset="0"/>
              </a:rPr>
              <a:t>there are</a:t>
            </a:r>
            <a:r>
              <a:rPr lang="en-US" sz="2400">
                <a:solidFill>
                  <a:srgbClr val="000000"/>
                </a:solidFill>
                <a:latin typeface="Times New Roman" pitchFamily="18" charset="0"/>
              </a:rPr>
              <a:t> prophecies, they will fail; whether </a:t>
            </a:r>
            <a:r>
              <a:rPr lang="en-US" sz="2400" i="1">
                <a:solidFill>
                  <a:srgbClr val="000000"/>
                </a:solidFill>
                <a:latin typeface="Times New Roman" pitchFamily="18" charset="0"/>
              </a:rPr>
              <a:t>there are</a:t>
            </a:r>
            <a:r>
              <a:rPr lang="en-US" sz="2400">
                <a:solidFill>
                  <a:srgbClr val="000000"/>
                </a:solidFill>
                <a:latin typeface="Times New Roman" pitchFamily="18" charset="0"/>
              </a:rPr>
              <a:t> tongues, they will cease; whether </a:t>
            </a:r>
            <a:r>
              <a:rPr lang="en-US" sz="2400" i="1">
                <a:solidFill>
                  <a:srgbClr val="000000"/>
                </a:solidFill>
                <a:latin typeface="Times New Roman" pitchFamily="18" charset="0"/>
              </a:rPr>
              <a:t>there is</a:t>
            </a:r>
            <a:r>
              <a:rPr lang="en-US" sz="2400">
                <a:solidFill>
                  <a:srgbClr val="000000"/>
                </a:solidFill>
                <a:latin typeface="Times New Roman" pitchFamily="18" charset="0"/>
              </a:rPr>
              <a:t> knowledge, it will vanish away. </a:t>
            </a:r>
          </a:p>
          <a:p>
            <a:pPr algn="ctr" eaLnBrk="1" hangingPunct="1">
              <a:spcBef>
                <a:spcPct val="35000"/>
              </a:spcBef>
            </a:pPr>
            <a:r>
              <a:rPr lang="en-US" sz="2400" baseline="30000">
                <a:solidFill>
                  <a:srgbClr val="000000"/>
                </a:solidFill>
                <a:latin typeface="Times New Roman" pitchFamily="18" charset="0"/>
              </a:rPr>
              <a:t>9 </a:t>
            </a:r>
            <a:r>
              <a:rPr lang="en-US" sz="2400">
                <a:solidFill>
                  <a:srgbClr val="000000"/>
                </a:solidFill>
                <a:latin typeface="Times New Roman" pitchFamily="18" charset="0"/>
              </a:rPr>
              <a:t>For we know in part and we prophesy in part. </a:t>
            </a:r>
          </a:p>
          <a:p>
            <a:pPr algn="ctr" eaLnBrk="1" hangingPunct="1">
              <a:spcBef>
                <a:spcPct val="35000"/>
              </a:spcBef>
            </a:pPr>
            <a:r>
              <a:rPr lang="en-US" sz="2400" baseline="30000">
                <a:solidFill>
                  <a:srgbClr val="000000"/>
                </a:solidFill>
                <a:latin typeface="Times New Roman" pitchFamily="18" charset="0"/>
              </a:rPr>
              <a:t>10 </a:t>
            </a:r>
            <a:r>
              <a:rPr lang="en-US" sz="2400">
                <a:solidFill>
                  <a:srgbClr val="000000"/>
                </a:solidFill>
                <a:latin typeface="Times New Roman" pitchFamily="18" charset="0"/>
              </a:rPr>
              <a:t>But when that which is perfect has come, then that which is in part will be done away. </a:t>
            </a:r>
          </a:p>
        </p:txBody>
      </p:sp>
      <p:sp>
        <p:nvSpPr>
          <p:cNvPr id="65553" name="Text Box 17"/>
          <p:cNvSpPr txBox="1">
            <a:spLocks noChangeArrowheads="1"/>
          </p:cNvSpPr>
          <p:nvPr/>
        </p:nvSpPr>
        <p:spPr bwMode="auto">
          <a:xfrm>
            <a:off x="2438400" y="2438400"/>
            <a:ext cx="5943600" cy="349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35000"/>
              </a:spcBef>
            </a:pPr>
            <a:r>
              <a:rPr lang="en-US" sz="2800" b="1" dirty="0">
                <a:solidFill>
                  <a:srgbClr val="000000"/>
                </a:solidFill>
                <a:effectLst>
                  <a:outerShdw blurRad="60007" dist="310007" dir="7680000" sy="30000" kx="1300200" algn="ctr" rotWithShape="0">
                    <a:prstClr val="black">
                      <a:alpha val="32000"/>
                    </a:prstClr>
                  </a:outerShdw>
                </a:effectLst>
                <a:latin typeface="Berlin Sans FB Demi" pitchFamily="34" charset="0"/>
              </a:rPr>
              <a:t>1 Corinthians 13:8-13 (NKJV)</a:t>
            </a:r>
            <a:r>
              <a:rPr lang="en-US" sz="2400" b="1" dirty="0">
                <a:solidFill>
                  <a:srgbClr val="000000"/>
                </a:solidFill>
                <a:effectLst>
                  <a:outerShdw blurRad="60007" dist="310007" dir="7680000" sy="30000" kx="1300200" algn="ctr" rotWithShape="0">
                    <a:prstClr val="black">
                      <a:alpha val="32000"/>
                    </a:prstClr>
                  </a:outerShdw>
                </a:effectLst>
                <a:latin typeface="Times New Roman" pitchFamily="18" charset="0"/>
              </a:rPr>
              <a:t> </a:t>
            </a:r>
            <a:endParaRPr lang="en-US" sz="2400" dirty="0">
              <a:solidFill>
                <a:srgbClr val="000000"/>
              </a:solidFill>
              <a:effectLst>
                <a:outerShdw blurRad="60007" dist="310007" dir="7680000" sy="30000" kx="1300200" algn="ctr" rotWithShape="0">
                  <a:prstClr val="black">
                    <a:alpha val="32000"/>
                  </a:prstClr>
                </a:outerShdw>
              </a:effectLst>
              <a:latin typeface="Times New Roman" pitchFamily="18" charset="0"/>
            </a:endParaRPr>
          </a:p>
          <a:p>
            <a:pPr algn="ctr" eaLnBrk="1" hangingPunct="1">
              <a:spcBef>
                <a:spcPct val="35000"/>
              </a:spcBef>
            </a:pPr>
            <a:r>
              <a:rPr lang="en-US" sz="2400" baseline="30000" dirty="0">
                <a:solidFill>
                  <a:srgbClr val="000000"/>
                </a:solidFill>
                <a:effectLst>
                  <a:outerShdw blurRad="60007" dist="310007" dir="7680000" sy="30000" kx="1300200" algn="ctr" rotWithShape="0">
                    <a:prstClr val="black">
                      <a:alpha val="32000"/>
                    </a:prstClr>
                  </a:outerShdw>
                </a:effectLst>
                <a:latin typeface="Times New Roman" pitchFamily="18" charset="0"/>
              </a:rPr>
              <a:t>8 </a:t>
            </a:r>
            <a:r>
              <a:rPr lang="en-US" sz="2400" dirty="0">
                <a:solidFill>
                  <a:srgbClr val="000000"/>
                </a:solidFill>
                <a:effectLst>
                  <a:outerShdw blurRad="60007" dist="310007" dir="7680000" sy="30000" kx="1300200" algn="ctr" rotWithShape="0">
                    <a:prstClr val="black">
                      <a:alpha val="32000"/>
                    </a:prstClr>
                  </a:outerShdw>
                </a:effectLst>
                <a:latin typeface="Times New Roman" pitchFamily="18" charset="0"/>
              </a:rPr>
              <a:t>Love never fails. But whether </a:t>
            </a:r>
            <a:r>
              <a:rPr lang="en-US" sz="2400" i="1" dirty="0">
                <a:solidFill>
                  <a:srgbClr val="000000"/>
                </a:solidFill>
                <a:effectLst>
                  <a:outerShdw blurRad="60007" dist="310007" dir="7680000" sy="30000" kx="1300200" algn="ctr" rotWithShape="0">
                    <a:prstClr val="black">
                      <a:alpha val="32000"/>
                    </a:prstClr>
                  </a:outerShdw>
                </a:effectLst>
                <a:latin typeface="Times New Roman" pitchFamily="18" charset="0"/>
              </a:rPr>
              <a:t>there are</a:t>
            </a:r>
            <a:r>
              <a:rPr lang="en-US" sz="2400" dirty="0">
                <a:solidFill>
                  <a:srgbClr val="000000"/>
                </a:solidFill>
                <a:effectLst>
                  <a:outerShdw blurRad="60007" dist="310007" dir="7680000" sy="30000" kx="1300200" algn="ctr" rotWithShape="0">
                    <a:prstClr val="black">
                      <a:alpha val="32000"/>
                    </a:prstClr>
                  </a:outerShdw>
                </a:effectLst>
                <a:latin typeface="Times New Roman" pitchFamily="18" charset="0"/>
              </a:rPr>
              <a:t> prophecies, they will fail; whether </a:t>
            </a:r>
            <a:r>
              <a:rPr lang="en-US" sz="2400" i="1" dirty="0">
                <a:solidFill>
                  <a:srgbClr val="000000"/>
                </a:solidFill>
                <a:effectLst>
                  <a:outerShdw blurRad="60007" dist="310007" dir="7680000" sy="30000" kx="1300200" algn="ctr" rotWithShape="0">
                    <a:prstClr val="black">
                      <a:alpha val="32000"/>
                    </a:prstClr>
                  </a:outerShdw>
                </a:effectLst>
                <a:latin typeface="Times New Roman" pitchFamily="18" charset="0"/>
              </a:rPr>
              <a:t>there are</a:t>
            </a:r>
            <a:r>
              <a:rPr lang="en-US" sz="2400" dirty="0">
                <a:solidFill>
                  <a:srgbClr val="000000"/>
                </a:solidFill>
                <a:effectLst>
                  <a:outerShdw blurRad="60007" dist="310007" dir="7680000" sy="30000" kx="1300200" algn="ctr" rotWithShape="0">
                    <a:prstClr val="black">
                      <a:alpha val="32000"/>
                    </a:prstClr>
                  </a:outerShdw>
                </a:effectLst>
                <a:latin typeface="Times New Roman" pitchFamily="18" charset="0"/>
              </a:rPr>
              <a:t> tongues, they will cease; whether </a:t>
            </a:r>
            <a:r>
              <a:rPr lang="en-US" sz="2400" i="1" dirty="0">
                <a:solidFill>
                  <a:srgbClr val="000000"/>
                </a:solidFill>
                <a:effectLst>
                  <a:outerShdw blurRad="60007" dist="310007" dir="7680000" sy="30000" kx="1300200" algn="ctr" rotWithShape="0">
                    <a:prstClr val="black">
                      <a:alpha val="32000"/>
                    </a:prstClr>
                  </a:outerShdw>
                </a:effectLst>
                <a:latin typeface="Times New Roman" pitchFamily="18" charset="0"/>
              </a:rPr>
              <a:t>there is</a:t>
            </a:r>
            <a:r>
              <a:rPr lang="en-US" sz="2400" dirty="0">
                <a:solidFill>
                  <a:srgbClr val="000000"/>
                </a:solidFill>
                <a:effectLst>
                  <a:outerShdw blurRad="60007" dist="310007" dir="7680000" sy="30000" kx="1300200" algn="ctr" rotWithShape="0">
                    <a:prstClr val="black">
                      <a:alpha val="32000"/>
                    </a:prstClr>
                  </a:outerShdw>
                </a:effectLst>
                <a:latin typeface="Times New Roman" pitchFamily="18" charset="0"/>
              </a:rPr>
              <a:t> knowledge, it will vanish away. </a:t>
            </a:r>
          </a:p>
          <a:p>
            <a:pPr algn="ctr" eaLnBrk="1" hangingPunct="1">
              <a:spcBef>
                <a:spcPct val="35000"/>
              </a:spcBef>
            </a:pPr>
            <a:r>
              <a:rPr lang="en-US" sz="2400" baseline="30000" dirty="0">
                <a:solidFill>
                  <a:srgbClr val="000000"/>
                </a:solidFill>
                <a:effectLst>
                  <a:outerShdw blurRad="60007" dist="310007" dir="7680000" sy="30000" kx="1300200" algn="ctr" rotWithShape="0">
                    <a:prstClr val="black">
                      <a:alpha val="32000"/>
                    </a:prstClr>
                  </a:outerShdw>
                </a:effectLst>
                <a:latin typeface="Times New Roman" pitchFamily="18" charset="0"/>
              </a:rPr>
              <a:t>9 </a:t>
            </a:r>
            <a:r>
              <a:rPr lang="en-US" sz="2400" dirty="0">
                <a:solidFill>
                  <a:srgbClr val="000000"/>
                </a:solidFill>
                <a:effectLst>
                  <a:outerShdw blurRad="60007" dist="310007" dir="7680000" sy="30000" kx="1300200" algn="ctr" rotWithShape="0">
                    <a:prstClr val="black">
                      <a:alpha val="32000"/>
                    </a:prstClr>
                  </a:outerShdw>
                </a:effectLst>
                <a:latin typeface="Times New Roman" pitchFamily="18" charset="0"/>
              </a:rPr>
              <a:t>For we know in part and we prophesy in part. </a:t>
            </a:r>
          </a:p>
          <a:p>
            <a:pPr algn="ctr" eaLnBrk="1" hangingPunct="1">
              <a:spcBef>
                <a:spcPct val="35000"/>
              </a:spcBef>
            </a:pPr>
            <a:r>
              <a:rPr lang="en-US" sz="2400" baseline="30000" dirty="0">
                <a:solidFill>
                  <a:srgbClr val="000000"/>
                </a:solidFill>
                <a:effectLst>
                  <a:outerShdw blurRad="60007" dist="310007" dir="7680000" sy="30000" kx="1300200" algn="ctr" rotWithShape="0">
                    <a:prstClr val="black">
                      <a:alpha val="32000"/>
                    </a:prstClr>
                  </a:outerShdw>
                </a:effectLst>
                <a:latin typeface="Times New Roman" pitchFamily="18" charset="0"/>
              </a:rPr>
              <a:t>10 </a:t>
            </a:r>
            <a:r>
              <a:rPr lang="en-US" sz="2400" dirty="0">
                <a:solidFill>
                  <a:srgbClr val="000000"/>
                </a:solidFill>
                <a:effectLst>
                  <a:outerShdw blurRad="60007" dist="310007" dir="7680000" sy="30000" kx="1300200" algn="ctr" rotWithShape="0">
                    <a:prstClr val="black">
                      <a:alpha val="32000"/>
                    </a:prstClr>
                  </a:outerShdw>
                </a:effectLst>
                <a:latin typeface="Times New Roman" pitchFamily="18" charset="0"/>
              </a:rPr>
              <a:t>But </a:t>
            </a:r>
            <a:r>
              <a:rPr lang="en-US" sz="2400" dirty="0">
                <a:solidFill>
                  <a:srgbClr val="FF0000"/>
                </a:solidFill>
                <a:effectLst>
                  <a:outerShdw blurRad="60007" dist="310007" dir="7680000" sy="30000" kx="1300200" algn="ctr" rotWithShape="0">
                    <a:prstClr val="black">
                      <a:alpha val="32000"/>
                    </a:prstClr>
                  </a:outerShdw>
                </a:effectLst>
                <a:latin typeface="Times New Roman" pitchFamily="18" charset="0"/>
              </a:rPr>
              <a:t>when that which is perfect has come</a:t>
            </a:r>
            <a:r>
              <a:rPr lang="en-US" sz="2400" dirty="0">
                <a:solidFill>
                  <a:srgbClr val="000000"/>
                </a:solidFill>
                <a:effectLst>
                  <a:outerShdw blurRad="60007" dist="310007" dir="7680000" sy="30000" kx="1300200" algn="ctr" rotWithShape="0">
                    <a:prstClr val="black">
                      <a:alpha val="32000"/>
                    </a:prstClr>
                  </a:outerShdw>
                </a:effectLst>
                <a:latin typeface="Times New Roman" pitchFamily="18" charset="0"/>
              </a:rPr>
              <a:t>, then that which is in part will be done away. </a:t>
            </a:r>
          </a:p>
        </p:txBody>
      </p:sp>
      <p:sp>
        <p:nvSpPr>
          <p:cNvPr id="18" name="Rectangle 17"/>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9" name="Rectangle 18"/>
          <p:cNvSpPr/>
          <p:nvPr/>
        </p:nvSpPr>
        <p:spPr>
          <a:xfrm>
            <a:off x="0" y="914400"/>
            <a:ext cx="9144000" cy="92333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They Were Temporary</a:t>
            </a:r>
            <a:endParaRPr lang="en-US" sz="54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
        <p:nvSpPr>
          <p:cNvPr id="20" name="Rectangle 19"/>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Tree>
    <p:extLst>
      <p:ext uri="{BB962C8B-B14F-4D97-AF65-F5344CB8AC3E}">
        <p14:creationId xmlns:p14="http://schemas.microsoft.com/office/powerpoint/2010/main" val="263342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546"/>
                                        </p:tgtEl>
                                        <p:attrNameLst>
                                          <p:attrName>style.visibility</p:attrName>
                                        </p:attrNameLst>
                                      </p:cBhvr>
                                      <p:to>
                                        <p:strVal val="visible"/>
                                      </p:to>
                                    </p:set>
                                    <p:animEffect transition="in" filter="wipe(left)">
                                      <p:cBhvr>
                                        <p:cTn id="7" dur="500"/>
                                        <p:tgtEl>
                                          <p:spTgt spid="655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547"/>
                                        </p:tgtEl>
                                        <p:attrNameLst>
                                          <p:attrName>style.visibility</p:attrName>
                                        </p:attrNameLst>
                                      </p:cBhvr>
                                      <p:to>
                                        <p:strVal val="visible"/>
                                      </p:to>
                                    </p:set>
                                    <p:animEffect transition="in" filter="wipe(left)">
                                      <p:cBhvr>
                                        <p:cTn id="12" dur="500"/>
                                        <p:tgtEl>
                                          <p:spTgt spid="655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548"/>
                                        </p:tgtEl>
                                        <p:attrNameLst>
                                          <p:attrName>style.visibility</p:attrName>
                                        </p:attrNameLst>
                                      </p:cBhvr>
                                      <p:to>
                                        <p:strVal val="visible"/>
                                      </p:to>
                                    </p:set>
                                    <p:animEffect transition="in" filter="wipe(left)">
                                      <p:cBhvr>
                                        <p:cTn id="17" dur="500"/>
                                        <p:tgtEl>
                                          <p:spTgt spid="655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549"/>
                                        </p:tgtEl>
                                        <p:attrNameLst>
                                          <p:attrName>style.visibility</p:attrName>
                                        </p:attrNameLst>
                                      </p:cBhvr>
                                      <p:to>
                                        <p:strVal val="visible"/>
                                      </p:to>
                                    </p:set>
                                    <p:animEffect transition="in" filter="wipe(left)">
                                      <p:cBhvr>
                                        <p:cTn id="22" dur="500"/>
                                        <p:tgtEl>
                                          <p:spTgt spid="655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65551"/>
                                        </p:tgtEl>
                                        <p:attrNameLst>
                                          <p:attrName>style.visibility</p:attrName>
                                        </p:attrNameLst>
                                      </p:cBhvr>
                                      <p:to>
                                        <p:strVal val="visible"/>
                                      </p:to>
                                    </p:set>
                                    <p:animEffect transition="in" filter="wipe(down)">
                                      <p:cBhvr>
                                        <p:cTn id="27" dur="500"/>
                                        <p:tgtEl>
                                          <p:spTgt spid="65551"/>
                                        </p:tgtEl>
                                      </p:cBhvr>
                                    </p:animEffect>
                                  </p:childTnLst>
                                </p:cTn>
                              </p:par>
                              <p:par>
                                <p:cTn id="28" presetID="22" presetClass="entr" presetSubtype="4" fill="hold" nodeType="withEffect">
                                  <p:stCondLst>
                                    <p:cond delay="0"/>
                                  </p:stCondLst>
                                  <p:childTnLst>
                                    <p:set>
                                      <p:cBhvr>
                                        <p:cTn id="29" dur="1" fill="hold">
                                          <p:stCondLst>
                                            <p:cond delay="0"/>
                                          </p:stCondLst>
                                        </p:cTn>
                                        <p:tgtEl>
                                          <p:spTgt spid="65552"/>
                                        </p:tgtEl>
                                        <p:attrNameLst>
                                          <p:attrName>style.visibility</p:attrName>
                                        </p:attrNameLst>
                                      </p:cBhvr>
                                      <p:to>
                                        <p:strVal val="visible"/>
                                      </p:to>
                                    </p:set>
                                    <p:animEffect transition="in" filter="wipe(down)">
                                      <p:cBhvr>
                                        <p:cTn id="30" dur="500"/>
                                        <p:tgtEl>
                                          <p:spTgt spid="65552"/>
                                        </p:tgtEl>
                                      </p:cBhvr>
                                    </p:animEffect>
                                  </p:childTnLst>
                                </p:cTn>
                              </p:par>
                              <p:par>
                                <p:cTn id="31" presetID="22" presetClass="entr" presetSubtype="4" fill="hold" nodeType="withEffect">
                                  <p:stCondLst>
                                    <p:cond delay="0"/>
                                  </p:stCondLst>
                                  <p:childTnLst>
                                    <p:set>
                                      <p:cBhvr>
                                        <p:cTn id="32" dur="1" fill="hold">
                                          <p:stCondLst>
                                            <p:cond delay="0"/>
                                          </p:stCondLst>
                                        </p:cTn>
                                        <p:tgtEl>
                                          <p:spTgt spid="65550"/>
                                        </p:tgtEl>
                                        <p:attrNameLst>
                                          <p:attrName>style.visibility</p:attrName>
                                        </p:attrNameLst>
                                      </p:cBhvr>
                                      <p:to>
                                        <p:strVal val="visible"/>
                                      </p:to>
                                    </p:set>
                                    <p:animEffect transition="in" filter="wipe(down)">
                                      <p:cBhvr>
                                        <p:cTn id="33" dur="500"/>
                                        <p:tgtEl>
                                          <p:spTgt spid="6555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65553">
                                            <p:txEl>
                                              <p:pRg st="3" end="3"/>
                                            </p:txEl>
                                          </p:spTgt>
                                        </p:tgtEl>
                                        <p:attrNameLst>
                                          <p:attrName>style.visibility</p:attrName>
                                        </p:attrNameLst>
                                      </p:cBhvr>
                                      <p:to>
                                        <p:strVal val="visible"/>
                                      </p:to>
                                    </p:set>
                                    <p:animEffect transition="in" filter="wipe(down)">
                                      <p:cBhvr>
                                        <p:cTn id="38" dur="500"/>
                                        <p:tgtEl>
                                          <p:spTgt spid="655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6" grpId="0" animBg="1"/>
      <p:bldP spid="65547" grpId="0" animBg="1"/>
      <p:bldP spid="65548" grpId="0" animBg="1"/>
      <p:bldP spid="655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24050"/>
            <a:ext cx="74676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AutoShape 6"/>
          <p:cNvSpPr>
            <a:spLocks noChangeArrowheads="1"/>
          </p:cNvSpPr>
          <p:nvPr/>
        </p:nvSpPr>
        <p:spPr bwMode="auto">
          <a:xfrm>
            <a:off x="5562600" y="3657600"/>
            <a:ext cx="1447800" cy="381000"/>
          </a:xfrm>
          <a:prstGeom prst="flowChartPunchedTape">
            <a:avLst/>
          </a:prstGeom>
          <a:solidFill>
            <a:srgbClr val="FFFF00">
              <a:alpha val="3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9639" name="AutoShape 7"/>
          <p:cNvSpPr>
            <a:spLocks noChangeArrowheads="1"/>
          </p:cNvSpPr>
          <p:nvPr/>
        </p:nvSpPr>
        <p:spPr bwMode="auto">
          <a:xfrm>
            <a:off x="2590800" y="5105400"/>
            <a:ext cx="4191000" cy="381000"/>
          </a:xfrm>
          <a:prstGeom prst="flowChartPunchedTape">
            <a:avLst/>
          </a:prstGeom>
          <a:solidFill>
            <a:srgbClr val="FFFF00">
              <a:alpha val="3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26" name="Text Box 5"/>
          <p:cNvSpPr txBox="1">
            <a:spLocks noChangeArrowheads="1"/>
          </p:cNvSpPr>
          <p:nvPr/>
        </p:nvSpPr>
        <p:spPr bwMode="auto">
          <a:xfrm>
            <a:off x="2438400" y="2438400"/>
            <a:ext cx="59436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35000"/>
              </a:spcBef>
            </a:pPr>
            <a:r>
              <a:rPr lang="en-US" sz="2800" b="1" dirty="0">
                <a:solidFill>
                  <a:srgbClr val="000000"/>
                </a:solidFill>
                <a:effectLst>
                  <a:outerShdw blurRad="60007" dist="310007" dir="7680000" sy="30000" kx="1300200" algn="ctr" rotWithShape="0">
                    <a:prstClr val="black">
                      <a:alpha val="32000"/>
                    </a:prstClr>
                  </a:outerShdw>
                </a:effectLst>
                <a:latin typeface="Berlin Sans FB Demi" pitchFamily="34" charset="0"/>
              </a:rPr>
              <a:t>1 Corinthians 13:8-13 (NKJV)</a:t>
            </a:r>
            <a:r>
              <a:rPr lang="en-US" sz="2400" b="1" dirty="0">
                <a:solidFill>
                  <a:srgbClr val="000000"/>
                </a:solidFill>
                <a:effectLst>
                  <a:outerShdw blurRad="60007" dist="310007" dir="7680000" sy="30000" kx="1300200" algn="ctr" rotWithShape="0">
                    <a:prstClr val="black">
                      <a:alpha val="32000"/>
                    </a:prstClr>
                  </a:outerShdw>
                </a:effectLst>
                <a:latin typeface="Times New Roman" pitchFamily="18" charset="0"/>
              </a:rPr>
              <a:t> </a:t>
            </a:r>
            <a:endParaRPr lang="en-US" sz="2400" dirty="0">
              <a:solidFill>
                <a:srgbClr val="000000"/>
              </a:solidFill>
              <a:effectLst>
                <a:outerShdw blurRad="60007" dist="310007" dir="7680000" sy="30000" kx="1300200" algn="ctr" rotWithShape="0">
                  <a:prstClr val="black">
                    <a:alpha val="32000"/>
                  </a:prstClr>
                </a:outerShdw>
              </a:effectLst>
              <a:latin typeface="Times New Roman" pitchFamily="18" charset="0"/>
            </a:endParaRPr>
          </a:p>
          <a:p>
            <a:pPr algn="ctr" eaLnBrk="1" hangingPunct="1"/>
            <a:r>
              <a:rPr lang="en-US" sz="2400" baseline="30000" dirty="0">
                <a:solidFill>
                  <a:srgbClr val="000000"/>
                </a:solidFill>
                <a:effectLst>
                  <a:outerShdw blurRad="60007" dist="310007" dir="7680000" sy="30000" kx="1300200" algn="ctr" rotWithShape="0">
                    <a:prstClr val="black">
                      <a:alpha val="32000"/>
                    </a:prstClr>
                  </a:outerShdw>
                </a:effectLst>
                <a:latin typeface="Times New Roman" pitchFamily="18" charset="0"/>
              </a:rPr>
              <a:t>11 </a:t>
            </a:r>
            <a:r>
              <a:rPr lang="en-US" sz="2400" dirty="0">
                <a:solidFill>
                  <a:srgbClr val="000000"/>
                </a:solidFill>
                <a:effectLst>
                  <a:outerShdw blurRad="60007" dist="310007" dir="7680000" sy="30000" kx="1300200" algn="ctr" rotWithShape="0">
                    <a:prstClr val="black">
                      <a:alpha val="32000"/>
                    </a:prstClr>
                  </a:outerShdw>
                </a:effectLst>
                <a:latin typeface="Times New Roman" pitchFamily="18" charset="0"/>
              </a:rPr>
              <a:t>When I was a child, I spoke as a child, I understood as a child, I thought as a child; but when I became a man, I put away childish things. </a:t>
            </a:r>
            <a:r>
              <a:rPr lang="en-US" sz="2400" baseline="30000" dirty="0">
                <a:solidFill>
                  <a:srgbClr val="000000"/>
                </a:solidFill>
                <a:effectLst>
                  <a:outerShdw blurRad="60007" dist="310007" dir="7680000" sy="30000" kx="1300200" algn="ctr" rotWithShape="0">
                    <a:prstClr val="black">
                      <a:alpha val="32000"/>
                    </a:prstClr>
                  </a:outerShdw>
                </a:effectLst>
                <a:latin typeface="Times New Roman" pitchFamily="18" charset="0"/>
              </a:rPr>
              <a:t>12 </a:t>
            </a:r>
            <a:r>
              <a:rPr lang="en-US" sz="2400" dirty="0">
                <a:solidFill>
                  <a:srgbClr val="000000"/>
                </a:solidFill>
                <a:effectLst>
                  <a:outerShdw blurRad="60007" dist="310007" dir="7680000" sy="30000" kx="1300200" algn="ctr" rotWithShape="0">
                    <a:prstClr val="black">
                      <a:alpha val="32000"/>
                    </a:prstClr>
                  </a:outerShdw>
                </a:effectLst>
                <a:latin typeface="Times New Roman" pitchFamily="18" charset="0"/>
              </a:rPr>
              <a:t>For now we see in a mirror, dimly, but then face to face. Now I know in part, but then I shall know just as I also am known. </a:t>
            </a:r>
          </a:p>
          <a:p>
            <a:pPr algn="ctr" eaLnBrk="1" hangingPunct="1"/>
            <a:r>
              <a:rPr lang="en-US" sz="2400" baseline="30000" dirty="0">
                <a:solidFill>
                  <a:srgbClr val="000000"/>
                </a:solidFill>
                <a:effectLst>
                  <a:outerShdw blurRad="60007" dist="310007" dir="7680000" sy="30000" kx="1300200" algn="ctr" rotWithShape="0">
                    <a:prstClr val="black">
                      <a:alpha val="32000"/>
                    </a:prstClr>
                  </a:outerShdw>
                </a:effectLst>
                <a:latin typeface="Times New Roman" pitchFamily="18" charset="0"/>
              </a:rPr>
              <a:t>13 </a:t>
            </a:r>
            <a:r>
              <a:rPr lang="en-US" sz="2400" dirty="0">
                <a:solidFill>
                  <a:srgbClr val="000000"/>
                </a:solidFill>
                <a:effectLst>
                  <a:outerShdw blurRad="60007" dist="310007" dir="7680000" sy="30000" kx="1300200" algn="ctr" rotWithShape="0">
                    <a:prstClr val="black">
                      <a:alpha val="32000"/>
                    </a:prstClr>
                  </a:outerShdw>
                </a:effectLst>
                <a:latin typeface="Times New Roman" pitchFamily="18" charset="0"/>
              </a:rPr>
              <a:t>And now abide faith, hope, love, these three; but the greatest of these </a:t>
            </a:r>
            <a:r>
              <a:rPr lang="en-US" sz="2400" i="1" dirty="0">
                <a:solidFill>
                  <a:srgbClr val="000000"/>
                </a:solidFill>
                <a:effectLst>
                  <a:outerShdw blurRad="60007" dist="310007" dir="7680000" sy="30000" kx="1300200" algn="ctr" rotWithShape="0">
                    <a:prstClr val="black">
                      <a:alpha val="32000"/>
                    </a:prstClr>
                  </a:outerShdw>
                </a:effectLst>
                <a:latin typeface="Times New Roman" pitchFamily="18" charset="0"/>
              </a:rPr>
              <a:t>is</a:t>
            </a:r>
            <a:r>
              <a:rPr lang="en-US" sz="2400" dirty="0">
                <a:solidFill>
                  <a:srgbClr val="000000"/>
                </a:solidFill>
                <a:effectLst>
                  <a:outerShdw blurRad="60007" dist="310007" dir="7680000" sy="30000" kx="1300200" algn="ctr" rotWithShape="0">
                    <a:prstClr val="black">
                      <a:alpha val="32000"/>
                    </a:prstClr>
                  </a:outerShdw>
                </a:effectLst>
                <a:latin typeface="Times New Roman" pitchFamily="18" charset="0"/>
              </a:rPr>
              <a:t> love.</a:t>
            </a:r>
          </a:p>
        </p:txBody>
      </p:sp>
      <p:sp>
        <p:nvSpPr>
          <p:cNvPr id="12" name="Rectangle 11"/>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3" name="Rectangle 12"/>
          <p:cNvSpPr/>
          <p:nvPr/>
        </p:nvSpPr>
        <p:spPr>
          <a:xfrm>
            <a:off x="0" y="914400"/>
            <a:ext cx="9144000" cy="92333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They Were Temporary</a:t>
            </a:r>
            <a:endParaRPr lang="en-US" sz="54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
        <p:nvSpPr>
          <p:cNvPr id="14" name="Rectangle 13"/>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Tree>
    <p:extLst>
      <p:ext uri="{BB962C8B-B14F-4D97-AF65-F5344CB8AC3E}">
        <p14:creationId xmlns:p14="http://schemas.microsoft.com/office/powerpoint/2010/main" val="117354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38"/>
                                        </p:tgtEl>
                                        <p:attrNameLst>
                                          <p:attrName>style.visibility</p:attrName>
                                        </p:attrNameLst>
                                      </p:cBhvr>
                                      <p:to>
                                        <p:strVal val="visible"/>
                                      </p:to>
                                    </p:set>
                                    <p:animEffect transition="in" filter="wipe(left)">
                                      <p:cBhvr>
                                        <p:cTn id="7" dur="500"/>
                                        <p:tgtEl>
                                          <p:spTgt spid="696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639"/>
                                        </p:tgtEl>
                                        <p:attrNameLst>
                                          <p:attrName>style.visibility</p:attrName>
                                        </p:attrNameLst>
                                      </p:cBhvr>
                                      <p:to>
                                        <p:strVal val="visible"/>
                                      </p:to>
                                    </p:set>
                                    <p:animEffect transition="in" filter="wipe(left)">
                                      <p:cBhvr>
                                        <p:cTn id="12" dur="500"/>
                                        <p:tgtEl>
                                          <p:spTgt spid="6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animBg="1"/>
      <p:bldP spid="696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46894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6" name="Text Box 2"/>
          <p:cNvSpPr txBox="1">
            <a:spLocks noChangeArrowheads="1"/>
          </p:cNvSpPr>
          <p:nvPr/>
        </p:nvSpPr>
        <p:spPr bwMode="auto">
          <a:xfrm>
            <a:off x="3276600" y="2438400"/>
            <a:ext cx="5410200" cy="3914918"/>
          </a:xfrm>
          <a:prstGeom prst="rect">
            <a:avLst/>
          </a:prstGeom>
          <a:solidFill>
            <a:srgbClr val="EFEEDF"/>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marL="465138" indent="-465138">
              <a:spcBef>
                <a:spcPct val="35000"/>
              </a:spcBef>
              <a:buClr>
                <a:srgbClr val="666633"/>
              </a:buClr>
              <a:buFont typeface="Wingdings 2" pitchFamily="18" charset="2"/>
              <a:buChar char="¿"/>
              <a:defRPr/>
            </a:pPr>
            <a:r>
              <a:rPr lang="en-US" sz="2400" dirty="0">
                <a:latin typeface="Pegasus" pitchFamily="2" charset="0"/>
              </a:rPr>
              <a:t>Most Christians who claim to speak in tongues believe that they are speaking in an existing </a:t>
            </a:r>
            <a:r>
              <a:rPr lang="en-US" sz="2400" dirty="0" smtClean="0">
                <a:latin typeface="Pegasus" pitchFamily="2" charset="0"/>
              </a:rPr>
              <a:t>language – but have no idea what they are saying. </a:t>
            </a:r>
            <a:endParaRPr lang="en-US" sz="2400" dirty="0">
              <a:latin typeface="Pegasus" pitchFamily="2" charset="0"/>
            </a:endParaRPr>
          </a:p>
          <a:p>
            <a:pPr marL="465138" indent="-465138">
              <a:spcBef>
                <a:spcPct val="35000"/>
              </a:spcBef>
              <a:buClr>
                <a:srgbClr val="666633"/>
              </a:buClr>
              <a:buFont typeface="Wingdings 2" pitchFamily="18" charset="2"/>
              <a:buChar char="¿"/>
              <a:defRPr/>
            </a:pPr>
            <a:r>
              <a:rPr lang="en-US" sz="2400" dirty="0" smtClean="0">
                <a:latin typeface="Pegasus" pitchFamily="2" charset="0"/>
              </a:rPr>
              <a:t>Many </a:t>
            </a:r>
            <a:r>
              <a:rPr lang="en-US" sz="2400" dirty="0">
                <a:latin typeface="Pegasus" pitchFamily="2" charset="0"/>
              </a:rPr>
              <a:t>speculate that it is a heavenly tongue. i.e. a language spoken by angels or by God, and does not correspond to any human language. </a:t>
            </a:r>
          </a:p>
        </p:txBody>
      </p:sp>
      <p:sp>
        <p:nvSpPr>
          <p:cNvPr id="10" name="Rectangle 9"/>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1" name="Rectangle 10"/>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
        <p:nvSpPr>
          <p:cNvPr id="12" name="Rectangle 11"/>
          <p:cNvSpPr/>
          <p:nvPr/>
        </p:nvSpPr>
        <p:spPr>
          <a:xfrm>
            <a:off x="0" y="914400"/>
            <a:ext cx="9144000" cy="92333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Claims of Some Today</a:t>
            </a:r>
            <a:endParaRPr lang="en-US" sz="54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Tree>
    <p:extLst>
      <p:ext uri="{BB962C8B-B14F-4D97-AF65-F5344CB8AC3E}">
        <p14:creationId xmlns:p14="http://schemas.microsoft.com/office/powerpoint/2010/main" val="383670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98306">
                                            <p:txEl>
                                              <p:pRg st="1" end="1"/>
                                            </p:txEl>
                                          </p:spTgt>
                                        </p:tgtEl>
                                        <p:attrNameLst>
                                          <p:attrName>style.visibility</p:attrName>
                                        </p:attrNameLst>
                                      </p:cBhvr>
                                      <p:to>
                                        <p:strVal val="visible"/>
                                      </p:to>
                                    </p:set>
                                    <p:animEffect transition="in" filter="randombar(horizontal)">
                                      <p:cBhvr>
                                        <p:cTn id="7" dur="500"/>
                                        <p:tgtEl>
                                          <p:spTgt spid="983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43200"/>
            <a:ext cx="25209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8" name="Text Box 16"/>
          <p:cNvSpPr txBox="1">
            <a:spLocks noChangeArrowheads="1"/>
          </p:cNvSpPr>
          <p:nvPr/>
        </p:nvSpPr>
        <p:spPr bwMode="auto">
          <a:xfrm>
            <a:off x="2667000" y="2209800"/>
            <a:ext cx="6248400" cy="4368800"/>
          </a:xfrm>
          <a:prstGeom prst="rect">
            <a:avLst/>
          </a:prstGeom>
          <a:solidFill>
            <a:srgbClr val="E7E6CE"/>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defRPr/>
            </a:pPr>
            <a:r>
              <a:rPr lang="en-US" sz="2000" b="1">
                <a:latin typeface="Humanst521 BT" pitchFamily="34" charset="0"/>
              </a:rPr>
              <a:t>Speaking in Tongues - </a:t>
            </a:r>
            <a:r>
              <a:rPr lang="en-US" sz="2000">
                <a:latin typeface="Humanst521 BT" pitchFamily="34" charset="0"/>
              </a:rPr>
              <a:t> THE PHYSICAL EVIDENCE</a:t>
            </a:r>
          </a:p>
          <a:p>
            <a:pPr algn="ctr">
              <a:defRPr/>
            </a:pPr>
            <a:r>
              <a:rPr lang="en-US" sz="2000">
                <a:latin typeface="Humanst521 BT" pitchFamily="34" charset="0"/>
              </a:rPr>
              <a:t>I was baptized in the Holy Spirit at the First Assembly of God church on Montana. . . . something hit me . . . Down I went, prostrate on the ground. I began to weep uncontrollably. God's presence was all over me. . . . The thought occurred to me, "This must be what my church has been talking about all these years. What is happening to me must be the baptism in the Holy Spirit." No sooner did I think that when I heard this scripture in my mind, "And they were all filled with the Holy Spirit and began to speak in other tongues.“ If I'm filled with the Holy Spirit, then I'll speak in other tongues, I reasoned in my mind. Right then, I began speaking in other tongues--and I haven't stopped yet! Glory to God! - http://www.tbm.org/tongues.htm</a:t>
            </a:r>
          </a:p>
        </p:txBody>
      </p:sp>
      <p:sp>
        <p:nvSpPr>
          <p:cNvPr id="38921" name="Text Box 17"/>
          <p:cNvSpPr txBox="1">
            <a:spLocks noChangeArrowheads="1"/>
          </p:cNvSpPr>
          <p:nvPr/>
        </p:nvSpPr>
        <p:spPr bwMode="auto">
          <a:xfrm>
            <a:off x="365125" y="5903913"/>
            <a:ext cx="3521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t/>
            </a:r>
            <a:br>
              <a:rPr lang="en-US" b="1"/>
            </a:br>
            <a:endParaRPr lang="en-US"/>
          </a:p>
        </p:txBody>
      </p:sp>
      <p:sp>
        <p:nvSpPr>
          <p:cNvPr id="38922" name="Rectangle 18"/>
          <p:cNvSpPr>
            <a:spLocks noChangeArrowheads="1"/>
          </p:cNvSpPr>
          <p:nvPr/>
        </p:nvSpPr>
        <p:spPr bwMode="auto">
          <a:xfrm>
            <a:off x="228600" y="5486400"/>
            <a:ext cx="2209800" cy="396875"/>
          </a:xfrm>
          <a:prstGeom prst="rect">
            <a:avLst/>
          </a:prstGeom>
          <a:noFill/>
          <a:ln>
            <a:noFill/>
          </a:ln>
        </p:spPr>
        <p:txBody>
          <a:bodyPr>
            <a:spAutoFit/>
          </a:bodyPr>
          <a:lstStyle/>
          <a:p>
            <a:pPr algn="ctr"/>
            <a:r>
              <a:rPr lang="en-US" sz="2000">
                <a:ln w="18415" cmpd="sng">
                  <a:solidFill>
                    <a:srgbClr val="FFFFFF"/>
                  </a:solidFill>
                  <a:prstDash val="solid"/>
                </a:ln>
                <a:solidFill>
                  <a:srgbClr val="FFFFFF"/>
                </a:solidFill>
                <a:effectLst>
                  <a:outerShdw blurRad="63500" dir="3600000" algn="tl" rotWithShape="0">
                    <a:srgbClr val="000000">
                      <a:alpha val="70000"/>
                    </a:srgbClr>
                  </a:outerShdw>
                </a:effectLst>
              </a:rPr>
              <a:t>Tom Brown</a:t>
            </a:r>
          </a:p>
        </p:txBody>
      </p:sp>
      <p:sp>
        <p:nvSpPr>
          <p:cNvPr id="12" name="Rectangle 11"/>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3" name="Rectangle 12"/>
          <p:cNvSpPr/>
          <p:nvPr/>
        </p:nvSpPr>
        <p:spPr>
          <a:xfrm>
            <a:off x="0" y="914400"/>
            <a:ext cx="9144000" cy="92333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Claims of Some Today</a:t>
            </a:r>
            <a:endParaRPr lang="en-US" sz="54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
        <p:nvSpPr>
          <p:cNvPr id="14" name="Rectangle 13"/>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Tree>
    <p:extLst>
      <p:ext uri="{BB962C8B-B14F-4D97-AF65-F5344CB8AC3E}">
        <p14:creationId xmlns:p14="http://schemas.microsoft.com/office/powerpoint/2010/main" val="393869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971800" y="2209800"/>
            <a:ext cx="6019800" cy="4495800"/>
          </a:xfrm>
          <a:prstGeom prst="rect">
            <a:avLst/>
          </a:prstGeom>
          <a:solidFill>
            <a:srgbClr val="EFEED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pic>
        <p:nvPicPr>
          <p:cNvPr id="7176" name="Picture 5" descr="tn_Glossolalia_from_God_or_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0"/>
            <a:ext cx="23272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6"/>
          <p:cNvSpPr txBox="1">
            <a:spLocks noChangeArrowheads="1"/>
          </p:cNvSpPr>
          <p:nvPr/>
        </p:nvSpPr>
        <p:spPr bwMode="auto">
          <a:xfrm>
            <a:off x="0" y="5867400"/>
            <a:ext cx="2667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latin typeface="Berlin Sans FB Demi" pitchFamily="34" charset="0"/>
              </a:rPr>
              <a:t>Jimmy Jividen</a:t>
            </a:r>
          </a:p>
          <a:p>
            <a:pPr algn="ctr" eaLnBrk="1" hangingPunct="1"/>
            <a:r>
              <a:rPr lang="en-US">
                <a:latin typeface="Pegasus" pitchFamily="2" charset="0"/>
              </a:rPr>
              <a:t>Glossolalia – From God or Man?</a:t>
            </a:r>
          </a:p>
        </p:txBody>
      </p:sp>
      <p:sp>
        <p:nvSpPr>
          <p:cNvPr id="7178" name="Text Box 7"/>
          <p:cNvSpPr txBox="1">
            <a:spLocks noChangeArrowheads="1"/>
          </p:cNvSpPr>
          <p:nvPr/>
        </p:nvSpPr>
        <p:spPr bwMode="auto">
          <a:xfrm>
            <a:off x="3048000" y="2362200"/>
            <a:ext cx="5807075"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000">
                <a:latin typeface="Humanst521 BT" pitchFamily="34" charset="0"/>
              </a:rPr>
              <a:t>[The modern practice of] Gossolalia is a psychological phenomenon found in most world religions, both ancient and modern, and often completely outside of religious context. It has no rational meaning but consist of mere ecstatic utterances.</a:t>
            </a:r>
            <a:r>
              <a:rPr lang="en-US" sz="3200">
                <a:latin typeface="Pegasus" pitchFamily="2" charset="0"/>
              </a:rPr>
              <a:t> </a:t>
            </a:r>
            <a:r>
              <a:rPr lang="en-US" sz="2400">
                <a:solidFill>
                  <a:schemeClr val="accent2"/>
                </a:solidFill>
                <a:latin typeface="Pegasus" pitchFamily="2" charset="0"/>
              </a:rPr>
              <a:t>(Jimmy Jividen - </a:t>
            </a:r>
            <a:r>
              <a:rPr lang="en-US" sz="2400" b="1">
                <a:solidFill>
                  <a:schemeClr val="accent2"/>
                </a:solidFill>
                <a:latin typeface="Pegasus" pitchFamily="2" charset="0"/>
              </a:rPr>
              <a:t>Glossolalia – From God or Man?</a:t>
            </a:r>
            <a:r>
              <a:rPr lang="en-US" sz="2400">
                <a:solidFill>
                  <a:schemeClr val="accent2"/>
                </a:solidFill>
                <a:latin typeface="Pegasus" pitchFamily="2" charset="0"/>
              </a:rPr>
              <a:t> Pg 23) </a:t>
            </a:r>
          </a:p>
        </p:txBody>
      </p:sp>
      <p:sp>
        <p:nvSpPr>
          <p:cNvPr id="12" name="Rectangle 11"/>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3" name="Rectangle 12"/>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
        <p:nvSpPr>
          <p:cNvPr id="14" name="Rectangle 13"/>
          <p:cNvSpPr/>
          <p:nvPr/>
        </p:nvSpPr>
        <p:spPr>
          <a:xfrm>
            <a:off x="0" y="914400"/>
            <a:ext cx="9144000" cy="92333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Claims of Some Today</a:t>
            </a:r>
            <a:endParaRPr lang="en-US" sz="54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Tree>
    <p:extLst>
      <p:ext uri="{BB962C8B-B14F-4D97-AF65-F5344CB8AC3E}">
        <p14:creationId xmlns:p14="http://schemas.microsoft.com/office/powerpoint/2010/main" val="204591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2362200"/>
            <a:ext cx="33369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Text Box 4"/>
          <p:cNvSpPr txBox="1">
            <a:spLocks noChangeArrowheads="1"/>
          </p:cNvSpPr>
          <p:nvPr/>
        </p:nvSpPr>
        <p:spPr bwMode="auto">
          <a:xfrm>
            <a:off x="2667000" y="2286000"/>
            <a:ext cx="6324600" cy="4473575"/>
          </a:xfrm>
          <a:prstGeom prst="rect">
            <a:avLst/>
          </a:prstGeom>
          <a:solidFill>
            <a:srgbClr val="EFEEDF"/>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marL="465138" indent="-465138">
              <a:spcBef>
                <a:spcPct val="35000"/>
              </a:spcBef>
              <a:buClr>
                <a:srgbClr val="666633"/>
              </a:buClr>
              <a:buFont typeface="Wingdings 2" pitchFamily="18" charset="2"/>
              <a:buChar char="¿"/>
              <a:defRPr/>
            </a:pPr>
            <a:r>
              <a:rPr lang="en-US" sz="2200">
                <a:latin typeface="Pegasus" pitchFamily="2" charset="0"/>
              </a:rPr>
              <a:t>Ecstatic utterances were used in the Greek oracles and in the ancient mystery religions – A prominent practice of the Apollo, Delphi, &amp; Dionysus cults, (recorded by Plato) </a:t>
            </a:r>
          </a:p>
          <a:p>
            <a:pPr marL="465138" indent="-465138">
              <a:spcBef>
                <a:spcPct val="35000"/>
              </a:spcBef>
              <a:buClr>
                <a:srgbClr val="666633"/>
              </a:buClr>
              <a:buFont typeface="Wingdings 2" pitchFamily="18" charset="2"/>
              <a:buChar char="¿"/>
              <a:defRPr/>
            </a:pPr>
            <a:r>
              <a:rPr lang="en-US" sz="2200">
                <a:latin typeface="Pegasus" pitchFamily="2" charset="0"/>
              </a:rPr>
              <a:t>The first written record - more than 1,100 years BC by Wen-Amon in Byblos.</a:t>
            </a:r>
          </a:p>
          <a:p>
            <a:pPr marL="465138" indent="-465138">
              <a:spcBef>
                <a:spcPct val="35000"/>
              </a:spcBef>
              <a:buClr>
                <a:srgbClr val="666633"/>
              </a:buClr>
              <a:buFont typeface="Wingdings 2" pitchFamily="18" charset="2"/>
              <a:buChar char="¿"/>
              <a:defRPr/>
            </a:pPr>
            <a:r>
              <a:rPr lang="en-US" sz="2200">
                <a:latin typeface="Pegasus" pitchFamily="2" charset="0"/>
              </a:rPr>
              <a:t>Spiritualists use ecstatic utterances in their claim to communicate with the dead. </a:t>
            </a:r>
          </a:p>
          <a:p>
            <a:pPr marL="465138" indent="-465138">
              <a:spcBef>
                <a:spcPct val="35000"/>
              </a:spcBef>
              <a:buClr>
                <a:srgbClr val="666633"/>
              </a:buClr>
              <a:buFont typeface="Wingdings 2" pitchFamily="18" charset="2"/>
              <a:buChar char="¿"/>
              <a:defRPr/>
            </a:pPr>
            <a:r>
              <a:rPr lang="en-US" sz="2200">
                <a:latin typeface="Pegasus" pitchFamily="2" charset="0"/>
              </a:rPr>
              <a:t>Mormons use ecstatic utterances as a confirmation of the authenticity of the Book of Mormon and other documents which came from Joseph Smith.</a:t>
            </a:r>
          </a:p>
        </p:txBody>
      </p:sp>
      <p:sp>
        <p:nvSpPr>
          <p:cNvPr id="10" name="Rectangle 9"/>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1" name="Rectangle 10"/>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
        <p:nvSpPr>
          <p:cNvPr id="12" name="Rectangle 11"/>
          <p:cNvSpPr/>
          <p:nvPr/>
        </p:nvSpPr>
        <p:spPr>
          <a:xfrm>
            <a:off x="0" y="914400"/>
            <a:ext cx="9144000" cy="92333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Claims of Some Today</a:t>
            </a:r>
            <a:endParaRPr lang="en-US" sz="54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Tree>
    <p:extLst>
      <p:ext uri="{BB962C8B-B14F-4D97-AF65-F5344CB8AC3E}">
        <p14:creationId xmlns:p14="http://schemas.microsoft.com/office/powerpoint/2010/main" val="112544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08548">
                                            <p:txEl>
                                              <p:pRg st="1" end="1"/>
                                            </p:txEl>
                                          </p:spTgt>
                                        </p:tgtEl>
                                        <p:attrNameLst>
                                          <p:attrName>style.visibility</p:attrName>
                                        </p:attrNameLst>
                                      </p:cBhvr>
                                      <p:to>
                                        <p:strVal val="visible"/>
                                      </p:to>
                                    </p:set>
                                    <p:animEffect transition="in" filter="randombar(horizontal)">
                                      <p:cBhvr>
                                        <p:cTn id="7" dur="500"/>
                                        <p:tgtEl>
                                          <p:spTgt spid="10854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08548">
                                            <p:txEl>
                                              <p:pRg st="2" end="2"/>
                                            </p:txEl>
                                          </p:spTgt>
                                        </p:tgtEl>
                                        <p:attrNameLst>
                                          <p:attrName>style.visibility</p:attrName>
                                        </p:attrNameLst>
                                      </p:cBhvr>
                                      <p:to>
                                        <p:strVal val="visible"/>
                                      </p:to>
                                    </p:set>
                                    <p:animEffect transition="in" filter="randombar(horizontal)">
                                      <p:cBhvr>
                                        <p:cTn id="12" dur="500"/>
                                        <p:tgtEl>
                                          <p:spTgt spid="10854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108548">
                                            <p:txEl>
                                              <p:pRg st="3" end="3"/>
                                            </p:txEl>
                                          </p:spTgt>
                                        </p:tgtEl>
                                        <p:attrNameLst>
                                          <p:attrName>style.visibility</p:attrName>
                                        </p:attrNameLst>
                                      </p:cBhvr>
                                      <p:to>
                                        <p:strVal val="visible"/>
                                      </p:to>
                                    </p:set>
                                    <p:animEffect transition="in" filter="randombar(horizontal)">
                                      <p:cBhvr>
                                        <p:cTn id="17" dur="500"/>
                                        <p:tgtEl>
                                          <p:spTgt spid="1085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04800" y="2209800"/>
            <a:ext cx="8686800" cy="4495800"/>
          </a:xfrm>
          <a:prstGeom prst="rect">
            <a:avLst/>
          </a:prstGeom>
          <a:solidFill>
            <a:srgbClr val="EFEED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224" name="Text Box 7"/>
          <p:cNvSpPr txBox="1">
            <a:spLocks noChangeArrowheads="1"/>
          </p:cNvSpPr>
          <p:nvPr/>
        </p:nvSpPr>
        <p:spPr bwMode="auto">
          <a:xfrm>
            <a:off x="304800" y="2286000"/>
            <a:ext cx="8550275"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latin typeface="Pegasus" pitchFamily="2" charset="0"/>
              </a:rPr>
              <a:t>“One analytical study of glossolalia was performed . . . One individual's ecstatic speech was tape recorded and played back separately to many individuals who sincerely and devoutly believed that they had received the gift of interpreting  tongues. Their interpretations were quite inconsistent. e.g. one said that "the utterances referred to a prayer for the health of someone's children." Another interpreted the speech as "praising God for a recent and successful church, fund-raising effort." It is obvious from that study that those particular interpreters were unable to extract significant meaning out of the glossolalia.” </a:t>
            </a:r>
            <a:r>
              <a:rPr lang="en-US" b="1" u="sng">
                <a:solidFill>
                  <a:schemeClr val="accent2"/>
                </a:solidFill>
              </a:rPr>
              <a:t>http://www.religioustolerance.org/tongues5.htm</a:t>
            </a:r>
            <a:endParaRPr lang="en-US" sz="2400" u="sng">
              <a:solidFill>
                <a:schemeClr val="accent2"/>
              </a:solidFill>
              <a:latin typeface="Pegasus" pitchFamily="2" charset="0"/>
            </a:endParaRPr>
          </a:p>
        </p:txBody>
      </p:sp>
      <p:sp>
        <p:nvSpPr>
          <p:cNvPr id="10" name="Rectangle 9"/>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1" name="Rectangle 10"/>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
        <p:nvSpPr>
          <p:cNvPr id="12" name="Rectangle 11"/>
          <p:cNvSpPr/>
          <p:nvPr/>
        </p:nvSpPr>
        <p:spPr>
          <a:xfrm>
            <a:off x="0" y="914400"/>
            <a:ext cx="9144000" cy="92333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Claims of Some Today</a:t>
            </a:r>
            <a:endParaRPr lang="en-US" sz="54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Tree>
    <p:extLst>
      <p:ext uri="{BB962C8B-B14F-4D97-AF65-F5344CB8AC3E}">
        <p14:creationId xmlns:p14="http://schemas.microsoft.com/office/powerpoint/2010/main" val="414980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971800" y="2209800"/>
            <a:ext cx="6019800" cy="4495800"/>
          </a:xfrm>
          <a:prstGeom prst="rect">
            <a:avLst/>
          </a:prstGeom>
          <a:solidFill>
            <a:srgbClr val="EFEED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pic>
        <p:nvPicPr>
          <p:cNvPr id="12296" name="Picture 5" descr="tn_Glossolalia_from_God_or_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0"/>
            <a:ext cx="23272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 Box 6"/>
          <p:cNvSpPr txBox="1">
            <a:spLocks noChangeArrowheads="1"/>
          </p:cNvSpPr>
          <p:nvPr/>
        </p:nvSpPr>
        <p:spPr bwMode="auto">
          <a:xfrm>
            <a:off x="0" y="5867400"/>
            <a:ext cx="2667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latin typeface="Berlin Sans FB Demi" pitchFamily="34" charset="0"/>
              </a:rPr>
              <a:t>Jimmy Jividen</a:t>
            </a:r>
          </a:p>
          <a:p>
            <a:pPr algn="ctr" eaLnBrk="1" hangingPunct="1"/>
            <a:r>
              <a:rPr lang="en-US">
                <a:latin typeface="Pegasus" pitchFamily="2" charset="0"/>
              </a:rPr>
              <a:t>Glossolalia – From God or Man?</a:t>
            </a:r>
          </a:p>
        </p:txBody>
      </p:sp>
      <p:sp>
        <p:nvSpPr>
          <p:cNvPr id="12298" name="Text Box 7"/>
          <p:cNvSpPr txBox="1">
            <a:spLocks noChangeArrowheads="1"/>
          </p:cNvSpPr>
          <p:nvPr/>
        </p:nvSpPr>
        <p:spPr bwMode="auto">
          <a:xfrm>
            <a:off x="3048000" y="2362200"/>
            <a:ext cx="5807075"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500">
                <a:latin typeface="Humanst521 BT" pitchFamily="34" charset="0"/>
              </a:rPr>
              <a:t>“The glossa gift in the early church must be understood as ‘languages.’ All of the New Testament evidence points toward this. It is identified as languages known by men when it first came upon the apostles on the day of Pentecost. All of the other evidence in the New Testament fits this early definition. There is no need to try and read the Pagan phenomenon of ecstatic utterance back into the Bible.”</a:t>
            </a:r>
            <a:r>
              <a:rPr lang="en-US" sz="2400">
                <a:latin typeface="Humanst521 BT" pitchFamily="34" charset="0"/>
              </a:rPr>
              <a:t> </a:t>
            </a:r>
            <a:r>
              <a:rPr lang="en-US" sz="2400">
                <a:latin typeface="Pegasus" pitchFamily="2" charset="0"/>
              </a:rPr>
              <a:t> </a:t>
            </a:r>
            <a:r>
              <a:rPr lang="en-US" sz="2000" b="1">
                <a:solidFill>
                  <a:schemeClr val="accent2"/>
                </a:solidFill>
                <a:latin typeface="Pegasus" pitchFamily="2" charset="0"/>
              </a:rPr>
              <a:t>(Jimmy Jividen - Glossolalia – From God or Man - Pg 34)</a:t>
            </a:r>
            <a:r>
              <a:rPr lang="en-US" sz="2000">
                <a:latin typeface="Pegasus" pitchFamily="2" charset="0"/>
              </a:rPr>
              <a:t> </a:t>
            </a:r>
          </a:p>
        </p:txBody>
      </p:sp>
      <p:sp>
        <p:nvSpPr>
          <p:cNvPr id="12" name="Rectangle 11"/>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3" name="Rectangle 12"/>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
        <p:nvSpPr>
          <p:cNvPr id="14" name="Rectangle 13"/>
          <p:cNvSpPr/>
          <p:nvPr/>
        </p:nvSpPr>
        <p:spPr>
          <a:xfrm>
            <a:off x="0" y="1120914"/>
            <a:ext cx="91440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The Gift of Tongues In the Bible</a:t>
            </a:r>
            <a:endParaRPr lang="en-US" sz="40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Tree>
    <p:extLst>
      <p:ext uri="{BB962C8B-B14F-4D97-AF65-F5344CB8AC3E}">
        <p14:creationId xmlns:p14="http://schemas.microsoft.com/office/powerpoint/2010/main" val="47862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971800" y="2209800"/>
            <a:ext cx="6019800" cy="4495800"/>
          </a:xfrm>
          <a:prstGeom prst="rect">
            <a:avLst/>
          </a:prstGeom>
          <a:solidFill>
            <a:srgbClr val="EFEED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pic>
        <p:nvPicPr>
          <p:cNvPr id="133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2590800"/>
            <a:ext cx="2763837"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AutoShape 7"/>
          <p:cNvSpPr>
            <a:spLocks noChangeArrowheads="1"/>
          </p:cNvSpPr>
          <p:nvPr/>
        </p:nvSpPr>
        <p:spPr bwMode="auto">
          <a:xfrm>
            <a:off x="6477000" y="3505200"/>
            <a:ext cx="2209800" cy="381000"/>
          </a:xfrm>
          <a:prstGeom prst="flowChartPunchedTape">
            <a:avLst/>
          </a:prstGeom>
          <a:solidFill>
            <a:srgbClr val="FFFF00">
              <a:alpha val="3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752" name="AutoShape 8"/>
          <p:cNvSpPr>
            <a:spLocks noChangeArrowheads="1"/>
          </p:cNvSpPr>
          <p:nvPr/>
        </p:nvSpPr>
        <p:spPr bwMode="auto">
          <a:xfrm>
            <a:off x="2971800" y="3886200"/>
            <a:ext cx="1295400" cy="381000"/>
          </a:xfrm>
          <a:prstGeom prst="flowChartPunchedTape">
            <a:avLst/>
          </a:prstGeom>
          <a:solidFill>
            <a:srgbClr val="FFFF00">
              <a:alpha val="3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753" name="AutoShape 9"/>
          <p:cNvSpPr>
            <a:spLocks noChangeArrowheads="1"/>
          </p:cNvSpPr>
          <p:nvPr/>
        </p:nvSpPr>
        <p:spPr bwMode="auto">
          <a:xfrm>
            <a:off x="3352800" y="5029200"/>
            <a:ext cx="2362200" cy="381000"/>
          </a:xfrm>
          <a:prstGeom prst="flowChartPunchedTape">
            <a:avLst/>
          </a:prstGeom>
          <a:solidFill>
            <a:srgbClr val="FFFF00">
              <a:alpha val="3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754" name="AutoShape 10"/>
          <p:cNvSpPr>
            <a:spLocks noChangeArrowheads="1"/>
          </p:cNvSpPr>
          <p:nvPr/>
        </p:nvSpPr>
        <p:spPr bwMode="auto">
          <a:xfrm>
            <a:off x="5791200" y="5410200"/>
            <a:ext cx="2667000" cy="381000"/>
          </a:xfrm>
          <a:prstGeom prst="flowChartPunchedTape">
            <a:avLst/>
          </a:prstGeom>
          <a:solidFill>
            <a:srgbClr val="FFFF00">
              <a:alpha val="3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755" name="AutoShape 11"/>
          <p:cNvSpPr>
            <a:spLocks noChangeArrowheads="1"/>
          </p:cNvSpPr>
          <p:nvPr/>
        </p:nvSpPr>
        <p:spPr bwMode="auto">
          <a:xfrm>
            <a:off x="2971800" y="5791200"/>
            <a:ext cx="1066800" cy="381000"/>
          </a:xfrm>
          <a:prstGeom prst="flowChartPunchedTape">
            <a:avLst/>
          </a:prstGeom>
          <a:solidFill>
            <a:srgbClr val="FFFF00">
              <a:alpha val="3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750" name="Text Box 6"/>
          <p:cNvSpPr txBox="1">
            <a:spLocks noChangeArrowheads="1"/>
          </p:cNvSpPr>
          <p:nvPr/>
        </p:nvSpPr>
        <p:spPr bwMode="auto">
          <a:xfrm>
            <a:off x="2971800" y="2270125"/>
            <a:ext cx="5943600"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600" b="1">
                <a:solidFill>
                  <a:srgbClr val="000000"/>
                </a:solidFill>
                <a:latin typeface="Berlin Sans FB Demi" pitchFamily="34" charset="0"/>
              </a:rPr>
              <a:t>Acts 2:4-13 (NKJV) </a:t>
            </a:r>
            <a:endParaRPr lang="en-US" sz="2600">
              <a:solidFill>
                <a:srgbClr val="000000"/>
              </a:solidFill>
              <a:latin typeface="Berlin Sans FB Demi" pitchFamily="34" charset="0"/>
            </a:endParaRPr>
          </a:p>
          <a:p>
            <a:pPr eaLnBrk="1" hangingPunct="1"/>
            <a:r>
              <a:rPr lang="en-US" sz="2500" baseline="30000">
                <a:solidFill>
                  <a:srgbClr val="000000"/>
                </a:solidFill>
                <a:latin typeface="Times New Roman" pitchFamily="18" charset="0"/>
              </a:rPr>
              <a:t>4 </a:t>
            </a:r>
            <a:r>
              <a:rPr lang="en-US" sz="2500">
                <a:solidFill>
                  <a:srgbClr val="000000"/>
                </a:solidFill>
                <a:latin typeface="Times New Roman" pitchFamily="18" charset="0"/>
              </a:rPr>
              <a:t> . . . began to speak with other tongues, &lt;glōssa&gt; as the Spirit gave them utterance. </a:t>
            </a:r>
          </a:p>
          <a:p>
            <a:pPr eaLnBrk="1" hangingPunct="1"/>
            <a:r>
              <a:rPr lang="en-US" sz="2500" baseline="30000">
                <a:solidFill>
                  <a:srgbClr val="000000"/>
                </a:solidFill>
                <a:latin typeface="Times New Roman" pitchFamily="18" charset="0"/>
              </a:rPr>
              <a:t>6 </a:t>
            </a:r>
            <a:r>
              <a:rPr lang="en-US" sz="2500">
                <a:solidFill>
                  <a:srgbClr val="000000"/>
                </a:solidFill>
                <a:latin typeface="Times New Roman" pitchFamily="18" charset="0"/>
              </a:rPr>
              <a:t> . . . everyone heard them speak in his own language. </a:t>
            </a:r>
          </a:p>
          <a:p>
            <a:pPr eaLnBrk="1" hangingPunct="1"/>
            <a:r>
              <a:rPr lang="en-US" sz="2500" baseline="30000">
                <a:solidFill>
                  <a:srgbClr val="000000"/>
                </a:solidFill>
                <a:latin typeface="Times New Roman" pitchFamily="18" charset="0"/>
              </a:rPr>
              <a:t>7 </a:t>
            </a:r>
            <a:r>
              <a:rPr lang="en-US" sz="2500">
                <a:solidFill>
                  <a:srgbClr val="000000"/>
                </a:solidFill>
                <a:latin typeface="Times New Roman" pitchFamily="18" charset="0"/>
              </a:rPr>
              <a:t> . ..  "Look, are not all these who speak Galileans? </a:t>
            </a:r>
            <a:r>
              <a:rPr lang="en-US" sz="2500" baseline="30000">
                <a:solidFill>
                  <a:srgbClr val="000000"/>
                </a:solidFill>
                <a:latin typeface="Times New Roman" pitchFamily="18" charset="0"/>
              </a:rPr>
              <a:t>8 </a:t>
            </a:r>
            <a:r>
              <a:rPr lang="en-US" sz="2500">
                <a:solidFill>
                  <a:srgbClr val="000000"/>
                </a:solidFill>
                <a:latin typeface="Times New Roman" pitchFamily="18" charset="0"/>
              </a:rPr>
              <a:t>And how </a:t>
            </a:r>
            <a:r>
              <a:rPr lang="en-US" sz="2500" i="1">
                <a:solidFill>
                  <a:srgbClr val="000000"/>
                </a:solidFill>
                <a:latin typeface="Times New Roman" pitchFamily="18" charset="0"/>
              </a:rPr>
              <a:t>is it that</a:t>
            </a:r>
            <a:r>
              <a:rPr lang="en-US" sz="2500">
                <a:solidFill>
                  <a:srgbClr val="000000"/>
                </a:solidFill>
                <a:latin typeface="Times New Roman" pitchFamily="18" charset="0"/>
              </a:rPr>
              <a:t> we hear, each in our own language in which we were born?</a:t>
            </a:r>
          </a:p>
          <a:p>
            <a:pPr eaLnBrk="1" hangingPunct="1"/>
            <a:r>
              <a:rPr lang="en-US" sz="2500" baseline="30000">
                <a:solidFill>
                  <a:srgbClr val="000000"/>
                </a:solidFill>
                <a:latin typeface="Times New Roman" pitchFamily="18" charset="0"/>
              </a:rPr>
              <a:t>11 </a:t>
            </a:r>
            <a:r>
              <a:rPr lang="en-US" sz="2500">
                <a:solidFill>
                  <a:srgbClr val="000000"/>
                </a:solidFill>
                <a:latin typeface="Times New Roman" pitchFamily="18" charset="0"/>
              </a:rPr>
              <a:t> . . . -we hear them speaking in our own tongues &lt;glōssa&gt; the wonderful works of God." </a:t>
            </a:r>
          </a:p>
        </p:txBody>
      </p:sp>
      <p:sp>
        <p:nvSpPr>
          <p:cNvPr id="16" name="Rectangle 15"/>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7" name="Rectangle 16"/>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
        <p:nvSpPr>
          <p:cNvPr id="18" name="Rectangle 17"/>
          <p:cNvSpPr/>
          <p:nvPr/>
        </p:nvSpPr>
        <p:spPr>
          <a:xfrm>
            <a:off x="0" y="1120914"/>
            <a:ext cx="91440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The Gift of Tongues In the Bible</a:t>
            </a:r>
            <a:endParaRPr lang="en-US" sz="40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Tree>
    <p:extLst>
      <p:ext uri="{BB962C8B-B14F-4D97-AF65-F5344CB8AC3E}">
        <p14:creationId xmlns:p14="http://schemas.microsoft.com/office/powerpoint/2010/main" val="289307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1750">
                                            <p:txEl>
                                              <p:pRg st="2" end="2"/>
                                            </p:txEl>
                                          </p:spTgt>
                                        </p:tgtEl>
                                        <p:attrNameLst>
                                          <p:attrName>style.visibility</p:attrName>
                                        </p:attrNameLst>
                                      </p:cBhvr>
                                      <p:to>
                                        <p:strVal val="visible"/>
                                      </p:to>
                                    </p:set>
                                    <p:animEffect transition="in" filter="randombar(horizontal)">
                                      <p:cBhvr>
                                        <p:cTn id="7" dur="500"/>
                                        <p:tgtEl>
                                          <p:spTgt spid="31750">
                                            <p:txEl>
                                              <p:pRg st="2" end="2"/>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751"/>
                                        </p:tgtEl>
                                        <p:attrNameLst>
                                          <p:attrName>style.visibility</p:attrName>
                                        </p:attrNameLst>
                                      </p:cBhvr>
                                      <p:to>
                                        <p:strVal val="visible"/>
                                      </p:to>
                                    </p:set>
                                    <p:animEffect transition="in" filter="wipe(left)">
                                      <p:cBhvr>
                                        <p:cTn id="11" dur="500"/>
                                        <p:tgtEl>
                                          <p:spTgt spid="3175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1752"/>
                                        </p:tgtEl>
                                        <p:attrNameLst>
                                          <p:attrName>style.visibility</p:attrName>
                                        </p:attrNameLst>
                                      </p:cBhvr>
                                      <p:to>
                                        <p:strVal val="visible"/>
                                      </p:to>
                                    </p:set>
                                    <p:animEffect transition="in" filter="wipe(left)">
                                      <p:cBhvr>
                                        <p:cTn id="15" dur="500"/>
                                        <p:tgtEl>
                                          <p:spTgt spid="3175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nodeType="clickEffect">
                                  <p:stCondLst>
                                    <p:cond delay="0"/>
                                  </p:stCondLst>
                                  <p:childTnLst>
                                    <p:set>
                                      <p:cBhvr>
                                        <p:cTn id="19" dur="1" fill="hold">
                                          <p:stCondLst>
                                            <p:cond delay="0"/>
                                          </p:stCondLst>
                                        </p:cTn>
                                        <p:tgtEl>
                                          <p:spTgt spid="31750">
                                            <p:txEl>
                                              <p:pRg st="3" end="3"/>
                                            </p:txEl>
                                          </p:spTgt>
                                        </p:tgtEl>
                                        <p:attrNameLst>
                                          <p:attrName>style.visibility</p:attrName>
                                        </p:attrNameLst>
                                      </p:cBhvr>
                                      <p:to>
                                        <p:strVal val="visible"/>
                                      </p:to>
                                    </p:set>
                                    <p:animEffect transition="in" filter="randombar(horizontal)">
                                      <p:cBhvr>
                                        <p:cTn id="20" dur="500"/>
                                        <p:tgtEl>
                                          <p:spTgt spid="31750">
                                            <p:txEl>
                                              <p:pRg st="3" end="3"/>
                                            </p:txEl>
                                          </p:spTgt>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31753"/>
                                        </p:tgtEl>
                                        <p:attrNameLst>
                                          <p:attrName>style.visibility</p:attrName>
                                        </p:attrNameLst>
                                      </p:cBhvr>
                                      <p:to>
                                        <p:strVal val="visible"/>
                                      </p:to>
                                    </p:set>
                                    <p:animEffect transition="in" filter="wipe(left)">
                                      <p:cBhvr>
                                        <p:cTn id="24" dur="500"/>
                                        <p:tgtEl>
                                          <p:spTgt spid="3175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4" presetClass="entr" presetSubtype="10" fill="hold" nodeType="clickEffect">
                                  <p:stCondLst>
                                    <p:cond delay="0"/>
                                  </p:stCondLst>
                                  <p:childTnLst>
                                    <p:set>
                                      <p:cBhvr>
                                        <p:cTn id="28" dur="1" fill="hold">
                                          <p:stCondLst>
                                            <p:cond delay="0"/>
                                          </p:stCondLst>
                                        </p:cTn>
                                        <p:tgtEl>
                                          <p:spTgt spid="31750">
                                            <p:txEl>
                                              <p:pRg st="4" end="4"/>
                                            </p:txEl>
                                          </p:spTgt>
                                        </p:tgtEl>
                                        <p:attrNameLst>
                                          <p:attrName>style.visibility</p:attrName>
                                        </p:attrNameLst>
                                      </p:cBhvr>
                                      <p:to>
                                        <p:strVal val="visible"/>
                                      </p:to>
                                    </p:set>
                                    <p:animEffect transition="in" filter="randombar(horizontal)">
                                      <p:cBhvr>
                                        <p:cTn id="29" dur="500"/>
                                        <p:tgtEl>
                                          <p:spTgt spid="31750">
                                            <p:txEl>
                                              <p:pRg st="4" end="4"/>
                                            </p:txEl>
                                          </p:spTgt>
                                        </p:tgtEl>
                                      </p:cBhvr>
                                    </p:animEffect>
                                  </p:childTnLst>
                                </p:cTn>
                              </p:par>
                            </p:childTnLst>
                          </p:cTn>
                        </p:par>
                        <p:par>
                          <p:cTn id="30" fill="hold" nodeType="afterGroup">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31754"/>
                                        </p:tgtEl>
                                        <p:attrNameLst>
                                          <p:attrName>style.visibility</p:attrName>
                                        </p:attrNameLst>
                                      </p:cBhvr>
                                      <p:to>
                                        <p:strVal val="visible"/>
                                      </p:to>
                                    </p:set>
                                    <p:animEffect transition="in" filter="wipe(left)">
                                      <p:cBhvr>
                                        <p:cTn id="33" dur="500"/>
                                        <p:tgtEl>
                                          <p:spTgt spid="31754"/>
                                        </p:tgtEl>
                                      </p:cBhvr>
                                    </p:animEffect>
                                  </p:childTnLst>
                                </p:cTn>
                              </p:par>
                            </p:childTnLst>
                          </p:cTn>
                        </p:par>
                        <p:par>
                          <p:cTn id="34" fill="hold" nodeType="afterGroup">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31755"/>
                                        </p:tgtEl>
                                        <p:attrNameLst>
                                          <p:attrName>style.visibility</p:attrName>
                                        </p:attrNameLst>
                                      </p:cBhvr>
                                      <p:to>
                                        <p:strVal val="visible"/>
                                      </p:to>
                                    </p:set>
                                    <p:animEffect transition="in" filter="wipe(left)">
                                      <p:cBhvr>
                                        <p:cTn id="37" dur="5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animBg="1"/>
      <p:bldP spid="31752" grpId="0" animBg="1"/>
      <p:bldP spid="31753" grpId="0" animBg="1"/>
      <p:bldP spid="31754" grpId="0" animBg="1"/>
      <p:bldP spid="317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971800" y="2209800"/>
            <a:ext cx="6019800" cy="4495800"/>
          </a:xfrm>
          <a:prstGeom prst="rect">
            <a:avLst/>
          </a:prstGeom>
          <a:solidFill>
            <a:srgbClr val="EFEED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pic>
        <p:nvPicPr>
          <p:cNvPr id="143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2590800"/>
            <a:ext cx="2763837"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0" name="AutoShape 12"/>
          <p:cNvSpPr>
            <a:spLocks noChangeArrowheads="1"/>
          </p:cNvSpPr>
          <p:nvPr/>
        </p:nvSpPr>
        <p:spPr bwMode="auto">
          <a:xfrm>
            <a:off x="2971800" y="4267200"/>
            <a:ext cx="1143000" cy="381000"/>
          </a:xfrm>
          <a:prstGeom prst="flowChartPunchedTape">
            <a:avLst/>
          </a:prstGeom>
          <a:solidFill>
            <a:srgbClr val="FFFF00">
              <a:alpha val="3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81" name="AutoShape 13"/>
          <p:cNvSpPr>
            <a:spLocks noChangeArrowheads="1"/>
          </p:cNvSpPr>
          <p:nvPr/>
        </p:nvSpPr>
        <p:spPr bwMode="auto">
          <a:xfrm>
            <a:off x="4953000" y="5867400"/>
            <a:ext cx="3733800" cy="381000"/>
          </a:xfrm>
          <a:prstGeom prst="flowChartPunchedTape">
            <a:avLst/>
          </a:prstGeom>
          <a:solidFill>
            <a:srgbClr val="FFFF00">
              <a:alpha val="3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82" name="AutoShape 14"/>
          <p:cNvSpPr>
            <a:spLocks noChangeArrowheads="1"/>
          </p:cNvSpPr>
          <p:nvPr/>
        </p:nvSpPr>
        <p:spPr bwMode="auto">
          <a:xfrm>
            <a:off x="4648200" y="6172200"/>
            <a:ext cx="2209800" cy="381000"/>
          </a:xfrm>
          <a:prstGeom prst="flowChartPunchedTape">
            <a:avLst/>
          </a:prstGeom>
          <a:solidFill>
            <a:srgbClr val="FFFF00">
              <a:alpha val="3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cxnSp>
        <p:nvCxnSpPr>
          <p:cNvPr id="32783" name="AutoShape 15"/>
          <p:cNvCxnSpPr>
            <a:cxnSpLocks noChangeShapeType="1"/>
            <a:stCxn id="32782" idx="1"/>
            <a:endCxn id="32780" idx="1"/>
          </p:cNvCxnSpPr>
          <p:nvPr/>
        </p:nvCxnSpPr>
        <p:spPr bwMode="auto">
          <a:xfrm rot="10800000">
            <a:off x="2971800" y="4457700"/>
            <a:ext cx="1676400" cy="1905000"/>
          </a:xfrm>
          <a:prstGeom prst="curvedConnector3">
            <a:avLst>
              <a:gd name="adj1" fmla="val 134185"/>
            </a:avLst>
          </a:prstGeom>
          <a:noFill/>
          <a:ln w="57150">
            <a:solidFill>
              <a:srgbClr val="990033"/>
            </a:solidFill>
            <a:round/>
            <a:headEnd type="triangle" w="med" len="med"/>
            <a:tailEnd type="triangle" w="med" len="med"/>
          </a:ln>
          <a:effectLst>
            <a:prstShdw prst="shdw17" dist="17961" dir="2700000">
              <a:srgbClr val="5C001F"/>
            </a:prstShdw>
          </a:effectLst>
          <a:extLst>
            <a:ext uri="{909E8E84-426E-40DD-AFC4-6F175D3DCCD1}">
              <a14:hiddenFill xmlns:a14="http://schemas.microsoft.com/office/drawing/2010/main">
                <a:noFill/>
              </a14:hiddenFill>
            </a:ext>
          </a:extLst>
        </p:spPr>
      </p:cxnSp>
      <p:sp>
        <p:nvSpPr>
          <p:cNvPr id="32779" name="Text Box 11"/>
          <p:cNvSpPr txBox="1">
            <a:spLocks noChangeArrowheads="1"/>
          </p:cNvSpPr>
          <p:nvPr/>
        </p:nvSpPr>
        <p:spPr bwMode="auto">
          <a:xfrm>
            <a:off x="2971800" y="2270125"/>
            <a:ext cx="59436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600" b="1">
                <a:solidFill>
                  <a:srgbClr val="000000"/>
                </a:solidFill>
                <a:latin typeface="Berlin Sans FB Demi" pitchFamily="34" charset="0"/>
              </a:rPr>
              <a:t>Acts 10:44-46 (NKJV) </a:t>
            </a:r>
            <a:endParaRPr lang="en-US" sz="2600">
              <a:solidFill>
                <a:srgbClr val="000000"/>
              </a:solidFill>
              <a:latin typeface="Berlin Sans FB Demi" pitchFamily="34" charset="0"/>
            </a:endParaRPr>
          </a:p>
          <a:p>
            <a:pPr eaLnBrk="1" hangingPunct="1"/>
            <a:r>
              <a:rPr lang="en-US" sz="2500" baseline="30000">
                <a:solidFill>
                  <a:srgbClr val="000000"/>
                </a:solidFill>
                <a:latin typeface="Times New Roman" pitchFamily="18" charset="0"/>
              </a:rPr>
              <a:t>44 </a:t>
            </a:r>
            <a:r>
              <a:rPr lang="en-US" sz="2500">
                <a:solidFill>
                  <a:srgbClr val="000000"/>
                </a:solidFill>
                <a:latin typeface="Times New Roman" pitchFamily="18" charset="0"/>
              </a:rPr>
              <a:t> . . . the Holy Spirit fell upon all those who heard the word. </a:t>
            </a:r>
            <a:r>
              <a:rPr lang="en-US" sz="2500" baseline="30000">
                <a:solidFill>
                  <a:srgbClr val="000000"/>
                </a:solidFill>
                <a:latin typeface="Times New Roman" pitchFamily="18" charset="0"/>
              </a:rPr>
              <a:t>45 </a:t>
            </a:r>
            <a:r>
              <a:rPr lang="en-US" sz="2500">
                <a:solidFill>
                  <a:srgbClr val="000000"/>
                </a:solidFill>
                <a:latin typeface="Times New Roman" pitchFamily="18" charset="0"/>
              </a:rPr>
              <a:t>And those of the circumcision who believed were astonished,  . . . </a:t>
            </a:r>
            <a:r>
              <a:rPr lang="en-US" sz="2500" baseline="30000">
                <a:solidFill>
                  <a:srgbClr val="000000"/>
                </a:solidFill>
                <a:latin typeface="Times New Roman" pitchFamily="18" charset="0"/>
              </a:rPr>
              <a:t>46 </a:t>
            </a:r>
            <a:r>
              <a:rPr lang="en-US" sz="2500">
                <a:solidFill>
                  <a:srgbClr val="000000"/>
                </a:solidFill>
                <a:latin typeface="Times New Roman" pitchFamily="18" charset="0"/>
              </a:rPr>
              <a:t>For they heard them speak with tongues and magnify God.  . . .</a:t>
            </a:r>
          </a:p>
          <a:p>
            <a:pPr algn="ctr" eaLnBrk="1" hangingPunct="1"/>
            <a:r>
              <a:rPr lang="en-US" sz="2900" b="1">
                <a:solidFill>
                  <a:srgbClr val="000000"/>
                </a:solidFill>
                <a:latin typeface="Berlin Sans FB Demi" pitchFamily="34" charset="0"/>
              </a:rPr>
              <a:t>Acts 11:15-17 (NKJV)</a:t>
            </a:r>
            <a:endParaRPr lang="en-US" sz="2500">
              <a:solidFill>
                <a:srgbClr val="000000"/>
              </a:solidFill>
              <a:latin typeface="Times New Roman" pitchFamily="18" charset="0"/>
            </a:endParaRPr>
          </a:p>
          <a:p>
            <a:pPr algn="ctr" eaLnBrk="1" hangingPunct="1"/>
            <a:r>
              <a:rPr lang="en-US" sz="2500" baseline="30000">
                <a:solidFill>
                  <a:srgbClr val="000000"/>
                </a:solidFill>
                <a:latin typeface="Times New Roman" pitchFamily="18" charset="0"/>
              </a:rPr>
              <a:t>15 </a:t>
            </a:r>
            <a:r>
              <a:rPr lang="en-US" sz="2500">
                <a:solidFill>
                  <a:srgbClr val="000000"/>
                </a:solidFill>
                <a:latin typeface="Times New Roman" pitchFamily="18" charset="0"/>
              </a:rPr>
              <a:t>And as I began to speak, the Holy Spirit fell upon them, as upon us at the beginning. </a:t>
            </a:r>
            <a:br>
              <a:rPr lang="en-US" sz="2500">
                <a:solidFill>
                  <a:srgbClr val="000000"/>
                </a:solidFill>
                <a:latin typeface="Times New Roman" pitchFamily="18" charset="0"/>
              </a:rPr>
            </a:br>
            <a:r>
              <a:rPr lang="en-US" sz="2500" baseline="30000">
                <a:solidFill>
                  <a:srgbClr val="000000"/>
                </a:solidFill>
                <a:latin typeface="Times New Roman" pitchFamily="18" charset="0"/>
              </a:rPr>
              <a:t>17 </a:t>
            </a:r>
            <a:r>
              <a:rPr lang="en-US" sz="2500">
                <a:solidFill>
                  <a:srgbClr val="000000"/>
                </a:solidFill>
                <a:latin typeface="Times New Roman" pitchFamily="18" charset="0"/>
              </a:rPr>
              <a:t>If therefore God gave them the same gift as </a:t>
            </a:r>
            <a:r>
              <a:rPr lang="en-US" sz="2500" i="1">
                <a:solidFill>
                  <a:srgbClr val="000000"/>
                </a:solidFill>
                <a:latin typeface="Times New Roman" pitchFamily="18" charset="0"/>
              </a:rPr>
              <a:t>He gave</a:t>
            </a:r>
            <a:r>
              <a:rPr lang="en-US" sz="2500">
                <a:solidFill>
                  <a:srgbClr val="000000"/>
                </a:solidFill>
                <a:latin typeface="Times New Roman" pitchFamily="18" charset="0"/>
              </a:rPr>
              <a:t> us  . . .</a:t>
            </a:r>
          </a:p>
        </p:txBody>
      </p:sp>
      <p:sp>
        <p:nvSpPr>
          <p:cNvPr id="32784" name="WordArt 16"/>
          <p:cNvSpPr>
            <a:spLocks noChangeArrowheads="1" noChangeShapeType="1" noTextEdit="1"/>
          </p:cNvSpPr>
          <p:nvPr/>
        </p:nvSpPr>
        <p:spPr bwMode="auto">
          <a:xfrm>
            <a:off x="447675" y="4572000"/>
            <a:ext cx="2143125" cy="1905000"/>
          </a:xfrm>
          <a:prstGeom prst="rect">
            <a:avLst/>
          </a:prstGeom>
        </p:spPr>
        <p:txBody>
          <a:bodyPr wrap="none" fromWordArt="1">
            <a:prstTxWarp prst="textCascadeUp">
              <a:avLst>
                <a:gd name="adj" fmla="val 76750"/>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Human</a:t>
            </a:r>
          </a:p>
          <a:p>
            <a:pPr algn="ctr"/>
            <a:r>
              <a:rPr lang="en-US" sz="3600" kern="10">
                <a:ln w="9525">
                  <a:round/>
                  <a:headEnd/>
                  <a:tailEnd/>
                </a:ln>
                <a:gradFill rotWithShape="1">
                  <a:gsLst>
                    <a:gs pos="0">
                      <a:srgbClr val="FFE701"/>
                    </a:gs>
                    <a:gs pos="100000">
                      <a:srgbClr val="FE3E02"/>
                    </a:gs>
                  </a:gsLst>
                  <a:lin ang="5400000" scaled="1"/>
                </a:gradFill>
                <a:latin typeface="Impact"/>
              </a:rPr>
              <a:t>Languages!!</a:t>
            </a:r>
          </a:p>
        </p:txBody>
      </p:sp>
      <p:sp>
        <p:nvSpPr>
          <p:cNvPr id="16" name="Rectangle 15"/>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7" name="Rectangle 16"/>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
        <p:nvSpPr>
          <p:cNvPr id="18" name="Rectangle 17"/>
          <p:cNvSpPr/>
          <p:nvPr/>
        </p:nvSpPr>
        <p:spPr>
          <a:xfrm>
            <a:off x="0" y="1120914"/>
            <a:ext cx="91440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The Gift of Tongues In the Bible</a:t>
            </a:r>
            <a:endParaRPr lang="en-US" sz="40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Tree>
    <p:extLst>
      <p:ext uri="{BB962C8B-B14F-4D97-AF65-F5344CB8AC3E}">
        <p14:creationId xmlns:p14="http://schemas.microsoft.com/office/powerpoint/2010/main" val="233589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780"/>
                                        </p:tgtEl>
                                        <p:attrNameLst>
                                          <p:attrName>style.visibility</p:attrName>
                                        </p:attrNameLst>
                                      </p:cBhvr>
                                      <p:to>
                                        <p:strVal val="visible"/>
                                      </p:to>
                                    </p:set>
                                    <p:animEffect transition="in" filter="wipe(left)">
                                      <p:cBhvr>
                                        <p:cTn id="7" dur="500"/>
                                        <p:tgtEl>
                                          <p:spTgt spid="327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32779">
                                            <p:txEl>
                                              <p:pRg st="2" end="2"/>
                                            </p:txEl>
                                          </p:spTgt>
                                        </p:tgtEl>
                                        <p:attrNameLst>
                                          <p:attrName>style.visibility</p:attrName>
                                        </p:attrNameLst>
                                      </p:cBhvr>
                                      <p:to>
                                        <p:strVal val="visible"/>
                                      </p:to>
                                    </p:set>
                                    <p:animEffect transition="in" filter="fade">
                                      <p:cBhvr>
                                        <p:cTn id="12" dur="1000"/>
                                        <p:tgtEl>
                                          <p:spTgt spid="32779">
                                            <p:txEl>
                                              <p:pRg st="2" end="2"/>
                                            </p:txEl>
                                          </p:spTgt>
                                        </p:tgtEl>
                                      </p:cBhvr>
                                    </p:animEffect>
                                    <p:anim calcmode="lin" valueType="num">
                                      <p:cBhvr>
                                        <p:cTn id="13" dur="1000" fill="hold"/>
                                        <p:tgtEl>
                                          <p:spTgt spid="3277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2779">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2779">
                                            <p:txEl>
                                              <p:pRg st="3" end="3"/>
                                            </p:txEl>
                                          </p:spTgt>
                                        </p:tgtEl>
                                        <p:attrNameLst>
                                          <p:attrName>style.visibility</p:attrName>
                                        </p:attrNameLst>
                                      </p:cBhvr>
                                      <p:to>
                                        <p:strVal val="visible"/>
                                      </p:to>
                                    </p:set>
                                    <p:animEffect transition="in" filter="fade">
                                      <p:cBhvr>
                                        <p:cTn id="17" dur="1000"/>
                                        <p:tgtEl>
                                          <p:spTgt spid="32779">
                                            <p:txEl>
                                              <p:pRg st="3" end="3"/>
                                            </p:txEl>
                                          </p:spTgt>
                                        </p:tgtEl>
                                      </p:cBhvr>
                                    </p:animEffect>
                                    <p:anim calcmode="lin" valueType="num">
                                      <p:cBhvr>
                                        <p:cTn id="18" dur="1000" fill="hold"/>
                                        <p:tgtEl>
                                          <p:spTgt spid="32779">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2779">
                                            <p:txEl>
                                              <p:pRg st="3" end="3"/>
                                            </p:txEl>
                                          </p:spTgt>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32781"/>
                                        </p:tgtEl>
                                        <p:attrNameLst>
                                          <p:attrName>style.visibility</p:attrName>
                                        </p:attrNameLst>
                                      </p:cBhvr>
                                      <p:to>
                                        <p:strVal val="visible"/>
                                      </p:to>
                                    </p:set>
                                    <p:animEffect transition="in" filter="wipe(left)">
                                      <p:cBhvr>
                                        <p:cTn id="23" dur="500"/>
                                        <p:tgtEl>
                                          <p:spTgt spid="32781"/>
                                        </p:tgtEl>
                                      </p:cBhvr>
                                    </p:animEffect>
                                  </p:childTnLst>
                                </p:cTn>
                              </p:par>
                            </p:childTnLst>
                          </p:cTn>
                        </p:par>
                        <p:par>
                          <p:cTn id="24" fill="hold" nodeType="afterGroup">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32782"/>
                                        </p:tgtEl>
                                        <p:attrNameLst>
                                          <p:attrName>style.visibility</p:attrName>
                                        </p:attrNameLst>
                                      </p:cBhvr>
                                      <p:to>
                                        <p:strVal val="visible"/>
                                      </p:to>
                                    </p:set>
                                    <p:animEffect transition="in" filter="wipe(left)">
                                      <p:cBhvr>
                                        <p:cTn id="27" dur="500"/>
                                        <p:tgtEl>
                                          <p:spTgt spid="3278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32783"/>
                                        </p:tgtEl>
                                        <p:attrNameLst>
                                          <p:attrName>style.visibility</p:attrName>
                                        </p:attrNameLst>
                                      </p:cBhvr>
                                      <p:to>
                                        <p:strVal val="visible"/>
                                      </p:to>
                                    </p:set>
                                    <p:animEffect transition="in" filter="wipe(down)">
                                      <p:cBhvr>
                                        <p:cTn id="32" dur="500"/>
                                        <p:tgtEl>
                                          <p:spTgt spid="3278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32784"/>
                                        </p:tgtEl>
                                        <p:attrNameLst>
                                          <p:attrName>style.visibility</p:attrName>
                                        </p:attrNameLst>
                                      </p:cBhvr>
                                      <p:to>
                                        <p:strVal val="visible"/>
                                      </p:to>
                                    </p:set>
                                    <p:anim calcmode="lin" valueType="num">
                                      <p:cBhvr>
                                        <p:cTn id="37" dur="500" fill="hold"/>
                                        <p:tgtEl>
                                          <p:spTgt spid="32784"/>
                                        </p:tgtEl>
                                        <p:attrNameLst>
                                          <p:attrName>ppt_w</p:attrName>
                                        </p:attrNameLst>
                                      </p:cBhvr>
                                      <p:tavLst>
                                        <p:tav tm="0">
                                          <p:val>
                                            <p:fltVal val="0"/>
                                          </p:val>
                                        </p:tav>
                                        <p:tav tm="100000">
                                          <p:val>
                                            <p:strVal val="#ppt_w"/>
                                          </p:val>
                                        </p:tav>
                                      </p:tavLst>
                                    </p:anim>
                                    <p:anim calcmode="lin" valueType="num">
                                      <p:cBhvr>
                                        <p:cTn id="38" dur="500" fill="hold"/>
                                        <p:tgtEl>
                                          <p:spTgt spid="32784"/>
                                        </p:tgtEl>
                                        <p:attrNameLst>
                                          <p:attrName>ppt_h</p:attrName>
                                        </p:attrNameLst>
                                      </p:cBhvr>
                                      <p:tavLst>
                                        <p:tav tm="0">
                                          <p:val>
                                            <p:fltVal val="0"/>
                                          </p:val>
                                        </p:tav>
                                        <p:tav tm="100000">
                                          <p:val>
                                            <p:strVal val="#ppt_h"/>
                                          </p:val>
                                        </p:tav>
                                      </p:tavLst>
                                    </p:anim>
                                    <p:animEffect transition="in" filter="fade">
                                      <p:cBhvr>
                                        <p:cTn id="39" dur="500"/>
                                        <p:tgtEl>
                                          <p:spTgt spid="32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0" grpId="0" animBg="1"/>
      <p:bldP spid="32781" grpId="0" animBg="1"/>
      <p:bldP spid="32782" grpId="0" animBg="1"/>
      <p:bldP spid="3278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3" cstate="print"/>
          <a:srcRect/>
          <a:stretch>
            <a:fillRect/>
          </a:stretch>
        </p:blipFill>
        <p:spPr bwMode="auto">
          <a:xfrm>
            <a:off x="1" y="1389356"/>
            <a:ext cx="4190999" cy="5468644"/>
          </a:xfrm>
          <a:prstGeom prst="rect">
            <a:avLst/>
          </a:prstGeom>
          <a:noFill/>
          <a:ln w="9525">
            <a:noFill/>
            <a:miter lim="800000"/>
            <a:headEnd/>
            <a:tailEnd/>
          </a:ln>
          <a:effectLst/>
        </p:spPr>
      </p:pic>
      <p:sp>
        <p:nvSpPr>
          <p:cNvPr id="12" name="Round Diagonal Corner Rectangle 11"/>
          <p:cNvSpPr/>
          <p:nvPr/>
        </p:nvSpPr>
        <p:spPr>
          <a:xfrm>
            <a:off x="2743200" y="1676400"/>
            <a:ext cx="6172200" cy="5029201"/>
          </a:xfrm>
          <a:prstGeom prst="round2DiagRect">
            <a:avLst/>
          </a:prstGeom>
          <a:solidFill>
            <a:srgbClr val="FFE0C1">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3" name="Rectangle 2"/>
          <p:cNvSpPr/>
          <p:nvPr/>
        </p:nvSpPr>
        <p:spPr>
          <a:xfrm>
            <a:off x="2819400" y="2286000"/>
            <a:ext cx="6019800" cy="4185761"/>
          </a:xfrm>
          <a:prstGeom prst="rect">
            <a:avLst/>
          </a:prstGeom>
        </p:spPr>
        <p:txBody>
          <a:bodyPr wrap="square">
            <a:spAutoFit/>
          </a:bodyPr>
          <a:lstStyle/>
          <a:p>
            <a:pPr marL="457200" indent="-457200">
              <a:spcAft>
                <a:spcPts val="1200"/>
              </a:spcAft>
              <a:buClr>
                <a:srgbClr val="DF930C">
                  <a:lumMod val="75000"/>
                </a:srgbClr>
              </a:buClr>
              <a:buFont typeface="Wingdings 2" pitchFamily="18" charset="2"/>
              <a:buChar char="è"/>
            </a:pPr>
            <a:r>
              <a:rPr lang="en-US" sz="2600" dirty="0">
                <a:solidFill>
                  <a:srgbClr val="000000"/>
                </a:solidFill>
                <a:effectLst>
                  <a:outerShdw blurRad="60007" dist="310007" dir="7680000" sy="30000" kx="1300200" algn="ctr" rotWithShape="0">
                    <a:prstClr val="black">
                      <a:alpha val="32000"/>
                    </a:prstClr>
                  </a:outerShdw>
                </a:effectLst>
              </a:rPr>
              <a:t>First question pertained to marriage – (Chapter 7)</a:t>
            </a:r>
          </a:p>
          <a:p>
            <a:pPr marL="457200" indent="-457200">
              <a:spcAft>
                <a:spcPts val="1200"/>
              </a:spcAft>
              <a:buClr>
                <a:srgbClr val="DF930C">
                  <a:lumMod val="75000"/>
                </a:srgbClr>
              </a:buClr>
              <a:buFont typeface="Wingdings 2" pitchFamily="18" charset="2"/>
              <a:buChar char="è"/>
            </a:pPr>
            <a:r>
              <a:rPr lang="en-US" sz="2600" dirty="0">
                <a:solidFill>
                  <a:srgbClr val="000000"/>
                </a:solidFill>
                <a:effectLst>
                  <a:outerShdw blurRad="60007" dist="310007" dir="7680000" sy="30000" kx="1300200" algn="ctr" rotWithShape="0">
                    <a:prstClr val="black">
                      <a:alpha val="32000"/>
                    </a:prstClr>
                  </a:outerShdw>
                </a:effectLst>
              </a:rPr>
              <a:t>The second question dealt with eating meat offered to idols – (Chapters 8-10)</a:t>
            </a:r>
          </a:p>
          <a:p>
            <a:pPr marL="457200" indent="-457200">
              <a:spcAft>
                <a:spcPts val="1200"/>
              </a:spcAft>
              <a:buClr>
                <a:srgbClr val="DF930C">
                  <a:lumMod val="75000"/>
                </a:srgbClr>
              </a:buClr>
              <a:buFont typeface="Wingdings 2" pitchFamily="18" charset="2"/>
              <a:buChar char="è"/>
            </a:pPr>
            <a:r>
              <a:rPr lang="en-US" sz="2600" dirty="0">
                <a:solidFill>
                  <a:srgbClr val="000000"/>
                </a:solidFill>
                <a:effectLst>
                  <a:outerShdw blurRad="60007" dist="310007" dir="7680000" sy="30000" kx="1300200" algn="ctr" rotWithShape="0">
                    <a:prstClr val="black">
                      <a:alpha val="32000"/>
                    </a:prstClr>
                  </a:outerShdw>
                </a:effectLst>
              </a:rPr>
              <a:t>Chapters 11:2-16:4 deal with a variety of topics, first the issues of “headship” &amp; “Lord’s Supper”– 11:2-34</a:t>
            </a:r>
          </a:p>
          <a:p>
            <a:pPr marL="457200" indent="-457200">
              <a:spcAft>
                <a:spcPts val="1200"/>
              </a:spcAft>
              <a:buClr>
                <a:srgbClr val="DF930C">
                  <a:lumMod val="75000"/>
                </a:srgbClr>
              </a:buClr>
              <a:buFont typeface="Wingdings 2" pitchFamily="18" charset="2"/>
              <a:buChar char="è"/>
            </a:pPr>
            <a:r>
              <a:rPr lang="en-US" sz="2800" dirty="0" smtClean="0">
                <a:solidFill>
                  <a:srgbClr val="000000"/>
                </a:solidFill>
                <a:effectLst>
                  <a:outerShdw blurRad="60007" dist="310007" dir="7680000" sy="30000" kx="1300200" algn="ctr" rotWithShape="0">
                    <a:prstClr val="black">
                      <a:alpha val="32000"/>
                    </a:prstClr>
                  </a:outerShdw>
                </a:effectLst>
              </a:rPr>
              <a:t>Now </a:t>
            </a:r>
            <a:r>
              <a:rPr lang="en-US" sz="2800" dirty="0">
                <a:solidFill>
                  <a:srgbClr val="000000"/>
                </a:solidFill>
                <a:effectLst>
                  <a:outerShdw blurRad="60007" dist="310007" dir="7680000" sy="30000" kx="1300200" algn="ctr" rotWithShape="0">
                    <a:prstClr val="black">
                      <a:alpha val="32000"/>
                    </a:prstClr>
                  </a:outerShdw>
                </a:effectLst>
              </a:rPr>
              <a:t>– Spiritual Gifts – 12:1-14:40</a:t>
            </a:r>
          </a:p>
        </p:txBody>
      </p:sp>
      <p:sp>
        <p:nvSpPr>
          <p:cNvPr id="13" name="Rectangle 12"/>
          <p:cNvSpPr/>
          <p:nvPr/>
        </p:nvSpPr>
        <p:spPr>
          <a:xfrm>
            <a:off x="2895600" y="1752600"/>
            <a:ext cx="6054436" cy="584775"/>
          </a:xfrm>
          <a:prstGeom prst="rect">
            <a:avLst/>
          </a:prstGeom>
        </p:spPr>
        <p:txBody>
          <a:bodyPr wrap="square">
            <a:spAutoFit/>
          </a:bodyPr>
          <a:lstStyle/>
          <a:p>
            <a:pPr algn="ctr"/>
            <a:r>
              <a:rPr lang="en-US" sz="3200" dirty="0">
                <a:solidFill>
                  <a:srgbClr val="000000"/>
                </a:solidFill>
                <a:effectLst>
                  <a:outerShdw blurRad="60007" dist="310007" dir="7680000" sy="30000" kx="1300200" algn="ctr" rotWithShape="0">
                    <a:prstClr val="black">
                      <a:alpha val="32000"/>
                    </a:prstClr>
                  </a:outerShdw>
                </a:effectLst>
                <a:latin typeface="Dominican Small Caps" pitchFamily="2" charset="0"/>
              </a:rPr>
              <a:t>Answering Questions</a:t>
            </a:r>
          </a:p>
        </p:txBody>
      </p:sp>
      <p:sp>
        <p:nvSpPr>
          <p:cNvPr id="10" name="Rectangle 9"/>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
        <p:nvSpPr>
          <p:cNvPr id="14" name="Rectangle 13"/>
          <p:cNvSpPr/>
          <p:nvPr/>
        </p:nvSpPr>
        <p:spPr>
          <a:xfrm>
            <a:off x="0" y="457200"/>
            <a:ext cx="9144000" cy="113877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Miraculous Gifts In Corinth</a:t>
            </a:r>
          </a:p>
          <a:p>
            <a:pPr algn="ct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rPr>
              <a:t>12:1-14:40</a:t>
            </a:r>
          </a:p>
        </p:txBody>
      </p:sp>
    </p:spTree>
    <p:extLst>
      <p:ext uri="{BB962C8B-B14F-4D97-AF65-F5344CB8AC3E}">
        <p14:creationId xmlns:p14="http://schemas.microsoft.com/office/powerpoint/2010/main" val="159671457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971800" y="2209800"/>
            <a:ext cx="6019800" cy="4495800"/>
          </a:xfrm>
          <a:prstGeom prst="rect">
            <a:avLst/>
          </a:prstGeom>
          <a:solidFill>
            <a:srgbClr val="EFEED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pic>
        <p:nvPicPr>
          <p:cNvPr id="153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2590800"/>
            <a:ext cx="2763837"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6"/>
          <p:cNvSpPr txBox="1">
            <a:spLocks noChangeArrowheads="1"/>
          </p:cNvSpPr>
          <p:nvPr/>
        </p:nvSpPr>
        <p:spPr bwMode="auto">
          <a:xfrm>
            <a:off x="2971800" y="2209800"/>
            <a:ext cx="58674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5138" indent="-4651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30000"/>
              </a:spcBef>
            </a:pPr>
            <a:r>
              <a:rPr lang="en-US" sz="2800" b="1">
                <a:solidFill>
                  <a:srgbClr val="000000"/>
                </a:solidFill>
                <a:latin typeface="Berlin Sans FB Demi" pitchFamily="34" charset="0"/>
              </a:rPr>
              <a:t>1 Corinthians 12 (NKJV)</a:t>
            </a:r>
            <a:r>
              <a:rPr lang="en-US" sz="2400" b="1">
                <a:solidFill>
                  <a:srgbClr val="000000"/>
                </a:solidFill>
                <a:latin typeface="Times New Roman" pitchFamily="18" charset="0"/>
              </a:rPr>
              <a:t> </a:t>
            </a:r>
            <a:endParaRPr lang="en-US" sz="2400">
              <a:solidFill>
                <a:srgbClr val="000000"/>
              </a:solidFill>
              <a:latin typeface="Times New Roman" pitchFamily="18" charset="0"/>
            </a:endParaRPr>
          </a:p>
          <a:p>
            <a:pPr eaLnBrk="1" hangingPunct="1">
              <a:spcBef>
                <a:spcPct val="30000"/>
              </a:spcBef>
            </a:pPr>
            <a:r>
              <a:rPr lang="en-US" sz="2500" baseline="30000">
                <a:solidFill>
                  <a:srgbClr val="000000"/>
                </a:solidFill>
                <a:latin typeface="Times New Roman" pitchFamily="18" charset="0"/>
              </a:rPr>
              <a:t>10 </a:t>
            </a:r>
            <a:r>
              <a:rPr lang="en-US" sz="2500">
                <a:solidFill>
                  <a:srgbClr val="000000"/>
                </a:solidFill>
                <a:latin typeface="Times New Roman" pitchFamily="18" charset="0"/>
              </a:rPr>
              <a:t> . . . to another </a:t>
            </a:r>
            <a:r>
              <a:rPr lang="en-US" sz="2500" i="1">
                <a:solidFill>
                  <a:srgbClr val="000000"/>
                </a:solidFill>
                <a:latin typeface="Times New Roman" pitchFamily="18" charset="0"/>
              </a:rPr>
              <a:t>different</a:t>
            </a:r>
            <a:r>
              <a:rPr lang="en-US" sz="2500">
                <a:solidFill>
                  <a:srgbClr val="000000"/>
                </a:solidFill>
                <a:latin typeface="Times New Roman" pitchFamily="18" charset="0"/>
              </a:rPr>
              <a:t> </a:t>
            </a:r>
            <a:r>
              <a:rPr lang="en-US" sz="2500">
                <a:solidFill>
                  <a:srgbClr val="FF0000"/>
                </a:solidFill>
                <a:latin typeface="Times New Roman" pitchFamily="18" charset="0"/>
              </a:rPr>
              <a:t>kinds of tongues</a:t>
            </a:r>
            <a:r>
              <a:rPr lang="en-US" sz="2500">
                <a:solidFill>
                  <a:srgbClr val="000000"/>
                </a:solidFill>
                <a:latin typeface="Times New Roman" pitchFamily="18" charset="0"/>
              </a:rPr>
              <a:t>, to another the </a:t>
            </a:r>
            <a:r>
              <a:rPr lang="en-US" sz="2500">
                <a:solidFill>
                  <a:srgbClr val="FF0000"/>
                </a:solidFill>
                <a:latin typeface="Times New Roman" pitchFamily="18" charset="0"/>
              </a:rPr>
              <a:t>interpretation of tongues</a:t>
            </a:r>
            <a:r>
              <a:rPr lang="en-US" sz="2500">
                <a:solidFill>
                  <a:srgbClr val="000000"/>
                </a:solidFill>
                <a:latin typeface="Times New Roman" pitchFamily="18" charset="0"/>
              </a:rPr>
              <a:t>.</a:t>
            </a:r>
          </a:p>
          <a:p>
            <a:pPr eaLnBrk="1" hangingPunct="1">
              <a:spcBef>
                <a:spcPct val="30000"/>
              </a:spcBef>
            </a:pPr>
            <a:r>
              <a:rPr lang="en-US" sz="2500" baseline="30000">
                <a:solidFill>
                  <a:srgbClr val="000000"/>
                </a:solidFill>
                <a:latin typeface="Times New Roman" pitchFamily="18" charset="0"/>
              </a:rPr>
              <a:t>28 </a:t>
            </a:r>
            <a:r>
              <a:rPr lang="en-US" sz="2500">
                <a:solidFill>
                  <a:srgbClr val="000000"/>
                </a:solidFill>
                <a:latin typeface="Times New Roman" pitchFamily="18" charset="0"/>
              </a:rPr>
              <a:t>And God has appointed these in the church: first apostles, second prophets, third teachers, after that miracles, then gifts of healings, helps, administrations, </a:t>
            </a:r>
            <a:r>
              <a:rPr lang="en-US" sz="2500">
                <a:solidFill>
                  <a:srgbClr val="FF0000"/>
                </a:solidFill>
                <a:latin typeface="Times New Roman" pitchFamily="18" charset="0"/>
              </a:rPr>
              <a:t>varieties of tongues</a:t>
            </a:r>
            <a:r>
              <a:rPr lang="en-US" sz="2500">
                <a:solidFill>
                  <a:srgbClr val="000000"/>
                </a:solidFill>
                <a:latin typeface="Times New Roman" pitchFamily="18" charset="0"/>
              </a:rPr>
              <a:t>.</a:t>
            </a:r>
          </a:p>
          <a:p>
            <a:pPr eaLnBrk="1" hangingPunct="1">
              <a:spcBef>
                <a:spcPct val="30000"/>
              </a:spcBef>
            </a:pPr>
            <a:r>
              <a:rPr lang="en-US" sz="2500" baseline="30000">
                <a:solidFill>
                  <a:srgbClr val="000000"/>
                </a:solidFill>
                <a:latin typeface="Times New Roman" pitchFamily="18" charset="0"/>
              </a:rPr>
              <a:t>30 </a:t>
            </a:r>
            <a:r>
              <a:rPr lang="en-US" sz="2500">
                <a:solidFill>
                  <a:srgbClr val="000000"/>
                </a:solidFill>
                <a:latin typeface="Times New Roman" pitchFamily="18" charset="0"/>
              </a:rPr>
              <a:t>Do all have gifts of healings? Do all speak with </a:t>
            </a:r>
            <a:r>
              <a:rPr lang="en-US" sz="2500">
                <a:solidFill>
                  <a:srgbClr val="FF0000"/>
                </a:solidFill>
                <a:latin typeface="Times New Roman" pitchFamily="18" charset="0"/>
              </a:rPr>
              <a:t>tongues</a:t>
            </a:r>
            <a:r>
              <a:rPr lang="en-US" sz="2500">
                <a:solidFill>
                  <a:srgbClr val="000000"/>
                </a:solidFill>
                <a:latin typeface="Times New Roman" pitchFamily="18" charset="0"/>
              </a:rPr>
              <a:t>? Do all interpret? </a:t>
            </a:r>
          </a:p>
        </p:txBody>
      </p:sp>
      <p:sp>
        <p:nvSpPr>
          <p:cNvPr id="11" name="Rectangle 10"/>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2" name="Rectangle 11"/>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
        <p:nvSpPr>
          <p:cNvPr id="13" name="Rectangle 12"/>
          <p:cNvSpPr/>
          <p:nvPr/>
        </p:nvSpPr>
        <p:spPr>
          <a:xfrm>
            <a:off x="0" y="1120914"/>
            <a:ext cx="91440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The Gift of Tongues In the Bible</a:t>
            </a:r>
            <a:endParaRPr lang="en-US" sz="40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Tree>
    <p:extLst>
      <p:ext uri="{BB962C8B-B14F-4D97-AF65-F5344CB8AC3E}">
        <p14:creationId xmlns:p14="http://schemas.microsoft.com/office/powerpoint/2010/main" val="279879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0726">
                                            <p:txEl>
                                              <p:pRg st="2" end="2"/>
                                            </p:txEl>
                                          </p:spTgt>
                                        </p:tgtEl>
                                        <p:attrNameLst>
                                          <p:attrName>style.visibility</p:attrName>
                                        </p:attrNameLst>
                                      </p:cBhvr>
                                      <p:to>
                                        <p:strVal val="visible"/>
                                      </p:to>
                                    </p:set>
                                    <p:animEffect transition="in" filter="randombar(horizontal)">
                                      <p:cBhvr>
                                        <p:cTn id="7" dur="500"/>
                                        <p:tgtEl>
                                          <p:spTgt spid="3072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0726">
                                            <p:txEl>
                                              <p:pRg st="3" end="3"/>
                                            </p:txEl>
                                          </p:spTgt>
                                        </p:tgtEl>
                                        <p:attrNameLst>
                                          <p:attrName>style.visibility</p:attrName>
                                        </p:attrNameLst>
                                      </p:cBhvr>
                                      <p:to>
                                        <p:strVal val="visible"/>
                                      </p:to>
                                    </p:set>
                                    <p:animEffect transition="in" filter="randombar(horizontal)">
                                      <p:cBhvr>
                                        <p:cTn id="12" dur="500"/>
                                        <p:tgtEl>
                                          <p:spTgt spid="307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971800" y="2209800"/>
            <a:ext cx="6019800" cy="4495800"/>
          </a:xfrm>
          <a:prstGeom prst="rect">
            <a:avLst/>
          </a:prstGeom>
          <a:solidFill>
            <a:srgbClr val="EFEED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6392" name="Text Box 6"/>
          <p:cNvSpPr txBox="1">
            <a:spLocks noChangeArrowheads="1"/>
          </p:cNvSpPr>
          <p:nvPr/>
        </p:nvSpPr>
        <p:spPr bwMode="auto">
          <a:xfrm>
            <a:off x="2971800" y="2209800"/>
            <a:ext cx="601980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30000"/>
              </a:spcBef>
            </a:pPr>
            <a:r>
              <a:rPr lang="en-US" sz="2800">
                <a:solidFill>
                  <a:srgbClr val="000000"/>
                </a:solidFill>
                <a:latin typeface="Berlin Sans FB Demi" pitchFamily="34" charset="0"/>
              </a:rPr>
              <a:t>Adam Clark - </a:t>
            </a:r>
            <a:r>
              <a:rPr lang="en-US" sz="2400" b="1">
                <a:solidFill>
                  <a:srgbClr val="000000"/>
                </a:solidFill>
                <a:latin typeface="Times New Roman" pitchFamily="18" charset="0"/>
              </a:rPr>
              <a:t>(1 Cor. 12) – </a:t>
            </a:r>
          </a:p>
          <a:p>
            <a:pPr algn="ctr" eaLnBrk="1" hangingPunct="1">
              <a:spcBef>
                <a:spcPct val="30000"/>
              </a:spcBef>
            </a:pPr>
            <a:r>
              <a:rPr lang="en-US" sz="2400" b="1">
                <a:solidFill>
                  <a:srgbClr val="000000"/>
                </a:solidFill>
                <a:latin typeface="Times New Roman" pitchFamily="18" charset="0"/>
              </a:rPr>
              <a:t>verse 8 - Divers kinds of tongues.</a:t>
            </a:r>
            <a:r>
              <a:rPr lang="en-US" sz="2400">
                <a:solidFill>
                  <a:srgbClr val="000000"/>
                </a:solidFill>
                <a:latin typeface="Times New Roman" pitchFamily="18" charset="0"/>
              </a:rPr>
              <a:t> </a:t>
            </a:r>
            <a:r>
              <a:rPr lang="en-US" sz="2400">
                <a:solidFill>
                  <a:srgbClr val="0000FF"/>
                </a:solidFill>
                <a:latin typeface="Galatia SIL" pitchFamily="2" charset="0"/>
              </a:rPr>
              <a:t>Γενη γλωσσων</a:t>
            </a:r>
            <a:r>
              <a:rPr lang="en-US" sz="2400">
                <a:solidFill>
                  <a:srgbClr val="000000"/>
                </a:solidFill>
                <a:latin typeface="Times New Roman" pitchFamily="18" charset="0"/>
              </a:rPr>
              <a:t>, Different languages, which they had never learned, and which God gave them for the immediate instruction of people of different countries who attended their ministry.</a:t>
            </a:r>
          </a:p>
          <a:p>
            <a:pPr algn="ctr" eaLnBrk="1" hangingPunct="1">
              <a:spcBef>
                <a:spcPct val="30000"/>
              </a:spcBef>
            </a:pPr>
            <a:r>
              <a:rPr lang="en-US" sz="2400">
                <a:solidFill>
                  <a:srgbClr val="000000"/>
                </a:solidFill>
                <a:latin typeface="Times New Roman" pitchFamily="18" charset="0"/>
              </a:rPr>
              <a:t>verse 28 - </a:t>
            </a:r>
            <a:r>
              <a:rPr lang="en-US" sz="2400" b="1">
                <a:solidFill>
                  <a:srgbClr val="000000"/>
                </a:solidFill>
                <a:latin typeface="Times New Roman" pitchFamily="18" charset="0"/>
              </a:rPr>
              <a:t>Diversities of tongues—</a:t>
            </a:r>
            <a:r>
              <a:rPr lang="en-US" sz="2400">
                <a:solidFill>
                  <a:srgbClr val="0000FF"/>
                </a:solidFill>
                <a:latin typeface="Galatia SIL" pitchFamily="2" charset="0"/>
              </a:rPr>
              <a:t>Γενη γλωσσων·</a:t>
            </a:r>
            <a:r>
              <a:rPr lang="en-US" sz="2400">
                <a:solidFill>
                  <a:srgbClr val="000000"/>
                </a:solidFill>
                <a:latin typeface="Times New Roman" pitchFamily="18" charset="0"/>
              </a:rPr>
              <a:t> Kinds of tongues; that is, different kinds. The power to speak, on all necessary occasions, languages which they had not learned. </a:t>
            </a:r>
          </a:p>
        </p:txBody>
      </p:sp>
      <p:pic>
        <p:nvPicPr>
          <p:cNvPr id="1639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62200"/>
            <a:ext cx="2286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2" name="Rectangle 11"/>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
        <p:nvSpPr>
          <p:cNvPr id="13" name="Rectangle 12"/>
          <p:cNvSpPr/>
          <p:nvPr/>
        </p:nvSpPr>
        <p:spPr>
          <a:xfrm>
            <a:off x="0" y="1120914"/>
            <a:ext cx="91440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The Gift of Tongues In the Bible</a:t>
            </a:r>
            <a:endParaRPr lang="en-US" sz="40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Tree>
    <p:extLst>
      <p:ext uri="{BB962C8B-B14F-4D97-AF65-F5344CB8AC3E}">
        <p14:creationId xmlns:p14="http://schemas.microsoft.com/office/powerpoint/2010/main" val="206273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276600" y="2590800"/>
            <a:ext cx="5486400" cy="4114800"/>
          </a:xfrm>
          <a:prstGeom prst="round2Diag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2590800"/>
            <a:ext cx="2763837"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2" name="Rectangle 11"/>
          <p:cNvSpPr/>
          <p:nvPr/>
        </p:nvSpPr>
        <p:spPr>
          <a:xfrm>
            <a:off x="0" y="914400"/>
            <a:ext cx="9144000" cy="132343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Edification Requires Understanding</a:t>
            </a:r>
            <a:endParaRPr lang="en-US" sz="40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
        <p:nvSpPr>
          <p:cNvPr id="4" name="Rectangle 3"/>
          <p:cNvSpPr/>
          <p:nvPr/>
        </p:nvSpPr>
        <p:spPr>
          <a:xfrm>
            <a:off x="3352800" y="2861370"/>
            <a:ext cx="5334000" cy="3539430"/>
          </a:xfrm>
          <a:prstGeom prst="rect">
            <a:avLst/>
          </a:prstGeom>
        </p:spPr>
        <p:txBody>
          <a:bodyPr wrap="square">
            <a:spAutoFit/>
          </a:bodyPr>
          <a:lstStyle/>
          <a:p>
            <a:pPr algn="ctr"/>
            <a:r>
              <a:rPr lang="en-US" sz="2800" b="1" dirty="0" smtClean="0">
                <a:effectLst>
                  <a:outerShdw blurRad="60007" dist="310007" dir="7680000" sy="30000" kx="1300200" algn="ctr" rotWithShape="0">
                    <a:prstClr val="black">
                      <a:alpha val="32000"/>
                    </a:prstClr>
                  </a:outerShdw>
                </a:effectLst>
              </a:rPr>
              <a:t>1 Corinthians 14:1-2 (NKJV) </a:t>
            </a:r>
            <a:r>
              <a:rPr lang="en-US" sz="2800" dirty="0" smtClean="0">
                <a:effectLst>
                  <a:outerShdw blurRad="60007" dist="310007" dir="7680000" sy="30000" kx="1300200" algn="ctr" rotWithShape="0">
                    <a:prstClr val="black">
                      <a:alpha val="32000"/>
                    </a:prstClr>
                  </a:outerShdw>
                </a:effectLst>
              </a:rPr>
              <a:t/>
            </a:r>
            <a:br>
              <a:rPr lang="en-US" sz="2800" dirty="0" smtClean="0">
                <a:effectLst>
                  <a:outerShdw blurRad="60007" dist="310007" dir="7680000" sy="30000" kx="1300200" algn="ctr" rotWithShape="0">
                    <a:prstClr val="black">
                      <a:alpha val="32000"/>
                    </a:prstClr>
                  </a:outerShdw>
                </a:effectLst>
              </a:rPr>
            </a:br>
            <a:r>
              <a:rPr lang="en-US" sz="2800" baseline="30000" dirty="0" smtClean="0">
                <a:effectLst>
                  <a:outerShdw blurRad="60007" dist="310007" dir="7680000" sy="30000" kx="1300200" algn="ctr" rotWithShape="0">
                    <a:prstClr val="black">
                      <a:alpha val="32000"/>
                    </a:prstClr>
                  </a:outerShdw>
                </a:effectLst>
              </a:rPr>
              <a:t>1 </a:t>
            </a:r>
            <a:r>
              <a:rPr lang="en-US" sz="2800" dirty="0" smtClean="0">
                <a:effectLst>
                  <a:outerShdw blurRad="60007" dist="310007" dir="7680000" sy="30000" kx="1300200" algn="ctr" rotWithShape="0">
                    <a:prstClr val="black">
                      <a:alpha val="32000"/>
                    </a:prstClr>
                  </a:outerShdw>
                </a:effectLst>
              </a:rPr>
              <a:t>Pursue love, and desire spiritual </a:t>
            </a:r>
            <a:r>
              <a:rPr lang="en-US" sz="2800" i="1" dirty="0" smtClean="0">
                <a:effectLst>
                  <a:outerShdw blurRad="60007" dist="310007" dir="7680000" sy="30000" kx="1300200" algn="ctr" rotWithShape="0">
                    <a:prstClr val="black">
                      <a:alpha val="32000"/>
                    </a:prstClr>
                  </a:outerShdw>
                </a:effectLst>
              </a:rPr>
              <a:t>gifts,</a:t>
            </a:r>
            <a:r>
              <a:rPr lang="en-US" sz="2800" dirty="0" smtClean="0">
                <a:effectLst>
                  <a:outerShdw blurRad="60007" dist="310007" dir="7680000" sy="30000" kx="1300200" algn="ctr" rotWithShape="0">
                    <a:prstClr val="black">
                      <a:alpha val="32000"/>
                    </a:prstClr>
                  </a:outerShdw>
                </a:effectLst>
              </a:rPr>
              <a:t> but especially that you may prophesy. </a:t>
            </a:r>
            <a:r>
              <a:rPr lang="en-US" sz="2800" baseline="30000" dirty="0" smtClean="0">
                <a:effectLst>
                  <a:outerShdw blurRad="60007" dist="310007" dir="7680000" sy="30000" kx="1300200" algn="ctr" rotWithShape="0">
                    <a:prstClr val="black">
                      <a:alpha val="32000"/>
                    </a:prstClr>
                  </a:outerShdw>
                </a:effectLst>
              </a:rPr>
              <a:t>2 </a:t>
            </a:r>
            <a:r>
              <a:rPr lang="en-US" sz="2800" dirty="0" smtClean="0">
                <a:effectLst>
                  <a:outerShdw blurRad="60007" dist="310007" dir="7680000" sy="30000" kx="1300200" algn="ctr" rotWithShape="0">
                    <a:prstClr val="black">
                      <a:alpha val="32000"/>
                    </a:prstClr>
                  </a:outerShdw>
                </a:effectLst>
              </a:rPr>
              <a:t>For he who speaks in a tongue does not speak to men but to God, for no one understands </a:t>
            </a:r>
            <a:r>
              <a:rPr lang="en-US" sz="2800" i="1" dirty="0" smtClean="0">
                <a:effectLst>
                  <a:outerShdw blurRad="60007" dist="310007" dir="7680000" sy="30000" kx="1300200" algn="ctr" rotWithShape="0">
                    <a:prstClr val="black">
                      <a:alpha val="32000"/>
                    </a:prstClr>
                  </a:outerShdw>
                </a:effectLst>
              </a:rPr>
              <a:t>him;</a:t>
            </a:r>
            <a:r>
              <a:rPr lang="en-US" sz="2800" dirty="0" smtClean="0">
                <a:effectLst>
                  <a:outerShdw blurRad="60007" dist="310007" dir="7680000" sy="30000" kx="1300200" algn="ctr" rotWithShape="0">
                    <a:prstClr val="black">
                      <a:alpha val="32000"/>
                    </a:prstClr>
                  </a:outerShdw>
                </a:effectLst>
              </a:rPr>
              <a:t> however, in the spirit he speaks mysteries. </a:t>
            </a:r>
            <a:endParaRPr lang="en-US" sz="2800" dirty="0">
              <a:effectLst>
                <a:outerShdw blurRad="60007" dist="310007" dir="7680000" sy="30000" kx="1300200" algn="ctr" rotWithShape="0">
                  <a:prstClr val="black">
                    <a:alpha val="32000"/>
                  </a:prstClr>
                </a:outerShdw>
              </a:effectLst>
            </a:endParaRPr>
          </a:p>
        </p:txBody>
      </p:sp>
      <p:sp>
        <p:nvSpPr>
          <p:cNvPr id="14" name="Rectangle 13"/>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Tree>
    <p:extLst>
      <p:ext uri="{BB962C8B-B14F-4D97-AF65-F5344CB8AC3E}">
        <p14:creationId xmlns:p14="http://schemas.microsoft.com/office/powerpoint/2010/main" val="2817548709"/>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286000" y="2209800"/>
            <a:ext cx="6705600" cy="4495800"/>
          </a:xfrm>
          <a:prstGeom prst="rect">
            <a:avLst/>
          </a:prstGeom>
          <a:solidFill>
            <a:srgbClr val="EFEED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8440" name="Text Box 5"/>
          <p:cNvSpPr txBox="1">
            <a:spLocks noChangeArrowheads="1"/>
          </p:cNvSpPr>
          <p:nvPr/>
        </p:nvSpPr>
        <p:spPr bwMode="auto">
          <a:xfrm>
            <a:off x="2286000" y="2209800"/>
            <a:ext cx="656907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600">
                <a:solidFill>
                  <a:schemeClr val="accent2"/>
                </a:solidFill>
                <a:latin typeface="Pegasus" pitchFamily="2" charset="0"/>
              </a:rPr>
              <a:t>1 Cor. 14:2.</a:t>
            </a:r>
            <a:r>
              <a:rPr lang="en-US" sz="2600">
                <a:solidFill>
                  <a:srgbClr val="000000"/>
                </a:solidFill>
                <a:latin typeface="Pegasus" pitchFamily="2" charset="0"/>
              </a:rPr>
              <a:t> </a:t>
            </a:r>
            <a:r>
              <a:rPr lang="en-US" sz="2600" b="1">
                <a:solidFill>
                  <a:srgbClr val="000000"/>
                </a:solidFill>
                <a:latin typeface="Pegasus" pitchFamily="2" charset="0"/>
              </a:rPr>
              <a:t>For he that speaketh in an unknown tongue</a:t>
            </a:r>
            <a:r>
              <a:rPr lang="en-US" sz="2600">
                <a:solidFill>
                  <a:srgbClr val="000000"/>
                </a:solidFill>
                <a:latin typeface="Pegasus" pitchFamily="2" charset="0"/>
              </a:rPr>
              <a:t>. - </a:t>
            </a:r>
            <a:r>
              <a:rPr lang="en-US" sz="2600">
                <a:solidFill>
                  <a:srgbClr val="000000"/>
                </a:solidFill>
                <a:latin typeface="Times New Roman" pitchFamily="18" charset="0"/>
              </a:rPr>
              <a:t>This verse is designed to show that the faculty of speaking intelligibly, and to the edification of the church, is of more value than the power of speaking a foreign language. The reason is, that however valuable may be the endowment in itself, and however important the truth which he may utter, yet it is as if he spoke to God only. No one could understand him</a:t>
            </a:r>
            <a:r>
              <a:rPr lang="en-US" sz="2600">
                <a:solidFill>
                  <a:srgbClr val="000000"/>
                </a:solidFill>
                <a:latin typeface="Pegasus" pitchFamily="2" charset="0"/>
              </a:rPr>
              <a:t>. —</a:t>
            </a:r>
            <a:r>
              <a:rPr lang="en-US" sz="2600" b="1">
                <a:solidFill>
                  <a:schemeClr val="accent2"/>
                </a:solidFill>
                <a:latin typeface="Pegasus" pitchFamily="2" charset="0"/>
              </a:rPr>
              <a:t>Barnes' Notes on the New Testament</a:t>
            </a:r>
          </a:p>
        </p:txBody>
      </p:sp>
      <p:pic>
        <p:nvPicPr>
          <p:cNvPr id="1844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62200"/>
            <a:ext cx="2286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2" name="Rectangle 11"/>
          <p:cNvSpPr/>
          <p:nvPr/>
        </p:nvSpPr>
        <p:spPr>
          <a:xfrm>
            <a:off x="0" y="914400"/>
            <a:ext cx="9144000" cy="132343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Edification Requires Understanding</a:t>
            </a:r>
            <a:endParaRPr lang="en-US" sz="40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
        <p:nvSpPr>
          <p:cNvPr id="13" name="Rectangle 12"/>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Tree>
    <p:extLst>
      <p:ext uri="{BB962C8B-B14F-4D97-AF65-F5344CB8AC3E}">
        <p14:creationId xmlns:p14="http://schemas.microsoft.com/office/powerpoint/2010/main" val="43571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971800" y="2209800"/>
            <a:ext cx="6019800" cy="4495800"/>
          </a:xfrm>
          <a:prstGeom prst="rect">
            <a:avLst/>
          </a:prstGeom>
          <a:solidFill>
            <a:srgbClr val="EFEED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pic>
        <p:nvPicPr>
          <p:cNvPr id="194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2590800"/>
            <a:ext cx="2763837"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8" name="Text Box 6"/>
          <p:cNvSpPr txBox="1">
            <a:spLocks noChangeArrowheads="1"/>
          </p:cNvSpPr>
          <p:nvPr/>
        </p:nvSpPr>
        <p:spPr bwMode="auto">
          <a:xfrm>
            <a:off x="2971800" y="2209800"/>
            <a:ext cx="586740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9713" indent="-2397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30000"/>
              </a:spcBef>
            </a:pPr>
            <a:r>
              <a:rPr lang="en-US" sz="2800">
                <a:solidFill>
                  <a:srgbClr val="000000"/>
                </a:solidFill>
                <a:latin typeface="Berlin Sans FB Demi" pitchFamily="34" charset="0"/>
                <a:cs typeface="Tahoma" pitchFamily="34" charset="0"/>
              </a:rPr>
              <a:t>1 Corinthians Chapter 14</a:t>
            </a:r>
          </a:p>
          <a:p>
            <a:pPr eaLnBrk="1" hangingPunct="1">
              <a:spcBef>
                <a:spcPct val="30000"/>
              </a:spcBef>
            </a:pPr>
            <a:r>
              <a:rPr lang="en-US" sz="2600" baseline="30000">
                <a:solidFill>
                  <a:srgbClr val="000000"/>
                </a:solidFill>
                <a:latin typeface="Times New Roman" pitchFamily="18" charset="0"/>
                <a:cs typeface="Tahoma" pitchFamily="34" charset="0"/>
              </a:rPr>
              <a:t>2 </a:t>
            </a:r>
            <a:r>
              <a:rPr lang="en-US" sz="2600">
                <a:solidFill>
                  <a:srgbClr val="000000"/>
                </a:solidFill>
                <a:latin typeface="Times New Roman" pitchFamily="18" charset="0"/>
                <a:cs typeface="Tahoma" pitchFamily="34" charset="0"/>
              </a:rPr>
              <a:t>For he who </a:t>
            </a:r>
            <a:r>
              <a:rPr lang="en-US" sz="2600">
                <a:solidFill>
                  <a:srgbClr val="FF0000"/>
                </a:solidFill>
                <a:latin typeface="Times New Roman" pitchFamily="18" charset="0"/>
                <a:cs typeface="Tahoma" pitchFamily="34" charset="0"/>
              </a:rPr>
              <a:t>speaks in a tongue</a:t>
            </a:r>
            <a:r>
              <a:rPr lang="en-US" sz="2600">
                <a:solidFill>
                  <a:srgbClr val="000000"/>
                </a:solidFill>
                <a:latin typeface="Times New Roman" pitchFamily="18" charset="0"/>
                <a:cs typeface="Tahoma" pitchFamily="34" charset="0"/>
              </a:rPr>
              <a:t> does not speak to men but to God, for no one understands </a:t>
            </a:r>
            <a:r>
              <a:rPr lang="en-US" sz="2600" i="1">
                <a:solidFill>
                  <a:srgbClr val="000000"/>
                </a:solidFill>
                <a:latin typeface="Times New Roman" pitchFamily="18" charset="0"/>
                <a:cs typeface="Tahoma" pitchFamily="34" charset="0"/>
              </a:rPr>
              <a:t>him;</a:t>
            </a:r>
            <a:r>
              <a:rPr lang="en-US" sz="2600">
                <a:solidFill>
                  <a:srgbClr val="000000"/>
                </a:solidFill>
                <a:latin typeface="Times New Roman" pitchFamily="18" charset="0"/>
                <a:cs typeface="Tahoma" pitchFamily="34" charset="0"/>
              </a:rPr>
              <a:t> however, </a:t>
            </a:r>
            <a:r>
              <a:rPr lang="en-US" sz="2600" b="1">
                <a:solidFill>
                  <a:srgbClr val="000000"/>
                </a:solidFill>
                <a:latin typeface="Times New Roman" pitchFamily="18" charset="0"/>
                <a:cs typeface="Tahoma" pitchFamily="34" charset="0"/>
              </a:rPr>
              <a:t>in the spirit he speaks mysteries</a:t>
            </a:r>
            <a:r>
              <a:rPr lang="en-US" sz="2600">
                <a:solidFill>
                  <a:srgbClr val="000000"/>
                </a:solidFill>
                <a:latin typeface="Times New Roman" pitchFamily="18" charset="0"/>
                <a:cs typeface="Tahoma" pitchFamily="34" charset="0"/>
              </a:rPr>
              <a:t>. </a:t>
            </a:r>
          </a:p>
          <a:p>
            <a:pPr eaLnBrk="1" hangingPunct="1">
              <a:spcBef>
                <a:spcPct val="30000"/>
              </a:spcBef>
            </a:pPr>
            <a:r>
              <a:rPr lang="en-US" sz="2600" baseline="30000">
                <a:solidFill>
                  <a:srgbClr val="000000"/>
                </a:solidFill>
                <a:latin typeface="Times New Roman" pitchFamily="18" charset="0"/>
                <a:cs typeface="Tahoma" pitchFamily="34" charset="0"/>
              </a:rPr>
              <a:t>3 </a:t>
            </a:r>
            <a:r>
              <a:rPr lang="en-US" sz="2600">
                <a:solidFill>
                  <a:srgbClr val="000000"/>
                </a:solidFill>
                <a:latin typeface="Times New Roman" pitchFamily="18" charset="0"/>
                <a:cs typeface="Tahoma" pitchFamily="34" charset="0"/>
              </a:rPr>
              <a:t>But he who prophesies </a:t>
            </a:r>
            <a:r>
              <a:rPr lang="en-US" sz="2600" u="sng">
                <a:solidFill>
                  <a:srgbClr val="000000"/>
                </a:solidFill>
                <a:latin typeface="Times New Roman" pitchFamily="18" charset="0"/>
                <a:cs typeface="Tahoma" pitchFamily="34" charset="0"/>
              </a:rPr>
              <a:t>speaks edification</a:t>
            </a:r>
            <a:r>
              <a:rPr lang="en-US" sz="2600">
                <a:solidFill>
                  <a:srgbClr val="000000"/>
                </a:solidFill>
                <a:latin typeface="Times New Roman" pitchFamily="18" charset="0"/>
                <a:cs typeface="Tahoma" pitchFamily="34" charset="0"/>
              </a:rPr>
              <a:t> and exhortation and comfort to men.</a:t>
            </a:r>
          </a:p>
          <a:p>
            <a:pPr eaLnBrk="1" hangingPunct="1">
              <a:spcBef>
                <a:spcPct val="30000"/>
              </a:spcBef>
            </a:pPr>
            <a:r>
              <a:rPr lang="en-US" sz="2600" baseline="30000">
                <a:solidFill>
                  <a:srgbClr val="000000"/>
                </a:solidFill>
                <a:latin typeface="Times New Roman" pitchFamily="18" charset="0"/>
                <a:cs typeface="Tahoma" pitchFamily="34" charset="0"/>
              </a:rPr>
              <a:t>4 </a:t>
            </a:r>
            <a:r>
              <a:rPr lang="en-US" sz="2600">
                <a:solidFill>
                  <a:srgbClr val="000000"/>
                </a:solidFill>
                <a:latin typeface="Times New Roman" pitchFamily="18" charset="0"/>
                <a:cs typeface="Tahoma" pitchFamily="34" charset="0"/>
              </a:rPr>
              <a:t>He who </a:t>
            </a:r>
            <a:r>
              <a:rPr lang="en-US" sz="2600" b="1">
                <a:solidFill>
                  <a:srgbClr val="000000"/>
                </a:solidFill>
                <a:latin typeface="Times New Roman" pitchFamily="18" charset="0"/>
                <a:cs typeface="Tahoma" pitchFamily="34" charset="0"/>
              </a:rPr>
              <a:t>speaks in a </a:t>
            </a:r>
            <a:r>
              <a:rPr lang="en-US" sz="2600" b="1">
                <a:solidFill>
                  <a:srgbClr val="FF0000"/>
                </a:solidFill>
                <a:latin typeface="Times New Roman" pitchFamily="18" charset="0"/>
                <a:cs typeface="Tahoma" pitchFamily="34" charset="0"/>
              </a:rPr>
              <a:t>tongue</a:t>
            </a:r>
            <a:r>
              <a:rPr lang="en-US" sz="2600" b="1">
                <a:solidFill>
                  <a:srgbClr val="000000"/>
                </a:solidFill>
                <a:latin typeface="Times New Roman" pitchFamily="18" charset="0"/>
                <a:cs typeface="Tahoma" pitchFamily="34" charset="0"/>
              </a:rPr>
              <a:t> </a:t>
            </a:r>
            <a:r>
              <a:rPr lang="en-US" sz="2600" b="1" u="sng">
                <a:solidFill>
                  <a:srgbClr val="000000"/>
                </a:solidFill>
                <a:latin typeface="Times New Roman" pitchFamily="18" charset="0"/>
                <a:cs typeface="Tahoma" pitchFamily="34" charset="0"/>
              </a:rPr>
              <a:t>edifies himself</a:t>
            </a:r>
            <a:r>
              <a:rPr lang="en-US" sz="2600">
                <a:solidFill>
                  <a:srgbClr val="000000"/>
                </a:solidFill>
                <a:latin typeface="Times New Roman" pitchFamily="18" charset="0"/>
                <a:cs typeface="Tahoma" pitchFamily="34" charset="0"/>
              </a:rPr>
              <a:t>, but </a:t>
            </a:r>
            <a:r>
              <a:rPr lang="en-US" sz="2600" b="1">
                <a:solidFill>
                  <a:srgbClr val="000000"/>
                </a:solidFill>
                <a:latin typeface="Times New Roman" pitchFamily="18" charset="0"/>
                <a:cs typeface="Tahoma" pitchFamily="34" charset="0"/>
              </a:rPr>
              <a:t>he who prophesies </a:t>
            </a:r>
            <a:r>
              <a:rPr lang="en-US" sz="2600" b="1" u="sng">
                <a:solidFill>
                  <a:srgbClr val="000000"/>
                </a:solidFill>
                <a:latin typeface="Times New Roman" pitchFamily="18" charset="0"/>
                <a:cs typeface="Tahoma" pitchFamily="34" charset="0"/>
              </a:rPr>
              <a:t>edifies the church</a:t>
            </a:r>
            <a:r>
              <a:rPr lang="en-US" sz="2600">
                <a:solidFill>
                  <a:srgbClr val="000000"/>
                </a:solidFill>
                <a:latin typeface="Times New Roman" pitchFamily="18" charset="0"/>
                <a:cs typeface="Tahoma" pitchFamily="34" charset="0"/>
              </a:rPr>
              <a:t>. </a:t>
            </a:r>
          </a:p>
        </p:txBody>
      </p:sp>
      <p:sp>
        <p:nvSpPr>
          <p:cNvPr id="11" name="Rectangle 10"/>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2" name="Rectangle 11"/>
          <p:cNvSpPr/>
          <p:nvPr/>
        </p:nvSpPr>
        <p:spPr>
          <a:xfrm>
            <a:off x="0" y="914400"/>
            <a:ext cx="9144000" cy="132343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Edification Requires Understanding</a:t>
            </a:r>
            <a:endParaRPr lang="en-US" sz="40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
        <p:nvSpPr>
          <p:cNvPr id="13" name="Rectangle 12"/>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Tree>
    <p:extLst>
      <p:ext uri="{BB962C8B-B14F-4D97-AF65-F5344CB8AC3E}">
        <p14:creationId xmlns:p14="http://schemas.microsoft.com/office/powerpoint/2010/main" val="121083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10598">
                                            <p:txEl>
                                              <p:pRg st="2" end="2"/>
                                            </p:txEl>
                                          </p:spTgt>
                                        </p:tgtEl>
                                        <p:attrNameLst>
                                          <p:attrName>style.visibility</p:attrName>
                                        </p:attrNameLst>
                                      </p:cBhvr>
                                      <p:to>
                                        <p:strVal val="visible"/>
                                      </p:to>
                                    </p:set>
                                    <p:animEffect transition="in" filter="randombar(horizontal)">
                                      <p:cBhvr>
                                        <p:cTn id="7" dur="500"/>
                                        <p:tgtEl>
                                          <p:spTgt spid="11059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10598">
                                            <p:txEl>
                                              <p:pRg st="3" end="3"/>
                                            </p:txEl>
                                          </p:spTgt>
                                        </p:tgtEl>
                                        <p:attrNameLst>
                                          <p:attrName>style.visibility</p:attrName>
                                        </p:attrNameLst>
                                      </p:cBhvr>
                                      <p:to>
                                        <p:strVal val="visible"/>
                                      </p:to>
                                    </p:set>
                                    <p:animEffect transition="in" filter="randombar(horizontal)">
                                      <p:cBhvr>
                                        <p:cTn id="12" dur="500"/>
                                        <p:tgtEl>
                                          <p:spTgt spid="1105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2971800" y="2209800"/>
            <a:ext cx="6019800" cy="4495800"/>
          </a:xfrm>
          <a:prstGeom prst="rect">
            <a:avLst/>
          </a:prstGeom>
          <a:solidFill>
            <a:srgbClr val="EFEED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pic>
        <p:nvPicPr>
          <p:cNvPr id="204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2590800"/>
            <a:ext cx="2763837"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6"/>
          <p:cNvSpPr txBox="1">
            <a:spLocks noChangeArrowheads="1"/>
          </p:cNvSpPr>
          <p:nvPr/>
        </p:nvSpPr>
        <p:spPr bwMode="auto">
          <a:xfrm>
            <a:off x="2971800" y="2209800"/>
            <a:ext cx="5867400"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9713" indent="-2397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30000"/>
              </a:spcBef>
            </a:pPr>
            <a:r>
              <a:rPr lang="en-US" sz="2800">
                <a:solidFill>
                  <a:srgbClr val="000000"/>
                </a:solidFill>
                <a:latin typeface="Berlin Sans FB Demi" pitchFamily="34" charset="0"/>
                <a:cs typeface="Tahoma" pitchFamily="34" charset="0"/>
              </a:rPr>
              <a:t>1 Corinthians Chapter 14</a:t>
            </a:r>
          </a:p>
          <a:p>
            <a:pPr eaLnBrk="1" hangingPunct="1">
              <a:spcBef>
                <a:spcPct val="30000"/>
              </a:spcBef>
            </a:pPr>
            <a:r>
              <a:rPr lang="en-US" sz="2400" baseline="30000">
                <a:solidFill>
                  <a:srgbClr val="000000"/>
                </a:solidFill>
                <a:latin typeface="Times New Roman" pitchFamily="18" charset="0"/>
                <a:cs typeface="Tahoma" pitchFamily="34" charset="0"/>
              </a:rPr>
              <a:t>5 </a:t>
            </a:r>
            <a:r>
              <a:rPr lang="en-US" sz="2400">
                <a:solidFill>
                  <a:srgbClr val="000000"/>
                </a:solidFill>
                <a:latin typeface="Times New Roman" pitchFamily="18" charset="0"/>
                <a:cs typeface="Tahoma" pitchFamily="34" charset="0"/>
              </a:rPr>
              <a:t>I wish you all spoke with </a:t>
            </a:r>
            <a:r>
              <a:rPr lang="en-US" sz="2400">
                <a:solidFill>
                  <a:srgbClr val="FF0000"/>
                </a:solidFill>
                <a:latin typeface="Times New Roman" pitchFamily="18" charset="0"/>
                <a:cs typeface="Tahoma" pitchFamily="34" charset="0"/>
              </a:rPr>
              <a:t>tongues</a:t>
            </a:r>
            <a:r>
              <a:rPr lang="en-US" sz="2400">
                <a:solidFill>
                  <a:srgbClr val="000000"/>
                </a:solidFill>
                <a:latin typeface="Times New Roman" pitchFamily="18" charset="0"/>
                <a:cs typeface="Tahoma" pitchFamily="34" charset="0"/>
              </a:rPr>
              <a:t>, but even more that you prophesied; for he who prophesies </a:t>
            </a:r>
            <a:r>
              <a:rPr lang="en-US" sz="2400" i="1">
                <a:solidFill>
                  <a:srgbClr val="000000"/>
                </a:solidFill>
                <a:latin typeface="Times New Roman" pitchFamily="18" charset="0"/>
                <a:cs typeface="Tahoma" pitchFamily="34" charset="0"/>
              </a:rPr>
              <a:t>is</a:t>
            </a:r>
            <a:r>
              <a:rPr lang="en-US" sz="2400">
                <a:solidFill>
                  <a:srgbClr val="000000"/>
                </a:solidFill>
                <a:latin typeface="Times New Roman" pitchFamily="18" charset="0"/>
                <a:cs typeface="Tahoma" pitchFamily="34" charset="0"/>
              </a:rPr>
              <a:t> greater than he who speaks with </a:t>
            </a:r>
            <a:r>
              <a:rPr lang="en-US" sz="2400">
                <a:solidFill>
                  <a:srgbClr val="FF0000"/>
                </a:solidFill>
                <a:latin typeface="Times New Roman" pitchFamily="18" charset="0"/>
                <a:cs typeface="Tahoma" pitchFamily="34" charset="0"/>
              </a:rPr>
              <a:t>tongues</a:t>
            </a:r>
            <a:r>
              <a:rPr lang="en-US" sz="2400">
                <a:solidFill>
                  <a:srgbClr val="000000"/>
                </a:solidFill>
                <a:latin typeface="Times New Roman" pitchFamily="18" charset="0"/>
                <a:cs typeface="Tahoma" pitchFamily="34" charset="0"/>
              </a:rPr>
              <a:t>, unless indeed he interprets, that the church may receive </a:t>
            </a:r>
            <a:r>
              <a:rPr lang="en-US" sz="2400" b="1" u="sng">
                <a:solidFill>
                  <a:srgbClr val="000000"/>
                </a:solidFill>
                <a:latin typeface="Times New Roman" pitchFamily="18" charset="0"/>
                <a:cs typeface="Tahoma" pitchFamily="34" charset="0"/>
              </a:rPr>
              <a:t>edification.</a:t>
            </a:r>
            <a:r>
              <a:rPr lang="en-US" sz="2400">
                <a:solidFill>
                  <a:srgbClr val="000000"/>
                </a:solidFill>
                <a:latin typeface="Times New Roman" pitchFamily="18" charset="0"/>
                <a:cs typeface="Tahoma" pitchFamily="34" charset="0"/>
              </a:rPr>
              <a:t> </a:t>
            </a:r>
          </a:p>
          <a:p>
            <a:pPr eaLnBrk="1" hangingPunct="1">
              <a:spcBef>
                <a:spcPct val="30000"/>
              </a:spcBef>
            </a:pPr>
            <a:r>
              <a:rPr lang="en-US" sz="2400" baseline="30000">
                <a:solidFill>
                  <a:srgbClr val="000000"/>
                </a:solidFill>
                <a:latin typeface="Times New Roman" pitchFamily="18" charset="0"/>
                <a:cs typeface="Tahoma" pitchFamily="34" charset="0"/>
              </a:rPr>
              <a:t>6 </a:t>
            </a:r>
            <a:r>
              <a:rPr lang="en-US" sz="2400">
                <a:solidFill>
                  <a:srgbClr val="000000"/>
                </a:solidFill>
                <a:latin typeface="Times New Roman" pitchFamily="18" charset="0"/>
                <a:cs typeface="Tahoma" pitchFamily="34" charset="0"/>
              </a:rPr>
              <a:t>But now, brethren, if I come to you speaking with </a:t>
            </a:r>
            <a:r>
              <a:rPr lang="en-US" sz="2400">
                <a:solidFill>
                  <a:srgbClr val="FF0000"/>
                </a:solidFill>
                <a:latin typeface="Times New Roman" pitchFamily="18" charset="0"/>
                <a:cs typeface="Tahoma" pitchFamily="34" charset="0"/>
              </a:rPr>
              <a:t>tongues</a:t>
            </a:r>
            <a:r>
              <a:rPr lang="en-US" sz="2400">
                <a:solidFill>
                  <a:srgbClr val="000000"/>
                </a:solidFill>
                <a:latin typeface="Times New Roman" pitchFamily="18" charset="0"/>
                <a:cs typeface="Tahoma" pitchFamily="34" charset="0"/>
              </a:rPr>
              <a:t>, what shall I profit you unless I speak to you either by revelation, by knowledge, by prophesying, or by teaching? </a:t>
            </a:r>
          </a:p>
        </p:txBody>
      </p:sp>
      <p:sp>
        <p:nvSpPr>
          <p:cNvPr id="11" name="Rectangle 10"/>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2" name="Rectangle 11"/>
          <p:cNvSpPr/>
          <p:nvPr/>
        </p:nvSpPr>
        <p:spPr>
          <a:xfrm>
            <a:off x="0" y="914400"/>
            <a:ext cx="9144000" cy="132343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Edification Requires Understanding</a:t>
            </a:r>
            <a:endParaRPr lang="en-US" sz="40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
        <p:nvSpPr>
          <p:cNvPr id="13" name="Rectangle 12"/>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Tree>
    <p:extLst>
      <p:ext uri="{BB962C8B-B14F-4D97-AF65-F5344CB8AC3E}">
        <p14:creationId xmlns:p14="http://schemas.microsoft.com/office/powerpoint/2010/main" val="402047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7894">
                                            <p:txEl>
                                              <p:pRg st="2" end="2"/>
                                            </p:txEl>
                                          </p:spTgt>
                                        </p:tgtEl>
                                        <p:attrNameLst>
                                          <p:attrName>style.visibility</p:attrName>
                                        </p:attrNameLst>
                                      </p:cBhvr>
                                      <p:to>
                                        <p:strVal val="visible"/>
                                      </p:to>
                                    </p:set>
                                    <p:animEffect transition="in" filter="randombar(horizontal)">
                                      <p:cBhvr>
                                        <p:cTn id="7" dur="500"/>
                                        <p:tgtEl>
                                          <p:spTgt spid="378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971800" y="2209800"/>
            <a:ext cx="6019800" cy="4495800"/>
          </a:xfrm>
          <a:prstGeom prst="rect">
            <a:avLst/>
          </a:prstGeom>
          <a:solidFill>
            <a:srgbClr val="EFEED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pic>
        <p:nvPicPr>
          <p:cNvPr id="215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2590800"/>
            <a:ext cx="2763837"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 Box 6"/>
          <p:cNvSpPr txBox="1">
            <a:spLocks noChangeArrowheads="1"/>
          </p:cNvSpPr>
          <p:nvPr/>
        </p:nvSpPr>
        <p:spPr bwMode="auto">
          <a:xfrm>
            <a:off x="2971800" y="2209800"/>
            <a:ext cx="586740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9713" indent="-2397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30000"/>
              </a:spcBef>
            </a:pPr>
            <a:r>
              <a:rPr lang="en-US" sz="2800">
                <a:solidFill>
                  <a:srgbClr val="000000"/>
                </a:solidFill>
                <a:latin typeface="Berlin Sans FB Demi" pitchFamily="34" charset="0"/>
                <a:cs typeface="Tahoma" pitchFamily="34" charset="0"/>
              </a:rPr>
              <a:t>1 Corinthians Chapter 14</a:t>
            </a:r>
          </a:p>
          <a:p>
            <a:pPr eaLnBrk="1" hangingPunct="1">
              <a:spcBef>
                <a:spcPct val="30000"/>
              </a:spcBef>
            </a:pPr>
            <a:r>
              <a:rPr lang="en-US" sz="2400" baseline="30000">
                <a:solidFill>
                  <a:srgbClr val="000000"/>
                </a:solidFill>
                <a:latin typeface="Times New Roman" pitchFamily="18" charset="0"/>
                <a:cs typeface="Tahoma" pitchFamily="34" charset="0"/>
              </a:rPr>
              <a:t>7 </a:t>
            </a:r>
            <a:r>
              <a:rPr lang="en-US" sz="2400">
                <a:solidFill>
                  <a:srgbClr val="000000"/>
                </a:solidFill>
                <a:latin typeface="Times New Roman" pitchFamily="18" charset="0"/>
                <a:cs typeface="Tahoma" pitchFamily="34" charset="0"/>
              </a:rPr>
              <a:t>Even things without life, whether flute or harp, when they make a sound, unless they make a distinction in the sounds, how will it be known what is piped or played? </a:t>
            </a:r>
          </a:p>
          <a:p>
            <a:pPr eaLnBrk="1" hangingPunct="1">
              <a:spcBef>
                <a:spcPct val="30000"/>
              </a:spcBef>
            </a:pPr>
            <a:r>
              <a:rPr lang="en-US" sz="2400" baseline="30000">
                <a:solidFill>
                  <a:srgbClr val="000000"/>
                </a:solidFill>
                <a:latin typeface="Times New Roman" pitchFamily="18" charset="0"/>
                <a:cs typeface="Tahoma" pitchFamily="34" charset="0"/>
              </a:rPr>
              <a:t>8 </a:t>
            </a:r>
            <a:r>
              <a:rPr lang="en-US" sz="2400">
                <a:solidFill>
                  <a:srgbClr val="000000"/>
                </a:solidFill>
                <a:latin typeface="Times New Roman" pitchFamily="18" charset="0"/>
                <a:cs typeface="Tahoma" pitchFamily="34" charset="0"/>
              </a:rPr>
              <a:t>For if the trumpet makes an uncertain sound, who will prepare himself for battle? </a:t>
            </a:r>
          </a:p>
          <a:p>
            <a:pPr eaLnBrk="1" hangingPunct="1">
              <a:spcBef>
                <a:spcPct val="30000"/>
              </a:spcBef>
            </a:pPr>
            <a:r>
              <a:rPr lang="en-US" sz="2400" baseline="30000">
                <a:solidFill>
                  <a:srgbClr val="000000"/>
                </a:solidFill>
                <a:latin typeface="Times New Roman" pitchFamily="18" charset="0"/>
                <a:cs typeface="Tahoma" pitchFamily="34" charset="0"/>
              </a:rPr>
              <a:t>9 </a:t>
            </a:r>
            <a:r>
              <a:rPr lang="en-US" sz="2400">
                <a:solidFill>
                  <a:srgbClr val="000000"/>
                </a:solidFill>
                <a:latin typeface="Times New Roman" pitchFamily="18" charset="0"/>
                <a:cs typeface="Tahoma" pitchFamily="34" charset="0"/>
              </a:rPr>
              <a:t>So likewise you, unless you </a:t>
            </a:r>
            <a:r>
              <a:rPr lang="en-US" sz="2400" b="1">
                <a:solidFill>
                  <a:srgbClr val="FF0000"/>
                </a:solidFill>
                <a:latin typeface="Times New Roman" pitchFamily="18" charset="0"/>
                <a:cs typeface="Tahoma" pitchFamily="34" charset="0"/>
              </a:rPr>
              <a:t>utter by the tongue</a:t>
            </a:r>
            <a:r>
              <a:rPr lang="en-US" sz="2400" b="1">
                <a:solidFill>
                  <a:srgbClr val="000000"/>
                </a:solidFill>
                <a:latin typeface="Times New Roman" pitchFamily="18" charset="0"/>
                <a:cs typeface="Tahoma" pitchFamily="34" charset="0"/>
              </a:rPr>
              <a:t> words easy to understand</a:t>
            </a:r>
            <a:r>
              <a:rPr lang="en-US" sz="2400">
                <a:solidFill>
                  <a:srgbClr val="000000"/>
                </a:solidFill>
                <a:latin typeface="Times New Roman" pitchFamily="18" charset="0"/>
                <a:cs typeface="Tahoma" pitchFamily="34" charset="0"/>
              </a:rPr>
              <a:t>, how will it </a:t>
            </a:r>
            <a:r>
              <a:rPr lang="en-US" sz="2400" u="sng">
                <a:solidFill>
                  <a:srgbClr val="000000"/>
                </a:solidFill>
                <a:latin typeface="Times New Roman" pitchFamily="18" charset="0"/>
                <a:cs typeface="Tahoma" pitchFamily="34" charset="0"/>
              </a:rPr>
              <a:t>be known what is spoken</a:t>
            </a:r>
            <a:r>
              <a:rPr lang="en-US" sz="2400">
                <a:solidFill>
                  <a:srgbClr val="000000"/>
                </a:solidFill>
                <a:latin typeface="Times New Roman" pitchFamily="18" charset="0"/>
                <a:cs typeface="Tahoma" pitchFamily="34" charset="0"/>
              </a:rPr>
              <a:t>? For you will be speaking into the air. </a:t>
            </a:r>
          </a:p>
        </p:txBody>
      </p:sp>
      <p:sp>
        <p:nvSpPr>
          <p:cNvPr id="11" name="Rectangle 10"/>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2" name="Rectangle 11"/>
          <p:cNvSpPr/>
          <p:nvPr/>
        </p:nvSpPr>
        <p:spPr>
          <a:xfrm>
            <a:off x="0" y="914400"/>
            <a:ext cx="9144000" cy="132343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Edification Requires Understanding</a:t>
            </a:r>
            <a:endParaRPr lang="en-US" sz="40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
        <p:nvSpPr>
          <p:cNvPr id="13" name="Rectangle 12"/>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Tree>
    <p:extLst>
      <p:ext uri="{BB962C8B-B14F-4D97-AF65-F5344CB8AC3E}">
        <p14:creationId xmlns:p14="http://schemas.microsoft.com/office/powerpoint/2010/main" val="207047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3254">
                                            <p:txEl>
                                              <p:pRg st="2" end="2"/>
                                            </p:txEl>
                                          </p:spTgt>
                                        </p:tgtEl>
                                        <p:attrNameLst>
                                          <p:attrName>style.visibility</p:attrName>
                                        </p:attrNameLst>
                                      </p:cBhvr>
                                      <p:to>
                                        <p:strVal val="visible"/>
                                      </p:to>
                                    </p:set>
                                    <p:animEffect transition="in" filter="randombar(horizontal)">
                                      <p:cBhvr>
                                        <p:cTn id="7" dur="500"/>
                                        <p:tgtEl>
                                          <p:spTgt spid="5325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3254">
                                            <p:txEl>
                                              <p:pRg st="3" end="3"/>
                                            </p:txEl>
                                          </p:spTgt>
                                        </p:tgtEl>
                                        <p:attrNameLst>
                                          <p:attrName>style.visibility</p:attrName>
                                        </p:attrNameLst>
                                      </p:cBhvr>
                                      <p:to>
                                        <p:strVal val="visible"/>
                                      </p:to>
                                    </p:set>
                                    <p:animEffect transition="in" filter="randombar(horizontal)">
                                      <p:cBhvr>
                                        <p:cTn id="12" dur="500"/>
                                        <p:tgtEl>
                                          <p:spTgt spid="532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2971800" y="2209800"/>
            <a:ext cx="6019800" cy="4495800"/>
          </a:xfrm>
          <a:prstGeom prst="rect">
            <a:avLst/>
          </a:prstGeom>
          <a:solidFill>
            <a:srgbClr val="EFEED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pic>
        <p:nvPicPr>
          <p:cNvPr id="225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2590800"/>
            <a:ext cx="2763837"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 Box 6"/>
          <p:cNvSpPr txBox="1">
            <a:spLocks noChangeArrowheads="1"/>
          </p:cNvSpPr>
          <p:nvPr/>
        </p:nvSpPr>
        <p:spPr bwMode="auto">
          <a:xfrm>
            <a:off x="2971800" y="2209800"/>
            <a:ext cx="586740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9713" indent="-2397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30000"/>
              </a:spcBef>
            </a:pPr>
            <a:r>
              <a:rPr lang="en-US" sz="2800">
                <a:solidFill>
                  <a:srgbClr val="000000"/>
                </a:solidFill>
                <a:latin typeface="Berlin Sans FB Demi" pitchFamily="34" charset="0"/>
                <a:cs typeface="Tahoma" pitchFamily="34" charset="0"/>
              </a:rPr>
              <a:t>1 Corinthians Chapter 14</a:t>
            </a:r>
          </a:p>
          <a:p>
            <a:pPr eaLnBrk="1" hangingPunct="1">
              <a:spcBef>
                <a:spcPct val="30000"/>
              </a:spcBef>
            </a:pPr>
            <a:r>
              <a:rPr lang="en-US" sz="2400" baseline="30000">
                <a:solidFill>
                  <a:srgbClr val="000000"/>
                </a:solidFill>
                <a:latin typeface="Times New Roman" pitchFamily="18" charset="0"/>
                <a:cs typeface="Tahoma" pitchFamily="34" charset="0"/>
              </a:rPr>
              <a:t>10 </a:t>
            </a:r>
            <a:r>
              <a:rPr lang="en-US" sz="2400">
                <a:solidFill>
                  <a:srgbClr val="000000"/>
                </a:solidFill>
                <a:latin typeface="Times New Roman" pitchFamily="18" charset="0"/>
                <a:cs typeface="Tahoma" pitchFamily="34" charset="0"/>
              </a:rPr>
              <a:t>There are, it may be, so many kinds of </a:t>
            </a:r>
            <a:r>
              <a:rPr lang="en-US" sz="2400" b="1">
                <a:solidFill>
                  <a:srgbClr val="000000"/>
                </a:solidFill>
                <a:latin typeface="Times New Roman" pitchFamily="18" charset="0"/>
                <a:cs typeface="Tahoma" pitchFamily="34" charset="0"/>
              </a:rPr>
              <a:t>languages </a:t>
            </a:r>
            <a:r>
              <a:rPr lang="en-US" sz="2400">
                <a:solidFill>
                  <a:srgbClr val="000000"/>
                </a:solidFill>
                <a:latin typeface="Times New Roman" pitchFamily="18" charset="0"/>
                <a:cs typeface="Tahoma" pitchFamily="34" charset="0"/>
              </a:rPr>
              <a:t>in the world, and none of them </a:t>
            </a:r>
            <a:r>
              <a:rPr lang="en-US" sz="2400" i="1">
                <a:solidFill>
                  <a:srgbClr val="000000"/>
                </a:solidFill>
                <a:latin typeface="Times New Roman" pitchFamily="18" charset="0"/>
                <a:cs typeface="Tahoma" pitchFamily="34" charset="0"/>
              </a:rPr>
              <a:t>is</a:t>
            </a:r>
            <a:r>
              <a:rPr lang="en-US" sz="2400">
                <a:solidFill>
                  <a:srgbClr val="000000"/>
                </a:solidFill>
                <a:latin typeface="Times New Roman" pitchFamily="18" charset="0"/>
                <a:cs typeface="Tahoma" pitchFamily="34" charset="0"/>
              </a:rPr>
              <a:t> without significance. </a:t>
            </a:r>
          </a:p>
          <a:p>
            <a:pPr eaLnBrk="1" hangingPunct="1">
              <a:spcBef>
                <a:spcPct val="30000"/>
              </a:spcBef>
            </a:pPr>
            <a:r>
              <a:rPr lang="en-US" sz="2400" baseline="30000">
                <a:solidFill>
                  <a:srgbClr val="000000"/>
                </a:solidFill>
                <a:latin typeface="Times New Roman" pitchFamily="18" charset="0"/>
                <a:cs typeface="Tahoma" pitchFamily="34" charset="0"/>
              </a:rPr>
              <a:t>11 </a:t>
            </a:r>
            <a:r>
              <a:rPr lang="en-US" sz="2400">
                <a:solidFill>
                  <a:srgbClr val="000000"/>
                </a:solidFill>
                <a:latin typeface="Times New Roman" pitchFamily="18" charset="0"/>
                <a:cs typeface="Tahoma" pitchFamily="34" charset="0"/>
              </a:rPr>
              <a:t>Therefore, if I do not know the meaning of the </a:t>
            </a:r>
            <a:r>
              <a:rPr lang="en-US" sz="2400" b="1">
                <a:solidFill>
                  <a:srgbClr val="000000"/>
                </a:solidFill>
                <a:latin typeface="Times New Roman" pitchFamily="18" charset="0"/>
                <a:cs typeface="Tahoma" pitchFamily="34" charset="0"/>
              </a:rPr>
              <a:t>language</a:t>
            </a:r>
            <a:r>
              <a:rPr lang="en-US" sz="2400">
                <a:solidFill>
                  <a:srgbClr val="000000"/>
                </a:solidFill>
                <a:latin typeface="Times New Roman" pitchFamily="18" charset="0"/>
                <a:cs typeface="Tahoma" pitchFamily="34" charset="0"/>
              </a:rPr>
              <a:t>, I shall be a foreigner to him who speaks, and he who speaks </a:t>
            </a:r>
            <a:r>
              <a:rPr lang="en-US" sz="2400" i="1">
                <a:solidFill>
                  <a:srgbClr val="000000"/>
                </a:solidFill>
                <a:latin typeface="Times New Roman" pitchFamily="18" charset="0"/>
                <a:cs typeface="Tahoma" pitchFamily="34" charset="0"/>
              </a:rPr>
              <a:t>will be</a:t>
            </a:r>
            <a:r>
              <a:rPr lang="en-US" sz="2400">
                <a:solidFill>
                  <a:srgbClr val="000000"/>
                </a:solidFill>
                <a:latin typeface="Times New Roman" pitchFamily="18" charset="0"/>
                <a:cs typeface="Tahoma" pitchFamily="34" charset="0"/>
              </a:rPr>
              <a:t> a foreigner to me. </a:t>
            </a:r>
          </a:p>
          <a:p>
            <a:pPr eaLnBrk="1" hangingPunct="1">
              <a:spcBef>
                <a:spcPct val="30000"/>
              </a:spcBef>
            </a:pPr>
            <a:r>
              <a:rPr lang="en-US" sz="2400" baseline="30000">
                <a:solidFill>
                  <a:srgbClr val="000000"/>
                </a:solidFill>
                <a:latin typeface="Times New Roman" pitchFamily="18" charset="0"/>
                <a:cs typeface="Tahoma" pitchFamily="34" charset="0"/>
              </a:rPr>
              <a:t>12 </a:t>
            </a:r>
            <a:r>
              <a:rPr lang="en-US" sz="2400">
                <a:solidFill>
                  <a:srgbClr val="000000"/>
                </a:solidFill>
                <a:latin typeface="Times New Roman" pitchFamily="18" charset="0"/>
                <a:cs typeface="Tahoma" pitchFamily="34" charset="0"/>
              </a:rPr>
              <a:t>Even so you, since you are zealous for spiritual </a:t>
            </a:r>
            <a:r>
              <a:rPr lang="en-US" sz="2400" i="1">
                <a:solidFill>
                  <a:srgbClr val="000000"/>
                </a:solidFill>
                <a:latin typeface="Times New Roman" pitchFamily="18" charset="0"/>
                <a:cs typeface="Tahoma" pitchFamily="34" charset="0"/>
              </a:rPr>
              <a:t>gifts, let it be</a:t>
            </a:r>
            <a:r>
              <a:rPr lang="en-US" sz="2400">
                <a:solidFill>
                  <a:srgbClr val="000000"/>
                </a:solidFill>
                <a:latin typeface="Times New Roman" pitchFamily="18" charset="0"/>
                <a:cs typeface="Tahoma" pitchFamily="34" charset="0"/>
              </a:rPr>
              <a:t> for the </a:t>
            </a:r>
            <a:r>
              <a:rPr lang="en-US" sz="2400" b="1" u="sng">
                <a:solidFill>
                  <a:srgbClr val="000000"/>
                </a:solidFill>
                <a:latin typeface="Times New Roman" pitchFamily="18" charset="0"/>
                <a:cs typeface="Tahoma" pitchFamily="34" charset="0"/>
              </a:rPr>
              <a:t>edification of the church</a:t>
            </a:r>
            <a:r>
              <a:rPr lang="en-US" sz="2400">
                <a:solidFill>
                  <a:srgbClr val="000000"/>
                </a:solidFill>
                <a:latin typeface="Times New Roman" pitchFamily="18" charset="0"/>
                <a:cs typeface="Tahoma" pitchFamily="34" charset="0"/>
              </a:rPr>
              <a:t> </a:t>
            </a:r>
            <a:r>
              <a:rPr lang="en-US" sz="2400" i="1">
                <a:solidFill>
                  <a:srgbClr val="000000"/>
                </a:solidFill>
                <a:latin typeface="Times New Roman" pitchFamily="18" charset="0"/>
                <a:cs typeface="Tahoma" pitchFamily="34" charset="0"/>
              </a:rPr>
              <a:t>that</a:t>
            </a:r>
            <a:r>
              <a:rPr lang="en-US" sz="2400">
                <a:solidFill>
                  <a:srgbClr val="000000"/>
                </a:solidFill>
                <a:latin typeface="Times New Roman" pitchFamily="18" charset="0"/>
                <a:cs typeface="Tahoma" pitchFamily="34" charset="0"/>
              </a:rPr>
              <a:t> you seek to excel. </a:t>
            </a:r>
          </a:p>
        </p:txBody>
      </p:sp>
      <p:sp>
        <p:nvSpPr>
          <p:cNvPr id="11" name="Rectangle 10"/>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2" name="Rectangle 11"/>
          <p:cNvSpPr/>
          <p:nvPr/>
        </p:nvSpPr>
        <p:spPr>
          <a:xfrm>
            <a:off x="0" y="914400"/>
            <a:ext cx="9144000" cy="132343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Edification Requires Understanding</a:t>
            </a:r>
            <a:endParaRPr lang="en-US" sz="40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
        <p:nvSpPr>
          <p:cNvPr id="13" name="Rectangle 12"/>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Tree>
    <p:extLst>
      <p:ext uri="{BB962C8B-B14F-4D97-AF65-F5344CB8AC3E}">
        <p14:creationId xmlns:p14="http://schemas.microsoft.com/office/powerpoint/2010/main" val="243812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55302">
                                            <p:txEl>
                                              <p:pRg st="1" end="1"/>
                                            </p:txEl>
                                          </p:spTgt>
                                        </p:tgtEl>
                                        <p:attrNameLst>
                                          <p:attrName>style.visibility</p:attrName>
                                        </p:attrNameLst>
                                      </p:cBhvr>
                                      <p:to>
                                        <p:strVal val="visible"/>
                                      </p:to>
                                    </p:set>
                                    <p:animEffect transition="in" filter="wipe(down)">
                                      <p:cBhvr>
                                        <p:cTn id="7" dur="500"/>
                                        <p:tgtEl>
                                          <p:spTgt spid="5530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5302">
                                            <p:txEl>
                                              <p:pRg st="2" end="2"/>
                                            </p:txEl>
                                          </p:spTgt>
                                        </p:tgtEl>
                                        <p:attrNameLst>
                                          <p:attrName>style.visibility</p:attrName>
                                        </p:attrNameLst>
                                      </p:cBhvr>
                                      <p:to>
                                        <p:strVal val="visible"/>
                                      </p:to>
                                    </p:set>
                                    <p:animEffect transition="in" filter="wipe(down)">
                                      <p:cBhvr>
                                        <p:cTn id="12" dur="500"/>
                                        <p:tgtEl>
                                          <p:spTgt spid="5530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5302">
                                            <p:txEl>
                                              <p:pRg st="3" end="3"/>
                                            </p:txEl>
                                          </p:spTgt>
                                        </p:tgtEl>
                                        <p:attrNameLst>
                                          <p:attrName>style.visibility</p:attrName>
                                        </p:attrNameLst>
                                      </p:cBhvr>
                                      <p:to>
                                        <p:strVal val="visible"/>
                                      </p:to>
                                    </p:set>
                                    <p:animEffect transition="in" filter="wipe(down)">
                                      <p:cBhvr>
                                        <p:cTn id="17" dur="500"/>
                                        <p:tgtEl>
                                          <p:spTgt spid="553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Garamond" pitchFamily="18" charset="0"/>
              </a:rPr>
              <a:t>Don McClain</a:t>
            </a:r>
          </a:p>
        </p:txBody>
      </p:sp>
      <p:sp>
        <p:nvSpPr>
          <p:cNvPr id="2355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Garamond" pitchFamily="18" charset="0"/>
              </a:rPr>
              <a:t>W. 65th St church of Christ / December 17, 2006</a:t>
            </a:r>
          </a:p>
        </p:txBody>
      </p:sp>
      <p:sp>
        <p:nvSpPr>
          <p:cNvPr id="23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1C3B61-6C58-4443-9B9B-8FFEFDA8C7BD}" type="slidenum">
              <a:rPr lang="en-US"/>
              <a:pPr eaLnBrk="1" hangingPunct="1"/>
              <a:t>28</a:t>
            </a:fld>
            <a:endParaRPr lang="en-US"/>
          </a:p>
        </p:txBody>
      </p:sp>
      <p:sp>
        <p:nvSpPr>
          <p:cNvPr id="57346" name="Rectangle 2"/>
          <p:cNvSpPr>
            <a:spLocks noChangeArrowheads="1"/>
          </p:cNvSpPr>
          <p:nvPr/>
        </p:nvSpPr>
        <p:spPr bwMode="auto">
          <a:xfrm>
            <a:off x="2971800" y="2209800"/>
            <a:ext cx="6019800" cy="4495800"/>
          </a:xfrm>
          <a:prstGeom prst="rect">
            <a:avLst/>
          </a:prstGeom>
          <a:solidFill>
            <a:srgbClr val="EFEED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pic>
        <p:nvPicPr>
          <p:cNvPr id="2356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2590800"/>
            <a:ext cx="2763837"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 Box 6"/>
          <p:cNvSpPr txBox="1">
            <a:spLocks noChangeArrowheads="1"/>
          </p:cNvSpPr>
          <p:nvPr/>
        </p:nvSpPr>
        <p:spPr bwMode="auto">
          <a:xfrm>
            <a:off x="2971800" y="2209800"/>
            <a:ext cx="5867400"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9713" indent="-2397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30000"/>
              </a:spcBef>
            </a:pPr>
            <a:r>
              <a:rPr lang="en-US" sz="2800">
                <a:solidFill>
                  <a:srgbClr val="000000"/>
                </a:solidFill>
                <a:latin typeface="Berlin Sans FB Demi" pitchFamily="34" charset="0"/>
                <a:cs typeface="Tahoma" pitchFamily="34" charset="0"/>
              </a:rPr>
              <a:t>1 Corinthians Chapter 14</a:t>
            </a:r>
          </a:p>
          <a:p>
            <a:pPr eaLnBrk="1" hangingPunct="1">
              <a:spcBef>
                <a:spcPct val="30000"/>
              </a:spcBef>
            </a:pPr>
            <a:r>
              <a:rPr lang="en-US" sz="2400" baseline="30000">
                <a:solidFill>
                  <a:srgbClr val="000000"/>
                </a:solidFill>
                <a:latin typeface="Times New Roman" pitchFamily="18" charset="0"/>
                <a:cs typeface="Tahoma" pitchFamily="34" charset="0"/>
              </a:rPr>
              <a:t>13 </a:t>
            </a:r>
            <a:r>
              <a:rPr lang="en-US" sz="2400">
                <a:solidFill>
                  <a:srgbClr val="000000"/>
                </a:solidFill>
                <a:latin typeface="Times New Roman" pitchFamily="18" charset="0"/>
                <a:cs typeface="Tahoma" pitchFamily="34" charset="0"/>
              </a:rPr>
              <a:t>Therefore let him who speaks in a tongue pray that he may interpret. </a:t>
            </a:r>
          </a:p>
          <a:p>
            <a:pPr eaLnBrk="1" hangingPunct="1">
              <a:spcBef>
                <a:spcPct val="30000"/>
              </a:spcBef>
            </a:pPr>
            <a:r>
              <a:rPr lang="en-US" sz="2400" baseline="30000">
                <a:solidFill>
                  <a:srgbClr val="000000"/>
                </a:solidFill>
                <a:latin typeface="Times New Roman" pitchFamily="18" charset="0"/>
                <a:cs typeface="Tahoma" pitchFamily="34" charset="0"/>
              </a:rPr>
              <a:t>14 </a:t>
            </a:r>
            <a:r>
              <a:rPr lang="en-US" sz="2400">
                <a:solidFill>
                  <a:srgbClr val="000000"/>
                </a:solidFill>
                <a:latin typeface="Times New Roman" pitchFamily="18" charset="0"/>
                <a:cs typeface="Tahoma" pitchFamily="34" charset="0"/>
              </a:rPr>
              <a:t>For if I pray in a tongue, my spirit prays, but my understanding is unfruitful. </a:t>
            </a:r>
          </a:p>
        </p:txBody>
      </p:sp>
      <p:sp>
        <p:nvSpPr>
          <p:cNvPr id="57351" name="Text Box 7"/>
          <p:cNvSpPr txBox="1">
            <a:spLocks noChangeArrowheads="1"/>
          </p:cNvSpPr>
          <p:nvPr/>
        </p:nvSpPr>
        <p:spPr bwMode="auto">
          <a:xfrm>
            <a:off x="228600" y="4532313"/>
            <a:ext cx="8686800" cy="2123658"/>
          </a:xfrm>
          <a:prstGeom prst="rect">
            <a:avLst/>
          </a:prstGeom>
          <a:solidFill>
            <a:schemeClr val="accent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200" dirty="0">
                <a:solidFill>
                  <a:srgbClr val="F8F8F8"/>
                </a:solidFill>
                <a:effectLst>
                  <a:glow rad="63500">
                    <a:schemeClr val="accent2">
                      <a:satMod val="175000"/>
                      <a:alpha val="40000"/>
                    </a:schemeClr>
                  </a:glow>
                </a:effectLst>
                <a:latin typeface="Humanst521 BT" pitchFamily="34" charset="0"/>
              </a:rPr>
              <a:t>"My feelings find utterance in prayer; my heart is engaged in devotion; my prayer will be acceptable to God, who looks upon the feelings of the heart, and I may have true enjoyment; but my understanding will be unfruitful, that is, will not profit others. What I say will not be understood by them; and of course, however much benefit </a:t>
            </a:r>
            <a:r>
              <a:rPr lang="en-US" sz="2200" i="1" dirty="0">
                <a:solidFill>
                  <a:srgbClr val="F8F8F8"/>
                </a:solidFill>
                <a:effectLst>
                  <a:glow rad="63500">
                    <a:schemeClr val="accent2">
                      <a:satMod val="175000"/>
                      <a:alpha val="40000"/>
                    </a:schemeClr>
                  </a:glow>
                </a:effectLst>
                <a:latin typeface="Humanst521 BT" pitchFamily="34" charset="0"/>
              </a:rPr>
              <a:t>I</a:t>
            </a:r>
            <a:r>
              <a:rPr lang="en-US" sz="2200" dirty="0">
                <a:solidFill>
                  <a:srgbClr val="F8F8F8"/>
                </a:solidFill>
                <a:effectLst>
                  <a:glow rad="63500">
                    <a:schemeClr val="accent2">
                      <a:satMod val="175000"/>
                      <a:alpha val="40000"/>
                    </a:schemeClr>
                  </a:glow>
                </a:effectLst>
                <a:latin typeface="Humanst521 BT" pitchFamily="34" charset="0"/>
              </a:rPr>
              <a:t> might derive from my devotions, yet they would be useless to others."  —Barnes' Notes on the NT</a:t>
            </a:r>
          </a:p>
        </p:txBody>
      </p:sp>
      <p:sp>
        <p:nvSpPr>
          <p:cNvPr id="12" name="Rectangle 11"/>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3" name="Rectangle 12"/>
          <p:cNvSpPr/>
          <p:nvPr/>
        </p:nvSpPr>
        <p:spPr>
          <a:xfrm>
            <a:off x="0" y="914400"/>
            <a:ext cx="9144000" cy="132343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Edification Requires Understanding</a:t>
            </a:r>
            <a:endParaRPr lang="en-US" sz="40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
        <p:nvSpPr>
          <p:cNvPr id="14" name="Rectangle 13"/>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Tree>
    <p:extLst>
      <p:ext uri="{BB962C8B-B14F-4D97-AF65-F5344CB8AC3E}">
        <p14:creationId xmlns:p14="http://schemas.microsoft.com/office/powerpoint/2010/main" val="163782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7351"/>
                                        </p:tgtEl>
                                        <p:attrNameLst>
                                          <p:attrName>style.visibility</p:attrName>
                                        </p:attrNameLst>
                                      </p:cBhvr>
                                      <p:to>
                                        <p:strVal val="visible"/>
                                      </p:to>
                                    </p:set>
                                    <p:anim calcmode="lin" valueType="num">
                                      <p:cBhvr>
                                        <p:cTn id="7" dur="500" fill="hold"/>
                                        <p:tgtEl>
                                          <p:spTgt spid="57351"/>
                                        </p:tgtEl>
                                        <p:attrNameLst>
                                          <p:attrName>ppt_w</p:attrName>
                                        </p:attrNameLst>
                                      </p:cBhvr>
                                      <p:tavLst>
                                        <p:tav tm="0">
                                          <p:val>
                                            <p:fltVal val="0"/>
                                          </p:val>
                                        </p:tav>
                                        <p:tav tm="100000">
                                          <p:val>
                                            <p:strVal val="#ppt_w"/>
                                          </p:val>
                                        </p:tav>
                                      </p:tavLst>
                                    </p:anim>
                                    <p:anim calcmode="lin" valueType="num">
                                      <p:cBhvr>
                                        <p:cTn id="8" dur="500" fill="hold"/>
                                        <p:tgtEl>
                                          <p:spTgt spid="57351"/>
                                        </p:tgtEl>
                                        <p:attrNameLst>
                                          <p:attrName>ppt_h</p:attrName>
                                        </p:attrNameLst>
                                      </p:cBhvr>
                                      <p:tavLst>
                                        <p:tav tm="0">
                                          <p:val>
                                            <p:fltVal val="0"/>
                                          </p:val>
                                        </p:tav>
                                        <p:tav tm="100000">
                                          <p:val>
                                            <p:strVal val="#ppt_h"/>
                                          </p:val>
                                        </p:tav>
                                      </p:tavLst>
                                    </p:anim>
                                    <p:animEffect transition="in" filter="fade">
                                      <p:cBhvr>
                                        <p:cTn id="9" dur="500"/>
                                        <p:tgtEl>
                                          <p:spTgt spid="57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2971800" y="2209800"/>
            <a:ext cx="6019800" cy="4495800"/>
          </a:xfrm>
          <a:prstGeom prst="rect">
            <a:avLst/>
          </a:prstGeom>
          <a:solidFill>
            <a:srgbClr val="EFEED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pic>
        <p:nvPicPr>
          <p:cNvPr id="2458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2590800"/>
            <a:ext cx="2763837"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Text Box 6"/>
          <p:cNvSpPr txBox="1">
            <a:spLocks noChangeArrowheads="1"/>
          </p:cNvSpPr>
          <p:nvPr/>
        </p:nvSpPr>
        <p:spPr bwMode="auto">
          <a:xfrm>
            <a:off x="2971800" y="2209800"/>
            <a:ext cx="5867400"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9713" indent="-2397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30000"/>
              </a:spcBef>
            </a:pPr>
            <a:r>
              <a:rPr lang="en-US" sz="2800">
                <a:solidFill>
                  <a:srgbClr val="000000"/>
                </a:solidFill>
                <a:latin typeface="Berlin Sans FB Demi" pitchFamily="34" charset="0"/>
                <a:cs typeface="Tahoma" pitchFamily="34" charset="0"/>
              </a:rPr>
              <a:t>1 Corinthians Chapter 14</a:t>
            </a:r>
          </a:p>
          <a:p>
            <a:pPr eaLnBrk="1" hangingPunct="1">
              <a:spcBef>
                <a:spcPct val="30000"/>
              </a:spcBef>
            </a:pPr>
            <a:r>
              <a:rPr lang="en-US" sz="2400" baseline="30000">
                <a:solidFill>
                  <a:srgbClr val="000000"/>
                </a:solidFill>
                <a:latin typeface="Times New Roman" pitchFamily="18" charset="0"/>
                <a:cs typeface="Tahoma" pitchFamily="34" charset="0"/>
              </a:rPr>
              <a:t>13 </a:t>
            </a:r>
            <a:r>
              <a:rPr lang="en-US" sz="2400">
                <a:solidFill>
                  <a:srgbClr val="000000"/>
                </a:solidFill>
                <a:latin typeface="Times New Roman" pitchFamily="18" charset="0"/>
                <a:cs typeface="Tahoma" pitchFamily="34" charset="0"/>
              </a:rPr>
              <a:t>Therefore let him who speaks in a tongue pray that he may interpret. </a:t>
            </a:r>
          </a:p>
          <a:p>
            <a:pPr eaLnBrk="1" hangingPunct="1">
              <a:spcBef>
                <a:spcPct val="30000"/>
              </a:spcBef>
            </a:pPr>
            <a:r>
              <a:rPr lang="en-US" sz="2400" baseline="30000">
                <a:solidFill>
                  <a:srgbClr val="000000"/>
                </a:solidFill>
                <a:latin typeface="Times New Roman" pitchFamily="18" charset="0"/>
                <a:cs typeface="Tahoma" pitchFamily="34" charset="0"/>
              </a:rPr>
              <a:t>14 </a:t>
            </a:r>
            <a:r>
              <a:rPr lang="en-US" sz="2400">
                <a:solidFill>
                  <a:srgbClr val="000000"/>
                </a:solidFill>
                <a:latin typeface="Times New Roman" pitchFamily="18" charset="0"/>
                <a:cs typeface="Tahoma" pitchFamily="34" charset="0"/>
              </a:rPr>
              <a:t>For if I pray in a tongue, my spirit prays, but my understanding is unfruitful. </a:t>
            </a:r>
          </a:p>
        </p:txBody>
      </p:sp>
      <p:sp>
        <p:nvSpPr>
          <p:cNvPr id="24586" name="Text Box 7"/>
          <p:cNvSpPr txBox="1">
            <a:spLocks noChangeArrowheads="1"/>
          </p:cNvSpPr>
          <p:nvPr/>
        </p:nvSpPr>
        <p:spPr bwMode="auto">
          <a:xfrm>
            <a:off x="228600" y="4532313"/>
            <a:ext cx="8686800" cy="2123658"/>
          </a:xfrm>
          <a:prstGeom prst="rect">
            <a:avLst/>
          </a:prstGeom>
          <a:solidFill>
            <a:schemeClr val="accent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200">
                <a:solidFill>
                  <a:srgbClr val="F8F8F8"/>
                </a:solidFill>
                <a:effectLst>
                  <a:glow rad="63500">
                    <a:schemeClr val="accent2">
                      <a:satMod val="175000"/>
                      <a:alpha val="40000"/>
                    </a:schemeClr>
                  </a:glow>
                </a:effectLst>
                <a:latin typeface="Humanst521 BT" pitchFamily="34" charset="0"/>
              </a:rPr>
              <a:t>If my prayers are composed of sentences and sayings taken out of the prophets, etc., and in their own language—my spirit prayeth, my heart is engaged in the work, and my prayers answer all the purpose of prayers to myself; but my understanding is unfruitful to all others, because they do not understand my prayers, and I either do not or cannot interpret them.—Adam Clarke's Commentary</a:t>
            </a:r>
          </a:p>
        </p:txBody>
      </p:sp>
      <p:sp>
        <p:nvSpPr>
          <p:cNvPr id="12" name="Rectangle 11"/>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3" name="Rectangle 12"/>
          <p:cNvSpPr/>
          <p:nvPr/>
        </p:nvSpPr>
        <p:spPr>
          <a:xfrm>
            <a:off x="0" y="914400"/>
            <a:ext cx="9144000" cy="132343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Edification Requires Understanding</a:t>
            </a:r>
            <a:endParaRPr lang="en-US" sz="40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
        <p:nvSpPr>
          <p:cNvPr id="14" name="Rectangle 13"/>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Tree>
    <p:extLst>
      <p:ext uri="{BB962C8B-B14F-4D97-AF65-F5344CB8AC3E}">
        <p14:creationId xmlns:p14="http://schemas.microsoft.com/office/powerpoint/2010/main" val="212301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3" cstate="print"/>
          <a:srcRect/>
          <a:stretch>
            <a:fillRect/>
          </a:stretch>
        </p:blipFill>
        <p:spPr bwMode="auto">
          <a:xfrm>
            <a:off x="1" y="1389356"/>
            <a:ext cx="4190999" cy="5468644"/>
          </a:xfrm>
          <a:prstGeom prst="rect">
            <a:avLst/>
          </a:prstGeom>
          <a:noFill/>
          <a:ln w="9525">
            <a:noFill/>
            <a:miter lim="800000"/>
            <a:headEnd/>
            <a:tailEnd/>
          </a:ln>
          <a:effectLst/>
        </p:spPr>
      </p:pic>
      <p:sp>
        <p:nvSpPr>
          <p:cNvPr id="12" name="Round Diagonal Corner Rectangle 11"/>
          <p:cNvSpPr/>
          <p:nvPr/>
        </p:nvSpPr>
        <p:spPr>
          <a:xfrm>
            <a:off x="2743200" y="1600200"/>
            <a:ext cx="6172200" cy="5105401"/>
          </a:xfrm>
          <a:prstGeom prst="round2DiagRect">
            <a:avLst/>
          </a:prstGeom>
          <a:solidFill>
            <a:srgbClr val="FFE0C1">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3" name="Rectangle 2"/>
          <p:cNvSpPr/>
          <p:nvPr/>
        </p:nvSpPr>
        <p:spPr>
          <a:xfrm>
            <a:off x="2819400" y="2679680"/>
            <a:ext cx="6019800" cy="3877985"/>
          </a:xfrm>
          <a:prstGeom prst="rect">
            <a:avLst/>
          </a:prstGeom>
        </p:spPr>
        <p:txBody>
          <a:bodyPr wrap="square">
            <a:spAutoFit/>
          </a:bodyPr>
          <a:lstStyle/>
          <a:p>
            <a:pPr marL="457200" indent="-457200">
              <a:spcAft>
                <a:spcPts val="1200"/>
              </a:spcAft>
              <a:buClr>
                <a:srgbClr val="DF930C">
                  <a:lumMod val="75000"/>
                </a:srgbClr>
              </a:buClr>
              <a:buFont typeface="Wingdings 2" pitchFamily="18" charset="2"/>
              <a:buChar char="è"/>
            </a:pPr>
            <a:r>
              <a:rPr lang="en-US" sz="2400" dirty="0">
                <a:solidFill>
                  <a:srgbClr val="000000"/>
                </a:solidFill>
                <a:effectLst>
                  <a:outerShdw blurRad="60007" dist="310007" dir="7680000" sy="30000" kx="1300200" algn="ctr" rotWithShape="0">
                    <a:prstClr val="black">
                      <a:alpha val="32000"/>
                    </a:prstClr>
                  </a:outerShdw>
                </a:effectLst>
              </a:rPr>
              <a:t>They seemed ignorant of the purpose and proper use of the various gifts. </a:t>
            </a:r>
          </a:p>
          <a:p>
            <a:pPr marL="457200" indent="-457200">
              <a:spcAft>
                <a:spcPts val="1200"/>
              </a:spcAft>
              <a:buClr>
                <a:srgbClr val="DF930C">
                  <a:lumMod val="75000"/>
                </a:srgbClr>
              </a:buClr>
              <a:buFont typeface="Wingdings 2" pitchFamily="18" charset="2"/>
              <a:buChar char="è"/>
            </a:pPr>
            <a:r>
              <a:rPr lang="en-US" sz="2400" dirty="0">
                <a:solidFill>
                  <a:srgbClr val="000000"/>
                </a:solidFill>
                <a:effectLst>
                  <a:outerShdw blurRad="60007" dist="310007" dir="7680000" sy="30000" kx="1300200" algn="ctr" rotWithShape="0">
                    <a:prstClr val="black">
                      <a:alpha val="32000"/>
                    </a:prstClr>
                  </a:outerShdw>
                </a:effectLst>
              </a:rPr>
              <a:t>They were exercising such gifts in a very unloving and prideful way.</a:t>
            </a:r>
          </a:p>
          <a:p>
            <a:pPr marL="457200" indent="-457200">
              <a:spcAft>
                <a:spcPts val="1200"/>
              </a:spcAft>
              <a:buClr>
                <a:srgbClr val="DF930C">
                  <a:lumMod val="75000"/>
                </a:srgbClr>
              </a:buClr>
              <a:buFont typeface="Wingdings 2" pitchFamily="18" charset="2"/>
              <a:buChar char="è"/>
            </a:pPr>
            <a:r>
              <a:rPr lang="en-US" sz="2400" dirty="0">
                <a:solidFill>
                  <a:srgbClr val="000000"/>
                </a:solidFill>
                <a:effectLst>
                  <a:outerShdw blurRad="60007" dist="310007" dir="7680000" sy="30000" kx="1300200" algn="ctr" rotWithShape="0">
                    <a:prstClr val="black">
                      <a:alpha val="32000"/>
                    </a:prstClr>
                  </a:outerShdw>
                </a:effectLst>
              </a:rPr>
              <a:t>Those who didn't possess such gifts or the more flamboyant among the various gifts, were looked down upon (12:21-25).  </a:t>
            </a:r>
          </a:p>
          <a:p>
            <a:pPr marL="457200" indent="-457200">
              <a:spcAft>
                <a:spcPts val="1200"/>
              </a:spcAft>
              <a:buClr>
                <a:srgbClr val="DF930C">
                  <a:lumMod val="75000"/>
                </a:srgbClr>
              </a:buClr>
              <a:buFont typeface="Wingdings 2" pitchFamily="18" charset="2"/>
              <a:buChar char="è"/>
            </a:pPr>
            <a:r>
              <a:rPr lang="en-US" sz="2400" dirty="0">
                <a:solidFill>
                  <a:srgbClr val="000000"/>
                </a:solidFill>
                <a:effectLst>
                  <a:outerShdw blurRad="60007" dist="310007" dir="7680000" sy="30000" kx="1300200" algn="ctr" rotWithShape="0">
                    <a:prstClr val="black">
                      <a:alpha val="32000"/>
                    </a:prstClr>
                  </a:outerShdw>
                </a:effectLst>
              </a:rPr>
              <a:t>The "ungifted" members were thinking that they were unneeded. (12:14-20)</a:t>
            </a:r>
          </a:p>
        </p:txBody>
      </p:sp>
      <p:sp>
        <p:nvSpPr>
          <p:cNvPr id="10" name="Rectangle 9"/>
          <p:cNvSpPr/>
          <p:nvPr/>
        </p:nvSpPr>
        <p:spPr>
          <a:xfrm>
            <a:off x="2895600" y="1853625"/>
            <a:ext cx="6054436" cy="584775"/>
          </a:xfrm>
          <a:prstGeom prst="rect">
            <a:avLst/>
          </a:prstGeom>
        </p:spPr>
        <p:txBody>
          <a:bodyPr wrap="square">
            <a:spAutoFit/>
          </a:bodyPr>
          <a:lstStyle/>
          <a:p>
            <a:pPr algn="ctr"/>
            <a:r>
              <a:rPr lang="en-US" sz="3200" dirty="0">
                <a:solidFill>
                  <a:srgbClr val="000000"/>
                </a:solidFill>
                <a:effectLst>
                  <a:outerShdw blurRad="60007" dist="310007" dir="7680000" sy="30000" kx="1300200" algn="ctr" rotWithShape="0">
                    <a:prstClr val="black">
                      <a:alpha val="32000"/>
                    </a:prstClr>
                  </a:outerShdw>
                </a:effectLst>
                <a:latin typeface="Dominican Small Caps" pitchFamily="2" charset="0"/>
              </a:rPr>
              <a:t>The Problem At Corinth</a:t>
            </a:r>
          </a:p>
        </p:txBody>
      </p:sp>
      <p:sp>
        <p:nvSpPr>
          <p:cNvPr id="9" name="Rectangle 8"/>
          <p:cNvSpPr/>
          <p:nvPr/>
        </p:nvSpPr>
        <p:spPr>
          <a:xfrm>
            <a:off x="0" y="4572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Miraculous Gifts 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4" name="Rectangle 13"/>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Tree>
    <p:extLst>
      <p:ext uri="{BB962C8B-B14F-4D97-AF65-F5344CB8AC3E}">
        <p14:creationId xmlns:p14="http://schemas.microsoft.com/office/powerpoint/2010/main" val="367958666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2971800" y="2209800"/>
            <a:ext cx="6019800" cy="4495800"/>
          </a:xfrm>
          <a:prstGeom prst="rect">
            <a:avLst/>
          </a:prstGeom>
          <a:solidFill>
            <a:srgbClr val="EFEED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pic>
        <p:nvPicPr>
          <p:cNvPr id="256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2590800"/>
            <a:ext cx="2763837"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AutoShape 7"/>
          <p:cNvSpPr>
            <a:spLocks noChangeArrowheads="1"/>
          </p:cNvSpPr>
          <p:nvPr/>
        </p:nvSpPr>
        <p:spPr bwMode="auto">
          <a:xfrm>
            <a:off x="3200400" y="3505200"/>
            <a:ext cx="1828800" cy="381000"/>
          </a:xfrm>
          <a:prstGeom prst="flowChartPunchedTape">
            <a:avLst/>
          </a:prstGeom>
          <a:solidFill>
            <a:srgbClr val="FFFF00">
              <a:alpha val="3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9400" name="AutoShape 8"/>
          <p:cNvSpPr>
            <a:spLocks noChangeArrowheads="1"/>
          </p:cNvSpPr>
          <p:nvPr/>
        </p:nvSpPr>
        <p:spPr bwMode="auto">
          <a:xfrm>
            <a:off x="4876800" y="5410200"/>
            <a:ext cx="2895600" cy="381000"/>
          </a:xfrm>
          <a:prstGeom prst="flowChartPunchedTape">
            <a:avLst/>
          </a:prstGeom>
          <a:solidFill>
            <a:srgbClr val="FFFF00">
              <a:alpha val="3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9401" name="AutoShape 9"/>
          <p:cNvSpPr>
            <a:spLocks noChangeArrowheads="1"/>
          </p:cNvSpPr>
          <p:nvPr/>
        </p:nvSpPr>
        <p:spPr bwMode="auto">
          <a:xfrm>
            <a:off x="3657600" y="6172200"/>
            <a:ext cx="2971800" cy="381000"/>
          </a:xfrm>
          <a:prstGeom prst="flowChartPunchedTape">
            <a:avLst/>
          </a:prstGeom>
          <a:solidFill>
            <a:srgbClr val="FFFF00">
              <a:alpha val="3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cxnSp>
        <p:nvCxnSpPr>
          <p:cNvPr id="59402" name="AutoShape 10"/>
          <p:cNvCxnSpPr>
            <a:cxnSpLocks noChangeShapeType="1"/>
            <a:stCxn id="59399" idx="2"/>
            <a:endCxn id="59400" idx="0"/>
          </p:cNvCxnSpPr>
          <p:nvPr/>
        </p:nvCxnSpPr>
        <p:spPr bwMode="auto">
          <a:xfrm rot="16200000" flipH="1">
            <a:off x="4419600" y="3543300"/>
            <a:ext cx="1600200" cy="2209800"/>
          </a:xfrm>
          <a:prstGeom prst="curvedConnector3">
            <a:avLst>
              <a:gd name="adj1" fmla="val 50000"/>
            </a:avLst>
          </a:prstGeom>
          <a:noFill/>
          <a:ln w="57150">
            <a:solidFill>
              <a:srgbClr val="FFFF00"/>
            </a:solidFill>
            <a:round/>
            <a:headEnd type="triangle" w="med" len="med"/>
            <a:tailEnd type="triangle" w="med" len="med"/>
          </a:ln>
          <a:effectLst>
            <a:outerShdw dist="35921" dir="2700000" algn="ctr" rotWithShape="0">
              <a:schemeClr val="bg2"/>
            </a:outerShdw>
          </a:effectLst>
        </p:spPr>
      </p:cxnSp>
      <p:cxnSp>
        <p:nvCxnSpPr>
          <p:cNvPr id="59403" name="AutoShape 11"/>
          <p:cNvCxnSpPr>
            <a:cxnSpLocks noChangeShapeType="1"/>
            <a:stCxn id="59400" idx="2"/>
            <a:endCxn id="59401" idx="0"/>
          </p:cNvCxnSpPr>
          <p:nvPr/>
        </p:nvCxnSpPr>
        <p:spPr bwMode="auto">
          <a:xfrm rot="5400000">
            <a:off x="5505450" y="5391150"/>
            <a:ext cx="457200" cy="1181100"/>
          </a:xfrm>
          <a:prstGeom prst="curvedConnector3">
            <a:avLst>
              <a:gd name="adj1" fmla="val 50000"/>
            </a:avLst>
          </a:prstGeom>
          <a:noFill/>
          <a:ln w="57150">
            <a:solidFill>
              <a:srgbClr val="FFFF00"/>
            </a:solidFill>
            <a:round/>
            <a:headEnd type="triangle" w="med" len="med"/>
            <a:tailEnd type="triangle" w="med" len="med"/>
          </a:ln>
          <a:effectLst>
            <a:outerShdw dist="35921" dir="2700000" algn="ctr" rotWithShape="0">
              <a:schemeClr val="bg2"/>
            </a:outerShdw>
          </a:effectLst>
        </p:spPr>
      </p:cxnSp>
      <p:sp>
        <p:nvSpPr>
          <p:cNvPr id="59398" name="Text Box 6"/>
          <p:cNvSpPr txBox="1">
            <a:spLocks noChangeArrowheads="1"/>
          </p:cNvSpPr>
          <p:nvPr/>
        </p:nvSpPr>
        <p:spPr bwMode="auto">
          <a:xfrm>
            <a:off x="2971800" y="2209800"/>
            <a:ext cx="586740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9713" indent="-2397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30000"/>
              </a:spcBef>
            </a:pPr>
            <a:r>
              <a:rPr lang="en-US" sz="2800">
                <a:solidFill>
                  <a:srgbClr val="000000"/>
                </a:solidFill>
                <a:latin typeface="Berlin Sans FB Demi" pitchFamily="34" charset="0"/>
                <a:cs typeface="Tahoma" pitchFamily="34" charset="0"/>
              </a:rPr>
              <a:t>1 Corinthians Chapter 14</a:t>
            </a:r>
          </a:p>
          <a:p>
            <a:pPr eaLnBrk="1" hangingPunct="1">
              <a:spcBef>
                <a:spcPct val="30000"/>
              </a:spcBef>
            </a:pPr>
            <a:r>
              <a:rPr lang="en-US" sz="2400" baseline="30000">
                <a:solidFill>
                  <a:srgbClr val="000000"/>
                </a:solidFill>
                <a:latin typeface="Times New Roman" pitchFamily="18" charset="0"/>
                <a:cs typeface="Tahoma" pitchFamily="34" charset="0"/>
              </a:rPr>
              <a:t>15 </a:t>
            </a:r>
            <a:r>
              <a:rPr lang="en-US" sz="2400">
                <a:solidFill>
                  <a:srgbClr val="000000"/>
                </a:solidFill>
                <a:latin typeface="Times New Roman" pitchFamily="18" charset="0"/>
                <a:cs typeface="Tahoma" pitchFamily="34" charset="0"/>
              </a:rPr>
              <a:t>What is </a:t>
            </a:r>
            <a:r>
              <a:rPr lang="en-US" sz="2400" i="1">
                <a:solidFill>
                  <a:srgbClr val="000000"/>
                </a:solidFill>
                <a:latin typeface="Times New Roman" pitchFamily="18" charset="0"/>
                <a:cs typeface="Tahoma" pitchFamily="34" charset="0"/>
              </a:rPr>
              <a:t>the conclusion</a:t>
            </a:r>
            <a:r>
              <a:rPr lang="en-US" sz="2400">
                <a:solidFill>
                  <a:srgbClr val="000000"/>
                </a:solidFill>
                <a:latin typeface="Times New Roman" pitchFamily="18" charset="0"/>
                <a:cs typeface="Tahoma" pitchFamily="34" charset="0"/>
              </a:rPr>
              <a:t> then? I will pray with the spirit, and I will also pray with the understanding. I will sing with the spirit, and I will also sing with the understanding.</a:t>
            </a:r>
          </a:p>
          <a:p>
            <a:pPr eaLnBrk="1" hangingPunct="1">
              <a:spcBef>
                <a:spcPct val="30000"/>
              </a:spcBef>
            </a:pPr>
            <a:r>
              <a:rPr lang="en-US" sz="2400" baseline="30000">
                <a:solidFill>
                  <a:srgbClr val="000000"/>
                </a:solidFill>
                <a:latin typeface="Times New Roman" pitchFamily="18" charset="0"/>
                <a:cs typeface="Tahoma" pitchFamily="34" charset="0"/>
              </a:rPr>
              <a:t>16 </a:t>
            </a:r>
            <a:r>
              <a:rPr lang="en-US" sz="2400">
                <a:solidFill>
                  <a:srgbClr val="000000"/>
                </a:solidFill>
                <a:latin typeface="Times New Roman" pitchFamily="18" charset="0"/>
                <a:cs typeface="Tahoma" pitchFamily="34" charset="0"/>
              </a:rPr>
              <a:t>Otherwise, if you bless with the spirit, how will he who occupies the place of the uninformed say "Amen" at your giving of thanks, since he does not understand what you say? </a:t>
            </a:r>
            <a:r>
              <a:rPr lang="en-US" sz="2400" baseline="30000">
                <a:solidFill>
                  <a:srgbClr val="000000"/>
                </a:solidFill>
                <a:latin typeface="Times New Roman" pitchFamily="18" charset="0"/>
                <a:cs typeface="Tahoma" pitchFamily="34" charset="0"/>
              </a:rPr>
              <a:t>17 </a:t>
            </a:r>
            <a:r>
              <a:rPr lang="en-US" sz="2400">
                <a:solidFill>
                  <a:srgbClr val="000000"/>
                </a:solidFill>
                <a:latin typeface="Times New Roman" pitchFamily="18" charset="0"/>
                <a:cs typeface="Tahoma" pitchFamily="34" charset="0"/>
              </a:rPr>
              <a:t>For you indeed give thanks well, but the other is not edified. </a:t>
            </a:r>
          </a:p>
        </p:txBody>
      </p:sp>
      <p:sp>
        <p:nvSpPr>
          <p:cNvPr id="16" name="Rectangle 15"/>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7" name="Rectangle 16"/>
          <p:cNvSpPr/>
          <p:nvPr/>
        </p:nvSpPr>
        <p:spPr>
          <a:xfrm>
            <a:off x="0" y="914400"/>
            <a:ext cx="9144000" cy="132343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Edification Requires Understanding</a:t>
            </a:r>
            <a:endParaRPr lang="en-US" sz="40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
        <p:nvSpPr>
          <p:cNvPr id="18" name="Rectangle 17"/>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Tree>
    <p:extLst>
      <p:ext uri="{BB962C8B-B14F-4D97-AF65-F5344CB8AC3E}">
        <p14:creationId xmlns:p14="http://schemas.microsoft.com/office/powerpoint/2010/main" val="24671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399"/>
                                        </p:tgtEl>
                                        <p:attrNameLst>
                                          <p:attrName>style.visibility</p:attrName>
                                        </p:attrNameLst>
                                      </p:cBhvr>
                                      <p:to>
                                        <p:strVal val="visible"/>
                                      </p:to>
                                    </p:set>
                                    <p:animEffect transition="in" filter="wipe(left)">
                                      <p:cBhvr>
                                        <p:cTn id="7" dur="500"/>
                                        <p:tgtEl>
                                          <p:spTgt spid="593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9398">
                                            <p:txEl>
                                              <p:pRg st="2" end="2"/>
                                            </p:txEl>
                                          </p:spTgt>
                                        </p:tgtEl>
                                        <p:attrNameLst>
                                          <p:attrName>style.visibility</p:attrName>
                                        </p:attrNameLst>
                                      </p:cBhvr>
                                      <p:to>
                                        <p:strVal val="visible"/>
                                      </p:to>
                                    </p:set>
                                    <p:animEffect transition="in" filter="randombar(horizontal)">
                                      <p:cBhvr>
                                        <p:cTn id="12" dur="500"/>
                                        <p:tgtEl>
                                          <p:spTgt spid="59398">
                                            <p:txEl>
                                              <p:pRg st="2" end="2"/>
                                            </p:txEl>
                                          </p:spTgt>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9400"/>
                                        </p:tgtEl>
                                        <p:attrNameLst>
                                          <p:attrName>style.visibility</p:attrName>
                                        </p:attrNameLst>
                                      </p:cBhvr>
                                      <p:to>
                                        <p:strVal val="visible"/>
                                      </p:to>
                                    </p:set>
                                    <p:animEffect transition="in" filter="wipe(left)">
                                      <p:cBhvr>
                                        <p:cTn id="16" dur="500"/>
                                        <p:tgtEl>
                                          <p:spTgt spid="59400"/>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59401"/>
                                        </p:tgtEl>
                                        <p:attrNameLst>
                                          <p:attrName>style.visibility</p:attrName>
                                        </p:attrNameLst>
                                      </p:cBhvr>
                                      <p:to>
                                        <p:strVal val="visible"/>
                                      </p:to>
                                    </p:set>
                                    <p:animEffect transition="in" filter="wipe(left)">
                                      <p:cBhvr>
                                        <p:cTn id="20" dur="500"/>
                                        <p:tgtEl>
                                          <p:spTgt spid="5940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59402"/>
                                        </p:tgtEl>
                                        <p:attrNameLst>
                                          <p:attrName>style.visibility</p:attrName>
                                        </p:attrNameLst>
                                      </p:cBhvr>
                                      <p:to>
                                        <p:strVal val="visible"/>
                                      </p:to>
                                    </p:set>
                                    <p:animEffect transition="in" filter="wipe(up)">
                                      <p:cBhvr>
                                        <p:cTn id="25" dur="500"/>
                                        <p:tgtEl>
                                          <p:spTgt spid="59402"/>
                                        </p:tgtEl>
                                      </p:cBhvr>
                                    </p:animEffect>
                                  </p:childTnLst>
                                </p:cTn>
                              </p:par>
                              <p:par>
                                <p:cTn id="26" presetID="22" presetClass="entr" presetSubtype="4" fill="hold" nodeType="withEffect">
                                  <p:stCondLst>
                                    <p:cond delay="0"/>
                                  </p:stCondLst>
                                  <p:childTnLst>
                                    <p:set>
                                      <p:cBhvr>
                                        <p:cTn id="27" dur="1" fill="hold">
                                          <p:stCondLst>
                                            <p:cond delay="0"/>
                                          </p:stCondLst>
                                        </p:cTn>
                                        <p:tgtEl>
                                          <p:spTgt spid="59403"/>
                                        </p:tgtEl>
                                        <p:attrNameLst>
                                          <p:attrName>style.visibility</p:attrName>
                                        </p:attrNameLst>
                                      </p:cBhvr>
                                      <p:to>
                                        <p:strVal val="visible"/>
                                      </p:to>
                                    </p:set>
                                    <p:animEffect transition="in" filter="wipe(down)">
                                      <p:cBhvr>
                                        <p:cTn id="28" dur="500"/>
                                        <p:tgtEl>
                                          <p:spTgt spid="59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9" grpId="0" animBg="1"/>
      <p:bldP spid="59400" grpId="0" animBg="1"/>
      <p:bldP spid="594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2971800" y="2209800"/>
            <a:ext cx="6019800" cy="4495800"/>
          </a:xfrm>
          <a:prstGeom prst="rect">
            <a:avLst/>
          </a:prstGeom>
          <a:solidFill>
            <a:srgbClr val="EFEED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pic>
        <p:nvPicPr>
          <p:cNvPr id="266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2590800"/>
            <a:ext cx="2763837"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 Box 6"/>
          <p:cNvSpPr txBox="1">
            <a:spLocks noChangeArrowheads="1"/>
          </p:cNvSpPr>
          <p:nvPr/>
        </p:nvSpPr>
        <p:spPr bwMode="auto">
          <a:xfrm>
            <a:off x="2971800" y="2209800"/>
            <a:ext cx="58674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9713" indent="-2397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30000"/>
              </a:spcBef>
            </a:pPr>
            <a:r>
              <a:rPr lang="en-US" sz="2800">
                <a:solidFill>
                  <a:srgbClr val="000000"/>
                </a:solidFill>
                <a:latin typeface="Berlin Sans FB Demi" pitchFamily="34" charset="0"/>
                <a:cs typeface="Tahoma" pitchFamily="34" charset="0"/>
              </a:rPr>
              <a:t>1 Corinthians Chapter 14</a:t>
            </a:r>
          </a:p>
          <a:p>
            <a:pPr eaLnBrk="1" hangingPunct="1">
              <a:spcBef>
                <a:spcPct val="30000"/>
              </a:spcBef>
            </a:pPr>
            <a:r>
              <a:rPr lang="en-US" sz="2400" baseline="30000">
                <a:solidFill>
                  <a:srgbClr val="000000"/>
                </a:solidFill>
                <a:latin typeface="Times New Roman" pitchFamily="18" charset="0"/>
                <a:cs typeface="Tahoma" pitchFamily="34" charset="0"/>
              </a:rPr>
              <a:t>18 </a:t>
            </a:r>
            <a:r>
              <a:rPr lang="en-US" sz="2400">
                <a:solidFill>
                  <a:srgbClr val="000000"/>
                </a:solidFill>
                <a:latin typeface="Times New Roman" pitchFamily="18" charset="0"/>
                <a:cs typeface="Tahoma" pitchFamily="34" charset="0"/>
              </a:rPr>
              <a:t>I thank my God I speak with </a:t>
            </a:r>
            <a:r>
              <a:rPr lang="en-US" sz="2400">
                <a:solidFill>
                  <a:srgbClr val="FF0000"/>
                </a:solidFill>
                <a:latin typeface="Times New Roman" pitchFamily="18" charset="0"/>
                <a:cs typeface="Tahoma" pitchFamily="34" charset="0"/>
              </a:rPr>
              <a:t>tongues </a:t>
            </a:r>
            <a:r>
              <a:rPr lang="en-US" sz="2400">
                <a:solidFill>
                  <a:srgbClr val="000000"/>
                </a:solidFill>
                <a:latin typeface="Times New Roman" pitchFamily="18" charset="0"/>
                <a:cs typeface="Tahoma" pitchFamily="34" charset="0"/>
              </a:rPr>
              <a:t>more than you all;</a:t>
            </a:r>
          </a:p>
          <a:p>
            <a:pPr eaLnBrk="1" hangingPunct="1">
              <a:spcBef>
                <a:spcPct val="30000"/>
              </a:spcBef>
            </a:pPr>
            <a:r>
              <a:rPr lang="en-US" sz="2400" baseline="30000">
                <a:solidFill>
                  <a:srgbClr val="000000"/>
                </a:solidFill>
                <a:latin typeface="Times New Roman" pitchFamily="18" charset="0"/>
                <a:cs typeface="Tahoma" pitchFamily="34" charset="0"/>
              </a:rPr>
              <a:t>19 </a:t>
            </a:r>
            <a:r>
              <a:rPr lang="en-US" sz="2400">
                <a:solidFill>
                  <a:srgbClr val="000000"/>
                </a:solidFill>
                <a:latin typeface="Times New Roman" pitchFamily="18" charset="0"/>
                <a:cs typeface="Tahoma" pitchFamily="34" charset="0"/>
              </a:rPr>
              <a:t>yet in the church I would rather </a:t>
            </a:r>
            <a:r>
              <a:rPr lang="en-US" sz="2400">
                <a:latin typeface="Times New Roman" pitchFamily="18" charset="0"/>
                <a:cs typeface="Tahoma" pitchFamily="34" charset="0"/>
              </a:rPr>
              <a:t>speak five </a:t>
            </a:r>
            <a:r>
              <a:rPr lang="en-US" sz="2400" b="1" u="sng">
                <a:latin typeface="Times New Roman" pitchFamily="18" charset="0"/>
                <a:cs typeface="Tahoma" pitchFamily="34" charset="0"/>
              </a:rPr>
              <a:t>words</a:t>
            </a:r>
            <a:r>
              <a:rPr lang="en-US" sz="2400">
                <a:solidFill>
                  <a:srgbClr val="000000"/>
                </a:solidFill>
                <a:latin typeface="Times New Roman" pitchFamily="18" charset="0"/>
                <a:cs typeface="Tahoma" pitchFamily="34" charset="0"/>
              </a:rPr>
              <a:t> with my understanding, that I may teach others also, than </a:t>
            </a:r>
            <a:r>
              <a:rPr lang="en-US" sz="2400">
                <a:latin typeface="Times New Roman" pitchFamily="18" charset="0"/>
                <a:cs typeface="Tahoma" pitchFamily="34" charset="0"/>
              </a:rPr>
              <a:t>ten thousand </a:t>
            </a:r>
            <a:r>
              <a:rPr lang="en-US" sz="2400" b="1" u="sng">
                <a:latin typeface="Times New Roman" pitchFamily="18" charset="0"/>
                <a:cs typeface="Tahoma" pitchFamily="34" charset="0"/>
              </a:rPr>
              <a:t>words</a:t>
            </a:r>
            <a:r>
              <a:rPr lang="en-US" sz="2400">
                <a:latin typeface="Times New Roman" pitchFamily="18" charset="0"/>
                <a:cs typeface="Tahoma" pitchFamily="34" charset="0"/>
              </a:rPr>
              <a:t> in a</a:t>
            </a:r>
            <a:r>
              <a:rPr lang="en-US" sz="2400">
                <a:solidFill>
                  <a:srgbClr val="FF0000"/>
                </a:solidFill>
                <a:latin typeface="Times New Roman" pitchFamily="18" charset="0"/>
                <a:cs typeface="Tahoma" pitchFamily="34" charset="0"/>
              </a:rPr>
              <a:t> tongue</a:t>
            </a:r>
            <a:r>
              <a:rPr lang="en-US" sz="2400">
                <a:solidFill>
                  <a:srgbClr val="000000"/>
                </a:solidFill>
                <a:latin typeface="Times New Roman" pitchFamily="18" charset="0"/>
                <a:cs typeface="Tahoma" pitchFamily="34" charset="0"/>
              </a:rPr>
              <a:t>. </a:t>
            </a:r>
          </a:p>
          <a:p>
            <a:pPr eaLnBrk="1" hangingPunct="1">
              <a:spcBef>
                <a:spcPct val="30000"/>
              </a:spcBef>
            </a:pPr>
            <a:r>
              <a:rPr lang="en-US" sz="2400" baseline="30000">
                <a:solidFill>
                  <a:srgbClr val="000000"/>
                </a:solidFill>
                <a:latin typeface="Times New Roman" pitchFamily="18" charset="0"/>
                <a:cs typeface="Tahoma" pitchFamily="34" charset="0"/>
              </a:rPr>
              <a:t>20 </a:t>
            </a:r>
            <a:r>
              <a:rPr lang="en-US" sz="2400">
                <a:solidFill>
                  <a:srgbClr val="000000"/>
                </a:solidFill>
                <a:latin typeface="Times New Roman" pitchFamily="18" charset="0"/>
                <a:cs typeface="Tahoma" pitchFamily="34" charset="0"/>
              </a:rPr>
              <a:t>Brethren, do not be children in understanding; however, in malice be babes, but in understanding be mature. </a:t>
            </a:r>
          </a:p>
        </p:txBody>
      </p:sp>
      <p:sp>
        <p:nvSpPr>
          <p:cNvPr id="39943" name="Text Box 7"/>
          <p:cNvSpPr txBox="1">
            <a:spLocks noChangeArrowheads="1"/>
          </p:cNvSpPr>
          <p:nvPr/>
        </p:nvSpPr>
        <p:spPr bwMode="auto">
          <a:xfrm>
            <a:off x="136525" y="4402138"/>
            <a:ext cx="2606675" cy="22272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a:solidFill>
                  <a:srgbClr val="FFFF00"/>
                </a:solidFill>
                <a:latin typeface="Humanst521 BT" pitchFamily="34" charset="0"/>
              </a:rPr>
              <a:t>When Paul spoke, he wanted people to understand him!</a:t>
            </a:r>
          </a:p>
        </p:txBody>
      </p:sp>
      <p:sp>
        <p:nvSpPr>
          <p:cNvPr id="12" name="Rectangle 11"/>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3" name="Rectangle 12"/>
          <p:cNvSpPr/>
          <p:nvPr/>
        </p:nvSpPr>
        <p:spPr>
          <a:xfrm>
            <a:off x="0" y="914400"/>
            <a:ext cx="9144000" cy="132343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Edification Requires Understanding</a:t>
            </a:r>
            <a:endParaRPr lang="en-US" sz="40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
        <p:nvSpPr>
          <p:cNvPr id="14" name="Rectangle 13"/>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Tree>
    <p:extLst>
      <p:ext uri="{BB962C8B-B14F-4D97-AF65-F5344CB8AC3E}">
        <p14:creationId xmlns:p14="http://schemas.microsoft.com/office/powerpoint/2010/main" val="62654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9943"/>
                                        </p:tgtEl>
                                        <p:attrNameLst>
                                          <p:attrName>style.visibility</p:attrName>
                                        </p:attrNameLst>
                                      </p:cBhvr>
                                      <p:to>
                                        <p:strVal val="visible"/>
                                      </p:to>
                                    </p:set>
                                    <p:anim calcmode="lin" valueType="num">
                                      <p:cBhvr>
                                        <p:cTn id="7" dur="500" fill="hold"/>
                                        <p:tgtEl>
                                          <p:spTgt spid="39943"/>
                                        </p:tgtEl>
                                        <p:attrNameLst>
                                          <p:attrName>ppt_w</p:attrName>
                                        </p:attrNameLst>
                                      </p:cBhvr>
                                      <p:tavLst>
                                        <p:tav tm="0">
                                          <p:val>
                                            <p:fltVal val="0"/>
                                          </p:val>
                                        </p:tav>
                                        <p:tav tm="100000">
                                          <p:val>
                                            <p:strVal val="#ppt_w"/>
                                          </p:val>
                                        </p:tav>
                                      </p:tavLst>
                                    </p:anim>
                                    <p:anim calcmode="lin" valueType="num">
                                      <p:cBhvr>
                                        <p:cTn id="8" dur="500" fill="hold"/>
                                        <p:tgtEl>
                                          <p:spTgt spid="39943"/>
                                        </p:tgtEl>
                                        <p:attrNameLst>
                                          <p:attrName>ppt_h</p:attrName>
                                        </p:attrNameLst>
                                      </p:cBhvr>
                                      <p:tavLst>
                                        <p:tav tm="0">
                                          <p:val>
                                            <p:fltVal val="0"/>
                                          </p:val>
                                        </p:tav>
                                        <p:tav tm="100000">
                                          <p:val>
                                            <p:strVal val="#ppt_h"/>
                                          </p:val>
                                        </p:tav>
                                      </p:tavLst>
                                    </p:anim>
                                    <p:animEffect transition="in" filter="fade">
                                      <p:cBhvr>
                                        <p:cTn id="9" dur="500"/>
                                        <p:tgtEl>
                                          <p:spTgt spid="3994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nodeType="clickEffect">
                                  <p:stCondLst>
                                    <p:cond delay="0"/>
                                  </p:stCondLst>
                                  <p:childTnLst>
                                    <p:set>
                                      <p:cBhvr>
                                        <p:cTn id="13" dur="1" fill="hold">
                                          <p:stCondLst>
                                            <p:cond delay="0"/>
                                          </p:stCondLst>
                                        </p:cTn>
                                        <p:tgtEl>
                                          <p:spTgt spid="39942">
                                            <p:txEl>
                                              <p:pRg st="2" end="2"/>
                                            </p:txEl>
                                          </p:spTgt>
                                        </p:tgtEl>
                                        <p:attrNameLst>
                                          <p:attrName>style.visibility</p:attrName>
                                        </p:attrNameLst>
                                      </p:cBhvr>
                                      <p:to>
                                        <p:strVal val="visible"/>
                                      </p:to>
                                    </p:set>
                                    <p:animEffect transition="in" filter="randombar(horizontal)">
                                      <p:cBhvr>
                                        <p:cTn id="14" dur="500"/>
                                        <p:tgtEl>
                                          <p:spTgt spid="39942">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nodeType="clickEffect">
                                  <p:stCondLst>
                                    <p:cond delay="0"/>
                                  </p:stCondLst>
                                  <p:childTnLst>
                                    <p:set>
                                      <p:cBhvr>
                                        <p:cTn id="18" dur="1" fill="hold">
                                          <p:stCondLst>
                                            <p:cond delay="0"/>
                                          </p:stCondLst>
                                        </p:cTn>
                                        <p:tgtEl>
                                          <p:spTgt spid="39942">
                                            <p:txEl>
                                              <p:pRg st="3" end="3"/>
                                            </p:txEl>
                                          </p:spTgt>
                                        </p:tgtEl>
                                        <p:attrNameLst>
                                          <p:attrName>style.visibility</p:attrName>
                                        </p:attrNameLst>
                                      </p:cBhvr>
                                      <p:to>
                                        <p:strVal val="visible"/>
                                      </p:to>
                                    </p:set>
                                    <p:animEffect transition="in" filter="randombar(horizontal)">
                                      <p:cBhvr>
                                        <p:cTn id="19" dur="500"/>
                                        <p:tgtEl>
                                          <p:spTgt spid="399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2590800"/>
            <a:ext cx="2763837"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Rectangle 8"/>
          <p:cNvSpPr>
            <a:spLocks noChangeArrowheads="1"/>
          </p:cNvSpPr>
          <p:nvPr/>
        </p:nvSpPr>
        <p:spPr bwMode="auto">
          <a:xfrm>
            <a:off x="152400" y="2209800"/>
            <a:ext cx="2743200" cy="4495800"/>
          </a:xfrm>
          <a:prstGeom prst="rect">
            <a:avLst/>
          </a:prstGeom>
          <a:solidFill>
            <a:srgbClr val="000000">
              <a:alpha val="55000"/>
            </a:srgbClr>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solidFill>
                <a:srgbClr val="F8F8F8"/>
              </a:solidFill>
            </a:endParaRPr>
          </a:p>
        </p:txBody>
      </p:sp>
      <p:sp>
        <p:nvSpPr>
          <p:cNvPr id="41986" name="Rectangle 2"/>
          <p:cNvSpPr>
            <a:spLocks noChangeArrowheads="1"/>
          </p:cNvSpPr>
          <p:nvPr/>
        </p:nvSpPr>
        <p:spPr bwMode="auto">
          <a:xfrm>
            <a:off x="2971800" y="2209800"/>
            <a:ext cx="6019800" cy="4495800"/>
          </a:xfrm>
          <a:prstGeom prst="rect">
            <a:avLst/>
          </a:prstGeom>
          <a:solidFill>
            <a:srgbClr val="EFEED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7658" name="Text Box 6"/>
          <p:cNvSpPr txBox="1">
            <a:spLocks noChangeArrowheads="1"/>
          </p:cNvSpPr>
          <p:nvPr/>
        </p:nvSpPr>
        <p:spPr bwMode="auto">
          <a:xfrm>
            <a:off x="2971800" y="2209800"/>
            <a:ext cx="5867400"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9713" indent="-2397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30000"/>
              </a:spcBef>
            </a:pPr>
            <a:r>
              <a:rPr lang="en-US" sz="2800" dirty="0">
                <a:solidFill>
                  <a:srgbClr val="000000"/>
                </a:solidFill>
                <a:latin typeface="Berlin Sans FB Demi" pitchFamily="34" charset="0"/>
                <a:cs typeface="Tahoma" pitchFamily="34" charset="0"/>
              </a:rPr>
              <a:t>1 Corinthians Chapter 14</a:t>
            </a:r>
          </a:p>
          <a:p>
            <a:pPr eaLnBrk="1" hangingPunct="1">
              <a:spcBef>
                <a:spcPct val="30000"/>
              </a:spcBef>
            </a:pPr>
            <a:r>
              <a:rPr lang="en-US" sz="2200" baseline="30000" dirty="0">
                <a:solidFill>
                  <a:srgbClr val="000000"/>
                </a:solidFill>
                <a:latin typeface="Times New Roman" pitchFamily="18" charset="0"/>
              </a:rPr>
              <a:t>21 </a:t>
            </a:r>
            <a:r>
              <a:rPr lang="en-US" sz="2200" dirty="0">
                <a:solidFill>
                  <a:srgbClr val="000000"/>
                </a:solidFill>
                <a:latin typeface="Times New Roman" pitchFamily="18" charset="0"/>
              </a:rPr>
              <a:t>In the law it is written: </a:t>
            </a:r>
            <a:r>
              <a:rPr lang="en-US" sz="2200" i="1" dirty="0">
                <a:solidFill>
                  <a:srgbClr val="000000"/>
                </a:solidFill>
                <a:latin typeface="Times New Roman" pitchFamily="18" charset="0"/>
              </a:rPr>
              <a:t>"With men of </a:t>
            </a:r>
            <a:r>
              <a:rPr lang="en-US" sz="2200" i="1" dirty="0">
                <a:solidFill>
                  <a:srgbClr val="FF0000"/>
                </a:solidFill>
                <a:latin typeface="Times New Roman" pitchFamily="18" charset="0"/>
              </a:rPr>
              <a:t>other tongues</a:t>
            </a:r>
            <a:r>
              <a:rPr lang="en-US" sz="2200" i="1" dirty="0">
                <a:solidFill>
                  <a:srgbClr val="000000"/>
                </a:solidFill>
                <a:latin typeface="Times New Roman" pitchFamily="18" charset="0"/>
              </a:rPr>
              <a:t> and other lips</a:t>
            </a:r>
            <a:r>
              <a:rPr lang="en-US" sz="2200" dirty="0">
                <a:solidFill>
                  <a:srgbClr val="000000"/>
                </a:solidFill>
                <a:latin typeface="Times New Roman" pitchFamily="18" charset="0"/>
              </a:rPr>
              <a:t> </a:t>
            </a:r>
            <a:r>
              <a:rPr lang="en-US" sz="2200" i="1" dirty="0">
                <a:solidFill>
                  <a:srgbClr val="000000"/>
                </a:solidFill>
                <a:latin typeface="Times New Roman" pitchFamily="18" charset="0"/>
              </a:rPr>
              <a:t>I will speak to this people;</a:t>
            </a:r>
            <a:r>
              <a:rPr lang="en-US" sz="2200" dirty="0">
                <a:solidFill>
                  <a:srgbClr val="000000"/>
                </a:solidFill>
                <a:latin typeface="Times New Roman" pitchFamily="18" charset="0"/>
              </a:rPr>
              <a:t> </a:t>
            </a:r>
            <a:r>
              <a:rPr lang="en-US" sz="2200" i="1" dirty="0">
                <a:solidFill>
                  <a:srgbClr val="000000"/>
                </a:solidFill>
                <a:latin typeface="Times New Roman" pitchFamily="18" charset="0"/>
              </a:rPr>
              <a:t>And yet, for all that, they will not hear Me,"</a:t>
            </a:r>
            <a:r>
              <a:rPr lang="en-US" sz="2200" dirty="0">
                <a:solidFill>
                  <a:srgbClr val="000000"/>
                </a:solidFill>
                <a:latin typeface="Times New Roman" pitchFamily="18" charset="0"/>
              </a:rPr>
              <a:t> says the Lord.  </a:t>
            </a:r>
            <a:r>
              <a:rPr lang="en-US" sz="2200" baseline="30000" dirty="0">
                <a:solidFill>
                  <a:srgbClr val="000000"/>
                </a:solidFill>
                <a:latin typeface="Times New Roman" pitchFamily="18" charset="0"/>
              </a:rPr>
              <a:t>22 </a:t>
            </a:r>
            <a:r>
              <a:rPr lang="en-US" sz="2200" dirty="0">
                <a:solidFill>
                  <a:srgbClr val="000000"/>
                </a:solidFill>
                <a:latin typeface="Times New Roman" pitchFamily="18" charset="0"/>
              </a:rPr>
              <a:t>Therefore </a:t>
            </a:r>
            <a:r>
              <a:rPr lang="en-US" sz="2200" dirty="0">
                <a:solidFill>
                  <a:srgbClr val="FF0000"/>
                </a:solidFill>
                <a:latin typeface="Times New Roman" pitchFamily="18" charset="0"/>
              </a:rPr>
              <a:t>tongues </a:t>
            </a:r>
            <a:r>
              <a:rPr lang="en-US" sz="2200" dirty="0">
                <a:solidFill>
                  <a:srgbClr val="000000"/>
                </a:solidFill>
                <a:latin typeface="Times New Roman" pitchFamily="18" charset="0"/>
              </a:rPr>
              <a:t>are for a sign, not to those who believe but to unbelievers; but prophesying is not for un-believers but for those who believe. </a:t>
            </a:r>
            <a:r>
              <a:rPr lang="en-US" sz="2200" baseline="30000" dirty="0">
                <a:solidFill>
                  <a:srgbClr val="000000"/>
                </a:solidFill>
                <a:latin typeface="Times New Roman" pitchFamily="18" charset="0"/>
              </a:rPr>
              <a:t>23 </a:t>
            </a:r>
            <a:r>
              <a:rPr lang="en-US" sz="2200" dirty="0">
                <a:solidFill>
                  <a:srgbClr val="000000"/>
                </a:solidFill>
                <a:latin typeface="Times New Roman" pitchFamily="18" charset="0"/>
              </a:rPr>
              <a:t>Therefore if the whole church comes together in one place, and all </a:t>
            </a:r>
            <a:r>
              <a:rPr lang="en-US" sz="2200" dirty="0">
                <a:solidFill>
                  <a:srgbClr val="FF0000"/>
                </a:solidFill>
                <a:latin typeface="Times New Roman" pitchFamily="18" charset="0"/>
              </a:rPr>
              <a:t>speak with tongues</a:t>
            </a:r>
            <a:r>
              <a:rPr lang="en-US" sz="2200" dirty="0">
                <a:solidFill>
                  <a:srgbClr val="000000"/>
                </a:solidFill>
                <a:latin typeface="Times New Roman" pitchFamily="18" charset="0"/>
              </a:rPr>
              <a:t>, and there come in </a:t>
            </a:r>
            <a:r>
              <a:rPr lang="en-US" sz="2200" i="1" dirty="0">
                <a:solidFill>
                  <a:srgbClr val="000000"/>
                </a:solidFill>
                <a:latin typeface="Times New Roman" pitchFamily="18" charset="0"/>
              </a:rPr>
              <a:t>those who are</a:t>
            </a:r>
            <a:r>
              <a:rPr lang="en-US" sz="2200" dirty="0">
                <a:solidFill>
                  <a:srgbClr val="000000"/>
                </a:solidFill>
                <a:latin typeface="Times New Roman" pitchFamily="18" charset="0"/>
              </a:rPr>
              <a:t> uninformed or unbelievers, will they not say that you are out of your mind? </a:t>
            </a:r>
            <a:endParaRPr lang="en-US" sz="2400" dirty="0">
              <a:solidFill>
                <a:srgbClr val="000000"/>
              </a:solidFill>
              <a:latin typeface="Times New Roman" pitchFamily="18" charset="0"/>
              <a:cs typeface="Tahoma" pitchFamily="34" charset="0"/>
            </a:endParaRPr>
          </a:p>
        </p:txBody>
      </p:sp>
      <p:sp>
        <p:nvSpPr>
          <p:cNvPr id="41991" name="Text Box 7"/>
          <p:cNvSpPr txBox="1">
            <a:spLocks noChangeArrowheads="1"/>
          </p:cNvSpPr>
          <p:nvPr/>
        </p:nvSpPr>
        <p:spPr bwMode="auto">
          <a:xfrm>
            <a:off x="304800" y="2362200"/>
            <a:ext cx="25146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umanst521 BT" pitchFamily="34" charset="0"/>
              </a:rPr>
              <a:t>Judah refused to hear the prophecies of God – Thus they would listen to the tongues of the Babylonians in bondage – this was a sign of their UNBELIEF! (Is. 28:11,12) – </a:t>
            </a:r>
          </a:p>
        </p:txBody>
      </p:sp>
      <p:sp>
        <p:nvSpPr>
          <p:cNvPr id="13" name="Rectangle 12"/>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4" name="Rectangle 13"/>
          <p:cNvSpPr/>
          <p:nvPr/>
        </p:nvSpPr>
        <p:spPr>
          <a:xfrm>
            <a:off x="0" y="914400"/>
            <a:ext cx="9144000" cy="132343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Edification Requires Understanding</a:t>
            </a:r>
            <a:endParaRPr lang="en-US" sz="40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
        <p:nvSpPr>
          <p:cNvPr id="15" name="Rectangle 14"/>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Tree>
    <p:extLst>
      <p:ext uri="{BB962C8B-B14F-4D97-AF65-F5344CB8AC3E}">
        <p14:creationId xmlns:p14="http://schemas.microsoft.com/office/powerpoint/2010/main" val="378471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1992"/>
                                        </p:tgtEl>
                                        <p:attrNameLst>
                                          <p:attrName>style.visibility</p:attrName>
                                        </p:attrNameLst>
                                      </p:cBhvr>
                                      <p:to>
                                        <p:strVal val="visible"/>
                                      </p:to>
                                    </p:set>
                                    <p:anim calcmode="lin" valueType="num">
                                      <p:cBhvr>
                                        <p:cTn id="7" dur="500" fill="hold"/>
                                        <p:tgtEl>
                                          <p:spTgt spid="41992"/>
                                        </p:tgtEl>
                                        <p:attrNameLst>
                                          <p:attrName>ppt_w</p:attrName>
                                        </p:attrNameLst>
                                      </p:cBhvr>
                                      <p:tavLst>
                                        <p:tav tm="0">
                                          <p:val>
                                            <p:fltVal val="0"/>
                                          </p:val>
                                        </p:tav>
                                        <p:tav tm="100000">
                                          <p:val>
                                            <p:strVal val="#ppt_w"/>
                                          </p:val>
                                        </p:tav>
                                      </p:tavLst>
                                    </p:anim>
                                    <p:anim calcmode="lin" valueType="num">
                                      <p:cBhvr>
                                        <p:cTn id="8" dur="500" fill="hold"/>
                                        <p:tgtEl>
                                          <p:spTgt spid="41992"/>
                                        </p:tgtEl>
                                        <p:attrNameLst>
                                          <p:attrName>ppt_h</p:attrName>
                                        </p:attrNameLst>
                                      </p:cBhvr>
                                      <p:tavLst>
                                        <p:tav tm="0">
                                          <p:val>
                                            <p:fltVal val="0"/>
                                          </p:val>
                                        </p:tav>
                                        <p:tav tm="100000">
                                          <p:val>
                                            <p:strVal val="#ppt_h"/>
                                          </p:val>
                                        </p:tav>
                                      </p:tavLst>
                                    </p:anim>
                                    <p:animEffect transition="in" filter="fade">
                                      <p:cBhvr>
                                        <p:cTn id="9" dur="500"/>
                                        <p:tgtEl>
                                          <p:spTgt spid="4199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1991"/>
                                        </p:tgtEl>
                                        <p:attrNameLst>
                                          <p:attrName>style.visibility</p:attrName>
                                        </p:attrNameLst>
                                      </p:cBhvr>
                                      <p:to>
                                        <p:strVal val="visible"/>
                                      </p:to>
                                    </p:set>
                                    <p:anim calcmode="lin" valueType="num">
                                      <p:cBhvr>
                                        <p:cTn id="12" dur="500" fill="hold"/>
                                        <p:tgtEl>
                                          <p:spTgt spid="41991"/>
                                        </p:tgtEl>
                                        <p:attrNameLst>
                                          <p:attrName>ppt_w</p:attrName>
                                        </p:attrNameLst>
                                      </p:cBhvr>
                                      <p:tavLst>
                                        <p:tav tm="0">
                                          <p:val>
                                            <p:fltVal val="0"/>
                                          </p:val>
                                        </p:tav>
                                        <p:tav tm="100000">
                                          <p:val>
                                            <p:strVal val="#ppt_w"/>
                                          </p:val>
                                        </p:tav>
                                      </p:tavLst>
                                    </p:anim>
                                    <p:anim calcmode="lin" valueType="num">
                                      <p:cBhvr>
                                        <p:cTn id="13" dur="500" fill="hold"/>
                                        <p:tgtEl>
                                          <p:spTgt spid="41991"/>
                                        </p:tgtEl>
                                        <p:attrNameLst>
                                          <p:attrName>ppt_h</p:attrName>
                                        </p:attrNameLst>
                                      </p:cBhvr>
                                      <p:tavLst>
                                        <p:tav tm="0">
                                          <p:val>
                                            <p:fltVal val="0"/>
                                          </p:val>
                                        </p:tav>
                                        <p:tav tm="100000">
                                          <p:val>
                                            <p:strVal val="#ppt_h"/>
                                          </p:val>
                                        </p:tav>
                                      </p:tavLst>
                                    </p:anim>
                                    <p:animEffect transition="in" filter="fade">
                                      <p:cBhvr>
                                        <p:cTn id="14" dur="500"/>
                                        <p:tgtEl>
                                          <p:spTgt spid="41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nimBg="1"/>
      <p:bldP spid="4199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2590800"/>
            <a:ext cx="2763837"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ChangeArrowheads="1"/>
          </p:cNvSpPr>
          <p:nvPr/>
        </p:nvSpPr>
        <p:spPr bwMode="auto">
          <a:xfrm>
            <a:off x="152400" y="2209800"/>
            <a:ext cx="2743200" cy="4495800"/>
          </a:xfrm>
          <a:prstGeom prst="rect">
            <a:avLst/>
          </a:prstGeom>
          <a:solidFill>
            <a:srgbClr val="000000">
              <a:alpha val="55000"/>
            </a:srgbClr>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48132" name="Rectangle 4"/>
          <p:cNvSpPr>
            <a:spLocks noChangeArrowheads="1"/>
          </p:cNvSpPr>
          <p:nvPr/>
        </p:nvSpPr>
        <p:spPr bwMode="auto">
          <a:xfrm>
            <a:off x="2971800" y="2209800"/>
            <a:ext cx="6019800" cy="4495800"/>
          </a:xfrm>
          <a:prstGeom prst="rect">
            <a:avLst/>
          </a:prstGeom>
          <a:solidFill>
            <a:srgbClr val="EFEED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8682" name="Text Box 7"/>
          <p:cNvSpPr txBox="1">
            <a:spLocks noChangeArrowheads="1"/>
          </p:cNvSpPr>
          <p:nvPr/>
        </p:nvSpPr>
        <p:spPr bwMode="auto">
          <a:xfrm>
            <a:off x="2971800" y="2209800"/>
            <a:ext cx="5867400"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9713" indent="-2397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30000"/>
              </a:spcBef>
            </a:pPr>
            <a:r>
              <a:rPr lang="en-US" sz="2800">
                <a:solidFill>
                  <a:srgbClr val="000000"/>
                </a:solidFill>
                <a:latin typeface="Berlin Sans FB Demi" pitchFamily="34" charset="0"/>
                <a:cs typeface="Tahoma" pitchFamily="34" charset="0"/>
              </a:rPr>
              <a:t>1 Corinthians Chapter 14</a:t>
            </a:r>
          </a:p>
          <a:p>
            <a:pPr eaLnBrk="1" hangingPunct="1">
              <a:spcBef>
                <a:spcPct val="30000"/>
              </a:spcBef>
            </a:pPr>
            <a:r>
              <a:rPr lang="en-US" sz="2200" baseline="30000">
                <a:solidFill>
                  <a:srgbClr val="000000"/>
                </a:solidFill>
                <a:latin typeface="Times New Roman" pitchFamily="18" charset="0"/>
              </a:rPr>
              <a:t>21 </a:t>
            </a:r>
            <a:r>
              <a:rPr lang="en-US" sz="2200">
                <a:solidFill>
                  <a:srgbClr val="000000"/>
                </a:solidFill>
                <a:latin typeface="Times New Roman" pitchFamily="18" charset="0"/>
              </a:rPr>
              <a:t>In the law it is written: </a:t>
            </a:r>
            <a:r>
              <a:rPr lang="en-US" sz="2200" i="1">
                <a:solidFill>
                  <a:srgbClr val="000000"/>
                </a:solidFill>
                <a:latin typeface="Times New Roman" pitchFamily="18" charset="0"/>
              </a:rPr>
              <a:t>"With men of </a:t>
            </a:r>
            <a:r>
              <a:rPr lang="en-US" sz="2200" i="1">
                <a:solidFill>
                  <a:srgbClr val="FF0000"/>
                </a:solidFill>
                <a:latin typeface="Times New Roman" pitchFamily="18" charset="0"/>
              </a:rPr>
              <a:t>other tongues</a:t>
            </a:r>
            <a:r>
              <a:rPr lang="en-US" sz="2200" i="1">
                <a:solidFill>
                  <a:srgbClr val="000000"/>
                </a:solidFill>
                <a:latin typeface="Times New Roman" pitchFamily="18" charset="0"/>
              </a:rPr>
              <a:t> and other lips</a:t>
            </a:r>
            <a:r>
              <a:rPr lang="en-US" sz="2200">
                <a:solidFill>
                  <a:srgbClr val="000000"/>
                </a:solidFill>
                <a:latin typeface="Times New Roman" pitchFamily="18" charset="0"/>
              </a:rPr>
              <a:t> </a:t>
            </a:r>
            <a:r>
              <a:rPr lang="en-US" sz="2200" i="1">
                <a:solidFill>
                  <a:srgbClr val="000000"/>
                </a:solidFill>
                <a:latin typeface="Times New Roman" pitchFamily="18" charset="0"/>
              </a:rPr>
              <a:t>I will speak to this people;</a:t>
            </a:r>
            <a:r>
              <a:rPr lang="en-US" sz="2200">
                <a:solidFill>
                  <a:srgbClr val="000000"/>
                </a:solidFill>
                <a:latin typeface="Times New Roman" pitchFamily="18" charset="0"/>
              </a:rPr>
              <a:t> </a:t>
            </a:r>
            <a:r>
              <a:rPr lang="en-US" sz="2200" i="1">
                <a:solidFill>
                  <a:srgbClr val="000000"/>
                </a:solidFill>
                <a:latin typeface="Times New Roman" pitchFamily="18" charset="0"/>
              </a:rPr>
              <a:t>And yet, for all that, they will not hear Me,"</a:t>
            </a:r>
            <a:r>
              <a:rPr lang="en-US" sz="2200">
                <a:solidFill>
                  <a:srgbClr val="000000"/>
                </a:solidFill>
                <a:latin typeface="Times New Roman" pitchFamily="18" charset="0"/>
              </a:rPr>
              <a:t> says the Lord.  </a:t>
            </a:r>
            <a:r>
              <a:rPr lang="en-US" sz="2200" baseline="30000">
                <a:solidFill>
                  <a:srgbClr val="000000"/>
                </a:solidFill>
                <a:latin typeface="Times New Roman" pitchFamily="18" charset="0"/>
              </a:rPr>
              <a:t>22 </a:t>
            </a:r>
            <a:r>
              <a:rPr lang="en-US" sz="2200">
                <a:solidFill>
                  <a:srgbClr val="000000"/>
                </a:solidFill>
                <a:latin typeface="Times New Roman" pitchFamily="18" charset="0"/>
              </a:rPr>
              <a:t>Therefore </a:t>
            </a:r>
            <a:r>
              <a:rPr lang="en-US" sz="2200">
                <a:solidFill>
                  <a:srgbClr val="FF0000"/>
                </a:solidFill>
                <a:latin typeface="Times New Roman" pitchFamily="18" charset="0"/>
              </a:rPr>
              <a:t>tongues </a:t>
            </a:r>
            <a:r>
              <a:rPr lang="en-US" sz="2200">
                <a:solidFill>
                  <a:srgbClr val="000000"/>
                </a:solidFill>
                <a:latin typeface="Times New Roman" pitchFamily="18" charset="0"/>
              </a:rPr>
              <a:t>are for a sign, not to those who believe but to unbelievers; but prophesying is not for un-believers but for those who believe. </a:t>
            </a:r>
            <a:r>
              <a:rPr lang="en-US" sz="2200" baseline="30000">
                <a:solidFill>
                  <a:srgbClr val="000000"/>
                </a:solidFill>
                <a:latin typeface="Times New Roman" pitchFamily="18" charset="0"/>
              </a:rPr>
              <a:t>23 </a:t>
            </a:r>
            <a:r>
              <a:rPr lang="en-US" sz="2200">
                <a:solidFill>
                  <a:srgbClr val="000000"/>
                </a:solidFill>
                <a:latin typeface="Times New Roman" pitchFamily="18" charset="0"/>
              </a:rPr>
              <a:t>Therefore if the whole church comes together in one place, and all </a:t>
            </a:r>
            <a:r>
              <a:rPr lang="en-US" sz="2200">
                <a:solidFill>
                  <a:srgbClr val="FF0000"/>
                </a:solidFill>
                <a:latin typeface="Times New Roman" pitchFamily="18" charset="0"/>
              </a:rPr>
              <a:t>speak with tongues</a:t>
            </a:r>
            <a:r>
              <a:rPr lang="en-US" sz="2200">
                <a:solidFill>
                  <a:srgbClr val="000000"/>
                </a:solidFill>
                <a:latin typeface="Times New Roman" pitchFamily="18" charset="0"/>
              </a:rPr>
              <a:t>, and there come in </a:t>
            </a:r>
            <a:r>
              <a:rPr lang="en-US" sz="2200" i="1">
                <a:solidFill>
                  <a:srgbClr val="000000"/>
                </a:solidFill>
                <a:latin typeface="Times New Roman" pitchFamily="18" charset="0"/>
              </a:rPr>
              <a:t>those who are</a:t>
            </a:r>
            <a:r>
              <a:rPr lang="en-US" sz="2200">
                <a:solidFill>
                  <a:srgbClr val="000000"/>
                </a:solidFill>
                <a:latin typeface="Times New Roman" pitchFamily="18" charset="0"/>
              </a:rPr>
              <a:t> uninformed or unbelievers, will they not say that you are out of your mind? </a:t>
            </a:r>
            <a:endParaRPr lang="en-US" sz="2400">
              <a:solidFill>
                <a:srgbClr val="000000"/>
              </a:solidFill>
              <a:latin typeface="Times New Roman" pitchFamily="18" charset="0"/>
              <a:cs typeface="Tahoma" pitchFamily="34" charset="0"/>
            </a:endParaRPr>
          </a:p>
        </p:txBody>
      </p:sp>
      <p:sp>
        <p:nvSpPr>
          <p:cNvPr id="28683" name="Text Box 9"/>
          <p:cNvSpPr txBox="1">
            <a:spLocks noChangeArrowheads="1"/>
          </p:cNvSpPr>
          <p:nvPr/>
        </p:nvSpPr>
        <p:spPr bwMode="auto">
          <a:xfrm>
            <a:off x="228600" y="2209800"/>
            <a:ext cx="25908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600" dirty="0">
                <a:solidFill>
                  <a:srgbClr val="F8F8F8"/>
                </a:solidFill>
                <a:latin typeface="Humanst521 BT" pitchFamily="34" charset="0"/>
              </a:rPr>
              <a:t>Some of the Corinthians were elevating the gift of tongues to a state of primary importance. The abuse of the gift of tongues was NOT a sign of faith but unbelief.</a:t>
            </a:r>
          </a:p>
          <a:p>
            <a:pPr algn="ctr" eaLnBrk="1" hangingPunct="1"/>
            <a:r>
              <a:rPr lang="en-US" sz="2600" dirty="0">
                <a:solidFill>
                  <a:srgbClr val="F8F8F8"/>
                </a:solidFill>
                <a:latin typeface="Humanst521 BT" pitchFamily="34" charset="0"/>
              </a:rPr>
              <a:t>(cp. Vs. 24,25)</a:t>
            </a:r>
          </a:p>
        </p:txBody>
      </p:sp>
      <p:sp>
        <p:nvSpPr>
          <p:cNvPr id="13" name="Rectangle 12"/>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4" name="Rectangle 13"/>
          <p:cNvSpPr/>
          <p:nvPr/>
        </p:nvSpPr>
        <p:spPr>
          <a:xfrm>
            <a:off x="0" y="914400"/>
            <a:ext cx="9144000" cy="132343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Edification Requires Understanding</a:t>
            </a:r>
            <a:endParaRPr lang="en-US" sz="40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
        <p:nvSpPr>
          <p:cNvPr id="15" name="Rectangle 14"/>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Tree>
    <p:extLst>
      <p:ext uri="{BB962C8B-B14F-4D97-AF65-F5344CB8AC3E}">
        <p14:creationId xmlns:p14="http://schemas.microsoft.com/office/powerpoint/2010/main" val="371994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2590800"/>
            <a:ext cx="2763837"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Rectangle 2"/>
          <p:cNvSpPr>
            <a:spLocks noChangeArrowheads="1"/>
          </p:cNvSpPr>
          <p:nvPr/>
        </p:nvSpPr>
        <p:spPr bwMode="auto">
          <a:xfrm>
            <a:off x="2971800" y="2209800"/>
            <a:ext cx="6019800" cy="4495800"/>
          </a:xfrm>
          <a:prstGeom prst="rect">
            <a:avLst/>
          </a:prstGeom>
          <a:solidFill>
            <a:srgbClr val="EFEED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46086" name="Text Box 6"/>
          <p:cNvSpPr txBox="1">
            <a:spLocks noChangeArrowheads="1"/>
          </p:cNvSpPr>
          <p:nvPr/>
        </p:nvSpPr>
        <p:spPr bwMode="auto">
          <a:xfrm>
            <a:off x="2971800" y="2209800"/>
            <a:ext cx="5867400" cy="450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9713" indent="-2397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30000"/>
              </a:spcBef>
            </a:pPr>
            <a:r>
              <a:rPr lang="en-US" sz="2800">
                <a:solidFill>
                  <a:srgbClr val="000000"/>
                </a:solidFill>
                <a:latin typeface="Berlin Sans FB Demi" pitchFamily="34" charset="0"/>
                <a:cs typeface="Tahoma" pitchFamily="34" charset="0"/>
              </a:rPr>
              <a:t>1 Corinthians Chapter 14</a:t>
            </a:r>
          </a:p>
          <a:p>
            <a:pPr eaLnBrk="1" hangingPunct="1">
              <a:spcBef>
                <a:spcPct val="30000"/>
              </a:spcBef>
            </a:pPr>
            <a:r>
              <a:rPr lang="en-US" sz="2200" baseline="30000">
                <a:solidFill>
                  <a:srgbClr val="000000"/>
                </a:solidFill>
                <a:latin typeface="Times New Roman" pitchFamily="18" charset="0"/>
              </a:rPr>
              <a:t>26 </a:t>
            </a:r>
            <a:r>
              <a:rPr lang="en-US" sz="2200">
                <a:solidFill>
                  <a:srgbClr val="000000"/>
                </a:solidFill>
                <a:latin typeface="Times New Roman" pitchFamily="18" charset="0"/>
              </a:rPr>
              <a:t>How is it then, brethren? Whenever you come together, each of you has a psalm, has a teaching, </a:t>
            </a:r>
            <a:r>
              <a:rPr lang="en-US" sz="2200">
                <a:solidFill>
                  <a:srgbClr val="FF0000"/>
                </a:solidFill>
                <a:latin typeface="Times New Roman" pitchFamily="18" charset="0"/>
              </a:rPr>
              <a:t>has a tongue</a:t>
            </a:r>
            <a:r>
              <a:rPr lang="en-US" sz="2200">
                <a:solidFill>
                  <a:srgbClr val="000000"/>
                </a:solidFill>
                <a:latin typeface="Times New Roman" pitchFamily="18" charset="0"/>
              </a:rPr>
              <a:t>, has a revelation, has an interpretation. </a:t>
            </a:r>
            <a:r>
              <a:rPr lang="en-US" sz="2200" b="1" u="sng">
                <a:solidFill>
                  <a:srgbClr val="000000"/>
                </a:solidFill>
                <a:latin typeface="Times New Roman" pitchFamily="18" charset="0"/>
              </a:rPr>
              <a:t>Let all things be done for edification. </a:t>
            </a:r>
          </a:p>
          <a:p>
            <a:pPr eaLnBrk="1" hangingPunct="1">
              <a:spcBef>
                <a:spcPct val="30000"/>
              </a:spcBef>
            </a:pPr>
            <a:r>
              <a:rPr lang="en-US" sz="2200" baseline="30000">
                <a:solidFill>
                  <a:srgbClr val="000000"/>
                </a:solidFill>
                <a:latin typeface="Times New Roman" pitchFamily="18" charset="0"/>
              </a:rPr>
              <a:t>27 </a:t>
            </a:r>
            <a:r>
              <a:rPr lang="en-US" sz="2200">
                <a:solidFill>
                  <a:srgbClr val="000000"/>
                </a:solidFill>
                <a:latin typeface="Times New Roman" pitchFamily="18" charset="0"/>
              </a:rPr>
              <a:t>If anyone </a:t>
            </a:r>
            <a:r>
              <a:rPr lang="en-US" sz="2200">
                <a:solidFill>
                  <a:srgbClr val="FF0000"/>
                </a:solidFill>
                <a:latin typeface="Times New Roman" pitchFamily="18" charset="0"/>
              </a:rPr>
              <a:t>speaks in a tongue</a:t>
            </a:r>
            <a:r>
              <a:rPr lang="en-US" sz="2200">
                <a:solidFill>
                  <a:srgbClr val="000000"/>
                </a:solidFill>
                <a:latin typeface="Times New Roman" pitchFamily="18" charset="0"/>
              </a:rPr>
              <a:t>, </a:t>
            </a:r>
            <a:r>
              <a:rPr lang="en-US" sz="2200" i="1">
                <a:solidFill>
                  <a:srgbClr val="000000"/>
                </a:solidFill>
                <a:latin typeface="Times New Roman" pitchFamily="18" charset="0"/>
              </a:rPr>
              <a:t>let there be</a:t>
            </a:r>
            <a:r>
              <a:rPr lang="en-US" sz="2200">
                <a:solidFill>
                  <a:srgbClr val="000000"/>
                </a:solidFill>
                <a:latin typeface="Times New Roman" pitchFamily="18" charset="0"/>
              </a:rPr>
              <a:t> two or at the most three, </a:t>
            </a:r>
            <a:r>
              <a:rPr lang="en-US" sz="2200" i="1">
                <a:solidFill>
                  <a:srgbClr val="000000"/>
                </a:solidFill>
                <a:latin typeface="Times New Roman" pitchFamily="18" charset="0"/>
              </a:rPr>
              <a:t>each</a:t>
            </a:r>
            <a:r>
              <a:rPr lang="en-US" sz="2200">
                <a:solidFill>
                  <a:srgbClr val="000000"/>
                </a:solidFill>
                <a:latin typeface="Times New Roman" pitchFamily="18" charset="0"/>
              </a:rPr>
              <a:t> in turn, and </a:t>
            </a:r>
            <a:r>
              <a:rPr lang="en-US" sz="2200" b="1">
                <a:solidFill>
                  <a:srgbClr val="000000"/>
                </a:solidFill>
                <a:latin typeface="Times New Roman" pitchFamily="18" charset="0"/>
              </a:rPr>
              <a:t>let one interpret</a:t>
            </a:r>
            <a:r>
              <a:rPr lang="en-US" sz="2200">
                <a:solidFill>
                  <a:srgbClr val="000000"/>
                </a:solidFill>
                <a:latin typeface="Times New Roman" pitchFamily="18" charset="0"/>
              </a:rPr>
              <a:t>. </a:t>
            </a:r>
          </a:p>
          <a:p>
            <a:pPr eaLnBrk="1" hangingPunct="1">
              <a:spcBef>
                <a:spcPct val="30000"/>
              </a:spcBef>
            </a:pPr>
            <a:r>
              <a:rPr lang="en-US" sz="2200" baseline="30000">
                <a:solidFill>
                  <a:srgbClr val="000000"/>
                </a:solidFill>
                <a:latin typeface="Times New Roman" pitchFamily="18" charset="0"/>
              </a:rPr>
              <a:t>28 </a:t>
            </a:r>
            <a:r>
              <a:rPr lang="en-US" sz="2200">
                <a:solidFill>
                  <a:srgbClr val="000000"/>
                </a:solidFill>
                <a:latin typeface="Times New Roman" pitchFamily="18" charset="0"/>
              </a:rPr>
              <a:t>But if there is no interpreter, </a:t>
            </a:r>
            <a:r>
              <a:rPr lang="en-US" sz="2200" b="1">
                <a:solidFill>
                  <a:srgbClr val="000000"/>
                </a:solidFill>
                <a:latin typeface="Times New Roman" pitchFamily="18" charset="0"/>
              </a:rPr>
              <a:t>let him keep silent in church, and let him </a:t>
            </a:r>
            <a:r>
              <a:rPr lang="en-US" sz="2200" b="1" u="sng">
                <a:solidFill>
                  <a:srgbClr val="000000"/>
                </a:solidFill>
                <a:latin typeface="Times New Roman" pitchFamily="18" charset="0"/>
              </a:rPr>
              <a:t>speak to himself</a:t>
            </a:r>
            <a:r>
              <a:rPr lang="en-US" sz="2200" b="1">
                <a:solidFill>
                  <a:srgbClr val="000000"/>
                </a:solidFill>
                <a:latin typeface="Times New Roman" pitchFamily="18" charset="0"/>
              </a:rPr>
              <a:t> and to God. </a:t>
            </a:r>
            <a:r>
              <a:rPr lang="en-US" sz="2200" i="1">
                <a:solidFill>
                  <a:srgbClr val="000000"/>
                </a:solidFill>
                <a:latin typeface="Times New Roman" pitchFamily="18" charset="0"/>
              </a:rPr>
              <a:t>(vs. 32, exercise control)</a:t>
            </a:r>
            <a:endParaRPr lang="en-US" sz="2400" i="1">
              <a:solidFill>
                <a:srgbClr val="000000"/>
              </a:solidFill>
              <a:latin typeface="Times New Roman" pitchFamily="18" charset="0"/>
              <a:cs typeface="Tahoma" pitchFamily="34" charset="0"/>
            </a:endParaRPr>
          </a:p>
        </p:txBody>
      </p:sp>
      <p:sp>
        <p:nvSpPr>
          <p:cNvPr id="11" name="Rectangle 10"/>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2" name="Rectangle 11"/>
          <p:cNvSpPr/>
          <p:nvPr/>
        </p:nvSpPr>
        <p:spPr>
          <a:xfrm>
            <a:off x="0" y="914400"/>
            <a:ext cx="9144000" cy="132343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Edification Requires Understanding</a:t>
            </a:r>
            <a:endParaRPr lang="en-US" sz="40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
        <p:nvSpPr>
          <p:cNvPr id="13" name="Rectangle 12"/>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Tree>
    <p:extLst>
      <p:ext uri="{BB962C8B-B14F-4D97-AF65-F5344CB8AC3E}">
        <p14:creationId xmlns:p14="http://schemas.microsoft.com/office/powerpoint/2010/main" val="281603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6086">
                                            <p:txEl>
                                              <p:pRg st="2" end="2"/>
                                            </p:txEl>
                                          </p:spTgt>
                                        </p:tgtEl>
                                        <p:attrNameLst>
                                          <p:attrName>style.visibility</p:attrName>
                                        </p:attrNameLst>
                                      </p:cBhvr>
                                      <p:to>
                                        <p:strVal val="visible"/>
                                      </p:to>
                                    </p:set>
                                    <p:animEffect transition="in" filter="randombar(horizontal)">
                                      <p:cBhvr>
                                        <p:cTn id="7" dur="500"/>
                                        <p:tgtEl>
                                          <p:spTgt spid="4608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46086">
                                            <p:txEl>
                                              <p:pRg st="3" end="3"/>
                                            </p:txEl>
                                          </p:spTgt>
                                        </p:tgtEl>
                                        <p:attrNameLst>
                                          <p:attrName>style.visibility</p:attrName>
                                        </p:attrNameLst>
                                      </p:cBhvr>
                                      <p:to>
                                        <p:strVal val="visible"/>
                                      </p:to>
                                    </p:set>
                                    <p:animEffect transition="in" filter="randombar(horizontal)">
                                      <p:cBhvr>
                                        <p:cTn id="12" dur="500"/>
                                        <p:tgtEl>
                                          <p:spTgt spid="460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0" y="1622286"/>
            <a:ext cx="9144000" cy="5235715"/>
          </a:xfrm>
          <a:prstGeom prst="rect">
            <a:avLst/>
          </a:prstGeom>
          <a:noFill/>
          <a:ln w="9525">
            <a:noFill/>
            <a:miter lim="800000"/>
            <a:headEnd/>
            <a:tailEnd/>
          </a:ln>
          <a:effectLst/>
        </p:spPr>
      </p:pic>
      <p:sp>
        <p:nvSpPr>
          <p:cNvPr id="3" name="Rectangle 2"/>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4" name="Rectangle 3"/>
          <p:cNvSpPr/>
          <p:nvPr/>
        </p:nvSpPr>
        <p:spPr>
          <a:xfrm>
            <a:off x="0" y="914400"/>
            <a:ext cx="91440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Edification Requires Order</a:t>
            </a:r>
            <a:endParaRPr lang="en-US" sz="40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
        <p:nvSpPr>
          <p:cNvPr id="5" name="Rectangle 4"/>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
        <p:nvSpPr>
          <p:cNvPr id="6" name="Rectangle 5"/>
          <p:cNvSpPr/>
          <p:nvPr/>
        </p:nvSpPr>
        <p:spPr>
          <a:xfrm>
            <a:off x="1143000" y="1940302"/>
            <a:ext cx="6781800" cy="3416320"/>
          </a:xfrm>
          <a:prstGeom prst="rect">
            <a:avLst/>
          </a:prstGeom>
        </p:spPr>
        <p:txBody>
          <a:bodyPr wrap="square">
            <a:spAutoFit/>
          </a:bodyPr>
          <a:lstStyle/>
          <a:p>
            <a:pPr algn="ctr"/>
            <a:r>
              <a:rPr lang="en-US" sz="2400" b="1" dirty="0" smtClean="0">
                <a:effectLst>
                  <a:outerShdw blurRad="60007" dist="310007" dir="7680000" sy="30000" kx="1300200" algn="ctr" rotWithShape="0">
                    <a:prstClr val="black">
                      <a:alpha val="32000"/>
                    </a:prstClr>
                  </a:outerShdw>
                </a:effectLst>
              </a:rPr>
              <a:t>1 Corinthians 14:29-38 (NKJV) </a:t>
            </a:r>
            <a:r>
              <a:rPr lang="en-US" sz="2400" dirty="0" smtClean="0">
                <a:effectLst>
                  <a:outerShdw blurRad="60007" dist="310007" dir="7680000" sy="30000" kx="1300200" algn="ctr" rotWithShape="0">
                    <a:prstClr val="black">
                      <a:alpha val="32000"/>
                    </a:prstClr>
                  </a:outerShdw>
                </a:effectLst>
              </a:rPr>
              <a:t/>
            </a:r>
            <a:br>
              <a:rPr lang="en-US" sz="2400" dirty="0" smtClean="0">
                <a:effectLst>
                  <a:outerShdw blurRad="60007" dist="310007" dir="7680000" sy="30000" kx="1300200" algn="ctr" rotWithShape="0">
                    <a:prstClr val="black">
                      <a:alpha val="32000"/>
                    </a:prstClr>
                  </a:outerShdw>
                </a:effectLst>
              </a:rPr>
            </a:br>
            <a:r>
              <a:rPr lang="en-US" sz="2400" baseline="30000" dirty="0" smtClean="0">
                <a:effectLst>
                  <a:outerShdw blurRad="60007" dist="310007" dir="7680000" sy="30000" kx="1300200" algn="ctr" rotWithShape="0">
                    <a:prstClr val="black">
                      <a:alpha val="32000"/>
                    </a:prstClr>
                  </a:outerShdw>
                </a:effectLst>
              </a:rPr>
              <a:t>29 </a:t>
            </a:r>
            <a:r>
              <a:rPr lang="en-US" sz="2400" dirty="0" smtClean="0">
                <a:effectLst>
                  <a:outerShdw blurRad="60007" dist="310007" dir="7680000" sy="30000" kx="1300200" algn="ctr" rotWithShape="0">
                    <a:prstClr val="black">
                      <a:alpha val="32000"/>
                    </a:prstClr>
                  </a:outerShdw>
                </a:effectLst>
              </a:rPr>
              <a:t>Let two or three prophets speak, and let the others judge. </a:t>
            </a:r>
            <a:r>
              <a:rPr lang="en-US" sz="2400" baseline="30000" dirty="0" smtClean="0">
                <a:effectLst>
                  <a:outerShdw blurRad="60007" dist="310007" dir="7680000" sy="30000" kx="1300200" algn="ctr" rotWithShape="0">
                    <a:prstClr val="black">
                      <a:alpha val="32000"/>
                    </a:prstClr>
                  </a:outerShdw>
                </a:effectLst>
              </a:rPr>
              <a:t>30 </a:t>
            </a:r>
            <a:r>
              <a:rPr lang="en-US" sz="2400" dirty="0" smtClean="0">
                <a:effectLst>
                  <a:outerShdw blurRad="60007" dist="310007" dir="7680000" sy="30000" kx="1300200" algn="ctr" rotWithShape="0">
                    <a:prstClr val="black">
                      <a:alpha val="32000"/>
                    </a:prstClr>
                  </a:outerShdw>
                </a:effectLst>
              </a:rPr>
              <a:t>But if </a:t>
            </a:r>
            <a:r>
              <a:rPr lang="en-US" sz="2400" i="1" dirty="0" smtClean="0">
                <a:effectLst>
                  <a:outerShdw blurRad="60007" dist="310007" dir="7680000" sy="30000" kx="1300200" algn="ctr" rotWithShape="0">
                    <a:prstClr val="black">
                      <a:alpha val="32000"/>
                    </a:prstClr>
                  </a:outerShdw>
                </a:effectLst>
              </a:rPr>
              <a:t>anything</a:t>
            </a:r>
            <a:r>
              <a:rPr lang="en-US" sz="2400" dirty="0" smtClean="0">
                <a:effectLst>
                  <a:outerShdw blurRad="60007" dist="310007" dir="7680000" sy="30000" kx="1300200" algn="ctr" rotWithShape="0">
                    <a:prstClr val="black">
                      <a:alpha val="32000"/>
                    </a:prstClr>
                  </a:outerShdw>
                </a:effectLst>
              </a:rPr>
              <a:t> is revealed to another who sits by, let the first keep silent. </a:t>
            </a:r>
            <a:r>
              <a:rPr lang="en-US" sz="2400" baseline="30000" dirty="0" smtClean="0">
                <a:effectLst>
                  <a:outerShdw blurRad="60007" dist="310007" dir="7680000" sy="30000" kx="1300200" algn="ctr" rotWithShape="0">
                    <a:prstClr val="black">
                      <a:alpha val="32000"/>
                    </a:prstClr>
                  </a:outerShdw>
                </a:effectLst>
              </a:rPr>
              <a:t>31 </a:t>
            </a:r>
            <a:r>
              <a:rPr lang="en-US" sz="2400" dirty="0" smtClean="0">
                <a:effectLst>
                  <a:outerShdw blurRad="60007" dist="310007" dir="7680000" sy="30000" kx="1300200" algn="ctr" rotWithShape="0">
                    <a:prstClr val="black">
                      <a:alpha val="32000"/>
                    </a:prstClr>
                  </a:outerShdw>
                </a:effectLst>
              </a:rPr>
              <a:t>For you can all prophesy one by one, that all may learn and all may be encouraged. </a:t>
            </a:r>
            <a:r>
              <a:rPr lang="en-US" sz="2400" baseline="30000" dirty="0" smtClean="0">
                <a:effectLst>
                  <a:outerShdw blurRad="60007" dist="310007" dir="7680000" sy="30000" kx="1300200" algn="ctr" rotWithShape="0">
                    <a:prstClr val="black">
                      <a:alpha val="32000"/>
                    </a:prstClr>
                  </a:outerShdw>
                </a:effectLst>
              </a:rPr>
              <a:t>32 </a:t>
            </a:r>
            <a:r>
              <a:rPr lang="en-US" sz="2400" dirty="0" smtClean="0">
                <a:effectLst>
                  <a:outerShdw blurRad="60007" dist="310007" dir="7680000" sy="30000" kx="1300200" algn="ctr" rotWithShape="0">
                    <a:prstClr val="black">
                      <a:alpha val="32000"/>
                    </a:prstClr>
                  </a:outerShdw>
                </a:effectLst>
              </a:rPr>
              <a:t>And the spirits of the prophets are subject to the prophets. </a:t>
            </a:r>
            <a:r>
              <a:rPr lang="en-US" sz="2400" baseline="30000" dirty="0" smtClean="0">
                <a:effectLst>
                  <a:outerShdw blurRad="60007" dist="310007" dir="7680000" sy="30000" kx="1300200" algn="ctr" rotWithShape="0">
                    <a:prstClr val="black">
                      <a:alpha val="32000"/>
                    </a:prstClr>
                  </a:outerShdw>
                </a:effectLst>
              </a:rPr>
              <a:t>33 </a:t>
            </a:r>
            <a:r>
              <a:rPr lang="en-US" sz="2400" dirty="0" smtClean="0">
                <a:effectLst>
                  <a:outerShdw blurRad="60007" dist="310007" dir="7680000" sy="30000" kx="1300200" algn="ctr" rotWithShape="0">
                    <a:prstClr val="black">
                      <a:alpha val="32000"/>
                    </a:prstClr>
                  </a:outerShdw>
                </a:effectLst>
              </a:rPr>
              <a:t>For God is not </a:t>
            </a:r>
            <a:r>
              <a:rPr lang="en-US" sz="2400" i="1" dirty="0" smtClean="0">
                <a:effectLst>
                  <a:outerShdw blurRad="60007" dist="310007" dir="7680000" sy="30000" kx="1300200" algn="ctr" rotWithShape="0">
                    <a:prstClr val="black">
                      <a:alpha val="32000"/>
                    </a:prstClr>
                  </a:outerShdw>
                </a:effectLst>
              </a:rPr>
              <a:t>the author</a:t>
            </a:r>
            <a:r>
              <a:rPr lang="en-US" sz="2400" dirty="0" smtClean="0">
                <a:effectLst>
                  <a:outerShdw blurRad="60007" dist="310007" dir="7680000" sy="30000" kx="1300200" algn="ctr" rotWithShape="0">
                    <a:prstClr val="black">
                      <a:alpha val="32000"/>
                    </a:prstClr>
                  </a:outerShdw>
                </a:effectLst>
              </a:rPr>
              <a:t> of confusion but of peace, as in all the churches of the saints. </a:t>
            </a:r>
            <a:endParaRPr lang="en-US" sz="2400"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63114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0" y="1622286"/>
            <a:ext cx="9144000" cy="5235715"/>
          </a:xfrm>
          <a:prstGeom prst="rect">
            <a:avLst/>
          </a:prstGeom>
          <a:noFill/>
          <a:ln w="9525">
            <a:noFill/>
            <a:miter lim="800000"/>
            <a:headEnd/>
            <a:tailEnd/>
          </a:ln>
          <a:effectLst/>
        </p:spPr>
      </p:pic>
      <p:sp>
        <p:nvSpPr>
          <p:cNvPr id="3" name="Rectangle 2"/>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4" name="Rectangle 3"/>
          <p:cNvSpPr/>
          <p:nvPr/>
        </p:nvSpPr>
        <p:spPr>
          <a:xfrm>
            <a:off x="0" y="914400"/>
            <a:ext cx="91440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Edification Requires Order</a:t>
            </a:r>
            <a:endParaRPr lang="en-US" sz="40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
        <p:nvSpPr>
          <p:cNvPr id="5" name="Rectangle 4"/>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
        <p:nvSpPr>
          <p:cNvPr id="6" name="Rectangle 5"/>
          <p:cNvSpPr/>
          <p:nvPr/>
        </p:nvSpPr>
        <p:spPr>
          <a:xfrm>
            <a:off x="1143000" y="1940302"/>
            <a:ext cx="6781800" cy="3539430"/>
          </a:xfrm>
          <a:prstGeom prst="rect">
            <a:avLst/>
          </a:prstGeom>
        </p:spPr>
        <p:txBody>
          <a:bodyPr wrap="square">
            <a:spAutoFit/>
          </a:bodyPr>
          <a:lstStyle/>
          <a:p>
            <a:pPr algn="ctr"/>
            <a:r>
              <a:rPr lang="en-US" sz="2400" b="1" dirty="0" smtClean="0">
                <a:effectLst>
                  <a:outerShdw blurRad="60007" dist="310007" dir="7680000" sy="30000" kx="1300200" algn="ctr" rotWithShape="0">
                    <a:prstClr val="black">
                      <a:alpha val="32000"/>
                    </a:prstClr>
                  </a:outerShdw>
                </a:effectLst>
              </a:rPr>
              <a:t>1 Corinthians 14:29-38 (NKJV) </a:t>
            </a:r>
            <a:r>
              <a:rPr lang="en-US" sz="2400" dirty="0" smtClean="0">
                <a:effectLst>
                  <a:outerShdw blurRad="60007" dist="310007" dir="7680000" sy="30000" kx="1300200" algn="ctr" rotWithShape="0">
                    <a:prstClr val="black">
                      <a:alpha val="32000"/>
                    </a:prstClr>
                  </a:outerShdw>
                </a:effectLst>
              </a:rPr>
              <a:t/>
            </a:r>
            <a:br>
              <a:rPr lang="en-US" sz="2400" dirty="0" smtClean="0">
                <a:effectLst>
                  <a:outerShdw blurRad="60007" dist="310007" dir="7680000" sy="30000" kx="1300200" algn="ctr" rotWithShape="0">
                    <a:prstClr val="black">
                      <a:alpha val="32000"/>
                    </a:prstClr>
                  </a:outerShdw>
                </a:effectLst>
              </a:rPr>
            </a:br>
            <a:r>
              <a:rPr lang="en-US" sz="2500" baseline="30000" dirty="0" smtClean="0">
                <a:effectLst>
                  <a:outerShdw blurRad="60007" dist="310007" dir="7680000" sy="30000" kx="1300200" algn="ctr" rotWithShape="0">
                    <a:prstClr val="black">
                      <a:alpha val="32000"/>
                    </a:prstClr>
                  </a:outerShdw>
                </a:effectLst>
              </a:rPr>
              <a:t>34 </a:t>
            </a:r>
            <a:r>
              <a:rPr lang="en-US" sz="2500" dirty="0" smtClean="0">
                <a:effectLst>
                  <a:outerShdw blurRad="60007" dist="310007" dir="7680000" sy="30000" kx="1300200" algn="ctr" rotWithShape="0">
                    <a:prstClr val="black">
                      <a:alpha val="32000"/>
                    </a:prstClr>
                  </a:outerShdw>
                </a:effectLst>
              </a:rPr>
              <a:t>Let your women keep silent in the churches, for they are not permitted to speak; but </a:t>
            </a:r>
            <a:r>
              <a:rPr lang="en-US" sz="2500" i="1" dirty="0" smtClean="0">
                <a:effectLst>
                  <a:outerShdw blurRad="60007" dist="310007" dir="7680000" sy="30000" kx="1300200" algn="ctr" rotWithShape="0">
                    <a:prstClr val="black">
                      <a:alpha val="32000"/>
                    </a:prstClr>
                  </a:outerShdw>
                </a:effectLst>
              </a:rPr>
              <a:t>they are</a:t>
            </a:r>
            <a:r>
              <a:rPr lang="en-US" sz="2500" dirty="0" smtClean="0">
                <a:effectLst>
                  <a:outerShdw blurRad="60007" dist="310007" dir="7680000" sy="30000" kx="1300200" algn="ctr" rotWithShape="0">
                    <a:prstClr val="black">
                      <a:alpha val="32000"/>
                    </a:prstClr>
                  </a:outerShdw>
                </a:effectLst>
              </a:rPr>
              <a:t> to be submissive, as the law also says. </a:t>
            </a:r>
            <a:r>
              <a:rPr lang="en-US" sz="2500" baseline="30000" dirty="0" smtClean="0">
                <a:effectLst>
                  <a:outerShdw blurRad="60007" dist="310007" dir="7680000" sy="30000" kx="1300200" algn="ctr" rotWithShape="0">
                    <a:prstClr val="black">
                      <a:alpha val="32000"/>
                    </a:prstClr>
                  </a:outerShdw>
                </a:effectLst>
              </a:rPr>
              <a:t>35 </a:t>
            </a:r>
            <a:r>
              <a:rPr lang="en-US" sz="2500" dirty="0" smtClean="0">
                <a:effectLst>
                  <a:outerShdw blurRad="60007" dist="310007" dir="7680000" sy="30000" kx="1300200" algn="ctr" rotWithShape="0">
                    <a:prstClr val="black">
                      <a:alpha val="32000"/>
                    </a:prstClr>
                  </a:outerShdw>
                </a:effectLst>
              </a:rPr>
              <a:t>And if they want to learn something, let them ask their own husbands at home; for it is shameful for women to speak in church. </a:t>
            </a:r>
            <a:r>
              <a:rPr lang="en-US" sz="2500" baseline="30000" dirty="0" smtClean="0">
                <a:effectLst>
                  <a:outerShdw blurRad="60007" dist="310007" dir="7680000" sy="30000" kx="1300200" algn="ctr" rotWithShape="0">
                    <a:prstClr val="black">
                      <a:alpha val="32000"/>
                    </a:prstClr>
                  </a:outerShdw>
                </a:effectLst>
              </a:rPr>
              <a:t>36 </a:t>
            </a:r>
            <a:r>
              <a:rPr lang="en-US" sz="2500" dirty="0" smtClean="0">
                <a:effectLst>
                  <a:outerShdw blurRad="60007" dist="310007" dir="7680000" sy="30000" kx="1300200" algn="ctr" rotWithShape="0">
                    <a:prstClr val="black">
                      <a:alpha val="32000"/>
                    </a:prstClr>
                  </a:outerShdw>
                </a:effectLst>
              </a:rPr>
              <a:t>Or did the word of God come </a:t>
            </a:r>
            <a:r>
              <a:rPr lang="en-US" sz="2500" i="1" dirty="0" smtClean="0">
                <a:effectLst>
                  <a:outerShdw blurRad="60007" dist="310007" dir="7680000" sy="30000" kx="1300200" algn="ctr" rotWithShape="0">
                    <a:prstClr val="black">
                      <a:alpha val="32000"/>
                    </a:prstClr>
                  </a:outerShdw>
                </a:effectLst>
              </a:rPr>
              <a:t>originally</a:t>
            </a:r>
            <a:r>
              <a:rPr lang="en-US" sz="2500" dirty="0" smtClean="0">
                <a:effectLst>
                  <a:outerShdw blurRad="60007" dist="310007" dir="7680000" sy="30000" kx="1300200" algn="ctr" rotWithShape="0">
                    <a:prstClr val="black">
                      <a:alpha val="32000"/>
                    </a:prstClr>
                  </a:outerShdw>
                </a:effectLst>
              </a:rPr>
              <a:t> from you? Or </a:t>
            </a:r>
            <a:r>
              <a:rPr lang="en-US" sz="2500" i="1" dirty="0" smtClean="0">
                <a:effectLst>
                  <a:outerShdw blurRad="60007" dist="310007" dir="7680000" sy="30000" kx="1300200" algn="ctr" rotWithShape="0">
                    <a:prstClr val="black">
                      <a:alpha val="32000"/>
                    </a:prstClr>
                  </a:outerShdw>
                </a:effectLst>
              </a:rPr>
              <a:t>was it</a:t>
            </a:r>
            <a:r>
              <a:rPr lang="en-US" sz="2500" dirty="0" smtClean="0">
                <a:effectLst>
                  <a:outerShdw blurRad="60007" dist="310007" dir="7680000" sy="30000" kx="1300200" algn="ctr" rotWithShape="0">
                    <a:prstClr val="black">
                      <a:alpha val="32000"/>
                    </a:prstClr>
                  </a:outerShdw>
                </a:effectLst>
              </a:rPr>
              <a:t> you only that it reached? </a:t>
            </a:r>
            <a:endParaRPr lang="en-US" sz="2400"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124057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0" y="1622286"/>
            <a:ext cx="9144000" cy="5235715"/>
          </a:xfrm>
          <a:prstGeom prst="rect">
            <a:avLst/>
          </a:prstGeom>
          <a:noFill/>
          <a:ln w="9525">
            <a:noFill/>
            <a:miter lim="800000"/>
            <a:headEnd/>
            <a:tailEnd/>
          </a:ln>
          <a:effectLst/>
        </p:spPr>
      </p:pic>
      <p:sp>
        <p:nvSpPr>
          <p:cNvPr id="3" name="Rectangle 2"/>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4" name="Rectangle 3"/>
          <p:cNvSpPr/>
          <p:nvPr/>
        </p:nvSpPr>
        <p:spPr>
          <a:xfrm>
            <a:off x="0" y="914400"/>
            <a:ext cx="91440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Edification Requires Order</a:t>
            </a:r>
            <a:endParaRPr lang="en-US" sz="40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
        <p:nvSpPr>
          <p:cNvPr id="5" name="Rectangle 4"/>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
        <p:nvSpPr>
          <p:cNvPr id="6" name="Rectangle 5"/>
          <p:cNvSpPr/>
          <p:nvPr/>
        </p:nvSpPr>
        <p:spPr>
          <a:xfrm>
            <a:off x="1143000" y="1940302"/>
            <a:ext cx="6781800" cy="3416320"/>
          </a:xfrm>
          <a:prstGeom prst="rect">
            <a:avLst/>
          </a:prstGeom>
        </p:spPr>
        <p:txBody>
          <a:bodyPr wrap="square">
            <a:spAutoFit/>
          </a:bodyPr>
          <a:lstStyle/>
          <a:p>
            <a:pPr algn="ctr"/>
            <a:r>
              <a:rPr lang="en-US" sz="2400" b="1" dirty="0" smtClean="0">
                <a:effectLst>
                  <a:outerShdw blurRad="60007" dist="310007" dir="7680000" sy="30000" kx="1300200" algn="ctr" rotWithShape="0">
                    <a:prstClr val="black">
                      <a:alpha val="32000"/>
                    </a:prstClr>
                  </a:outerShdw>
                </a:effectLst>
              </a:rPr>
              <a:t>1 Corinthians 14:29-38 (NKJV) </a:t>
            </a:r>
            <a:r>
              <a:rPr lang="en-US" sz="2400" dirty="0" smtClean="0">
                <a:effectLst>
                  <a:outerShdw blurRad="60007" dist="310007" dir="7680000" sy="30000" kx="1300200" algn="ctr" rotWithShape="0">
                    <a:prstClr val="black">
                      <a:alpha val="32000"/>
                    </a:prstClr>
                  </a:outerShdw>
                </a:effectLst>
              </a:rPr>
              <a:t/>
            </a:r>
            <a:br>
              <a:rPr lang="en-US" sz="2400" dirty="0" smtClean="0">
                <a:effectLst>
                  <a:outerShdw blurRad="60007" dist="310007" dir="7680000" sy="30000" kx="1300200" algn="ctr" rotWithShape="0">
                    <a:prstClr val="black">
                      <a:alpha val="32000"/>
                    </a:prstClr>
                  </a:outerShdw>
                </a:effectLst>
              </a:rPr>
            </a:br>
            <a:r>
              <a:rPr lang="en-US" sz="3200" baseline="30000" dirty="0" smtClean="0">
                <a:effectLst>
                  <a:outerShdw blurRad="60007" dist="310007" dir="7680000" sy="30000" kx="1300200" algn="ctr" rotWithShape="0">
                    <a:prstClr val="black">
                      <a:alpha val="32000"/>
                    </a:prstClr>
                  </a:outerShdw>
                </a:effectLst>
              </a:rPr>
              <a:t>37 </a:t>
            </a:r>
            <a:r>
              <a:rPr lang="en-US" sz="3200" dirty="0" smtClean="0">
                <a:effectLst>
                  <a:outerShdw blurRad="60007" dist="310007" dir="7680000" sy="30000" kx="1300200" algn="ctr" rotWithShape="0">
                    <a:prstClr val="black">
                      <a:alpha val="32000"/>
                    </a:prstClr>
                  </a:outerShdw>
                </a:effectLst>
              </a:rPr>
              <a:t>If anyone thinks himself to be a prophet or spiritual, let him acknowledge that the things which I write to you are the commandments of the Lord. </a:t>
            </a:r>
            <a:r>
              <a:rPr lang="en-US" sz="3200" baseline="30000" dirty="0" smtClean="0">
                <a:effectLst>
                  <a:outerShdw blurRad="60007" dist="310007" dir="7680000" sy="30000" kx="1300200" algn="ctr" rotWithShape="0">
                    <a:prstClr val="black">
                      <a:alpha val="32000"/>
                    </a:prstClr>
                  </a:outerShdw>
                </a:effectLst>
              </a:rPr>
              <a:t>38 </a:t>
            </a:r>
            <a:r>
              <a:rPr lang="en-US" sz="3200" dirty="0" smtClean="0">
                <a:effectLst>
                  <a:outerShdw blurRad="60007" dist="310007" dir="7680000" sy="30000" kx="1300200" algn="ctr" rotWithShape="0">
                    <a:prstClr val="black">
                      <a:alpha val="32000"/>
                    </a:prstClr>
                  </a:outerShdw>
                </a:effectLst>
              </a:rPr>
              <a:t>But if anyone is ignorant, let him be ignorant. </a:t>
            </a:r>
            <a:endParaRPr lang="en-US" sz="2400"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156247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2590800"/>
            <a:ext cx="2763837"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p:cNvSpPr>
            <a:spLocks noChangeArrowheads="1"/>
          </p:cNvSpPr>
          <p:nvPr/>
        </p:nvSpPr>
        <p:spPr bwMode="auto">
          <a:xfrm>
            <a:off x="2971800" y="2209800"/>
            <a:ext cx="6019800" cy="4495800"/>
          </a:xfrm>
          <a:prstGeom prst="rect">
            <a:avLst/>
          </a:prstGeom>
          <a:solidFill>
            <a:srgbClr val="EFEED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50183" name="Text Box 7"/>
          <p:cNvSpPr txBox="1">
            <a:spLocks noChangeArrowheads="1"/>
          </p:cNvSpPr>
          <p:nvPr/>
        </p:nvSpPr>
        <p:spPr bwMode="auto">
          <a:xfrm>
            <a:off x="2971800" y="4419600"/>
            <a:ext cx="58832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latin typeface="Humanst521 BT" pitchFamily="34" charset="0"/>
              </a:rPr>
              <a:t>Do not suppose that the power of speaking foreign languages is useless, or is to be despised, or that it is to be prohibited. In its own place it is a valuable endowment; and on proper occasions the talent should be exercised.—</a:t>
            </a:r>
            <a:r>
              <a:rPr lang="en-US" sz="2400" b="1">
                <a:solidFill>
                  <a:srgbClr val="990033"/>
                </a:solidFill>
                <a:latin typeface="Humanst521 BT" pitchFamily="34" charset="0"/>
              </a:rPr>
              <a:t>Barnes' Notes on the NT</a:t>
            </a:r>
          </a:p>
        </p:txBody>
      </p:sp>
      <p:sp>
        <p:nvSpPr>
          <p:cNvPr id="50184" name="AutoShape 8"/>
          <p:cNvSpPr>
            <a:spLocks noChangeArrowheads="1"/>
          </p:cNvSpPr>
          <p:nvPr/>
        </p:nvSpPr>
        <p:spPr bwMode="auto">
          <a:xfrm>
            <a:off x="4495800" y="3505200"/>
            <a:ext cx="4038600" cy="381000"/>
          </a:xfrm>
          <a:prstGeom prst="flowChartPunchedTape">
            <a:avLst/>
          </a:prstGeom>
          <a:solidFill>
            <a:srgbClr val="FFFF00">
              <a:alpha val="3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85" name="AutoShape 9"/>
          <p:cNvSpPr>
            <a:spLocks noChangeArrowheads="1"/>
          </p:cNvSpPr>
          <p:nvPr/>
        </p:nvSpPr>
        <p:spPr bwMode="auto">
          <a:xfrm>
            <a:off x="3200400" y="3962400"/>
            <a:ext cx="1752600" cy="381000"/>
          </a:xfrm>
          <a:prstGeom prst="flowChartPunchedTape">
            <a:avLst/>
          </a:prstGeom>
          <a:solidFill>
            <a:srgbClr val="FFFF00">
              <a:alpha val="3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32" name="Text Box 6"/>
          <p:cNvSpPr txBox="1">
            <a:spLocks noChangeArrowheads="1"/>
          </p:cNvSpPr>
          <p:nvPr/>
        </p:nvSpPr>
        <p:spPr bwMode="auto">
          <a:xfrm>
            <a:off x="2971800" y="2209800"/>
            <a:ext cx="58674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9713" indent="-2397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30000"/>
              </a:spcBef>
            </a:pPr>
            <a:r>
              <a:rPr lang="en-US" sz="2800">
                <a:solidFill>
                  <a:srgbClr val="000000"/>
                </a:solidFill>
                <a:latin typeface="Berlin Sans FB Demi" pitchFamily="34" charset="0"/>
                <a:cs typeface="Tahoma" pitchFamily="34" charset="0"/>
              </a:rPr>
              <a:t>1 Corinthians Chapter 14</a:t>
            </a:r>
          </a:p>
          <a:p>
            <a:pPr eaLnBrk="1" hangingPunct="1">
              <a:spcBef>
                <a:spcPct val="30000"/>
              </a:spcBef>
            </a:pPr>
            <a:r>
              <a:rPr lang="en-US" sz="2400" baseline="30000">
                <a:solidFill>
                  <a:srgbClr val="000000"/>
                </a:solidFill>
                <a:latin typeface="Times New Roman" pitchFamily="18" charset="0"/>
              </a:rPr>
              <a:t>39 </a:t>
            </a:r>
            <a:r>
              <a:rPr lang="en-US" sz="2400">
                <a:solidFill>
                  <a:srgbClr val="000000"/>
                </a:solidFill>
                <a:latin typeface="Times New Roman" pitchFamily="18" charset="0"/>
              </a:rPr>
              <a:t>Therefore, brethren, desire earnestly to prophesy, and </a:t>
            </a:r>
            <a:r>
              <a:rPr lang="en-US" sz="2400" b="1">
                <a:solidFill>
                  <a:srgbClr val="000000"/>
                </a:solidFill>
                <a:latin typeface="Times New Roman" pitchFamily="18" charset="0"/>
              </a:rPr>
              <a:t>do not forbid to speak with </a:t>
            </a:r>
            <a:r>
              <a:rPr lang="en-US" sz="2400" b="1">
                <a:solidFill>
                  <a:srgbClr val="FF0000"/>
                </a:solidFill>
                <a:latin typeface="Times New Roman" pitchFamily="18" charset="0"/>
              </a:rPr>
              <a:t>tongues</a:t>
            </a:r>
            <a:r>
              <a:rPr lang="en-US" sz="2400" b="1">
                <a:solidFill>
                  <a:srgbClr val="000000"/>
                </a:solidFill>
                <a:latin typeface="Times New Roman" pitchFamily="18" charset="0"/>
              </a:rPr>
              <a:t>.</a:t>
            </a:r>
            <a:r>
              <a:rPr lang="en-US" sz="2400">
                <a:solidFill>
                  <a:srgbClr val="000000"/>
                </a:solidFill>
                <a:latin typeface="Times New Roman" pitchFamily="18" charset="0"/>
              </a:rPr>
              <a:t>  </a:t>
            </a:r>
            <a:r>
              <a:rPr lang="en-US" sz="2400" baseline="30000">
                <a:solidFill>
                  <a:srgbClr val="000000"/>
                </a:solidFill>
                <a:latin typeface="Times New Roman" pitchFamily="18" charset="0"/>
              </a:rPr>
              <a:t>40 </a:t>
            </a:r>
            <a:r>
              <a:rPr lang="en-US" sz="2400">
                <a:solidFill>
                  <a:srgbClr val="000000"/>
                </a:solidFill>
                <a:latin typeface="Times New Roman" pitchFamily="18" charset="0"/>
              </a:rPr>
              <a:t>Let all things be done decently and in order.</a:t>
            </a:r>
          </a:p>
        </p:txBody>
      </p:sp>
      <p:sp>
        <p:nvSpPr>
          <p:cNvPr id="14" name="Rectangle 13"/>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6" name="Rectangle 15"/>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
        <p:nvSpPr>
          <p:cNvPr id="17" name="Rectangle 16"/>
          <p:cNvSpPr/>
          <p:nvPr/>
        </p:nvSpPr>
        <p:spPr>
          <a:xfrm>
            <a:off x="0" y="914400"/>
            <a:ext cx="91440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Edification Requires Order</a:t>
            </a:r>
            <a:endParaRPr lang="en-US" sz="40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Tree>
    <p:extLst>
      <p:ext uri="{BB962C8B-B14F-4D97-AF65-F5344CB8AC3E}">
        <p14:creationId xmlns:p14="http://schemas.microsoft.com/office/powerpoint/2010/main" val="55489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0183"/>
                                        </p:tgtEl>
                                        <p:attrNameLst>
                                          <p:attrName>style.visibility</p:attrName>
                                        </p:attrNameLst>
                                      </p:cBhvr>
                                      <p:to>
                                        <p:strVal val="visible"/>
                                      </p:to>
                                    </p:set>
                                    <p:anim calcmode="lin" valueType="num">
                                      <p:cBhvr>
                                        <p:cTn id="7" dur="500" fill="hold"/>
                                        <p:tgtEl>
                                          <p:spTgt spid="50183"/>
                                        </p:tgtEl>
                                        <p:attrNameLst>
                                          <p:attrName>ppt_w</p:attrName>
                                        </p:attrNameLst>
                                      </p:cBhvr>
                                      <p:tavLst>
                                        <p:tav tm="0">
                                          <p:val>
                                            <p:fltVal val="0"/>
                                          </p:val>
                                        </p:tav>
                                        <p:tav tm="100000">
                                          <p:val>
                                            <p:strVal val="#ppt_w"/>
                                          </p:val>
                                        </p:tav>
                                      </p:tavLst>
                                    </p:anim>
                                    <p:anim calcmode="lin" valueType="num">
                                      <p:cBhvr>
                                        <p:cTn id="8" dur="500" fill="hold"/>
                                        <p:tgtEl>
                                          <p:spTgt spid="50183"/>
                                        </p:tgtEl>
                                        <p:attrNameLst>
                                          <p:attrName>ppt_h</p:attrName>
                                        </p:attrNameLst>
                                      </p:cBhvr>
                                      <p:tavLst>
                                        <p:tav tm="0">
                                          <p:val>
                                            <p:fltVal val="0"/>
                                          </p:val>
                                        </p:tav>
                                        <p:tav tm="100000">
                                          <p:val>
                                            <p:strVal val="#ppt_h"/>
                                          </p:val>
                                        </p:tav>
                                      </p:tavLst>
                                    </p:anim>
                                    <p:animEffect transition="in" filter="fade">
                                      <p:cBhvr>
                                        <p:cTn id="9" dur="500"/>
                                        <p:tgtEl>
                                          <p:spTgt spid="5018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0184"/>
                                        </p:tgtEl>
                                        <p:attrNameLst>
                                          <p:attrName>style.visibility</p:attrName>
                                        </p:attrNameLst>
                                      </p:cBhvr>
                                      <p:to>
                                        <p:strVal val="visible"/>
                                      </p:to>
                                    </p:set>
                                    <p:animEffect transition="in" filter="wipe(left)">
                                      <p:cBhvr>
                                        <p:cTn id="14" dur="500"/>
                                        <p:tgtEl>
                                          <p:spTgt spid="50184"/>
                                        </p:tgtEl>
                                      </p:cBhvr>
                                    </p:animEffect>
                                  </p:childTnLst>
                                </p:cTn>
                              </p:par>
                            </p:childTnLst>
                          </p:cTn>
                        </p:par>
                        <p:par>
                          <p:cTn id="15" fill="hold" nodeType="afterGroup">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0185"/>
                                        </p:tgtEl>
                                        <p:attrNameLst>
                                          <p:attrName>style.visibility</p:attrName>
                                        </p:attrNameLst>
                                      </p:cBhvr>
                                      <p:to>
                                        <p:strVal val="visible"/>
                                      </p:to>
                                    </p:set>
                                    <p:animEffect transition="in" filter="wipe(left)">
                                      <p:cBhvr>
                                        <p:cTn id="18" dur="500"/>
                                        <p:tgtEl>
                                          <p:spTgt spid="50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p:bldP spid="50184" grpId="0" animBg="1"/>
      <p:bldP spid="501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Garamond" pitchFamily="18" charset="0"/>
              </a:rPr>
              <a:t>Don McClain</a:t>
            </a:r>
          </a:p>
        </p:txBody>
      </p:sp>
      <p:sp>
        <p:nvSpPr>
          <p:cNvPr id="3993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Garamond" pitchFamily="18" charset="0"/>
              </a:rPr>
              <a:t>W. 65th St church of Christ / December 17, 2006</a:t>
            </a:r>
          </a:p>
        </p:txBody>
      </p:sp>
      <p:sp>
        <p:nvSpPr>
          <p:cNvPr id="399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0A9F41-43E8-4A59-A557-9915450E9715}" type="slidenum">
              <a:rPr lang="en-US"/>
              <a:pPr eaLnBrk="1" hangingPunct="1"/>
              <a:t>39</a:t>
            </a:fld>
            <a:endParaRPr lang="en-US"/>
          </a:p>
        </p:txBody>
      </p:sp>
      <p:sp>
        <p:nvSpPr>
          <p:cNvPr id="87046" name="Rectangle 6"/>
          <p:cNvSpPr>
            <a:spLocks noChangeArrowheads="1"/>
          </p:cNvSpPr>
          <p:nvPr/>
        </p:nvSpPr>
        <p:spPr bwMode="auto">
          <a:xfrm>
            <a:off x="228600" y="2286000"/>
            <a:ext cx="8686800" cy="4343400"/>
          </a:xfrm>
          <a:prstGeom prst="rect">
            <a:avLst/>
          </a:prstGeom>
          <a:solidFill>
            <a:srgbClr val="E7E6CE"/>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87045" name="Text Box 5"/>
          <p:cNvSpPr txBox="1">
            <a:spLocks noChangeArrowheads="1"/>
          </p:cNvSpPr>
          <p:nvPr/>
        </p:nvSpPr>
        <p:spPr bwMode="auto">
          <a:xfrm>
            <a:off x="304800" y="2438400"/>
            <a:ext cx="8534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5138" indent="-4651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30000"/>
              </a:spcBef>
            </a:pPr>
            <a:r>
              <a:rPr lang="en-US" sz="2400">
                <a:latin typeface="Berlin Sans FB Demi" pitchFamily="34" charset="0"/>
              </a:rPr>
              <a:t>Clement of Rome</a:t>
            </a:r>
            <a:r>
              <a:rPr lang="en-US" sz="2400">
                <a:latin typeface="Humanst521 BT" pitchFamily="34" charset="0"/>
              </a:rPr>
              <a:t> - wrote a letter to the Corinthians in 95 A.D. discussing all of their spiritual problems. Tongues were never mentioned even though Corinth is the one place in the New Testament where tongues were apparently commonly used.</a:t>
            </a:r>
          </a:p>
          <a:p>
            <a:pPr eaLnBrk="1" hangingPunct="1">
              <a:spcBef>
                <a:spcPct val="30000"/>
              </a:spcBef>
            </a:pPr>
            <a:r>
              <a:rPr lang="en-US" sz="2400">
                <a:latin typeface="Berlin Sans FB Demi" pitchFamily="34" charset="0"/>
              </a:rPr>
              <a:t>Justin Martyr</a:t>
            </a:r>
            <a:r>
              <a:rPr lang="en-US" sz="2400">
                <a:latin typeface="Humanst521 BT" pitchFamily="34" charset="0"/>
              </a:rPr>
              <a:t> - compiled a listing of spiritual gifts active in his time (A.D. 100-165) and did not include the gift of tongues.</a:t>
            </a:r>
          </a:p>
          <a:p>
            <a:pPr eaLnBrk="1" hangingPunct="1">
              <a:spcBef>
                <a:spcPct val="30000"/>
              </a:spcBef>
            </a:pPr>
            <a:r>
              <a:rPr lang="en-US" sz="2400">
                <a:latin typeface="Berlin Sans FB Demi" pitchFamily="34" charset="0"/>
              </a:rPr>
              <a:t>Origen </a:t>
            </a:r>
            <a:r>
              <a:rPr lang="en-US" sz="2400">
                <a:latin typeface="Humanst521 BT" pitchFamily="34" charset="0"/>
              </a:rPr>
              <a:t>- never mentioned tongues and even argued that the "signs" of the Apostolic Age were temporary and that no contemporary Christian exercised any of these early "sign" gifts. (A.D. 185-253). (Cent. Cels., I, ii; III, xxiv; VII, iv, lxvii).</a:t>
            </a:r>
          </a:p>
        </p:txBody>
      </p:sp>
      <p:sp>
        <p:nvSpPr>
          <p:cNvPr id="9" name="Rectangle 8"/>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0" name="Rectangle 9"/>
          <p:cNvSpPr/>
          <p:nvPr/>
        </p:nvSpPr>
        <p:spPr>
          <a:xfrm>
            <a:off x="0" y="914400"/>
            <a:ext cx="9144000" cy="92333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They Were Temporary</a:t>
            </a:r>
            <a:endParaRPr lang="en-US" sz="54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
        <p:nvSpPr>
          <p:cNvPr id="11" name="Rectangle 10"/>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Tree>
    <p:extLst>
      <p:ext uri="{BB962C8B-B14F-4D97-AF65-F5344CB8AC3E}">
        <p14:creationId xmlns:p14="http://schemas.microsoft.com/office/powerpoint/2010/main" val="354257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87045">
                                            <p:txEl>
                                              <p:pRg st="1" end="1"/>
                                            </p:txEl>
                                          </p:spTgt>
                                        </p:tgtEl>
                                        <p:attrNameLst>
                                          <p:attrName>style.visibility</p:attrName>
                                        </p:attrNameLst>
                                      </p:cBhvr>
                                      <p:to>
                                        <p:strVal val="visible"/>
                                      </p:to>
                                    </p:set>
                                    <p:animEffect transition="in" filter="randombar(horizontal)">
                                      <p:cBhvr>
                                        <p:cTn id="7" dur="500"/>
                                        <p:tgtEl>
                                          <p:spTgt spid="8704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87045">
                                            <p:txEl>
                                              <p:pRg st="2" end="2"/>
                                            </p:txEl>
                                          </p:spTgt>
                                        </p:tgtEl>
                                        <p:attrNameLst>
                                          <p:attrName>style.visibility</p:attrName>
                                        </p:attrNameLst>
                                      </p:cBhvr>
                                      <p:to>
                                        <p:strVal val="visible"/>
                                      </p:to>
                                    </p:set>
                                    <p:animEffect transition="in" filter="randombar(horizontal)">
                                      <p:cBhvr>
                                        <p:cTn id="12" dur="500"/>
                                        <p:tgtEl>
                                          <p:spTgt spid="870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3" cstate="print"/>
          <a:srcRect/>
          <a:stretch>
            <a:fillRect/>
          </a:stretch>
        </p:blipFill>
        <p:spPr bwMode="auto">
          <a:xfrm>
            <a:off x="1" y="1389356"/>
            <a:ext cx="4190999" cy="5468644"/>
          </a:xfrm>
          <a:prstGeom prst="rect">
            <a:avLst/>
          </a:prstGeom>
          <a:noFill/>
          <a:ln w="9525">
            <a:noFill/>
            <a:miter lim="800000"/>
            <a:headEnd/>
            <a:tailEnd/>
          </a:ln>
          <a:effectLst/>
        </p:spPr>
      </p:pic>
      <p:sp>
        <p:nvSpPr>
          <p:cNvPr id="12" name="Round Diagonal Corner Rectangle 11"/>
          <p:cNvSpPr/>
          <p:nvPr/>
        </p:nvSpPr>
        <p:spPr>
          <a:xfrm>
            <a:off x="2743200" y="1600200"/>
            <a:ext cx="6172200" cy="5105401"/>
          </a:xfrm>
          <a:prstGeom prst="round2DiagRect">
            <a:avLst/>
          </a:prstGeom>
          <a:solidFill>
            <a:srgbClr val="FFE0C1">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3" name="Rectangle 2"/>
          <p:cNvSpPr/>
          <p:nvPr/>
        </p:nvSpPr>
        <p:spPr>
          <a:xfrm>
            <a:off x="2819400" y="2590800"/>
            <a:ext cx="6019800" cy="4124206"/>
          </a:xfrm>
          <a:prstGeom prst="rect">
            <a:avLst/>
          </a:prstGeom>
        </p:spPr>
        <p:txBody>
          <a:bodyPr wrap="square">
            <a:spAutoFit/>
          </a:bodyPr>
          <a:lstStyle/>
          <a:p>
            <a:pPr marL="457200" indent="-457200">
              <a:spcAft>
                <a:spcPts val="1200"/>
              </a:spcAft>
              <a:buClr>
                <a:srgbClr val="DF930C">
                  <a:lumMod val="75000"/>
                </a:srgbClr>
              </a:buClr>
              <a:buFont typeface="Wingdings 2" pitchFamily="18" charset="2"/>
              <a:buChar char="è"/>
            </a:pPr>
            <a:r>
              <a:rPr lang="en-US" sz="2700" dirty="0">
                <a:solidFill>
                  <a:srgbClr val="000000"/>
                </a:solidFill>
                <a:effectLst>
                  <a:outerShdw blurRad="60007" dist="310007" dir="7680000" sy="30000" kx="1300200" algn="ctr" rotWithShape="0">
                    <a:prstClr val="black">
                      <a:alpha val="32000"/>
                    </a:prstClr>
                  </a:outerShdw>
                </a:effectLst>
              </a:rPr>
              <a:t>A spirit of competition had apparently developed in the assembly over who would be allowed to speak. (14:26-33) </a:t>
            </a:r>
          </a:p>
          <a:p>
            <a:pPr marL="457200" indent="-457200">
              <a:spcAft>
                <a:spcPts val="1200"/>
              </a:spcAft>
              <a:buClr>
                <a:srgbClr val="DF930C">
                  <a:lumMod val="75000"/>
                </a:srgbClr>
              </a:buClr>
              <a:buFont typeface="Wingdings 2" pitchFamily="18" charset="2"/>
              <a:buChar char="è"/>
            </a:pPr>
            <a:r>
              <a:rPr lang="en-US" sz="2700" dirty="0">
                <a:solidFill>
                  <a:srgbClr val="000000"/>
                </a:solidFill>
                <a:effectLst>
                  <a:outerShdw blurRad="60007" dist="310007" dir="7680000" sy="30000" kx="1300200" algn="ctr" rotWithShape="0">
                    <a:prstClr val="black">
                      <a:alpha val="32000"/>
                    </a:prstClr>
                  </a:outerShdw>
                </a:effectLst>
              </a:rPr>
              <a:t>They had lost sight of the main purpose of such gifts, i.e. the edification of the whole body and not merely the individual who possessed them. (12:7; 13:5; 14:3-5)</a:t>
            </a:r>
          </a:p>
        </p:txBody>
      </p:sp>
      <p:sp>
        <p:nvSpPr>
          <p:cNvPr id="10" name="Rectangle 9"/>
          <p:cNvSpPr/>
          <p:nvPr/>
        </p:nvSpPr>
        <p:spPr>
          <a:xfrm>
            <a:off x="2895600" y="1853625"/>
            <a:ext cx="6054436" cy="584775"/>
          </a:xfrm>
          <a:prstGeom prst="rect">
            <a:avLst/>
          </a:prstGeom>
        </p:spPr>
        <p:txBody>
          <a:bodyPr wrap="square">
            <a:spAutoFit/>
          </a:bodyPr>
          <a:lstStyle/>
          <a:p>
            <a:pPr algn="ctr"/>
            <a:r>
              <a:rPr lang="en-US" sz="3200" dirty="0">
                <a:solidFill>
                  <a:srgbClr val="000000"/>
                </a:solidFill>
                <a:effectLst>
                  <a:outerShdw blurRad="60007" dist="310007" dir="7680000" sy="30000" kx="1300200" algn="ctr" rotWithShape="0">
                    <a:prstClr val="black">
                      <a:alpha val="32000"/>
                    </a:prstClr>
                  </a:outerShdw>
                </a:effectLst>
                <a:latin typeface="Dominican Small Caps" pitchFamily="2" charset="0"/>
              </a:rPr>
              <a:t>The Problem At Corinth</a:t>
            </a:r>
          </a:p>
        </p:txBody>
      </p:sp>
      <p:sp>
        <p:nvSpPr>
          <p:cNvPr id="9" name="Rectangle 8"/>
          <p:cNvSpPr/>
          <p:nvPr/>
        </p:nvSpPr>
        <p:spPr>
          <a:xfrm>
            <a:off x="0" y="4572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Miraculous Gifts 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4" name="Rectangle 13"/>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Tree>
    <p:extLst>
      <p:ext uri="{BB962C8B-B14F-4D97-AF65-F5344CB8AC3E}">
        <p14:creationId xmlns:p14="http://schemas.microsoft.com/office/powerpoint/2010/main" val="323410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Garamond" pitchFamily="18" charset="0"/>
              </a:rPr>
              <a:t>Don McClain</a:t>
            </a:r>
          </a:p>
        </p:txBody>
      </p:sp>
      <p:sp>
        <p:nvSpPr>
          <p:cNvPr id="4096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Garamond" pitchFamily="18" charset="0"/>
              </a:rPr>
              <a:t>W. 65th St church of Christ / December 17, 2006</a:t>
            </a:r>
          </a:p>
        </p:txBody>
      </p:sp>
      <p:sp>
        <p:nvSpPr>
          <p:cNvPr id="409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EC3551-1DA5-4F17-B9A2-8BD1B2D664F4}" type="slidenum">
              <a:rPr lang="en-US"/>
              <a:pPr eaLnBrk="1" hangingPunct="1"/>
              <a:t>40</a:t>
            </a:fld>
            <a:endParaRPr lang="en-US"/>
          </a:p>
        </p:txBody>
      </p:sp>
      <p:sp>
        <p:nvSpPr>
          <p:cNvPr id="89090" name="Rectangle 2"/>
          <p:cNvSpPr>
            <a:spLocks noChangeArrowheads="1"/>
          </p:cNvSpPr>
          <p:nvPr/>
        </p:nvSpPr>
        <p:spPr bwMode="auto">
          <a:xfrm>
            <a:off x="228600" y="2286000"/>
            <a:ext cx="8686800" cy="4343400"/>
          </a:xfrm>
          <a:prstGeom prst="rect">
            <a:avLst/>
          </a:prstGeom>
          <a:solidFill>
            <a:srgbClr val="E7E6CE"/>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40968" name="Text Box 5"/>
          <p:cNvSpPr txBox="1">
            <a:spLocks noChangeArrowheads="1"/>
          </p:cNvSpPr>
          <p:nvPr/>
        </p:nvSpPr>
        <p:spPr bwMode="auto">
          <a:xfrm>
            <a:off x="304800" y="2541588"/>
            <a:ext cx="68580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5138" indent="-4651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30000"/>
              </a:spcBef>
            </a:pPr>
            <a:r>
              <a:rPr lang="en-US" sz="2500">
                <a:latin typeface="Berlin Sans FB Demi" pitchFamily="34" charset="0"/>
              </a:rPr>
              <a:t>Chrysostom </a:t>
            </a:r>
            <a:r>
              <a:rPr lang="en-US" sz="2500">
                <a:latin typeface="Humanst521 BT" pitchFamily="34" charset="0"/>
              </a:rPr>
              <a:t>- writing on 1 Corinthians and the gift of tongues said, "This whole place is very obscure: but the obscurity is produced by our ignorance of the facts referred to and by their cessation, being such as then used to occur but now no longer take place. And why do they   not happen now? Why look now, the cause too of the obscurity hath produced us again another question: namely, why did they then happen, and now do so no more?." (A.D. 347-407).</a:t>
            </a:r>
          </a:p>
        </p:txBody>
      </p:sp>
      <p:pic>
        <p:nvPicPr>
          <p:cNvPr id="4096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338" y="2743200"/>
            <a:ext cx="2252662"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1" name="Rectangle 10"/>
          <p:cNvSpPr/>
          <p:nvPr/>
        </p:nvSpPr>
        <p:spPr>
          <a:xfrm>
            <a:off x="0" y="914400"/>
            <a:ext cx="9144000" cy="92333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They Were Temporary</a:t>
            </a:r>
            <a:endParaRPr lang="en-US" sz="54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
        <p:nvSpPr>
          <p:cNvPr id="12" name="Rectangle 11"/>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Tree>
    <p:extLst>
      <p:ext uri="{BB962C8B-B14F-4D97-AF65-F5344CB8AC3E}">
        <p14:creationId xmlns:p14="http://schemas.microsoft.com/office/powerpoint/2010/main" val="222549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Garamond" pitchFamily="18" charset="0"/>
              </a:rPr>
              <a:t>Don McClain</a:t>
            </a:r>
          </a:p>
        </p:txBody>
      </p:sp>
      <p:sp>
        <p:nvSpPr>
          <p:cNvPr id="4198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Garamond" pitchFamily="18" charset="0"/>
              </a:rPr>
              <a:t>W. 65th St church of Christ / December 17, 2006</a:t>
            </a:r>
          </a:p>
        </p:txBody>
      </p:sp>
      <p:sp>
        <p:nvSpPr>
          <p:cNvPr id="419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002B0F-DE35-4957-A641-FF3C4E5997A8}" type="slidenum">
              <a:rPr lang="en-US"/>
              <a:pPr eaLnBrk="1" hangingPunct="1"/>
              <a:t>41</a:t>
            </a:fld>
            <a:endParaRPr lang="en-US"/>
          </a:p>
        </p:txBody>
      </p:sp>
      <p:sp>
        <p:nvSpPr>
          <p:cNvPr id="91138" name="Rectangle 2"/>
          <p:cNvSpPr>
            <a:spLocks noChangeArrowheads="1"/>
          </p:cNvSpPr>
          <p:nvPr/>
        </p:nvSpPr>
        <p:spPr bwMode="auto">
          <a:xfrm>
            <a:off x="228600" y="2286000"/>
            <a:ext cx="8686800" cy="4343400"/>
          </a:xfrm>
          <a:prstGeom prst="rect">
            <a:avLst/>
          </a:prstGeom>
          <a:solidFill>
            <a:srgbClr val="E7E6CE"/>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41992" name="Text Box 5"/>
          <p:cNvSpPr txBox="1">
            <a:spLocks noChangeArrowheads="1"/>
          </p:cNvSpPr>
          <p:nvPr/>
        </p:nvSpPr>
        <p:spPr bwMode="auto">
          <a:xfrm>
            <a:off x="304800" y="2420938"/>
            <a:ext cx="69342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5138" indent="-4651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30000"/>
              </a:spcBef>
            </a:pPr>
            <a:r>
              <a:rPr lang="en-US" sz="2500">
                <a:latin typeface="Berlin Sans FB Demi" pitchFamily="34" charset="0"/>
              </a:rPr>
              <a:t>Augustine</a:t>
            </a:r>
            <a:r>
              <a:rPr lang="en-US" sz="2500">
                <a:latin typeface="Humanst521 BT" pitchFamily="34" charset="0"/>
              </a:rPr>
              <a:t> - comments on Acts 2:4: "In the earliest times, "the Holy Ghost fell upon them that believed: and they spake with tongues," which they had not learned, "as the Spirit gave them utterance." These were signs adapted to the time. For there behooved to be that betokening of the Holy Spirit in all tongues, to shew that the Gospel of God was to run through all tongues over the whole earth. That thing was done for a betokening, and it passed away."</a:t>
            </a:r>
          </a:p>
        </p:txBody>
      </p:sp>
      <p:pic>
        <p:nvPicPr>
          <p:cNvPr id="4199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188" y="2514600"/>
            <a:ext cx="1928812"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1" name="Rectangle 10"/>
          <p:cNvSpPr/>
          <p:nvPr/>
        </p:nvSpPr>
        <p:spPr>
          <a:xfrm>
            <a:off x="0" y="914400"/>
            <a:ext cx="9144000" cy="92333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They Were Temporary</a:t>
            </a:r>
            <a:endParaRPr lang="en-US" sz="54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
        <p:nvSpPr>
          <p:cNvPr id="12" name="Rectangle 11"/>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Tree>
    <p:extLst>
      <p:ext uri="{BB962C8B-B14F-4D97-AF65-F5344CB8AC3E}">
        <p14:creationId xmlns:p14="http://schemas.microsoft.com/office/powerpoint/2010/main" val="232730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Garamond" pitchFamily="18" charset="0"/>
              </a:rPr>
              <a:t>Don McClain</a:t>
            </a:r>
          </a:p>
        </p:txBody>
      </p:sp>
      <p:sp>
        <p:nvSpPr>
          <p:cNvPr id="4301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Garamond" pitchFamily="18" charset="0"/>
              </a:rPr>
              <a:t>W. 65th St church of Christ / December 17, 2006</a:t>
            </a:r>
          </a:p>
        </p:txBody>
      </p:sp>
      <p:sp>
        <p:nvSpPr>
          <p:cNvPr id="430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EA9E60-D944-49A7-951E-3D25F4452B77}" type="slidenum">
              <a:rPr lang="en-US"/>
              <a:pPr eaLnBrk="1" hangingPunct="1"/>
              <a:t>42</a:t>
            </a:fld>
            <a:endParaRPr lang="en-US"/>
          </a:p>
        </p:txBody>
      </p:sp>
      <p:sp>
        <p:nvSpPr>
          <p:cNvPr id="93186" name="Rectangle 2"/>
          <p:cNvSpPr>
            <a:spLocks noChangeArrowheads="1"/>
          </p:cNvSpPr>
          <p:nvPr/>
        </p:nvSpPr>
        <p:spPr bwMode="auto">
          <a:xfrm>
            <a:off x="228600" y="2286000"/>
            <a:ext cx="8686800" cy="4343400"/>
          </a:xfrm>
          <a:prstGeom prst="rect">
            <a:avLst/>
          </a:prstGeom>
          <a:solidFill>
            <a:srgbClr val="E7E6CE"/>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43016" name="Text Box 5"/>
          <p:cNvSpPr txBox="1">
            <a:spLocks noChangeArrowheads="1"/>
          </p:cNvSpPr>
          <p:nvPr/>
        </p:nvSpPr>
        <p:spPr bwMode="auto">
          <a:xfrm>
            <a:off x="381000" y="2438400"/>
            <a:ext cx="66294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5138" indent="-4651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30000"/>
              </a:spcBef>
            </a:pPr>
            <a:r>
              <a:rPr lang="en-US" sz="2800">
                <a:latin typeface="Berlin Sans FB Demi" pitchFamily="34" charset="0"/>
              </a:rPr>
              <a:t>Augustine</a:t>
            </a:r>
            <a:r>
              <a:rPr lang="en-US" sz="2800">
                <a:latin typeface="Humanst521 BT" pitchFamily="34" charset="0"/>
              </a:rPr>
              <a:t> - "For those that are baptized do not now receive the Spirit on the imposition of hands, so as to speak in the tongues of all the peoples; neither are the sick healed by the shadow of the preachers of Christ falling on them as they pass; and other such things as were then done, are now manifestly ceased." Retractions I xiii 7</a:t>
            </a:r>
          </a:p>
        </p:txBody>
      </p:sp>
      <p:pic>
        <p:nvPicPr>
          <p:cNvPr id="430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188" y="2514600"/>
            <a:ext cx="1928812"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1" name="Rectangle 10"/>
          <p:cNvSpPr/>
          <p:nvPr/>
        </p:nvSpPr>
        <p:spPr>
          <a:xfrm>
            <a:off x="0" y="914400"/>
            <a:ext cx="9144000" cy="92333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They Were Temporary</a:t>
            </a:r>
            <a:endParaRPr lang="en-US" sz="54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
        <p:nvSpPr>
          <p:cNvPr id="12" name="Rectangle 11"/>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Tree>
    <p:extLst>
      <p:ext uri="{BB962C8B-B14F-4D97-AF65-F5344CB8AC3E}">
        <p14:creationId xmlns:p14="http://schemas.microsoft.com/office/powerpoint/2010/main" val="184330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Garamond" pitchFamily="18" charset="0"/>
              </a:rPr>
              <a:t>Don McClain</a:t>
            </a:r>
          </a:p>
        </p:txBody>
      </p:sp>
      <p:sp>
        <p:nvSpPr>
          <p:cNvPr id="4403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Garamond" pitchFamily="18" charset="0"/>
              </a:rPr>
              <a:t>W. 65th St church of Christ / December 17, 2006</a:t>
            </a:r>
          </a:p>
        </p:txBody>
      </p:sp>
      <p:sp>
        <p:nvSpPr>
          <p:cNvPr id="440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F52E188-97B2-4519-8286-281A7AD07224}" type="slidenum">
              <a:rPr lang="en-US"/>
              <a:pPr eaLnBrk="1" hangingPunct="1"/>
              <a:t>43</a:t>
            </a:fld>
            <a:endParaRPr lang="en-US"/>
          </a:p>
        </p:txBody>
      </p:sp>
      <p:graphicFrame>
        <p:nvGraphicFramePr>
          <p:cNvPr id="95457" name="Group 225"/>
          <p:cNvGraphicFramePr>
            <a:graphicFrameLocks noGrp="1"/>
          </p:cNvGraphicFramePr>
          <p:nvPr>
            <p:extLst>
              <p:ext uri="{D42A27DB-BD31-4B8C-83A1-F6EECF244321}">
                <p14:modId xmlns:p14="http://schemas.microsoft.com/office/powerpoint/2010/main" val="1625086348"/>
              </p:ext>
            </p:extLst>
          </p:nvPr>
        </p:nvGraphicFramePr>
        <p:xfrm>
          <a:off x="381000" y="2209800"/>
          <a:ext cx="8382000" cy="4450038"/>
        </p:xfrm>
        <a:graphic>
          <a:graphicData uri="http://schemas.openxmlformats.org/drawingml/2006/table">
            <a:tbl>
              <a:tblPr/>
              <a:tblGrid>
                <a:gridCol w="3962400"/>
                <a:gridCol w="4419600"/>
              </a:tblGrid>
              <a:tr h="5486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dirty="0" smtClean="0">
                          <a:ln>
                            <a:noFill/>
                          </a:ln>
                          <a:solidFill>
                            <a:srgbClr val="F8F8F8"/>
                          </a:solidFill>
                          <a:effectLst/>
                          <a:latin typeface="Berlin Sans FB Demi" pitchFamily="34" charset="0"/>
                          <a:cs typeface="Times New Roman" pitchFamily="18" charset="0"/>
                        </a:rPr>
                        <a:t>Bible</a:t>
                      </a:r>
                      <a:endParaRPr kumimoji="0" lang="en-US" sz="3000" b="0" i="0" u="none" strike="noStrike" cap="none" normalizeH="0" baseline="0" dirty="0" smtClean="0">
                        <a:ln>
                          <a:noFill/>
                        </a:ln>
                        <a:solidFill>
                          <a:srgbClr val="F8F8F8"/>
                        </a:solidFill>
                        <a:effectLst/>
                        <a:latin typeface="Berlin Sans FB Demi" pitchFamily="34" charset="0"/>
                      </a:endParaRPr>
                    </a:p>
                  </a:txBody>
                  <a:tcPr marT="45717" marB="4571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dirty="0" smtClean="0">
                          <a:ln>
                            <a:noFill/>
                          </a:ln>
                          <a:solidFill>
                            <a:srgbClr val="F8F8F8"/>
                          </a:solidFill>
                          <a:effectLst/>
                          <a:latin typeface="Berlin Sans FB Demi" pitchFamily="34" charset="0"/>
                          <a:cs typeface="Times New Roman" pitchFamily="18" charset="0"/>
                        </a:rPr>
                        <a:t>Modern Pentecostal’s</a:t>
                      </a:r>
                      <a:endParaRPr kumimoji="0" lang="en-US" sz="3000" b="0" i="0" u="none" strike="noStrike" cap="none" normalizeH="0" baseline="0" dirty="0" smtClean="0">
                        <a:ln>
                          <a:noFill/>
                        </a:ln>
                        <a:solidFill>
                          <a:srgbClr val="F8F8F8"/>
                        </a:solidFill>
                        <a:effectLst/>
                        <a:latin typeface="Berlin Sans FB Demi" pitchFamily="34" charset="0"/>
                      </a:endParaRPr>
                    </a:p>
                  </a:txBody>
                  <a:tcPr marT="45717" marB="4571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4266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Humanst521 BT" pitchFamily="34" charset="0"/>
                          <a:cs typeface="Times New Roman" pitchFamily="18" charset="0"/>
                        </a:rPr>
                        <a:t>Real Human Language Acts 2:8</a:t>
                      </a:r>
                      <a:endParaRPr kumimoji="0" lang="en-US" sz="2200" b="0" i="0" u="none" strike="noStrike" cap="none" normalizeH="0" baseline="0" smtClean="0">
                        <a:ln>
                          <a:noFill/>
                        </a:ln>
                        <a:solidFill>
                          <a:schemeClr val="tx1"/>
                        </a:solidFill>
                        <a:effectLst/>
                        <a:latin typeface="Humanst521 BT" pitchFamily="34" charset="0"/>
                      </a:endParaRPr>
                    </a:p>
                  </a:txBody>
                  <a:tcPr marT="45717" marB="4571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FEE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Humanst521 BT" pitchFamily="34" charset="0"/>
                          <a:cs typeface="Times New Roman" pitchFamily="18" charset="0"/>
                        </a:rPr>
                        <a:t>Total Gibberish And Nonsense</a:t>
                      </a:r>
                      <a:endParaRPr kumimoji="0" lang="en-US" sz="2200" b="0" i="0" u="none" strike="noStrike" cap="none" normalizeH="0" baseline="0" smtClean="0">
                        <a:ln>
                          <a:noFill/>
                        </a:ln>
                        <a:solidFill>
                          <a:schemeClr val="tx1"/>
                        </a:solidFill>
                        <a:effectLst/>
                        <a:latin typeface="Humanst521 BT" pitchFamily="34" charset="0"/>
                      </a:endParaRPr>
                    </a:p>
                  </a:txBody>
                  <a:tcPr marT="45717" marB="4571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FEEDF"/>
                    </a:solidFill>
                  </a:tcPr>
                </a:tc>
              </a:tr>
              <a:tr h="10972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Humanst521 BT" pitchFamily="34" charset="0"/>
                          <a:cs typeface="Times New Roman" pitchFamily="18" charset="0"/>
                        </a:rPr>
                        <a:t>Max Of 3 In Church and must have interpreter - 1 Cor 14:27,28</a:t>
                      </a:r>
                      <a:endParaRPr kumimoji="0" lang="en-US" sz="2200" b="0" i="0" u="none" strike="noStrike" cap="none" normalizeH="0" baseline="0" smtClean="0">
                        <a:ln>
                          <a:noFill/>
                        </a:ln>
                        <a:solidFill>
                          <a:schemeClr val="tx1"/>
                        </a:solidFill>
                        <a:effectLst/>
                        <a:latin typeface="Humanst521 BT" pitchFamily="34" charset="0"/>
                      </a:endParaRPr>
                    </a:p>
                  </a:txBody>
                  <a:tcPr marT="45717" marB="4571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FEE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Humanst521 BT" pitchFamily="34" charset="0"/>
                          <a:cs typeface="Times New Roman" pitchFamily="18" charset="0"/>
                        </a:rPr>
                        <a:t>More Than 3 Speak Rarely Any "Interpreter" (visitors view as madness: 14:23)</a:t>
                      </a:r>
                      <a:endParaRPr kumimoji="0" lang="en-US" sz="2200" b="0" i="0" u="none" strike="noStrike" cap="none" normalizeH="0" baseline="0" smtClean="0">
                        <a:ln>
                          <a:noFill/>
                        </a:ln>
                        <a:solidFill>
                          <a:schemeClr val="tx1"/>
                        </a:solidFill>
                        <a:effectLst/>
                        <a:latin typeface="Humanst521 BT" pitchFamily="34" charset="0"/>
                      </a:endParaRPr>
                    </a:p>
                  </a:txBody>
                  <a:tcPr marT="45717" marB="4571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FEEDF"/>
                    </a:solidFill>
                  </a:tcPr>
                </a:tc>
              </a:tr>
              <a:tr h="4266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Humanst521 BT" pitchFamily="34" charset="0"/>
                          <a:cs typeface="Times New Roman" pitchFamily="18" charset="0"/>
                        </a:rPr>
                        <a:t>Only One Interpretation Possible</a:t>
                      </a:r>
                      <a:endParaRPr kumimoji="0" lang="en-US" sz="2200" b="0" i="0" u="none" strike="noStrike" cap="none" normalizeH="0" baseline="0" smtClean="0">
                        <a:ln>
                          <a:noFill/>
                        </a:ln>
                        <a:solidFill>
                          <a:schemeClr val="tx1"/>
                        </a:solidFill>
                        <a:effectLst/>
                        <a:latin typeface="Humanst521 BT" pitchFamily="34" charset="0"/>
                      </a:endParaRPr>
                    </a:p>
                  </a:txBody>
                  <a:tcPr marT="45717" marB="4571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FEE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Humanst521 BT" pitchFamily="34" charset="0"/>
                          <a:cs typeface="Times New Roman" pitchFamily="18" charset="0"/>
                        </a:rPr>
                        <a:t>Interpretations Vary</a:t>
                      </a:r>
                      <a:endParaRPr kumimoji="0" lang="en-US" sz="2200" b="0" i="0" u="none" strike="noStrike" cap="none" normalizeH="0" baseline="0" smtClean="0">
                        <a:ln>
                          <a:noFill/>
                        </a:ln>
                        <a:solidFill>
                          <a:schemeClr val="tx1"/>
                        </a:solidFill>
                        <a:effectLst/>
                        <a:latin typeface="Humanst521 BT" pitchFamily="34" charset="0"/>
                      </a:endParaRPr>
                    </a:p>
                  </a:txBody>
                  <a:tcPr marT="45717" marB="4571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FEEDF"/>
                    </a:solidFill>
                  </a:tcPr>
                </a:tc>
              </a:tr>
              <a:tr h="7619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Humanst521 BT" pitchFamily="34" charset="0"/>
                          <a:cs typeface="Times New Roman" pitchFamily="18" charset="0"/>
                        </a:rPr>
                        <a:t>Emphasis On Proper Public Demonstration</a:t>
                      </a:r>
                      <a:endParaRPr kumimoji="0" lang="en-US" sz="2200" b="0" i="0" u="none" strike="noStrike" cap="none" normalizeH="0" baseline="0" smtClean="0">
                        <a:ln>
                          <a:noFill/>
                        </a:ln>
                        <a:solidFill>
                          <a:schemeClr val="tx1"/>
                        </a:solidFill>
                        <a:effectLst/>
                        <a:latin typeface="Humanst521 BT" pitchFamily="34" charset="0"/>
                      </a:endParaRPr>
                    </a:p>
                  </a:txBody>
                  <a:tcPr marT="45717" marB="4571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FEE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Humanst521 BT" pitchFamily="34" charset="0"/>
                          <a:cs typeface="Times New Roman" pitchFamily="18" charset="0"/>
                        </a:rPr>
                        <a:t>Emphasis On Private Devotion</a:t>
                      </a:r>
                      <a:endParaRPr kumimoji="0" lang="en-US" sz="2200" b="0" i="0" u="none" strike="noStrike" cap="none" normalizeH="0" baseline="0" smtClean="0">
                        <a:ln>
                          <a:noFill/>
                        </a:ln>
                        <a:solidFill>
                          <a:schemeClr val="tx1"/>
                        </a:solidFill>
                        <a:effectLst/>
                        <a:latin typeface="Humanst521 BT" pitchFamily="34" charset="0"/>
                      </a:endParaRPr>
                    </a:p>
                  </a:txBody>
                  <a:tcPr marT="45717" marB="4571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FEEDF"/>
                    </a:solidFill>
                  </a:tcPr>
                </a:tc>
              </a:tr>
              <a:tr h="7619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Humanst521 BT" pitchFamily="34" charset="0"/>
                          <a:cs typeface="Times New Roman" pitchFamily="18" charset="0"/>
                        </a:rPr>
                        <a:t>Considered a childish gift of lesser importance 14:5</a:t>
                      </a:r>
                      <a:endParaRPr kumimoji="0" lang="en-US" sz="2200" b="0" i="0" u="none" strike="noStrike" cap="none" normalizeH="0" baseline="0" smtClean="0">
                        <a:ln>
                          <a:noFill/>
                        </a:ln>
                        <a:solidFill>
                          <a:schemeClr val="tx1"/>
                        </a:solidFill>
                        <a:effectLst/>
                        <a:latin typeface="Humanst521 BT" pitchFamily="34" charset="0"/>
                      </a:endParaRPr>
                    </a:p>
                  </a:txBody>
                  <a:tcPr marT="45717" marB="4571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FEE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Humanst521 BT" pitchFamily="34" charset="0"/>
                          <a:cs typeface="Times New Roman" pitchFamily="18" charset="0"/>
                        </a:rPr>
                        <a:t>Stressed As A Sign Of Spirituality</a:t>
                      </a:r>
                      <a:endParaRPr kumimoji="0" lang="en-US" sz="2200" b="0" i="0" u="none" strike="noStrike" cap="none" normalizeH="0" baseline="0" smtClean="0">
                        <a:ln>
                          <a:noFill/>
                        </a:ln>
                        <a:solidFill>
                          <a:schemeClr val="tx1"/>
                        </a:solidFill>
                        <a:effectLst/>
                        <a:latin typeface="Humanst521 BT" pitchFamily="34" charset="0"/>
                      </a:endParaRPr>
                    </a:p>
                  </a:txBody>
                  <a:tcPr marT="45717" marB="4571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FEEDF"/>
                    </a:solidFill>
                  </a:tcPr>
                </a:tc>
              </a:tr>
              <a:tr h="4266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Humanst521 BT" pitchFamily="34" charset="0"/>
                          <a:cs typeface="Times New Roman" pitchFamily="18" charset="0"/>
                        </a:rPr>
                        <a:t>A Sign To Unbelievers 14:22</a:t>
                      </a:r>
                      <a:endParaRPr kumimoji="0" lang="en-US" sz="2200" b="0" i="0" u="none" strike="noStrike" cap="none" normalizeH="0" baseline="0" smtClean="0">
                        <a:ln>
                          <a:noFill/>
                        </a:ln>
                        <a:solidFill>
                          <a:schemeClr val="tx1"/>
                        </a:solidFill>
                        <a:effectLst/>
                        <a:latin typeface="Humanst521 BT" pitchFamily="34" charset="0"/>
                      </a:endParaRPr>
                    </a:p>
                  </a:txBody>
                  <a:tcPr marT="45717" marB="4571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FEE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Humanst521 BT" pitchFamily="34" charset="0"/>
                          <a:cs typeface="Times New Roman" pitchFamily="18" charset="0"/>
                        </a:rPr>
                        <a:t>A Sign To Believers</a:t>
                      </a:r>
                      <a:endParaRPr kumimoji="0" lang="en-US" sz="2200" b="0" i="0" u="none" strike="noStrike" cap="none" normalizeH="0" baseline="0" smtClean="0">
                        <a:ln>
                          <a:noFill/>
                        </a:ln>
                        <a:solidFill>
                          <a:schemeClr val="tx1"/>
                        </a:solidFill>
                        <a:effectLst/>
                        <a:latin typeface="Humanst521 BT" pitchFamily="34" charset="0"/>
                      </a:endParaRPr>
                    </a:p>
                  </a:txBody>
                  <a:tcPr marT="45717" marB="4571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FEEDF"/>
                    </a:solidFill>
                  </a:tcPr>
                </a:tc>
              </a:tr>
            </a:tbl>
          </a:graphicData>
        </a:graphic>
      </p:graphicFrame>
      <p:sp>
        <p:nvSpPr>
          <p:cNvPr id="8" name="Rectangle 7"/>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9" name="Rectangle 8"/>
          <p:cNvSpPr/>
          <p:nvPr/>
        </p:nvSpPr>
        <p:spPr>
          <a:xfrm>
            <a:off x="0" y="914400"/>
            <a:ext cx="9144000" cy="92333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They Were Temporary</a:t>
            </a:r>
            <a:endParaRPr lang="en-US" sz="54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
        <p:nvSpPr>
          <p:cNvPr id="10" name="Rectangle 9"/>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Tree>
    <p:extLst>
      <p:ext uri="{BB962C8B-B14F-4D97-AF65-F5344CB8AC3E}">
        <p14:creationId xmlns:p14="http://schemas.microsoft.com/office/powerpoint/2010/main" val="119053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4648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 Diagonal Corner Rectangle 1"/>
          <p:cNvSpPr/>
          <p:nvPr/>
        </p:nvSpPr>
        <p:spPr>
          <a:xfrm>
            <a:off x="3352800" y="1837730"/>
            <a:ext cx="5486400" cy="4791670"/>
          </a:xfrm>
          <a:prstGeom prst="round2Diag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86" name="Text Box 6"/>
          <p:cNvSpPr txBox="1">
            <a:spLocks noChangeArrowheads="1"/>
          </p:cNvSpPr>
          <p:nvPr/>
        </p:nvSpPr>
        <p:spPr bwMode="auto">
          <a:xfrm>
            <a:off x="3505200" y="1979640"/>
            <a:ext cx="5410200" cy="4573560"/>
          </a:xfrm>
          <a:prstGeom prst="rect">
            <a:avLst/>
          </a:prstGeom>
          <a:solidFill>
            <a:schemeClr val="accent4">
              <a:lumMod val="40000"/>
              <a:lumOff val="60000"/>
              <a:alpha val="0"/>
            </a:schemeClr>
          </a:solidFill>
          <a:ln w="9525">
            <a:noFill/>
            <a:miter lim="800000"/>
            <a:headEnd/>
            <a:tailEnd/>
          </a:ln>
          <a:effectLst/>
        </p:spPr>
        <p:txBody>
          <a:bodyPr wrap="square">
            <a:spAutoFit/>
          </a:bodyPr>
          <a:lstStyle/>
          <a:p>
            <a:pPr marL="457200" indent="-457200">
              <a:spcBef>
                <a:spcPct val="40000"/>
              </a:spcBef>
              <a:buClr>
                <a:schemeClr val="bg2">
                  <a:lumMod val="75000"/>
                </a:schemeClr>
              </a:buClr>
              <a:buFont typeface="Monotype Sorts" pitchFamily="2" charset="2"/>
              <a:buChar char="F"/>
              <a:defRPr/>
            </a:pPr>
            <a:r>
              <a:rPr lang="en-US" sz="2600" dirty="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The Gift of Tongues was the ability to miraculously speak in different languages!</a:t>
            </a:r>
          </a:p>
          <a:p>
            <a:pPr marL="457200" indent="-457200">
              <a:spcBef>
                <a:spcPct val="40000"/>
              </a:spcBef>
              <a:buClr>
                <a:schemeClr val="bg2">
                  <a:lumMod val="75000"/>
                </a:schemeClr>
              </a:buClr>
              <a:buFont typeface="Monotype Sorts" pitchFamily="2" charset="2"/>
              <a:buChar char="F"/>
              <a:defRPr/>
            </a:pPr>
            <a:r>
              <a:rPr lang="en-US" sz="2600" dirty="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The purpose of Tongues was to confirm and edify!</a:t>
            </a:r>
          </a:p>
          <a:p>
            <a:pPr marL="457200" indent="-457200">
              <a:spcBef>
                <a:spcPct val="40000"/>
              </a:spcBef>
              <a:buClr>
                <a:schemeClr val="bg2">
                  <a:lumMod val="75000"/>
                </a:schemeClr>
              </a:buClr>
              <a:buFont typeface="Monotype Sorts" pitchFamily="2" charset="2"/>
              <a:buChar char="F"/>
              <a:defRPr/>
            </a:pPr>
            <a:r>
              <a:rPr lang="en-US" sz="2600" dirty="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The Gift of Tongues Was a Temporary gift which ceased After God completed Revealing His will! </a:t>
            </a:r>
          </a:p>
          <a:p>
            <a:pPr marL="457200" indent="-457200">
              <a:spcBef>
                <a:spcPct val="40000"/>
              </a:spcBef>
              <a:buClr>
                <a:schemeClr val="bg2">
                  <a:lumMod val="75000"/>
                </a:schemeClr>
              </a:buClr>
              <a:buFont typeface="Monotype Sorts" pitchFamily="2" charset="2"/>
              <a:buChar char="F"/>
              <a:defRPr/>
            </a:pPr>
            <a:r>
              <a:rPr lang="en-US" sz="2600" dirty="0">
                <a:solidFill>
                  <a:schemeClr val="bg1"/>
                </a:solidFill>
                <a:effectLst>
                  <a:outerShdw blurRad="60007" dist="310007" dir="7680000" sy="30000" kx="1300200" algn="ctr" rotWithShape="0">
                    <a:prstClr val="black">
                      <a:alpha val="32000"/>
                    </a:prstClr>
                  </a:outerShdw>
                </a:effectLst>
                <a:latin typeface="Calibri" pitchFamily="34" charset="0"/>
                <a:cs typeface="Calibri" pitchFamily="34" charset="0"/>
              </a:rPr>
              <a:t>The Gift of Tongues Is NOT For Christians Today!</a:t>
            </a:r>
          </a:p>
        </p:txBody>
      </p:sp>
      <p:sp>
        <p:nvSpPr>
          <p:cNvPr id="10" name="Rectangle 9"/>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1" name="Rectangle 10"/>
          <p:cNvSpPr/>
          <p:nvPr/>
        </p:nvSpPr>
        <p:spPr>
          <a:xfrm>
            <a:off x="0" y="914400"/>
            <a:ext cx="9144000" cy="92333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They Were Temporary</a:t>
            </a:r>
            <a:endParaRPr lang="en-US" sz="54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
        <p:nvSpPr>
          <p:cNvPr id="12" name="Rectangle 11"/>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Tree>
    <p:extLst>
      <p:ext uri="{BB962C8B-B14F-4D97-AF65-F5344CB8AC3E}">
        <p14:creationId xmlns:p14="http://schemas.microsoft.com/office/powerpoint/2010/main" val="3322346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97286">
                                            <p:txEl>
                                              <p:pRg st="1" end="1"/>
                                            </p:txEl>
                                          </p:spTgt>
                                        </p:tgtEl>
                                        <p:attrNameLst>
                                          <p:attrName>style.visibility</p:attrName>
                                        </p:attrNameLst>
                                      </p:cBhvr>
                                      <p:to>
                                        <p:strVal val="visible"/>
                                      </p:to>
                                    </p:set>
                                    <p:animEffect transition="in" filter="randombar(horizontal)">
                                      <p:cBhvr>
                                        <p:cTn id="7" dur="500"/>
                                        <p:tgtEl>
                                          <p:spTgt spid="9728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97286">
                                            <p:txEl>
                                              <p:pRg st="2" end="2"/>
                                            </p:txEl>
                                          </p:spTgt>
                                        </p:tgtEl>
                                        <p:attrNameLst>
                                          <p:attrName>style.visibility</p:attrName>
                                        </p:attrNameLst>
                                      </p:cBhvr>
                                      <p:to>
                                        <p:strVal val="visible"/>
                                      </p:to>
                                    </p:set>
                                    <p:animEffect transition="in" filter="randombar(horizontal)">
                                      <p:cBhvr>
                                        <p:cTn id="12" dur="500"/>
                                        <p:tgtEl>
                                          <p:spTgt spid="9728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97286">
                                            <p:txEl>
                                              <p:pRg st="3" end="3"/>
                                            </p:txEl>
                                          </p:spTgt>
                                        </p:tgtEl>
                                        <p:attrNameLst>
                                          <p:attrName>style.visibility</p:attrName>
                                        </p:attrNameLst>
                                      </p:cBhvr>
                                      <p:to>
                                        <p:strVal val="visible"/>
                                      </p:to>
                                    </p:set>
                                    <p:animEffect transition="in" filter="randombar(horizontal)">
                                      <p:cBhvr>
                                        <p:cTn id="17" dur="500"/>
                                        <p:tgtEl>
                                          <p:spTgt spid="972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4377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E57653-3E58-4892-A7ED-712530ACC680}" type="slidenum">
              <a:rPr lang="en-US" smtClean="0">
                <a:solidFill>
                  <a:srgbClr val="FFF9E5"/>
                </a:solidFill>
              </a:rPr>
              <a:pPr/>
              <a:t>46</a:t>
            </a:fld>
            <a:endParaRPr lang="en-US">
              <a:solidFill>
                <a:srgbClr val="FFF9E5"/>
              </a:solidFill>
            </a:endParaRPr>
          </a:p>
        </p:txBody>
      </p:sp>
      <p:sp>
        <p:nvSpPr>
          <p:cNvPr id="3" name="TextBox 2"/>
          <p:cNvSpPr txBox="1"/>
          <p:nvPr/>
        </p:nvSpPr>
        <p:spPr>
          <a:xfrm>
            <a:off x="152401" y="1447800"/>
            <a:ext cx="8763000" cy="3416320"/>
          </a:xfrm>
          <a:prstGeom prst="rect">
            <a:avLst/>
          </a:prstGeom>
          <a:solidFill>
            <a:schemeClr val="accent6">
              <a:lumMod val="20000"/>
              <a:lumOff val="8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914353">
              <a:defRPr/>
            </a:pPr>
            <a:r>
              <a:rPr lang="en-US" sz="2400" kern="0" dirty="0">
                <a:solidFill>
                  <a:prstClr val="black"/>
                </a:solidFill>
                <a:effectLst>
                  <a:outerShdw blurRad="60007" dist="310007" dir="7680000" sy="30000" kx="1300200" algn="ctr" rotWithShape="0">
                    <a:prstClr val="black">
                      <a:alpha val="32000"/>
                    </a:prstClr>
                  </a:outerShdw>
                </a:effectLst>
                <a:latin typeface="Berlin Sans FB Demi" pitchFamily="34" charset="0"/>
              </a:rPr>
              <a:t>Charts by Don McClain</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latin typeface="Book Antiqua"/>
              </a:rPr>
              <a:t>Prepared </a:t>
            </a:r>
            <a:r>
              <a:rPr lang="en-US" kern="0" dirty="0" smtClean="0">
                <a:solidFill>
                  <a:prstClr val="black"/>
                </a:solidFill>
                <a:effectLst>
                  <a:outerShdw blurRad="60007" dist="310007" dir="7680000" sy="30000" kx="1300200" algn="ctr" rotWithShape="0">
                    <a:prstClr val="black">
                      <a:alpha val="32000"/>
                    </a:prstClr>
                  </a:outerShdw>
                </a:effectLst>
                <a:latin typeface="Book Antiqua"/>
              </a:rPr>
              <a:t>September 11,  </a:t>
            </a:r>
            <a:r>
              <a:rPr lang="en-US" kern="0" dirty="0">
                <a:solidFill>
                  <a:prstClr val="black"/>
                </a:solidFill>
                <a:effectLst>
                  <a:outerShdw blurRad="60007" dist="310007" dir="7680000" sy="30000" kx="1300200" algn="ctr" rotWithShape="0">
                    <a:prstClr val="black">
                      <a:alpha val="32000"/>
                    </a:prstClr>
                  </a:outerShdw>
                </a:effectLst>
                <a:latin typeface="Book Antiqua"/>
              </a:rPr>
              <a:t>2011</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latin typeface="Book Antiqua"/>
              </a:rPr>
              <a:t>Preached September 11</a:t>
            </a:r>
            <a:r>
              <a:rPr lang="en-US" kern="0" dirty="0" smtClean="0">
                <a:solidFill>
                  <a:prstClr val="black"/>
                </a:solidFill>
                <a:effectLst>
                  <a:outerShdw blurRad="60007" dist="310007" dir="7680000" sy="30000" kx="1300200" algn="ctr" rotWithShape="0">
                    <a:prstClr val="black">
                      <a:alpha val="32000"/>
                    </a:prstClr>
                  </a:outerShdw>
                </a:effectLst>
                <a:latin typeface="Book Antiqua"/>
              </a:rPr>
              <a:t>,  </a:t>
            </a:r>
            <a:r>
              <a:rPr lang="en-US" kern="0" dirty="0">
                <a:solidFill>
                  <a:prstClr val="black"/>
                </a:solidFill>
                <a:effectLst>
                  <a:outerShdw blurRad="60007" dist="310007" dir="7680000" sy="30000" kx="1300200" algn="ctr" rotWithShape="0">
                    <a:prstClr val="black">
                      <a:alpha val="32000"/>
                    </a:prstClr>
                  </a:outerShdw>
                </a:effectLst>
                <a:latin typeface="Book Antiqua"/>
              </a:rPr>
              <a:t>2011</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West 65</a:t>
            </a:r>
            <a:r>
              <a:rPr lang="en-US" sz="2000" kern="0" baseline="30000" dirty="0">
                <a:solidFill>
                  <a:prstClr val="black"/>
                </a:solidFill>
                <a:effectLst>
                  <a:outerShdw blurRad="60007" dist="310007" dir="7680000" sy="30000" kx="1300200" algn="ctr" rotWithShape="0">
                    <a:prstClr val="black">
                      <a:alpha val="32000"/>
                    </a:prstClr>
                  </a:outerShdw>
                </a:effectLst>
                <a:latin typeface="Book Antiqua"/>
              </a:rPr>
              <a:t>th</a:t>
            </a:r>
            <a:r>
              <a:rPr lang="en-US" sz="2000" kern="0" dirty="0">
                <a:solidFill>
                  <a:prstClr val="black"/>
                </a:solidFill>
                <a:effectLst>
                  <a:outerShdw blurRad="60007" dist="310007" dir="7680000" sy="30000" kx="1300200" algn="ctr" rotWithShape="0">
                    <a:prstClr val="black">
                      <a:alpha val="32000"/>
                    </a:prstClr>
                  </a:outerShdw>
                </a:effectLst>
                <a:latin typeface="Book Antiqua"/>
              </a:rPr>
              <a:t> Street church of Christ</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P.O. Box 190062</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Little Rock AR 72219</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501-568-1062</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latin typeface="Book Antiqua"/>
              </a:rPr>
              <a:t>Prepared using PPT 2010 – </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latin typeface="Book Antiqua"/>
              </a:rPr>
              <a:t>Email – </a:t>
            </a:r>
            <a:r>
              <a:rPr lang="en-US" u="sng" kern="0" dirty="0">
                <a:solidFill>
                  <a:prstClr val="black"/>
                </a:solidFill>
                <a:effectLst>
                  <a:outerShdw blurRad="60007" dist="310007" dir="7680000" sy="30000" kx="1300200" algn="ctr" rotWithShape="0">
                    <a:prstClr val="black">
                      <a:alpha val="32000"/>
                    </a:prstClr>
                  </a:outerShdw>
                </a:effectLst>
                <a:latin typeface="Book Antiqua"/>
                <a:hlinkClick r:id=""/>
              </a:rPr>
              <a:t>donmcclain@sbcglobal.net</a:t>
            </a:r>
            <a:r>
              <a:rPr lang="en-US" u="sng" kern="0" dirty="0">
                <a:solidFill>
                  <a:prstClr val="black"/>
                </a:solidFill>
                <a:effectLst>
                  <a:outerShdw blurRad="60007" dist="310007" dir="7680000" sy="30000" kx="1300200" algn="ctr" rotWithShape="0">
                    <a:prstClr val="black">
                      <a:alpha val="32000"/>
                    </a:prstClr>
                  </a:outerShdw>
                </a:effectLst>
                <a:latin typeface="Book Antiqua"/>
              </a:rPr>
              <a:t> </a:t>
            </a:r>
            <a:r>
              <a:rPr lang="en-US" kern="0" dirty="0">
                <a:solidFill>
                  <a:prstClr val="black"/>
                </a:solidFill>
                <a:effectLst>
                  <a:outerShdw blurRad="60007" dist="310007" dir="7680000" sy="30000" kx="1300200" algn="ctr" rotWithShape="0">
                    <a:prstClr val="black">
                      <a:alpha val="32000"/>
                    </a:prstClr>
                  </a:outerShdw>
                </a:effectLst>
                <a:latin typeface="Book Antiqua"/>
              </a:rPr>
              <a:t> </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More PPT &amp; Audio Sermons:</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hlinkClick r:id=""/>
              </a:rPr>
              <a:t>http://w65stchurchofchrist.org/donmaccla/2010SermonPage.html</a:t>
            </a:r>
            <a:r>
              <a:rPr lang="en-US" sz="2000" kern="0" dirty="0">
                <a:solidFill>
                  <a:prstClr val="black"/>
                </a:solidFill>
                <a:effectLst>
                  <a:outerShdw blurRad="60007" dist="310007" dir="7680000" sy="30000" kx="1300200" algn="ctr" rotWithShape="0">
                    <a:prstClr val="black">
                      <a:alpha val="32000"/>
                    </a:prstClr>
                  </a:outerShdw>
                </a:effectLst>
                <a:latin typeface="Book Antiqua"/>
              </a:rPr>
              <a:t> </a:t>
            </a:r>
            <a:endParaRPr lang="en-US" sz="2000" dirty="0">
              <a:solidFill>
                <a:prstClr val="black"/>
              </a:solidFill>
            </a:endParaRPr>
          </a:p>
        </p:txBody>
      </p:sp>
      <p:sp>
        <p:nvSpPr>
          <p:cNvPr id="9" name="TextBox 8"/>
          <p:cNvSpPr txBox="1"/>
          <p:nvPr/>
        </p:nvSpPr>
        <p:spPr>
          <a:xfrm>
            <a:off x="152401" y="5250873"/>
            <a:ext cx="8763000" cy="1631212"/>
          </a:xfrm>
          <a:prstGeom prst="rect">
            <a:avLst/>
          </a:prstGeom>
        </p:spPr>
        <p:style>
          <a:lnRef idx="3">
            <a:schemeClr val="lt1"/>
          </a:lnRef>
          <a:fillRef idx="1">
            <a:schemeClr val="accent5"/>
          </a:fillRef>
          <a:effectRef idx="1">
            <a:schemeClr val="accent5"/>
          </a:effectRef>
          <a:fontRef idx="minor">
            <a:schemeClr val="lt1"/>
          </a:fontRef>
        </p:style>
        <p:txBody>
          <a:bodyPr wrap="square" lIns="91435" tIns="45718" rIns="91435" bIns="45718" rtlCol="0">
            <a:spAutoFit/>
          </a:bodyPr>
          <a:lstStyle/>
          <a:p>
            <a:pPr algn="ctr" defTabSz="914353"/>
            <a:r>
              <a:rPr lang="en-US" sz="2000" dirty="0">
                <a:solidFill>
                  <a:prstClr val="black"/>
                </a:solidFill>
              </a:rPr>
              <a:t>Note – Many of the transition effects used in this presentation are lost using PPT 2007 Viewer</a:t>
            </a:r>
          </a:p>
          <a:p>
            <a:pPr algn="ctr" defTabSz="914353"/>
            <a:r>
              <a:rPr lang="en-US" sz="2000" dirty="0">
                <a:solidFill>
                  <a:prstClr val="black"/>
                </a:solidFill>
              </a:rPr>
              <a:t>To view transitions you can download PPT 2010 viewer:</a:t>
            </a:r>
          </a:p>
          <a:p>
            <a:pPr algn="ctr" defTabSz="914353"/>
            <a:r>
              <a:rPr lang="en-US" sz="2000" dirty="0">
                <a:solidFill>
                  <a:prstClr val="black"/>
                </a:solidFill>
                <a:hlinkClick r:id="rId3"/>
              </a:rPr>
              <a:t>http://www.microsoft.com/downloads/en/details.aspx?displaylang=en&amp;FamilyID=cb9bf144-1076-4615-9951-294eeb832823</a:t>
            </a:r>
            <a:r>
              <a:rPr lang="en-US" sz="2000" dirty="0">
                <a:solidFill>
                  <a:prstClr val="black"/>
                </a:solidFill>
              </a:rPr>
              <a:t>  </a:t>
            </a:r>
          </a:p>
        </p:txBody>
      </p:sp>
      <p:sp>
        <p:nvSpPr>
          <p:cNvPr id="7" name="Rectangle 6"/>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8" name="Rectangle 7"/>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Tree>
    <p:extLst>
      <p:ext uri="{BB962C8B-B14F-4D97-AF65-F5344CB8AC3E}">
        <p14:creationId xmlns:p14="http://schemas.microsoft.com/office/powerpoint/2010/main" val="325959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1"/>
          </a:xfrm>
          <a:prstGeom prst="rect">
            <a:avLst/>
          </a:prstGeom>
          <a:noFill/>
          <a:ln w="9525">
            <a:noFill/>
            <a:miter lim="800000"/>
            <a:headEnd/>
            <a:tailEnd/>
          </a:ln>
          <a:effectLst/>
        </p:spPr>
      </p:pic>
      <p:sp>
        <p:nvSpPr>
          <p:cNvPr id="2" name="Rectangle 1"/>
          <p:cNvSpPr/>
          <p:nvPr/>
        </p:nvSpPr>
        <p:spPr>
          <a:xfrm>
            <a:off x="1066800" y="560487"/>
            <a:ext cx="6858000" cy="4678204"/>
          </a:xfrm>
          <a:prstGeom prst="rect">
            <a:avLst/>
          </a:prstGeom>
        </p:spPr>
        <p:txBody>
          <a:bodyPr wrap="square">
            <a:spAutoFit/>
          </a:bodyPr>
          <a:lstStyle/>
          <a:p>
            <a:pPr algn="ctr"/>
            <a:r>
              <a:rPr lang="en-US" sz="2800" b="1" dirty="0" smtClean="0">
                <a:effectLst>
                  <a:outerShdw blurRad="60007" dist="310007" dir="7680000" sy="30000" kx="1300200" algn="ctr" rotWithShape="0">
                    <a:prstClr val="black">
                      <a:alpha val="32000"/>
                    </a:prstClr>
                  </a:outerShdw>
                </a:effectLst>
              </a:rPr>
              <a:t>Acts 2:1-8 (NKJV) </a:t>
            </a:r>
            <a:r>
              <a:rPr lang="en-US" sz="2800" dirty="0" smtClean="0">
                <a:effectLst>
                  <a:outerShdw blurRad="60007" dist="310007" dir="7680000" sy="30000" kx="1300200" algn="ctr" rotWithShape="0">
                    <a:prstClr val="black">
                      <a:alpha val="32000"/>
                    </a:prstClr>
                  </a:outerShdw>
                </a:effectLst>
              </a:rPr>
              <a:t/>
            </a:r>
            <a:br>
              <a:rPr lang="en-US" sz="2800" dirty="0" smtClean="0">
                <a:effectLst>
                  <a:outerShdw blurRad="60007" dist="310007" dir="7680000" sy="30000" kx="1300200" algn="ctr" rotWithShape="0">
                    <a:prstClr val="black">
                      <a:alpha val="32000"/>
                    </a:prstClr>
                  </a:outerShdw>
                </a:effectLst>
              </a:rPr>
            </a:br>
            <a:r>
              <a:rPr lang="en-US" sz="3000" baseline="30000" dirty="0" smtClean="0">
                <a:effectLst>
                  <a:outerShdw blurRad="60007" dist="310007" dir="7680000" sy="30000" kx="1300200" algn="ctr" rotWithShape="0">
                    <a:prstClr val="black">
                      <a:alpha val="32000"/>
                    </a:prstClr>
                  </a:outerShdw>
                </a:effectLst>
              </a:rPr>
              <a:t>1 </a:t>
            </a:r>
            <a:r>
              <a:rPr lang="en-US" sz="3000" dirty="0" smtClean="0">
                <a:effectLst>
                  <a:outerShdw blurRad="60007" dist="310007" dir="7680000" sy="30000" kx="1300200" algn="ctr" rotWithShape="0">
                    <a:prstClr val="black">
                      <a:alpha val="32000"/>
                    </a:prstClr>
                  </a:outerShdw>
                </a:effectLst>
              </a:rPr>
              <a:t>When the Day of Pentecost had fully come, they were all with one accord in one place. </a:t>
            </a:r>
            <a:r>
              <a:rPr lang="en-US" sz="3000" baseline="30000" dirty="0" smtClean="0">
                <a:effectLst>
                  <a:outerShdw blurRad="60007" dist="310007" dir="7680000" sy="30000" kx="1300200" algn="ctr" rotWithShape="0">
                    <a:prstClr val="black">
                      <a:alpha val="32000"/>
                    </a:prstClr>
                  </a:outerShdw>
                </a:effectLst>
              </a:rPr>
              <a:t>2 </a:t>
            </a:r>
            <a:r>
              <a:rPr lang="en-US" sz="3000" dirty="0" smtClean="0">
                <a:effectLst>
                  <a:outerShdw blurRad="60007" dist="310007" dir="7680000" sy="30000" kx="1300200" algn="ctr" rotWithShape="0">
                    <a:prstClr val="black">
                      <a:alpha val="32000"/>
                    </a:prstClr>
                  </a:outerShdw>
                </a:effectLst>
              </a:rPr>
              <a:t>And suddenly there came a sound from heaven, as of a rushing mighty wind, and it filled the whole house where they were sitting. </a:t>
            </a:r>
            <a:r>
              <a:rPr lang="en-US" sz="3000" baseline="30000" dirty="0" smtClean="0">
                <a:effectLst>
                  <a:outerShdw blurRad="60007" dist="310007" dir="7680000" sy="30000" kx="1300200" algn="ctr" rotWithShape="0">
                    <a:prstClr val="black">
                      <a:alpha val="32000"/>
                    </a:prstClr>
                  </a:outerShdw>
                </a:effectLst>
              </a:rPr>
              <a:t>3 </a:t>
            </a:r>
            <a:r>
              <a:rPr lang="en-US" sz="3000" dirty="0" smtClean="0">
                <a:effectLst>
                  <a:outerShdw blurRad="60007" dist="310007" dir="7680000" sy="30000" kx="1300200" algn="ctr" rotWithShape="0">
                    <a:prstClr val="black">
                      <a:alpha val="32000"/>
                    </a:prstClr>
                  </a:outerShdw>
                </a:effectLst>
              </a:rPr>
              <a:t>Then there appeared to them divided tongues, as of fire, and </a:t>
            </a:r>
            <a:r>
              <a:rPr lang="en-US" sz="3000" i="1" dirty="0" smtClean="0">
                <a:effectLst>
                  <a:outerShdw blurRad="60007" dist="310007" dir="7680000" sy="30000" kx="1300200" algn="ctr" rotWithShape="0">
                    <a:prstClr val="black">
                      <a:alpha val="32000"/>
                    </a:prstClr>
                  </a:outerShdw>
                </a:effectLst>
              </a:rPr>
              <a:t>one</a:t>
            </a:r>
            <a:r>
              <a:rPr lang="en-US" sz="3000" dirty="0" smtClean="0">
                <a:effectLst>
                  <a:outerShdw blurRad="60007" dist="310007" dir="7680000" sy="30000" kx="1300200" algn="ctr" rotWithShape="0">
                    <a:prstClr val="black">
                      <a:alpha val="32000"/>
                    </a:prstClr>
                  </a:outerShdw>
                </a:effectLst>
              </a:rPr>
              <a:t> sat upon each of them. </a:t>
            </a:r>
            <a:endParaRPr lang="en-US" sz="3000"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405196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1"/>
          </a:xfrm>
          <a:prstGeom prst="rect">
            <a:avLst/>
          </a:prstGeom>
          <a:noFill/>
          <a:ln w="9525">
            <a:noFill/>
            <a:miter lim="800000"/>
            <a:headEnd/>
            <a:tailEnd/>
          </a:ln>
          <a:effectLst/>
        </p:spPr>
      </p:pic>
      <p:sp>
        <p:nvSpPr>
          <p:cNvPr id="2" name="Rectangle 1"/>
          <p:cNvSpPr/>
          <p:nvPr/>
        </p:nvSpPr>
        <p:spPr>
          <a:xfrm>
            <a:off x="1066800" y="560487"/>
            <a:ext cx="6858000" cy="4401205"/>
          </a:xfrm>
          <a:prstGeom prst="rect">
            <a:avLst/>
          </a:prstGeom>
        </p:spPr>
        <p:txBody>
          <a:bodyPr wrap="square">
            <a:spAutoFit/>
          </a:bodyPr>
          <a:lstStyle/>
          <a:p>
            <a:pPr algn="ctr"/>
            <a:r>
              <a:rPr lang="en-US" sz="2800" b="1" dirty="0" smtClean="0">
                <a:effectLst>
                  <a:outerShdw blurRad="60007" dist="310007" dir="7680000" sy="30000" kx="1300200" algn="ctr" rotWithShape="0">
                    <a:prstClr val="black">
                      <a:alpha val="32000"/>
                    </a:prstClr>
                  </a:outerShdw>
                </a:effectLst>
              </a:rPr>
              <a:t>Acts 2:1-8 (NKJV) </a:t>
            </a:r>
            <a:r>
              <a:rPr lang="en-US" sz="2800" dirty="0" smtClean="0">
                <a:effectLst>
                  <a:outerShdw blurRad="60007" dist="310007" dir="7680000" sy="30000" kx="1300200" algn="ctr" rotWithShape="0">
                    <a:prstClr val="black">
                      <a:alpha val="32000"/>
                    </a:prstClr>
                  </a:outerShdw>
                </a:effectLst>
              </a:rPr>
              <a:t/>
            </a:r>
            <a:br>
              <a:rPr lang="en-US" sz="2800" dirty="0" smtClean="0">
                <a:effectLst>
                  <a:outerShdw blurRad="60007" dist="310007" dir="7680000" sy="30000" kx="1300200" algn="ctr" rotWithShape="0">
                    <a:prstClr val="black">
                      <a:alpha val="32000"/>
                    </a:prstClr>
                  </a:outerShdw>
                </a:effectLst>
              </a:rPr>
            </a:br>
            <a:r>
              <a:rPr lang="en-US" sz="2800" baseline="30000" dirty="0" smtClean="0">
                <a:effectLst>
                  <a:outerShdw blurRad="60007" dist="310007" dir="7680000" sy="30000" kx="1300200" algn="ctr" rotWithShape="0">
                    <a:prstClr val="black">
                      <a:alpha val="32000"/>
                    </a:prstClr>
                  </a:outerShdw>
                </a:effectLst>
              </a:rPr>
              <a:t>4 </a:t>
            </a:r>
            <a:r>
              <a:rPr lang="en-US" sz="2800" dirty="0" smtClean="0">
                <a:effectLst>
                  <a:outerShdw blurRad="60007" dist="310007" dir="7680000" sy="30000" kx="1300200" algn="ctr" rotWithShape="0">
                    <a:prstClr val="black">
                      <a:alpha val="32000"/>
                    </a:prstClr>
                  </a:outerShdw>
                </a:effectLst>
              </a:rPr>
              <a:t>And they were all filled with the Holy Spirit and began to speak with other tongues, as the Spirit gave them utterance. </a:t>
            </a:r>
            <a:r>
              <a:rPr lang="en-US" sz="2800" baseline="30000" dirty="0" smtClean="0">
                <a:effectLst>
                  <a:outerShdw blurRad="60007" dist="310007" dir="7680000" sy="30000" kx="1300200" algn="ctr" rotWithShape="0">
                    <a:prstClr val="black">
                      <a:alpha val="32000"/>
                    </a:prstClr>
                  </a:outerShdw>
                </a:effectLst>
              </a:rPr>
              <a:t>5 </a:t>
            </a:r>
            <a:r>
              <a:rPr lang="en-US" sz="2800" dirty="0" smtClean="0">
                <a:effectLst>
                  <a:outerShdw blurRad="60007" dist="310007" dir="7680000" sy="30000" kx="1300200" algn="ctr" rotWithShape="0">
                    <a:prstClr val="black">
                      <a:alpha val="32000"/>
                    </a:prstClr>
                  </a:outerShdw>
                </a:effectLst>
              </a:rPr>
              <a:t>And there were dwelling in Jerusalem Jews, devout men, from every nation under heaven. </a:t>
            </a:r>
            <a:r>
              <a:rPr lang="en-US" sz="2800" baseline="30000" dirty="0" smtClean="0">
                <a:effectLst>
                  <a:outerShdw blurRad="60007" dist="310007" dir="7680000" sy="30000" kx="1300200" algn="ctr" rotWithShape="0">
                    <a:prstClr val="black">
                      <a:alpha val="32000"/>
                    </a:prstClr>
                  </a:outerShdw>
                </a:effectLst>
              </a:rPr>
              <a:t>6 </a:t>
            </a:r>
            <a:r>
              <a:rPr lang="en-US" sz="2800" dirty="0" smtClean="0">
                <a:effectLst>
                  <a:outerShdw blurRad="60007" dist="310007" dir="7680000" sy="30000" kx="1300200" algn="ctr" rotWithShape="0">
                    <a:prstClr val="black">
                      <a:alpha val="32000"/>
                    </a:prstClr>
                  </a:outerShdw>
                </a:effectLst>
              </a:rPr>
              <a:t>And when this sound occurred, the multitude came together, and were confused, because everyone heard them speak in his own language. </a:t>
            </a:r>
            <a:endParaRPr lang="en-US" sz="2800"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58152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1"/>
          </a:xfrm>
          <a:prstGeom prst="rect">
            <a:avLst/>
          </a:prstGeom>
          <a:noFill/>
          <a:ln w="9525">
            <a:noFill/>
            <a:miter lim="800000"/>
            <a:headEnd/>
            <a:tailEnd/>
          </a:ln>
          <a:effectLst/>
        </p:spPr>
      </p:pic>
      <p:sp>
        <p:nvSpPr>
          <p:cNvPr id="2" name="Rectangle 1"/>
          <p:cNvSpPr/>
          <p:nvPr/>
        </p:nvSpPr>
        <p:spPr>
          <a:xfrm>
            <a:off x="1066800" y="560487"/>
            <a:ext cx="6858000" cy="3847207"/>
          </a:xfrm>
          <a:prstGeom prst="rect">
            <a:avLst/>
          </a:prstGeom>
        </p:spPr>
        <p:txBody>
          <a:bodyPr wrap="square">
            <a:spAutoFit/>
          </a:bodyPr>
          <a:lstStyle/>
          <a:p>
            <a:pPr algn="ctr"/>
            <a:r>
              <a:rPr lang="en-US" sz="2800" b="1" dirty="0" smtClean="0">
                <a:effectLst>
                  <a:outerShdw blurRad="60007" dist="310007" dir="7680000" sy="30000" kx="1300200" algn="ctr" rotWithShape="0">
                    <a:prstClr val="black">
                      <a:alpha val="32000"/>
                    </a:prstClr>
                  </a:outerShdw>
                </a:effectLst>
              </a:rPr>
              <a:t>Acts 2:1-8 (NKJV) </a:t>
            </a:r>
            <a:r>
              <a:rPr lang="en-US" sz="2800" dirty="0" smtClean="0">
                <a:effectLst>
                  <a:outerShdw blurRad="60007" dist="310007" dir="7680000" sy="30000" kx="1300200" algn="ctr" rotWithShape="0">
                    <a:prstClr val="black">
                      <a:alpha val="32000"/>
                    </a:prstClr>
                  </a:outerShdw>
                </a:effectLst>
              </a:rPr>
              <a:t/>
            </a:r>
            <a:br>
              <a:rPr lang="en-US" sz="2800" dirty="0" smtClean="0">
                <a:effectLst>
                  <a:outerShdw blurRad="60007" dist="310007" dir="7680000" sy="30000" kx="1300200" algn="ctr" rotWithShape="0">
                    <a:prstClr val="black">
                      <a:alpha val="32000"/>
                    </a:prstClr>
                  </a:outerShdw>
                </a:effectLst>
              </a:rPr>
            </a:br>
            <a:r>
              <a:rPr lang="en-US" sz="3600" baseline="30000" dirty="0" smtClean="0">
                <a:effectLst>
                  <a:outerShdw blurRad="60007" dist="310007" dir="7680000" sy="30000" kx="1300200" algn="ctr" rotWithShape="0">
                    <a:prstClr val="black">
                      <a:alpha val="32000"/>
                    </a:prstClr>
                  </a:outerShdw>
                </a:effectLst>
              </a:rPr>
              <a:t>7 </a:t>
            </a:r>
            <a:r>
              <a:rPr lang="en-US" sz="3600" dirty="0" smtClean="0">
                <a:effectLst>
                  <a:outerShdw blurRad="60007" dist="310007" dir="7680000" sy="30000" kx="1300200" algn="ctr" rotWithShape="0">
                    <a:prstClr val="black">
                      <a:alpha val="32000"/>
                    </a:prstClr>
                  </a:outerShdw>
                </a:effectLst>
              </a:rPr>
              <a:t>Then they were all amazed and marveled, saying to one another, "Look, are not all these who speak Galileans? </a:t>
            </a:r>
            <a:r>
              <a:rPr lang="en-US" sz="3600" baseline="30000" dirty="0" smtClean="0">
                <a:effectLst>
                  <a:outerShdw blurRad="60007" dist="310007" dir="7680000" sy="30000" kx="1300200" algn="ctr" rotWithShape="0">
                    <a:prstClr val="black">
                      <a:alpha val="32000"/>
                    </a:prstClr>
                  </a:outerShdw>
                </a:effectLst>
              </a:rPr>
              <a:t>8 </a:t>
            </a:r>
            <a:r>
              <a:rPr lang="en-US" sz="3600" dirty="0" smtClean="0">
                <a:effectLst>
                  <a:outerShdw blurRad="60007" dist="310007" dir="7680000" sy="30000" kx="1300200" algn="ctr" rotWithShape="0">
                    <a:prstClr val="black">
                      <a:alpha val="32000"/>
                    </a:prstClr>
                  </a:outerShdw>
                </a:effectLst>
              </a:rPr>
              <a:t>And how </a:t>
            </a:r>
            <a:r>
              <a:rPr lang="en-US" sz="3600" i="1" dirty="0" smtClean="0">
                <a:effectLst>
                  <a:outerShdw blurRad="60007" dist="310007" dir="7680000" sy="30000" kx="1300200" algn="ctr" rotWithShape="0">
                    <a:prstClr val="black">
                      <a:alpha val="32000"/>
                    </a:prstClr>
                  </a:outerShdw>
                </a:effectLst>
              </a:rPr>
              <a:t>is it that</a:t>
            </a:r>
            <a:r>
              <a:rPr lang="en-US" sz="3600" dirty="0" smtClean="0">
                <a:effectLst>
                  <a:outerShdw blurRad="60007" dist="310007" dir="7680000" sy="30000" kx="1300200" algn="ctr" rotWithShape="0">
                    <a:prstClr val="black">
                      <a:alpha val="32000"/>
                    </a:prstClr>
                  </a:outerShdw>
                </a:effectLst>
              </a:rPr>
              <a:t> we hear, each in our own language in which we were born? </a:t>
            </a:r>
            <a:endParaRPr lang="en-US" sz="2800"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108291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3" cstate="print"/>
          <a:srcRect/>
          <a:stretch>
            <a:fillRect/>
          </a:stretch>
        </p:blipFill>
        <p:spPr bwMode="auto">
          <a:xfrm>
            <a:off x="1" y="1389356"/>
            <a:ext cx="4190999" cy="5468644"/>
          </a:xfrm>
          <a:prstGeom prst="rect">
            <a:avLst/>
          </a:prstGeom>
          <a:noFill/>
          <a:ln w="9525">
            <a:noFill/>
            <a:miter lim="800000"/>
            <a:headEnd/>
            <a:tailEnd/>
          </a:ln>
          <a:effectLst/>
        </p:spPr>
      </p:pic>
      <p:sp>
        <p:nvSpPr>
          <p:cNvPr id="12" name="Round Diagonal Corner Rectangle 11"/>
          <p:cNvSpPr/>
          <p:nvPr/>
        </p:nvSpPr>
        <p:spPr>
          <a:xfrm>
            <a:off x="2743200" y="1600200"/>
            <a:ext cx="6172200" cy="5105401"/>
          </a:xfrm>
          <a:prstGeom prst="round2DiagRect">
            <a:avLst/>
          </a:prstGeom>
          <a:solidFill>
            <a:srgbClr val="FFE0C1">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3" name="Rectangle 2"/>
          <p:cNvSpPr/>
          <p:nvPr/>
        </p:nvSpPr>
        <p:spPr>
          <a:xfrm>
            <a:off x="2819400" y="2679680"/>
            <a:ext cx="6019800" cy="3785652"/>
          </a:xfrm>
          <a:prstGeom prst="rect">
            <a:avLst/>
          </a:prstGeom>
        </p:spPr>
        <p:txBody>
          <a:bodyPr wrap="square">
            <a:spAutoFit/>
          </a:bodyPr>
          <a:lstStyle/>
          <a:p>
            <a:pPr marL="457200" indent="-457200">
              <a:spcAft>
                <a:spcPts val="1200"/>
              </a:spcAft>
              <a:buClr>
                <a:srgbClr val="DF930C">
                  <a:lumMod val="75000"/>
                </a:srgbClr>
              </a:buClr>
              <a:buFont typeface="Wingdings 2" pitchFamily="18" charset="2"/>
              <a:buChar char="è"/>
            </a:pPr>
            <a:r>
              <a:rPr lang="en-US" sz="3000" dirty="0">
                <a:solidFill>
                  <a:srgbClr val="000000"/>
                </a:solidFill>
                <a:effectLst>
                  <a:outerShdw blurRad="60007" dist="310007" dir="7680000" sy="30000" kx="1300200" algn="ctr" rotWithShape="0">
                    <a:prstClr val="black">
                      <a:alpha val="32000"/>
                    </a:prstClr>
                  </a:outerShdw>
                </a:effectLst>
              </a:rPr>
              <a:t>The Source of Revelation &amp; Spiritual Gifts:  12:1-3</a:t>
            </a:r>
          </a:p>
          <a:p>
            <a:pPr marL="457200" indent="-457200">
              <a:spcAft>
                <a:spcPts val="1200"/>
              </a:spcAft>
              <a:buClr>
                <a:srgbClr val="DF930C">
                  <a:lumMod val="75000"/>
                </a:srgbClr>
              </a:buClr>
              <a:buFont typeface="Wingdings 2" pitchFamily="18" charset="2"/>
              <a:buChar char="è"/>
            </a:pPr>
            <a:r>
              <a:rPr lang="en-US" sz="3000" dirty="0">
                <a:solidFill>
                  <a:srgbClr val="000000"/>
                </a:solidFill>
                <a:effectLst>
                  <a:outerShdw blurRad="60007" dist="310007" dir="7680000" sy="30000" kx="1300200" algn="ctr" rotWithShape="0">
                    <a:prstClr val="black">
                      <a:alpha val="32000"/>
                    </a:prstClr>
                  </a:outerShdw>
                </a:effectLst>
              </a:rPr>
              <a:t>The Unity Behind The Various Gifts:  12:4-6</a:t>
            </a:r>
          </a:p>
          <a:p>
            <a:pPr marL="457200" indent="-457200">
              <a:spcAft>
                <a:spcPts val="1200"/>
              </a:spcAft>
              <a:buClr>
                <a:srgbClr val="DF930C">
                  <a:lumMod val="75000"/>
                </a:srgbClr>
              </a:buClr>
              <a:buFont typeface="Wingdings 2" pitchFamily="18" charset="2"/>
              <a:buChar char="è"/>
            </a:pPr>
            <a:r>
              <a:rPr lang="en-US" sz="3000" dirty="0">
                <a:solidFill>
                  <a:srgbClr val="000000"/>
                </a:solidFill>
                <a:effectLst>
                  <a:outerShdw blurRad="60007" dist="310007" dir="7680000" sy="30000" kx="1300200" algn="ctr" rotWithShape="0">
                    <a:prstClr val="black">
                      <a:alpha val="32000"/>
                    </a:prstClr>
                  </a:outerShdw>
                </a:effectLst>
              </a:rPr>
              <a:t>The Gifts Enumerated:  12:7-11</a:t>
            </a:r>
          </a:p>
          <a:p>
            <a:pPr marL="457200" indent="-457200">
              <a:spcAft>
                <a:spcPts val="1200"/>
              </a:spcAft>
              <a:buClr>
                <a:srgbClr val="DF930C">
                  <a:lumMod val="75000"/>
                </a:srgbClr>
              </a:buClr>
              <a:buFont typeface="Wingdings 2" pitchFamily="18" charset="2"/>
              <a:buChar char="è"/>
            </a:pPr>
            <a:r>
              <a:rPr lang="en-US" sz="3000" dirty="0">
                <a:solidFill>
                  <a:srgbClr val="000000"/>
                </a:solidFill>
                <a:effectLst>
                  <a:outerShdw blurRad="60007" dist="310007" dir="7680000" sy="30000" kx="1300200" algn="ctr" rotWithShape="0">
                    <a:prstClr val="black">
                      <a:alpha val="32000"/>
                    </a:prstClr>
                  </a:outerShdw>
                </a:effectLst>
              </a:rPr>
              <a:t>An Appeal For Unity/The Body And It's Members:  12:12-31</a:t>
            </a:r>
          </a:p>
        </p:txBody>
      </p:sp>
      <p:sp>
        <p:nvSpPr>
          <p:cNvPr id="10" name="Rectangle 9"/>
          <p:cNvSpPr/>
          <p:nvPr/>
        </p:nvSpPr>
        <p:spPr>
          <a:xfrm>
            <a:off x="2895600" y="1853625"/>
            <a:ext cx="6054436" cy="584775"/>
          </a:xfrm>
          <a:prstGeom prst="rect">
            <a:avLst/>
          </a:prstGeom>
        </p:spPr>
        <p:txBody>
          <a:bodyPr wrap="square">
            <a:spAutoFit/>
          </a:bodyPr>
          <a:lstStyle/>
          <a:p>
            <a:pPr algn="ctr"/>
            <a:r>
              <a:rPr lang="en-US" sz="3200" dirty="0">
                <a:solidFill>
                  <a:srgbClr val="000000"/>
                </a:solidFill>
                <a:effectLst>
                  <a:outerShdw blurRad="60007" dist="310007" dir="7680000" sy="30000" kx="1300200" algn="ctr" rotWithShape="0">
                    <a:prstClr val="black">
                      <a:alpha val="32000"/>
                    </a:prstClr>
                  </a:outerShdw>
                </a:effectLst>
                <a:latin typeface="Dominican Small Caps" pitchFamily="2" charset="0"/>
              </a:rPr>
              <a:t>Chapter 12</a:t>
            </a:r>
          </a:p>
        </p:txBody>
      </p:sp>
      <p:sp>
        <p:nvSpPr>
          <p:cNvPr id="9" name="Rectangle 8"/>
          <p:cNvSpPr/>
          <p:nvPr/>
        </p:nvSpPr>
        <p:spPr>
          <a:xfrm>
            <a:off x="0" y="4572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Miraculous Gifts 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3" name="Rectangle 12"/>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Tree>
    <p:extLst>
      <p:ext uri="{BB962C8B-B14F-4D97-AF65-F5344CB8AC3E}">
        <p14:creationId xmlns:p14="http://schemas.microsoft.com/office/powerpoint/2010/main" val="2470167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srcRect/>
          <a:stretch>
            <a:fillRect/>
          </a:stretch>
        </p:blipFill>
        <p:spPr bwMode="auto">
          <a:xfrm>
            <a:off x="1" y="1389356"/>
            <a:ext cx="4190999" cy="5468644"/>
          </a:xfrm>
          <a:prstGeom prst="rect">
            <a:avLst/>
          </a:prstGeom>
          <a:noFill/>
          <a:ln w="9525">
            <a:noFill/>
            <a:miter lim="800000"/>
            <a:headEnd/>
            <a:tailEnd/>
          </a:ln>
          <a:effectLst/>
        </p:spPr>
      </p:pic>
      <p:sp>
        <p:nvSpPr>
          <p:cNvPr id="4" name="Round Diagonal Corner Rectangle 3"/>
          <p:cNvSpPr/>
          <p:nvPr/>
        </p:nvSpPr>
        <p:spPr>
          <a:xfrm>
            <a:off x="2895600" y="2286000"/>
            <a:ext cx="6096000" cy="4419601"/>
          </a:xfrm>
          <a:prstGeom prst="round2DiagRect">
            <a:avLst/>
          </a:prstGeom>
          <a:solidFill>
            <a:srgbClr val="FFE0C1">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prstClr val="black"/>
              </a:solidFill>
            </a:endParaRPr>
          </a:p>
        </p:txBody>
      </p:sp>
      <p:sp>
        <p:nvSpPr>
          <p:cNvPr id="7" name="Rectangle 6"/>
          <p:cNvSpPr/>
          <p:nvPr/>
        </p:nvSpPr>
        <p:spPr>
          <a:xfrm>
            <a:off x="3048000" y="2590800"/>
            <a:ext cx="5791200" cy="3939540"/>
          </a:xfrm>
          <a:prstGeom prst="rect">
            <a:avLst/>
          </a:prstGeom>
        </p:spPr>
        <p:txBody>
          <a:bodyPr wrap="square">
            <a:spAutoFit/>
          </a:bodyPr>
          <a:lstStyle/>
          <a:p>
            <a:pPr marL="457200" indent="-457200">
              <a:spcAft>
                <a:spcPts val="600"/>
              </a:spcAft>
              <a:buClr>
                <a:srgbClr val="DF930C">
                  <a:lumMod val="75000"/>
                </a:srgbClr>
              </a:buClr>
              <a:buFont typeface="Wingdings 2" pitchFamily="18" charset="2"/>
              <a:buChar char="è"/>
            </a:pPr>
            <a:r>
              <a:rPr lang="en-US" sz="3000" dirty="0">
                <a:solidFill>
                  <a:srgbClr val="000000"/>
                </a:solidFill>
                <a:effectLst>
                  <a:outerShdw blurRad="60007" dist="310007" dir="7680000" sy="30000" kx="1300200" algn="ctr" rotWithShape="0">
                    <a:prstClr val="black">
                      <a:alpha val="32000"/>
                    </a:prstClr>
                  </a:outerShdw>
                </a:effectLst>
                <a:latin typeface="Berlin Sans FB Demi" pitchFamily="34" charset="0"/>
              </a:rPr>
              <a:t>Gifts are worthless without love– (1-3)</a:t>
            </a:r>
          </a:p>
          <a:p>
            <a:pPr marL="457200" indent="-457200">
              <a:spcAft>
                <a:spcPts val="600"/>
              </a:spcAft>
              <a:buClr>
                <a:srgbClr val="DF930C">
                  <a:lumMod val="75000"/>
                </a:srgbClr>
              </a:buClr>
              <a:buFont typeface="Wingdings 2" pitchFamily="18" charset="2"/>
              <a:buChar char="è"/>
            </a:pPr>
            <a:r>
              <a:rPr lang="en-US" sz="3000" dirty="0">
                <a:solidFill>
                  <a:srgbClr val="000000"/>
                </a:solidFill>
                <a:effectLst>
                  <a:outerShdw blurRad="60007" dist="310007" dir="7680000" sy="30000" kx="1300200" algn="ctr" rotWithShape="0">
                    <a:prstClr val="black">
                      <a:alpha val="32000"/>
                    </a:prstClr>
                  </a:outerShdw>
                </a:effectLst>
                <a:latin typeface="Berlin Sans FB Demi" pitchFamily="34" charset="0"/>
              </a:rPr>
              <a:t>Characteristics of love prove love’s superiority – (4-7; </a:t>
            </a:r>
            <a:r>
              <a:rPr lang="en-US" sz="30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       cf</a:t>
            </a:r>
            <a:r>
              <a:rPr lang="en-US" sz="3000" dirty="0">
                <a:solidFill>
                  <a:srgbClr val="000000"/>
                </a:solidFill>
                <a:effectLst>
                  <a:outerShdw blurRad="60007" dist="310007" dir="7680000" sy="30000" kx="1300200" algn="ctr" rotWithShape="0">
                    <a:prstClr val="black">
                      <a:alpha val="32000"/>
                    </a:prstClr>
                  </a:outerShdw>
                </a:effectLst>
                <a:latin typeface="Berlin Sans FB Demi" pitchFamily="34" charset="0"/>
              </a:rPr>
              <a:t>. 1 Cor. </a:t>
            </a:r>
            <a:r>
              <a:rPr lang="en-US" sz="30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8:1)</a:t>
            </a:r>
          </a:p>
          <a:p>
            <a:pPr marL="457200" indent="-457200">
              <a:spcAft>
                <a:spcPts val="600"/>
              </a:spcAft>
              <a:buClr>
                <a:srgbClr val="DF930C">
                  <a:lumMod val="75000"/>
                </a:srgbClr>
              </a:buClr>
              <a:buFont typeface="Wingdings 2" pitchFamily="18" charset="2"/>
              <a:buChar char="è"/>
            </a:pPr>
            <a:r>
              <a:rPr lang="en-US" sz="30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The </a:t>
            </a:r>
            <a:r>
              <a:rPr lang="en-US" sz="3000" dirty="0">
                <a:solidFill>
                  <a:srgbClr val="000000"/>
                </a:solidFill>
                <a:effectLst>
                  <a:outerShdw blurRad="60007" dist="310007" dir="7680000" sy="30000" kx="1300200" algn="ctr" rotWithShape="0">
                    <a:prstClr val="black">
                      <a:alpha val="32000"/>
                    </a:prstClr>
                  </a:outerShdw>
                </a:effectLst>
                <a:latin typeface="Berlin Sans FB Demi" pitchFamily="34" charset="0"/>
              </a:rPr>
              <a:t>permanence of </a:t>
            </a:r>
            <a:r>
              <a:rPr lang="en-US" sz="30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love demonstrates </a:t>
            </a:r>
            <a:r>
              <a:rPr lang="en-US" sz="3000" dirty="0">
                <a:solidFill>
                  <a:srgbClr val="000000"/>
                </a:solidFill>
                <a:effectLst>
                  <a:outerShdw blurRad="60007" dist="310007" dir="7680000" sy="30000" kx="1300200" algn="ctr" rotWithShape="0">
                    <a:prstClr val="black">
                      <a:alpha val="32000"/>
                    </a:prstClr>
                  </a:outerShdw>
                </a:effectLst>
                <a:latin typeface="Berlin Sans FB Demi" pitchFamily="34" charset="0"/>
              </a:rPr>
              <a:t>its value over  </a:t>
            </a:r>
            <a:r>
              <a:rPr lang="en-US" sz="30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spiritual </a:t>
            </a:r>
            <a:r>
              <a:rPr lang="en-US" sz="3000" dirty="0">
                <a:solidFill>
                  <a:srgbClr val="000000"/>
                </a:solidFill>
                <a:effectLst>
                  <a:outerShdw blurRad="60007" dist="310007" dir="7680000" sy="30000" kx="1300200" algn="ctr" rotWithShape="0">
                    <a:prstClr val="black">
                      <a:alpha val="32000"/>
                    </a:prstClr>
                  </a:outerShdw>
                </a:effectLst>
                <a:latin typeface="Berlin Sans FB Demi" pitchFamily="34" charset="0"/>
              </a:rPr>
              <a:t>gifts – (8-13)</a:t>
            </a:r>
          </a:p>
        </p:txBody>
      </p:sp>
      <p:sp>
        <p:nvSpPr>
          <p:cNvPr id="8" name="Rectangle 7"/>
          <p:cNvSpPr/>
          <p:nvPr/>
        </p:nvSpPr>
        <p:spPr>
          <a:xfrm>
            <a:off x="0" y="990600"/>
            <a:ext cx="9144000" cy="110799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Chapter 13</a:t>
            </a:r>
            <a:endParaRPr lang="en-US" sz="66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
        <p:nvSpPr>
          <p:cNvPr id="12" name="Rectangle 11"/>
          <p:cNvSpPr/>
          <p:nvPr/>
        </p:nvSpPr>
        <p:spPr>
          <a:xfrm>
            <a:off x="0" y="4572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Gifts Have No Value Without Love . . . </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0" name="Rectangle 9"/>
          <p:cNvSpPr/>
          <p:nvPr/>
        </p:nvSpPr>
        <p:spPr>
          <a:xfrm>
            <a:off x="1" y="3711476"/>
            <a:ext cx="2895599" cy="2308324"/>
          </a:xfrm>
          <a:prstGeom prst="rect">
            <a:avLst/>
          </a:prstGeom>
        </p:spPr>
        <p:txBody>
          <a:bodyPr wrap="square">
            <a:spAutoFit/>
          </a:bodyPr>
          <a:lstStyle/>
          <a:p>
            <a:pPr algn="ct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1 Corinthians 12:31 (NKJV) </a:t>
            </a:r>
            <a:b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br>
            <a:r>
              <a:rPr lang="en-US" sz="2400" baseline="300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31 </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But earnestly desire the best gifts. And yet I show you a more excellent way. </a:t>
            </a:r>
            <a:endParaRPr lang="en-US" sz="2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sp>
        <p:nvSpPr>
          <p:cNvPr id="11" name="Rectangle 10"/>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Tree>
    <p:extLst>
      <p:ext uri="{BB962C8B-B14F-4D97-AF65-F5344CB8AC3E}">
        <p14:creationId xmlns:p14="http://schemas.microsoft.com/office/powerpoint/2010/main" val="386970645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ChangeArrowheads="1"/>
          </p:cNvSpPr>
          <p:nvPr/>
        </p:nvSpPr>
        <p:spPr bwMode="auto">
          <a:xfrm>
            <a:off x="152400" y="1752600"/>
            <a:ext cx="2971800" cy="4191000"/>
          </a:xfrm>
          <a:prstGeom prst="rect">
            <a:avLst/>
          </a:prstGeom>
          <a:solidFill>
            <a:schemeClr val="bg2">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solidFill>
                <a:srgbClr val="000000"/>
              </a:solidFill>
            </a:endParaRPr>
          </a:p>
        </p:txBody>
      </p:sp>
      <p:sp>
        <p:nvSpPr>
          <p:cNvPr id="856067" name="Rectangle 3"/>
          <p:cNvSpPr>
            <a:spLocks noChangeArrowheads="1"/>
          </p:cNvSpPr>
          <p:nvPr/>
        </p:nvSpPr>
        <p:spPr bwMode="auto">
          <a:xfrm>
            <a:off x="3124200" y="1752600"/>
            <a:ext cx="2971800" cy="4191000"/>
          </a:xfrm>
          <a:prstGeom prst="rect">
            <a:avLst/>
          </a:prstGeom>
          <a:solidFill>
            <a:schemeClr val="bg2">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solidFill>
                <a:srgbClr val="000000"/>
              </a:solidFill>
            </a:endParaRPr>
          </a:p>
        </p:txBody>
      </p:sp>
      <p:sp>
        <p:nvSpPr>
          <p:cNvPr id="856068" name="Rectangle 4"/>
          <p:cNvSpPr>
            <a:spLocks noChangeArrowheads="1"/>
          </p:cNvSpPr>
          <p:nvPr/>
        </p:nvSpPr>
        <p:spPr bwMode="auto">
          <a:xfrm>
            <a:off x="6096000" y="1752600"/>
            <a:ext cx="2971800" cy="4191000"/>
          </a:xfrm>
          <a:prstGeom prst="rect">
            <a:avLst/>
          </a:prstGeom>
          <a:solidFill>
            <a:schemeClr val="bg2">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solidFill>
                <a:srgbClr val="000000"/>
              </a:solidFill>
            </a:endParaRPr>
          </a:p>
        </p:txBody>
      </p:sp>
      <p:sp>
        <p:nvSpPr>
          <p:cNvPr id="856069" name="Rectangle 5"/>
          <p:cNvSpPr>
            <a:spLocks noChangeArrowheads="1"/>
          </p:cNvSpPr>
          <p:nvPr/>
        </p:nvSpPr>
        <p:spPr bwMode="auto">
          <a:xfrm>
            <a:off x="152400" y="1905000"/>
            <a:ext cx="2971800" cy="3062377"/>
          </a:xfrm>
          <a:prstGeom prst="rect">
            <a:avLst/>
          </a:prstGeom>
          <a:noFill/>
          <a:ln w="9525">
            <a:noFill/>
            <a:miter lim="800000"/>
            <a:headEnd/>
            <a:tailEnd/>
          </a:ln>
          <a:effectLst/>
        </p:spPr>
        <p:txBody>
          <a:bodyPr wrap="square">
            <a:spAutoFit/>
          </a:bodyPr>
          <a:lstStyle/>
          <a:p>
            <a:pPr algn="ctr">
              <a:spcBef>
                <a:spcPct val="25000"/>
              </a:spcBef>
              <a:defRPr/>
            </a:pPr>
            <a:r>
              <a:rPr lang="en-US" sz="3200" dirty="0">
                <a:solidFill>
                  <a:srgbClr val="C00000"/>
                </a:solidFill>
                <a:effectLst>
                  <a:outerShdw blurRad="38100" dist="38100" dir="2700000" algn="tl">
                    <a:srgbClr val="FFFFFF"/>
                  </a:outerShdw>
                </a:effectLst>
                <a:latin typeface="Dominican Small Caps" pitchFamily="2" charset="0"/>
              </a:rPr>
              <a:t>Intellectual</a:t>
            </a:r>
          </a:p>
          <a:p>
            <a:pPr algn="ctr">
              <a:spcBef>
                <a:spcPct val="25000"/>
              </a:spcBef>
              <a:defRPr/>
            </a:pPr>
            <a:r>
              <a:rPr lang="en-US" sz="2800" dirty="0">
                <a:solidFill>
                  <a:srgbClr val="000000"/>
                </a:solidFill>
                <a:latin typeface="Times New Roman" pitchFamily="18" charset="0"/>
              </a:rPr>
              <a:t>The Word Of Wisdom </a:t>
            </a:r>
          </a:p>
          <a:p>
            <a:pPr algn="ctr">
              <a:spcBef>
                <a:spcPct val="25000"/>
              </a:spcBef>
              <a:defRPr/>
            </a:pPr>
            <a:r>
              <a:rPr lang="en-US" sz="2800" dirty="0">
                <a:solidFill>
                  <a:srgbClr val="000000"/>
                </a:solidFill>
                <a:latin typeface="Times New Roman" pitchFamily="18" charset="0"/>
              </a:rPr>
              <a:t>The Word Of Knowledge </a:t>
            </a:r>
          </a:p>
          <a:p>
            <a:pPr algn="ctr">
              <a:spcBef>
                <a:spcPct val="25000"/>
              </a:spcBef>
              <a:defRPr/>
            </a:pPr>
            <a:r>
              <a:rPr lang="en-US" sz="2800" dirty="0">
                <a:solidFill>
                  <a:srgbClr val="000000"/>
                </a:solidFill>
                <a:latin typeface="Times New Roman" pitchFamily="18" charset="0"/>
              </a:rPr>
              <a:t>Faith </a:t>
            </a:r>
          </a:p>
        </p:txBody>
      </p:sp>
      <p:sp>
        <p:nvSpPr>
          <p:cNvPr id="856070" name="Rectangle 6"/>
          <p:cNvSpPr>
            <a:spLocks noChangeArrowheads="1"/>
          </p:cNvSpPr>
          <p:nvPr/>
        </p:nvSpPr>
        <p:spPr bwMode="auto">
          <a:xfrm>
            <a:off x="228599" y="6027003"/>
            <a:ext cx="8691563" cy="830997"/>
          </a:xfrm>
          <a:prstGeom prst="rect">
            <a:avLst/>
          </a:prstGeom>
          <a:noFill/>
          <a:ln w="9525">
            <a:noFill/>
            <a:miter lim="800000"/>
            <a:headEnd/>
            <a:tailEnd/>
          </a:ln>
        </p:spPr>
        <p:txBody>
          <a:bodyPr wrap="square">
            <a:spAutoFit/>
          </a:bodyPr>
          <a:lstStyle/>
          <a:p>
            <a:pPr algn="ctr"/>
            <a:r>
              <a:rPr lang="en-US" sz="2400" dirty="0">
                <a:solidFill>
                  <a:srgbClr val="000000"/>
                </a:solidFill>
                <a:effectLst>
                  <a:glow rad="101600">
                    <a:srgbClr val="FFE693">
                      <a:lumMod val="20000"/>
                      <a:lumOff val="80000"/>
                      <a:alpha val="60000"/>
                    </a:srgbClr>
                  </a:glow>
                </a:effectLst>
                <a:latin typeface="Times New Roman" pitchFamily="18" charset="0"/>
              </a:rPr>
              <a:t>[11] But one and the same Spirit works all these things, distributing to each one individually as He wills. </a:t>
            </a:r>
          </a:p>
        </p:txBody>
      </p:sp>
      <p:sp>
        <p:nvSpPr>
          <p:cNvPr id="856071" name="Text Box 7"/>
          <p:cNvSpPr txBox="1">
            <a:spLocks noChangeArrowheads="1"/>
          </p:cNvSpPr>
          <p:nvPr/>
        </p:nvSpPr>
        <p:spPr bwMode="auto">
          <a:xfrm>
            <a:off x="3276600" y="1905000"/>
            <a:ext cx="2667000" cy="4031873"/>
          </a:xfrm>
          <a:prstGeom prst="rect">
            <a:avLst/>
          </a:prstGeom>
          <a:noFill/>
          <a:ln w="9525">
            <a:noFill/>
            <a:miter lim="800000"/>
            <a:headEnd/>
            <a:tailEnd/>
          </a:ln>
          <a:effectLst/>
        </p:spPr>
        <p:txBody>
          <a:bodyPr wrap="square">
            <a:spAutoFit/>
          </a:bodyPr>
          <a:lstStyle/>
          <a:p>
            <a:pPr algn="ctr">
              <a:spcBef>
                <a:spcPct val="25000"/>
              </a:spcBef>
              <a:defRPr/>
            </a:pPr>
            <a:r>
              <a:rPr lang="en-US" sz="3200" dirty="0">
                <a:solidFill>
                  <a:srgbClr val="C00000"/>
                </a:solidFill>
                <a:effectLst>
                  <a:outerShdw blurRad="38100" dist="38100" dir="2700000" algn="tl">
                    <a:srgbClr val="FFFFFF"/>
                  </a:outerShdw>
                </a:effectLst>
                <a:latin typeface="Dominican Small Caps" pitchFamily="2" charset="0"/>
              </a:rPr>
              <a:t>Exhibition</a:t>
            </a:r>
          </a:p>
          <a:p>
            <a:pPr algn="ctr">
              <a:spcBef>
                <a:spcPct val="25000"/>
              </a:spcBef>
              <a:defRPr/>
            </a:pPr>
            <a:r>
              <a:rPr lang="en-US" sz="2800" dirty="0">
                <a:solidFill>
                  <a:srgbClr val="000000"/>
                </a:solidFill>
                <a:latin typeface="Times New Roman" pitchFamily="18" charset="0"/>
              </a:rPr>
              <a:t>Gifts Of Healings </a:t>
            </a:r>
          </a:p>
          <a:p>
            <a:pPr algn="ctr">
              <a:spcBef>
                <a:spcPct val="25000"/>
              </a:spcBef>
              <a:defRPr/>
            </a:pPr>
            <a:r>
              <a:rPr lang="en-US" sz="2800" dirty="0">
                <a:solidFill>
                  <a:srgbClr val="000000"/>
                </a:solidFill>
                <a:latin typeface="Times New Roman" pitchFamily="18" charset="0"/>
              </a:rPr>
              <a:t>Working Of Miracles, </a:t>
            </a:r>
          </a:p>
          <a:p>
            <a:pPr algn="ctr">
              <a:spcBef>
                <a:spcPct val="25000"/>
              </a:spcBef>
              <a:defRPr/>
            </a:pPr>
            <a:r>
              <a:rPr lang="en-US" sz="2800" dirty="0">
                <a:solidFill>
                  <a:srgbClr val="000000"/>
                </a:solidFill>
                <a:latin typeface="Times New Roman" pitchFamily="18" charset="0"/>
              </a:rPr>
              <a:t>Prophecy, </a:t>
            </a:r>
          </a:p>
          <a:p>
            <a:pPr algn="ctr">
              <a:spcBef>
                <a:spcPct val="25000"/>
              </a:spcBef>
              <a:defRPr/>
            </a:pPr>
            <a:r>
              <a:rPr lang="en-US" sz="2800" dirty="0">
                <a:solidFill>
                  <a:srgbClr val="000000"/>
                </a:solidFill>
                <a:latin typeface="Times New Roman" pitchFamily="18" charset="0"/>
              </a:rPr>
              <a:t>Discerning Of Spirits, </a:t>
            </a:r>
            <a:endParaRPr lang="en-US" sz="2000" dirty="0">
              <a:solidFill>
                <a:srgbClr val="000000"/>
              </a:solidFill>
            </a:endParaRPr>
          </a:p>
        </p:txBody>
      </p:sp>
      <p:sp>
        <p:nvSpPr>
          <p:cNvPr id="856072" name="Text Box 8"/>
          <p:cNvSpPr txBox="1">
            <a:spLocks noChangeArrowheads="1"/>
          </p:cNvSpPr>
          <p:nvPr/>
        </p:nvSpPr>
        <p:spPr bwMode="auto">
          <a:xfrm>
            <a:off x="6400800" y="1905000"/>
            <a:ext cx="2443163" cy="2836863"/>
          </a:xfrm>
          <a:prstGeom prst="rect">
            <a:avLst/>
          </a:prstGeom>
          <a:noFill/>
          <a:ln w="9525">
            <a:noFill/>
            <a:miter lim="800000"/>
            <a:headEnd/>
            <a:tailEnd/>
          </a:ln>
          <a:effectLst/>
        </p:spPr>
        <p:txBody>
          <a:bodyPr>
            <a:spAutoFit/>
          </a:bodyPr>
          <a:lstStyle/>
          <a:p>
            <a:pPr algn="ctr">
              <a:spcBef>
                <a:spcPct val="25000"/>
              </a:spcBef>
              <a:defRPr/>
            </a:pPr>
            <a:r>
              <a:rPr lang="en-US" sz="3200" dirty="0">
                <a:solidFill>
                  <a:srgbClr val="C00000"/>
                </a:solidFill>
                <a:effectLst>
                  <a:outerShdw blurRad="38100" dist="38100" dir="2700000" algn="tl">
                    <a:srgbClr val="FFFFFF"/>
                  </a:outerShdw>
                </a:effectLst>
                <a:latin typeface="Dominican Small Caps" pitchFamily="2" charset="0"/>
              </a:rPr>
              <a:t>Language</a:t>
            </a:r>
          </a:p>
          <a:p>
            <a:pPr algn="ctr">
              <a:spcBef>
                <a:spcPct val="25000"/>
              </a:spcBef>
              <a:defRPr/>
            </a:pPr>
            <a:r>
              <a:rPr lang="en-US" sz="2800" dirty="0">
                <a:solidFill>
                  <a:srgbClr val="000000"/>
                </a:solidFill>
                <a:latin typeface="Times New Roman" pitchFamily="18" charset="0"/>
              </a:rPr>
              <a:t>Different Kinds Of Tongues, </a:t>
            </a:r>
          </a:p>
          <a:p>
            <a:pPr algn="ctr">
              <a:spcBef>
                <a:spcPct val="25000"/>
              </a:spcBef>
              <a:defRPr/>
            </a:pPr>
            <a:r>
              <a:rPr lang="en-US" sz="2800" dirty="0">
                <a:solidFill>
                  <a:srgbClr val="000000"/>
                </a:solidFill>
                <a:latin typeface="Times New Roman" pitchFamily="18" charset="0"/>
              </a:rPr>
              <a:t>Interpretation Of Tongues.</a:t>
            </a:r>
            <a:r>
              <a:rPr lang="en-US" sz="2400" dirty="0">
                <a:solidFill>
                  <a:srgbClr val="000000"/>
                </a:solidFill>
                <a:latin typeface="Times New Roman" pitchFamily="18" charset="0"/>
              </a:rPr>
              <a:t> </a:t>
            </a:r>
          </a:p>
          <a:p>
            <a:pPr algn="ctr">
              <a:defRPr/>
            </a:pPr>
            <a:endParaRPr lang="en-US" dirty="0">
              <a:solidFill>
                <a:srgbClr val="000000"/>
              </a:solidFill>
            </a:endParaRPr>
          </a:p>
        </p:txBody>
      </p:sp>
      <p:sp>
        <p:nvSpPr>
          <p:cNvPr id="14" name="Rectangle 13"/>
          <p:cNvSpPr/>
          <p:nvPr/>
        </p:nvSpPr>
        <p:spPr>
          <a:xfrm>
            <a:off x="0" y="990600"/>
            <a:ext cx="91440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The Gifts Enumerated:  12:7-11</a:t>
            </a:r>
          </a:p>
        </p:txBody>
      </p:sp>
      <p:sp>
        <p:nvSpPr>
          <p:cNvPr id="16" name="Rectangle 15"/>
          <p:cNvSpPr/>
          <p:nvPr/>
        </p:nvSpPr>
        <p:spPr>
          <a:xfrm>
            <a:off x="0" y="4572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Miraculous Gifts 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2" name="Rectangle 11"/>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Tree>
    <p:extLst>
      <p:ext uri="{BB962C8B-B14F-4D97-AF65-F5344CB8AC3E}">
        <p14:creationId xmlns:p14="http://schemas.microsoft.com/office/powerpoint/2010/main" val="372243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56067"/>
                                        </p:tgtEl>
                                        <p:attrNameLst>
                                          <p:attrName>style.visibility</p:attrName>
                                        </p:attrNameLst>
                                      </p:cBhvr>
                                      <p:to>
                                        <p:strVal val="visible"/>
                                      </p:to>
                                    </p:set>
                                    <p:anim calcmode="lin" valueType="num">
                                      <p:cBhvr>
                                        <p:cTn id="7" dur="500" decel="50000" fill="hold">
                                          <p:stCondLst>
                                            <p:cond delay="0"/>
                                          </p:stCondLst>
                                        </p:cTn>
                                        <p:tgtEl>
                                          <p:spTgt spid="85606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5606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56067"/>
                                        </p:tgtEl>
                                        <p:attrNameLst>
                                          <p:attrName>ppt_w</p:attrName>
                                        </p:attrNameLst>
                                      </p:cBhvr>
                                      <p:tavLst>
                                        <p:tav tm="0">
                                          <p:val>
                                            <p:strVal val="#ppt_w*.05"/>
                                          </p:val>
                                        </p:tav>
                                        <p:tav tm="100000">
                                          <p:val>
                                            <p:strVal val="#ppt_w"/>
                                          </p:val>
                                        </p:tav>
                                      </p:tavLst>
                                    </p:anim>
                                    <p:anim calcmode="lin" valueType="num">
                                      <p:cBhvr>
                                        <p:cTn id="10" dur="1000" fill="hold"/>
                                        <p:tgtEl>
                                          <p:spTgt spid="85606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5606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5606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5606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56067"/>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856071"/>
                                        </p:tgtEl>
                                        <p:attrNameLst>
                                          <p:attrName>style.visibility</p:attrName>
                                        </p:attrNameLst>
                                      </p:cBhvr>
                                      <p:to>
                                        <p:strVal val="visible"/>
                                      </p:to>
                                    </p:set>
                                    <p:anim calcmode="lin" valueType="num">
                                      <p:cBhvr>
                                        <p:cTn id="17" dur="500" decel="50000" fill="hold">
                                          <p:stCondLst>
                                            <p:cond delay="0"/>
                                          </p:stCondLst>
                                        </p:cTn>
                                        <p:tgtEl>
                                          <p:spTgt spid="856071"/>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56071"/>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56071"/>
                                        </p:tgtEl>
                                        <p:attrNameLst>
                                          <p:attrName>ppt_w</p:attrName>
                                        </p:attrNameLst>
                                      </p:cBhvr>
                                      <p:tavLst>
                                        <p:tav tm="0">
                                          <p:val>
                                            <p:strVal val="#ppt_w*.05"/>
                                          </p:val>
                                        </p:tav>
                                        <p:tav tm="100000">
                                          <p:val>
                                            <p:strVal val="#ppt_w"/>
                                          </p:val>
                                        </p:tav>
                                      </p:tavLst>
                                    </p:anim>
                                    <p:anim calcmode="lin" valueType="num">
                                      <p:cBhvr>
                                        <p:cTn id="20" dur="1000" fill="hold"/>
                                        <p:tgtEl>
                                          <p:spTgt spid="856071"/>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56071"/>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56071"/>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56071"/>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56071"/>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856072"/>
                                        </p:tgtEl>
                                        <p:attrNameLst>
                                          <p:attrName>style.visibility</p:attrName>
                                        </p:attrNameLst>
                                      </p:cBhvr>
                                      <p:to>
                                        <p:strVal val="visible"/>
                                      </p:to>
                                    </p:set>
                                    <p:anim calcmode="lin" valueType="num">
                                      <p:cBhvr>
                                        <p:cTn id="29" dur="500" decel="50000" fill="hold">
                                          <p:stCondLst>
                                            <p:cond delay="0"/>
                                          </p:stCondLst>
                                        </p:cTn>
                                        <p:tgtEl>
                                          <p:spTgt spid="856072"/>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856072"/>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856072"/>
                                        </p:tgtEl>
                                        <p:attrNameLst>
                                          <p:attrName>ppt_w</p:attrName>
                                        </p:attrNameLst>
                                      </p:cBhvr>
                                      <p:tavLst>
                                        <p:tav tm="0">
                                          <p:val>
                                            <p:strVal val="#ppt_w*.05"/>
                                          </p:val>
                                        </p:tav>
                                        <p:tav tm="100000">
                                          <p:val>
                                            <p:strVal val="#ppt_w"/>
                                          </p:val>
                                        </p:tav>
                                      </p:tavLst>
                                    </p:anim>
                                    <p:anim calcmode="lin" valueType="num">
                                      <p:cBhvr>
                                        <p:cTn id="32" dur="1000" fill="hold"/>
                                        <p:tgtEl>
                                          <p:spTgt spid="856072"/>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856072"/>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856072"/>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856072"/>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856072"/>
                                        </p:tgtEl>
                                      </p:cBhvr>
                                    </p:animEffect>
                                  </p:childTnLst>
                                </p:cTn>
                              </p:par>
                              <p:par>
                                <p:cTn id="37" presetID="25" presetClass="entr" presetSubtype="0" fill="hold" grpId="0" nodeType="withEffect">
                                  <p:stCondLst>
                                    <p:cond delay="0"/>
                                  </p:stCondLst>
                                  <p:childTnLst>
                                    <p:set>
                                      <p:cBhvr>
                                        <p:cTn id="38" dur="1" fill="hold">
                                          <p:stCondLst>
                                            <p:cond delay="0"/>
                                          </p:stCondLst>
                                        </p:cTn>
                                        <p:tgtEl>
                                          <p:spTgt spid="856068"/>
                                        </p:tgtEl>
                                        <p:attrNameLst>
                                          <p:attrName>style.visibility</p:attrName>
                                        </p:attrNameLst>
                                      </p:cBhvr>
                                      <p:to>
                                        <p:strVal val="visible"/>
                                      </p:to>
                                    </p:set>
                                    <p:anim calcmode="lin" valueType="num">
                                      <p:cBhvr>
                                        <p:cTn id="39" dur="500" decel="50000" fill="hold">
                                          <p:stCondLst>
                                            <p:cond delay="0"/>
                                          </p:stCondLst>
                                        </p:cTn>
                                        <p:tgtEl>
                                          <p:spTgt spid="856068"/>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856068"/>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856068"/>
                                        </p:tgtEl>
                                        <p:attrNameLst>
                                          <p:attrName>ppt_w</p:attrName>
                                        </p:attrNameLst>
                                      </p:cBhvr>
                                      <p:tavLst>
                                        <p:tav tm="0">
                                          <p:val>
                                            <p:strVal val="#ppt_w*.05"/>
                                          </p:val>
                                        </p:tav>
                                        <p:tav tm="100000">
                                          <p:val>
                                            <p:strVal val="#ppt_w"/>
                                          </p:val>
                                        </p:tav>
                                      </p:tavLst>
                                    </p:anim>
                                    <p:anim calcmode="lin" valueType="num">
                                      <p:cBhvr>
                                        <p:cTn id="42" dur="1000" fill="hold"/>
                                        <p:tgtEl>
                                          <p:spTgt spid="856068"/>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856068"/>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856068"/>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856068"/>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856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6067" grpId="0" animBg="1"/>
      <p:bldP spid="856068" grpId="0" animBg="1"/>
      <p:bldP spid="856071" grpId="0"/>
      <p:bldP spid="8560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Garamond" pitchFamily="18" charset="0"/>
              </a:rPr>
              <a:t>Don McClain</a:t>
            </a:r>
          </a:p>
        </p:txBody>
      </p:sp>
      <p:sp>
        <p:nvSpPr>
          <p:cNvPr id="3174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Garamond" pitchFamily="18" charset="0"/>
              </a:rPr>
              <a:t>W. 65th St church of Christ / December 17, 2006</a:t>
            </a:r>
          </a:p>
        </p:txBody>
      </p:sp>
      <p:sp>
        <p:nvSpPr>
          <p:cNvPr id="317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7C07C9-ACB3-4E89-B8DE-DADF1BBEEF7C}" type="slidenum">
              <a:rPr lang="en-US"/>
              <a:pPr eaLnBrk="1" hangingPunct="1"/>
              <a:t>8</a:t>
            </a:fld>
            <a:endParaRPr lang="en-US"/>
          </a:p>
        </p:txBody>
      </p:sp>
      <p:pic>
        <p:nvPicPr>
          <p:cNvPr id="3174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06613"/>
            <a:ext cx="4495800"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Rectangle 2"/>
          <p:cNvSpPr>
            <a:spLocks noChangeArrowheads="1"/>
          </p:cNvSpPr>
          <p:nvPr/>
        </p:nvSpPr>
        <p:spPr bwMode="auto">
          <a:xfrm>
            <a:off x="3200400" y="2362200"/>
            <a:ext cx="5791200" cy="4267200"/>
          </a:xfrm>
          <a:prstGeom prst="rect">
            <a:avLst/>
          </a:prstGeom>
          <a:solidFill>
            <a:srgbClr val="EFEED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44038" name="Text Box 6"/>
          <p:cNvSpPr txBox="1">
            <a:spLocks noChangeArrowheads="1"/>
          </p:cNvSpPr>
          <p:nvPr/>
        </p:nvSpPr>
        <p:spPr bwMode="auto">
          <a:xfrm>
            <a:off x="3200400" y="2362200"/>
            <a:ext cx="5715000" cy="433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5138" indent="-4651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30000"/>
              </a:spcBef>
              <a:buClr>
                <a:schemeClr val="bg2">
                  <a:lumMod val="75000"/>
                </a:schemeClr>
              </a:buClr>
              <a:buFont typeface="Wingdings 2" pitchFamily="18" charset="2"/>
              <a:buChar char="è"/>
            </a:pPr>
            <a:r>
              <a:rPr lang="en-US" sz="2700" dirty="0">
                <a:solidFill>
                  <a:srgbClr val="000000"/>
                </a:solidFill>
                <a:effectLst>
                  <a:outerShdw blurRad="60007" dist="310007" dir="7680000" sy="30000" kx="1300200" algn="ctr" rotWithShape="0">
                    <a:prstClr val="black">
                      <a:alpha val="32000"/>
                    </a:prstClr>
                  </a:outerShdw>
                </a:effectLst>
                <a:latin typeface="Berlin Sans FB Demi" pitchFamily="34" charset="0"/>
                <a:cs typeface="Tahoma" pitchFamily="34" charset="0"/>
              </a:rPr>
              <a:t>To Confirm the word – </a:t>
            </a:r>
            <a:r>
              <a:rPr lang="en-US" sz="2700" dirty="0">
                <a:solidFill>
                  <a:srgbClr val="000000"/>
                </a:solidFill>
                <a:effectLst>
                  <a:outerShdw blurRad="60007" dist="310007" dir="7680000" sy="30000" kx="1300200" algn="ctr" rotWithShape="0">
                    <a:prstClr val="black">
                      <a:alpha val="32000"/>
                    </a:prstClr>
                  </a:outerShdw>
                </a:effectLst>
                <a:latin typeface="Humanst521 BT" pitchFamily="34" charset="0"/>
                <a:cs typeface="Tahoma" pitchFamily="34" charset="0"/>
              </a:rPr>
              <a:t>Mark 16:17-29; Acts 14:3; Hebrews 2:4</a:t>
            </a:r>
          </a:p>
          <a:p>
            <a:pPr eaLnBrk="1" hangingPunct="1">
              <a:spcBef>
                <a:spcPct val="30000"/>
              </a:spcBef>
              <a:buClr>
                <a:schemeClr val="bg2">
                  <a:lumMod val="75000"/>
                </a:schemeClr>
              </a:buClr>
              <a:buFont typeface="Wingdings 2" pitchFamily="18" charset="2"/>
              <a:buChar char="è"/>
            </a:pPr>
            <a:r>
              <a:rPr lang="en-US" sz="2700" dirty="0">
                <a:solidFill>
                  <a:srgbClr val="000000"/>
                </a:solidFill>
                <a:effectLst>
                  <a:outerShdw blurRad="60007" dist="310007" dir="7680000" sy="30000" kx="1300200" algn="ctr" rotWithShape="0">
                    <a:prstClr val="black">
                      <a:alpha val="32000"/>
                    </a:prstClr>
                  </a:outerShdw>
                </a:effectLst>
                <a:latin typeface="Berlin Sans FB Demi" pitchFamily="34" charset="0"/>
                <a:cs typeface="Tahoma" pitchFamily="34" charset="0"/>
              </a:rPr>
              <a:t>To Confirm Messengers – </a:t>
            </a:r>
            <a:r>
              <a:rPr lang="en-US" sz="2700" dirty="0">
                <a:solidFill>
                  <a:srgbClr val="000000"/>
                </a:solidFill>
                <a:effectLst>
                  <a:outerShdw blurRad="60007" dist="310007" dir="7680000" sy="30000" kx="1300200" algn="ctr" rotWithShape="0">
                    <a:prstClr val="black">
                      <a:alpha val="32000"/>
                    </a:prstClr>
                  </a:outerShdw>
                </a:effectLst>
                <a:latin typeface="Humanst521 BT" pitchFamily="34" charset="0"/>
                <a:cs typeface="Tahoma" pitchFamily="34" charset="0"/>
              </a:rPr>
              <a:t>Acts 2;</a:t>
            </a:r>
            <a:r>
              <a:rPr lang="en-US" sz="2700" dirty="0">
                <a:solidFill>
                  <a:srgbClr val="000000"/>
                </a:solidFill>
                <a:effectLst>
                  <a:outerShdw blurRad="60007" dist="310007" dir="7680000" sy="30000" kx="1300200" algn="ctr" rotWithShape="0">
                    <a:prstClr val="black">
                      <a:alpha val="32000"/>
                    </a:prstClr>
                  </a:outerShdw>
                </a:effectLst>
                <a:latin typeface="Berlin Sans FB Demi" pitchFamily="34" charset="0"/>
                <a:cs typeface="Tahoma" pitchFamily="34" charset="0"/>
              </a:rPr>
              <a:t> </a:t>
            </a:r>
          </a:p>
          <a:p>
            <a:pPr eaLnBrk="1" hangingPunct="1">
              <a:spcBef>
                <a:spcPct val="30000"/>
              </a:spcBef>
              <a:buClr>
                <a:schemeClr val="bg2">
                  <a:lumMod val="75000"/>
                </a:schemeClr>
              </a:buClr>
              <a:buFont typeface="Wingdings 2" pitchFamily="18" charset="2"/>
              <a:buChar char="è"/>
            </a:pPr>
            <a:r>
              <a:rPr lang="en-US" sz="2700" dirty="0">
                <a:solidFill>
                  <a:srgbClr val="000000"/>
                </a:solidFill>
                <a:effectLst>
                  <a:outerShdw blurRad="60007" dist="310007" dir="7680000" sy="30000" kx="1300200" algn="ctr" rotWithShape="0">
                    <a:prstClr val="black">
                      <a:alpha val="32000"/>
                    </a:prstClr>
                  </a:outerShdw>
                </a:effectLst>
                <a:latin typeface="Berlin Sans FB Demi" pitchFamily="34" charset="0"/>
                <a:cs typeface="Tahoma" pitchFamily="34" charset="0"/>
              </a:rPr>
              <a:t>To Confirm God’s Willingness To Accept The Gentiles - </a:t>
            </a:r>
            <a:r>
              <a:rPr lang="en-US" sz="2700" dirty="0">
                <a:solidFill>
                  <a:srgbClr val="000000"/>
                </a:solidFill>
                <a:effectLst>
                  <a:outerShdw blurRad="60007" dist="310007" dir="7680000" sy="30000" kx="1300200" algn="ctr" rotWithShape="0">
                    <a:prstClr val="black">
                      <a:alpha val="32000"/>
                    </a:prstClr>
                  </a:outerShdw>
                </a:effectLst>
                <a:latin typeface="Humanst521 BT" pitchFamily="34" charset="0"/>
                <a:cs typeface="Tahoma" pitchFamily="34" charset="0"/>
              </a:rPr>
              <a:t>Acts 10</a:t>
            </a:r>
          </a:p>
          <a:p>
            <a:pPr eaLnBrk="1" hangingPunct="1">
              <a:spcBef>
                <a:spcPct val="30000"/>
              </a:spcBef>
              <a:buClr>
                <a:schemeClr val="bg2">
                  <a:lumMod val="75000"/>
                </a:schemeClr>
              </a:buClr>
              <a:buFont typeface="Wingdings 2" pitchFamily="18" charset="2"/>
              <a:buChar char="è"/>
            </a:pPr>
            <a:r>
              <a:rPr lang="en-US" sz="2700" dirty="0">
                <a:solidFill>
                  <a:srgbClr val="000000"/>
                </a:solidFill>
                <a:effectLst>
                  <a:outerShdw blurRad="60007" dist="310007" dir="7680000" sy="30000" kx="1300200" algn="ctr" rotWithShape="0">
                    <a:prstClr val="black">
                      <a:alpha val="32000"/>
                    </a:prstClr>
                  </a:outerShdw>
                </a:effectLst>
                <a:latin typeface="Berlin Sans FB Demi" pitchFamily="34" charset="0"/>
                <a:cs typeface="Tahoma" pitchFamily="34" charset="0"/>
              </a:rPr>
              <a:t>To Facilitate The Preaching of The Gospel – </a:t>
            </a:r>
            <a:r>
              <a:rPr lang="en-US" sz="2700" dirty="0">
                <a:solidFill>
                  <a:srgbClr val="000000"/>
                </a:solidFill>
                <a:effectLst>
                  <a:outerShdw blurRad="60007" dist="310007" dir="7680000" sy="30000" kx="1300200" algn="ctr" rotWithShape="0">
                    <a:prstClr val="black">
                      <a:alpha val="32000"/>
                    </a:prstClr>
                  </a:outerShdw>
                </a:effectLst>
                <a:latin typeface="Humanst521 BT" pitchFamily="34" charset="0"/>
                <a:cs typeface="Tahoma" pitchFamily="34" charset="0"/>
              </a:rPr>
              <a:t>Acts 2;</a:t>
            </a:r>
            <a:r>
              <a:rPr lang="en-US" sz="2700" dirty="0">
                <a:solidFill>
                  <a:srgbClr val="000000"/>
                </a:solidFill>
                <a:effectLst>
                  <a:outerShdw blurRad="60007" dist="310007" dir="7680000" sy="30000" kx="1300200" algn="ctr" rotWithShape="0">
                    <a:prstClr val="black">
                      <a:alpha val="32000"/>
                    </a:prstClr>
                  </a:outerShdw>
                </a:effectLst>
                <a:latin typeface="Berlin Sans FB Demi" pitchFamily="34" charset="0"/>
                <a:cs typeface="Tahoma" pitchFamily="34" charset="0"/>
              </a:rPr>
              <a:t> </a:t>
            </a:r>
          </a:p>
          <a:p>
            <a:pPr eaLnBrk="1" hangingPunct="1">
              <a:spcBef>
                <a:spcPct val="30000"/>
              </a:spcBef>
              <a:buClr>
                <a:schemeClr val="bg2">
                  <a:lumMod val="75000"/>
                </a:schemeClr>
              </a:buClr>
              <a:buFont typeface="Wingdings 2" pitchFamily="18" charset="2"/>
              <a:buChar char="è"/>
            </a:pPr>
            <a:r>
              <a:rPr lang="en-US" sz="2700" dirty="0">
                <a:solidFill>
                  <a:srgbClr val="000000"/>
                </a:solidFill>
                <a:effectLst>
                  <a:outerShdw blurRad="60007" dist="310007" dir="7680000" sy="30000" kx="1300200" algn="ctr" rotWithShape="0">
                    <a:prstClr val="black">
                      <a:alpha val="32000"/>
                    </a:prstClr>
                  </a:outerShdw>
                </a:effectLst>
                <a:latin typeface="Berlin Sans FB Demi" pitchFamily="34" charset="0"/>
                <a:cs typeface="Tahoma" pitchFamily="34" charset="0"/>
              </a:rPr>
              <a:t>To Edify When Understood –       </a:t>
            </a:r>
            <a:r>
              <a:rPr lang="en-US" sz="2700" dirty="0">
                <a:solidFill>
                  <a:srgbClr val="000000"/>
                </a:solidFill>
                <a:effectLst>
                  <a:outerShdw blurRad="60007" dist="310007" dir="7680000" sy="30000" kx="1300200" algn="ctr" rotWithShape="0">
                    <a:prstClr val="black">
                      <a:alpha val="32000"/>
                    </a:prstClr>
                  </a:outerShdw>
                </a:effectLst>
                <a:latin typeface="Humanst521 BT" pitchFamily="34" charset="0"/>
                <a:cs typeface="Tahoma" pitchFamily="34" charset="0"/>
              </a:rPr>
              <a:t>1 </a:t>
            </a:r>
            <a:r>
              <a:rPr lang="en-US" sz="2700" dirty="0" err="1">
                <a:solidFill>
                  <a:srgbClr val="000000"/>
                </a:solidFill>
                <a:effectLst>
                  <a:outerShdw blurRad="60007" dist="310007" dir="7680000" sy="30000" kx="1300200" algn="ctr" rotWithShape="0">
                    <a:prstClr val="black">
                      <a:alpha val="32000"/>
                    </a:prstClr>
                  </a:outerShdw>
                </a:effectLst>
                <a:latin typeface="Humanst521 BT" pitchFamily="34" charset="0"/>
                <a:cs typeface="Tahoma" pitchFamily="34" charset="0"/>
              </a:rPr>
              <a:t>Cor</a:t>
            </a:r>
            <a:r>
              <a:rPr lang="en-US" sz="2700" dirty="0">
                <a:solidFill>
                  <a:srgbClr val="000000"/>
                </a:solidFill>
                <a:effectLst>
                  <a:outerShdw blurRad="60007" dist="310007" dir="7680000" sy="30000" kx="1300200" algn="ctr" rotWithShape="0">
                    <a:prstClr val="black">
                      <a:alpha val="32000"/>
                    </a:prstClr>
                  </a:outerShdw>
                </a:effectLst>
                <a:latin typeface="Humanst521 BT" pitchFamily="34" charset="0"/>
                <a:cs typeface="Tahoma" pitchFamily="34" charset="0"/>
              </a:rPr>
              <a:t> 14:4,13,27</a:t>
            </a:r>
            <a:endParaRPr lang="en-US" sz="2700" dirty="0">
              <a:solidFill>
                <a:srgbClr val="000000"/>
              </a:solidFill>
              <a:effectLst>
                <a:outerShdw blurRad="60007" dist="310007" dir="7680000" sy="30000" kx="1300200" algn="ctr" rotWithShape="0">
                  <a:prstClr val="black">
                    <a:alpha val="32000"/>
                  </a:prstClr>
                </a:outerShdw>
              </a:effectLst>
              <a:latin typeface="Berlin Sans FB Demi" pitchFamily="34" charset="0"/>
              <a:cs typeface="Tahoma" pitchFamily="34" charset="0"/>
            </a:endParaRPr>
          </a:p>
        </p:txBody>
      </p:sp>
      <p:sp>
        <p:nvSpPr>
          <p:cNvPr id="11" name="Rectangle 10"/>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2" name="Rectangle 11"/>
          <p:cNvSpPr/>
          <p:nvPr/>
        </p:nvSpPr>
        <p:spPr>
          <a:xfrm>
            <a:off x="0" y="990600"/>
            <a:ext cx="9144000" cy="110799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Their Purpose</a:t>
            </a:r>
            <a:endParaRPr lang="en-US" sz="66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
        <p:nvSpPr>
          <p:cNvPr id="13" name="Rectangle 12"/>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Tree>
    <p:extLst>
      <p:ext uri="{BB962C8B-B14F-4D97-AF65-F5344CB8AC3E}">
        <p14:creationId xmlns:p14="http://schemas.microsoft.com/office/powerpoint/2010/main" val="360276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4038">
                                            <p:txEl>
                                              <p:pRg st="1" end="1"/>
                                            </p:txEl>
                                          </p:spTgt>
                                        </p:tgtEl>
                                        <p:attrNameLst>
                                          <p:attrName>style.visibility</p:attrName>
                                        </p:attrNameLst>
                                      </p:cBhvr>
                                      <p:to>
                                        <p:strVal val="visible"/>
                                      </p:to>
                                    </p:set>
                                    <p:animEffect transition="in" filter="randombar(horizontal)">
                                      <p:cBhvr>
                                        <p:cTn id="7" dur="500"/>
                                        <p:tgtEl>
                                          <p:spTgt spid="4403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44038">
                                            <p:txEl>
                                              <p:pRg st="2" end="2"/>
                                            </p:txEl>
                                          </p:spTgt>
                                        </p:tgtEl>
                                        <p:attrNameLst>
                                          <p:attrName>style.visibility</p:attrName>
                                        </p:attrNameLst>
                                      </p:cBhvr>
                                      <p:to>
                                        <p:strVal val="visible"/>
                                      </p:to>
                                    </p:set>
                                    <p:animEffect transition="in" filter="randombar(horizontal)">
                                      <p:cBhvr>
                                        <p:cTn id="12" dur="500"/>
                                        <p:tgtEl>
                                          <p:spTgt spid="4403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44038">
                                            <p:txEl>
                                              <p:pRg st="3" end="3"/>
                                            </p:txEl>
                                          </p:spTgt>
                                        </p:tgtEl>
                                        <p:attrNameLst>
                                          <p:attrName>style.visibility</p:attrName>
                                        </p:attrNameLst>
                                      </p:cBhvr>
                                      <p:to>
                                        <p:strVal val="visible"/>
                                      </p:to>
                                    </p:set>
                                    <p:animEffect transition="in" filter="randombar(horizontal)">
                                      <p:cBhvr>
                                        <p:cTn id="17" dur="500"/>
                                        <p:tgtEl>
                                          <p:spTgt spid="4403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44038">
                                            <p:txEl>
                                              <p:pRg st="4" end="4"/>
                                            </p:txEl>
                                          </p:spTgt>
                                        </p:tgtEl>
                                        <p:attrNameLst>
                                          <p:attrName>style.visibility</p:attrName>
                                        </p:attrNameLst>
                                      </p:cBhvr>
                                      <p:to>
                                        <p:strVal val="visible"/>
                                      </p:to>
                                    </p:set>
                                    <p:animEffect transition="in" filter="randombar(horizontal)">
                                      <p:cBhvr>
                                        <p:cTn id="22" dur="500"/>
                                        <p:tgtEl>
                                          <p:spTgt spid="440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2971800" y="2209800"/>
            <a:ext cx="6019800" cy="4495800"/>
          </a:xfrm>
          <a:prstGeom prst="rect">
            <a:avLst/>
          </a:prstGeom>
          <a:solidFill>
            <a:srgbClr val="EFEED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2775" name="Text Box 5"/>
          <p:cNvSpPr txBox="1">
            <a:spLocks noChangeArrowheads="1"/>
          </p:cNvSpPr>
          <p:nvPr/>
        </p:nvSpPr>
        <p:spPr bwMode="auto">
          <a:xfrm>
            <a:off x="3048000" y="2209800"/>
            <a:ext cx="5867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rgbClr val="000000"/>
                </a:solidFill>
                <a:effectLst>
                  <a:outerShdw blurRad="60007" dist="310007" dir="7680000" sy="30000" kx="1300200" algn="ctr" rotWithShape="0">
                    <a:prstClr val="black">
                      <a:alpha val="32000"/>
                    </a:prstClr>
                  </a:outerShdw>
                </a:effectLst>
                <a:latin typeface="Humanst521 BT" pitchFamily="34" charset="0"/>
              </a:rPr>
              <a:t>There is no evidence of the continuance of this gift after apostolic times nor indeed in the later times of the Apostles themselves; this provides confirmation of the fulfillment in this way of 1 Cor. 13:8, that this gift would cease in the churches, just as would "prophecies" and "knowledge" in the sense of knowledge received by immediate supernatural power (cp. 1 Cor. 14:6). The completion of the Holy Scriptures has provided the churches with all that is necessary for individual and collective guidance, instruction, and edification.</a:t>
            </a:r>
          </a:p>
        </p:txBody>
      </p:sp>
      <p:sp>
        <p:nvSpPr>
          <p:cNvPr id="32776" name="Rectangle 6"/>
          <p:cNvSpPr>
            <a:spLocks noChangeArrowheads="1"/>
          </p:cNvSpPr>
          <p:nvPr/>
        </p:nvSpPr>
        <p:spPr bwMode="auto">
          <a:xfrm>
            <a:off x="0" y="5867400"/>
            <a:ext cx="304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a:solidFill>
                  <a:srgbClr val="000000"/>
                </a:solidFill>
              </a:rPr>
              <a:t>Greek Word:</a:t>
            </a:r>
            <a:r>
              <a:rPr lang="en-US" sz="2000">
                <a:solidFill>
                  <a:srgbClr val="000000"/>
                </a:solidFill>
              </a:rPr>
              <a:t> </a:t>
            </a:r>
            <a:r>
              <a:rPr lang="en-US" sz="2000">
                <a:solidFill>
                  <a:srgbClr val="0000FF"/>
                </a:solidFill>
                <a:latin typeface="Galatia SIL" pitchFamily="2" charset="0"/>
              </a:rPr>
              <a:t>γλῶσσα</a:t>
            </a:r>
            <a:endParaRPr lang="en-US" sz="2000" b="1">
              <a:solidFill>
                <a:srgbClr val="000000"/>
              </a:solidFill>
            </a:endParaRPr>
          </a:p>
          <a:p>
            <a:pPr algn="ctr"/>
            <a:r>
              <a:rPr lang="en-US" sz="2000" b="1">
                <a:solidFill>
                  <a:srgbClr val="000000"/>
                </a:solidFill>
              </a:rPr>
              <a:t>Transliteration:</a:t>
            </a:r>
            <a:r>
              <a:rPr lang="en-US" sz="2000">
                <a:solidFill>
                  <a:srgbClr val="000000"/>
                </a:solidFill>
              </a:rPr>
              <a:t> </a:t>
            </a:r>
            <a:r>
              <a:rPr lang="en-US" sz="2000">
                <a:solidFill>
                  <a:srgbClr val="000000"/>
                </a:solidFill>
                <a:latin typeface="Gentium" pitchFamily="2" charset="0"/>
              </a:rPr>
              <a:t>glōssa</a:t>
            </a:r>
          </a:p>
        </p:txBody>
      </p:sp>
      <p:pic>
        <p:nvPicPr>
          <p:cNvPr id="327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0"/>
            <a:ext cx="2552700"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381000"/>
            <a:ext cx="9144000" cy="6155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Gift of Tongues </a:t>
            </a:r>
            <a:r>
              <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In Corinth</a:t>
            </a:r>
            <a:endParaRPr lang="en-US" sz="3400" b="1" dirty="0">
              <a:ln w="11430"/>
              <a:solidFill>
                <a:prstClr val="black"/>
              </a:solidFill>
              <a:effectLst>
                <a:glow rad="139700">
                  <a:prstClr val="white">
                    <a:alpha val="85000"/>
                  </a:prstClr>
                </a:glow>
                <a:outerShdw blurRad="50800" dist="39000" dir="5460000" algn="tl">
                  <a:srgbClr val="000000">
                    <a:alpha val="38000"/>
                  </a:srgbClr>
                </a:outerShdw>
              </a:effectLst>
              <a:latin typeface="Calibri" pitchFamily="34" charset="0"/>
              <a:cs typeface="Calibri" pitchFamily="34" charset="0"/>
            </a:endParaRPr>
          </a:p>
        </p:txBody>
      </p:sp>
      <p:sp>
        <p:nvSpPr>
          <p:cNvPr id="13" name="Rectangle 12"/>
          <p:cNvSpPr/>
          <p:nvPr/>
        </p:nvSpPr>
        <p:spPr>
          <a:xfrm>
            <a:off x="0" y="914400"/>
            <a:ext cx="9144000" cy="92333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They Were Temporary</a:t>
            </a:r>
            <a:endParaRPr lang="en-US" sz="54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
        <p:nvSpPr>
          <p:cNvPr id="14" name="Rectangle 13"/>
          <p:cNvSpPr/>
          <p:nvPr/>
        </p:nvSpPr>
        <p:spPr>
          <a:xfrm>
            <a:off x="117764" y="-11438"/>
            <a:ext cx="7959436" cy="369332"/>
          </a:xfrm>
          <a:prstGeom prst="rect">
            <a:avLst/>
          </a:prstGeom>
        </p:spPr>
        <p:txBody>
          <a:bodyPr wrap="square">
            <a:spAutoFit/>
          </a:bodyPr>
          <a:lstStyle/>
          <a:p>
            <a:pPr>
              <a:defRPr/>
            </a:pP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a:t>
            </a: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Gift of Tongues &amp; Edification</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(14:1-40)</a:t>
            </a:r>
            <a:endParaRPr lang="en-US" sz="1600" b="1" i="1" dirty="0">
              <a:solidFill>
                <a:srgbClr val="F8BD52">
                  <a:lumMod val="20000"/>
                  <a:lumOff val="80000"/>
                </a:srgbClr>
              </a:solidFill>
              <a:effectLst>
                <a:glow rad="63500">
                  <a:srgbClr val="000000">
                    <a:satMod val="175000"/>
                    <a:alpha val="40000"/>
                  </a:srgbClr>
                </a:glow>
              </a:effectLst>
            </a:endParaRPr>
          </a:p>
        </p:txBody>
      </p:sp>
    </p:spTree>
    <p:extLst>
      <p:ext uri="{BB962C8B-B14F-4D97-AF65-F5344CB8AC3E}">
        <p14:creationId xmlns:p14="http://schemas.microsoft.com/office/powerpoint/2010/main" val="304209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Brown Custom">
      <a:dk1>
        <a:srgbClr val="000000"/>
      </a:dk1>
      <a:lt1>
        <a:srgbClr val="000000"/>
      </a:lt1>
      <a:dk2>
        <a:srgbClr val="F6C46C"/>
      </a:dk2>
      <a:lt2>
        <a:srgbClr val="FFE693"/>
      </a:lt2>
      <a:accent1>
        <a:srgbClr val="9E6806"/>
      </a:accent1>
      <a:accent2>
        <a:srgbClr val="000000"/>
      </a:accent2>
      <a:accent3>
        <a:srgbClr val="DF930C"/>
      </a:accent3>
      <a:accent4>
        <a:srgbClr val="F8BD52"/>
      </a:accent4>
      <a:accent5>
        <a:srgbClr val="FFE693"/>
      </a:accent5>
      <a:accent6>
        <a:srgbClr val="F6C46C"/>
      </a:accent6>
      <a:hlink>
        <a:srgbClr val="003760"/>
      </a:hlink>
      <a:folHlink>
        <a:srgbClr val="FFCF3E"/>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6570</Words>
  <Application>Microsoft Office PowerPoint</Application>
  <PresentationFormat>On-screen Show (4:3)</PresentationFormat>
  <Paragraphs>453</Paragraphs>
  <Slides>49</Slides>
  <Notes>41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 McClain</cp:lastModifiedBy>
  <cp:revision>13</cp:revision>
  <dcterms:created xsi:type="dcterms:W3CDTF">2011-09-11T18:07:24Z</dcterms:created>
  <dcterms:modified xsi:type="dcterms:W3CDTF">2011-09-13T18:12:49Z</dcterms:modified>
</cp:coreProperties>
</file>