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38"/>
  </p:notesMasterIdLst>
  <p:sldIdLst>
    <p:sldId id="256" r:id="rId4"/>
    <p:sldId id="257" r:id="rId5"/>
    <p:sldId id="292" r:id="rId6"/>
    <p:sldId id="293" r:id="rId7"/>
    <p:sldId id="294" r:id="rId8"/>
    <p:sldId id="295" r:id="rId9"/>
    <p:sldId id="296" r:id="rId10"/>
    <p:sldId id="297" r:id="rId11"/>
    <p:sldId id="298" r:id="rId12"/>
    <p:sldId id="258" r:id="rId13"/>
    <p:sldId id="279" r:id="rId14"/>
    <p:sldId id="260" r:id="rId15"/>
    <p:sldId id="280" r:id="rId16"/>
    <p:sldId id="281" r:id="rId17"/>
    <p:sldId id="282" r:id="rId18"/>
    <p:sldId id="285" r:id="rId19"/>
    <p:sldId id="286" r:id="rId20"/>
    <p:sldId id="291" r:id="rId21"/>
    <p:sldId id="290" r:id="rId22"/>
    <p:sldId id="287" r:id="rId23"/>
    <p:sldId id="288" r:id="rId24"/>
    <p:sldId id="289" r:id="rId25"/>
    <p:sldId id="299" r:id="rId26"/>
    <p:sldId id="300" r:id="rId27"/>
    <p:sldId id="303" r:id="rId28"/>
    <p:sldId id="304" r:id="rId29"/>
    <p:sldId id="306" r:id="rId30"/>
    <p:sldId id="305" r:id="rId31"/>
    <p:sldId id="307" r:id="rId32"/>
    <p:sldId id="309" r:id="rId33"/>
    <p:sldId id="308" r:id="rId34"/>
    <p:sldId id="310" r:id="rId35"/>
    <p:sldId id="311" r:id="rId36"/>
    <p:sldId id="312"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B9"/>
    <a:srgbClr val="FFF2E5"/>
    <a:srgbClr val="FFEDC9"/>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EADE7-0F5F-4063-9FBF-C1D128636DE0}" type="datetimeFigureOut">
              <a:rPr lang="en-US" smtClean="0"/>
              <a:t>4/18/2011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6296B4-C898-4699-9CB4-54A7717D8679}" type="slidenum">
              <a:rPr lang="en-US" smtClean="0"/>
              <a:t>‹#›</a:t>
            </a:fld>
            <a:endParaRPr lang="en-US"/>
          </a:p>
        </p:txBody>
      </p:sp>
    </p:spTree>
    <p:extLst>
      <p:ext uri="{BB962C8B-B14F-4D97-AF65-F5344CB8AC3E}">
        <p14:creationId xmlns:p14="http://schemas.microsoft.com/office/powerpoint/2010/main" val="55126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3ABC2C-0A11-4741-9EF5-458BF2D640AB}" type="slidenum">
              <a:rPr lang="en-US"/>
              <a:pPr/>
              <a:t>‹#›</a:t>
            </a:fld>
            <a:endParaRPr lang="en-US"/>
          </a:p>
        </p:txBody>
      </p:sp>
    </p:spTree>
    <p:extLst>
      <p:ext uri="{BB962C8B-B14F-4D97-AF65-F5344CB8AC3E}">
        <p14:creationId xmlns:p14="http://schemas.microsoft.com/office/powerpoint/2010/main" val="171251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639E84-F0AD-41A0-A2B2-240DCF575AD3}" type="slidenum">
              <a:rPr lang="en-US"/>
              <a:pPr/>
              <a:t>‹#›</a:t>
            </a:fld>
            <a:endParaRPr lang="en-US"/>
          </a:p>
        </p:txBody>
      </p:sp>
    </p:spTree>
    <p:extLst>
      <p:ext uri="{BB962C8B-B14F-4D97-AF65-F5344CB8AC3E}">
        <p14:creationId xmlns:p14="http://schemas.microsoft.com/office/powerpoint/2010/main" val="1791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E01322-D65F-4E4B-BC62-0383C7556390}" type="slidenum">
              <a:rPr lang="en-US"/>
              <a:pPr/>
              <a:t>‹#›</a:t>
            </a:fld>
            <a:endParaRPr lang="en-US"/>
          </a:p>
        </p:txBody>
      </p:sp>
    </p:spTree>
    <p:extLst>
      <p:ext uri="{BB962C8B-B14F-4D97-AF65-F5344CB8AC3E}">
        <p14:creationId xmlns:p14="http://schemas.microsoft.com/office/powerpoint/2010/main" val="368833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B1A057-89B6-4C8E-93CE-142F4A61FA7A}" type="slidenum">
              <a:rPr lang="en-US"/>
              <a:pPr/>
              <a:t>‹#›</a:t>
            </a:fld>
            <a:endParaRPr lang="en-US"/>
          </a:p>
        </p:txBody>
      </p:sp>
    </p:spTree>
    <p:extLst>
      <p:ext uri="{BB962C8B-B14F-4D97-AF65-F5344CB8AC3E}">
        <p14:creationId xmlns:p14="http://schemas.microsoft.com/office/powerpoint/2010/main" val="368840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E0C74E-358A-4E42-91BA-42773D52B6C1}" type="slidenum">
              <a:rPr lang="en-US"/>
              <a:pPr/>
              <a:t>‹#›</a:t>
            </a:fld>
            <a:endParaRPr lang="en-US"/>
          </a:p>
        </p:txBody>
      </p:sp>
    </p:spTree>
    <p:extLst>
      <p:ext uri="{BB962C8B-B14F-4D97-AF65-F5344CB8AC3E}">
        <p14:creationId xmlns:p14="http://schemas.microsoft.com/office/powerpoint/2010/main" val="343686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93DCDD-1C2B-4A19-AB75-D0825F9D12AF}" type="slidenum">
              <a:rPr lang="en-US"/>
              <a:pPr/>
              <a:t>‹#›</a:t>
            </a:fld>
            <a:endParaRPr lang="en-US"/>
          </a:p>
        </p:txBody>
      </p:sp>
    </p:spTree>
    <p:extLst>
      <p:ext uri="{BB962C8B-B14F-4D97-AF65-F5344CB8AC3E}">
        <p14:creationId xmlns:p14="http://schemas.microsoft.com/office/powerpoint/2010/main" val="370718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7B20D6-E319-4F05-AFAC-440B2CEC1A02}" type="slidenum">
              <a:rPr lang="en-US"/>
              <a:pPr/>
              <a:t>‹#›</a:t>
            </a:fld>
            <a:endParaRPr lang="en-US"/>
          </a:p>
        </p:txBody>
      </p:sp>
    </p:spTree>
    <p:extLst>
      <p:ext uri="{BB962C8B-B14F-4D97-AF65-F5344CB8AC3E}">
        <p14:creationId xmlns:p14="http://schemas.microsoft.com/office/powerpoint/2010/main" val="274152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016A530-7818-4432-ABD7-FA438D3DB1C4}" type="slidenum">
              <a:rPr lang="en-US"/>
              <a:pPr/>
              <a:t>‹#›</a:t>
            </a:fld>
            <a:endParaRPr lang="en-US"/>
          </a:p>
        </p:txBody>
      </p:sp>
    </p:spTree>
    <p:extLst>
      <p:ext uri="{BB962C8B-B14F-4D97-AF65-F5344CB8AC3E}">
        <p14:creationId xmlns:p14="http://schemas.microsoft.com/office/powerpoint/2010/main" val="2373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472F24-574F-4536-A17E-6829C1E9181D}" type="slidenum">
              <a:rPr lang="en-US"/>
              <a:pPr/>
              <a:t>‹#›</a:t>
            </a:fld>
            <a:endParaRPr lang="en-US"/>
          </a:p>
        </p:txBody>
      </p:sp>
    </p:spTree>
    <p:extLst>
      <p:ext uri="{BB962C8B-B14F-4D97-AF65-F5344CB8AC3E}">
        <p14:creationId xmlns:p14="http://schemas.microsoft.com/office/powerpoint/2010/main" val="176044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A50F9B-CF9E-49A7-8A64-9FFEA24B3F71}" type="slidenum">
              <a:rPr lang="en-US"/>
              <a:pPr/>
              <a:t>‹#›</a:t>
            </a:fld>
            <a:endParaRPr lang="en-US"/>
          </a:p>
        </p:txBody>
      </p:sp>
    </p:spTree>
    <p:extLst>
      <p:ext uri="{BB962C8B-B14F-4D97-AF65-F5344CB8AC3E}">
        <p14:creationId xmlns:p14="http://schemas.microsoft.com/office/powerpoint/2010/main" val="46439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007EB2-3B2B-46E8-A52E-9F84EB550BB8}" type="slidenum">
              <a:rPr lang="en-US"/>
              <a:pPr/>
              <a:t>‹#›</a:t>
            </a:fld>
            <a:endParaRPr lang="en-US"/>
          </a:p>
        </p:txBody>
      </p:sp>
    </p:spTree>
    <p:extLst>
      <p:ext uri="{BB962C8B-B14F-4D97-AF65-F5344CB8AC3E}">
        <p14:creationId xmlns:p14="http://schemas.microsoft.com/office/powerpoint/2010/main" val="250350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61A224-D2C3-49D6-B8EB-853D44A7BB52}" type="slidenum">
              <a:rPr lang="en-US"/>
              <a:pPr/>
              <a:t>‹#›</a:t>
            </a:fld>
            <a:endParaRPr lang="en-US"/>
          </a:p>
        </p:txBody>
      </p:sp>
    </p:spTree>
    <p:extLst>
      <p:ext uri="{BB962C8B-B14F-4D97-AF65-F5344CB8AC3E}">
        <p14:creationId xmlns:p14="http://schemas.microsoft.com/office/powerpoint/2010/main" val="73212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2C3689-7992-43EB-A073-CF091CEFB8A6}" type="slidenum">
              <a:rPr lang="en-US"/>
              <a:pPr/>
              <a:t>‹#›</a:t>
            </a:fld>
            <a:endParaRPr lang="en-US"/>
          </a:p>
        </p:txBody>
      </p:sp>
    </p:spTree>
    <p:extLst>
      <p:ext uri="{BB962C8B-B14F-4D97-AF65-F5344CB8AC3E}">
        <p14:creationId xmlns:p14="http://schemas.microsoft.com/office/powerpoint/2010/main" val="324017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7A07BF-9EEA-4465-B475-1E97F6D9A9F0}" type="slidenum">
              <a:rPr lang="en-US"/>
              <a:pPr/>
              <a:t>‹#›</a:t>
            </a:fld>
            <a:endParaRPr lang="en-US"/>
          </a:p>
        </p:txBody>
      </p:sp>
    </p:spTree>
    <p:extLst>
      <p:ext uri="{BB962C8B-B14F-4D97-AF65-F5344CB8AC3E}">
        <p14:creationId xmlns:p14="http://schemas.microsoft.com/office/powerpoint/2010/main" val="60518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5F1F1E-1754-4E17-8AF9-77F200300A2D}" type="slidenum">
              <a:rPr lang="en-US"/>
              <a:pPr/>
              <a:t>‹#›</a:t>
            </a:fld>
            <a:endParaRPr lang="en-US"/>
          </a:p>
        </p:txBody>
      </p:sp>
    </p:spTree>
    <p:extLst>
      <p:ext uri="{BB962C8B-B14F-4D97-AF65-F5344CB8AC3E}">
        <p14:creationId xmlns:p14="http://schemas.microsoft.com/office/powerpoint/2010/main" val="68936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C2A770-8B40-4B62-BAAD-B7AE199F901B}" type="slidenum">
              <a:rPr lang="en-US"/>
              <a:pPr/>
              <a:t>‹#›</a:t>
            </a:fld>
            <a:endParaRPr lang="en-US"/>
          </a:p>
        </p:txBody>
      </p:sp>
    </p:spTree>
    <p:extLst>
      <p:ext uri="{BB962C8B-B14F-4D97-AF65-F5344CB8AC3E}">
        <p14:creationId xmlns:p14="http://schemas.microsoft.com/office/powerpoint/2010/main" val="367043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1ED4C9-FE53-4A22-84A4-CE1E4F92700F}" type="slidenum">
              <a:rPr lang="en-US"/>
              <a:pPr/>
              <a:t>‹#›</a:t>
            </a:fld>
            <a:endParaRPr lang="en-US"/>
          </a:p>
        </p:txBody>
      </p:sp>
    </p:spTree>
    <p:extLst>
      <p:ext uri="{BB962C8B-B14F-4D97-AF65-F5344CB8AC3E}">
        <p14:creationId xmlns:p14="http://schemas.microsoft.com/office/powerpoint/2010/main" val="9860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C7E30A-08BD-46BC-9C1A-0190E602F0D5}" type="slidenum">
              <a:rPr lang="en-US"/>
              <a:pPr/>
              <a:t>‹#›</a:t>
            </a:fld>
            <a:endParaRPr lang="en-US"/>
          </a:p>
        </p:txBody>
      </p:sp>
    </p:spTree>
    <p:extLst>
      <p:ext uri="{BB962C8B-B14F-4D97-AF65-F5344CB8AC3E}">
        <p14:creationId xmlns:p14="http://schemas.microsoft.com/office/powerpoint/2010/main" val="374294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75B12F-5FB9-4770-9CE2-F80BB9A8A0CD}" type="slidenum">
              <a:rPr lang="en-US"/>
              <a:pPr/>
              <a:t>‹#›</a:t>
            </a:fld>
            <a:endParaRPr lang="en-US"/>
          </a:p>
        </p:txBody>
      </p:sp>
    </p:spTree>
    <p:extLst>
      <p:ext uri="{BB962C8B-B14F-4D97-AF65-F5344CB8AC3E}">
        <p14:creationId xmlns:p14="http://schemas.microsoft.com/office/powerpoint/2010/main" val="8370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3CAE789-B3B0-4578-88FC-96CE902636F9}" type="slidenum">
              <a:rPr lang="en-US"/>
              <a:pPr/>
              <a:t>‹#›</a:t>
            </a:fld>
            <a:endParaRPr lang="en-US"/>
          </a:p>
        </p:txBody>
      </p:sp>
    </p:spTree>
    <p:extLst>
      <p:ext uri="{BB962C8B-B14F-4D97-AF65-F5344CB8AC3E}">
        <p14:creationId xmlns:p14="http://schemas.microsoft.com/office/powerpoint/2010/main" val="34064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C493CBD-4C19-41E2-9466-6EBC665F5CDD}" type="slidenum">
              <a:rPr lang="en-US"/>
              <a:pPr/>
              <a:t>‹#›</a:t>
            </a:fld>
            <a:endParaRPr lang="en-US"/>
          </a:p>
        </p:txBody>
      </p:sp>
    </p:spTree>
    <p:extLst>
      <p:ext uri="{BB962C8B-B14F-4D97-AF65-F5344CB8AC3E}">
        <p14:creationId xmlns:p14="http://schemas.microsoft.com/office/powerpoint/2010/main" val="127712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5C9FA78-18F1-49C4-AF13-DFD2DCB956DA}" type="slidenum">
              <a:rPr lang="en-US"/>
              <a:pPr/>
              <a:t>‹#›</a:t>
            </a:fld>
            <a:endParaRPr lang="en-US"/>
          </a:p>
        </p:txBody>
      </p:sp>
    </p:spTree>
    <p:extLst>
      <p:ext uri="{BB962C8B-B14F-4D97-AF65-F5344CB8AC3E}">
        <p14:creationId xmlns:p14="http://schemas.microsoft.com/office/powerpoint/2010/main" val="263840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00AEEC-FC20-4D92-8F77-59C6104A0F64}" type="slidenum">
              <a:rPr lang="en-US"/>
              <a:pPr/>
              <a:t>‹#›</a:t>
            </a:fld>
            <a:endParaRPr lang="en-US"/>
          </a:p>
        </p:txBody>
      </p:sp>
    </p:spTree>
    <p:extLst>
      <p:ext uri="{BB962C8B-B14F-4D97-AF65-F5344CB8AC3E}">
        <p14:creationId xmlns:p14="http://schemas.microsoft.com/office/powerpoint/2010/main" val="234368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DFBC85-9F91-4C11-8DD9-EE483AC9B392}" type="slidenum">
              <a:rPr lang="en-US"/>
              <a:pPr/>
              <a:t>‹#›</a:t>
            </a:fld>
            <a:endParaRPr lang="en-US"/>
          </a:p>
        </p:txBody>
      </p:sp>
    </p:spTree>
    <p:extLst>
      <p:ext uri="{BB962C8B-B14F-4D97-AF65-F5344CB8AC3E}">
        <p14:creationId xmlns:p14="http://schemas.microsoft.com/office/powerpoint/2010/main" val="49124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99E331-0A11-4F2B-9934-A427C312D93B}" type="slidenum">
              <a:rPr lang="en-US"/>
              <a:pPr/>
              <a:t>‹#›</a:t>
            </a:fld>
            <a:endParaRPr lang="en-US"/>
          </a:p>
        </p:txBody>
      </p:sp>
    </p:spTree>
    <p:extLst>
      <p:ext uri="{BB962C8B-B14F-4D97-AF65-F5344CB8AC3E}">
        <p14:creationId xmlns:p14="http://schemas.microsoft.com/office/powerpoint/2010/main" val="197440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3C7BE5-08A8-4517-94B1-C364B84F4FBA}" type="slidenum">
              <a:rPr lang="en-US"/>
              <a:pPr/>
              <a:t>‹#›</a:t>
            </a:fld>
            <a:endParaRPr lang="en-US"/>
          </a:p>
        </p:txBody>
      </p:sp>
    </p:spTree>
    <p:extLst>
      <p:ext uri="{BB962C8B-B14F-4D97-AF65-F5344CB8AC3E}">
        <p14:creationId xmlns:p14="http://schemas.microsoft.com/office/powerpoint/2010/main" val="75219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C960CE-EB58-487B-8F7B-45C8AC8DDE74}" type="slidenum">
              <a:rPr lang="en-US"/>
              <a:pPr/>
              <a:t>‹#›</a:t>
            </a:fld>
            <a:endParaRPr lang="en-US"/>
          </a:p>
        </p:txBody>
      </p:sp>
    </p:spTree>
    <p:extLst>
      <p:ext uri="{BB962C8B-B14F-4D97-AF65-F5344CB8AC3E}">
        <p14:creationId xmlns:p14="http://schemas.microsoft.com/office/powerpoint/2010/main" val="170045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5318FF-EBAE-44FD-A094-D43E81D2EC51}" type="slidenum">
              <a:rPr lang="en-US"/>
              <a:pPr/>
              <a:t>‹#›</a:t>
            </a:fld>
            <a:endParaRPr lang="en-US"/>
          </a:p>
        </p:txBody>
      </p:sp>
    </p:spTree>
    <p:extLst>
      <p:ext uri="{BB962C8B-B14F-4D97-AF65-F5344CB8AC3E}">
        <p14:creationId xmlns:p14="http://schemas.microsoft.com/office/powerpoint/2010/main" val="144720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CAC4375-28ED-47D5-9E40-C38B9E7E1619}" type="slidenum">
              <a:rPr lang="en-US"/>
              <a:pPr/>
              <a:t>‹#›</a:t>
            </a:fld>
            <a:endParaRPr lang="en-US"/>
          </a:p>
        </p:txBody>
      </p:sp>
    </p:spTree>
    <p:extLst>
      <p:ext uri="{BB962C8B-B14F-4D97-AF65-F5344CB8AC3E}">
        <p14:creationId xmlns:p14="http://schemas.microsoft.com/office/powerpoint/2010/main" val="239307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1696B3F-68AC-4862-9838-8265DC11FF97}" type="slidenum">
              <a:rPr lang="en-US"/>
              <a:pPr/>
              <a:t>‹#›</a:t>
            </a:fld>
            <a:endParaRPr lang="en-US"/>
          </a:p>
        </p:txBody>
      </p:sp>
    </p:spTree>
    <p:extLst>
      <p:ext uri="{BB962C8B-B14F-4D97-AF65-F5344CB8AC3E}">
        <p14:creationId xmlns:p14="http://schemas.microsoft.com/office/powerpoint/2010/main" val="246985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0F58CAA-0886-4DB3-987D-4BA0D154B5F8}" type="slidenum">
              <a:rPr lang="en-US"/>
              <a:pPr/>
              <a:t>‹#›</a:t>
            </a:fld>
            <a:endParaRPr lang="en-US"/>
          </a:p>
        </p:txBody>
      </p:sp>
    </p:spTree>
    <p:extLst>
      <p:ext uri="{BB962C8B-B14F-4D97-AF65-F5344CB8AC3E}">
        <p14:creationId xmlns:p14="http://schemas.microsoft.com/office/powerpoint/2010/main" val="69575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174F92-7AFB-4FE6-9F12-6B838B727919}" type="slidenum">
              <a:rPr lang="en-US"/>
              <a:pPr/>
              <a:t>‹#›</a:t>
            </a:fld>
            <a:endParaRPr lang="en-US"/>
          </a:p>
        </p:txBody>
      </p:sp>
    </p:spTree>
    <p:extLst>
      <p:ext uri="{BB962C8B-B14F-4D97-AF65-F5344CB8AC3E}">
        <p14:creationId xmlns:p14="http://schemas.microsoft.com/office/powerpoint/2010/main" val="248744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F6FE28-64A9-4D49-AAF5-12CDD40844A2}" type="slidenum">
              <a:rPr lang="en-US"/>
              <a:pPr/>
              <a:t>‹#›</a:t>
            </a:fld>
            <a:endParaRPr lang="en-US"/>
          </a:p>
        </p:txBody>
      </p:sp>
    </p:spTree>
    <p:extLst>
      <p:ext uri="{BB962C8B-B14F-4D97-AF65-F5344CB8AC3E}">
        <p14:creationId xmlns:p14="http://schemas.microsoft.com/office/powerpoint/2010/main" val="88869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75561D3-047D-498A-9C0E-E602DC952423}" type="slidenum">
              <a:rPr lang="en-US"/>
              <a:pPr/>
              <a:t>‹#›</a:t>
            </a:fld>
            <a:endParaRPr lang="en-US"/>
          </a:p>
        </p:txBody>
      </p:sp>
      <p:pic>
        <p:nvPicPr>
          <p:cNvPr id="1202" name="Picture 178" descr="scales of justice_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EF53E89-3158-4649-B237-4F51FE3165EC}" type="slidenum">
              <a:rPr lang="en-US"/>
              <a:pPr/>
              <a:t>‹#›</a:t>
            </a:fld>
            <a:endParaRPr lang="en-US"/>
          </a:p>
        </p:txBody>
      </p:sp>
      <p:pic>
        <p:nvPicPr>
          <p:cNvPr id="4278" name="Picture 182" descr="Grace or Guilt_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5365"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5366"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AC603E0-5659-4DC1-9DA3-687ECF045DE1}" type="slidenum">
              <a:rPr lang="en-US"/>
              <a:pPr/>
              <a:t>‹#›</a:t>
            </a:fld>
            <a:endParaRPr lang="en-US"/>
          </a:p>
        </p:txBody>
      </p:sp>
      <p:pic>
        <p:nvPicPr>
          <p:cNvPr id="15458" name="Picture 1122" descr="scales of justice_c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9.bmp"/><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04800" y="2295940"/>
            <a:ext cx="8534400" cy="440965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2351306"/>
            <a:ext cx="8153400" cy="4278094"/>
          </a:xfrm>
          <a:prstGeom prst="rect">
            <a:avLst/>
          </a:prstGeom>
        </p:spPr>
        <p:txBody>
          <a:bodyPr wrap="square">
            <a:spAutoFit/>
          </a:bodyPr>
          <a:lstStyle/>
          <a:p>
            <a:pPr algn="ctr"/>
            <a:r>
              <a:rPr lang="en-US" sz="3200" dirty="0" smtClean="0">
                <a:effectLst>
                  <a:outerShdw blurRad="60007" dist="310007" dir="7680000" sy="30000" kx="1300200" algn="ctr" rotWithShape="0">
                    <a:prstClr val="black">
                      <a:alpha val="32000"/>
                    </a:prstClr>
                  </a:outerShdw>
                </a:effectLst>
                <a:latin typeface="Pythagoras" pitchFamily="2" charset="0"/>
              </a:rPr>
              <a:t>Redefining </a:t>
            </a:r>
            <a:r>
              <a:rPr lang="en-US" sz="3200" dirty="0">
                <a:effectLst>
                  <a:outerShdw blurRad="60007" dist="310007" dir="7680000" sy="30000" kx="1300200" algn="ctr" rotWithShape="0">
                    <a:prstClr val="black">
                      <a:alpha val="32000"/>
                    </a:prstClr>
                  </a:outerShdw>
                </a:effectLst>
                <a:latin typeface="Pythagoras" pitchFamily="2" charset="0"/>
              </a:rPr>
              <a:t>Sin</a:t>
            </a:r>
          </a:p>
          <a:p>
            <a:pPr algn="ctr"/>
            <a:r>
              <a:rPr lang="en-US" sz="2400" dirty="0">
                <a:effectLst>
                  <a:outerShdw blurRad="60007" dist="310007" dir="7680000" sy="30000" kx="1300200" algn="ctr" rotWithShape="0">
                    <a:prstClr val="black">
                      <a:alpha val="32000"/>
                    </a:prstClr>
                  </a:outerShdw>
                </a:effectLst>
              </a:rPr>
              <a:t>U.S. Dept. of Health and Human Services (1989 Report of the Secretary’s Task Force on Youth Suicide). According to this study, because “fundamentalist religion” portrays homosexuality as sinful it created “unresolvable internal conflicts for youth who … will not change their sexual orientation.” The study recognized that youths involved in homosexuality “feel wicked and condemned to hell and attempt suicide in despair of ever obtaining redemption.” The study recommends that churches should begin to “reassess homosexuality in a positive context.”</a:t>
            </a:r>
          </a:p>
        </p:txBody>
      </p:sp>
      <p:sp>
        <p:nvSpPr>
          <p:cNvPr id="8" name="Rectangle 7"/>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68" y="1036232"/>
            <a:ext cx="1536123" cy="1977538"/>
          </a:xfrm>
          <a:prstGeom prst="rect">
            <a:avLst/>
          </a:prstGeom>
        </p:spPr>
      </p:pic>
      <p:sp>
        <p:nvSpPr>
          <p:cNvPr id="10" name="TextBox 9"/>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04800" y="2295940"/>
            <a:ext cx="8534400" cy="440965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2351306"/>
            <a:ext cx="8153400" cy="584775"/>
          </a:xfrm>
          <a:prstGeom prst="rect">
            <a:avLst/>
          </a:prstGeom>
        </p:spPr>
        <p:txBody>
          <a:bodyPr wrap="square">
            <a:spAutoFit/>
          </a:bodyPr>
          <a:lstStyle/>
          <a:p>
            <a:pPr algn="ctr"/>
            <a:r>
              <a:rPr lang="en-US" sz="3200" dirty="0" smtClean="0">
                <a:effectLst>
                  <a:outerShdw blurRad="60007" dist="310007" dir="7680000" sy="30000" kx="1300200" algn="ctr" rotWithShape="0">
                    <a:prstClr val="black">
                      <a:alpha val="32000"/>
                    </a:prstClr>
                  </a:outerShdw>
                </a:effectLst>
                <a:latin typeface="Pythagoras" pitchFamily="2" charset="0"/>
              </a:rPr>
              <a:t>Redefining Sin</a:t>
            </a:r>
            <a:endParaRPr lang="en-US" sz="3200" dirty="0">
              <a:effectLst>
                <a:outerShdw blurRad="60007" dist="310007" dir="7680000" sy="30000" kx="1300200" algn="ctr" rotWithShape="0">
                  <a:prstClr val="black">
                    <a:alpha val="32000"/>
                  </a:prstClr>
                </a:outerShdw>
              </a:effectLst>
              <a:latin typeface="Pythagoras" pitchFamily="2" charset="0"/>
            </a:endParaRPr>
          </a:p>
        </p:txBody>
      </p:sp>
      <p:sp>
        <p:nvSpPr>
          <p:cNvPr id="8" name="Rectangle 7"/>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sp>
        <p:nvSpPr>
          <p:cNvPr id="2" name="Rectangle 1"/>
          <p:cNvSpPr/>
          <p:nvPr/>
        </p:nvSpPr>
        <p:spPr>
          <a:xfrm>
            <a:off x="533400" y="3013770"/>
            <a:ext cx="8001000" cy="3539430"/>
          </a:xfrm>
          <a:prstGeom prst="rect">
            <a:avLst/>
          </a:prstGeom>
        </p:spPr>
        <p:txBody>
          <a:bodyPr wrap="square">
            <a:spAutoFit/>
          </a:bodyPr>
          <a:lstStyle/>
          <a:p>
            <a:pPr lvl="1" indent="-457200">
              <a:buClr>
                <a:schemeClr val="accent3">
                  <a:lumMod val="75000"/>
                </a:schemeClr>
              </a:buClr>
              <a:buFont typeface="Wingdings 2" pitchFamily="18" charset="2"/>
              <a:buChar char="è"/>
            </a:pPr>
            <a:r>
              <a:rPr lang="en-US" sz="2800" dirty="0">
                <a:effectLst>
                  <a:outerShdw blurRad="60007" dist="310007" dir="7680000" sy="30000" kx="1300200" algn="ctr" rotWithShape="0">
                    <a:prstClr val="black">
                      <a:alpha val="32000"/>
                    </a:prstClr>
                  </a:outerShdw>
                </a:effectLst>
                <a:latin typeface="Berlin Sans FB Demi" pitchFamily="34" charset="0"/>
              </a:rPr>
              <a:t>Abortion</a:t>
            </a:r>
            <a:r>
              <a:rPr lang="en-US" sz="2800" dirty="0">
                <a:effectLst>
                  <a:outerShdw blurRad="60007" dist="310007" dir="7680000" sy="30000" kx="1300200" algn="ctr" rotWithShape="0">
                    <a:prstClr val="black">
                      <a:alpha val="32000"/>
                    </a:prstClr>
                  </a:outerShdw>
                </a:effectLst>
                <a:latin typeface="Book Antiqua" pitchFamily="18" charset="0"/>
              </a:rPr>
              <a:t> </a:t>
            </a:r>
            <a:r>
              <a:rPr lang="en-US" sz="2800" dirty="0" smtClean="0">
                <a:effectLst>
                  <a:outerShdw blurRad="60007" dist="310007" dir="7680000" sy="30000" kx="1300200" algn="ctr" rotWithShape="0">
                    <a:prstClr val="black">
                      <a:alpha val="32000"/>
                    </a:prstClr>
                  </a:outerShdw>
                </a:effectLst>
                <a:latin typeface="Book Antiqua" pitchFamily="18" charset="0"/>
              </a:rPr>
              <a:t>– “The Right To Choose” – instead of murder  - shedding the blood of the most innocent! </a:t>
            </a:r>
          </a:p>
          <a:p>
            <a:pPr lvl="1" indent="-457200">
              <a:buClr>
                <a:schemeClr val="accent3">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Adultery</a:t>
            </a:r>
            <a:r>
              <a:rPr lang="en-US" sz="2800" dirty="0" smtClean="0">
                <a:effectLst>
                  <a:outerShdw blurRad="60007" dist="310007" dir="7680000" sy="30000" kx="1300200" algn="ctr" rotWithShape="0">
                    <a:prstClr val="black">
                      <a:alpha val="32000"/>
                    </a:prstClr>
                  </a:outerShdw>
                </a:effectLst>
                <a:latin typeface="Book Antiqua" pitchFamily="18" charset="0"/>
              </a:rPr>
              <a:t> - </a:t>
            </a:r>
            <a:r>
              <a:rPr lang="en-US" sz="2800" i="1" dirty="0" smtClean="0">
                <a:effectLst>
                  <a:outerShdw blurRad="60007" dist="310007" dir="7680000" sy="30000" kx="1300200" algn="ctr" rotWithShape="0">
                    <a:prstClr val="black">
                      <a:alpha val="32000"/>
                    </a:prstClr>
                  </a:outerShdw>
                </a:effectLst>
                <a:latin typeface="Book Antiqua" pitchFamily="18" charset="0"/>
              </a:rPr>
              <a:t>“</a:t>
            </a:r>
            <a:r>
              <a:rPr lang="en-US" sz="2800" i="1" dirty="0">
                <a:effectLst>
                  <a:outerShdw blurRad="60007" dist="310007" dir="7680000" sy="30000" kx="1300200" algn="ctr" rotWithShape="0">
                    <a:prstClr val="black">
                      <a:alpha val="32000"/>
                    </a:prstClr>
                  </a:outerShdw>
                </a:effectLst>
                <a:latin typeface="Book Antiqua" pitchFamily="18" charset="0"/>
              </a:rPr>
              <a:t>an open relationship,”</a:t>
            </a:r>
            <a:r>
              <a:rPr lang="en-US" sz="2800" dirty="0">
                <a:effectLst>
                  <a:outerShdw blurRad="60007" dist="310007" dir="7680000" sy="30000" kx="1300200" algn="ctr" rotWithShape="0">
                    <a:prstClr val="black">
                      <a:alpha val="32000"/>
                    </a:prstClr>
                  </a:outerShdw>
                </a:effectLst>
                <a:latin typeface="Book Antiqua" pitchFamily="18" charset="0"/>
              </a:rPr>
              <a:t> </a:t>
            </a:r>
          </a:p>
          <a:p>
            <a:pPr lvl="1" indent="-457200">
              <a:buClr>
                <a:schemeClr val="accent3">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Pornography</a:t>
            </a:r>
            <a:r>
              <a:rPr lang="en-US" sz="2800" dirty="0" smtClean="0">
                <a:effectLst>
                  <a:outerShdw blurRad="60007" dist="310007" dir="7680000" sy="30000" kx="1300200" algn="ctr" rotWithShape="0">
                    <a:prstClr val="black">
                      <a:alpha val="32000"/>
                    </a:prstClr>
                  </a:outerShdw>
                </a:effectLst>
                <a:latin typeface="Book Antiqua" pitchFamily="18" charset="0"/>
              </a:rPr>
              <a:t> – “adult entertainment”</a:t>
            </a:r>
          </a:p>
          <a:p>
            <a:pPr lvl="1" indent="-457200">
              <a:buClr>
                <a:schemeClr val="accent3">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Drunkenness</a:t>
            </a:r>
            <a:r>
              <a:rPr lang="en-US" sz="2800" dirty="0" smtClean="0">
                <a:effectLst>
                  <a:outerShdw blurRad="60007" dist="310007" dir="7680000" sy="30000" kx="1300200" algn="ctr" rotWithShape="0">
                    <a:prstClr val="black">
                      <a:alpha val="32000"/>
                    </a:prstClr>
                  </a:outerShdw>
                </a:effectLst>
                <a:latin typeface="Book Antiqua" pitchFamily="18" charset="0"/>
              </a:rPr>
              <a:t> – over indulgence in “adult beverages”</a:t>
            </a:r>
          </a:p>
          <a:p>
            <a:pPr lvl="1" indent="-457200">
              <a:buClr>
                <a:schemeClr val="accent3">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Immodesty</a:t>
            </a:r>
            <a:r>
              <a:rPr lang="en-US" sz="2800" dirty="0" smtClean="0">
                <a:effectLst>
                  <a:outerShdw blurRad="60007" dist="310007" dir="7680000" sy="30000" kx="1300200" algn="ctr" rotWithShape="0">
                    <a:prstClr val="black">
                      <a:alpha val="32000"/>
                    </a:prstClr>
                  </a:outerShdw>
                </a:effectLst>
                <a:latin typeface="Book Antiqua" pitchFamily="18" charset="0"/>
              </a:rPr>
              <a:t> – “swimming apparel” – etc. </a:t>
            </a:r>
            <a:endParaRPr lang="en-US" sz="2800" dirty="0">
              <a:effectLst>
                <a:outerShdw blurRad="60007" dist="310007" dir="7680000" sy="30000" kx="1300200" algn="ctr" rotWithShape="0">
                  <a:prstClr val="black">
                    <a:alpha val="32000"/>
                  </a:prstClr>
                </a:outerShdw>
              </a:effectLst>
              <a:latin typeface="Book Antiqua"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68" y="1036232"/>
            <a:ext cx="1536123" cy="1977538"/>
          </a:xfrm>
          <a:prstGeom prst="rect">
            <a:avLst/>
          </a:prstGeom>
        </p:spPr>
      </p:pic>
      <p:sp>
        <p:nvSpPr>
          <p:cNvPr id="10" name="TextBox 9"/>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65419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3289300" y="2514600"/>
            <a:ext cx="5549900" cy="4190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362200"/>
            <a:ext cx="3060700" cy="4038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Rectangle 2"/>
          <p:cNvSpPr/>
          <p:nvPr/>
        </p:nvSpPr>
        <p:spPr>
          <a:xfrm>
            <a:off x="706582" y="6400800"/>
            <a:ext cx="1903085" cy="369332"/>
          </a:xfrm>
          <a:prstGeom prst="rect">
            <a:avLst/>
          </a:prstGeom>
        </p:spPr>
        <p:txBody>
          <a:bodyPr wrap="none">
            <a:spAutoFit/>
          </a:bodyPr>
          <a:lstStyle/>
          <a:p>
            <a:r>
              <a:rPr lang="en-US" b="1" dirty="0">
                <a:solidFill>
                  <a:schemeClr val="bg2">
                    <a:lumMod val="20000"/>
                    <a:lumOff val="80000"/>
                  </a:schemeClr>
                </a:solidFill>
                <a:effectLst>
                  <a:glow rad="63500">
                    <a:schemeClr val="accent2">
                      <a:satMod val="175000"/>
                      <a:alpha val="40000"/>
                    </a:schemeClr>
                  </a:glow>
                </a:effectLst>
              </a:rPr>
              <a:t>Robert Schuler </a:t>
            </a:r>
            <a:endParaRPr lang="en-US" dirty="0">
              <a:solidFill>
                <a:schemeClr val="bg2">
                  <a:lumMod val="20000"/>
                  <a:lumOff val="80000"/>
                </a:schemeClr>
              </a:solidFill>
              <a:effectLst>
                <a:glow rad="63500">
                  <a:schemeClr val="accent2">
                    <a:satMod val="175000"/>
                    <a:alpha val="40000"/>
                  </a:schemeClr>
                </a:glow>
              </a:effectLst>
            </a:endParaRPr>
          </a:p>
        </p:txBody>
      </p:sp>
      <p:sp>
        <p:nvSpPr>
          <p:cNvPr id="7" name="Rectangle 6"/>
          <p:cNvSpPr/>
          <p:nvPr/>
        </p:nvSpPr>
        <p:spPr>
          <a:xfrm>
            <a:off x="3289300" y="2766060"/>
            <a:ext cx="5549900" cy="3939540"/>
          </a:xfrm>
          <a:prstGeom prst="rect">
            <a:avLst/>
          </a:prstGeom>
        </p:spPr>
        <p:txBody>
          <a:bodyPr wrap="square">
            <a:spAutoFit/>
          </a:bodyPr>
          <a:lstStyle/>
          <a:p>
            <a:pPr algn="ctr"/>
            <a:r>
              <a:rPr lang="en-US" sz="2500" dirty="0">
                <a:effectLst>
                  <a:outerShdw blurRad="60007" dist="310007" dir="7680000" sy="30000" kx="1300200" algn="ctr" rotWithShape="0">
                    <a:prstClr val="black">
                      <a:alpha val="32000"/>
                    </a:prstClr>
                  </a:outerShdw>
                </a:effectLst>
                <a:latin typeface="Constantia" pitchFamily="18" charset="0"/>
                <a:cs typeface="Arial" pitchFamily="34" charset="0"/>
              </a:rPr>
              <a:t>“I don’t think anything has been done in the name of Christ and under the banner of Christianity that has proven more destructive of human personality and hence, counterproductive for the evangelism enterprise than the often crude, uncouth and unchristian strategy of attempting to make people aware of their lost and sinful condition”  (Time, 3-18-85).</a:t>
            </a:r>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1032864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819400"/>
            <a:ext cx="2971800" cy="3886200"/>
          </a:xfrm>
          <a:prstGeom prst="rect">
            <a:avLst/>
          </a:prstGeom>
          <a:ln>
            <a:noFill/>
          </a:ln>
          <a:effectLst>
            <a:softEdge rad="112500"/>
          </a:effectLst>
        </p:spPr>
      </p:pic>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pic>
        <p:nvPicPr>
          <p:cNvPr id="9" name="Picture 8"/>
          <p:cNvPicPr>
            <a:picLocks noChangeAspect="1" noChangeArrowheads="1"/>
          </p:cNvPicPr>
          <p:nvPr/>
        </p:nvPicPr>
        <p:blipFill>
          <a:blip r:embed="rId3"/>
          <a:srcRect/>
          <a:stretch>
            <a:fillRect/>
          </a:stretch>
        </p:blipFill>
        <p:spPr bwMode="auto">
          <a:xfrm>
            <a:off x="2667000" y="2235100"/>
            <a:ext cx="6477000" cy="4622900"/>
          </a:xfrm>
          <a:prstGeom prst="rect">
            <a:avLst/>
          </a:prstGeom>
          <a:noFill/>
          <a:ln w="9525">
            <a:noFill/>
            <a:miter lim="800000"/>
            <a:headEnd/>
            <a:tailEnd/>
          </a:ln>
          <a:effectLst/>
        </p:spPr>
      </p:pic>
      <p:sp>
        <p:nvSpPr>
          <p:cNvPr id="2" name="Rectangle 1"/>
          <p:cNvSpPr/>
          <p:nvPr/>
        </p:nvSpPr>
        <p:spPr>
          <a:xfrm>
            <a:off x="3429000" y="2590800"/>
            <a:ext cx="4800600" cy="3108543"/>
          </a:xfrm>
          <a:prstGeom prst="rect">
            <a:avLst/>
          </a:prstGeom>
        </p:spPr>
        <p:txBody>
          <a:bodyPr wrap="square">
            <a:spAutoFit/>
          </a:bodyPr>
          <a:lstStyle/>
          <a:p>
            <a:pPr algn="ctr"/>
            <a:r>
              <a:rPr lang="en-US" sz="2800" b="1" dirty="0">
                <a:effectLst>
                  <a:outerShdw blurRad="60007" dist="310007" dir="7680000" sy="30000" kx="1300200" algn="ctr" rotWithShape="0">
                    <a:prstClr val="black">
                      <a:alpha val="32000"/>
                    </a:prstClr>
                  </a:outerShdw>
                </a:effectLst>
                <a:latin typeface="Book Antiqua" pitchFamily="18" charset="0"/>
              </a:rPr>
              <a:t>Isaiah 5:20 (NKJV) </a:t>
            </a:r>
            <a:r>
              <a:rPr lang="en-US" sz="2800" dirty="0">
                <a:effectLst>
                  <a:outerShdw blurRad="60007" dist="310007" dir="7680000" sy="30000" kx="1300200" algn="ctr" rotWithShape="0">
                    <a:prstClr val="black">
                      <a:alpha val="32000"/>
                    </a:prstClr>
                  </a:outerShdw>
                </a:effectLst>
                <a:latin typeface="Book Antiqua" pitchFamily="18" charset="0"/>
              </a:rPr>
              <a:t/>
            </a:r>
            <a:br>
              <a:rPr lang="en-US" sz="2800" dirty="0">
                <a:effectLst>
                  <a:outerShdw blurRad="60007" dist="310007" dir="7680000" sy="30000" kx="1300200" algn="ctr" rotWithShape="0">
                    <a:prstClr val="black">
                      <a:alpha val="32000"/>
                    </a:prstClr>
                  </a:outerShdw>
                </a:effectLst>
                <a:latin typeface="Book Antiqua" pitchFamily="18" charset="0"/>
              </a:rPr>
            </a:br>
            <a:r>
              <a:rPr lang="en-US" sz="2800" baseline="30000" dirty="0">
                <a:effectLst>
                  <a:outerShdw blurRad="60007" dist="310007" dir="7680000" sy="30000" kx="1300200" algn="ctr" rotWithShape="0">
                    <a:prstClr val="black">
                      <a:alpha val="32000"/>
                    </a:prstClr>
                  </a:outerShdw>
                </a:effectLst>
                <a:latin typeface="Book Antiqua" pitchFamily="18" charset="0"/>
              </a:rPr>
              <a:t>20 </a:t>
            </a:r>
            <a:r>
              <a:rPr lang="en-US" sz="2800" dirty="0">
                <a:effectLst>
                  <a:outerShdw blurRad="60007" dist="310007" dir="7680000" sy="30000" kx="1300200" algn="ctr" rotWithShape="0">
                    <a:prstClr val="black">
                      <a:alpha val="32000"/>
                    </a:prstClr>
                  </a:outerShdw>
                </a:effectLst>
                <a:latin typeface="Book Antiqua" pitchFamily="18" charset="0"/>
              </a:rPr>
              <a:t>Woe to those who call evil good, and good evil; Who put darkness for light, and light for darkness; Who put bitter for sweet, and sweet for bitter! </a:t>
            </a:r>
          </a:p>
        </p:txBody>
      </p:sp>
      <p:sp>
        <p:nvSpPr>
          <p:cNvPr id="7" name="TextBox 6"/>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584077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a:t>
            </a:r>
            <a:r>
              <a:rPr lang="en-US" sz="2800" i="1" dirty="0" smtClean="0">
                <a:effectLst>
                  <a:glow rad="228600">
                    <a:schemeClr val="accent3">
                      <a:satMod val="175000"/>
                      <a:alpha val="40000"/>
                    </a:schemeClr>
                  </a:glow>
                </a:effectLst>
                <a:latin typeface="Benguiat Bk BT" pitchFamily="18" charset="0"/>
              </a:rPr>
              <a:t>Sin?</a:t>
            </a:r>
            <a:endParaRPr lang="en-US" sz="28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400300"/>
            <a:ext cx="2590800" cy="40005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5" name="Rectangle 4"/>
          <p:cNvSpPr/>
          <p:nvPr/>
        </p:nvSpPr>
        <p:spPr>
          <a:xfrm>
            <a:off x="3124200" y="2514600"/>
            <a:ext cx="5486400" cy="3816429"/>
          </a:xfrm>
          <a:prstGeom prst="rect">
            <a:avLst/>
          </a:prstGeom>
        </p:spPr>
        <p:txBody>
          <a:bodyPr wrap="square">
            <a:spAutoFit/>
          </a:bodyPr>
          <a:lstStyle/>
          <a:p>
            <a:pPr algn="ctr">
              <a:spcAft>
                <a:spcPts val="600"/>
              </a:spcAft>
            </a:pPr>
            <a:r>
              <a:rPr lang="en-US" sz="3600" dirty="0">
                <a:effectLst>
                  <a:outerShdw blurRad="60007" dist="310007" dir="7680000" sy="30000" kx="1300200" algn="ctr" rotWithShape="0">
                    <a:prstClr val="black">
                      <a:alpha val="32000"/>
                    </a:prstClr>
                  </a:outerShdw>
                </a:effectLst>
                <a:latin typeface="Pythagoras" pitchFamily="2" charset="0"/>
              </a:rPr>
              <a:t>Denial of Guilt</a:t>
            </a:r>
          </a:p>
          <a:p>
            <a:pPr marL="285750" indent="-285750">
              <a:spcAft>
                <a:spcPts val="600"/>
              </a:spcAft>
              <a:buClr>
                <a:schemeClr val="tx2">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mn-lt"/>
              </a:rPr>
              <a:t>Dr</a:t>
            </a:r>
            <a:r>
              <a:rPr lang="en-US" sz="2800" dirty="0">
                <a:effectLst>
                  <a:outerShdw blurRad="60007" dist="310007" dir="7680000" sy="30000" kx="1300200" algn="ctr" rotWithShape="0">
                    <a:prstClr val="black">
                      <a:alpha val="32000"/>
                    </a:prstClr>
                  </a:outerShdw>
                </a:effectLst>
                <a:latin typeface="+mn-lt"/>
              </a:rPr>
              <a:t>. Wayne Dyer, wrote that our “guilt zones must be exterminated, spray-cleaned and sterilized forever” (Erroneous Zone, 90-91</a:t>
            </a:r>
            <a:r>
              <a:rPr lang="en-US" sz="2800" dirty="0" smtClean="0">
                <a:effectLst>
                  <a:outerShdw blurRad="60007" dist="310007" dir="7680000" sy="30000" kx="1300200" algn="ctr" rotWithShape="0">
                    <a:prstClr val="black">
                      <a:alpha val="32000"/>
                    </a:prstClr>
                  </a:outerShdw>
                </a:effectLst>
                <a:latin typeface="+mn-lt"/>
              </a:rPr>
              <a:t>).</a:t>
            </a:r>
          </a:p>
          <a:p>
            <a:pPr marL="285750" indent="-285750">
              <a:spcAft>
                <a:spcPts val="600"/>
              </a:spcAft>
              <a:buClr>
                <a:schemeClr val="tx2">
                  <a:lumMod val="75000"/>
                </a:schemeClr>
              </a:buClr>
              <a:buFont typeface="Wingdings 2" pitchFamily="18" charset="2"/>
              <a:buChar char="è"/>
            </a:pPr>
            <a:r>
              <a:rPr lang="en-US" sz="2800" dirty="0">
                <a:effectLst>
                  <a:outerShdw blurRad="60007" dist="310007" dir="7680000" sy="30000" kx="1300200" algn="ctr" rotWithShape="0">
                    <a:prstClr val="black">
                      <a:alpha val="32000"/>
                    </a:prstClr>
                  </a:outerShdw>
                </a:effectLst>
              </a:rPr>
              <a:t>Defy guilt until it goes away</a:t>
            </a:r>
            <a:r>
              <a:rPr lang="en-US" sz="2800" dirty="0" smtClean="0">
                <a:effectLst>
                  <a:outerShdw blurRad="60007" dist="310007" dir="7680000" sy="30000" kx="1300200" algn="ctr" rotWithShape="0">
                    <a:prstClr val="black">
                      <a:alpha val="32000"/>
                    </a:prstClr>
                  </a:outerShdw>
                </a:effectLst>
              </a:rPr>
              <a:t>?</a:t>
            </a:r>
            <a:endParaRPr lang="en-US" sz="2800" dirty="0">
              <a:effectLst>
                <a:outerShdw blurRad="60007" dist="310007" dir="7680000" sy="30000" kx="1300200" algn="ctr" rotWithShape="0">
                  <a:prstClr val="black">
                    <a:alpha val="32000"/>
                  </a:prstClr>
                </a:outerShdw>
              </a:effectLst>
            </a:endParaRPr>
          </a:p>
        </p:txBody>
      </p:sp>
      <p:sp>
        <p:nvSpPr>
          <p:cNvPr id="7" name="TextBox 6"/>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288646870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400300"/>
            <a:ext cx="2590800" cy="40005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5" name="Rectangle 4"/>
          <p:cNvSpPr/>
          <p:nvPr/>
        </p:nvSpPr>
        <p:spPr>
          <a:xfrm>
            <a:off x="3124200" y="2514600"/>
            <a:ext cx="5486400" cy="4047262"/>
          </a:xfrm>
          <a:prstGeom prst="rect">
            <a:avLst/>
          </a:prstGeom>
        </p:spPr>
        <p:txBody>
          <a:bodyPr wrap="square">
            <a:spAutoFit/>
          </a:bodyPr>
          <a:lstStyle/>
          <a:p>
            <a:pPr algn="ctr">
              <a:spcAft>
                <a:spcPts val="600"/>
              </a:spcAft>
            </a:pPr>
            <a:r>
              <a:rPr lang="en-US" sz="3600" dirty="0">
                <a:effectLst>
                  <a:outerShdw blurRad="60007" dist="310007" dir="7680000" sy="30000" kx="1300200" algn="ctr" rotWithShape="0">
                    <a:prstClr val="black">
                      <a:alpha val="32000"/>
                    </a:prstClr>
                  </a:outerShdw>
                </a:effectLst>
                <a:latin typeface="Pythagoras" pitchFamily="2" charset="0"/>
              </a:rPr>
              <a:t>Denial of Guilt</a:t>
            </a:r>
          </a:p>
          <a:p>
            <a:pPr marL="285750" indent="-285750">
              <a:spcAft>
                <a:spcPts val="600"/>
              </a:spcAft>
              <a:buClr>
                <a:schemeClr val="tx2">
                  <a:lumMod val="75000"/>
                </a:schemeClr>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mn-lt"/>
              </a:rPr>
              <a:t>“Do something which you know is bound to result in feelings of guilt….Take a week to be alone if you have always wanted to do so, despite the guilt-engendering protestation from other members of your family. These kinds of behavior will help you to tackle that…guilt.”</a:t>
            </a:r>
          </a:p>
        </p:txBody>
      </p:sp>
      <p:sp>
        <p:nvSpPr>
          <p:cNvPr id="7" name="TextBox 6"/>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79259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sp>
        <p:nvSpPr>
          <p:cNvPr id="5" name="Rectangle 4"/>
          <p:cNvSpPr/>
          <p:nvPr/>
        </p:nvSpPr>
        <p:spPr>
          <a:xfrm>
            <a:off x="3124200" y="2514600"/>
            <a:ext cx="5486400" cy="3816429"/>
          </a:xfrm>
          <a:prstGeom prst="rect">
            <a:avLst/>
          </a:prstGeom>
        </p:spPr>
        <p:txBody>
          <a:bodyPr wrap="square">
            <a:spAutoFit/>
          </a:bodyPr>
          <a:lstStyle/>
          <a:p>
            <a:pPr algn="ctr">
              <a:spcAft>
                <a:spcPts val="600"/>
              </a:spcAft>
            </a:pPr>
            <a:r>
              <a:rPr lang="en-US" sz="3600" dirty="0">
                <a:effectLst>
                  <a:outerShdw blurRad="60007" dist="310007" dir="7680000" sy="30000" kx="1300200" algn="ctr" rotWithShape="0">
                    <a:prstClr val="black">
                      <a:alpha val="32000"/>
                    </a:prstClr>
                  </a:outerShdw>
                </a:effectLst>
                <a:latin typeface="Pythagoras" pitchFamily="2" charset="0"/>
              </a:rPr>
              <a:t>Denial of Guilt</a:t>
            </a:r>
          </a:p>
          <a:p>
            <a:pPr algn="ctr">
              <a:spcAft>
                <a:spcPts val="600"/>
              </a:spcAft>
              <a:buClr>
                <a:schemeClr val="tx2">
                  <a:lumMod val="75000"/>
                </a:schemeClr>
              </a:buClr>
            </a:pPr>
            <a:r>
              <a:rPr lang="en-US" sz="2800" i="1" dirty="0">
                <a:effectLst>
                  <a:outerShdw blurRad="60007" dist="310007" dir="7680000" sy="30000" kx="1300200" algn="ctr" rotWithShape="0">
                    <a:prstClr val="black">
                      <a:alpha val="32000"/>
                    </a:prstClr>
                  </a:outerShdw>
                </a:effectLst>
                <a:latin typeface="Constantia" pitchFamily="18" charset="0"/>
              </a:rPr>
              <a:t>Renounce the reality of guilt – Sin!</a:t>
            </a:r>
          </a:p>
          <a:p>
            <a:pPr marL="285750" indent="-285750">
              <a:spcAft>
                <a:spcPts val="600"/>
              </a:spcAft>
              <a:buClr>
                <a:schemeClr val="tx2">
                  <a:lumMod val="75000"/>
                </a:schemeClr>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mn-lt"/>
              </a:rPr>
              <a:t>B.F. Skinner (Harvard professor, founder of behaviorist psychology</a:t>
            </a:r>
            <a:r>
              <a:rPr lang="en-US" sz="2400" dirty="0" smtClean="0">
                <a:effectLst>
                  <a:outerShdw blurRad="60007" dist="310007" dir="7680000" sy="30000" kx="1300200" algn="ctr" rotWithShape="0">
                    <a:prstClr val="black">
                      <a:alpha val="32000"/>
                    </a:prstClr>
                  </a:outerShdw>
                </a:effectLst>
                <a:latin typeface="+mn-lt"/>
              </a:rPr>
              <a:t>) - Believed </a:t>
            </a:r>
            <a:r>
              <a:rPr lang="en-US" sz="2400" dirty="0">
                <a:effectLst>
                  <a:outerShdw blurRad="60007" dist="310007" dir="7680000" sy="30000" kx="1300200" algn="ctr" rotWithShape="0">
                    <a:prstClr val="black">
                      <a:alpha val="32000"/>
                    </a:prstClr>
                  </a:outerShdw>
                </a:effectLst>
                <a:latin typeface="+mn-lt"/>
              </a:rPr>
              <a:t>guilt to be a myth because man is simply a product of evolution—controlled exclusively by his environment.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628900"/>
            <a:ext cx="2819400" cy="3619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angle 1"/>
          <p:cNvSpPr/>
          <p:nvPr/>
        </p:nvSpPr>
        <p:spPr>
          <a:xfrm>
            <a:off x="762000" y="5715000"/>
            <a:ext cx="1637436" cy="400110"/>
          </a:xfrm>
          <a:prstGeom prst="rect">
            <a:avLst/>
          </a:prstGeom>
        </p:spPr>
        <p:txBody>
          <a:bodyPr wrap="none">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B.F. Skinner </a:t>
            </a:r>
          </a:p>
        </p:txBody>
      </p:sp>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117823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47949"/>
            <a:ext cx="2964873" cy="38671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sp>
        <p:nvSpPr>
          <p:cNvPr id="5" name="Rectangle 4"/>
          <p:cNvSpPr/>
          <p:nvPr/>
        </p:nvSpPr>
        <p:spPr>
          <a:xfrm>
            <a:off x="3124200" y="2514600"/>
            <a:ext cx="5486400" cy="646331"/>
          </a:xfrm>
          <a:prstGeom prst="rect">
            <a:avLst/>
          </a:prstGeom>
        </p:spPr>
        <p:txBody>
          <a:bodyPr wrap="square">
            <a:spAutoFit/>
          </a:bodyPr>
          <a:lstStyle/>
          <a:p>
            <a:pPr algn="ctr">
              <a:spcAft>
                <a:spcPts val="600"/>
              </a:spcAft>
            </a:pPr>
            <a:r>
              <a:rPr lang="en-US" sz="3600" dirty="0">
                <a:effectLst>
                  <a:outerShdw blurRad="60007" dist="310007" dir="7680000" sy="30000" kx="1300200" algn="ctr" rotWithShape="0">
                    <a:prstClr val="black">
                      <a:alpha val="32000"/>
                    </a:prstClr>
                  </a:outerShdw>
                </a:effectLst>
                <a:latin typeface="Pythagoras" pitchFamily="2" charset="0"/>
              </a:rPr>
              <a:t>Denial of </a:t>
            </a:r>
            <a:r>
              <a:rPr lang="en-US" sz="3600" dirty="0" smtClean="0">
                <a:effectLst>
                  <a:outerShdw blurRad="60007" dist="310007" dir="7680000" sy="30000" kx="1300200" algn="ctr" rotWithShape="0">
                    <a:prstClr val="black">
                      <a:alpha val="32000"/>
                    </a:prstClr>
                  </a:outerShdw>
                </a:effectLst>
                <a:latin typeface="Pythagoras" pitchFamily="2" charset="0"/>
              </a:rPr>
              <a:t>Guilt</a:t>
            </a:r>
            <a:endParaRPr lang="en-US" sz="3600" dirty="0">
              <a:effectLst>
                <a:outerShdw blurRad="60007" dist="310007" dir="7680000" sy="30000" kx="1300200" algn="ctr" rotWithShape="0">
                  <a:prstClr val="black">
                    <a:alpha val="32000"/>
                  </a:prstClr>
                </a:outerShdw>
              </a:effectLst>
              <a:latin typeface="Pythagoras" pitchFamily="2" charset="0"/>
            </a:endParaRPr>
          </a:p>
        </p:txBody>
      </p:sp>
      <p:sp>
        <p:nvSpPr>
          <p:cNvPr id="4" name="Rectangle 3"/>
          <p:cNvSpPr/>
          <p:nvPr/>
        </p:nvSpPr>
        <p:spPr>
          <a:xfrm>
            <a:off x="2964873" y="3337679"/>
            <a:ext cx="5798127" cy="3139321"/>
          </a:xfrm>
          <a:prstGeom prst="rect">
            <a:avLst/>
          </a:prstGeom>
        </p:spPr>
        <p:txBody>
          <a:bodyPr wrap="square">
            <a:spAutoFit/>
          </a:bodyPr>
          <a:lstStyle/>
          <a:p>
            <a:pPr lvl="0" algn="ctr">
              <a:spcAft>
                <a:spcPts val="600"/>
              </a:spcAft>
              <a:buClr>
                <a:srgbClr val="F6C46C">
                  <a:lumMod val="75000"/>
                </a:srgbClr>
              </a:buClr>
            </a:pPr>
            <a:r>
              <a:rPr lang="en-US" sz="3300" dirty="0">
                <a:solidFill>
                  <a:srgbClr val="000000"/>
                </a:solidFill>
                <a:effectLst>
                  <a:outerShdw blurRad="60007" dist="310007" dir="7680000" sy="30000" kx="1300200" algn="ctr" rotWithShape="0">
                    <a:prstClr val="black">
                      <a:alpha val="32000"/>
                    </a:prstClr>
                  </a:outerShdw>
                </a:effectLst>
                <a:latin typeface="Constantia" pitchFamily="18" charset="0"/>
              </a:rPr>
              <a:t>Words like “sin,” “repentance,” “contrition,” “atonement” and “redemption” have been removed out of public discourse and deemed politically incorrect.</a:t>
            </a:r>
          </a:p>
        </p:txBody>
      </p:sp>
      <p:sp>
        <p:nvSpPr>
          <p:cNvPr id="12" name="TextBox 11"/>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402134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sp>
        <p:nvSpPr>
          <p:cNvPr id="4" name="Rectangle 3"/>
          <p:cNvSpPr/>
          <p:nvPr/>
        </p:nvSpPr>
        <p:spPr>
          <a:xfrm>
            <a:off x="3089564" y="3124200"/>
            <a:ext cx="5521036" cy="3416320"/>
          </a:xfrm>
          <a:prstGeom prst="rect">
            <a:avLst/>
          </a:prstGeom>
        </p:spPr>
        <p:txBody>
          <a:bodyPr wrap="square">
            <a:spAutoFit/>
          </a:bodyPr>
          <a:lstStyle/>
          <a:p>
            <a:pPr algn="ctr"/>
            <a:r>
              <a:rPr lang="en-US" sz="2400" dirty="0"/>
              <a:t>In 1973, psychiatrist Karl Menninger published a book with the provocative title, Whatever Became of Sin?  </a:t>
            </a:r>
            <a:endParaRPr lang="en-US" sz="2400" dirty="0" smtClean="0"/>
          </a:p>
          <a:p>
            <a:pPr algn="ctr"/>
            <a:r>
              <a:rPr lang="en-US" sz="2400" dirty="0" smtClean="0"/>
              <a:t>He exposed the </a:t>
            </a:r>
            <a:r>
              <a:rPr lang="en-US" sz="2400" dirty="0"/>
              <a:t>sociology and psychology </a:t>
            </a:r>
            <a:r>
              <a:rPr lang="en-US" sz="2400" dirty="0" smtClean="0"/>
              <a:t>trend </a:t>
            </a:r>
            <a:r>
              <a:rPr lang="en-US" sz="2400" dirty="0"/>
              <a:t>to avoid terms like “evil,” </a:t>
            </a:r>
            <a:r>
              <a:rPr lang="en-US" sz="2400" dirty="0" smtClean="0"/>
              <a:t>“</a:t>
            </a:r>
            <a:r>
              <a:rPr lang="en-US" sz="2400" dirty="0"/>
              <a:t>immorality,” and “wrongdoing.”  Menninger detailed how the theological notion of sin became </a:t>
            </a:r>
            <a:r>
              <a:rPr lang="en-US" sz="2400" dirty="0" smtClean="0"/>
              <a:t>relegated </a:t>
            </a:r>
            <a:r>
              <a:rPr lang="en-US" sz="2400" dirty="0"/>
              <a:t>to the psychological category of sickness.</a:t>
            </a:r>
            <a:endParaRPr lang="en-US" sz="2400" b="1" dirty="0">
              <a:effectLst>
                <a:glow rad="228600">
                  <a:schemeClr val="accent3">
                    <a:satMod val="175000"/>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55" y="2390774"/>
            <a:ext cx="2514600" cy="40576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Rectangle 12"/>
          <p:cNvSpPr/>
          <p:nvPr/>
        </p:nvSpPr>
        <p:spPr>
          <a:xfrm>
            <a:off x="3124200" y="2514600"/>
            <a:ext cx="5486400" cy="646331"/>
          </a:xfrm>
          <a:prstGeom prst="rect">
            <a:avLst/>
          </a:prstGeom>
        </p:spPr>
        <p:txBody>
          <a:bodyPr wrap="square">
            <a:spAutoFit/>
          </a:bodyPr>
          <a:lstStyle/>
          <a:p>
            <a:pPr algn="ctr">
              <a:spcAft>
                <a:spcPts val="600"/>
              </a:spcAft>
            </a:pPr>
            <a:r>
              <a:rPr lang="en-US" sz="3600" dirty="0" smtClean="0">
                <a:effectLst>
                  <a:outerShdw blurRad="60007" dist="310007" dir="7680000" sy="30000" kx="1300200" algn="ctr" rotWithShape="0">
                    <a:prstClr val="black">
                      <a:alpha val="32000"/>
                    </a:prstClr>
                  </a:outerShdw>
                </a:effectLst>
                <a:latin typeface="Pythagoras" pitchFamily="2" charset="0"/>
              </a:rPr>
              <a:t>Sin As A Disease</a:t>
            </a:r>
            <a:endParaRPr lang="en-US" sz="3600" dirty="0">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2852333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sp>
        <p:nvSpPr>
          <p:cNvPr id="4" name="Rectangle 3"/>
          <p:cNvSpPr/>
          <p:nvPr/>
        </p:nvSpPr>
        <p:spPr>
          <a:xfrm>
            <a:off x="3089564" y="3306778"/>
            <a:ext cx="5521036" cy="3108543"/>
          </a:xfrm>
          <a:prstGeom prst="rect">
            <a:avLst/>
          </a:prstGeom>
        </p:spPr>
        <p:txBody>
          <a:bodyPr wrap="square">
            <a:spAutoFit/>
          </a:bodyPr>
          <a:lstStyle/>
          <a:p>
            <a:pPr algn="ctr"/>
            <a:r>
              <a:rPr lang="en-US" sz="2800" dirty="0" smtClean="0">
                <a:effectLst>
                  <a:outerShdw blurRad="60007" dist="310007" dir="7680000" sy="30000" kx="1300200" algn="ctr" rotWithShape="0">
                    <a:prstClr val="black">
                      <a:alpha val="32000"/>
                    </a:prstClr>
                  </a:outerShdw>
                </a:effectLst>
              </a:rPr>
              <a:t>“Connection </a:t>
            </a:r>
            <a:r>
              <a:rPr lang="en-US" sz="2800" dirty="0">
                <a:effectLst>
                  <a:outerShdw blurRad="60007" dist="310007" dir="7680000" sy="30000" kx="1300200" algn="ctr" rotWithShape="0">
                    <a:prstClr val="black">
                      <a:alpha val="32000"/>
                    </a:prstClr>
                  </a:outerShdw>
                </a:effectLst>
              </a:rPr>
              <a:t>between mental health and moral health, i.e. there is no help for those who deny responsibility of their own behavior</a:t>
            </a:r>
            <a:r>
              <a:rPr lang="en-US" sz="2800" dirty="0" smtClean="0">
                <a:effectLst>
                  <a:outerShdw blurRad="60007" dist="310007" dir="7680000" sy="30000" kx="1300200" algn="ctr" rotWithShape="0">
                    <a:prstClr val="black">
                      <a:alpha val="32000"/>
                    </a:prstClr>
                  </a:outerShdw>
                </a:effectLst>
              </a:rPr>
              <a:t>.”</a:t>
            </a:r>
          </a:p>
          <a:p>
            <a:pPr marL="0" lvl="2" algn="ctr"/>
            <a:r>
              <a:rPr lang="en-US" sz="2800" b="1" dirty="0" smtClean="0">
                <a:effectLst>
                  <a:glow rad="228600">
                    <a:schemeClr val="accent3">
                      <a:satMod val="175000"/>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rPr>
              <a:t>Dr. Karl </a:t>
            </a:r>
            <a:r>
              <a:rPr lang="en-US" sz="2800" b="1" dirty="0">
                <a:effectLst>
                  <a:glow rad="228600">
                    <a:schemeClr val="accent3">
                      <a:satMod val="175000"/>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rPr>
              <a:t>Menninger </a:t>
            </a:r>
            <a:r>
              <a:rPr lang="en-US" sz="2800" b="1" dirty="0" smtClean="0">
                <a:effectLst>
                  <a:glow rad="228600">
                    <a:schemeClr val="accent3">
                      <a:satMod val="175000"/>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2800" b="1" dirty="0">
                <a:effectLst>
                  <a:glow rad="228600">
                    <a:schemeClr val="accent3">
                      <a:satMod val="175000"/>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rPr>
              <a:t>“</a:t>
            </a:r>
            <a:r>
              <a:rPr lang="en-US" sz="2800" b="1" i="1" dirty="0">
                <a:effectLst>
                  <a:glow rad="228600">
                    <a:schemeClr val="accent3">
                      <a:satMod val="175000"/>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rPr>
              <a:t>Whatever Became of Sin</a:t>
            </a:r>
            <a:r>
              <a:rPr lang="en-US" sz="2800" b="1" i="1" dirty="0" smtClean="0">
                <a:effectLst>
                  <a:glow rad="228600">
                    <a:schemeClr val="accent3">
                      <a:satMod val="175000"/>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rPr>
              <a:t>.”</a:t>
            </a:r>
            <a:endParaRPr lang="en-US" sz="2800" b="1" dirty="0">
              <a:effectLst>
                <a:glow rad="228600">
                  <a:schemeClr val="accent3">
                    <a:satMod val="175000"/>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55" y="2390774"/>
            <a:ext cx="2514600" cy="40576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Rectangle 12"/>
          <p:cNvSpPr/>
          <p:nvPr/>
        </p:nvSpPr>
        <p:spPr>
          <a:xfrm>
            <a:off x="3124200" y="2514600"/>
            <a:ext cx="5486400" cy="646331"/>
          </a:xfrm>
          <a:prstGeom prst="rect">
            <a:avLst/>
          </a:prstGeom>
        </p:spPr>
        <p:txBody>
          <a:bodyPr wrap="square">
            <a:spAutoFit/>
          </a:bodyPr>
          <a:lstStyle/>
          <a:p>
            <a:pPr algn="ctr">
              <a:spcAft>
                <a:spcPts val="600"/>
              </a:spcAft>
            </a:pPr>
            <a:r>
              <a:rPr lang="en-US" sz="3600" dirty="0" smtClean="0">
                <a:effectLst>
                  <a:outerShdw blurRad="60007" dist="310007" dir="7680000" sy="30000" kx="1300200" algn="ctr" rotWithShape="0">
                    <a:prstClr val="black">
                      <a:alpha val="32000"/>
                    </a:prstClr>
                  </a:outerShdw>
                </a:effectLst>
                <a:latin typeface="Pythagoras" pitchFamily="2" charset="0"/>
              </a:rPr>
              <a:t>Sin As A Disease</a:t>
            </a:r>
            <a:endParaRPr lang="en-US" sz="3600" dirty="0">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273954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3810000" y="304800"/>
            <a:ext cx="5181600" cy="1752600"/>
          </a:xfrm>
        </p:spPr>
        <p:txBody>
          <a:bodyPr/>
          <a:lstStyle/>
          <a:p>
            <a:r>
              <a:rPr lang="en-US" sz="4000" dirty="0" smtClean="0">
                <a:effectLst>
                  <a:glow rad="228600">
                    <a:schemeClr val="accent3">
                      <a:satMod val="175000"/>
                      <a:alpha val="40000"/>
                    </a:schemeClr>
                  </a:glow>
                </a:effectLst>
                <a:latin typeface="Cornerstone" pitchFamily="2" charset="0"/>
              </a:rPr>
              <a:t>Remove the reality of sin, personal guilt and the human conscience &amp; You Remove the Need for a Savior, repentance and redemption</a:t>
            </a:r>
            <a:endParaRPr lang="en-US" sz="4000" dirty="0">
              <a:effectLst>
                <a:glow rad="228600">
                  <a:schemeClr val="accent3">
                    <a:satMod val="175000"/>
                    <a:alpha val="40000"/>
                  </a:schemeClr>
                </a:glow>
              </a:effectLst>
              <a:latin typeface="Cornerstone"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99">
                                            <p:txEl>
                                              <p:pRg st="0" end="0"/>
                                            </p:txEl>
                                          </p:spTgt>
                                        </p:tgtEl>
                                        <p:attrNameLst>
                                          <p:attrName>style.visibility</p:attrName>
                                        </p:attrNameLst>
                                      </p:cBhvr>
                                      <p:to>
                                        <p:strVal val="visible"/>
                                      </p:to>
                                    </p:set>
                                    <p:animEffect transition="in" filter="fade">
                                      <p:cBhvr>
                                        <p:cTn id="7" dur="1000"/>
                                        <p:tgtEl>
                                          <p:spTgt spid="3099">
                                            <p:txEl>
                                              <p:pRg st="0" end="0"/>
                                            </p:txEl>
                                          </p:spTgt>
                                        </p:tgtEl>
                                      </p:cBhvr>
                                    </p:animEffect>
                                    <p:anim calcmode="lin" valueType="num">
                                      <p:cBhvr>
                                        <p:cTn id="8" dur="1000" fill="hold"/>
                                        <p:tgtEl>
                                          <p:spTgt spid="3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715413"/>
            <a:ext cx="2902526" cy="35329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sp>
        <p:nvSpPr>
          <p:cNvPr id="3" name="Rectangle 2"/>
          <p:cNvSpPr/>
          <p:nvPr/>
        </p:nvSpPr>
        <p:spPr>
          <a:xfrm>
            <a:off x="3124200" y="3160931"/>
            <a:ext cx="5486400" cy="3154710"/>
          </a:xfrm>
          <a:prstGeom prst="rect">
            <a:avLst/>
          </a:prstGeom>
        </p:spPr>
        <p:txBody>
          <a:bodyPr wrap="square">
            <a:spAutoFit/>
          </a:bodyPr>
          <a:lstStyle/>
          <a:p>
            <a:pPr marL="285750" lvl="0" indent="-285750">
              <a:spcAft>
                <a:spcPts val="600"/>
              </a:spcAft>
              <a:buClr>
                <a:srgbClr val="F6C46C">
                  <a:lumMod val="75000"/>
                </a:srgbClr>
              </a:buClr>
              <a:buFont typeface="Wingdings 2" pitchFamily="18" charset="2"/>
              <a:buChar char="è"/>
            </a:pPr>
            <a:r>
              <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rPr>
              <a:t>Conduct Disorder </a:t>
            </a:r>
            <a:r>
              <a:rPr lang="en-US" sz="2800" dirty="0">
                <a:solidFill>
                  <a:srgbClr val="000000"/>
                </a:solidFill>
                <a:effectLst>
                  <a:outerShdw blurRad="60007" dist="310007" dir="7680000" sy="30000" kx="1300200" algn="ctr" rotWithShape="0">
                    <a:prstClr val="black">
                      <a:alpha val="32000"/>
                    </a:prstClr>
                  </a:outerShdw>
                </a:effectLst>
                <a:latin typeface="Constantia" pitchFamily="18" charset="0"/>
              </a:rPr>
              <a:t>– “A persistent pattern of conduct in which the basic rights of others and major societal norms and rules are violated.” </a:t>
            </a:r>
            <a:endParaRPr lang="en-US" sz="2800" dirty="0" smtClean="0">
              <a:solidFill>
                <a:srgbClr val="000000"/>
              </a:solidFill>
              <a:effectLst>
                <a:outerShdw blurRad="60007" dist="310007" dir="7680000" sy="30000" kx="1300200" algn="ctr" rotWithShape="0">
                  <a:prstClr val="black">
                    <a:alpha val="32000"/>
                  </a:prstClr>
                </a:outerShdw>
              </a:effectLst>
              <a:latin typeface="Constantia" pitchFamily="18" charset="0"/>
            </a:endParaRPr>
          </a:p>
          <a:p>
            <a:pPr marL="285750" lvl="0" indent="-285750">
              <a:spcAft>
                <a:spcPts val="600"/>
              </a:spcAft>
              <a:buClr>
                <a:srgbClr val="F6C46C">
                  <a:lumMod val="75000"/>
                </a:srgbClr>
              </a:buClr>
              <a:buFont typeface="Wingdings 2" pitchFamily="18" charset="2"/>
              <a:buChar char="è"/>
            </a:pPr>
            <a:r>
              <a:rPr lang="en-US" sz="5400" dirty="0" smtClean="0">
                <a:solidFill>
                  <a:srgbClr val="C00000"/>
                </a:solidFill>
                <a:effectLst>
                  <a:outerShdw blurRad="60007" dist="310007" dir="7680000" sy="30000" kx="1300200" algn="ctr" rotWithShape="0">
                    <a:prstClr val="black">
                      <a:alpha val="32000"/>
                    </a:prstClr>
                  </a:outerShdw>
                </a:effectLst>
                <a:latin typeface="Pythagoras" pitchFamily="2" charset="0"/>
              </a:rPr>
              <a:t>Selfishness?</a:t>
            </a:r>
            <a:endParaRPr lang="en-US" sz="5400" dirty="0">
              <a:solidFill>
                <a:srgbClr val="C00000"/>
              </a:solidFill>
              <a:effectLst>
                <a:outerShdw blurRad="60007" dist="310007" dir="7680000" sy="30000" kx="1300200" algn="ctr" rotWithShape="0">
                  <a:prstClr val="black">
                    <a:alpha val="32000"/>
                  </a:prstClr>
                </a:outerShdw>
              </a:effectLst>
              <a:latin typeface="Pythagoras" pitchFamily="2" charset="0"/>
            </a:endParaRPr>
          </a:p>
        </p:txBody>
      </p:sp>
      <p:sp>
        <p:nvSpPr>
          <p:cNvPr id="12" name="Rectangle 11"/>
          <p:cNvSpPr/>
          <p:nvPr/>
        </p:nvSpPr>
        <p:spPr>
          <a:xfrm>
            <a:off x="3124200" y="2514600"/>
            <a:ext cx="5486400" cy="646331"/>
          </a:xfrm>
          <a:prstGeom prst="rect">
            <a:avLst/>
          </a:prstGeom>
        </p:spPr>
        <p:txBody>
          <a:bodyPr wrap="square">
            <a:spAutoFit/>
          </a:bodyPr>
          <a:lstStyle/>
          <a:p>
            <a:pPr algn="ctr">
              <a:spcAft>
                <a:spcPts val="600"/>
              </a:spcAft>
            </a:pPr>
            <a:r>
              <a:rPr lang="en-US" sz="3600" dirty="0" smtClean="0">
                <a:effectLst>
                  <a:outerShdw blurRad="60007" dist="310007" dir="7680000" sy="30000" kx="1300200" algn="ctr" rotWithShape="0">
                    <a:prstClr val="black">
                      <a:alpha val="32000"/>
                    </a:prstClr>
                  </a:outerShdw>
                </a:effectLst>
                <a:latin typeface="Pythagoras" pitchFamily="2" charset="0"/>
              </a:rPr>
              <a:t>Sin As A Disease</a:t>
            </a:r>
            <a:endParaRPr lang="en-US" sz="3600" dirty="0">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200322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715413"/>
            <a:ext cx="2902526" cy="35329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sp>
        <p:nvSpPr>
          <p:cNvPr id="3" name="Rectangle 2"/>
          <p:cNvSpPr/>
          <p:nvPr/>
        </p:nvSpPr>
        <p:spPr>
          <a:xfrm>
            <a:off x="3124200" y="3160931"/>
            <a:ext cx="5486400" cy="3062377"/>
          </a:xfrm>
          <a:prstGeom prst="rect">
            <a:avLst/>
          </a:prstGeom>
        </p:spPr>
        <p:txBody>
          <a:bodyPr wrap="square">
            <a:spAutoFit/>
          </a:bodyPr>
          <a:lstStyle/>
          <a:p>
            <a:pPr marL="285750" lvl="0" indent="-285750">
              <a:spcAft>
                <a:spcPts val="600"/>
              </a:spcAft>
              <a:buClr>
                <a:srgbClr val="F6C46C">
                  <a:lumMod val="75000"/>
                </a:srgbClr>
              </a:buClr>
              <a:buFont typeface="Wingdings 2" pitchFamily="18" charset="2"/>
              <a:buChar char="è"/>
            </a:pP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Oppositional </a:t>
            </a:r>
            <a:r>
              <a:rPr lang="en-US" sz="3200" dirty="0">
                <a:solidFill>
                  <a:srgbClr val="000000"/>
                </a:solidFill>
                <a:effectLst>
                  <a:outerShdw blurRad="60007" dist="310007" dir="7680000" sy="30000" kx="1300200" algn="ctr" rotWithShape="0">
                    <a:prstClr val="black">
                      <a:alpha val="32000"/>
                    </a:prstClr>
                  </a:outerShdw>
                </a:effectLst>
                <a:latin typeface="Berlin Sans FB Demi" pitchFamily="34" charset="0"/>
              </a:rPr>
              <a:t>Defiant Disorder </a:t>
            </a:r>
            <a:r>
              <a:rPr lang="en-US" sz="3200" dirty="0">
                <a:solidFill>
                  <a:srgbClr val="000000"/>
                </a:solidFill>
                <a:effectLst>
                  <a:outerShdw blurRad="60007" dist="310007" dir="7680000" sy="30000" kx="1300200" algn="ctr" rotWithShape="0">
                    <a:prstClr val="black">
                      <a:alpha val="32000"/>
                    </a:prstClr>
                  </a:outerShdw>
                </a:effectLst>
                <a:latin typeface="Constantia" pitchFamily="18" charset="0"/>
              </a:rPr>
              <a:t>– “A pattern of negativistic, hostile and defiant behavior.” </a:t>
            </a:r>
            <a:endParaRPr lang="en-US" sz="3200" dirty="0" smtClean="0">
              <a:solidFill>
                <a:srgbClr val="000000"/>
              </a:solidFill>
              <a:effectLst>
                <a:outerShdw blurRad="60007" dist="310007" dir="7680000" sy="30000" kx="1300200" algn="ctr" rotWithShape="0">
                  <a:prstClr val="black">
                    <a:alpha val="32000"/>
                  </a:prstClr>
                </a:outerShdw>
              </a:effectLst>
              <a:latin typeface="Constantia" pitchFamily="18" charset="0"/>
            </a:endParaRPr>
          </a:p>
          <a:p>
            <a:pPr marL="285750" lvl="0" indent="-285750">
              <a:spcAft>
                <a:spcPts val="600"/>
              </a:spcAft>
              <a:buClr>
                <a:srgbClr val="F6C46C">
                  <a:lumMod val="75000"/>
                </a:srgbClr>
              </a:buClr>
              <a:buFont typeface="Wingdings 2" pitchFamily="18" charset="2"/>
              <a:buChar char="è"/>
            </a:pPr>
            <a:r>
              <a:rPr lang="en-US" sz="6000" dirty="0" smtClean="0">
                <a:solidFill>
                  <a:srgbClr val="C00000"/>
                </a:solidFill>
                <a:effectLst>
                  <a:outerShdw blurRad="60007" dist="310007" dir="7680000" sy="30000" kx="1300200" algn="ctr" rotWithShape="0">
                    <a:prstClr val="black">
                      <a:alpha val="32000"/>
                    </a:prstClr>
                  </a:outerShdw>
                </a:effectLst>
                <a:latin typeface="Pythagoras" pitchFamily="2" charset="0"/>
              </a:rPr>
              <a:t>Rebellion?</a:t>
            </a:r>
            <a:endParaRPr lang="en-US" sz="6000" dirty="0">
              <a:solidFill>
                <a:srgbClr val="C00000"/>
              </a:solidFill>
              <a:effectLst>
                <a:outerShdw blurRad="60007" dist="310007" dir="7680000" sy="30000" kx="1300200" algn="ctr" rotWithShape="0">
                  <a:prstClr val="black">
                    <a:alpha val="32000"/>
                  </a:prstClr>
                </a:outerShdw>
              </a:effectLst>
              <a:latin typeface="Pythagoras" pitchFamily="2" charset="0"/>
            </a:endParaRPr>
          </a:p>
        </p:txBody>
      </p:sp>
      <p:sp>
        <p:nvSpPr>
          <p:cNvPr id="12" name="Rectangle 11"/>
          <p:cNvSpPr/>
          <p:nvPr/>
        </p:nvSpPr>
        <p:spPr>
          <a:xfrm>
            <a:off x="3124200" y="2514600"/>
            <a:ext cx="5486400" cy="646331"/>
          </a:xfrm>
          <a:prstGeom prst="rect">
            <a:avLst/>
          </a:prstGeom>
        </p:spPr>
        <p:txBody>
          <a:bodyPr wrap="square">
            <a:spAutoFit/>
          </a:bodyPr>
          <a:lstStyle/>
          <a:p>
            <a:pPr algn="ctr">
              <a:spcAft>
                <a:spcPts val="600"/>
              </a:spcAft>
            </a:pPr>
            <a:r>
              <a:rPr lang="en-US" sz="3600" dirty="0" smtClean="0">
                <a:effectLst>
                  <a:outerShdw blurRad="60007" dist="310007" dir="7680000" sy="30000" kx="1300200" algn="ctr" rotWithShape="0">
                    <a:prstClr val="black">
                      <a:alpha val="32000"/>
                    </a:prstClr>
                  </a:outerShdw>
                </a:effectLst>
                <a:latin typeface="Pythagoras" pitchFamily="2" charset="0"/>
              </a:rPr>
              <a:t>Sin As A Disease</a:t>
            </a:r>
            <a:endParaRPr lang="en-US" sz="3600" dirty="0">
              <a:effectLst>
                <a:outerShdw blurRad="60007" dist="310007" dir="7680000" sy="30000" kx="1300200" algn="ctr" rotWithShape="0">
                  <a:prstClr val="black">
                    <a:alpha val="32000"/>
                  </a:prstClr>
                </a:outerShdw>
              </a:effectLst>
              <a:latin typeface="Pythagoras" pitchFamily="2" charset="0"/>
            </a:endParaRPr>
          </a:p>
        </p:txBody>
      </p:sp>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2057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715413"/>
            <a:ext cx="2902526" cy="35329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sp>
        <p:nvSpPr>
          <p:cNvPr id="3" name="Rectangle 2"/>
          <p:cNvSpPr/>
          <p:nvPr/>
        </p:nvSpPr>
        <p:spPr>
          <a:xfrm>
            <a:off x="3124200" y="3160931"/>
            <a:ext cx="5486400" cy="3370153"/>
          </a:xfrm>
          <a:prstGeom prst="rect">
            <a:avLst/>
          </a:prstGeom>
        </p:spPr>
        <p:txBody>
          <a:bodyPr wrap="square">
            <a:spAutoFit/>
          </a:bodyPr>
          <a:lstStyle/>
          <a:p>
            <a:pPr marL="285750" lvl="0" indent="-285750">
              <a:spcAft>
                <a:spcPts val="600"/>
              </a:spcAft>
              <a:buClr>
                <a:srgbClr val="F6C46C">
                  <a:lumMod val="75000"/>
                </a:srgbClr>
              </a:buClr>
              <a:buFont typeface="Wingdings 2" pitchFamily="18" charset="2"/>
              <a:buChar char="è"/>
            </a:pP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Histrionic </a:t>
            </a:r>
            <a:r>
              <a:rPr lang="en-US" sz="3200" dirty="0">
                <a:solidFill>
                  <a:srgbClr val="000000"/>
                </a:solidFill>
                <a:effectLst>
                  <a:outerShdw blurRad="60007" dist="310007" dir="7680000" sy="30000" kx="1300200" algn="ctr" rotWithShape="0">
                    <a:prstClr val="black">
                      <a:alpha val="32000"/>
                    </a:prstClr>
                  </a:outerShdw>
                </a:effectLst>
                <a:latin typeface="Berlin Sans FB Demi" pitchFamily="34" charset="0"/>
              </a:rPr>
              <a:t>Personality Disorder </a:t>
            </a:r>
            <a:r>
              <a:rPr lang="en-US" sz="3200" dirty="0">
                <a:solidFill>
                  <a:srgbClr val="000000"/>
                </a:solidFill>
                <a:effectLst>
                  <a:outerShdw blurRad="60007" dist="310007" dir="7680000" sy="30000" kx="1300200" algn="ctr" rotWithShape="0">
                    <a:prstClr val="black">
                      <a:alpha val="32000"/>
                    </a:prstClr>
                  </a:outerShdw>
                </a:effectLst>
                <a:latin typeface="Constantia" pitchFamily="18" charset="0"/>
              </a:rPr>
              <a:t>– “A pervasive pattern of excessive emotionality and attention seeking</a:t>
            </a:r>
            <a:r>
              <a:rPr lang="en-US" sz="3200" dirty="0" smtClean="0">
                <a:solidFill>
                  <a:srgbClr val="000000"/>
                </a:solidFill>
                <a:effectLst>
                  <a:outerShdw blurRad="60007" dist="310007" dir="7680000" sy="30000" kx="1300200" algn="ctr" rotWithShape="0">
                    <a:prstClr val="black">
                      <a:alpha val="32000"/>
                    </a:prstClr>
                  </a:outerShdw>
                </a:effectLst>
                <a:latin typeface="Constantia" pitchFamily="18" charset="0"/>
              </a:rPr>
              <a:t>.”</a:t>
            </a:r>
          </a:p>
          <a:p>
            <a:pPr marL="285750" lvl="0" indent="-285750">
              <a:spcAft>
                <a:spcPts val="600"/>
              </a:spcAft>
              <a:buClr>
                <a:srgbClr val="F6C46C">
                  <a:lumMod val="75000"/>
                </a:srgbClr>
              </a:buClr>
              <a:buFont typeface="Wingdings 2" pitchFamily="18" charset="2"/>
              <a:buChar char="è"/>
            </a:pPr>
            <a:r>
              <a:rPr lang="en-US" sz="4800" dirty="0" smtClean="0">
                <a:solidFill>
                  <a:srgbClr val="C00000"/>
                </a:solidFill>
                <a:effectLst>
                  <a:outerShdw blurRad="60007" dist="310007" dir="7680000" sy="30000" kx="1300200" algn="ctr" rotWithShape="0">
                    <a:prstClr val="black">
                      <a:alpha val="32000"/>
                    </a:prstClr>
                  </a:outerShdw>
                </a:effectLst>
                <a:latin typeface="Pythagoras" pitchFamily="2" charset="0"/>
              </a:rPr>
              <a:t>Self-Centered?</a:t>
            </a:r>
            <a:endParaRPr lang="en-US" sz="4800" dirty="0">
              <a:solidFill>
                <a:srgbClr val="C00000"/>
              </a:solidFill>
              <a:effectLst>
                <a:outerShdw blurRad="60007" dist="310007" dir="7680000" sy="30000" kx="1300200" algn="ctr" rotWithShape="0">
                  <a:prstClr val="black">
                    <a:alpha val="32000"/>
                  </a:prstClr>
                </a:outerShdw>
              </a:effectLst>
              <a:latin typeface="Pythagoras" pitchFamily="2" charset="0"/>
            </a:endParaRPr>
          </a:p>
        </p:txBody>
      </p:sp>
      <p:sp>
        <p:nvSpPr>
          <p:cNvPr id="9" name="Rectangle 8"/>
          <p:cNvSpPr/>
          <p:nvPr/>
        </p:nvSpPr>
        <p:spPr>
          <a:xfrm>
            <a:off x="3124200" y="2514600"/>
            <a:ext cx="5486400" cy="646331"/>
          </a:xfrm>
          <a:prstGeom prst="rect">
            <a:avLst/>
          </a:prstGeom>
        </p:spPr>
        <p:txBody>
          <a:bodyPr wrap="square">
            <a:spAutoFit/>
          </a:bodyPr>
          <a:lstStyle/>
          <a:p>
            <a:pPr algn="ctr">
              <a:spcAft>
                <a:spcPts val="600"/>
              </a:spcAft>
            </a:pPr>
            <a:r>
              <a:rPr lang="en-US" sz="3600" dirty="0" smtClean="0">
                <a:effectLst>
                  <a:outerShdw blurRad="60007" dist="310007" dir="7680000" sy="30000" kx="1300200" algn="ctr" rotWithShape="0">
                    <a:prstClr val="black">
                      <a:alpha val="32000"/>
                    </a:prstClr>
                  </a:outerShdw>
                </a:effectLst>
                <a:latin typeface="Pythagoras" pitchFamily="2" charset="0"/>
              </a:rPr>
              <a:t>Sin As A Disease</a:t>
            </a:r>
            <a:endParaRPr lang="en-US" sz="3600" dirty="0">
              <a:effectLst>
                <a:outerShdw blurRad="60007" dist="310007" dir="7680000" sy="30000" kx="1300200" algn="ctr" rotWithShape="0">
                  <a:prstClr val="black">
                    <a:alpha val="32000"/>
                  </a:prstClr>
                </a:outerShdw>
              </a:effectLst>
              <a:latin typeface="Pythagoras" pitchFamily="2" charset="0"/>
            </a:endParaRPr>
          </a:p>
        </p:txBody>
      </p:sp>
      <p:sp>
        <p:nvSpPr>
          <p:cNvPr id="12" name="TextBox 11"/>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79764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715413"/>
            <a:ext cx="2902526" cy="35329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sp>
        <p:nvSpPr>
          <p:cNvPr id="3" name="Rectangle 2"/>
          <p:cNvSpPr/>
          <p:nvPr/>
        </p:nvSpPr>
        <p:spPr>
          <a:xfrm>
            <a:off x="3124200" y="3160931"/>
            <a:ext cx="5486400" cy="3554819"/>
          </a:xfrm>
          <a:prstGeom prst="rect">
            <a:avLst/>
          </a:prstGeom>
        </p:spPr>
        <p:txBody>
          <a:bodyPr wrap="square">
            <a:spAutoFit/>
          </a:bodyPr>
          <a:lstStyle/>
          <a:p>
            <a:pPr marL="285750" lvl="0" indent="-285750">
              <a:spcAft>
                <a:spcPts val="600"/>
              </a:spcAft>
              <a:buClr>
                <a:srgbClr val="F6C46C">
                  <a:lumMod val="75000"/>
                </a:srgbClr>
              </a:buClr>
              <a:buFont typeface="Wingdings 2" pitchFamily="18" charset="2"/>
              <a:buChar char="è"/>
            </a:pPr>
            <a:r>
              <a:rPr lang="en-US" sz="3200" dirty="0">
                <a:solidFill>
                  <a:srgbClr val="000000"/>
                </a:solidFill>
                <a:effectLst>
                  <a:outerShdw blurRad="60007" dist="310007" dir="7680000" sy="30000" kx="1300200" algn="ctr" rotWithShape="0">
                    <a:prstClr val="black">
                      <a:alpha val="32000"/>
                    </a:prstClr>
                  </a:outerShdw>
                </a:effectLst>
                <a:latin typeface="Berlin Sans FB Demi" pitchFamily="34" charset="0"/>
              </a:rPr>
              <a:t>Obsessive–compulsive disorder (</a:t>
            </a: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OCD) </a:t>
            </a:r>
            <a:r>
              <a:rPr lang="en-US" sz="3200" dirty="0">
                <a:solidFill>
                  <a:srgbClr val="000000"/>
                </a:solidFill>
                <a:effectLst>
                  <a:outerShdw blurRad="60007" dist="310007" dir="7680000" sy="30000" kx="1300200" algn="ctr" rotWithShape="0">
                    <a:prstClr val="black">
                      <a:alpha val="32000"/>
                    </a:prstClr>
                  </a:outerShdw>
                </a:effectLst>
                <a:latin typeface="Constantia" pitchFamily="18" charset="0"/>
              </a:rPr>
              <a:t>– </a:t>
            </a:r>
            <a:r>
              <a:rPr lang="en-US" sz="2800" dirty="0">
                <a:solidFill>
                  <a:srgbClr val="000000"/>
                </a:solidFill>
                <a:effectLst>
                  <a:outerShdw blurRad="60007" dist="310007" dir="7680000" sy="30000" kx="1300200" algn="ctr" rotWithShape="0">
                    <a:prstClr val="black">
                      <a:alpha val="32000"/>
                    </a:prstClr>
                  </a:outerShdw>
                </a:effectLst>
                <a:latin typeface="Constantia" pitchFamily="18" charset="0"/>
              </a:rPr>
              <a:t>“an anxiety disorder and is characterized by recurrent, unwanted thoughts (obsessions) and/or repetitive behaviors (compulsions</a:t>
            </a:r>
            <a:r>
              <a:rPr lang="en-US" sz="2800" dirty="0" smtClean="0">
                <a:solidFill>
                  <a:srgbClr val="000000"/>
                </a:solidFill>
                <a:effectLst>
                  <a:outerShdw blurRad="60007" dist="310007" dir="7680000" sy="30000" kx="1300200" algn="ctr" rotWithShape="0">
                    <a:prstClr val="black">
                      <a:alpha val="32000"/>
                    </a:prstClr>
                  </a:outerShdw>
                </a:effectLst>
                <a:latin typeface="Constantia" pitchFamily="18" charset="0"/>
              </a:rPr>
              <a:t>).”</a:t>
            </a:r>
            <a:endParaRPr lang="en-US" sz="3200" dirty="0" smtClean="0">
              <a:solidFill>
                <a:srgbClr val="000000"/>
              </a:solidFill>
              <a:effectLst>
                <a:outerShdw blurRad="60007" dist="310007" dir="7680000" sy="30000" kx="1300200" algn="ctr" rotWithShape="0">
                  <a:prstClr val="black">
                    <a:alpha val="32000"/>
                  </a:prstClr>
                </a:outerShdw>
              </a:effectLst>
              <a:latin typeface="Constantia" pitchFamily="18" charset="0"/>
            </a:endParaRPr>
          </a:p>
          <a:p>
            <a:pPr marL="285750" lvl="0" indent="-285750">
              <a:spcAft>
                <a:spcPts val="600"/>
              </a:spcAft>
              <a:buClr>
                <a:srgbClr val="F6C46C">
                  <a:lumMod val="75000"/>
                </a:srgbClr>
              </a:buClr>
              <a:buFont typeface="Wingdings 2" pitchFamily="18" charset="2"/>
              <a:buChar char="è"/>
            </a:pPr>
            <a:r>
              <a:rPr lang="en-US" sz="4400" dirty="0" smtClean="0">
                <a:solidFill>
                  <a:srgbClr val="C00000"/>
                </a:solidFill>
                <a:effectLst>
                  <a:outerShdw blurRad="60007" dist="310007" dir="7680000" sy="30000" kx="1300200" algn="ctr" rotWithShape="0">
                    <a:prstClr val="black">
                      <a:alpha val="32000"/>
                    </a:prstClr>
                  </a:outerShdw>
                </a:effectLst>
                <a:latin typeface="Pythagoras" pitchFamily="2" charset="0"/>
              </a:rPr>
              <a:t>Lack Self-Control?</a:t>
            </a:r>
            <a:endParaRPr lang="en-US" sz="4400" dirty="0">
              <a:solidFill>
                <a:srgbClr val="C00000"/>
              </a:solidFill>
              <a:effectLst>
                <a:outerShdw blurRad="60007" dist="310007" dir="7680000" sy="30000" kx="1300200" algn="ctr" rotWithShape="0">
                  <a:prstClr val="black">
                    <a:alpha val="32000"/>
                  </a:prstClr>
                </a:outerShdw>
              </a:effectLst>
              <a:latin typeface="Pythagoras" pitchFamily="2" charset="0"/>
            </a:endParaRPr>
          </a:p>
        </p:txBody>
      </p:sp>
      <p:sp>
        <p:nvSpPr>
          <p:cNvPr id="9" name="Rectangle 8"/>
          <p:cNvSpPr/>
          <p:nvPr/>
        </p:nvSpPr>
        <p:spPr>
          <a:xfrm>
            <a:off x="3124200" y="2514600"/>
            <a:ext cx="5486400" cy="646331"/>
          </a:xfrm>
          <a:prstGeom prst="rect">
            <a:avLst/>
          </a:prstGeom>
        </p:spPr>
        <p:txBody>
          <a:bodyPr wrap="square">
            <a:spAutoFit/>
          </a:bodyPr>
          <a:lstStyle/>
          <a:p>
            <a:pPr algn="ctr">
              <a:spcAft>
                <a:spcPts val="600"/>
              </a:spcAft>
            </a:pPr>
            <a:r>
              <a:rPr lang="en-US" sz="3600" dirty="0" smtClean="0">
                <a:effectLst>
                  <a:outerShdw blurRad="60007" dist="310007" dir="7680000" sy="30000" kx="1300200" algn="ctr" rotWithShape="0">
                    <a:prstClr val="black">
                      <a:alpha val="32000"/>
                    </a:prstClr>
                  </a:outerShdw>
                </a:effectLst>
                <a:latin typeface="Pythagoras" pitchFamily="2" charset="0"/>
              </a:rPr>
              <a:t>Sin As A Disease</a:t>
            </a:r>
            <a:endParaRPr lang="en-US" sz="3600" dirty="0">
              <a:effectLst>
                <a:outerShdw blurRad="60007" dist="310007" dir="7680000" sy="30000" kx="1300200" algn="ctr" rotWithShape="0">
                  <a:prstClr val="black">
                    <a:alpha val="32000"/>
                  </a:prstClr>
                </a:outerShdw>
              </a:effectLst>
              <a:latin typeface="Pythagoras" pitchFamily="2" charset="0"/>
            </a:endParaRPr>
          </a:p>
        </p:txBody>
      </p:sp>
      <p:sp>
        <p:nvSpPr>
          <p:cNvPr id="12" name="TextBox 11"/>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382741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sp>
        <p:nvSpPr>
          <p:cNvPr id="3" name="Rectangle 2"/>
          <p:cNvSpPr/>
          <p:nvPr/>
        </p:nvSpPr>
        <p:spPr>
          <a:xfrm>
            <a:off x="3124200" y="3699064"/>
            <a:ext cx="5486400" cy="2908489"/>
          </a:xfrm>
          <a:prstGeom prst="rect">
            <a:avLst/>
          </a:prstGeom>
        </p:spPr>
        <p:txBody>
          <a:bodyPr wrap="square">
            <a:spAutoFit/>
          </a:bodyPr>
          <a:lstStyle/>
          <a:p>
            <a:pPr marL="285750" lvl="0" indent="-285750">
              <a:spcAft>
                <a:spcPts val="600"/>
              </a:spcAft>
              <a:buClr>
                <a:srgbClr val="F6C46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mn-lt"/>
              </a:rPr>
              <a:t>Freud believed that all guilt came from authoritarian sources, i.e. religion, parents, government, etc.</a:t>
            </a:r>
          </a:p>
          <a:p>
            <a:pPr marL="285750" lvl="0" indent="-285750">
              <a:spcAft>
                <a:spcPts val="600"/>
              </a:spcAft>
              <a:buClr>
                <a:srgbClr val="F6C46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Adam &amp; Eve </a:t>
            </a:r>
            <a:r>
              <a:rPr lang="en-US" sz="2400" dirty="0" smtClean="0">
                <a:solidFill>
                  <a:srgbClr val="000000"/>
                </a:solidFill>
                <a:effectLst>
                  <a:outerShdw blurRad="60007" dist="310007" dir="7680000" sy="30000" kx="1300200" algn="ctr" rotWithShape="0">
                    <a:prstClr val="black">
                      <a:alpha val="32000"/>
                    </a:prstClr>
                  </a:outerShdw>
                </a:effectLst>
                <a:latin typeface="+mn-lt"/>
              </a:rPr>
              <a:t>– Gen. 3:12,13</a:t>
            </a:r>
          </a:p>
          <a:p>
            <a:pPr marL="285750" lvl="0" indent="-285750">
              <a:spcAft>
                <a:spcPts val="600"/>
              </a:spcAft>
              <a:buClr>
                <a:srgbClr val="F6C46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King Saul </a:t>
            </a:r>
            <a:r>
              <a:rPr lang="en-US" sz="2400" dirty="0" smtClean="0">
                <a:solidFill>
                  <a:srgbClr val="000000"/>
                </a:solidFill>
                <a:effectLst>
                  <a:outerShdw blurRad="60007" dist="310007" dir="7680000" sy="30000" kx="1300200" algn="ctr" rotWithShape="0">
                    <a:prstClr val="black">
                      <a:alpha val="32000"/>
                    </a:prstClr>
                  </a:outerShdw>
                </a:effectLst>
                <a:latin typeface="+mn-lt"/>
              </a:rPr>
              <a:t>– 1 Sam 15:15,20,21</a:t>
            </a:r>
          </a:p>
          <a:p>
            <a:pPr marL="285750" lvl="0" indent="-285750">
              <a:spcAft>
                <a:spcPts val="600"/>
              </a:spcAft>
              <a:buClr>
                <a:srgbClr val="F6C46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Ahab</a:t>
            </a:r>
            <a:r>
              <a:rPr lang="en-US" sz="2400" dirty="0" smtClean="0">
                <a:solidFill>
                  <a:srgbClr val="000000"/>
                </a:solidFill>
                <a:effectLst>
                  <a:outerShdw blurRad="60007" dist="310007" dir="7680000" sy="30000" kx="1300200" algn="ctr" rotWithShape="0">
                    <a:prstClr val="black">
                      <a:alpha val="32000"/>
                    </a:prstClr>
                  </a:outerShdw>
                </a:effectLst>
                <a:latin typeface="+mn-lt"/>
              </a:rPr>
              <a:t> – 1 Kings 18:17,18</a:t>
            </a:r>
          </a:p>
        </p:txBody>
      </p:sp>
      <p:sp>
        <p:nvSpPr>
          <p:cNvPr id="9" name="Rectangle 8"/>
          <p:cNvSpPr/>
          <p:nvPr/>
        </p:nvSpPr>
        <p:spPr>
          <a:xfrm>
            <a:off x="3124200" y="2514600"/>
            <a:ext cx="5486400" cy="1200329"/>
          </a:xfrm>
          <a:prstGeom prst="rect">
            <a:avLst/>
          </a:prstGeom>
        </p:spPr>
        <p:txBody>
          <a:bodyPr wrap="square">
            <a:spAutoFit/>
          </a:bodyPr>
          <a:lstStyle/>
          <a:p>
            <a:pPr algn="ctr">
              <a:spcAft>
                <a:spcPts val="600"/>
              </a:spcAft>
            </a:pPr>
            <a:r>
              <a:rPr lang="en-US" sz="3600" dirty="0" smtClean="0">
                <a:effectLst>
                  <a:outerShdw blurRad="60007" dist="310007" dir="7680000" sy="30000" kx="1300200" algn="ctr" rotWithShape="0">
                    <a:prstClr val="black">
                      <a:alpha val="32000"/>
                    </a:prstClr>
                  </a:outerShdw>
                </a:effectLst>
                <a:latin typeface="Pythagoras" pitchFamily="2" charset="0"/>
              </a:rPr>
              <a:t>Denial of Guilt By Blaming </a:t>
            </a:r>
            <a:r>
              <a:rPr lang="en-US" sz="3600" dirty="0">
                <a:effectLst>
                  <a:outerShdw blurRad="60007" dist="310007" dir="7680000" sy="30000" kx="1300200" algn="ctr" rotWithShape="0">
                    <a:prstClr val="black">
                      <a:alpha val="32000"/>
                    </a:prstClr>
                  </a:outerShdw>
                </a:effectLst>
                <a:latin typeface="Pythagoras" pitchFamily="2" charset="0"/>
              </a:rPr>
              <a:t>Others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200" y="2351314"/>
            <a:ext cx="2819876" cy="3962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angle 1"/>
          <p:cNvSpPr/>
          <p:nvPr/>
        </p:nvSpPr>
        <p:spPr>
          <a:xfrm>
            <a:off x="568258" y="5777345"/>
            <a:ext cx="1835759" cy="400110"/>
          </a:xfrm>
          <a:prstGeom prst="rect">
            <a:avLst/>
          </a:prstGeom>
        </p:spPr>
        <p:txBody>
          <a:bodyPr wrap="none">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Sigmund Freud </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TextBox 12"/>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2084718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sp>
        <p:nvSpPr>
          <p:cNvPr id="13" name="Rectangle 12"/>
          <p:cNvSpPr/>
          <p:nvPr/>
        </p:nvSpPr>
        <p:spPr>
          <a:xfrm>
            <a:off x="3124200" y="2514600"/>
            <a:ext cx="5486400" cy="1200329"/>
          </a:xfrm>
          <a:prstGeom prst="rect">
            <a:avLst/>
          </a:prstGeom>
        </p:spPr>
        <p:txBody>
          <a:bodyPr wrap="square">
            <a:spAutoFit/>
          </a:bodyPr>
          <a:lstStyle/>
          <a:p>
            <a:pPr algn="ctr">
              <a:spcAft>
                <a:spcPts val="600"/>
              </a:spcAft>
            </a:pPr>
            <a:r>
              <a:rPr lang="en-US" sz="3600" dirty="0" smtClean="0">
                <a:effectLst>
                  <a:outerShdw blurRad="60007" dist="310007" dir="7680000" sy="30000" kx="1300200" algn="ctr" rotWithShape="0">
                    <a:prstClr val="black">
                      <a:alpha val="32000"/>
                    </a:prstClr>
                  </a:outerShdw>
                </a:effectLst>
                <a:latin typeface="Pythagoras" pitchFamily="2" charset="0"/>
              </a:rPr>
              <a:t>To Remove Sin &amp; Guilt Destroys Conscience</a:t>
            </a:r>
            <a:endParaRPr lang="en-US" sz="3600" dirty="0">
              <a:effectLst>
                <a:outerShdw blurRad="60007" dist="310007" dir="7680000" sy="30000" kx="1300200" algn="ctr" rotWithShape="0">
                  <a:prstClr val="black">
                    <a:alpha val="32000"/>
                  </a:prstClr>
                </a:outerShdw>
              </a:effectLst>
              <a:latin typeface="Pythagoras" pitchFamily="2" charset="0"/>
            </a:endParaRPr>
          </a:p>
        </p:txBody>
      </p:sp>
      <p:sp>
        <p:nvSpPr>
          <p:cNvPr id="2" name="Rectangle 1"/>
          <p:cNvSpPr/>
          <p:nvPr/>
        </p:nvSpPr>
        <p:spPr>
          <a:xfrm>
            <a:off x="2971800" y="3714929"/>
            <a:ext cx="5638800" cy="3046988"/>
          </a:xfrm>
          <a:prstGeom prst="rect">
            <a:avLst/>
          </a:prstGeom>
        </p:spPr>
        <p:txBody>
          <a:bodyPr wrap="square">
            <a:spAutoFit/>
          </a:bodyPr>
          <a:lstStyle/>
          <a:p>
            <a:pPr algn="ctr"/>
            <a:r>
              <a:rPr lang="en-US" sz="2400" dirty="0">
                <a:effectLst>
                  <a:outerShdw blurRad="60007" dist="310007" dir="7680000" sy="30000" kx="1300200" algn="ctr" rotWithShape="0">
                    <a:prstClr val="black">
                      <a:alpha val="32000"/>
                    </a:prstClr>
                  </a:outerShdw>
                </a:effectLst>
              </a:rPr>
              <a:t>"a knowing with" (</a:t>
            </a:r>
            <a:r>
              <a:rPr lang="en-US" sz="2400" i="1" dirty="0" err="1">
                <a:effectLst>
                  <a:outerShdw blurRad="60007" dist="310007" dir="7680000" sy="30000" kx="1300200" algn="ctr" rotWithShape="0">
                    <a:prstClr val="black">
                      <a:alpha val="32000"/>
                    </a:prstClr>
                  </a:outerShdw>
                </a:effectLst>
              </a:rPr>
              <a:t>syn</a:t>
            </a:r>
            <a:r>
              <a:rPr lang="en-US" sz="2400" dirty="0">
                <a:effectLst>
                  <a:outerShdw blurRad="60007" dist="310007" dir="7680000" sy="30000" kx="1300200" algn="ctr" rotWithShape="0">
                    <a:prstClr val="black">
                      <a:alpha val="32000"/>
                    </a:prstClr>
                  </a:outerShdw>
                </a:effectLst>
              </a:rPr>
              <a:t>, "with," </a:t>
            </a:r>
            <a:r>
              <a:rPr lang="en-US" sz="2400" i="1" dirty="0" err="1">
                <a:effectLst>
                  <a:outerShdw blurRad="60007" dist="310007" dir="7680000" sy="30000" kx="1300200" algn="ctr" rotWithShape="0">
                    <a:prstClr val="black">
                      <a:alpha val="32000"/>
                    </a:prstClr>
                  </a:outerShdw>
                </a:effectLst>
              </a:rPr>
              <a:t>oida</a:t>
            </a:r>
            <a:r>
              <a:rPr lang="en-US" sz="2400" dirty="0">
                <a:effectLst>
                  <a:outerShdw blurRad="60007" dist="310007" dir="7680000" sy="30000" kx="1300200" algn="ctr" rotWithShape="0">
                    <a:prstClr val="black">
                      <a:alpha val="32000"/>
                    </a:prstClr>
                  </a:outerShdw>
                </a:effectLst>
              </a:rPr>
              <a:t>, "to know"), i.e., "a co-knowledge (with oneself), the witness borne to one's conduct by conscience, that faculty by which we apprehend the will of God, as that which is designed to govern our lives;" </a:t>
            </a:r>
            <a:endParaRPr lang="en-US" sz="2400" dirty="0" smtClean="0">
              <a:effectLst>
                <a:outerShdw blurRad="60007" dist="310007" dir="7680000" sy="30000" kx="1300200" algn="ctr" rotWithShape="0">
                  <a:prstClr val="black">
                    <a:alpha val="32000"/>
                  </a:prstClr>
                </a:outerShdw>
              </a:effectLst>
            </a:endParaRPr>
          </a:p>
          <a:p>
            <a:pPr algn="ctr"/>
            <a:r>
              <a:rPr lang="en-US" sz="2400" dirty="0" smtClean="0">
                <a:effectLst>
                  <a:outerShdw blurRad="60007" dist="310007" dir="7680000" sy="30000" kx="1300200" algn="ctr" rotWithShape="0">
                    <a:prstClr val="black">
                      <a:alpha val="32000"/>
                    </a:prstClr>
                  </a:outerShdw>
                </a:effectLst>
              </a:rPr>
              <a:t>(Vines Expository Dictionary)</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4" y="2637497"/>
            <a:ext cx="2549236" cy="37351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13807512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sp>
        <p:nvSpPr>
          <p:cNvPr id="13" name="Rectangle 12"/>
          <p:cNvSpPr/>
          <p:nvPr/>
        </p:nvSpPr>
        <p:spPr>
          <a:xfrm>
            <a:off x="3124200" y="2514600"/>
            <a:ext cx="5486400" cy="1200329"/>
          </a:xfrm>
          <a:prstGeom prst="rect">
            <a:avLst/>
          </a:prstGeom>
        </p:spPr>
        <p:txBody>
          <a:bodyPr wrap="square">
            <a:spAutoFit/>
          </a:bodyPr>
          <a:lstStyle/>
          <a:p>
            <a:pPr algn="ctr">
              <a:spcAft>
                <a:spcPts val="600"/>
              </a:spcAft>
            </a:pPr>
            <a:r>
              <a:rPr lang="en-US" sz="3600" dirty="0" smtClean="0">
                <a:effectLst>
                  <a:outerShdw blurRad="60007" dist="310007" dir="7680000" sy="30000" kx="1300200" algn="ctr" rotWithShape="0">
                    <a:prstClr val="black">
                      <a:alpha val="32000"/>
                    </a:prstClr>
                  </a:outerShdw>
                </a:effectLst>
                <a:latin typeface="Pythagoras" pitchFamily="2" charset="0"/>
              </a:rPr>
              <a:t>To Remove Sin &amp; Guilt Destroys Conscience</a:t>
            </a:r>
            <a:endParaRPr lang="en-US" sz="3600" dirty="0">
              <a:effectLst>
                <a:outerShdw blurRad="60007" dist="310007" dir="7680000" sy="30000" kx="1300200" algn="ctr" rotWithShape="0">
                  <a:prstClr val="black">
                    <a:alpha val="32000"/>
                  </a:prstClr>
                </a:outerShdw>
              </a:effectLst>
              <a:latin typeface="Pythagoras" pitchFamily="2" charset="0"/>
            </a:endParaRPr>
          </a:p>
        </p:txBody>
      </p:sp>
      <p:sp>
        <p:nvSpPr>
          <p:cNvPr id="2" name="Rectangle 1"/>
          <p:cNvSpPr/>
          <p:nvPr/>
        </p:nvSpPr>
        <p:spPr>
          <a:xfrm>
            <a:off x="2971800" y="3714929"/>
            <a:ext cx="5638800" cy="2616101"/>
          </a:xfrm>
          <a:prstGeom prst="rect">
            <a:avLst/>
          </a:prstGeom>
        </p:spPr>
        <p:txBody>
          <a:bodyPr wrap="square">
            <a:spAutoFit/>
          </a:bodyPr>
          <a:lstStyle/>
          <a:p>
            <a:pPr algn="ctr"/>
            <a:r>
              <a:rPr lang="en-US" sz="2800" dirty="0">
                <a:effectLst>
                  <a:outerShdw blurRad="60007" dist="310007" dir="7680000" sy="30000" kx="1300200" algn="ctr" rotWithShape="0">
                    <a:prstClr val="black">
                      <a:alpha val="32000"/>
                    </a:prstClr>
                  </a:outerShdw>
                </a:effectLst>
              </a:rPr>
              <a:t>“the soul as distinguishing between what is morally good and bad, prompting to do the former and shun the latter, commending the one, condemning the other</a:t>
            </a:r>
            <a:r>
              <a:rPr lang="en-US" sz="2800" dirty="0" smtClean="0">
                <a:effectLst>
                  <a:outerShdw blurRad="60007" dist="310007" dir="7680000" sy="30000" kx="1300200" algn="ctr" rotWithShape="0">
                    <a:prstClr val="black">
                      <a:alpha val="32000"/>
                    </a:prstClr>
                  </a:outerShdw>
                </a:effectLst>
              </a:rPr>
              <a:t>;</a:t>
            </a:r>
          </a:p>
          <a:p>
            <a:pPr algn="ctr"/>
            <a:r>
              <a:rPr lang="en-US" sz="2400" dirty="0" smtClean="0">
                <a:effectLst>
                  <a:outerShdw blurRad="60007" dist="310007" dir="7680000" sy="30000" kx="1300200" algn="ctr" rotWithShape="0">
                    <a:prstClr val="black">
                      <a:alpha val="32000"/>
                    </a:prstClr>
                  </a:outerShdw>
                </a:effectLst>
              </a:rPr>
              <a:t>— </a:t>
            </a:r>
            <a:r>
              <a:rPr lang="en-US" sz="2400" dirty="0">
                <a:effectLst>
                  <a:outerShdw blurRad="60007" dist="310007" dir="7680000" sy="30000" kx="1300200" algn="ctr" rotWithShape="0">
                    <a:prstClr val="black">
                      <a:alpha val="32000"/>
                    </a:prstClr>
                  </a:outerShdw>
                </a:effectLst>
              </a:rPr>
              <a:t>Thayer's Greek-English </a:t>
            </a:r>
            <a:r>
              <a:rPr lang="en-US" sz="2400" dirty="0" smtClean="0">
                <a:effectLst>
                  <a:outerShdw blurRad="60007" dist="310007" dir="7680000" sy="30000" kx="1300200" algn="ctr" rotWithShape="0">
                    <a:prstClr val="black">
                      <a:alpha val="32000"/>
                    </a:prstClr>
                  </a:outerShdw>
                </a:effectLst>
              </a:rPr>
              <a:t>Lexicon</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633" y="2902030"/>
            <a:ext cx="2560320" cy="3429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10631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0" y="1524000"/>
            <a:ext cx="9144000" cy="5334000"/>
          </a:xfrm>
          <a:prstGeom prst="rect">
            <a:avLst/>
          </a:prstGeom>
          <a:noFill/>
          <a:ln w="9525">
            <a:noFill/>
            <a:miter lim="800000"/>
            <a:headEnd/>
            <a:tailEnd/>
          </a:ln>
          <a:effectLst/>
        </p:spPr>
      </p:pic>
      <p:sp>
        <p:nvSpPr>
          <p:cNvPr id="7" name="Rectangle 6"/>
          <p:cNvSpPr/>
          <p:nvPr/>
        </p:nvSpPr>
        <p:spPr>
          <a:xfrm>
            <a:off x="1066800" y="1828800"/>
            <a:ext cx="6858000" cy="3785652"/>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latin typeface="Constantia" pitchFamily="18" charset="0"/>
              </a:rPr>
              <a:t>Ephesians 4:17-19 (NKJV) </a:t>
            </a:r>
            <a:r>
              <a:rPr lang="en-US" sz="2400" dirty="0">
                <a:effectLst>
                  <a:outerShdw blurRad="60007" dist="310007" dir="7680000" sy="30000" kx="1300200" algn="ctr" rotWithShape="0">
                    <a:prstClr val="black">
                      <a:alpha val="32000"/>
                    </a:prstClr>
                  </a:outerShdw>
                </a:effectLst>
                <a:latin typeface="Constantia" pitchFamily="18" charset="0"/>
              </a:rPr>
              <a:t/>
            </a:r>
            <a:br>
              <a:rPr lang="en-US" sz="2400" dirty="0">
                <a:effectLst>
                  <a:outerShdw blurRad="60007" dist="310007" dir="7680000" sy="30000" kx="1300200" algn="ctr" rotWithShape="0">
                    <a:prstClr val="black">
                      <a:alpha val="32000"/>
                    </a:prstClr>
                  </a:outerShdw>
                </a:effectLst>
                <a:latin typeface="Constantia" pitchFamily="18" charset="0"/>
              </a:rPr>
            </a:br>
            <a:r>
              <a:rPr lang="en-US" sz="2400" baseline="30000" dirty="0">
                <a:effectLst>
                  <a:outerShdw blurRad="60007" dist="310007" dir="7680000" sy="30000" kx="1300200" algn="ctr" rotWithShape="0">
                    <a:prstClr val="black">
                      <a:alpha val="32000"/>
                    </a:prstClr>
                  </a:outerShdw>
                </a:effectLst>
                <a:latin typeface="Constantia" pitchFamily="18" charset="0"/>
              </a:rPr>
              <a:t>17 </a:t>
            </a:r>
            <a:r>
              <a:rPr lang="en-US" sz="2400" dirty="0">
                <a:effectLst>
                  <a:outerShdw blurRad="60007" dist="310007" dir="7680000" sy="30000" kx="1300200" algn="ctr" rotWithShape="0">
                    <a:prstClr val="black">
                      <a:alpha val="32000"/>
                    </a:prstClr>
                  </a:outerShdw>
                </a:effectLst>
                <a:latin typeface="Constantia" pitchFamily="18" charset="0"/>
              </a:rPr>
              <a:t>This I say, therefore, and testify in the Lord, that you should no longer walk as the rest of the Gentiles walk, in the futility of their mind,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18 </a:t>
            </a:r>
            <a:r>
              <a:rPr lang="en-US" sz="2400" dirty="0">
                <a:effectLst>
                  <a:outerShdw blurRad="60007" dist="310007" dir="7680000" sy="30000" kx="1300200" algn="ctr" rotWithShape="0">
                    <a:prstClr val="black">
                      <a:alpha val="32000"/>
                    </a:prstClr>
                  </a:outerShdw>
                </a:effectLst>
                <a:latin typeface="Constantia" pitchFamily="18" charset="0"/>
              </a:rPr>
              <a:t>having their understanding darkened, being alienated from the life of God, because of the ignorance that is in them, because of the blindness of their heart;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19 </a:t>
            </a:r>
            <a:r>
              <a:rPr lang="en-US" sz="2400" dirty="0">
                <a:effectLst>
                  <a:outerShdw blurRad="60007" dist="310007" dir="7680000" sy="30000" kx="1300200" algn="ctr" rotWithShape="0">
                    <a:prstClr val="black">
                      <a:alpha val="32000"/>
                    </a:prstClr>
                  </a:outerShdw>
                </a:effectLst>
                <a:latin typeface="Constantia" pitchFamily="18" charset="0"/>
              </a:rPr>
              <a:t>who, being past feeling, have given themselves over to lewdness, to work all uncleanness with greediness. </a:t>
            </a:r>
          </a:p>
        </p:txBody>
      </p:sp>
      <p:sp>
        <p:nvSpPr>
          <p:cNvPr id="5" name="TextBox 4"/>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38427227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sp>
        <p:nvSpPr>
          <p:cNvPr id="13" name="Rectangle 12"/>
          <p:cNvSpPr/>
          <p:nvPr/>
        </p:nvSpPr>
        <p:spPr>
          <a:xfrm>
            <a:off x="2895600" y="2286000"/>
            <a:ext cx="5943600" cy="1200329"/>
          </a:xfrm>
          <a:prstGeom prst="rect">
            <a:avLst/>
          </a:prstGeom>
        </p:spPr>
        <p:txBody>
          <a:bodyPr wrap="square">
            <a:spAutoFit/>
          </a:bodyPr>
          <a:lstStyle/>
          <a:p>
            <a:pPr algn="ctr">
              <a:spcAft>
                <a:spcPts val="600"/>
              </a:spcAft>
            </a:pPr>
            <a:r>
              <a:rPr lang="en-US" sz="3600" dirty="0" smtClean="0">
                <a:effectLst>
                  <a:outerShdw blurRad="60007" dist="310007" dir="7680000" sy="30000" kx="1300200" algn="ctr" rotWithShape="0">
                    <a:prstClr val="black">
                      <a:alpha val="32000"/>
                    </a:prstClr>
                  </a:outerShdw>
                </a:effectLst>
                <a:latin typeface="Pythagoras" pitchFamily="2" charset="0"/>
              </a:rPr>
              <a:t>The Destruction of Conscience</a:t>
            </a:r>
            <a:endParaRPr lang="en-US" sz="3600" dirty="0">
              <a:effectLst>
                <a:outerShdw blurRad="60007" dist="310007" dir="7680000" sy="30000" kx="1300200" algn="ctr" rotWithShape="0">
                  <a:prstClr val="black">
                    <a:alpha val="32000"/>
                  </a:prstClr>
                </a:outerShdw>
              </a:effectLst>
              <a:latin typeface="Pythagoras" pitchFamily="2" charset="0"/>
            </a:endParaRPr>
          </a:p>
        </p:txBody>
      </p:sp>
      <p:sp>
        <p:nvSpPr>
          <p:cNvPr id="4" name="Rectangle 3"/>
          <p:cNvSpPr/>
          <p:nvPr/>
        </p:nvSpPr>
        <p:spPr>
          <a:xfrm>
            <a:off x="3124200" y="3483728"/>
            <a:ext cx="5486400" cy="3200876"/>
          </a:xfrm>
          <a:prstGeom prst="rect">
            <a:avLst/>
          </a:prstGeom>
        </p:spPr>
        <p:txBody>
          <a:bodyPr wrap="square">
            <a:spAutoFit/>
          </a:bodyPr>
          <a:lstStyle/>
          <a:p>
            <a:pPr marL="285750" indent="-285750">
              <a:spcAft>
                <a:spcPts val="600"/>
              </a:spcAft>
              <a:buClr>
                <a:schemeClr val="accent3">
                  <a:lumMod val="75000"/>
                </a:schemeClr>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mj-lt"/>
              </a:rPr>
              <a:t>“Hardened by the deceitfulness of sin” </a:t>
            </a:r>
            <a:r>
              <a:rPr lang="en-US" sz="2400" dirty="0" smtClean="0">
                <a:effectLst>
                  <a:outerShdw blurRad="60007" dist="310007" dir="7680000" sy="30000" kx="1300200" algn="ctr" rotWithShape="0">
                    <a:prstClr val="black">
                      <a:alpha val="32000"/>
                    </a:prstClr>
                  </a:outerShdw>
                </a:effectLst>
                <a:latin typeface="+mj-lt"/>
              </a:rPr>
              <a:t>- (</a:t>
            </a:r>
            <a:r>
              <a:rPr lang="en-US" sz="2400" dirty="0">
                <a:effectLst>
                  <a:outerShdw blurRad="60007" dist="310007" dir="7680000" sy="30000" kx="1300200" algn="ctr" rotWithShape="0">
                    <a:prstClr val="black">
                      <a:alpha val="32000"/>
                    </a:prstClr>
                  </a:outerShdw>
                </a:effectLst>
                <a:latin typeface="+mj-lt"/>
              </a:rPr>
              <a:t>Hebrews 3:13</a:t>
            </a:r>
            <a:r>
              <a:rPr lang="en-US" sz="2400" dirty="0" smtClean="0">
                <a:effectLst>
                  <a:outerShdw blurRad="60007" dist="310007" dir="7680000" sy="30000" kx="1300200" algn="ctr" rotWithShape="0">
                    <a:prstClr val="black">
                      <a:alpha val="32000"/>
                    </a:prstClr>
                  </a:outerShdw>
                </a:effectLst>
                <a:latin typeface="+mj-lt"/>
              </a:rPr>
              <a:t>)</a:t>
            </a:r>
          </a:p>
          <a:p>
            <a:pPr marL="285750" indent="-285750">
              <a:spcAft>
                <a:spcPts val="600"/>
              </a:spcAft>
              <a:buClr>
                <a:schemeClr val="accent3">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mj-lt"/>
              </a:rPr>
              <a:t>leads </a:t>
            </a:r>
            <a:r>
              <a:rPr lang="en-US" sz="2400" dirty="0">
                <a:effectLst>
                  <a:outerShdw blurRad="60007" dist="310007" dir="7680000" sy="30000" kx="1300200" algn="ctr" rotWithShape="0">
                    <a:prstClr val="black">
                      <a:alpha val="32000"/>
                    </a:prstClr>
                  </a:outerShdw>
                </a:effectLst>
                <a:latin typeface="+mj-lt"/>
              </a:rPr>
              <a:t>to the “searing of the conscience</a:t>
            </a:r>
            <a:r>
              <a:rPr lang="en-US" sz="2400" dirty="0" smtClean="0">
                <a:effectLst>
                  <a:outerShdw blurRad="60007" dist="310007" dir="7680000" sy="30000" kx="1300200" algn="ctr" rotWithShape="0">
                    <a:prstClr val="black">
                      <a:alpha val="32000"/>
                    </a:prstClr>
                  </a:outerShdw>
                </a:effectLst>
                <a:latin typeface="+mj-lt"/>
              </a:rPr>
              <a:t>” - </a:t>
            </a:r>
            <a:r>
              <a:rPr lang="en-US" sz="2400" dirty="0">
                <a:effectLst>
                  <a:outerShdw blurRad="60007" dist="310007" dir="7680000" sy="30000" kx="1300200" algn="ctr" rotWithShape="0">
                    <a:prstClr val="black">
                      <a:alpha val="32000"/>
                    </a:prstClr>
                  </a:outerShdw>
                </a:effectLst>
                <a:latin typeface="+mj-lt"/>
              </a:rPr>
              <a:t>(I Timothy 4:2).</a:t>
            </a:r>
          </a:p>
          <a:p>
            <a:pPr marL="285750" indent="-285750">
              <a:spcAft>
                <a:spcPts val="600"/>
              </a:spcAft>
              <a:buClr>
                <a:schemeClr val="accent3">
                  <a:lumMod val="75000"/>
                </a:schemeClr>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mj-lt"/>
              </a:rPr>
              <a:t>Those who suppress the truth in their conscience will be abandoned by </a:t>
            </a:r>
            <a:r>
              <a:rPr lang="en-US" sz="2400" dirty="0" smtClean="0">
                <a:effectLst>
                  <a:outerShdw blurRad="60007" dist="310007" dir="7680000" sy="30000" kx="1300200" algn="ctr" rotWithShape="0">
                    <a:prstClr val="black">
                      <a:alpha val="32000"/>
                    </a:prstClr>
                  </a:outerShdw>
                </a:effectLst>
                <a:latin typeface="+mj-lt"/>
              </a:rPr>
              <a:t>God - (Romans </a:t>
            </a:r>
            <a:r>
              <a:rPr lang="en-US" sz="2400" dirty="0">
                <a:effectLst>
                  <a:outerShdw blurRad="60007" dist="310007" dir="7680000" sy="30000" kx="1300200" algn="ctr" rotWithShape="0">
                    <a:prstClr val="black">
                      <a:alpha val="32000"/>
                    </a:prstClr>
                  </a:outerShdw>
                </a:effectLst>
                <a:latin typeface="+mj-lt"/>
              </a:rPr>
              <a:t>1:18-20).</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2400" y="2362200"/>
            <a:ext cx="2819400" cy="4191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167405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711880"/>
            <a:ext cx="5638800" cy="523220"/>
          </a:xfrm>
          <a:prstGeom prst="rect">
            <a:avLst/>
          </a:prstGeom>
        </p:spPr>
        <p:txBody>
          <a:bodyPr wrap="square">
            <a:spAutoFit/>
          </a:bodyPr>
          <a:lstStyle/>
          <a:p>
            <a:pPr algn="ctr"/>
            <a:r>
              <a:rPr lang="en-US" sz="2800" i="1" dirty="0">
                <a:effectLst>
                  <a:glow rad="228600">
                    <a:schemeClr val="accent3">
                      <a:satMod val="175000"/>
                      <a:alpha val="40000"/>
                    </a:schemeClr>
                  </a:glow>
                </a:effectLst>
                <a:latin typeface="Benguiat Bk BT" pitchFamily="18" charset="0"/>
              </a:rPr>
              <a:t>Whatever Happened To Sin?</a:t>
            </a:r>
            <a:endParaRPr lang="en-US" sz="2800" dirty="0"/>
          </a:p>
        </p:txBody>
      </p:sp>
      <p:sp>
        <p:nvSpPr>
          <p:cNvPr id="13" name="Rectangle 12"/>
          <p:cNvSpPr/>
          <p:nvPr/>
        </p:nvSpPr>
        <p:spPr>
          <a:xfrm>
            <a:off x="2895600" y="2286000"/>
            <a:ext cx="5943600" cy="1277273"/>
          </a:xfrm>
          <a:prstGeom prst="rect">
            <a:avLst/>
          </a:prstGeom>
        </p:spPr>
        <p:txBody>
          <a:bodyPr wrap="square">
            <a:spAutoFit/>
          </a:bodyPr>
          <a:lstStyle/>
          <a:p>
            <a:pPr algn="ctr">
              <a:spcAft>
                <a:spcPts val="600"/>
              </a:spcAft>
            </a:pPr>
            <a:r>
              <a:rPr lang="en-US" sz="3600" dirty="0" smtClean="0">
                <a:effectLst>
                  <a:outerShdw blurRad="60007" dist="310007" dir="7680000" sy="30000" kx="1300200" algn="ctr" rotWithShape="0">
                    <a:prstClr val="black">
                      <a:alpha val="32000"/>
                    </a:prstClr>
                  </a:outerShdw>
                </a:effectLst>
                <a:latin typeface="Pythagoras" pitchFamily="2" charset="0"/>
              </a:rPr>
              <a:t>Destruction of Conscience</a:t>
            </a:r>
          </a:p>
          <a:p>
            <a:pPr algn="ctr">
              <a:spcAft>
                <a:spcPts val="600"/>
              </a:spcAft>
            </a:pPr>
            <a:r>
              <a:rPr lang="en-US" sz="3600" i="1" dirty="0" smtClean="0">
                <a:effectLst>
                  <a:outerShdw blurRad="60007" dist="310007" dir="7680000" sy="30000" kx="1300200" algn="ctr" rotWithShape="0">
                    <a:prstClr val="black">
                      <a:alpha val="32000"/>
                    </a:prstClr>
                  </a:outerShdw>
                </a:effectLst>
                <a:latin typeface="Book Antiqua" pitchFamily="18" charset="0"/>
              </a:rPr>
              <a:t>Romans 1:21-32</a:t>
            </a:r>
            <a:endParaRPr lang="en-US" sz="3600" i="1" dirty="0">
              <a:effectLst>
                <a:outerShdw blurRad="60007" dist="310007" dir="7680000" sy="30000" kx="1300200" algn="ctr" rotWithShape="0">
                  <a:prstClr val="black">
                    <a:alpha val="32000"/>
                  </a:prstClr>
                </a:outerShdw>
              </a:effectLst>
              <a:latin typeface="Book Antiqua" pitchFamily="18" charset="0"/>
            </a:endParaRPr>
          </a:p>
        </p:txBody>
      </p:sp>
      <p:sp>
        <p:nvSpPr>
          <p:cNvPr id="4" name="Rectangle 3"/>
          <p:cNvSpPr/>
          <p:nvPr/>
        </p:nvSpPr>
        <p:spPr>
          <a:xfrm>
            <a:off x="3048000" y="3490823"/>
            <a:ext cx="5715000" cy="3062377"/>
          </a:xfrm>
          <a:prstGeom prst="rect">
            <a:avLst/>
          </a:prstGeom>
        </p:spPr>
        <p:txBody>
          <a:bodyPr wrap="square">
            <a:spAutoFit/>
          </a:bodyPr>
          <a:lstStyle/>
          <a:p>
            <a:pPr marL="285750" indent="-285750">
              <a:spcAft>
                <a:spcPts val="600"/>
              </a:spcAft>
              <a:buClr>
                <a:schemeClr val="accent3">
                  <a:lumMod val="75000"/>
                </a:schemeClr>
              </a:buClr>
              <a:buFont typeface="Wingdings 2" pitchFamily="18" charset="2"/>
              <a:buChar char="è"/>
            </a:pPr>
            <a:r>
              <a:rPr lang="en-US" sz="2800" dirty="0">
                <a:effectLst>
                  <a:outerShdw blurRad="60007" dist="310007" dir="7680000" sy="30000" kx="1300200" algn="ctr" rotWithShape="0">
                    <a:prstClr val="black">
                      <a:alpha val="32000"/>
                    </a:prstClr>
                  </a:outerShdw>
                </a:effectLst>
                <a:latin typeface="Constantia" pitchFamily="18" charset="0"/>
              </a:rPr>
              <a:t>Foolish speculations </a:t>
            </a:r>
            <a:r>
              <a:rPr lang="en-US" sz="2800" dirty="0" smtClean="0">
                <a:effectLst>
                  <a:outerShdw blurRad="60007" dist="310007" dir="7680000" sy="30000" kx="1300200" algn="ctr" rotWithShape="0">
                    <a:prstClr val="black">
                      <a:alpha val="32000"/>
                    </a:prstClr>
                  </a:outerShdw>
                </a:effectLst>
                <a:latin typeface="Constantia" pitchFamily="18" charset="0"/>
              </a:rPr>
              <a:t>– (</a:t>
            </a:r>
            <a:r>
              <a:rPr lang="en-US" sz="2800" dirty="0">
                <a:effectLst>
                  <a:outerShdw blurRad="60007" dist="310007" dir="7680000" sy="30000" kx="1300200" algn="ctr" rotWithShape="0">
                    <a:prstClr val="black">
                      <a:alpha val="32000"/>
                    </a:prstClr>
                  </a:outerShdw>
                </a:effectLst>
                <a:latin typeface="Constantia" pitchFamily="18" charset="0"/>
              </a:rPr>
              <a:t>21).</a:t>
            </a:r>
          </a:p>
          <a:p>
            <a:pPr marL="285750" indent="-285750">
              <a:spcAft>
                <a:spcPts val="600"/>
              </a:spcAft>
              <a:buClr>
                <a:schemeClr val="accent3">
                  <a:lumMod val="75000"/>
                </a:schemeClr>
              </a:buClr>
              <a:buFont typeface="Wingdings 2" pitchFamily="18" charset="2"/>
              <a:buChar char="è"/>
            </a:pPr>
            <a:r>
              <a:rPr lang="en-US" sz="2800" dirty="0">
                <a:effectLst>
                  <a:outerShdw blurRad="60007" dist="310007" dir="7680000" sy="30000" kx="1300200" algn="ctr" rotWithShape="0">
                    <a:prstClr val="black">
                      <a:alpha val="32000"/>
                    </a:prstClr>
                  </a:outerShdw>
                </a:effectLst>
                <a:latin typeface="Constantia" pitchFamily="18" charset="0"/>
              </a:rPr>
              <a:t>Death of common sense (22)</a:t>
            </a:r>
          </a:p>
          <a:p>
            <a:pPr marL="285750" indent="-285750">
              <a:spcAft>
                <a:spcPts val="600"/>
              </a:spcAft>
              <a:buClr>
                <a:schemeClr val="accent3">
                  <a:lumMod val="75000"/>
                </a:schemeClr>
              </a:buClr>
              <a:buFont typeface="Wingdings 2" pitchFamily="18" charset="2"/>
              <a:buChar char="è"/>
            </a:pPr>
            <a:r>
              <a:rPr lang="en-US" sz="2800" dirty="0">
                <a:effectLst>
                  <a:outerShdw blurRad="60007" dist="310007" dir="7680000" sy="30000" kx="1300200" algn="ctr" rotWithShape="0">
                    <a:prstClr val="black">
                      <a:alpha val="32000"/>
                    </a:prstClr>
                  </a:outerShdw>
                </a:effectLst>
                <a:latin typeface="Constantia" pitchFamily="18" charset="0"/>
              </a:rPr>
              <a:t>Corrupt religion </a:t>
            </a:r>
            <a:r>
              <a:rPr lang="en-US" sz="2800" dirty="0" smtClean="0">
                <a:effectLst>
                  <a:outerShdw blurRad="60007" dist="310007" dir="7680000" sy="30000" kx="1300200" algn="ctr" rotWithShape="0">
                    <a:prstClr val="black">
                      <a:alpha val="32000"/>
                    </a:prstClr>
                  </a:outerShdw>
                </a:effectLst>
                <a:latin typeface="Constantia" pitchFamily="18" charset="0"/>
              </a:rPr>
              <a:t>– (</a:t>
            </a:r>
            <a:r>
              <a:rPr lang="en-US" sz="2800" dirty="0">
                <a:effectLst>
                  <a:outerShdw blurRad="60007" dist="310007" dir="7680000" sy="30000" kx="1300200" algn="ctr" rotWithShape="0">
                    <a:prstClr val="black">
                      <a:alpha val="32000"/>
                    </a:prstClr>
                  </a:outerShdw>
                </a:effectLst>
                <a:latin typeface="Constantia" pitchFamily="18" charset="0"/>
              </a:rPr>
              <a:t>23)</a:t>
            </a:r>
          </a:p>
          <a:p>
            <a:pPr marL="285750" indent="-285750">
              <a:spcAft>
                <a:spcPts val="600"/>
              </a:spcAft>
              <a:buClr>
                <a:schemeClr val="accent3">
                  <a:lumMod val="75000"/>
                </a:schemeClr>
              </a:buClr>
              <a:buFont typeface="Wingdings 2" pitchFamily="18" charset="2"/>
              <a:buChar char="è"/>
            </a:pPr>
            <a:r>
              <a:rPr lang="en-US" sz="2800" dirty="0">
                <a:effectLst>
                  <a:outerShdw blurRad="60007" dist="310007" dir="7680000" sy="30000" kx="1300200" algn="ctr" rotWithShape="0">
                    <a:prstClr val="black">
                      <a:alpha val="32000"/>
                    </a:prstClr>
                  </a:outerShdw>
                </a:effectLst>
                <a:latin typeface="Constantia" pitchFamily="18" charset="0"/>
              </a:rPr>
              <a:t>Uncontrolled desires (24)</a:t>
            </a:r>
          </a:p>
          <a:p>
            <a:pPr marL="285750" indent="-285750">
              <a:spcAft>
                <a:spcPts val="600"/>
              </a:spcAft>
              <a:buClr>
                <a:schemeClr val="accent3">
                  <a:lumMod val="75000"/>
                </a:schemeClr>
              </a:buClr>
              <a:buFont typeface="Wingdings 2" pitchFamily="18" charset="2"/>
              <a:buChar char="è"/>
            </a:pPr>
            <a:r>
              <a:rPr lang="en-US" sz="2800" dirty="0">
                <a:effectLst>
                  <a:outerShdw blurRad="60007" dist="310007" dir="7680000" sy="30000" kx="1300200" algn="ctr" rotWithShape="0">
                    <a:prstClr val="black">
                      <a:alpha val="32000"/>
                    </a:prstClr>
                  </a:outerShdw>
                </a:effectLst>
                <a:latin typeface="Constantia" pitchFamily="18" charset="0"/>
              </a:rPr>
              <a:t>Sexual perversion (26-27)</a:t>
            </a:r>
          </a:p>
          <a:p>
            <a:pPr marL="285750" indent="-285750">
              <a:spcAft>
                <a:spcPts val="600"/>
              </a:spcAft>
              <a:buClr>
                <a:schemeClr val="accent3">
                  <a:lumMod val="75000"/>
                </a:schemeClr>
              </a:buClr>
              <a:buFont typeface="Wingdings 2" pitchFamily="18" charset="2"/>
              <a:buChar char="è"/>
            </a:pPr>
            <a:r>
              <a:rPr lang="en-US" sz="2800" dirty="0">
                <a:effectLst>
                  <a:outerShdw blurRad="60007" dist="310007" dir="7680000" sy="30000" kx="1300200" algn="ctr" rotWithShape="0">
                    <a:prstClr val="black">
                      <a:alpha val="32000"/>
                    </a:prstClr>
                  </a:outerShdw>
                </a:effectLst>
                <a:latin typeface="Constantia" pitchFamily="18" charset="0"/>
              </a:rPr>
              <a:t>Death of the Conscience (28-32)</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2400" y="2362200"/>
            <a:ext cx="2819400" cy="4191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208203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sp>
        <p:nvSpPr>
          <p:cNvPr id="6" name="Rectangle 5"/>
          <p:cNvSpPr/>
          <p:nvPr/>
        </p:nvSpPr>
        <p:spPr>
          <a:xfrm>
            <a:off x="1066800" y="1844516"/>
            <a:ext cx="6858000" cy="3416320"/>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latin typeface="+mn-lt"/>
              </a:rPr>
              <a:t>Romans 1:18-32 (NKJV) </a:t>
            </a:r>
            <a:r>
              <a:rPr lang="en-US" sz="2400" dirty="0">
                <a:effectLst>
                  <a:outerShdw blurRad="60007" dist="310007" dir="7680000" sy="30000" kx="1300200" algn="ctr" rotWithShape="0">
                    <a:prstClr val="black">
                      <a:alpha val="32000"/>
                    </a:prstClr>
                  </a:outerShdw>
                </a:effectLst>
                <a:latin typeface="+mn-lt"/>
              </a:rPr>
              <a:t/>
            </a:r>
            <a:br>
              <a:rPr lang="en-US" sz="2400" dirty="0">
                <a:effectLst>
                  <a:outerShdw blurRad="60007" dist="310007" dir="7680000" sy="30000" kx="1300200" algn="ctr" rotWithShape="0">
                    <a:prstClr val="black">
                      <a:alpha val="32000"/>
                    </a:prstClr>
                  </a:outerShdw>
                </a:effectLst>
                <a:latin typeface="+mn-lt"/>
              </a:rPr>
            </a:br>
            <a:r>
              <a:rPr lang="en-US" sz="2400" baseline="30000" dirty="0">
                <a:effectLst>
                  <a:outerShdw blurRad="60007" dist="310007" dir="7680000" sy="30000" kx="1300200" algn="ctr" rotWithShape="0">
                    <a:prstClr val="black">
                      <a:alpha val="32000"/>
                    </a:prstClr>
                  </a:outerShdw>
                </a:effectLst>
                <a:latin typeface="+mn-lt"/>
              </a:rPr>
              <a:t>18 </a:t>
            </a:r>
            <a:r>
              <a:rPr lang="en-US" sz="2400" dirty="0">
                <a:effectLst>
                  <a:outerShdw blurRad="60007" dist="310007" dir="7680000" sy="30000" kx="1300200" algn="ctr" rotWithShape="0">
                    <a:prstClr val="black">
                      <a:alpha val="32000"/>
                    </a:prstClr>
                  </a:outerShdw>
                </a:effectLst>
                <a:latin typeface="+mn-lt"/>
              </a:rPr>
              <a:t>For the wrath of God is revealed from heaven against all ungodliness and unrighteousness of men, who suppress the truth in unrighteousness, </a:t>
            </a:r>
            <a:r>
              <a:rPr lang="en-US" sz="2400" baseline="30000" dirty="0" smtClean="0">
                <a:effectLst>
                  <a:outerShdw blurRad="60007" dist="310007" dir="7680000" sy="30000" kx="1300200" algn="ctr" rotWithShape="0">
                    <a:prstClr val="black">
                      <a:alpha val="32000"/>
                    </a:prstClr>
                  </a:outerShdw>
                </a:effectLst>
                <a:latin typeface="+mn-lt"/>
              </a:rPr>
              <a:t>19 </a:t>
            </a:r>
            <a:r>
              <a:rPr lang="en-US" sz="2400" dirty="0">
                <a:effectLst>
                  <a:outerShdw blurRad="60007" dist="310007" dir="7680000" sy="30000" kx="1300200" algn="ctr" rotWithShape="0">
                    <a:prstClr val="black">
                      <a:alpha val="32000"/>
                    </a:prstClr>
                  </a:outerShdw>
                </a:effectLst>
                <a:latin typeface="+mn-lt"/>
              </a:rPr>
              <a:t>because what may be known of God is manifest in them, for God has shown </a:t>
            </a:r>
            <a:r>
              <a:rPr lang="en-US" sz="2400" i="1" dirty="0">
                <a:effectLst>
                  <a:outerShdw blurRad="60007" dist="310007" dir="7680000" sy="30000" kx="1300200" algn="ctr" rotWithShape="0">
                    <a:prstClr val="black">
                      <a:alpha val="32000"/>
                    </a:prstClr>
                  </a:outerShdw>
                </a:effectLst>
                <a:latin typeface="+mn-lt"/>
              </a:rPr>
              <a:t>it</a:t>
            </a:r>
            <a:r>
              <a:rPr lang="en-US" sz="2400" dirty="0">
                <a:effectLst>
                  <a:outerShdw blurRad="60007" dist="310007" dir="7680000" sy="30000" kx="1300200" algn="ctr" rotWithShape="0">
                    <a:prstClr val="black">
                      <a:alpha val="32000"/>
                    </a:prstClr>
                  </a:outerShdw>
                </a:effectLst>
                <a:latin typeface="+mn-lt"/>
              </a:rPr>
              <a:t> to them. </a:t>
            </a:r>
            <a:r>
              <a:rPr lang="en-US" sz="2400" baseline="30000" dirty="0" smtClean="0">
                <a:effectLst>
                  <a:outerShdw blurRad="60007" dist="310007" dir="7680000" sy="30000" kx="1300200" algn="ctr" rotWithShape="0">
                    <a:prstClr val="black">
                      <a:alpha val="32000"/>
                    </a:prstClr>
                  </a:outerShdw>
                </a:effectLst>
                <a:latin typeface="+mn-lt"/>
              </a:rPr>
              <a:t>20 </a:t>
            </a:r>
            <a:r>
              <a:rPr lang="en-US" sz="2400" dirty="0">
                <a:effectLst>
                  <a:outerShdw blurRad="60007" dist="310007" dir="7680000" sy="30000" kx="1300200" algn="ctr" rotWithShape="0">
                    <a:prstClr val="black">
                      <a:alpha val="32000"/>
                    </a:prstClr>
                  </a:outerShdw>
                </a:effectLst>
                <a:latin typeface="+mn-lt"/>
              </a:rPr>
              <a:t>For since the creation of the world His invisible </a:t>
            </a:r>
            <a:r>
              <a:rPr lang="en-US" sz="2400" i="1" dirty="0">
                <a:effectLst>
                  <a:outerShdw blurRad="60007" dist="310007" dir="7680000" sy="30000" kx="1300200" algn="ctr" rotWithShape="0">
                    <a:prstClr val="black">
                      <a:alpha val="32000"/>
                    </a:prstClr>
                  </a:outerShdw>
                </a:effectLst>
                <a:latin typeface="+mn-lt"/>
              </a:rPr>
              <a:t>attributes</a:t>
            </a:r>
            <a:r>
              <a:rPr lang="en-US" sz="2400" dirty="0">
                <a:effectLst>
                  <a:outerShdw blurRad="60007" dist="310007" dir="7680000" sy="30000" kx="1300200" algn="ctr" rotWithShape="0">
                    <a:prstClr val="black">
                      <a:alpha val="32000"/>
                    </a:prstClr>
                  </a:outerShdw>
                </a:effectLst>
                <a:latin typeface="+mn-lt"/>
              </a:rPr>
              <a:t> are clearly seen, </a:t>
            </a:r>
          </a:p>
        </p:txBody>
      </p:sp>
      <p:sp>
        <p:nvSpPr>
          <p:cNvPr id="7" name="TextBox 6"/>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30588435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43000" y="1711880"/>
            <a:ext cx="6858000" cy="523220"/>
          </a:xfrm>
          <a:prstGeom prst="rect">
            <a:avLst/>
          </a:prstGeom>
        </p:spPr>
        <p:txBody>
          <a:bodyPr wrap="square">
            <a:spAutoFit/>
          </a:bodyPr>
          <a:lstStyle/>
          <a:p>
            <a:pPr algn="ctr"/>
            <a:r>
              <a:rPr lang="en-US" sz="2800" i="1" dirty="0" smtClean="0">
                <a:effectLst>
                  <a:glow rad="228600">
                    <a:schemeClr val="accent3">
                      <a:satMod val="175000"/>
                      <a:alpha val="40000"/>
                    </a:schemeClr>
                  </a:glow>
                </a:effectLst>
                <a:latin typeface="Benguiat Bk BT" pitchFamily="18" charset="0"/>
              </a:rPr>
              <a:t>Clearing Your Conscience</a:t>
            </a:r>
            <a:endParaRPr lang="en-US" sz="2800" i="1" dirty="0">
              <a:effectLst>
                <a:glow rad="228600">
                  <a:schemeClr val="accent3">
                    <a:satMod val="175000"/>
                    <a:alpha val="40000"/>
                  </a:schemeClr>
                </a:glow>
              </a:effectLst>
              <a:latin typeface="Benguiat Bk BT" pitchFamily="18" charset="0"/>
            </a:endParaRPr>
          </a:p>
        </p:txBody>
      </p:sp>
      <p:sp>
        <p:nvSpPr>
          <p:cNvPr id="4" name="Rectangle 3"/>
          <p:cNvSpPr/>
          <p:nvPr/>
        </p:nvSpPr>
        <p:spPr>
          <a:xfrm>
            <a:off x="3048000" y="2895868"/>
            <a:ext cx="5715000" cy="3493264"/>
          </a:xfrm>
          <a:prstGeom prst="rect">
            <a:avLst/>
          </a:prstGeom>
        </p:spPr>
        <p:txBody>
          <a:bodyPr wrap="square">
            <a:spAutoFit/>
          </a:bodyPr>
          <a:lstStyle/>
          <a:p>
            <a:pPr marL="285750" indent="-285750">
              <a:spcAft>
                <a:spcPts val="600"/>
              </a:spcAft>
              <a:buClr>
                <a:schemeClr val="accent3">
                  <a:lumMod val="75000"/>
                </a:schemeClr>
              </a:buClr>
              <a:buFont typeface="Wingdings 2" pitchFamily="18" charset="2"/>
              <a:buChar char="è"/>
            </a:pPr>
            <a:r>
              <a:rPr lang="en-US" sz="3600" dirty="0">
                <a:effectLst>
                  <a:outerShdw blurRad="60007" dist="310007" dir="7680000" sy="30000" kx="1300200" algn="ctr" rotWithShape="0">
                    <a:prstClr val="black">
                      <a:alpha val="32000"/>
                    </a:prstClr>
                  </a:outerShdw>
                </a:effectLst>
                <a:latin typeface="Constantia" pitchFamily="18" charset="0"/>
              </a:rPr>
              <a:t>Not by perfection, but by cleansing (</a:t>
            </a:r>
            <a:r>
              <a:rPr lang="en-US" sz="3600" dirty="0" err="1" smtClean="0">
                <a:effectLst>
                  <a:outerShdw blurRad="60007" dist="310007" dir="7680000" sy="30000" kx="1300200" algn="ctr" rotWithShape="0">
                    <a:prstClr val="black">
                      <a:alpha val="32000"/>
                    </a:prstClr>
                  </a:outerShdw>
                </a:effectLst>
                <a:latin typeface="Constantia" pitchFamily="18" charset="0"/>
              </a:rPr>
              <a:t>Heb</a:t>
            </a:r>
            <a:r>
              <a:rPr lang="en-US" sz="3600" dirty="0" smtClean="0">
                <a:effectLst>
                  <a:outerShdw blurRad="60007" dist="310007" dir="7680000" sy="30000" kx="1300200" algn="ctr" rotWithShape="0">
                    <a:prstClr val="black">
                      <a:alpha val="32000"/>
                    </a:prstClr>
                  </a:outerShdw>
                </a:effectLst>
                <a:latin typeface="Constantia" pitchFamily="18" charset="0"/>
              </a:rPr>
              <a:t> </a:t>
            </a:r>
            <a:r>
              <a:rPr lang="en-US" sz="3600" dirty="0">
                <a:effectLst>
                  <a:outerShdw blurRad="60007" dist="310007" dir="7680000" sy="30000" kx="1300200" algn="ctr" rotWithShape="0">
                    <a:prstClr val="black">
                      <a:alpha val="32000"/>
                    </a:prstClr>
                  </a:outerShdw>
                </a:effectLst>
                <a:latin typeface="Constantia" pitchFamily="18" charset="0"/>
              </a:rPr>
              <a:t>9:14; 10:22).</a:t>
            </a:r>
          </a:p>
          <a:p>
            <a:pPr marL="285750" indent="-285750">
              <a:spcAft>
                <a:spcPts val="600"/>
              </a:spcAft>
              <a:buClr>
                <a:schemeClr val="accent3">
                  <a:lumMod val="75000"/>
                </a:schemeClr>
              </a:buClr>
              <a:buFont typeface="Wingdings 2" pitchFamily="18" charset="2"/>
              <a:buChar char="è"/>
            </a:pPr>
            <a:r>
              <a:rPr lang="en-US" sz="3600" dirty="0">
                <a:effectLst>
                  <a:outerShdw blurRad="60007" dist="310007" dir="7680000" sy="30000" kx="1300200" algn="ctr" rotWithShape="0">
                    <a:prstClr val="black">
                      <a:alpha val="32000"/>
                    </a:prstClr>
                  </a:outerShdw>
                </a:effectLst>
                <a:latin typeface="Constantia" pitchFamily="18" charset="0"/>
              </a:rPr>
              <a:t>Not by perfection, but by obedience (I </a:t>
            </a:r>
            <a:r>
              <a:rPr lang="en-US" sz="3600" dirty="0" smtClean="0">
                <a:effectLst>
                  <a:outerShdw blurRad="60007" dist="310007" dir="7680000" sy="30000" kx="1300200" algn="ctr" rotWithShape="0">
                    <a:prstClr val="black">
                      <a:alpha val="32000"/>
                    </a:prstClr>
                  </a:outerShdw>
                </a:effectLst>
                <a:latin typeface="Constantia" pitchFamily="18" charset="0"/>
              </a:rPr>
              <a:t>Tim </a:t>
            </a:r>
            <a:r>
              <a:rPr lang="en-US" sz="3600" dirty="0">
                <a:effectLst>
                  <a:outerShdw blurRad="60007" dist="310007" dir="7680000" sy="30000" kx="1300200" algn="ctr" rotWithShape="0">
                    <a:prstClr val="black">
                      <a:alpha val="32000"/>
                    </a:prstClr>
                  </a:outerShdw>
                </a:effectLst>
                <a:latin typeface="Constantia" pitchFamily="18" charset="0"/>
              </a:rPr>
              <a:t>1:5, 18-19; </a:t>
            </a:r>
            <a:r>
              <a:rPr lang="en-US" sz="3600" dirty="0" smtClean="0">
                <a:effectLst>
                  <a:outerShdw blurRad="60007" dist="310007" dir="7680000" sy="30000" kx="1300200" algn="ctr" rotWithShape="0">
                    <a:prstClr val="black">
                      <a:alpha val="32000"/>
                    </a:prstClr>
                  </a:outerShdw>
                </a:effectLst>
                <a:latin typeface="Constantia" pitchFamily="18" charset="0"/>
              </a:rPr>
              <a:t>2 Tim </a:t>
            </a:r>
            <a:r>
              <a:rPr lang="en-US" sz="3600" dirty="0">
                <a:effectLst>
                  <a:outerShdw blurRad="60007" dist="310007" dir="7680000" sy="30000" kx="1300200" algn="ctr" rotWithShape="0">
                    <a:prstClr val="black">
                      <a:alpha val="32000"/>
                    </a:prstClr>
                  </a:outerShdw>
                </a:effectLst>
                <a:latin typeface="Constantia" pitchFamily="18" charset="0"/>
              </a:rPr>
              <a:t>1:3; </a:t>
            </a:r>
            <a:r>
              <a:rPr lang="en-US" sz="3600" dirty="0" smtClean="0">
                <a:effectLst>
                  <a:outerShdw blurRad="60007" dist="310007" dir="7680000" sy="30000" kx="1300200" algn="ctr" rotWithShape="0">
                    <a:prstClr val="black">
                      <a:alpha val="32000"/>
                    </a:prstClr>
                  </a:outerShdw>
                </a:effectLst>
                <a:latin typeface="Constantia" pitchFamily="18" charset="0"/>
              </a:rPr>
              <a:t>I </a:t>
            </a:r>
            <a:r>
              <a:rPr lang="en-US" sz="3600" dirty="0">
                <a:effectLst>
                  <a:outerShdw blurRad="60007" dist="310007" dir="7680000" sy="30000" kx="1300200" algn="ctr" rotWithShape="0">
                    <a:prstClr val="black">
                      <a:alpha val="32000"/>
                    </a:prstClr>
                  </a:outerShdw>
                </a:effectLst>
                <a:latin typeface="Constantia" pitchFamily="18" charset="0"/>
              </a:rPr>
              <a:t>Peter 3:16, 21).</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69" y="2583873"/>
            <a:ext cx="2902131" cy="3962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30156078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43000" y="1711880"/>
            <a:ext cx="6858000" cy="523220"/>
          </a:xfrm>
          <a:prstGeom prst="rect">
            <a:avLst/>
          </a:prstGeom>
        </p:spPr>
        <p:txBody>
          <a:bodyPr wrap="square">
            <a:spAutoFit/>
          </a:bodyPr>
          <a:lstStyle/>
          <a:p>
            <a:pPr algn="ctr"/>
            <a:r>
              <a:rPr lang="en-US" sz="2800" i="1" dirty="0" smtClean="0">
                <a:effectLst>
                  <a:glow rad="228600">
                    <a:schemeClr val="accent3">
                      <a:satMod val="175000"/>
                      <a:alpha val="40000"/>
                    </a:schemeClr>
                  </a:glow>
                </a:effectLst>
                <a:latin typeface="Benguiat Bk BT" pitchFamily="18" charset="0"/>
              </a:rPr>
              <a:t>Clearing Your Conscience</a:t>
            </a:r>
            <a:endParaRPr lang="en-US" sz="2800" i="1" dirty="0">
              <a:effectLst>
                <a:glow rad="228600">
                  <a:schemeClr val="accent3">
                    <a:satMod val="175000"/>
                    <a:alpha val="40000"/>
                  </a:schemeClr>
                </a:glow>
              </a:effectLst>
              <a:latin typeface="Benguiat Bk BT" pitchFamily="18" charset="0"/>
            </a:endParaRPr>
          </a:p>
        </p:txBody>
      </p:sp>
      <p:sp>
        <p:nvSpPr>
          <p:cNvPr id="4" name="Rectangle 3"/>
          <p:cNvSpPr/>
          <p:nvPr/>
        </p:nvSpPr>
        <p:spPr>
          <a:xfrm>
            <a:off x="3048000" y="2590800"/>
            <a:ext cx="5715000" cy="4001095"/>
          </a:xfrm>
          <a:prstGeom prst="rect">
            <a:avLst/>
          </a:prstGeom>
        </p:spPr>
        <p:txBody>
          <a:bodyPr wrap="square">
            <a:spAutoFit/>
          </a:bodyPr>
          <a:lstStyle/>
          <a:p>
            <a:pPr marL="285750" indent="-285750">
              <a:spcAft>
                <a:spcPts val="600"/>
              </a:spcAft>
              <a:buClr>
                <a:schemeClr val="accent3">
                  <a:lumMod val="75000"/>
                </a:schemeClr>
              </a:buClr>
              <a:buFont typeface="Wingdings 2" pitchFamily="18" charset="2"/>
              <a:buChar char="è"/>
            </a:pPr>
            <a:r>
              <a:rPr lang="en-US" sz="2600" dirty="0">
                <a:effectLst>
                  <a:outerShdw blurRad="60007" dist="310007" dir="7680000" sy="30000" kx="1300200" algn="ctr" rotWithShape="0">
                    <a:prstClr val="black">
                      <a:alpha val="32000"/>
                    </a:prstClr>
                  </a:outerShdw>
                </a:effectLst>
                <a:latin typeface="Constantia" pitchFamily="18" charset="0"/>
              </a:rPr>
              <a:t>Confess and forsake known sin (Proverbs 28:13).</a:t>
            </a:r>
          </a:p>
          <a:p>
            <a:pPr marL="285750" indent="-285750">
              <a:spcAft>
                <a:spcPts val="600"/>
              </a:spcAft>
              <a:buClr>
                <a:schemeClr val="accent3">
                  <a:lumMod val="75000"/>
                </a:schemeClr>
              </a:buClr>
              <a:buFont typeface="Wingdings 2" pitchFamily="18" charset="2"/>
              <a:buChar char="è"/>
            </a:pPr>
            <a:r>
              <a:rPr lang="en-US" sz="2600" dirty="0">
                <a:effectLst>
                  <a:outerShdw blurRad="60007" dist="310007" dir="7680000" sy="30000" kx="1300200" algn="ctr" rotWithShape="0">
                    <a:prstClr val="black">
                      <a:alpha val="32000"/>
                    </a:prstClr>
                  </a:outerShdw>
                </a:effectLst>
                <a:latin typeface="Constantia" pitchFamily="18" charset="0"/>
              </a:rPr>
              <a:t>Reconcile with those you have wronged (Matt. 5:23, 24).</a:t>
            </a:r>
          </a:p>
          <a:p>
            <a:pPr marL="285750" indent="-285750">
              <a:spcAft>
                <a:spcPts val="600"/>
              </a:spcAft>
              <a:buClr>
                <a:schemeClr val="accent3">
                  <a:lumMod val="75000"/>
                </a:schemeClr>
              </a:buClr>
              <a:buFont typeface="Wingdings 2" pitchFamily="18" charset="2"/>
              <a:buChar char="è"/>
            </a:pPr>
            <a:r>
              <a:rPr lang="en-US" sz="2600" dirty="0">
                <a:effectLst>
                  <a:outerShdw blurRad="60007" dist="310007" dir="7680000" sy="30000" kx="1300200" algn="ctr" rotWithShape="0">
                    <a:prstClr val="black">
                      <a:alpha val="32000"/>
                    </a:prstClr>
                  </a:outerShdw>
                </a:effectLst>
                <a:latin typeface="Constantia" pitchFamily="18" charset="0"/>
              </a:rPr>
              <a:t>Make restitution (Numbers 5:6-7).</a:t>
            </a:r>
          </a:p>
          <a:p>
            <a:pPr marL="285750" indent="-285750">
              <a:spcAft>
                <a:spcPts val="600"/>
              </a:spcAft>
              <a:buClr>
                <a:schemeClr val="accent3">
                  <a:lumMod val="75000"/>
                </a:schemeClr>
              </a:buClr>
              <a:buFont typeface="Wingdings 2" pitchFamily="18" charset="2"/>
              <a:buChar char="è"/>
            </a:pPr>
            <a:r>
              <a:rPr lang="en-US" sz="2600" dirty="0">
                <a:effectLst>
                  <a:outerShdw blurRad="60007" dist="310007" dir="7680000" sy="30000" kx="1300200" algn="ctr" rotWithShape="0">
                    <a:prstClr val="black">
                      <a:alpha val="32000"/>
                    </a:prstClr>
                  </a:outerShdw>
                </a:effectLst>
                <a:latin typeface="Constantia" pitchFamily="18" charset="0"/>
              </a:rPr>
              <a:t>Do not procrastinate in clearing your wounded conscience (Acts 24:16).</a:t>
            </a:r>
          </a:p>
          <a:p>
            <a:pPr marL="285750" indent="-285750">
              <a:spcAft>
                <a:spcPts val="600"/>
              </a:spcAft>
              <a:buClr>
                <a:schemeClr val="accent3">
                  <a:lumMod val="75000"/>
                </a:schemeClr>
              </a:buClr>
              <a:buFont typeface="Wingdings 2" pitchFamily="18" charset="2"/>
              <a:buChar char="è"/>
            </a:pPr>
            <a:r>
              <a:rPr lang="en-US" sz="2600" dirty="0">
                <a:effectLst>
                  <a:outerShdw blurRad="60007" dist="310007" dir="7680000" sy="30000" kx="1300200" algn="ctr" rotWithShape="0">
                    <a:prstClr val="black">
                      <a:alpha val="32000"/>
                    </a:prstClr>
                  </a:outerShdw>
                </a:effectLst>
                <a:latin typeface="Constantia" pitchFamily="18" charset="0"/>
              </a:rPr>
              <a:t>Educate your conscience (Romans 14:22; Acts 23:1</a:t>
            </a:r>
            <a:r>
              <a:rPr lang="en-US" sz="2600" dirty="0" smtClean="0">
                <a:effectLst>
                  <a:outerShdw blurRad="60007" dist="310007" dir="7680000" sy="30000" kx="1300200" algn="ctr" rotWithShape="0">
                    <a:prstClr val="black">
                      <a:alpha val="32000"/>
                    </a:prstClr>
                  </a:outerShdw>
                </a:effectLst>
                <a:latin typeface="Constantia" pitchFamily="18" charset="0"/>
              </a:rPr>
              <a:t>).</a:t>
            </a:r>
            <a:endParaRPr lang="en-US" sz="2600" dirty="0">
              <a:effectLst>
                <a:outerShdw blurRad="60007" dist="310007" dir="7680000" sy="30000" kx="1300200" algn="ctr" rotWithShape="0">
                  <a:prstClr val="black">
                    <a:alpha val="32000"/>
                  </a:prstClr>
                </a:outerShdw>
              </a:effectLst>
              <a:latin typeface="Constantia"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69" y="2583873"/>
            <a:ext cx="2902131" cy="3962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293893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2895600" y="2133600"/>
            <a:ext cx="5943600" cy="4571999"/>
          </a:xfrm>
          <a:prstGeom prst="round2DiagRect">
            <a:avLst/>
          </a:prstGeom>
          <a:gradFill flip="none" rotWithShape="1">
            <a:gsLst>
              <a:gs pos="0">
                <a:srgbClr val="FFEDC9"/>
              </a:gs>
              <a:gs pos="50000">
                <a:srgbClr val="FFF2E5"/>
              </a:gs>
              <a:gs pos="100000">
                <a:srgbClr val="FFDCB9"/>
              </a:gs>
            </a:gsLst>
            <a:path path="rect">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43000" y="1711880"/>
            <a:ext cx="6858000" cy="523220"/>
          </a:xfrm>
          <a:prstGeom prst="rect">
            <a:avLst/>
          </a:prstGeom>
        </p:spPr>
        <p:txBody>
          <a:bodyPr wrap="square">
            <a:spAutoFit/>
          </a:bodyPr>
          <a:lstStyle/>
          <a:p>
            <a:pPr algn="ctr"/>
            <a:r>
              <a:rPr lang="en-US" sz="2800" i="1" dirty="0" smtClean="0">
                <a:effectLst>
                  <a:glow rad="228600">
                    <a:schemeClr val="accent3">
                      <a:satMod val="175000"/>
                      <a:alpha val="40000"/>
                    </a:schemeClr>
                  </a:glow>
                </a:effectLst>
                <a:latin typeface="Benguiat Bk BT" pitchFamily="18" charset="0"/>
              </a:rPr>
              <a:t>Clearing Your Conscience</a:t>
            </a:r>
            <a:endParaRPr lang="en-US" sz="2800" i="1" dirty="0">
              <a:effectLst>
                <a:glow rad="228600">
                  <a:schemeClr val="accent3">
                    <a:satMod val="175000"/>
                    <a:alpha val="40000"/>
                  </a:schemeClr>
                </a:glow>
              </a:effectLst>
              <a:latin typeface="Benguiat Bk BT" pitchFamily="18" charset="0"/>
            </a:endParaRPr>
          </a:p>
        </p:txBody>
      </p:sp>
      <p:sp>
        <p:nvSpPr>
          <p:cNvPr id="4" name="Rectangle 3"/>
          <p:cNvSpPr/>
          <p:nvPr/>
        </p:nvSpPr>
        <p:spPr>
          <a:xfrm>
            <a:off x="3048000" y="2590800"/>
            <a:ext cx="5715000" cy="4078039"/>
          </a:xfrm>
          <a:prstGeom prst="rect">
            <a:avLst/>
          </a:prstGeom>
        </p:spPr>
        <p:txBody>
          <a:bodyPr wrap="square">
            <a:spAutoFit/>
          </a:bodyPr>
          <a:lstStyle/>
          <a:p>
            <a:pPr marL="285750" indent="-285750">
              <a:spcAft>
                <a:spcPts val="600"/>
              </a:spcAft>
              <a:buClr>
                <a:schemeClr val="accent3">
                  <a:lumMod val="75000"/>
                </a:schemeClr>
              </a:buClr>
              <a:buFont typeface="Wingdings 2" pitchFamily="18" charset="2"/>
              <a:buChar char="è"/>
            </a:pPr>
            <a:r>
              <a:rPr lang="en-US" sz="2600" dirty="0" smtClean="0">
                <a:effectLst>
                  <a:outerShdw blurRad="60007" dist="310007" dir="7680000" sy="30000" kx="1300200" algn="ctr" rotWithShape="0">
                    <a:prstClr val="black">
                      <a:alpha val="32000"/>
                    </a:prstClr>
                  </a:outerShdw>
                </a:effectLst>
                <a:latin typeface="Constantia" pitchFamily="18" charset="0"/>
              </a:rPr>
              <a:t>Crucifying </a:t>
            </a:r>
            <a:r>
              <a:rPr lang="en-US" sz="2600" dirty="0">
                <a:effectLst>
                  <a:outerShdw blurRad="60007" dist="310007" dir="7680000" sy="30000" kx="1300200" algn="ctr" rotWithShape="0">
                    <a:prstClr val="black">
                      <a:alpha val="32000"/>
                    </a:prstClr>
                  </a:outerShdw>
                </a:effectLst>
                <a:latin typeface="Constantia" pitchFamily="18" charset="0"/>
              </a:rPr>
              <a:t>Sin (Rom. 6:7; Col. 3:5).</a:t>
            </a:r>
          </a:p>
          <a:p>
            <a:pPr marL="285750" indent="-285750">
              <a:spcAft>
                <a:spcPts val="600"/>
              </a:spcAft>
              <a:buClr>
                <a:schemeClr val="accent3">
                  <a:lumMod val="75000"/>
                </a:schemeClr>
              </a:buClr>
              <a:buFont typeface="Wingdings 2" pitchFamily="18" charset="2"/>
              <a:buChar char="è"/>
            </a:pPr>
            <a:r>
              <a:rPr lang="en-US" sz="2600" dirty="0">
                <a:effectLst>
                  <a:outerShdw blurRad="60007" dist="310007" dir="7680000" sy="30000" kx="1300200" algn="ctr" rotWithShape="0">
                    <a:prstClr val="black">
                      <a:alpha val="32000"/>
                    </a:prstClr>
                  </a:outerShdw>
                </a:effectLst>
                <a:latin typeface="Constantia" pitchFamily="18" charset="0"/>
              </a:rPr>
              <a:t>Sin is not mortified when we:</a:t>
            </a:r>
          </a:p>
          <a:p>
            <a:pPr marL="914400" lvl="1" indent="-457200">
              <a:spcAft>
                <a:spcPts val="600"/>
              </a:spcAft>
              <a:buClr>
                <a:schemeClr val="accent3">
                  <a:lumMod val="75000"/>
                </a:schemeClr>
              </a:buClr>
              <a:buFont typeface="Wingdings" pitchFamily="2" charset="2"/>
              <a:buChar char="v"/>
            </a:pPr>
            <a:r>
              <a:rPr lang="en-US" sz="2600" i="1" dirty="0">
                <a:effectLst>
                  <a:outerShdw blurRad="60007" dist="310007" dir="7680000" sy="30000" kx="1300200" algn="ctr" rotWithShape="0">
                    <a:prstClr val="black">
                      <a:alpha val="32000"/>
                    </a:prstClr>
                  </a:outerShdw>
                </a:effectLst>
                <a:latin typeface="Constantia" pitchFamily="18" charset="0"/>
              </a:rPr>
              <a:t>Merely cover it up (Pro. 28:13).</a:t>
            </a:r>
          </a:p>
          <a:p>
            <a:pPr marL="914400" lvl="1" indent="-457200">
              <a:spcAft>
                <a:spcPts val="600"/>
              </a:spcAft>
              <a:buClr>
                <a:schemeClr val="accent3">
                  <a:lumMod val="75000"/>
                </a:schemeClr>
              </a:buClr>
              <a:buFont typeface="Wingdings" pitchFamily="2" charset="2"/>
              <a:buChar char="v"/>
            </a:pPr>
            <a:r>
              <a:rPr lang="en-US" sz="2600" i="1" dirty="0">
                <a:effectLst>
                  <a:outerShdw blurRad="60007" dist="310007" dir="7680000" sy="30000" kx="1300200" algn="ctr" rotWithShape="0">
                    <a:prstClr val="black">
                      <a:alpha val="32000"/>
                    </a:prstClr>
                  </a:outerShdw>
                </a:effectLst>
                <a:latin typeface="Constantia" pitchFamily="18" charset="0"/>
              </a:rPr>
              <a:t>Merely exchange it for another sin.</a:t>
            </a:r>
          </a:p>
          <a:p>
            <a:pPr marL="914400" lvl="1" indent="-457200">
              <a:spcAft>
                <a:spcPts val="600"/>
              </a:spcAft>
              <a:buClr>
                <a:schemeClr val="accent3">
                  <a:lumMod val="75000"/>
                </a:schemeClr>
              </a:buClr>
              <a:buFont typeface="Wingdings" pitchFamily="2" charset="2"/>
              <a:buChar char="v"/>
            </a:pPr>
            <a:r>
              <a:rPr lang="en-US" sz="2600" i="1" dirty="0">
                <a:effectLst>
                  <a:outerShdw blurRad="60007" dist="310007" dir="7680000" sy="30000" kx="1300200" algn="ctr" rotWithShape="0">
                    <a:prstClr val="black">
                      <a:alpha val="32000"/>
                    </a:prstClr>
                  </a:outerShdw>
                </a:effectLst>
                <a:latin typeface="Constantia" pitchFamily="18" charset="0"/>
              </a:rPr>
              <a:t>Merely </a:t>
            </a:r>
            <a:r>
              <a:rPr lang="en-US" sz="2600" i="1" dirty="0" smtClean="0">
                <a:effectLst>
                  <a:outerShdw blurRad="60007" dist="310007" dir="7680000" sy="30000" kx="1300200" algn="ctr" rotWithShape="0">
                    <a:prstClr val="black">
                      <a:alpha val="32000"/>
                    </a:prstClr>
                  </a:outerShdw>
                </a:effectLst>
                <a:latin typeface="Constantia" pitchFamily="18" charset="0"/>
              </a:rPr>
              <a:t>repressing </a:t>
            </a:r>
            <a:r>
              <a:rPr lang="en-US" sz="2600" i="1" dirty="0">
                <a:effectLst>
                  <a:outerShdw blurRad="60007" dist="310007" dir="7680000" sy="30000" kx="1300200" algn="ctr" rotWithShape="0">
                    <a:prstClr val="black">
                      <a:alpha val="32000"/>
                    </a:prstClr>
                  </a:outerShdw>
                </a:effectLst>
                <a:latin typeface="Constantia" pitchFamily="18" charset="0"/>
              </a:rPr>
              <a:t>it </a:t>
            </a:r>
          </a:p>
          <a:p>
            <a:pPr marL="285750" indent="-285750">
              <a:spcAft>
                <a:spcPts val="600"/>
              </a:spcAft>
              <a:buClr>
                <a:schemeClr val="accent3">
                  <a:lumMod val="75000"/>
                </a:schemeClr>
              </a:buClr>
              <a:buFont typeface="Wingdings 2" pitchFamily="18" charset="2"/>
              <a:buChar char="è"/>
            </a:pPr>
            <a:r>
              <a:rPr lang="en-US" sz="2600" dirty="0">
                <a:effectLst>
                  <a:outerShdw blurRad="60007" dist="310007" dir="7680000" sy="30000" kx="1300200" algn="ctr" rotWithShape="0">
                    <a:prstClr val="black">
                      <a:alpha val="32000"/>
                    </a:prstClr>
                  </a:outerShdw>
                </a:effectLst>
                <a:latin typeface="Constantia" pitchFamily="18" charset="0"/>
              </a:rPr>
              <a:t>Sin is </a:t>
            </a:r>
            <a:r>
              <a:rPr lang="en-US" sz="2600" dirty="0" smtClean="0">
                <a:effectLst>
                  <a:outerShdw blurRad="60007" dist="310007" dir="7680000" sy="30000" kx="1300200" algn="ctr" rotWithShape="0">
                    <a:prstClr val="black">
                      <a:alpha val="32000"/>
                    </a:prstClr>
                  </a:outerShdw>
                </a:effectLst>
                <a:latin typeface="Constantia" pitchFamily="18" charset="0"/>
              </a:rPr>
              <a:t>put to death </a:t>
            </a:r>
            <a:r>
              <a:rPr lang="en-US" sz="2600" dirty="0">
                <a:effectLst>
                  <a:outerShdw blurRad="60007" dist="310007" dir="7680000" sy="30000" kx="1300200" algn="ctr" rotWithShape="0">
                    <a:prstClr val="black">
                      <a:alpha val="32000"/>
                    </a:prstClr>
                  </a:outerShdw>
                </a:effectLst>
                <a:latin typeface="Constantia" pitchFamily="18" charset="0"/>
              </a:rPr>
              <a:t>when </a:t>
            </a:r>
            <a:r>
              <a:rPr lang="en-US" sz="2600" dirty="0" smtClean="0">
                <a:effectLst>
                  <a:outerShdw blurRad="60007" dist="310007" dir="7680000" sy="30000" kx="1300200" algn="ctr" rotWithShape="0">
                    <a:prstClr val="black">
                      <a:alpha val="32000"/>
                    </a:prstClr>
                  </a:outerShdw>
                </a:effectLst>
                <a:latin typeface="Constantia" pitchFamily="18" charset="0"/>
              </a:rPr>
              <a:t>the </a:t>
            </a:r>
            <a:r>
              <a:rPr lang="en-US" sz="2600" dirty="0">
                <a:effectLst>
                  <a:outerShdw blurRad="60007" dist="310007" dir="7680000" sy="30000" kx="1300200" algn="ctr" rotWithShape="0">
                    <a:prstClr val="black">
                      <a:alpha val="32000"/>
                    </a:prstClr>
                  </a:outerShdw>
                </a:effectLst>
                <a:latin typeface="Constantia" pitchFamily="18" charset="0"/>
              </a:rPr>
              <a:t>conscience is cleared by </a:t>
            </a:r>
            <a:r>
              <a:rPr lang="en-US" sz="2600" dirty="0" smtClean="0">
                <a:effectLst>
                  <a:outerShdw blurRad="60007" dist="310007" dir="7680000" sy="30000" kx="1300200" algn="ctr" rotWithShape="0">
                    <a:prstClr val="black">
                      <a:alpha val="32000"/>
                    </a:prstClr>
                  </a:outerShdw>
                </a:effectLst>
                <a:latin typeface="Constantia" pitchFamily="18" charset="0"/>
              </a:rPr>
              <a:t>obeying the truth </a:t>
            </a:r>
            <a:r>
              <a:rPr lang="en-US" sz="2600" dirty="0">
                <a:effectLst>
                  <a:outerShdw blurRad="60007" dist="310007" dir="7680000" sy="30000" kx="1300200" algn="ctr" rotWithShape="0">
                    <a:prstClr val="black">
                      <a:alpha val="32000"/>
                    </a:prstClr>
                  </a:outerShdw>
                </a:effectLst>
                <a:latin typeface="Constantia" pitchFamily="18" charset="0"/>
              </a:rPr>
              <a:t>(2 Cor. </a:t>
            </a:r>
            <a:r>
              <a:rPr lang="en-US" sz="2600" dirty="0" smtClean="0">
                <a:effectLst>
                  <a:outerShdw blurRad="60007" dist="310007" dir="7680000" sy="30000" kx="1300200" algn="ctr" rotWithShape="0">
                    <a:prstClr val="black">
                      <a:alpha val="32000"/>
                    </a:prstClr>
                  </a:outerShdw>
                </a:effectLst>
                <a:latin typeface="Constantia" pitchFamily="18" charset="0"/>
              </a:rPr>
              <a:t>7:10; 1 Pet 1:22,23).</a:t>
            </a:r>
            <a:endParaRPr lang="en-US" sz="2600" dirty="0">
              <a:effectLst>
                <a:outerShdw blurRad="60007" dist="310007" dir="7680000" sy="30000" kx="1300200" algn="ctr" rotWithShape="0">
                  <a:prstClr val="black">
                    <a:alpha val="32000"/>
                  </a:prstClr>
                </a:outerShdw>
              </a:effectLst>
              <a:latin typeface="Constantia"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69" y="2583873"/>
            <a:ext cx="2902131" cy="3962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355425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4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34</a:t>
            </a:fld>
            <a:endParaRPr lang="en-US">
              <a:solidFill>
                <a:srgbClr val="FFF9E5"/>
              </a:solidFill>
            </a:endParaRPr>
          </a:p>
        </p:txBody>
      </p:sp>
      <p:sp>
        <p:nvSpPr>
          <p:cNvPr id="3" name="TextBox 2"/>
          <p:cNvSpPr txBox="1"/>
          <p:nvPr/>
        </p:nvSpPr>
        <p:spPr>
          <a:xfrm>
            <a:off x="152401" y="2008525"/>
            <a:ext cx="8763000" cy="3477875"/>
          </a:xfrm>
          <a:prstGeom prst="rect">
            <a:avLst/>
          </a:prstGeom>
          <a:solidFill>
            <a:schemeClr val="tx2"/>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4353" eaLnBrk="0" fontAlgn="base" hangingPunct="0">
              <a:spcBef>
                <a:spcPct val="0"/>
              </a:spcBef>
              <a:spcAft>
                <a:spcPct val="0"/>
              </a:spcAft>
              <a:defRPr/>
            </a:pPr>
            <a:r>
              <a:rPr lang="en-US" sz="2400" kern="0" dirty="0">
                <a:solidFill>
                  <a:srgbClr val="000000"/>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eaLnBrk="0" fontAlgn="base" hangingPunct="0">
              <a:spcBef>
                <a:spcPct val="0"/>
              </a:spcBef>
              <a:spcAft>
                <a:spcPct val="0"/>
              </a:spcAft>
              <a:defRPr/>
            </a:pPr>
            <a:r>
              <a:rPr lang="en-US" sz="2400" kern="0" dirty="0" smtClean="0">
                <a:solidFill>
                  <a:srgbClr val="000000"/>
                </a:solidFill>
                <a:effectLst>
                  <a:outerShdw blurRad="60007" dist="310007" dir="7680000" sy="30000" kx="1300200" algn="ctr" rotWithShape="0">
                    <a:prstClr val="black">
                      <a:alpha val="32000"/>
                    </a:prstClr>
                  </a:outerShdw>
                </a:effectLst>
                <a:latin typeface="Book Antiqua"/>
              </a:rPr>
              <a:t>Prepared - April 13-16,  </a:t>
            </a:r>
            <a:r>
              <a:rPr lang="en-US" sz="2400" kern="0" dirty="0">
                <a:solidFill>
                  <a:srgbClr val="000000"/>
                </a:solidFill>
                <a:effectLst>
                  <a:outerShdw blurRad="60007" dist="310007" dir="7680000" sy="30000" kx="1300200" algn="ctr" rotWithShape="0">
                    <a:prstClr val="black">
                      <a:alpha val="32000"/>
                    </a:prstClr>
                  </a:outerShdw>
                </a:effectLst>
                <a:latin typeface="Book Antiqua"/>
              </a:rPr>
              <a:t>2011</a:t>
            </a:r>
          </a:p>
          <a:p>
            <a:pPr algn="ctr" defTabSz="914353" eaLnBrk="0" fontAlgn="base" hangingPunct="0">
              <a:spcBef>
                <a:spcPct val="0"/>
              </a:spcBef>
              <a:spcAft>
                <a:spcPct val="0"/>
              </a:spcAft>
              <a:defRPr/>
            </a:pPr>
            <a:r>
              <a:rPr lang="en-US" sz="2400" kern="0" dirty="0">
                <a:solidFill>
                  <a:srgbClr val="000000"/>
                </a:solidFill>
                <a:effectLst>
                  <a:outerShdw blurRad="60007" dist="310007" dir="7680000" sy="30000" kx="1300200" algn="ctr" rotWithShape="0">
                    <a:prstClr val="black">
                      <a:alpha val="32000"/>
                    </a:prstClr>
                  </a:outerShdw>
                </a:effectLst>
                <a:latin typeface="Book Antiqua"/>
              </a:rPr>
              <a:t>Preached </a:t>
            </a:r>
            <a:r>
              <a:rPr lang="en-US" sz="2400" kern="0" dirty="0" smtClean="0">
                <a:solidFill>
                  <a:srgbClr val="000000"/>
                </a:solidFill>
                <a:effectLst>
                  <a:outerShdw blurRad="60007" dist="310007" dir="7680000" sy="30000" kx="1300200" algn="ctr" rotWithShape="0">
                    <a:prstClr val="black">
                      <a:alpha val="32000"/>
                    </a:prstClr>
                  </a:outerShdw>
                </a:effectLst>
                <a:latin typeface="Book Antiqua"/>
              </a:rPr>
              <a:t>April 17, </a:t>
            </a:r>
            <a:r>
              <a:rPr lang="en-US" sz="2400" kern="0" dirty="0">
                <a:solidFill>
                  <a:srgbClr val="000000"/>
                </a:solidFill>
                <a:effectLst>
                  <a:outerShdw blurRad="60007" dist="310007" dir="7680000" sy="30000" kx="1300200" algn="ctr" rotWithShape="0">
                    <a:prstClr val="black">
                      <a:alpha val="32000"/>
                    </a:prstClr>
                  </a:outerShdw>
                </a:effectLst>
                <a:latin typeface="Book Antiqua"/>
              </a:rPr>
              <a:t>2011</a:t>
            </a:r>
          </a:p>
          <a:p>
            <a:pPr algn="ctr" defTabSz="914353" eaLnBrk="0" fontAlgn="base" hangingPunct="0">
              <a:spcBef>
                <a:spcPct val="0"/>
              </a:spcBef>
              <a:spcAft>
                <a:spcPct val="0"/>
              </a:spcAft>
              <a:defRPr/>
            </a:pPr>
            <a:r>
              <a:rPr lang="en-US" sz="2000" kern="0" dirty="0">
                <a:solidFill>
                  <a:srgbClr val="000000"/>
                </a:solidFill>
                <a:effectLst>
                  <a:outerShdw blurRad="60007" dist="310007" dir="7680000" sy="30000" kx="1300200" algn="ctr" rotWithShape="0">
                    <a:prstClr val="black">
                      <a:alpha val="32000"/>
                    </a:prstClr>
                  </a:outerShdw>
                </a:effectLst>
                <a:latin typeface="Book Antiqua"/>
              </a:rPr>
              <a:t>West 65</a:t>
            </a:r>
            <a:r>
              <a:rPr lang="en-US" sz="2000" kern="0" baseline="30000" dirty="0">
                <a:solidFill>
                  <a:srgbClr val="000000"/>
                </a:solidFill>
                <a:effectLst>
                  <a:outerShdw blurRad="60007" dist="310007" dir="7680000" sy="30000" kx="1300200" algn="ctr" rotWithShape="0">
                    <a:prstClr val="black">
                      <a:alpha val="32000"/>
                    </a:prstClr>
                  </a:outerShdw>
                </a:effectLst>
                <a:latin typeface="Book Antiqua"/>
              </a:rPr>
              <a:t>th</a:t>
            </a:r>
            <a:r>
              <a:rPr lang="en-US" sz="2000" kern="0" dirty="0">
                <a:solidFill>
                  <a:srgbClr val="000000"/>
                </a:solidFill>
                <a:effectLst>
                  <a:outerShdw blurRad="60007" dist="310007" dir="7680000" sy="30000" kx="1300200" algn="ctr" rotWithShape="0">
                    <a:prstClr val="black">
                      <a:alpha val="32000"/>
                    </a:prstClr>
                  </a:outerShdw>
                </a:effectLst>
                <a:latin typeface="Book Antiqua"/>
              </a:rPr>
              <a:t> Street church of Christ</a:t>
            </a:r>
          </a:p>
          <a:p>
            <a:pPr algn="ctr" defTabSz="914353" eaLnBrk="0" fontAlgn="base" hangingPunct="0">
              <a:spcBef>
                <a:spcPct val="0"/>
              </a:spcBef>
              <a:spcAft>
                <a:spcPct val="0"/>
              </a:spcAft>
              <a:defRPr/>
            </a:pPr>
            <a:r>
              <a:rPr lang="en-US" sz="2000" kern="0" dirty="0">
                <a:solidFill>
                  <a:srgbClr val="000000"/>
                </a:solidFill>
                <a:effectLst>
                  <a:outerShdw blurRad="60007" dist="310007" dir="7680000" sy="30000" kx="1300200" algn="ctr" rotWithShape="0">
                    <a:prstClr val="black">
                      <a:alpha val="32000"/>
                    </a:prstClr>
                  </a:outerShdw>
                </a:effectLst>
                <a:latin typeface="Book Antiqua"/>
              </a:rPr>
              <a:t>P.O. Box 190062; Little Rock AR 72219</a:t>
            </a:r>
          </a:p>
          <a:p>
            <a:pPr algn="ctr" defTabSz="914353" eaLnBrk="0" fontAlgn="base" hangingPunct="0">
              <a:spcBef>
                <a:spcPct val="0"/>
              </a:spcBef>
              <a:spcAft>
                <a:spcPct val="0"/>
              </a:spcAft>
              <a:defRPr/>
            </a:pPr>
            <a:r>
              <a:rPr lang="en-US" sz="2000" kern="0" dirty="0">
                <a:solidFill>
                  <a:srgbClr val="000000"/>
                </a:solidFill>
                <a:effectLst>
                  <a:outerShdw blurRad="60007" dist="310007" dir="7680000" sy="30000" kx="1300200" algn="ctr" rotWithShape="0">
                    <a:prstClr val="black">
                      <a:alpha val="32000"/>
                    </a:prstClr>
                  </a:outerShdw>
                </a:effectLst>
                <a:latin typeface="Book Antiqua"/>
              </a:rPr>
              <a:t>501-568-1062</a:t>
            </a:r>
          </a:p>
          <a:p>
            <a:pPr algn="ctr" defTabSz="914353" eaLnBrk="0" fontAlgn="base" hangingPunct="0">
              <a:spcBef>
                <a:spcPct val="0"/>
              </a:spcBef>
              <a:spcAft>
                <a:spcPct val="0"/>
              </a:spcAft>
              <a:defRPr/>
            </a:pPr>
            <a:r>
              <a:rPr lang="en-US" sz="2400" kern="0" dirty="0">
                <a:solidFill>
                  <a:srgbClr val="000000"/>
                </a:solidFill>
                <a:effectLst>
                  <a:outerShdw blurRad="60007" dist="310007" dir="7680000" sy="30000" kx="1300200" algn="ctr" rotWithShape="0">
                    <a:prstClr val="black">
                      <a:alpha val="32000"/>
                    </a:prstClr>
                  </a:outerShdw>
                </a:effectLst>
                <a:latin typeface="Book Antiqua"/>
              </a:rPr>
              <a:t>Prepared using PPT 2010 – </a:t>
            </a:r>
          </a:p>
          <a:p>
            <a:pPr algn="ctr" defTabSz="914353" eaLnBrk="0" fontAlgn="base" hangingPunct="0">
              <a:spcBef>
                <a:spcPct val="0"/>
              </a:spcBef>
              <a:spcAft>
                <a:spcPct val="0"/>
              </a:spcAft>
              <a:defRPr/>
            </a:pPr>
            <a:r>
              <a:rPr lang="en-US" sz="2400" kern="0" dirty="0">
                <a:solidFill>
                  <a:srgbClr val="000000"/>
                </a:solidFill>
                <a:effectLst>
                  <a:outerShdw blurRad="60007" dist="310007" dir="7680000" sy="30000" kx="1300200" algn="ctr" rotWithShape="0">
                    <a:prstClr val="black">
                      <a:alpha val="32000"/>
                    </a:prstClr>
                  </a:outerShdw>
                </a:effectLst>
                <a:latin typeface="Book Antiqua"/>
              </a:rPr>
              <a:t>Email – </a:t>
            </a:r>
            <a:r>
              <a:rPr lang="en-US" sz="2400" u="sng" kern="0" dirty="0">
                <a:solidFill>
                  <a:srgbClr val="000000"/>
                </a:solidFill>
                <a:effectLst>
                  <a:outerShdw blurRad="60007" dist="310007" dir="7680000" sy="30000" kx="1300200" algn="ctr" rotWithShape="0">
                    <a:prstClr val="black">
                      <a:alpha val="32000"/>
                    </a:prstClr>
                  </a:outerShdw>
                </a:effectLst>
                <a:latin typeface="Book Antiqua"/>
                <a:hlinkClick r:id=""/>
              </a:rPr>
              <a:t>donmcclain@sbcglobal.net</a:t>
            </a:r>
            <a:r>
              <a:rPr lang="en-US" sz="2400" u="sng" kern="0" dirty="0">
                <a:solidFill>
                  <a:srgbClr val="000000"/>
                </a:solidFill>
                <a:effectLst>
                  <a:outerShdw blurRad="60007" dist="310007" dir="7680000" sy="30000" kx="1300200" algn="ctr" rotWithShape="0">
                    <a:prstClr val="black">
                      <a:alpha val="32000"/>
                    </a:prstClr>
                  </a:outerShdw>
                </a:effectLst>
                <a:latin typeface="Book Antiqua"/>
              </a:rPr>
              <a:t> </a:t>
            </a:r>
            <a:r>
              <a:rPr lang="en-US" sz="2400" kern="0" dirty="0">
                <a:solidFill>
                  <a:srgbClr val="000000"/>
                </a:solidFill>
                <a:effectLst>
                  <a:outerShdw blurRad="60007" dist="310007" dir="7680000" sy="30000" kx="1300200" algn="ctr" rotWithShape="0">
                    <a:prstClr val="black">
                      <a:alpha val="32000"/>
                    </a:prstClr>
                  </a:outerShdw>
                </a:effectLst>
                <a:latin typeface="Book Antiqua"/>
              </a:rPr>
              <a:t> </a:t>
            </a:r>
          </a:p>
          <a:p>
            <a:pPr algn="ctr" defTabSz="914353" eaLnBrk="0" fontAlgn="base" hangingPunct="0">
              <a:spcBef>
                <a:spcPct val="0"/>
              </a:spcBef>
              <a:spcAft>
                <a:spcPct val="0"/>
              </a:spcAft>
              <a:defRPr/>
            </a:pPr>
            <a:r>
              <a:rPr lang="en-US" sz="2000" kern="0" dirty="0">
                <a:solidFill>
                  <a:srgbClr val="000000"/>
                </a:solidFill>
                <a:effectLst>
                  <a:outerShdw blurRad="60007" dist="310007" dir="7680000" sy="30000" kx="1300200" algn="ctr" rotWithShape="0">
                    <a:prstClr val="black">
                      <a:alpha val="32000"/>
                    </a:prstClr>
                  </a:outerShdw>
                </a:effectLst>
                <a:latin typeface="Book Antiqua"/>
              </a:rPr>
              <a:t>More PPT &amp; Audio Sermons:</a:t>
            </a:r>
          </a:p>
          <a:p>
            <a:pPr algn="ctr" defTabSz="914353" eaLnBrk="0" fontAlgn="base" hangingPunct="0">
              <a:spcBef>
                <a:spcPct val="0"/>
              </a:spcBef>
              <a:spcAft>
                <a:spcPct val="0"/>
              </a:spcAft>
              <a:defRPr/>
            </a:pPr>
            <a:r>
              <a:rPr lang="en-US" sz="2000" kern="0" dirty="0">
                <a:solidFill>
                  <a:srgbClr val="000000"/>
                </a:solidFill>
                <a:effectLst>
                  <a:outerShdw blurRad="60007" dist="310007" dir="7680000" sy="30000" kx="1300200" algn="ctr" rotWithShape="0">
                    <a:prstClr val="black">
                      <a:alpha val="32000"/>
                    </a:prstClr>
                  </a:outerShdw>
                </a:effectLst>
                <a:latin typeface="Book Antiqua"/>
                <a:hlinkClick r:id=""/>
              </a:rPr>
              <a:t>http://w65stchurchofchrist.org/donmaccla/2011SermonPage.html</a:t>
            </a:r>
            <a:r>
              <a:rPr lang="en-US" sz="2000" kern="0" dirty="0">
                <a:solidFill>
                  <a:srgbClr val="000000"/>
                </a:solidFill>
                <a:effectLst>
                  <a:outerShdw blurRad="60007" dist="310007" dir="7680000" sy="30000" kx="1300200" algn="ctr" rotWithShape="0">
                    <a:prstClr val="black">
                      <a:alpha val="32000"/>
                    </a:prstClr>
                  </a:outerShdw>
                </a:effectLst>
                <a:latin typeface="Book Antiqua"/>
              </a:rPr>
              <a:t> </a:t>
            </a:r>
            <a:endParaRPr lang="en-US" sz="2000" dirty="0">
              <a:solidFill>
                <a:srgbClr val="000000"/>
              </a:solidFill>
            </a:endParaRPr>
          </a:p>
        </p:txBody>
      </p:sp>
      <p:sp>
        <p:nvSpPr>
          <p:cNvPr id="6" name="TextBox 5"/>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140834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sp>
        <p:nvSpPr>
          <p:cNvPr id="6" name="Rectangle 5"/>
          <p:cNvSpPr/>
          <p:nvPr/>
        </p:nvSpPr>
        <p:spPr>
          <a:xfrm>
            <a:off x="1066800" y="1844516"/>
            <a:ext cx="6858000" cy="3416320"/>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latin typeface="+mn-lt"/>
              </a:rPr>
              <a:t>Romans 1:18-32 (NKJV) </a:t>
            </a:r>
            <a:r>
              <a:rPr lang="en-US" sz="2400" dirty="0">
                <a:effectLst>
                  <a:outerShdw blurRad="60007" dist="310007" dir="7680000" sy="30000" kx="1300200" algn="ctr" rotWithShape="0">
                    <a:prstClr val="black">
                      <a:alpha val="32000"/>
                    </a:prstClr>
                  </a:outerShdw>
                </a:effectLst>
                <a:latin typeface="+mn-lt"/>
              </a:rPr>
              <a:t/>
            </a:r>
            <a:br>
              <a:rPr lang="en-US" sz="2400" dirty="0">
                <a:effectLst>
                  <a:outerShdw blurRad="60007" dist="310007" dir="7680000" sy="30000" kx="1300200" algn="ctr" rotWithShape="0">
                    <a:prstClr val="black">
                      <a:alpha val="32000"/>
                    </a:prstClr>
                  </a:outerShdw>
                </a:effectLst>
                <a:latin typeface="+mn-lt"/>
              </a:rPr>
            </a:br>
            <a:r>
              <a:rPr lang="en-US" sz="2400" dirty="0" smtClean="0">
                <a:effectLst>
                  <a:outerShdw blurRad="60007" dist="310007" dir="7680000" sy="30000" kx="1300200" algn="ctr" rotWithShape="0">
                    <a:prstClr val="black">
                      <a:alpha val="32000"/>
                    </a:prstClr>
                  </a:outerShdw>
                </a:effectLst>
                <a:latin typeface="+mn-lt"/>
              </a:rPr>
              <a:t>being </a:t>
            </a:r>
            <a:r>
              <a:rPr lang="en-US" sz="2400" dirty="0">
                <a:effectLst>
                  <a:outerShdw blurRad="60007" dist="310007" dir="7680000" sy="30000" kx="1300200" algn="ctr" rotWithShape="0">
                    <a:prstClr val="black">
                      <a:alpha val="32000"/>
                    </a:prstClr>
                  </a:outerShdw>
                </a:effectLst>
                <a:latin typeface="+mn-lt"/>
              </a:rPr>
              <a:t>understood by the things that are made, </a:t>
            </a:r>
            <a:r>
              <a:rPr lang="en-US" sz="2400" i="1" dirty="0">
                <a:effectLst>
                  <a:outerShdw blurRad="60007" dist="310007" dir="7680000" sy="30000" kx="1300200" algn="ctr" rotWithShape="0">
                    <a:prstClr val="black">
                      <a:alpha val="32000"/>
                    </a:prstClr>
                  </a:outerShdw>
                </a:effectLst>
                <a:latin typeface="+mn-lt"/>
              </a:rPr>
              <a:t>even</a:t>
            </a:r>
            <a:r>
              <a:rPr lang="en-US" sz="2400" dirty="0">
                <a:effectLst>
                  <a:outerShdw blurRad="60007" dist="310007" dir="7680000" sy="30000" kx="1300200" algn="ctr" rotWithShape="0">
                    <a:prstClr val="black">
                      <a:alpha val="32000"/>
                    </a:prstClr>
                  </a:outerShdw>
                </a:effectLst>
                <a:latin typeface="+mn-lt"/>
              </a:rPr>
              <a:t> His eternal power and Godhead, so that they are without excuse</a:t>
            </a:r>
            <a:r>
              <a:rPr lang="en-US" sz="2400" dirty="0" smtClean="0">
                <a:effectLst>
                  <a:outerShdw blurRad="60007" dist="310007" dir="7680000" sy="30000" kx="1300200" algn="ctr" rotWithShape="0">
                    <a:prstClr val="black">
                      <a:alpha val="32000"/>
                    </a:prstClr>
                  </a:outerShdw>
                </a:effectLst>
                <a:latin typeface="+mn-lt"/>
              </a:rPr>
              <a:t>, </a:t>
            </a:r>
            <a:r>
              <a:rPr lang="en-US" sz="2400" baseline="30000" dirty="0" smtClean="0">
                <a:effectLst>
                  <a:outerShdw blurRad="60007" dist="310007" dir="7680000" sy="30000" kx="1300200" algn="ctr" rotWithShape="0">
                    <a:prstClr val="black">
                      <a:alpha val="32000"/>
                    </a:prstClr>
                  </a:outerShdw>
                </a:effectLst>
                <a:latin typeface="+mn-lt"/>
              </a:rPr>
              <a:t>21 </a:t>
            </a:r>
            <a:r>
              <a:rPr lang="en-US" sz="2400" dirty="0">
                <a:effectLst>
                  <a:outerShdw blurRad="60007" dist="310007" dir="7680000" sy="30000" kx="1300200" algn="ctr" rotWithShape="0">
                    <a:prstClr val="black">
                      <a:alpha val="32000"/>
                    </a:prstClr>
                  </a:outerShdw>
                </a:effectLst>
                <a:latin typeface="+mn-lt"/>
              </a:rPr>
              <a:t>because, although they knew God, they did not glorify </a:t>
            </a:r>
            <a:r>
              <a:rPr lang="en-US" sz="2400" i="1" dirty="0">
                <a:effectLst>
                  <a:outerShdw blurRad="60007" dist="310007" dir="7680000" sy="30000" kx="1300200" algn="ctr" rotWithShape="0">
                    <a:prstClr val="black">
                      <a:alpha val="32000"/>
                    </a:prstClr>
                  </a:outerShdw>
                </a:effectLst>
                <a:latin typeface="+mn-lt"/>
              </a:rPr>
              <a:t>Him</a:t>
            </a:r>
            <a:r>
              <a:rPr lang="en-US" sz="2400" dirty="0">
                <a:effectLst>
                  <a:outerShdw blurRad="60007" dist="310007" dir="7680000" sy="30000" kx="1300200" algn="ctr" rotWithShape="0">
                    <a:prstClr val="black">
                      <a:alpha val="32000"/>
                    </a:prstClr>
                  </a:outerShdw>
                </a:effectLst>
                <a:latin typeface="+mn-lt"/>
              </a:rPr>
              <a:t> as God, nor were thankful, but became futile in their thoughts, and their foolish hearts were darkened. </a:t>
            </a:r>
          </a:p>
        </p:txBody>
      </p:sp>
      <p:sp>
        <p:nvSpPr>
          <p:cNvPr id="7" name="TextBox 6"/>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175581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sp>
        <p:nvSpPr>
          <p:cNvPr id="6" name="Rectangle 5"/>
          <p:cNvSpPr/>
          <p:nvPr/>
        </p:nvSpPr>
        <p:spPr>
          <a:xfrm>
            <a:off x="1066800" y="1844516"/>
            <a:ext cx="6858000" cy="3416320"/>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latin typeface="+mn-lt"/>
              </a:rPr>
              <a:t>Romans 1:18-32 (NKJV) </a:t>
            </a:r>
            <a:r>
              <a:rPr lang="en-US" sz="2400" dirty="0">
                <a:effectLst>
                  <a:outerShdw blurRad="60007" dist="310007" dir="7680000" sy="30000" kx="1300200" algn="ctr" rotWithShape="0">
                    <a:prstClr val="black">
                      <a:alpha val="32000"/>
                    </a:prstClr>
                  </a:outerShdw>
                </a:effectLst>
                <a:latin typeface="+mn-lt"/>
              </a:rPr>
              <a:t/>
            </a:r>
            <a:br>
              <a:rPr lang="en-US" sz="2400" dirty="0">
                <a:effectLst>
                  <a:outerShdw blurRad="60007" dist="310007" dir="7680000" sy="30000" kx="1300200" algn="ctr" rotWithShape="0">
                    <a:prstClr val="black">
                      <a:alpha val="32000"/>
                    </a:prstClr>
                  </a:outerShdw>
                </a:effectLst>
                <a:latin typeface="+mn-lt"/>
              </a:rPr>
            </a:br>
            <a:r>
              <a:rPr lang="en-US" sz="2400" baseline="30000" dirty="0" smtClean="0">
                <a:effectLst>
                  <a:outerShdw blurRad="60007" dist="310007" dir="7680000" sy="30000" kx="1300200" algn="ctr" rotWithShape="0">
                    <a:prstClr val="black">
                      <a:alpha val="32000"/>
                    </a:prstClr>
                  </a:outerShdw>
                </a:effectLst>
                <a:latin typeface="+mn-lt"/>
              </a:rPr>
              <a:t>22 </a:t>
            </a:r>
            <a:r>
              <a:rPr lang="en-US" sz="2400" dirty="0">
                <a:effectLst>
                  <a:outerShdw blurRad="60007" dist="310007" dir="7680000" sy="30000" kx="1300200" algn="ctr" rotWithShape="0">
                    <a:prstClr val="black">
                      <a:alpha val="32000"/>
                    </a:prstClr>
                  </a:outerShdw>
                </a:effectLst>
                <a:latin typeface="+mn-lt"/>
              </a:rPr>
              <a:t>Professing to be wise, they became fools, </a:t>
            </a:r>
            <a:r>
              <a:rPr lang="en-US" sz="2400" baseline="30000" dirty="0" smtClean="0">
                <a:effectLst>
                  <a:outerShdw blurRad="60007" dist="310007" dir="7680000" sy="30000" kx="1300200" algn="ctr" rotWithShape="0">
                    <a:prstClr val="black">
                      <a:alpha val="32000"/>
                    </a:prstClr>
                  </a:outerShdw>
                </a:effectLst>
                <a:latin typeface="+mn-lt"/>
              </a:rPr>
              <a:t>23 </a:t>
            </a:r>
            <a:r>
              <a:rPr lang="en-US" sz="2400" dirty="0">
                <a:effectLst>
                  <a:outerShdw blurRad="60007" dist="310007" dir="7680000" sy="30000" kx="1300200" algn="ctr" rotWithShape="0">
                    <a:prstClr val="black">
                      <a:alpha val="32000"/>
                    </a:prstClr>
                  </a:outerShdw>
                </a:effectLst>
                <a:latin typeface="+mn-lt"/>
              </a:rPr>
              <a:t>and changed the glory of the incorruptible God into an image made like corruptible man--and birds and four-footed animals and creeping things. </a:t>
            </a:r>
            <a:r>
              <a:rPr lang="en-US" sz="2400" baseline="30000" dirty="0" smtClean="0">
                <a:effectLst>
                  <a:outerShdw blurRad="60007" dist="310007" dir="7680000" sy="30000" kx="1300200" algn="ctr" rotWithShape="0">
                    <a:prstClr val="black">
                      <a:alpha val="32000"/>
                    </a:prstClr>
                  </a:outerShdw>
                </a:effectLst>
                <a:latin typeface="+mn-lt"/>
              </a:rPr>
              <a:t>24 </a:t>
            </a:r>
            <a:r>
              <a:rPr lang="en-US" sz="2400" dirty="0">
                <a:effectLst>
                  <a:outerShdw blurRad="60007" dist="310007" dir="7680000" sy="30000" kx="1300200" algn="ctr" rotWithShape="0">
                    <a:prstClr val="black">
                      <a:alpha val="32000"/>
                    </a:prstClr>
                  </a:outerShdw>
                </a:effectLst>
                <a:latin typeface="+mn-lt"/>
              </a:rPr>
              <a:t>Therefore God also gave them up to uncleanness, in the lusts of their hearts, to dishonor their bodies among themselves, </a:t>
            </a:r>
          </a:p>
        </p:txBody>
      </p:sp>
      <p:sp>
        <p:nvSpPr>
          <p:cNvPr id="7" name="TextBox 6"/>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404198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sp>
        <p:nvSpPr>
          <p:cNvPr id="6" name="Rectangle 5"/>
          <p:cNvSpPr/>
          <p:nvPr/>
        </p:nvSpPr>
        <p:spPr>
          <a:xfrm>
            <a:off x="1066800" y="1844516"/>
            <a:ext cx="6858000" cy="3416320"/>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latin typeface="+mn-lt"/>
              </a:rPr>
              <a:t>Romans 1:18-32 (NKJV) </a:t>
            </a:r>
            <a:r>
              <a:rPr lang="en-US" sz="2400" dirty="0">
                <a:effectLst>
                  <a:outerShdw blurRad="60007" dist="310007" dir="7680000" sy="30000" kx="1300200" algn="ctr" rotWithShape="0">
                    <a:prstClr val="black">
                      <a:alpha val="32000"/>
                    </a:prstClr>
                  </a:outerShdw>
                </a:effectLst>
                <a:latin typeface="+mn-lt"/>
              </a:rPr>
              <a:t/>
            </a:r>
            <a:br>
              <a:rPr lang="en-US" sz="2400" dirty="0">
                <a:effectLst>
                  <a:outerShdw blurRad="60007" dist="310007" dir="7680000" sy="30000" kx="1300200" algn="ctr" rotWithShape="0">
                    <a:prstClr val="black">
                      <a:alpha val="32000"/>
                    </a:prstClr>
                  </a:outerShdw>
                </a:effectLst>
                <a:latin typeface="+mn-lt"/>
              </a:rPr>
            </a:br>
            <a:r>
              <a:rPr lang="en-US" sz="2400" baseline="30000" dirty="0" smtClean="0">
                <a:effectLst>
                  <a:outerShdw blurRad="60007" dist="310007" dir="7680000" sy="30000" kx="1300200" algn="ctr" rotWithShape="0">
                    <a:prstClr val="black">
                      <a:alpha val="32000"/>
                    </a:prstClr>
                  </a:outerShdw>
                </a:effectLst>
                <a:latin typeface="+mn-lt"/>
              </a:rPr>
              <a:t>25 </a:t>
            </a:r>
            <a:r>
              <a:rPr lang="en-US" sz="2400" dirty="0">
                <a:effectLst>
                  <a:outerShdw blurRad="60007" dist="310007" dir="7680000" sy="30000" kx="1300200" algn="ctr" rotWithShape="0">
                    <a:prstClr val="black">
                      <a:alpha val="32000"/>
                    </a:prstClr>
                  </a:outerShdw>
                </a:effectLst>
                <a:latin typeface="+mn-lt"/>
              </a:rPr>
              <a:t>who exchanged the truth of God for the lie, and worshiped and served the creature rather than the Creator, who is blessed forever. Amen. </a:t>
            </a:r>
            <a:r>
              <a:rPr lang="en-US" sz="2400" baseline="30000" dirty="0" smtClean="0">
                <a:effectLst>
                  <a:outerShdw blurRad="60007" dist="310007" dir="7680000" sy="30000" kx="1300200" algn="ctr" rotWithShape="0">
                    <a:prstClr val="black">
                      <a:alpha val="32000"/>
                    </a:prstClr>
                  </a:outerShdw>
                </a:effectLst>
                <a:latin typeface="+mn-lt"/>
              </a:rPr>
              <a:t>26 </a:t>
            </a:r>
            <a:r>
              <a:rPr lang="en-US" sz="2400" dirty="0">
                <a:effectLst>
                  <a:outerShdw blurRad="60007" dist="310007" dir="7680000" sy="30000" kx="1300200" algn="ctr" rotWithShape="0">
                    <a:prstClr val="black">
                      <a:alpha val="32000"/>
                    </a:prstClr>
                  </a:outerShdw>
                </a:effectLst>
                <a:latin typeface="+mn-lt"/>
              </a:rPr>
              <a:t>For this reason God gave them up to vile passions. For even their women exchanged the natural use for what is against nature. </a:t>
            </a:r>
            <a:r>
              <a:rPr lang="en-US" sz="2400" baseline="30000" dirty="0" smtClean="0">
                <a:effectLst>
                  <a:outerShdw blurRad="60007" dist="310007" dir="7680000" sy="30000" kx="1300200" algn="ctr" rotWithShape="0">
                    <a:prstClr val="black">
                      <a:alpha val="32000"/>
                    </a:prstClr>
                  </a:outerShdw>
                </a:effectLst>
                <a:latin typeface="+mn-lt"/>
              </a:rPr>
              <a:t>27 </a:t>
            </a:r>
            <a:r>
              <a:rPr lang="en-US" sz="2400" dirty="0">
                <a:effectLst>
                  <a:outerShdw blurRad="60007" dist="310007" dir="7680000" sy="30000" kx="1300200" algn="ctr" rotWithShape="0">
                    <a:prstClr val="black">
                      <a:alpha val="32000"/>
                    </a:prstClr>
                  </a:outerShdw>
                </a:effectLst>
                <a:latin typeface="+mn-lt"/>
              </a:rPr>
              <a:t>Likewise also the men, </a:t>
            </a:r>
          </a:p>
        </p:txBody>
      </p:sp>
      <p:sp>
        <p:nvSpPr>
          <p:cNvPr id="7" name="TextBox 6"/>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91631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sp>
        <p:nvSpPr>
          <p:cNvPr id="6" name="Rectangle 5"/>
          <p:cNvSpPr/>
          <p:nvPr/>
        </p:nvSpPr>
        <p:spPr>
          <a:xfrm>
            <a:off x="1066800" y="1844516"/>
            <a:ext cx="6858000" cy="3416320"/>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latin typeface="+mn-lt"/>
              </a:rPr>
              <a:t>Romans 1:18-32 (NKJV) </a:t>
            </a:r>
            <a:r>
              <a:rPr lang="en-US" sz="2400" dirty="0">
                <a:effectLst>
                  <a:outerShdw blurRad="60007" dist="310007" dir="7680000" sy="30000" kx="1300200" algn="ctr" rotWithShape="0">
                    <a:prstClr val="black">
                      <a:alpha val="32000"/>
                    </a:prstClr>
                  </a:outerShdw>
                </a:effectLst>
                <a:latin typeface="+mn-lt"/>
              </a:rPr>
              <a:t/>
            </a:r>
            <a:br>
              <a:rPr lang="en-US" sz="2400" dirty="0">
                <a:effectLst>
                  <a:outerShdw blurRad="60007" dist="310007" dir="7680000" sy="30000" kx="1300200" algn="ctr" rotWithShape="0">
                    <a:prstClr val="black">
                      <a:alpha val="32000"/>
                    </a:prstClr>
                  </a:outerShdw>
                </a:effectLst>
                <a:latin typeface="+mn-lt"/>
              </a:rPr>
            </a:br>
            <a:r>
              <a:rPr lang="en-US" sz="2400" dirty="0" smtClean="0">
                <a:effectLst>
                  <a:outerShdw blurRad="60007" dist="310007" dir="7680000" sy="30000" kx="1300200" algn="ctr" rotWithShape="0">
                    <a:prstClr val="black">
                      <a:alpha val="32000"/>
                    </a:prstClr>
                  </a:outerShdw>
                </a:effectLst>
                <a:latin typeface="+mn-lt"/>
              </a:rPr>
              <a:t>leaving </a:t>
            </a:r>
            <a:r>
              <a:rPr lang="en-US" sz="2400" dirty="0">
                <a:effectLst>
                  <a:outerShdw blurRad="60007" dist="310007" dir="7680000" sy="30000" kx="1300200" algn="ctr" rotWithShape="0">
                    <a:prstClr val="black">
                      <a:alpha val="32000"/>
                    </a:prstClr>
                  </a:outerShdw>
                </a:effectLst>
                <a:latin typeface="+mn-lt"/>
              </a:rPr>
              <a:t>the natural use of the woman, burned in their lust for one another, men with men committing what is shameful, and receiving in themselves the penalty of their error which was due. </a:t>
            </a:r>
            <a:r>
              <a:rPr lang="en-US" sz="2400" baseline="30000" dirty="0" smtClean="0">
                <a:effectLst>
                  <a:outerShdw blurRad="60007" dist="310007" dir="7680000" sy="30000" kx="1300200" algn="ctr" rotWithShape="0">
                    <a:prstClr val="black">
                      <a:alpha val="32000"/>
                    </a:prstClr>
                  </a:outerShdw>
                </a:effectLst>
                <a:latin typeface="+mn-lt"/>
              </a:rPr>
              <a:t>28 </a:t>
            </a:r>
            <a:r>
              <a:rPr lang="en-US" sz="2400" dirty="0">
                <a:effectLst>
                  <a:outerShdw blurRad="60007" dist="310007" dir="7680000" sy="30000" kx="1300200" algn="ctr" rotWithShape="0">
                    <a:prstClr val="black">
                      <a:alpha val="32000"/>
                    </a:prstClr>
                  </a:outerShdw>
                </a:effectLst>
                <a:latin typeface="+mn-lt"/>
              </a:rPr>
              <a:t>And even as they did not like to retain God in </a:t>
            </a:r>
            <a:r>
              <a:rPr lang="en-US" sz="2400" i="1" dirty="0">
                <a:effectLst>
                  <a:outerShdw blurRad="60007" dist="310007" dir="7680000" sy="30000" kx="1300200" algn="ctr" rotWithShape="0">
                    <a:prstClr val="black">
                      <a:alpha val="32000"/>
                    </a:prstClr>
                  </a:outerShdw>
                </a:effectLst>
                <a:latin typeface="+mn-lt"/>
              </a:rPr>
              <a:t>their</a:t>
            </a:r>
            <a:r>
              <a:rPr lang="en-US" sz="2400" dirty="0">
                <a:effectLst>
                  <a:outerShdw blurRad="60007" dist="310007" dir="7680000" sy="30000" kx="1300200" algn="ctr" rotWithShape="0">
                    <a:prstClr val="black">
                      <a:alpha val="32000"/>
                    </a:prstClr>
                  </a:outerShdw>
                </a:effectLst>
                <a:latin typeface="+mn-lt"/>
              </a:rPr>
              <a:t> knowledge, God gave them over to a debased mind, </a:t>
            </a:r>
          </a:p>
        </p:txBody>
      </p:sp>
      <p:sp>
        <p:nvSpPr>
          <p:cNvPr id="7" name="TextBox 6"/>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92371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sp>
        <p:nvSpPr>
          <p:cNvPr id="6" name="Rectangle 5"/>
          <p:cNvSpPr/>
          <p:nvPr/>
        </p:nvSpPr>
        <p:spPr>
          <a:xfrm>
            <a:off x="1066800" y="1844516"/>
            <a:ext cx="6858000" cy="3416320"/>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latin typeface="+mn-lt"/>
              </a:rPr>
              <a:t>Romans 1:18-32 (NKJV) </a:t>
            </a:r>
            <a:r>
              <a:rPr lang="en-US" sz="2400" dirty="0">
                <a:effectLst>
                  <a:outerShdw blurRad="60007" dist="310007" dir="7680000" sy="30000" kx="1300200" algn="ctr" rotWithShape="0">
                    <a:prstClr val="black">
                      <a:alpha val="32000"/>
                    </a:prstClr>
                  </a:outerShdw>
                </a:effectLst>
                <a:latin typeface="+mn-lt"/>
              </a:rPr>
              <a:t/>
            </a:r>
            <a:br>
              <a:rPr lang="en-US" sz="2400" dirty="0">
                <a:effectLst>
                  <a:outerShdw blurRad="60007" dist="310007" dir="7680000" sy="30000" kx="1300200" algn="ctr" rotWithShape="0">
                    <a:prstClr val="black">
                      <a:alpha val="32000"/>
                    </a:prstClr>
                  </a:outerShdw>
                </a:effectLst>
                <a:latin typeface="+mn-lt"/>
              </a:rPr>
            </a:br>
            <a:r>
              <a:rPr lang="en-US" sz="2400" dirty="0" smtClean="0">
                <a:effectLst>
                  <a:outerShdw blurRad="60007" dist="310007" dir="7680000" sy="30000" kx="1300200" algn="ctr" rotWithShape="0">
                    <a:prstClr val="black">
                      <a:alpha val="32000"/>
                    </a:prstClr>
                  </a:outerShdw>
                </a:effectLst>
                <a:latin typeface="+mn-lt"/>
              </a:rPr>
              <a:t>to </a:t>
            </a:r>
            <a:r>
              <a:rPr lang="en-US" sz="2400" dirty="0">
                <a:effectLst>
                  <a:outerShdw blurRad="60007" dist="310007" dir="7680000" sy="30000" kx="1300200" algn="ctr" rotWithShape="0">
                    <a:prstClr val="black">
                      <a:alpha val="32000"/>
                    </a:prstClr>
                  </a:outerShdw>
                </a:effectLst>
                <a:latin typeface="+mn-lt"/>
              </a:rPr>
              <a:t>do those things which are not fitting; </a:t>
            </a:r>
            <a:r>
              <a:rPr lang="en-US" sz="2400" baseline="30000" dirty="0" smtClean="0">
                <a:effectLst>
                  <a:outerShdw blurRad="60007" dist="310007" dir="7680000" sy="30000" kx="1300200" algn="ctr" rotWithShape="0">
                    <a:prstClr val="black">
                      <a:alpha val="32000"/>
                    </a:prstClr>
                  </a:outerShdw>
                </a:effectLst>
                <a:latin typeface="+mn-lt"/>
              </a:rPr>
              <a:t>29 </a:t>
            </a:r>
            <a:r>
              <a:rPr lang="en-US" sz="2400" dirty="0">
                <a:effectLst>
                  <a:outerShdw blurRad="60007" dist="310007" dir="7680000" sy="30000" kx="1300200" algn="ctr" rotWithShape="0">
                    <a:prstClr val="black">
                      <a:alpha val="32000"/>
                    </a:prstClr>
                  </a:outerShdw>
                </a:effectLst>
                <a:latin typeface="+mn-lt"/>
              </a:rPr>
              <a:t>being filled with all unrighteousness, sexual immorality, wickedness, covetousness, maliciousness; full of envy, murder, strife, deceit, evil-mindedness; </a:t>
            </a:r>
            <a:r>
              <a:rPr lang="en-US" sz="2400" i="1" dirty="0">
                <a:effectLst>
                  <a:outerShdw blurRad="60007" dist="310007" dir="7680000" sy="30000" kx="1300200" algn="ctr" rotWithShape="0">
                    <a:prstClr val="black">
                      <a:alpha val="32000"/>
                    </a:prstClr>
                  </a:outerShdw>
                </a:effectLst>
                <a:latin typeface="+mn-lt"/>
              </a:rPr>
              <a:t>they are</a:t>
            </a:r>
            <a:r>
              <a:rPr lang="en-US" sz="2400" dirty="0">
                <a:effectLst>
                  <a:outerShdw blurRad="60007" dist="310007" dir="7680000" sy="30000" kx="1300200" algn="ctr" rotWithShape="0">
                    <a:prstClr val="black">
                      <a:alpha val="32000"/>
                    </a:prstClr>
                  </a:outerShdw>
                </a:effectLst>
                <a:latin typeface="+mn-lt"/>
              </a:rPr>
              <a:t> whisperers, </a:t>
            </a:r>
            <a:r>
              <a:rPr lang="en-US" sz="2400" baseline="30000" dirty="0" smtClean="0">
                <a:effectLst>
                  <a:outerShdw blurRad="60007" dist="310007" dir="7680000" sy="30000" kx="1300200" algn="ctr" rotWithShape="0">
                    <a:prstClr val="black">
                      <a:alpha val="32000"/>
                    </a:prstClr>
                  </a:outerShdw>
                </a:effectLst>
                <a:latin typeface="+mn-lt"/>
              </a:rPr>
              <a:t>30 </a:t>
            </a:r>
            <a:r>
              <a:rPr lang="en-US" sz="2400" dirty="0">
                <a:effectLst>
                  <a:outerShdw blurRad="60007" dist="310007" dir="7680000" sy="30000" kx="1300200" algn="ctr" rotWithShape="0">
                    <a:prstClr val="black">
                      <a:alpha val="32000"/>
                    </a:prstClr>
                  </a:outerShdw>
                </a:effectLst>
                <a:latin typeface="+mn-lt"/>
              </a:rPr>
              <a:t>backbiters, haters of God, violent, proud, boasters, inventors of evil things, disobedient to parents, </a:t>
            </a:r>
          </a:p>
        </p:txBody>
      </p:sp>
      <p:sp>
        <p:nvSpPr>
          <p:cNvPr id="7" name="TextBox 6"/>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402875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sp>
        <p:nvSpPr>
          <p:cNvPr id="6" name="Rectangle 5"/>
          <p:cNvSpPr/>
          <p:nvPr/>
        </p:nvSpPr>
        <p:spPr>
          <a:xfrm>
            <a:off x="1066800" y="1844516"/>
            <a:ext cx="6858000" cy="3477875"/>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latin typeface="+mn-lt"/>
              </a:rPr>
              <a:t>Romans 1:18-32 (NKJV) </a:t>
            </a:r>
            <a:r>
              <a:rPr lang="en-US" sz="2400" dirty="0">
                <a:effectLst>
                  <a:outerShdw blurRad="60007" dist="310007" dir="7680000" sy="30000" kx="1300200" algn="ctr" rotWithShape="0">
                    <a:prstClr val="black">
                      <a:alpha val="32000"/>
                    </a:prstClr>
                  </a:outerShdw>
                </a:effectLst>
                <a:latin typeface="+mn-lt"/>
              </a:rPr>
              <a:t/>
            </a:r>
            <a:br>
              <a:rPr lang="en-US" sz="2400" dirty="0">
                <a:effectLst>
                  <a:outerShdw blurRad="60007" dist="310007" dir="7680000" sy="30000" kx="1300200" algn="ctr" rotWithShape="0">
                    <a:prstClr val="black">
                      <a:alpha val="32000"/>
                    </a:prstClr>
                  </a:outerShdw>
                </a:effectLst>
                <a:latin typeface="+mn-lt"/>
              </a:rPr>
            </a:br>
            <a:r>
              <a:rPr lang="en-US" sz="2800" baseline="30000" dirty="0" smtClean="0">
                <a:effectLst>
                  <a:outerShdw blurRad="60007" dist="310007" dir="7680000" sy="30000" kx="1300200" algn="ctr" rotWithShape="0">
                    <a:prstClr val="black">
                      <a:alpha val="32000"/>
                    </a:prstClr>
                  </a:outerShdw>
                </a:effectLst>
                <a:latin typeface="+mn-lt"/>
              </a:rPr>
              <a:t>31 </a:t>
            </a:r>
            <a:r>
              <a:rPr lang="en-US" sz="2800" dirty="0">
                <a:effectLst>
                  <a:outerShdw blurRad="60007" dist="310007" dir="7680000" sy="30000" kx="1300200" algn="ctr" rotWithShape="0">
                    <a:prstClr val="black">
                      <a:alpha val="32000"/>
                    </a:prstClr>
                  </a:outerShdw>
                </a:effectLst>
                <a:latin typeface="+mn-lt"/>
              </a:rPr>
              <a:t>undiscerning, untrustworthy, unloving, unforgiving, unmerciful; </a:t>
            </a:r>
            <a:r>
              <a:rPr lang="en-US" sz="2800" baseline="30000" dirty="0" smtClean="0">
                <a:effectLst>
                  <a:outerShdw blurRad="60007" dist="310007" dir="7680000" sy="30000" kx="1300200" algn="ctr" rotWithShape="0">
                    <a:prstClr val="black">
                      <a:alpha val="32000"/>
                    </a:prstClr>
                  </a:outerShdw>
                </a:effectLst>
                <a:latin typeface="+mn-lt"/>
              </a:rPr>
              <a:t>32 </a:t>
            </a:r>
            <a:r>
              <a:rPr lang="en-US" sz="2800" dirty="0">
                <a:effectLst>
                  <a:outerShdw blurRad="60007" dist="310007" dir="7680000" sy="30000" kx="1300200" algn="ctr" rotWithShape="0">
                    <a:prstClr val="black">
                      <a:alpha val="32000"/>
                    </a:prstClr>
                  </a:outerShdw>
                </a:effectLst>
                <a:latin typeface="+mn-lt"/>
              </a:rPr>
              <a:t>who, knowing the righteous judgment of God, that those who practice such things are deserving of death, not only do the same but also approve of those who practice them. </a:t>
            </a:r>
          </a:p>
        </p:txBody>
      </p:sp>
      <p:sp>
        <p:nvSpPr>
          <p:cNvPr id="7" name="TextBox 6"/>
          <p:cNvSpPr txBox="1"/>
          <p:nvPr/>
        </p:nvSpPr>
        <p:spPr>
          <a:xfrm>
            <a:off x="-6927" y="0"/>
            <a:ext cx="9144000"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accent6">
                    <a:lumMod val="40000"/>
                    <a:lumOff val="6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Danger of a Silenced Conscience:</a:t>
            </a:r>
          </a:p>
        </p:txBody>
      </p:sp>
    </p:spTree>
    <p:extLst>
      <p:ext uri="{BB962C8B-B14F-4D97-AF65-F5344CB8AC3E}">
        <p14:creationId xmlns:p14="http://schemas.microsoft.com/office/powerpoint/2010/main" val="98598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Brown Custom">
      <a:dk1>
        <a:srgbClr val="000000"/>
      </a:dk1>
      <a:lt1>
        <a:srgbClr val="000000"/>
      </a:lt1>
      <a:dk2>
        <a:srgbClr val="F6C46C"/>
      </a:dk2>
      <a:lt2>
        <a:srgbClr val="FFE693"/>
      </a:lt2>
      <a:accent1>
        <a:srgbClr val="9E6806"/>
      </a:accent1>
      <a:accent2>
        <a:srgbClr val="000000"/>
      </a:accent2>
      <a:accent3>
        <a:srgbClr val="DF930C"/>
      </a:accent3>
      <a:accent4>
        <a:srgbClr val="F8BD52"/>
      </a:accent4>
      <a:accent5>
        <a:srgbClr val="FFE693"/>
      </a:accent5>
      <a:accent6>
        <a:srgbClr val="F6C46C"/>
      </a:accent6>
      <a:hlink>
        <a:srgbClr val="003760"/>
      </a:hlink>
      <a:folHlink>
        <a:srgbClr val="FFCF3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6920</TotalTime>
  <Words>1426</Words>
  <Application>Microsoft Office PowerPoint</Application>
  <PresentationFormat>On-screen Show (4:3)</PresentationFormat>
  <Paragraphs>151</Paragraphs>
  <Slides>34</Slides>
  <Notes>1</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Don McClain</cp:lastModifiedBy>
  <cp:revision>237</cp:revision>
  <dcterms:created xsi:type="dcterms:W3CDTF">2005-04-15T19:25:47Z</dcterms:created>
  <dcterms:modified xsi:type="dcterms:W3CDTF">2011-04-18T19:39:40Z</dcterms:modified>
</cp:coreProperties>
</file>