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3" r:id="rId2"/>
    <p:sldId id="276" r:id="rId3"/>
    <p:sldId id="269" r:id="rId4"/>
    <p:sldId id="278" r:id="rId5"/>
    <p:sldId id="272" r:id="rId6"/>
    <p:sldId id="270" r:id="rId7"/>
    <p:sldId id="273" r:id="rId8"/>
    <p:sldId id="277" r:id="rId9"/>
    <p:sldId id="271" r:id="rId10"/>
    <p:sldId id="275" r:id="rId11"/>
    <p:sldId id="274" r:id="rId12"/>
    <p:sldId id="280" r:id="rId13"/>
    <p:sldId id="300" r:id="rId14"/>
    <p:sldId id="285" r:id="rId15"/>
    <p:sldId id="286" r:id="rId16"/>
    <p:sldId id="301" r:id="rId17"/>
    <p:sldId id="302" r:id="rId18"/>
    <p:sldId id="303" r:id="rId19"/>
    <p:sldId id="304" r:id="rId20"/>
    <p:sldId id="306" r:id="rId21"/>
    <p:sldId id="309" r:id="rId22"/>
    <p:sldId id="310" r:id="rId23"/>
    <p:sldId id="311" r:id="rId24"/>
    <p:sldId id="312" r:id="rId25"/>
    <p:sldId id="307" r:id="rId26"/>
    <p:sldId id="313" r:id="rId27"/>
    <p:sldId id="314" r:id="rId28"/>
    <p:sldId id="315" r:id="rId29"/>
    <p:sldId id="308" r:id="rId30"/>
    <p:sldId id="256" r:id="rId31"/>
    <p:sldId id="31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8A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66" autoAdjust="0"/>
  </p:normalViewPr>
  <p:slideViewPr>
    <p:cSldViewPr>
      <p:cViewPr varScale="1">
        <p:scale>
          <a:sx n="95" d="100"/>
          <a:sy n="95"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FA530-58B5-426E-B8E7-7BB2098F8F15}" type="datetimeFigureOut">
              <a:rPr lang="en-US" smtClean="0"/>
              <a:t>6/26/2011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11AE4-D64D-4FFA-96B1-E1C2299B4333}" type="slidenum">
              <a:rPr lang="en-US" smtClean="0"/>
              <a:t>‹#›</a:t>
            </a:fld>
            <a:endParaRPr lang="en-US"/>
          </a:p>
        </p:txBody>
      </p:sp>
    </p:spTree>
    <p:extLst>
      <p:ext uri="{BB962C8B-B14F-4D97-AF65-F5344CB8AC3E}">
        <p14:creationId xmlns:p14="http://schemas.microsoft.com/office/powerpoint/2010/main" val="132965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rossbooks.com/book.asp?pub=0&amp;book=-101&amp;sec=5322190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crossbooks.com/book.asp?pub=0&amp;book=-101&amp;sec=54001923" TargetMode="External"/><Relationship Id="rId5" Type="http://schemas.openxmlformats.org/officeDocument/2006/relationships/hyperlink" Target="http://www.crossbooks.com/book.asp?pub=0&amp;book=-101&amp;sec=53937169" TargetMode="External"/><Relationship Id="rId4" Type="http://schemas.openxmlformats.org/officeDocument/2006/relationships/hyperlink" Target="http://www.crossbooks.com/book.asp?pub=0&amp;book=-101&amp;sec=53221906"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erriam-webster.com/dictionary/convers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erriam-webster.com/dictionary/conver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16:30 (NKJV) </a:t>
            </a:r>
            <a:r>
              <a:rPr lang="en-US" dirty="0" smtClean="0"/>
              <a:t/>
            </a:r>
            <a:br>
              <a:rPr lang="en-US" dirty="0" smtClean="0"/>
            </a:br>
            <a:r>
              <a:rPr lang="en-US" baseline="30000" dirty="0" smtClean="0"/>
              <a:t>30 </a:t>
            </a:r>
            <a:r>
              <a:rPr lang="en-US" dirty="0" smtClean="0"/>
              <a:t>And he brought them out and said, "Sirs, what must I do to be saved?"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Are You Really Converted?</a:t>
            </a:r>
            <a:endParaRPr lang="en-US" dirty="0" smtClean="0"/>
          </a:p>
          <a:p>
            <a:r>
              <a:rPr lang="en-US" dirty="0" smtClean="0"/>
              <a:t>Raymond E. Harris</a:t>
            </a:r>
            <a:br>
              <a:rPr lang="en-US" dirty="0" smtClean="0"/>
            </a:br>
            <a:r>
              <a:rPr lang="en-US" dirty="0" smtClean="0"/>
              <a:t>Muscle Shoals, Alabama </a:t>
            </a:r>
          </a:p>
          <a:p>
            <a:r>
              <a:rPr lang="en-US" dirty="0" smtClean="0"/>
              <a:t>The word "convert" means "to change" or "to turn." There are three things involved in the process of one's turning from sin to God.</a:t>
            </a:r>
          </a:p>
          <a:p>
            <a:r>
              <a:rPr lang="en-US" dirty="0" smtClean="0"/>
              <a:t>1. A Change of Heart. The heart or mind can only be changed by faith. Faith comes by hearing the word of God (Rom. 10:17). Hence, the Bible teaches that people's hearts are purified "by faith" (Acts 15:9). In other words, when one learns from the Bible about the love God has toward us and the sacrifice of Jesus for us we are moved to repentance. "Repentance" and "conversion" are terms that go hand in hand. When one changes his mind about God and Jesus and sin he will have:</a:t>
            </a:r>
          </a:p>
          <a:p>
            <a:r>
              <a:rPr lang="en-US" dirty="0" smtClean="0"/>
              <a:t>2. A Change of Life. A change of heart will lead to a change of life. Repentance is defined as "a change of mind that leads to a change of life." Hence, we see the evolution of conversion. As a result of faith produced by the word of God, man is led to repentance. This reformation in behavior is very visible as the person turns from sin to obedience, from wickedness to righteousness. And when obedience is completed there is:</a:t>
            </a:r>
          </a:p>
          <a:p>
            <a:r>
              <a:rPr lang="en-US" dirty="0" smtClean="0"/>
              <a:t>3. A Change of Relationship. In this world there are two classes of accountable people - the wicked and the righteous - the children of the Devil and the children of God. No one can be translated from the kingdom of darkness to the kingdom of God without a change of heart and a change of life. But one must have remission of sins to make conversion complete. When one's sins are forgiven, he enters a state or relationship with God. Baptism is". . for the remission of sins" (Acts 2:38). Also the Bible says people are baptized "into Christ" (Gal. 3:26-27). Hence, the converted are buried with Christ in baptism and raised to walk in "newness of life" (Rom. 6:3-5).</a:t>
            </a:r>
          </a:p>
          <a:p>
            <a:r>
              <a:rPr lang="en-US" dirty="0" smtClean="0"/>
              <a:t>Faith changes the heart, repentance changes the life, and baptism changes the relationship to God. One's sins are not forgiven merely because we believe that Jesus is the Savior or because we quit committing them. Sins are forgiven by God when we complete our conversion in baptism. Have you been converted? Truly converted? Fully converted, according to the scriptural plan?</a:t>
            </a:r>
          </a:p>
          <a:p>
            <a:r>
              <a:rPr lang="en-US" dirty="0" smtClean="0"/>
              <a:t>Guardian of Truth XXX: 2, p. 43</a:t>
            </a:r>
            <a:br>
              <a:rPr lang="en-US" dirty="0" smtClean="0"/>
            </a:br>
            <a:r>
              <a:rPr lang="en-US" dirty="0" smtClean="0"/>
              <a:t>January 16, 1986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1</a:t>
            </a:fld>
            <a:endParaRPr lang="en-US"/>
          </a:p>
        </p:txBody>
      </p:sp>
    </p:spTree>
    <p:extLst>
      <p:ext uri="{BB962C8B-B14F-4D97-AF65-F5344CB8AC3E}">
        <p14:creationId xmlns:p14="http://schemas.microsoft.com/office/powerpoint/2010/main" val="29176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hlinkClick r:id="rId3"/>
              </a:rPr>
              <a:t>Ac 26:17</a:t>
            </a:r>
            <a:r>
              <a:rPr lang="en-US" sz="1200" kern="1200" dirty="0" smtClean="0">
                <a:solidFill>
                  <a:schemeClr val="tx1"/>
                </a:solidFill>
                <a:effectLst/>
                <a:latin typeface="+mn-lt"/>
                <a:ea typeface="+mn-ea"/>
                <a:cs typeface="+mn-cs"/>
              </a:rPr>
              <a:t> — Delivering thee from the people, and </a:t>
            </a:r>
            <a:r>
              <a:rPr lang="en-US" sz="1200" i="1" kern="1200" dirty="0" smtClean="0">
                <a:solidFill>
                  <a:schemeClr val="tx1"/>
                </a:solidFill>
                <a:effectLst/>
                <a:latin typeface="+mn-lt"/>
                <a:ea typeface="+mn-ea"/>
                <a:cs typeface="+mn-cs"/>
              </a:rPr>
              <a:t>from</a:t>
            </a:r>
            <a:r>
              <a:rPr lang="en-US" sz="1200" kern="1200" dirty="0" smtClean="0">
                <a:solidFill>
                  <a:schemeClr val="tx1"/>
                </a:solidFill>
                <a:effectLst/>
                <a:latin typeface="+mn-lt"/>
                <a:ea typeface="+mn-ea"/>
                <a:cs typeface="+mn-cs"/>
              </a:rPr>
              <a:t> the Gentiles, unto whom now I send thee, </a:t>
            </a:r>
          </a:p>
          <a:p>
            <a:r>
              <a:rPr lang="en-US" sz="1200" kern="1200" dirty="0" smtClean="0">
                <a:solidFill>
                  <a:schemeClr val="tx1"/>
                </a:solidFill>
                <a:effectLst/>
                <a:latin typeface="+mn-lt"/>
                <a:ea typeface="+mn-ea"/>
                <a:cs typeface="+mn-cs"/>
                <a:hlinkClick r:id="rId4"/>
              </a:rPr>
              <a:t>Ac 26:18</a:t>
            </a:r>
            <a:r>
              <a:rPr lang="en-US" sz="1200" kern="1200" dirty="0" smtClean="0">
                <a:solidFill>
                  <a:schemeClr val="tx1"/>
                </a:solidFill>
                <a:effectLst/>
                <a:latin typeface="+mn-lt"/>
                <a:ea typeface="+mn-ea"/>
                <a:cs typeface="+mn-cs"/>
              </a:rPr>
              <a:t> — To open their eyes,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to turn </a:t>
            </a:r>
            <a:r>
              <a:rPr lang="en-US" sz="1200" i="1" kern="1200" dirty="0" smtClean="0">
                <a:solidFill>
                  <a:schemeClr val="tx1"/>
                </a:solidFill>
                <a:effectLst/>
                <a:latin typeface="+mn-lt"/>
                <a:ea typeface="+mn-ea"/>
                <a:cs typeface="+mn-cs"/>
              </a:rPr>
              <a:t>them</a:t>
            </a:r>
            <a:r>
              <a:rPr lang="en-US" sz="1200" kern="1200" dirty="0" smtClean="0">
                <a:solidFill>
                  <a:schemeClr val="tx1"/>
                </a:solidFill>
                <a:effectLst/>
                <a:latin typeface="+mn-lt"/>
                <a:ea typeface="+mn-ea"/>
                <a:cs typeface="+mn-cs"/>
              </a:rPr>
              <a:t> from darkness to light, and </a:t>
            </a:r>
            <a:r>
              <a:rPr lang="en-US" sz="1200" i="1" kern="1200" dirty="0" smtClean="0">
                <a:solidFill>
                  <a:schemeClr val="tx1"/>
                </a:solidFill>
                <a:effectLst/>
                <a:latin typeface="+mn-lt"/>
                <a:ea typeface="+mn-ea"/>
                <a:cs typeface="+mn-cs"/>
              </a:rPr>
              <a:t>from</a:t>
            </a:r>
            <a:r>
              <a:rPr lang="en-US" sz="1200" kern="1200" dirty="0" smtClean="0">
                <a:solidFill>
                  <a:schemeClr val="tx1"/>
                </a:solidFill>
                <a:effectLst/>
                <a:latin typeface="+mn-lt"/>
                <a:ea typeface="+mn-ea"/>
                <a:cs typeface="+mn-cs"/>
              </a:rPr>
              <a:t> the power of Satan unto God, that they may receive forgiveness of sins, and inheritance among them which are sanctified by faith that is in me. </a:t>
            </a:r>
          </a:p>
          <a:p>
            <a:r>
              <a:rPr lang="en-US" sz="1200" kern="1200" dirty="0" smtClean="0">
                <a:solidFill>
                  <a:schemeClr val="tx1"/>
                </a:solidFill>
                <a:effectLst/>
                <a:latin typeface="+mn-lt"/>
                <a:ea typeface="+mn-ea"/>
                <a:cs typeface="+mn-cs"/>
                <a:hlinkClick r:id="rId5"/>
              </a:rPr>
              <a:t>2Ti 4:17</a:t>
            </a:r>
            <a:r>
              <a:rPr lang="en-US" sz="1200" kern="1200" dirty="0" smtClean="0">
                <a:solidFill>
                  <a:schemeClr val="tx1"/>
                </a:solidFill>
                <a:effectLst/>
                <a:latin typeface="+mn-lt"/>
                <a:ea typeface="+mn-ea"/>
                <a:cs typeface="+mn-cs"/>
              </a:rPr>
              <a:t> — Notwithstanding the Lord stood with me, and strengthened me; that by me the preaching might be fully known, and </a:t>
            </a:r>
            <a:r>
              <a:rPr lang="en-US" sz="1200" i="1" kern="1200" dirty="0" smtClean="0">
                <a:solidFill>
                  <a:schemeClr val="tx1"/>
                </a:solidFill>
                <a:effectLst/>
                <a:latin typeface="+mn-lt"/>
                <a:ea typeface="+mn-ea"/>
                <a:cs typeface="+mn-cs"/>
              </a:rPr>
              <a:t>that</a:t>
            </a:r>
            <a:r>
              <a:rPr lang="en-US" sz="1200" kern="1200" dirty="0" smtClean="0">
                <a:solidFill>
                  <a:schemeClr val="tx1"/>
                </a:solidFill>
                <a:effectLst/>
                <a:latin typeface="+mn-lt"/>
                <a:ea typeface="+mn-ea"/>
                <a:cs typeface="+mn-cs"/>
              </a:rPr>
              <a:t> all the Gentiles might hear: and I was delivered out of the mouth of the lion. </a:t>
            </a:r>
          </a:p>
          <a:p>
            <a:r>
              <a:rPr lang="en-US" sz="1200" kern="1200" dirty="0" smtClean="0">
                <a:solidFill>
                  <a:schemeClr val="tx1"/>
                </a:solidFill>
                <a:effectLst/>
                <a:latin typeface="+mn-lt"/>
                <a:ea typeface="+mn-ea"/>
                <a:cs typeface="+mn-cs"/>
                <a:hlinkClick r:id="rId6"/>
              </a:rPr>
              <a:t>Tit 1:3</a:t>
            </a:r>
            <a:r>
              <a:rPr lang="en-US" sz="1200" kern="1200" dirty="0" smtClean="0">
                <a:solidFill>
                  <a:schemeClr val="tx1"/>
                </a:solidFill>
                <a:effectLst/>
                <a:latin typeface="+mn-lt"/>
                <a:ea typeface="+mn-ea"/>
                <a:cs typeface="+mn-cs"/>
              </a:rPr>
              <a:t> — But hath in due times manifested his word through preaching, which is committed unto me according to the commandment of God our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24</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27</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28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 of </a:t>
            </a:r>
            <a:r>
              <a:rPr lang="en-US" b="1" i="1" dirty="0" smtClean="0"/>
              <a:t>CONVERT</a:t>
            </a:r>
            <a:endParaRPr lang="en-US" b="1" dirty="0" smtClean="0"/>
          </a:p>
          <a:p>
            <a:r>
              <a:rPr lang="en-US" dirty="0" smtClean="0">
                <a:effectLst/>
              </a:rPr>
              <a:t>transitive verb</a:t>
            </a:r>
          </a:p>
          <a:p>
            <a:r>
              <a:rPr lang="en-US" dirty="0" smtClean="0">
                <a:effectLst/>
              </a:rPr>
              <a:t>1</a:t>
            </a:r>
          </a:p>
          <a:p>
            <a:r>
              <a:rPr lang="en-US" i="1" dirty="0" smtClean="0">
                <a:effectLst/>
              </a:rPr>
              <a:t>a</a:t>
            </a:r>
            <a:r>
              <a:rPr lang="en-US" dirty="0" smtClean="0">
                <a:effectLst/>
              </a:rPr>
              <a:t> </a:t>
            </a:r>
            <a:r>
              <a:rPr lang="en-US" b="1" dirty="0" smtClean="0">
                <a:effectLst/>
              </a:rPr>
              <a:t>:</a:t>
            </a:r>
            <a:r>
              <a:rPr lang="en-US" dirty="0" smtClean="0">
                <a:effectLst/>
              </a:rPr>
              <a:t> to bring over from one belief, view, or party to another </a:t>
            </a:r>
            <a:r>
              <a:rPr lang="en-US" i="1" dirty="0" smtClean="0">
                <a:effectLst/>
              </a:rPr>
              <a:t>b</a:t>
            </a:r>
            <a:r>
              <a:rPr lang="en-US" dirty="0" smtClean="0">
                <a:effectLst/>
              </a:rPr>
              <a:t> </a:t>
            </a:r>
            <a:r>
              <a:rPr lang="en-US" b="1" dirty="0" smtClean="0">
                <a:effectLst/>
              </a:rPr>
              <a:t>:</a:t>
            </a:r>
            <a:r>
              <a:rPr lang="en-US" dirty="0" smtClean="0">
                <a:effectLst/>
              </a:rPr>
              <a:t> to bring about a religious </a:t>
            </a:r>
            <a:r>
              <a:rPr lang="en-US" dirty="0" smtClean="0">
                <a:effectLst/>
                <a:hlinkClick r:id="rId3"/>
              </a:rPr>
              <a:t>conversion</a:t>
            </a:r>
            <a:r>
              <a:rPr lang="en-US" dirty="0" smtClean="0">
                <a:effectLst/>
              </a:rPr>
              <a:t> in </a:t>
            </a:r>
          </a:p>
          <a:p>
            <a:r>
              <a:rPr lang="en-US" dirty="0" smtClean="0">
                <a:effectLst/>
              </a:rPr>
              <a:t>2</a:t>
            </a:r>
          </a:p>
          <a:p>
            <a:r>
              <a:rPr lang="en-US" i="1" dirty="0" smtClean="0">
                <a:effectLst/>
              </a:rPr>
              <a:t>a</a:t>
            </a:r>
            <a:r>
              <a:rPr lang="en-US" dirty="0" smtClean="0">
                <a:effectLst/>
              </a:rPr>
              <a:t> </a:t>
            </a:r>
            <a:r>
              <a:rPr lang="en-US" b="1" dirty="0" smtClean="0">
                <a:effectLst/>
              </a:rPr>
              <a:t>:</a:t>
            </a:r>
            <a:r>
              <a:rPr lang="en-US" dirty="0" smtClean="0">
                <a:effectLst/>
              </a:rPr>
              <a:t> to alter the physical or chemical nature or properties of especially in manufacturing </a:t>
            </a:r>
            <a:r>
              <a:rPr lang="en-US" i="1" dirty="0" smtClean="0">
                <a:effectLst/>
              </a:rPr>
              <a:t>b (1)</a:t>
            </a:r>
            <a:r>
              <a:rPr lang="en-US" dirty="0" smtClean="0">
                <a:effectLst/>
              </a:rPr>
              <a:t> </a:t>
            </a:r>
            <a:r>
              <a:rPr lang="en-US" b="1" dirty="0" smtClean="0">
                <a:effectLst/>
              </a:rPr>
              <a:t>:</a:t>
            </a:r>
            <a:r>
              <a:rPr lang="en-US" dirty="0" smtClean="0">
                <a:effectLst/>
              </a:rPr>
              <a:t> to change from one form or function to another </a:t>
            </a:r>
            <a:r>
              <a:rPr lang="en-US" i="1" dirty="0" smtClean="0">
                <a:effectLst/>
              </a:rPr>
              <a:t>(2)</a:t>
            </a:r>
            <a:r>
              <a:rPr lang="en-US" dirty="0" smtClean="0">
                <a:effectLst/>
              </a:rPr>
              <a:t> </a:t>
            </a:r>
            <a:r>
              <a:rPr lang="en-US" b="1" dirty="0" smtClean="0">
                <a:effectLst/>
              </a:rPr>
              <a:t>:</a:t>
            </a:r>
            <a:r>
              <a:rPr lang="en-US" dirty="0" smtClean="0">
                <a:effectLst/>
              </a:rPr>
              <a:t> to alter for more effective utilization </a:t>
            </a:r>
            <a:r>
              <a:rPr lang="en-US" i="1" dirty="0" smtClean="0">
                <a:effectLst/>
              </a:rPr>
              <a:t>(3)</a:t>
            </a:r>
            <a:r>
              <a:rPr lang="en-US" dirty="0" smtClean="0">
                <a:effectLst/>
              </a:rPr>
              <a:t> </a:t>
            </a:r>
            <a:r>
              <a:rPr lang="en-US" b="1" dirty="0" smtClean="0">
                <a:effectLst/>
              </a:rPr>
              <a:t>:</a:t>
            </a:r>
            <a:r>
              <a:rPr lang="en-US" dirty="0" smtClean="0">
                <a:effectLst/>
              </a:rPr>
              <a:t> to appropriate without right </a:t>
            </a:r>
            <a:r>
              <a:rPr lang="en-US" i="1" dirty="0" smtClean="0">
                <a:effectLst/>
              </a:rPr>
              <a:t>c</a:t>
            </a:r>
            <a:r>
              <a:rPr lang="en-US" dirty="0" smtClean="0">
                <a:effectLst/>
              </a:rPr>
              <a:t> </a:t>
            </a:r>
            <a:r>
              <a:rPr lang="en-US" b="1" dirty="0" smtClean="0">
                <a:effectLst/>
              </a:rPr>
              <a:t>:</a:t>
            </a:r>
            <a:r>
              <a:rPr lang="en-US" dirty="0" smtClean="0">
                <a:effectLst/>
              </a:rPr>
              <a:t> to exchange for an equivalent &lt;</a:t>
            </a:r>
            <a:r>
              <a:rPr lang="en-US" i="1" dirty="0" smtClean="0">
                <a:effectLst/>
              </a:rPr>
              <a:t>convert</a:t>
            </a:r>
            <a:r>
              <a:rPr lang="en-US" dirty="0" smtClean="0">
                <a:effectLst/>
              </a:rPr>
              <a:t> foreign currency into dollars&gt; &lt;</a:t>
            </a:r>
            <a:r>
              <a:rPr lang="en-US" i="1" dirty="0" smtClean="0">
                <a:effectLst/>
              </a:rPr>
              <a:t>convert</a:t>
            </a:r>
            <a:r>
              <a:rPr lang="en-US" dirty="0" smtClean="0">
                <a:effectLst/>
              </a:rPr>
              <a:t> a bond&gt; </a:t>
            </a: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3</a:t>
            </a:fld>
            <a:endParaRPr lang="en-US"/>
          </a:p>
        </p:txBody>
      </p:sp>
    </p:spTree>
    <p:extLst>
      <p:ext uri="{BB962C8B-B14F-4D97-AF65-F5344CB8AC3E}">
        <p14:creationId xmlns:p14="http://schemas.microsoft.com/office/powerpoint/2010/main" val="196369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 of </a:t>
            </a:r>
            <a:r>
              <a:rPr lang="en-US" b="1" i="1" dirty="0" smtClean="0"/>
              <a:t>CONVERT</a:t>
            </a:r>
            <a:endParaRPr lang="en-US" b="1" dirty="0" smtClean="0"/>
          </a:p>
          <a:p>
            <a:r>
              <a:rPr lang="en-US" dirty="0" smtClean="0">
                <a:effectLst/>
              </a:rPr>
              <a:t>transitive verb</a:t>
            </a:r>
          </a:p>
          <a:p>
            <a:r>
              <a:rPr lang="en-US" dirty="0" smtClean="0">
                <a:effectLst/>
              </a:rPr>
              <a:t>1</a:t>
            </a:r>
          </a:p>
          <a:p>
            <a:r>
              <a:rPr lang="en-US" i="1" dirty="0" smtClean="0">
                <a:effectLst/>
              </a:rPr>
              <a:t>a</a:t>
            </a:r>
            <a:r>
              <a:rPr lang="en-US" dirty="0" smtClean="0">
                <a:effectLst/>
              </a:rPr>
              <a:t> </a:t>
            </a:r>
            <a:r>
              <a:rPr lang="en-US" b="1" dirty="0" smtClean="0">
                <a:effectLst/>
              </a:rPr>
              <a:t>:</a:t>
            </a:r>
            <a:r>
              <a:rPr lang="en-US" dirty="0" smtClean="0">
                <a:effectLst/>
              </a:rPr>
              <a:t> to bring over from one belief, view, or party to another </a:t>
            </a:r>
            <a:r>
              <a:rPr lang="en-US" i="1" dirty="0" smtClean="0">
                <a:effectLst/>
              </a:rPr>
              <a:t>b</a:t>
            </a:r>
            <a:r>
              <a:rPr lang="en-US" dirty="0" smtClean="0">
                <a:effectLst/>
              </a:rPr>
              <a:t> </a:t>
            </a:r>
            <a:r>
              <a:rPr lang="en-US" b="1" dirty="0" smtClean="0">
                <a:effectLst/>
              </a:rPr>
              <a:t>:</a:t>
            </a:r>
            <a:r>
              <a:rPr lang="en-US" dirty="0" smtClean="0">
                <a:effectLst/>
              </a:rPr>
              <a:t> to bring about a religious </a:t>
            </a:r>
            <a:r>
              <a:rPr lang="en-US" dirty="0" smtClean="0">
                <a:effectLst/>
                <a:hlinkClick r:id="rId3"/>
              </a:rPr>
              <a:t>conversion</a:t>
            </a:r>
            <a:r>
              <a:rPr lang="en-US" dirty="0" smtClean="0">
                <a:effectLst/>
              </a:rPr>
              <a:t> in </a:t>
            </a:r>
          </a:p>
          <a:p>
            <a:r>
              <a:rPr lang="en-US" dirty="0" smtClean="0">
                <a:effectLst/>
              </a:rPr>
              <a:t>2</a:t>
            </a:r>
          </a:p>
          <a:p>
            <a:r>
              <a:rPr lang="en-US" i="1" dirty="0" smtClean="0">
                <a:effectLst/>
              </a:rPr>
              <a:t>a</a:t>
            </a:r>
            <a:r>
              <a:rPr lang="en-US" dirty="0" smtClean="0">
                <a:effectLst/>
              </a:rPr>
              <a:t> </a:t>
            </a:r>
            <a:r>
              <a:rPr lang="en-US" b="1" dirty="0" smtClean="0">
                <a:effectLst/>
              </a:rPr>
              <a:t>:</a:t>
            </a:r>
            <a:r>
              <a:rPr lang="en-US" dirty="0" smtClean="0">
                <a:effectLst/>
              </a:rPr>
              <a:t> to alter the physical or chemical nature or properties of especially in manufacturing </a:t>
            </a:r>
            <a:r>
              <a:rPr lang="en-US" i="1" dirty="0" smtClean="0">
                <a:effectLst/>
              </a:rPr>
              <a:t>b (1)</a:t>
            </a:r>
            <a:r>
              <a:rPr lang="en-US" dirty="0" smtClean="0">
                <a:effectLst/>
              </a:rPr>
              <a:t> </a:t>
            </a:r>
            <a:r>
              <a:rPr lang="en-US" b="1" dirty="0" smtClean="0">
                <a:effectLst/>
              </a:rPr>
              <a:t>:</a:t>
            </a:r>
            <a:r>
              <a:rPr lang="en-US" dirty="0" smtClean="0">
                <a:effectLst/>
              </a:rPr>
              <a:t> to change from one form or function to another </a:t>
            </a:r>
            <a:r>
              <a:rPr lang="en-US" i="1" dirty="0" smtClean="0">
                <a:effectLst/>
              </a:rPr>
              <a:t>(2)</a:t>
            </a:r>
            <a:r>
              <a:rPr lang="en-US" dirty="0" smtClean="0">
                <a:effectLst/>
              </a:rPr>
              <a:t> </a:t>
            </a:r>
            <a:r>
              <a:rPr lang="en-US" b="1" dirty="0" smtClean="0">
                <a:effectLst/>
              </a:rPr>
              <a:t>:</a:t>
            </a:r>
            <a:r>
              <a:rPr lang="en-US" dirty="0" smtClean="0">
                <a:effectLst/>
              </a:rPr>
              <a:t> to alter for more effective utilization </a:t>
            </a:r>
            <a:r>
              <a:rPr lang="en-US" i="1" dirty="0" smtClean="0">
                <a:effectLst/>
              </a:rPr>
              <a:t>(3)</a:t>
            </a:r>
            <a:r>
              <a:rPr lang="en-US" dirty="0" smtClean="0">
                <a:effectLst/>
              </a:rPr>
              <a:t> </a:t>
            </a:r>
            <a:r>
              <a:rPr lang="en-US" b="1" dirty="0" smtClean="0">
                <a:effectLst/>
              </a:rPr>
              <a:t>:</a:t>
            </a:r>
            <a:r>
              <a:rPr lang="en-US" dirty="0" smtClean="0">
                <a:effectLst/>
              </a:rPr>
              <a:t> to appropriate without right </a:t>
            </a:r>
            <a:r>
              <a:rPr lang="en-US" i="1" dirty="0" smtClean="0">
                <a:effectLst/>
              </a:rPr>
              <a:t>c</a:t>
            </a:r>
            <a:r>
              <a:rPr lang="en-US" dirty="0" smtClean="0">
                <a:effectLst/>
              </a:rPr>
              <a:t> </a:t>
            </a:r>
            <a:r>
              <a:rPr lang="en-US" b="1" dirty="0" smtClean="0">
                <a:effectLst/>
              </a:rPr>
              <a:t>:</a:t>
            </a:r>
            <a:r>
              <a:rPr lang="en-US" dirty="0" smtClean="0">
                <a:effectLst/>
              </a:rPr>
              <a:t> to exchange for an equivalent &lt;</a:t>
            </a:r>
            <a:r>
              <a:rPr lang="en-US" i="1" dirty="0" smtClean="0">
                <a:effectLst/>
              </a:rPr>
              <a:t>convert</a:t>
            </a:r>
            <a:r>
              <a:rPr lang="en-US" dirty="0" smtClean="0">
                <a:effectLst/>
              </a:rPr>
              <a:t> foreign currency into dollars&gt; &lt;</a:t>
            </a:r>
            <a:r>
              <a:rPr lang="en-US" i="1" dirty="0" smtClean="0">
                <a:effectLst/>
              </a:rPr>
              <a:t>convert</a:t>
            </a:r>
            <a:r>
              <a:rPr lang="en-US" dirty="0" smtClean="0">
                <a:effectLst/>
              </a:rPr>
              <a:t> a bond&gt; </a:t>
            </a: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t>4</a:t>
            </a:fld>
            <a:endParaRPr lang="en-US"/>
          </a:p>
        </p:txBody>
      </p:sp>
    </p:spTree>
    <p:extLst>
      <p:ext uri="{BB962C8B-B14F-4D97-AF65-F5344CB8AC3E}">
        <p14:creationId xmlns:p14="http://schemas.microsoft.com/office/powerpoint/2010/main" val="196369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C35FF-69B3-4293-A32E-E2A97EAD8246}" type="slidenum">
              <a:rPr lang="en-US"/>
              <a:pPr/>
              <a:t>12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Must Receive Correct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1F29-F37E-4F78-BBE7-5C0A900A1E30}" type="slidenum">
              <a:rPr lang="en-US"/>
              <a:pPr/>
              <a:t>13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1F29-F37E-4F78-BBE7-5C0A900A1E30}" type="slidenum">
              <a:rPr lang="en-US"/>
              <a:pPr/>
              <a:t>14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pPr/>
              <a:t>17</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t>6/26/2011</a:t>
            </a:fld>
            <a:endParaRPr lang="en-US"/>
          </a:p>
        </p:txBody>
      </p:sp>
      <p:sp>
        <p:nvSpPr>
          <p:cNvPr id="8" name="Slide Number Placeholder 7"/>
          <p:cNvSpPr>
            <a:spLocks noGrp="1"/>
          </p:cNvSpPr>
          <p:nvPr>
            <p:ph type="sldNum" sz="quarter" idx="11"/>
          </p:nvPr>
        </p:nvSpPr>
        <p:spPr/>
        <p:txBody>
          <a:bodyPr/>
          <a:lstStyle/>
          <a:p>
            <a:fld id="{7E4624B1-C7B4-4A8A-8E6E-B45790D7EEB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D0D5-EB4E-4F39-AC95-CDD80F4A055A}" type="datetime1">
              <a:rPr lang="en-US" smtClean="0"/>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96AE-388E-4AFE-B603-A9D8C0164384}" type="datetime1">
              <a:rPr lang="en-US" smtClean="0"/>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t>6/26/2011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24B1-C7B4-4A8A-8E6E-B45790D7EEB2}"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t>6/26/2011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24B1-C7B4-4A8A-8E6E-B45790D7EEB2}"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850E-C4DC-48AA-985A-A25B17A4EC8A}" type="datetime1">
              <a:rPr lang="en-US" smtClean="0"/>
              <a:t>6/26/2011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t>6/26/2011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153400" y="76200"/>
            <a:ext cx="941203" cy="301752"/>
          </a:xfrm>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t>6/26/2011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24B1-C7B4-4A8A-8E6E-B45790D7EE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t>6/26/2011</a:t>
            </a:fld>
            <a:endParaRPr lang="en-US"/>
          </a:p>
        </p:txBody>
      </p:sp>
      <p:sp>
        <p:nvSpPr>
          <p:cNvPr id="6" name="Slide Number Placeholder 5"/>
          <p:cNvSpPr>
            <a:spLocks noGrp="1"/>
          </p:cNvSpPr>
          <p:nvPr>
            <p:ph type="sldNum" sz="quarter" idx="4"/>
          </p:nvPr>
        </p:nvSpPr>
        <p:spPr>
          <a:xfrm>
            <a:off x="8153400" y="76200"/>
            <a:ext cx="941203"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0"/>
            <a:ext cx="9123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nip Single Corner Rectangle 7"/>
          <p:cNvSpPr/>
          <p:nvPr/>
        </p:nvSpPr>
        <p:spPr>
          <a:xfrm>
            <a:off x="0" y="5859959"/>
            <a:ext cx="82296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859959"/>
            <a:ext cx="82296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4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10" name="Rounded Rectangular Callout 9"/>
          <p:cNvSpPr/>
          <p:nvPr/>
        </p:nvSpPr>
        <p:spPr>
          <a:xfrm>
            <a:off x="6934200" y="2743200"/>
            <a:ext cx="2057400" cy="1447800"/>
          </a:xfrm>
          <a:prstGeom prst="wedgeRoundRectCallout">
            <a:avLst>
              <a:gd name="adj1" fmla="val -78745"/>
              <a:gd name="adj2" fmla="val 36054"/>
              <a:gd name="adj3" fmla="val 16667"/>
            </a:avLst>
          </a:prstGeom>
          <a:gradFill>
            <a:gsLst>
              <a:gs pos="0">
                <a:schemeClr val="tx2">
                  <a:lumMod val="40000"/>
                  <a:lumOff val="60000"/>
                </a:schemeClr>
              </a:gs>
              <a:gs pos="43000">
                <a:schemeClr val="tx2">
                  <a:lumMod val="60000"/>
                  <a:lumOff val="40000"/>
                  <a:alpha val="45000"/>
                </a:schemeClr>
              </a:gs>
              <a:gs pos="83000">
                <a:schemeClr val="accent2">
                  <a:lumMod val="40000"/>
                  <a:lumOff val="60000"/>
                </a:schemeClr>
              </a:gs>
            </a:gsLst>
            <a:lin ang="18900000" scaled="1"/>
          </a:gradFill>
          <a:ln w="28575">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"Sirs, what must I do to be saved?" </a:t>
            </a:r>
            <a:endParaRPr lang="en-US" sz="2400" dirty="0">
              <a:ln w="18415" cmpd="sng">
                <a:solidFill>
                  <a:srgbClr val="FFFFFF"/>
                </a:solid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endParaRPr>
          </a:p>
        </p:txBody>
      </p:sp>
      <p:sp>
        <p:nvSpPr>
          <p:cNvPr id="2" name="Slide Number Placeholder 1"/>
          <p:cNvSpPr>
            <a:spLocks noGrp="1"/>
          </p:cNvSpPr>
          <p:nvPr>
            <p:ph type="sldNum" sz="quarter" idx="12"/>
          </p:nvPr>
        </p:nvSpPr>
        <p:spPr/>
        <p:txBody>
          <a:bodyPr/>
          <a:lstStyle/>
          <a:p>
            <a:fld id="{7E4624B1-C7B4-4A8A-8E6E-B45790D7EEB2}" type="slidenum">
              <a:rPr lang="en-US" smtClean="0"/>
              <a:t>1</a:t>
            </a:fld>
            <a:endParaRPr lang="en-US"/>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58674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1 Thessalonians 1:9-10 (NKJV) </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9 </a:t>
            </a:r>
            <a:r>
              <a:rPr lang="en-US" sz="2800" dirty="0">
                <a:effectLst>
                  <a:glow rad="101600">
                    <a:schemeClr val="bg1">
                      <a:alpha val="60000"/>
                    </a:schemeClr>
                  </a:glow>
                  <a:outerShdw blurRad="60007" dist="310007" dir="7680000" sy="30000" kx="1300200" algn="ctr" rotWithShape="0">
                    <a:prstClr val="black">
                      <a:alpha val="32000"/>
                    </a:prstClr>
                  </a:outerShdw>
                </a:effectLst>
              </a:rPr>
              <a:t>For they themselves declare concerning us what manner of entry we had to you, and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how you turned to God from idols to serve the living and true God</a:t>
            </a:r>
            <a:r>
              <a:rPr lang="en-US" sz="2800" dirty="0">
                <a:effectLst>
                  <a:glow rad="101600">
                    <a:schemeClr val="bg1">
                      <a:alpha val="60000"/>
                    </a:schemeClr>
                  </a:glow>
                  <a:outerShdw blurRad="60007" dist="310007" dir="7680000" sy="30000" kx="1300200" algn="ctr" rotWithShape="0">
                    <a:prstClr val="black">
                      <a:alpha val="32000"/>
                    </a:prstClr>
                  </a:outerShdw>
                </a:effectLst>
              </a:rPr>
              <a:t>,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10 </a:t>
            </a:r>
            <a:r>
              <a:rPr lang="en-US" sz="2800" dirty="0">
                <a:effectLst>
                  <a:glow rad="101600">
                    <a:schemeClr val="bg1">
                      <a:alpha val="60000"/>
                    </a:schemeClr>
                  </a:glow>
                  <a:outerShdw blurRad="60007" dist="310007" dir="7680000" sy="30000" kx="1300200" algn="ctr" rotWithShape="0">
                    <a:prstClr val="black">
                      <a:alpha val="32000"/>
                    </a:prstClr>
                  </a:outerShdw>
                </a:effectLst>
              </a:rPr>
              <a:t>and to wait for His Son from heaven, whom He raised from the dead, </a:t>
            </a:r>
            <a:r>
              <a:rPr lang="en-US" sz="2800" i="1" dirty="0">
                <a:effectLst>
                  <a:glow rad="101600">
                    <a:schemeClr val="bg1">
                      <a:alpha val="60000"/>
                    </a:schemeClr>
                  </a:glow>
                  <a:outerShdw blurRad="60007" dist="310007" dir="7680000" sy="30000" kx="1300200" algn="ctr" rotWithShape="0">
                    <a:prstClr val="black">
                      <a:alpha val="32000"/>
                    </a:prstClr>
                  </a:outerShdw>
                </a:effectLst>
              </a:rPr>
              <a:t>even</a:t>
            </a:r>
            <a:r>
              <a:rPr lang="en-US" sz="2800" dirty="0">
                <a:effectLst>
                  <a:glow rad="101600">
                    <a:schemeClr val="bg1">
                      <a:alpha val="60000"/>
                    </a:schemeClr>
                  </a:glow>
                  <a:outerShdw blurRad="60007" dist="310007" dir="7680000" sy="30000" kx="1300200" algn="ctr" rotWithShape="0">
                    <a:prstClr val="black">
                      <a:alpha val="32000"/>
                    </a:prstClr>
                  </a:outerShdw>
                </a:effectLst>
              </a:rPr>
              <a:t> Jesus who delivers us from the wrath to come. </a:t>
            </a:r>
          </a:p>
        </p:txBody>
      </p:sp>
      <p:sp>
        <p:nvSpPr>
          <p:cNvPr id="5" name="TextBox 4"/>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8" y="2286000"/>
            <a:ext cx="2921000" cy="41163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7E4624B1-C7B4-4A8A-8E6E-B45790D7EEB2}" type="slidenum">
              <a:rPr lang="en-US" smtClean="0"/>
              <a:t>10</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5094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7E4624B1-C7B4-4A8A-8E6E-B45790D7EEB2}" type="slidenum">
              <a:rPr lang="en-US" smtClean="0"/>
              <a:t>11</a:t>
            </a:fld>
            <a:endParaRPr lang="en-US"/>
          </a:p>
        </p:txBody>
      </p:sp>
      <p:sp>
        <p:nvSpPr>
          <p:cNvPr id="22" name="TextBox 21"/>
          <p:cNvSpPr txBox="1"/>
          <p:nvPr/>
        </p:nvSpPr>
        <p:spPr>
          <a:xfrm>
            <a:off x="4572000" y="1719620"/>
            <a:ext cx="4478644" cy="4985980"/>
          </a:xfrm>
          <a:prstGeom prst="rect">
            <a:avLst/>
          </a:prstGeom>
          <a:noFill/>
        </p:spPr>
        <p:txBody>
          <a:bodyPr wrap="square" rtlCol="0">
            <a:spAutoFit/>
          </a:bodyPr>
          <a:lstStyle/>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Not merely a change in actions –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knowledge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conviction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allegiance –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thinking &amp; will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commitment – resulting in a change in relationship &amp; identity -</a:t>
            </a:r>
          </a:p>
          <a:p>
            <a:pPr marL="457200" indent="-457200">
              <a:spcAft>
                <a:spcPts val="600"/>
              </a:spcAft>
              <a:buClr>
                <a:schemeClr val="accent2">
                  <a:lumMod val="60000"/>
                  <a:lumOff val="40000"/>
                </a:schemeClr>
              </a:buClr>
              <a:buFont typeface="Wingdings 2" pitchFamily="18" charset="2"/>
              <a:buChar char="ö"/>
            </a:pPr>
            <a:r>
              <a:rPr lang="en-US" sz="2400" dirty="0" smtClean="0">
                <a:effectLst>
                  <a:glow rad="101600">
                    <a:schemeClr val="bg1">
                      <a:alpha val="60000"/>
                    </a:schemeClr>
                  </a:glow>
                  <a:outerShdw blurRad="60007" dist="310007" dir="7680000" sy="30000" kx="1300200" algn="ctr" rotWithShape="0">
                    <a:prstClr val="black">
                      <a:alpha val="32000"/>
                    </a:prstClr>
                  </a:outerShdw>
                </a:effectLst>
              </a:rPr>
              <a:t>A change in who we are – how we talk – where we go – what we do -</a:t>
            </a:r>
            <a:endParaRPr lang="en-US" sz="2400" dirty="0">
              <a:effectLst>
                <a:glow rad="101600">
                  <a:schemeClr val="bg1">
                    <a:alpha val="60000"/>
                  </a:schemeClr>
                </a:glow>
                <a:outerShdw blurRad="60007" dist="310007" dir="7680000" sy="30000" kx="1300200" algn="ctr" rotWithShape="0">
                  <a:prstClr val="black">
                    <a:alpha val="32000"/>
                  </a:prst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26703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07096" y="5410200"/>
            <a:ext cx="2459904" cy="523220"/>
          </a:xfrm>
          <a:prstGeom prst="rect">
            <a:avLst/>
          </a:prstGeom>
          <a:noFill/>
        </p:spPr>
        <p:txBody>
          <a:bodyPr wrap="none" rtlCol="0">
            <a:spAutoFit/>
          </a:bodyPr>
          <a:lstStyle/>
          <a:p>
            <a:r>
              <a:rPr lang="en-US" sz="2800" dirty="0" smtClean="0">
                <a:effectLst>
                  <a:glow rad="101600">
                    <a:schemeClr val="bg1">
                      <a:alpha val="60000"/>
                    </a:schemeClr>
                  </a:glow>
                </a:effectLst>
              </a:rPr>
              <a:t>Luke 15:11-24</a:t>
            </a:r>
            <a:endParaRPr lang="en-US" sz="2800" dirty="0">
              <a:effectLst>
                <a:glow rad="101600">
                  <a:schemeClr val="bg1">
                    <a:alpha val="60000"/>
                  </a:schemeClr>
                </a:glow>
              </a:effectLst>
            </a:endParaRPr>
          </a:p>
        </p:txBody>
      </p:sp>
      <p:sp>
        <p:nvSpPr>
          <p:cNvPr id="20" name="Snip Single Corner Rectangle 19"/>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6802734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39211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a:spLocks noGrp="1"/>
          </p:cNvSpPr>
          <p:nvPr>
            <p:ph type="sldNum" sz="quarter" idx="12"/>
          </p:nvPr>
        </p:nvSpPr>
        <p:spPr/>
        <p:txBody>
          <a:bodyPr/>
          <a:lstStyle/>
          <a:p>
            <a:fld id="{BF6EDD1E-2039-4B7A-B369-C0B7EB1FCAB9}" type="slidenum">
              <a:rPr lang="en-US"/>
              <a:pPr/>
              <a:t>12</a:t>
            </a:fld>
            <a:endParaRPr lang="en-US"/>
          </a:p>
        </p:txBody>
      </p:sp>
      <p:sp>
        <p:nvSpPr>
          <p:cNvPr id="6149" name="Text Box 5"/>
          <p:cNvSpPr txBox="1">
            <a:spLocks noChangeArrowheads="1"/>
          </p:cNvSpPr>
          <p:nvPr/>
        </p:nvSpPr>
        <p:spPr bwMode="auto">
          <a:xfrm>
            <a:off x="3048000" y="2286000"/>
            <a:ext cx="5807075" cy="414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b="1" dirty="0">
                <a:effectLst>
                  <a:glow rad="101600">
                    <a:schemeClr val="bg1">
                      <a:alpha val="60000"/>
                    </a:schemeClr>
                  </a:glow>
                </a:effectLst>
                <a:latin typeface="+mn-lt"/>
              </a:rPr>
              <a:t>The Truth!</a:t>
            </a:r>
            <a:r>
              <a:rPr lang="en-US" sz="2800" dirty="0">
                <a:effectLst>
                  <a:glow rad="101600">
                    <a:schemeClr val="bg1">
                      <a:alpha val="60000"/>
                    </a:schemeClr>
                  </a:glow>
                </a:effectLst>
                <a:latin typeface="+mn-lt"/>
              </a:rPr>
              <a:t> - </a:t>
            </a:r>
            <a:r>
              <a:rPr lang="en-US" sz="2600" dirty="0">
                <a:effectLst>
                  <a:glow rad="101600">
                    <a:schemeClr val="bg1">
                      <a:alpha val="60000"/>
                    </a:schemeClr>
                  </a:glow>
                </a:effectLst>
                <a:latin typeface="+mn-lt"/>
              </a:rPr>
              <a:t>John 8:32; 17:17;  1 Peter 1:22; Rom 2:8; 2 </a:t>
            </a:r>
            <a:r>
              <a:rPr lang="en-US" sz="2600" dirty="0" err="1">
                <a:effectLst>
                  <a:glow rad="101600">
                    <a:schemeClr val="bg1">
                      <a:alpha val="60000"/>
                    </a:schemeClr>
                  </a:glow>
                </a:effectLst>
                <a:latin typeface="+mn-lt"/>
              </a:rPr>
              <a:t>Thes</a:t>
            </a:r>
            <a:r>
              <a:rPr lang="en-US" sz="2600" dirty="0">
                <a:effectLst>
                  <a:glow rad="101600">
                    <a:schemeClr val="bg1">
                      <a:alpha val="60000"/>
                    </a:schemeClr>
                  </a:glow>
                </a:effectLst>
                <a:latin typeface="+mn-lt"/>
              </a:rPr>
              <a:t> 2:10</a:t>
            </a:r>
          </a:p>
          <a:p>
            <a:pPr>
              <a:spcBef>
                <a:spcPct val="35000"/>
              </a:spcBef>
              <a:buClr>
                <a:schemeClr val="tx2"/>
              </a:buClr>
              <a:buFont typeface="Wingdings 2" pitchFamily="18" charset="2"/>
              <a:buChar char="è"/>
            </a:pPr>
            <a:r>
              <a:rPr lang="en-US" sz="2800" b="1" dirty="0">
                <a:effectLst>
                  <a:glow rad="101600">
                    <a:schemeClr val="bg1">
                      <a:alpha val="60000"/>
                    </a:schemeClr>
                  </a:glow>
                </a:effectLst>
                <a:latin typeface="+mn-lt"/>
              </a:rPr>
              <a:t>The REAL Gospel</a:t>
            </a:r>
            <a:r>
              <a:rPr lang="en-US" sz="2800" dirty="0">
                <a:effectLst>
                  <a:glow rad="101600">
                    <a:schemeClr val="bg1">
                      <a:alpha val="60000"/>
                    </a:schemeClr>
                  </a:glow>
                </a:effectLst>
                <a:latin typeface="+mn-lt"/>
              </a:rPr>
              <a:t> – </a:t>
            </a:r>
            <a:r>
              <a:rPr lang="en-US" sz="2600" dirty="0">
                <a:effectLst>
                  <a:glow rad="101600">
                    <a:schemeClr val="bg1">
                      <a:alpha val="60000"/>
                    </a:schemeClr>
                  </a:glow>
                </a:effectLst>
                <a:latin typeface="+mn-lt"/>
              </a:rPr>
              <a:t>1 </a:t>
            </a:r>
            <a:r>
              <a:rPr lang="en-US" sz="2600" dirty="0" err="1">
                <a:effectLst>
                  <a:glow rad="101600">
                    <a:schemeClr val="bg1">
                      <a:alpha val="60000"/>
                    </a:schemeClr>
                  </a:glow>
                </a:effectLst>
                <a:latin typeface="+mn-lt"/>
              </a:rPr>
              <a:t>Cor</a:t>
            </a:r>
            <a:r>
              <a:rPr lang="en-US" sz="2600" dirty="0">
                <a:effectLst>
                  <a:glow rad="101600">
                    <a:schemeClr val="bg1">
                      <a:alpha val="60000"/>
                    </a:schemeClr>
                  </a:glow>
                </a:effectLst>
                <a:latin typeface="+mn-lt"/>
              </a:rPr>
              <a:t> 15:1-4; Rom 1:16; Mark 16:15,16; Acts 2; Acts 8; Acts 16:30-34; 19:1-5</a:t>
            </a:r>
          </a:p>
          <a:p>
            <a:pPr>
              <a:spcBef>
                <a:spcPct val="35000"/>
              </a:spcBef>
              <a:buClr>
                <a:schemeClr val="tx2"/>
              </a:buClr>
              <a:buFont typeface="Wingdings 2" pitchFamily="18" charset="2"/>
              <a:buChar char="è"/>
            </a:pPr>
            <a:r>
              <a:rPr lang="en-US" sz="2800" b="1" dirty="0">
                <a:effectLst>
                  <a:glow rad="101600">
                    <a:schemeClr val="bg1">
                      <a:alpha val="60000"/>
                    </a:schemeClr>
                  </a:glow>
                </a:effectLst>
                <a:latin typeface="+mn-lt"/>
              </a:rPr>
              <a:t>One Cannot Be Taught Error –Believe Error – Obey Error and Be </a:t>
            </a:r>
            <a:r>
              <a:rPr lang="en-US" sz="2800" b="1" dirty="0" smtClean="0">
                <a:effectLst>
                  <a:glow rad="101600">
                    <a:schemeClr val="bg1">
                      <a:alpha val="60000"/>
                    </a:schemeClr>
                  </a:glow>
                </a:effectLst>
                <a:latin typeface="+mn-lt"/>
              </a:rPr>
              <a:t>Converted By and To The Truth!!</a:t>
            </a:r>
            <a:r>
              <a:rPr lang="en-US" sz="2800" dirty="0" smtClean="0">
                <a:effectLst>
                  <a:glow rad="101600">
                    <a:schemeClr val="bg1">
                      <a:alpha val="60000"/>
                    </a:schemeClr>
                  </a:glow>
                </a:effectLst>
                <a:latin typeface="+mn-lt"/>
              </a:rPr>
              <a:t> </a:t>
            </a:r>
            <a:r>
              <a:rPr lang="en-US" sz="2800" dirty="0">
                <a:effectLst>
                  <a:glow rad="101600">
                    <a:schemeClr val="bg1">
                      <a:alpha val="60000"/>
                    </a:schemeClr>
                  </a:glow>
                </a:effectLst>
                <a:latin typeface="+mn-lt"/>
              </a:rPr>
              <a:t>– </a:t>
            </a:r>
            <a:r>
              <a:rPr lang="en-US" sz="2600" dirty="0">
                <a:effectLst>
                  <a:glow rad="101600">
                    <a:schemeClr val="bg1">
                      <a:alpha val="60000"/>
                    </a:schemeClr>
                  </a:glow>
                </a:effectLst>
                <a:latin typeface="+mn-lt"/>
              </a:rPr>
              <a:t>Mat 15:14</a:t>
            </a:r>
          </a:p>
        </p:txBody>
      </p:sp>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613592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149">
                                            <p:txEl>
                                              <p:pRg st="1" end="1"/>
                                            </p:txEl>
                                          </p:spTgt>
                                        </p:tgtEl>
                                        <p:attrNameLst>
                                          <p:attrName>style.visibility</p:attrName>
                                        </p:attrNameLst>
                                      </p:cBhvr>
                                      <p:to>
                                        <p:strVal val="visible"/>
                                      </p:to>
                                    </p:set>
                                    <p:animEffect transition="in" filter="randombar(horizontal)">
                                      <p:cBhvr>
                                        <p:cTn id="7" dur="500"/>
                                        <p:tgtEl>
                                          <p:spTgt spid="614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149">
                                            <p:txEl>
                                              <p:pRg st="2" end="2"/>
                                            </p:txEl>
                                          </p:spTgt>
                                        </p:tgtEl>
                                        <p:attrNameLst>
                                          <p:attrName>style.visibility</p:attrName>
                                        </p:attrNameLst>
                                      </p:cBhvr>
                                      <p:to>
                                        <p:strVal val="visible"/>
                                      </p:to>
                                    </p:set>
                                    <p:animEffect transition="in" filter="randombar(horizontal)">
                                      <p:cBhvr>
                                        <p:cTn id="12"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46069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95400"/>
            <a:ext cx="1346200" cy="5183187"/>
          </a:xfrm>
          <a:prstGeom prst="rect">
            <a:avLst/>
          </a:prstGeom>
          <a:noFill/>
          <a:ln>
            <a:noFill/>
          </a:ln>
          <a:effectLst>
            <a:glow rad="101600">
              <a:schemeClr val="bg1">
                <a:lumMod val="85000"/>
                <a:lumOff val="15000"/>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3"/>
          <p:cNvSpPr>
            <a:spLocks noGrp="1"/>
          </p:cNvSpPr>
          <p:nvPr>
            <p:ph type="sldNum" sz="quarter" idx="12"/>
          </p:nvPr>
        </p:nvSpPr>
        <p:spPr/>
        <p:txBody>
          <a:bodyPr/>
          <a:lstStyle/>
          <a:p>
            <a:fld id="{B30E109B-EA0C-4497-B059-F03CA8549426}" type="slidenum">
              <a:rPr lang="en-US"/>
              <a:pPr/>
              <a:t>13</a:t>
            </a:fld>
            <a:endParaRPr lang="en-US"/>
          </a:p>
        </p:txBody>
      </p:sp>
      <p:sp>
        <p:nvSpPr>
          <p:cNvPr id="40974" name="Text Box 14"/>
          <p:cNvSpPr txBox="1">
            <a:spLocks noChangeArrowheads="1"/>
          </p:cNvSpPr>
          <p:nvPr/>
        </p:nvSpPr>
        <p:spPr bwMode="auto">
          <a:xfrm>
            <a:off x="4572000" y="2279672"/>
            <a:ext cx="4367441" cy="412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Impossible to please God without FAITH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Hebrews 11:1,6</a:t>
            </a: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Faith comes by hearing God’s word – the truth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Romans 10:14-17; Acts 17:11,12; 1 John 1:1-4; John 20:30,31</a:t>
            </a:r>
            <a:endParaRPr lang="en-US" sz="2800"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1143000"/>
            <a:ext cx="71389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924800" y="228600"/>
            <a:ext cx="1230745" cy="457200"/>
            <a:chOff x="7924800" y="228600"/>
            <a:chExt cx="1230745" cy="457200"/>
          </a:xfrm>
        </p:grpSpPr>
        <p:sp>
          <p:nvSpPr>
            <p:cNvPr id="19" name="Pentagon 18"/>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Chevron 19"/>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2" name="Chevron 21"/>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23" name="Group 22"/>
          <p:cNvGrpSpPr/>
          <p:nvPr/>
        </p:nvGrpSpPr>
        <p:grpSpPr>
          <a:xfrm rot="10800000">
            <a:off x="0" y="6172200"/>
            <a:ext cx="1230745" cy="457200"/>
            <a:chOff x="7924800" y="228600"/>
            <a:chExt cx="1230745" cy="457200"/>
          </a:xfrm>
        </p:grpSpPr>
        <p:sp>
          <p:nvSpPr>
            <p:cNvPr id="24" name="Pentagon 23"/>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hevron 24"/>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6" name="Chevron 25"/>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7" name="Chevron 26"/>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8" name="Rectangle 27"/>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Snip Single Corner Rectangle 28"/>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5261089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40974">
                                            <p:txEl>
                                              <p:pRg st="0" end="0"/>
                                            </p:txEl>
                                          </p:spTgt>
                                        </p:tgtEl>
                                        <p:attrNameLst>
                                          <p:attrName>style.visibility</p:attrName>
                                        </p:attrNameLst>
                                      </p:cBhvr>
                                      <p:to>
                                        <p:strVal val="visible"/>
                                      </p:to>
                                    </p:set>
                                    <p:anim calcmode="lin" valueType="num">
                                      <p:cBhvr>
                                        <p:cTn id="7" dur="500" decel="50000" fill="hold">
                                          <p:stCondLst>
                                            <p:cond delay="0"/>
                                          </p:stCondLst>
                                        </p:cTn>
                                        <p:tgtEl>
                                          <p:spTgt spid="4097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7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7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097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7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7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7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0974">
                                            <p:txEl>
                                              <p:pRg st="1" end="1"/>
                                            </p:txEl>
                                          </p:spTgt>
                                        </p:tgtEl>
                                        <p:attrNameLst>
                                          <p:attrName>style.visibility</p:attrName>
                                        </p:attrNameLst>
                                      </p:cBhvr>
                                      <p:to>
                                        <p:strVal val="visible"/>
                                      </p:to>
                                    </p:set>
                                    <p:anim calcmode="lin" valueType="num">
                                      <p:cBhvr>
                                        <p:cTn id="19" dur="500" decel="50000" fill="hold">
                                          <p:stCondLst>
                                            <p:cond delay="0"/>
                                          </p:stCondLst>
                                        </p:cTn>
                                        <p:tgtEl>
                                          <p:spTgt spid="40974">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0974">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0974">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40974">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0974">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0974">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0974">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09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46069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95400"/>
            <a:ext cx="1346200" cy="5183187"/>
          </a:xfrm>
          <a:prstGeom prst="rect">
            <a:avLst/>
          </a:prstGeom>
          <a:noFill/>
          <a:ln>
            <a:noFill/>
          </a:ln>
          <a:effectLst>
            <a:glow rad="101600">
              <a:schemeClr val="bg1">
                <a:lumMod val="85000"/>
                <a:lumOff val="15000"/>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3"/>
          <p:cNvSpPr>
            <a:spLocks noGrp="1"/>
          </p:cNvSpPr>
          <p:nvPr>
            <p:ph type="sldNum" sz="quarter" idx="12"/>
          </p:nvPr>
        </p:nvSpPr>
        <p:spPr/>
        <p:txBody>
          <a:bodyPr/>
          <a:lstStyle/>
          <a:p>
            <a:fld id="{B30E109B-EA0C-4497-B059-F03CA8549426}" type="slidenum">
              <a:rPr lang="en-US"/>
              <a:pPr/>
              <a:t>14</a:t>
            </a:fld>
            <a:endParaRPr lang="en-US"/>
          </a:p>
        </p:txBody>
      </p:sp>
      <p:sp>
        <p:nvSpPr>
          <p:cNvPr id="40974" name="Text Box 14"/>
          <p:cNvSpPr txBox="1">
            <a:spLocks noChangeArrowheads="1"/>
          </p:cNvSpPr>
          <p:nvPr/>
        </p:nvSpPr>
        <p:spPr bwMode="auto">
          <a:xfrm>
            <a:off x="4419600" y="2057400"/>
            <a:ext cx="46482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mn-lt"/>
              </a:rPr>
              <a:t>Who God Is &amp; What He Has Done For Us</a:t>
            </a:r>
            <a:r>
              <a:rPr lang="en-US" sz="26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Acts 17:23-31; </a:t>
            </a:r>
            <a:r>
              <a:rPr lang="en-US" sz="2400" dirty="0" err="1">
                <a:effectLst>
                  <a:glow rad="101600">
                    <a:schemeClr val="bg1">
                      <a:alpha val="60000"/>
                    </a:schemeClr>
                  </a:glow>
                  <a:outerShdw blurRad="60007" dist="310007" dir="7680000" sy="30000" kx="1300200" algn="ctr" rotWithShape="0">
                    <a:prstClr val="black">
                      <a:alpha val="32000"/>
                    </a:prstClr>
                  </a:outerShdw>
                </a:effectLst>
                <a:latin typeface="+mn-lt"/>
              </a:rPr>
              <a:t>Jn</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3:16; 8:24</a:t>
            </a:r>
            <a:endParaRPr lang="en-US" sz="2400" dirty="0">
              <a:effectLst>
                <a:glow rad="101600">
                  <a:schemeClr val="bg1">
                    <a:alpha val="60000"/>
                  </a:schemeClr>
                </a:glow>
                <a:outerShdw blurRad="60007" dist="310007" dir="7680000" sy="30000" kx="1300200" algn="ctr" rotWithShape="0">
                  <a:prstClr val="black">
                    <a:alpha val="32000"/>
                  </a:prstClr>
                </a:outerShdw>
              </a:effectLst>
              <a:latin typeface="+mn-lt"/>
            </a:endParaRPr>
          </a:p>
          <a:p>
            <a:pPr>
              <a:spcBef>
                <a:spcPct val="35000"/>
              </a:spcBef>
              <a:buClr>
                <a:schemeClr val="tx2"/>
              </a:buClr>
              <a:buFont typeface="Wingdings 2" pitchFamily="18" charset="2"/>
              <a:buChar char="è"/>
            </a:pP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mn-lt"/>
              </a:rPr>
              <a:t>Who Jesus Is &amp; What He Has Done For Us</a:t>
            </a:r>
            <a:r>
              <a:rPr lang="en-US" sz="26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err="1">
                <a:effectLst>
                  <a:glow rad="101600">
                    <a:schemeClr val="bg1">
                      <a:alpha val="60000"/>
                    </a:schemeClr>
                  </a:glow>
                  <a:outerShdw blurRad="60007" dist="310007" dir="7680000" sy="30000" kx="1300200" algn="ctr" rotWithShape="0">
                    <a:prstClr val="black">
                      <a:alpha val="32000"/>
                    </a:prstClr>
                  </a:outerShdw>
                </a:effectLst>
                <a:latin typeface="+mn-lt"/>
              </a:rPr>
              <a:t>Heb</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2:9-18; </a:t>
            </a:r>
            <a:r>
              <a:rPr lang="en-US" sz="2400" dirty="0" err="1">
                <a:effectLst>
                  <a:glow rad="101600">
                    <a:schemeClr val="bg1">
                      <a:alpha val="60000"/>
                    </a:schemeClr>
                  </a:glow>
                  <a:outerShdw blurRad="60007" dist="310007" dir="7680000" sy="30000" kx="1300200" algn="ctr" rotWithShape="0">
                    <a:prstClr val="black">
                      <a:alpha val="32000"/>
                    </a:prstClr>
                  </a:outerShdw>
                </a:effectLst>
                <a:latin typeface="+mn-lt"/>
              </a:rPr>
              <a:t>Phili</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2:5-10</a:t>
            </a:r>
          </a:p>
          <a:p>
            <a:pPr>
              <a:spcBef>
                <a:spcPct val="35000"/>
              </a:spcBef>
              <a:buClr>
                <a:schemeClr val="tx2"/>
              </a:buClr>
              <a:buFont typeface="Wingdings 2" pitchFamily="18" charset="2"/>
              <a:buChar char="è"/>
            </a:pP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mn-lt"/>
              </a:rPr>
              <a:t>Who We Are, What We Have Done, &amp; What We MUST Do</a:t>
            </a:r>
            <a:r>
              <a:rPr lang="en-US" sz="2600" dirty="0">
                <a:effectLst>
                  <a:glow rad="101600">
                    <a:schemeClr val="bg1">
                      <a:alpha val="60000"/>
                    </a:schemeClr>
                  </a:glow>
                  <a:outerShdw blurRad="60007" dist="310007" dir="7680000" sy="30000" kx="1300200" algn="ctr" rotWithShape="0">
                    <a:prstClr val="black">
                      <a:alpha val="32000"/>
                    </a:prstClr>
                  </a:outerShdw>
                </a:effectLst>
                <a:latin typeface="+mn-lt"/>
              </a:rPr>
              <a:t> –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Eccl 12:13; Rom 3:23; Is 59:1,2; </a:t>
            </a:r>
            <a:r>
              <a:rPr lang="en-US" sz="2400" dirty="0" err="1">
                <a:effectLst>
                  <a:glow rad="101600">
                    <a:schemeClr val="bg1">
                      <a:alpha val="60000"/>
                    </a:schemeClr>
                  </a:glow>
                  <a:outerShdw blurRad="60007" dist="310007" dir="7680000" sy="30000" kx="1300200" algn="ctr" rotWithShape="0">
                    <a:prstClr val="black">
                      <a:alpha val="32000"/>
                    </a:prstClr>
                  </a:outerShdw>
                </a:effectLst>
                <a:latin typeface="+mn-lt"/>
              </a:rPr>
              <a:t>Jn</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8:24; </a:t>
            </a:r>
            <a:r>
              <a:rPr lang="en-US" sz="2400" dirty="0" err="1">
                <a:effectLst>
                  <a:glow rad="101600">
                    <a:schemeClr val="bg1">
                      <a:alpha val="60000"/>
                    </a:schemeClr>
                  </a:glow>
                  <a:outerShdw blurRad="60007" dist="310007" dir="7680000" sy="30000" kx="1300200" algn="ctr" rotWithShape="0">
                    <a:prstClr val="black">
                      <a:alpha val="32000"/>
                    </a:prstClr>
                  </a:outerShdw>
                </a:effectLst>
                <a:latin typeface="+mn-lt"/>
              </a:rPr>
              <a:t>Heb</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11:6; Acts 2:38; </a:t>
            </a:r>
          </a:p>
        </p:txBody>
      </p:sp>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1143000"/>
            <a:ext cx="71389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924800" y="228600"/>
            <a:ext cx="1230745" cy="457200"/>
            <a:chOff x="7924800" y="228600"/>
            <a:chExt cx="1230745" cy="457200"/>
          </a:xfrm>
        </p:grpSpPr>
        <p:sp>
          <p:nvSpPr>
            <p:cNvPr id="19" name="Pentagon 18"/>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Chevron 19"/>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2" name="Chevron 21"/>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23" name="Group 22"/>
          <p:cNvGrpSpPr/>
          <p:nvPr/>
        </p:nvGrpSpPr>
        <p:grpSpPr>
          <a:xfrm rot="10800000">
            <a:off x="0" y="6172200"/>
            <a:ext cx="1230745" cy="457200"/>
            <a:chOff x="7924800" y="228600"/>
            <a:chExt cx="1230745" cy="457200"/>
          </a:xfrm>
        </p:grpSpPr>
        <p:sp>
          <p:nvSpPr>
            <p:cNvPr id="24" name="Pentagon 23"/>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hevron 24"/>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6" name="Chevron 25"/>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7" name="Chevron 26"/>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8" name="Rectangle 27"/>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Snip Single Corner Rectangle 28"/>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83229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40974">
                                            <p:txEl>
                                              <p:pRg st="0" end="0"/>
                                            </p:txEl>
                                          </p:spTgt>
                                        </p:tgtEl>
                                        <p:attrNameLst>
                                          <p:attrName>style.visibility</p:attrName>
                                        </p:attrNameLst>
                                      </p:cBhvr>
                                      <p:to>
                                        <p:strVal val="visible"/>
                                      </p:to>
                                    </p:set>
                                    <p:anim calcmode="lin" valueType="num">
                                      <p:cBhvr>
                                        <p:cTn id="7" dur="500" decel="50000" fill="hold">
                                          <p:stCondLst>
                                            <p:cond delay="0"/>
                                          </p:stCondLst>
                                        </p:cTn>
                                        <p:tgtEl>
                                          <p:spTgt spid="4097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7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7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097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7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7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7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7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40974">
                                            <p:txEl>
                                              <p:pRg st="1" end="1"/>
                                            </p:txEl>
                                          </p:spTgt>
                                        </p:tgtEl>
                                        <p:attrNameLst>
                                          <p:attrName>style.visibility</p:attrName>
                                        </p:attrNameLst>
                                      </p:cBhvr>
                                      <p:to>
                                        <p:strVal val="visible"/>
                                      </p:to>
                                    </p:set>
                                    <p:animEffect transition="in" filter="randombar(horizontal)">
                                      <p:cBhvr>
                                        <p:cTn id="19" dur="500"/>
                                        <p:tgtEl>
                                          <p:spTgt spid="4097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40974">
                                            <p:txEl>
                                              <p:pRg st="2" end="2"/>
                                            </p:txEl>
                                          </p:spTgt>
                                        </p:tgtEl>
                                        <p:attrNameLst>
                                          <p:attrName>style.visibility</p:attrName>
                                        </p:attrNameLst>
                                      </p:cBhvr>
                                      <p:to>
                                        <p:strVal val="visible"/>
                                      </p:to>
                                    </p:set>
                                    <p:animEffect transition="in" filter="randombar(horizontal)">
                                      <p:cBhvr>
                                        <p:cTn id="24" dur="500"/>
                                        <p:tgtEl>
                                          <p:spTgt spid="409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15</a:t>
            </a:fld>
            <a:endParaRPr lang="en-US"/>
          </a:p>
        </p:txBody>
      </p:sp>
      <p:pic>
        <p:nvPicPr>
          <p:cNvPr id="481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0154"/>
            <a:ext cx="5562600" cy="480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6427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02653" y="5668645"/>
            <a:ext cx="3964547" cy="523220"/>
          </a:xfrm>
          <a:prstGeom prst="rect">
            <a:avLst/>
          </a:prstGeom>
        </p:spPr>
        <p:txBody>
          <a:bodyPr wrap="none">
            <a:spAutoFit/>
          </a:bodyPr>
          <a:lstStyle/>
          <a:p>
            <a:r>
              <a:rPr lang="en-US" sz="2800" b="1" dirty="0">
                <a:effectLst>
                  <a:glow rad="101600">
                    <a:schemeClr val="bg1">
                      <a:alpha val="60000"/>
                    </a:schemeClr>
                  </a:glow>
                  <a:outerShdw blurRad="60007" dist="310007" dir="7680000" sy="30000" kx="1300200" algn="ctr" rotWithShape="0">
                    <a:prstClr val="black">
                      <a:alpha val="32000"/>
                    </a:prstClr>
                  </a:outerShdw>
                </a:effectLst>
              </a:rPr>
              <a:t>Luke 15:17-20 (NKJV) </a:t>
            </a:r>
          </a:p>
        </p:txBody>
      </p:sp>
      <p:sp>
        <p:nvSpPr>
          <p:cNvPr id="25" name="Text Box 8"/>
          <p:cNvSpPr txBox="1">
            <a:spLocks noChangeArrowheads="1"/>
          </p:cNvSpPr>
          <p:nvPr/>
        </p:nvSpPr>
        <p:spPr bwMode="auto">
          <a:xfrm>
            <a:off x="4724400" y="2205061"/>
            <a:ext cx="4191000" cy="427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Something We Must Do - (Luke 13:3,5; Acts 17:30)</a:t>
            </a:r>
          </a:p>
          <a:p>
            <a:pPr>
              <a:spcBef>
                <a:spcPct val="35000"/>
              </a:spcBef>
              <a:buClr>
                <a:schemeClr val="tx2"/>
              </a:buClr>
              <a:buFont typeface="Wingdings 2" pitchFamily="18" charset="2"/>
              <a:buChar char="è"/>
            </a:pP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Repentance Requires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Radical Change – (</a:t>
            </a:r>
            <a:r>
              <a:rPr lang="en-US" sz="2800" dirty="0" err="1">
                <a:effectLst>
                  <a:glow rad="101600">
                    <a:schemeClr val="bg1">
                      <a:alpha val="60000"/>
                    </a:schemeClr>
                  </a:glow>
                  <a:outerShdw blurRad="60007" dist="310007" dir="7680000" sy="30000" kx="1300200" algn="ctr" rotWithShape="0">
                    <a:prstClr val="black">
                      <a:alpha val="32000"/>
                    </a:prstClr>
                  </a:outerShdw>
                </a:effectLst>
                <a:latin typeface="+mn-lt"/>
              </a:rPr>
              <a:t>Eze</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 18:20-32)</a:t>
            </a:r>
          </a:p>
          <a:p>
            <a:pPr>
              <a:spcBef>
                <a:spcPct val="35000"/>
              </a:spcBef>
              <a:buClr>
                <a:schemeClr val="tx2"/>
              </a:buClr>
              <a:buFont typeface="Wingdings 2" pitchFamily="18" charset="2"/>
              <a:buChar char="è"/>
            </a:pP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Something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God wants us to do - (Rom 2:3-6; 2 Peter 3:9</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a:t>
            </a:r>
            <a:endParaRPr lang="en-US" sz="2800"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spTree>
    <p:extLst>
      <p:ext uri="{BB962C8B-B14F-4D97-AF65-F5344CB8AC3E}">
        <p14:creationId xmlns:p14="http://schemas.microsoft.com/office/powerpoint/2010/main" val="3465685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500" decel="50000" fill="hold">
                                          <p:stCondLst>
                                            <p:cond delay="0"/>
                                          </p:stCondLst>
                                        </p:cTn>
                                        <p:tgtEl>
                                          <p:spTgt spid="2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 calcmode="lin" valueType="num">
                                      <p:cBhvr>
                                        <p:cTn id="19" dur="500" decel="50000" fill="hold">
                                          <p:stCondLst>
                                            <p:cond delay="0"/>
                                          </p:stCondLst>
                                        </p:cTn>
                                        <p:tgtEl>
                                          <p:spTgt spid="2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1"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16</a:t>
            </a:fld>
            <a:endParaRPr lang="en-US"/>
          </a:p>
        </p:txBody>
      </p:sp>
      <p:pic>
        <p:nvPicPr>
          <p:cNvPr id="481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0154"/>
            <a:ext cx="5562600" cy="480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6427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02653" y="5668645"/>
            <a:ext cx="3964547" cy="523220"/>
          </a:xfrm>
          <a:prstGeom prst="rect">
            <a:avLst/>
          </a:prstGeom>
        </p:spPr>
        <p:txBody>
          <a:bodyPr wrap="none">
            <a:spAutoFit/>
          </a:bodyPr>
          <a:lstStyle/>
          <a:p>
            <a:r>
              <a:rPr lang="en-US" sz="2800" b="1" dirty="0">
                <a:effectLst>
                  <a:glow rad="101600">
                    <a:schemeClr val="bg1">
                      <a:alpha val="60000"/>
                    </a:schemeClr>
                  </a:glow>
                  <a:outerShdw blurRad="60007" dist="310007" dir="7680000" sy="30000" kx="1300200" algn="ctr" rotWithShape="0">
                    <a:prstClr val="black">
                      <a:alpha val="32000"/>
                    </a:prstClr>
                  </a:outerShdw>
                </a:effectLst>
              </a:rPr>
              <a:t>Luke 15:17-20 (NKJV) </a:t>
            </a:r>
          </a:p>
        </p:txBody>
      </p:sp>
      <p:sp>
        <p:nvSpPr>
          <p:cNvPr id="25" name="Text Box 8"/>
          <p:cNvSpPr txBox="1">
            <a:spLocks noChangeArrowheads="1"/>
          </p:cNvSpPr>
          <p:nvPr/>
        </p:nvSpPr>
        <p:spPr bwMode="auto">
          <a:xfrm>
            <a:off x="4419600" y="2205061"/>
            <a:ext cx="4495800"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mn-lt"/>
              </a:rPr>
              <a:t>Recognition</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 (i.e. Acknowledgement of Sin)</a:t>
            </a:r>
          </a:p>
          <a:p>
            <a:pPr>
              <a:spcBef>
                <a:spcPct val="35000"/>
              </a:spcBef>
              <a:buClr>
                <a:schemeClr val="tx2"/>
              </a:buClr>
              <a:buFont typeface="Wingdings 2" pitchFamily="18" charset="2"/>
              <a:buChar char="è"/>
            </a:pP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mn-lt"/>
              </a:rPr>
              <a:t>Remorse</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-(Regret &amp; Grieving Over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Sin)</a:t>
            </a:r>
          </a:p>
          <a:p>
            <a:pPr>
              <a:spcBef>
                <a:spcPct val="35000"/>
              </a:spcBef>
              <a:buClr>
                <a:schemeClr val="tx2"/>
              </a:buClr>
              <a:buFont typeface="Wingdings 2" pitchFamily="18" charset="2"/>
              <a:buChar char="è"/>
            </a:pP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mn-lt"/>
              </a:rPr>
              <a:t>Resolve</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(i.e. A Change of Mind &amp;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Will)</a:t>
            </a:r>
          </a:p>
          <a:p>
            <a:pPr>
              <a:spcBef>
                <a:spcPct val="35000"/>
              </a:spcBef>
              <a:buClr>
                <a:schemeClr val="tx2"/>
              </a:buClr>
              <a:buFont typeface="Wingdings 2" pitchFamily="18" charset="2"/>
              <a:buChar char="è"/>
            </a:pP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mn-lt"/>
              </a:rPr>
              <a:t>Reformation</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(i.e. A Change of </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Lifestyle)</a:t>
            </a:r>
          </a:p>
          <a:p>
            <a:pPr>
              <a:spcBef>
                <a:spcPct val="35000"/>
              </a:spcBef>
              <a:buClr>
                <a:schemeClr val="tx2"/>
              </a:buClr>
              <a:buFont typeface="Wingdings 2" pitchFamily="18" charset="2"/>
              <a:buChar char="è"/>
            </a:pP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mn-lt"/>
              </a:rPr>
              <a:t>Restitution</a:t>
            </a: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mn-lt"/>
              </a:rPr>
              <a:t>– (i.e. Make Amends As Far As Possible)</a:t>
            </a:r>
          </a:p>
        </p:txBody>
      </p:sp>
    </p:spTree>
    <p:extLst>
      <p:ext uri="{BB962C8B-B14F-4D97-AF65-F5344CB8AC3E}">
        <p14:creationId xmlns:p14="http://schemas.microsoft.com/office/powerpoint/2010/main" val="4824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500" decel="50000" fill="hold">
                                          <p:stCondLst>
                                            <p:cond delay="0"/>
                                          </p:stCondLst>
                                        </p:cTn>
                                        <p:tgtEl>
                                          <p:spTgt spid="2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 calcmode="lin" valueType="num">
                                      <p:cBhvr>
                                        <p:cTn id="19" dur="500" decel="50000" fill="hold">
                                          <p:stCondLst>
                                            <p:cond delay="0"/>
                                          </p:stCondLst>
                                        </p:cTn>
                                        <p:tgtEl>
                                          <p:spTgt spid="2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5">
                                            <p:txEl>
                                              <p:pRg st="2" end="2"/>
                                            </p:txEl>
                                          </p:spTgt>
                                        </p:tgtEl>
                                        <p:attrNameLst>
                                          <p:attrName>style.visibility</p:attrName>
                                        </p:attrNameLst>
                                      </p:cBhvr>
                                      <p:to>
                                        <p:strVal val="visible"/>
                                      </p:to>
                                    </p:set>
                                    <p:anim calcmode="lin" valueType="num">
                                      <p:cBhvr>
                                        <p:cTn id="31" dur="500" decel="50000" fill="hold">
                                          <p:stCondLst>
                                            <p:cond delay="0"/>
                                          </p:stCondLst>
                                        </p:cTn>
                                        <p:tgtEl>
                                          <p:spTgt spid="2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5">
                                            <p:txEl>
                                              <p:pRg st="3" end="3"/>
                                            </p:txEl>
                                          </p:spTgt>
                                        </p:tgtEl>
                                        <p:attrNameLst>
                                          <p:attrName>style.visibility</p:attrName>
                                        </p:attrNameLst>
                                      </p:cBhvr>
                                      <p:to>
                                        <p:strVal val="visible"/>
                                      </p:to>
                                    </p:set>
                                    <p:anim calcmode="lin" valueType="num">
                                      <p:cBhvr>
                                        <p:cTn id="43" dur="500" decel="50000" fill="hold">
                                          <p:stCondLst>
                                            <p:cond delay="0"/>
                                          </p:stCondLst>
                                        </p:cTn>
                                        <p:tgtEl>
                                          <p:spTgt spid="2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2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5">
                                            <p:txEl>
                                              <p:pRg st="4" end="4"/>
                                            </p:txEl>
                                          </p:spTgt>
                                        </p:tgtEl>
                                        <p:attrNameLst>
                                          <p:attrName>style.visibility</p:attrName>
                                        </p:attrNameLst>
                                      </p:cBhvr>
                                      <p:to>
                                        <p:strVal val="visible"/>
                                      </p:to>
                                    </p:set>
                                    <p:anim calcmode="lin" valueType="num">
                                      <p:cBhvr>
                                        <p:cTn id="55" dur="500" decel="50000" fill="hold">
                                          <p:stCondLst>
                                            <p:cond delay="0"/>
                                          </p:stCondLst>
                                        </p:cTn>
                                        <p:tgtEl>
                                          <p:spTgt spid="2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2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09800"/>
            <a:ext cx="3327605" cy="4436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2"/>
          </p:nvPr>
        </p:nvSpPr>
        <p:spPr/>
        <p:txBody>
          <a:bodyPr/>
          <a:lstStyle/>
          <a:p>
            <a:fld id="{C7E5E819-E517-42CE-8994-CB35583E4EF2}" type="slidenum">
              <a:rPr lang="en-US"/>
              <a:pPr/>
              <a:t>17</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5" name="Text Box 8"/>
          <p:cNvSpPr txBox="1">
            <a:spLocks noChangeArrowheads="1"/>
          </p:cNvSpPr>
          <p:nvPr/>
        </p:nvSpPr>
        <p:spPr bwMode="auto">
          <a:xfrm>
            <a:off x="3733800" y="2205061"/>
            <a:ext cx="5181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mn-lt"/>
              </a:rPr>
              <a:t>(c) "to declare openly by way of speaking out freely, such confession being the effect of deep conviction of facts," Matt. 7:23; Matt. 10:32 (twice) and Luke 12:8 . . .  “conveys the thought of "confessing" allegiance to Christ as one's Master and Lord, . . .—Vine's Expository Dictionary of Old and New Testament Words </a:t>
            </a: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1066800"/>
            <a:ext cx="7088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6" y="4627682"/>
            <a:ext cx="3314700" cy="15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6232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500" decel="50000" fill="hold">
                                          <p:stCondLst>
                                            <p:cond delay="0"/>
                                          </p:stCondLst>
                                        </p:cTn>
                                        <p:tgtEl>
                                          <p:spTgt spid="2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20" dur="1000" fill="hold"/>
                                        <p:tgtEl>
                                          <p:spTgt spid="2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09800"/>
            <a:ext cx="3327605" cy="4436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2"/>
          </p:nvPr>
        </p:nvSpPr>
        <p:spPr/>
        <p:txBody>
          <a:bodyPr/>
          <a:lstStyle/>
          <a:p>
            <a:fld id="{C7E5E819-E517-42CE-8994-CB35583E4EF2}" type="slidenum">
              <a:rPr lang="en-US"/>
              <a:pPr/>
              <a:t>18</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1066800"/>
            <a:ext cx="7088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6" y="4627682"/>
            <a:ext cx="3314700" cy="15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00500" y="2396878"/>
            <a:ext cx="4572000" cy="3970318"/>
          </a:xfrm>
          <a:prstGeom prst="rect">
            <a:avLst/>
          </a:prstGeom>
        </p:spPr>
        <p:txBody>
          <a:bodyPr>
            <a:spAutoFit/>
          </a:bodyPr>
          <a:lstStyle/>
          <a:p>
            <a:pPr algn="ctr"/>
            <a:r>
              <a:rPr lang="en-US" sz="2800" dirty="0">
                <a:effectLst>
                  <a:glow rad="101600">
                    <a:schemeClr val="bg1">
                      <a:alpha val="60000"/>
                    </a:schemeClr>
                  </a:glow>
                  <a:outerShdw blurRad="50800" dist="38100" dir="2700000" algn="tl" rotWithShape="0">
                    <a:prstClr val="black">
                      <a:alpha val="40000"/>
                    </a:prstClr>
                  </a:outerShdw>
                </a:effectLst>
              </a:rPr>
              <a:t>Matthew 10:32-33 (NKJV) </a:t>
            </a:r>
          </a:p>
          <a:p>
            <a:pPr algn="ctr"/>
            <a:r>
              <a:rPr lang="en-US" sz="2800" dirty="0">
                <a:effectLst>
                  <a:glow rad="101600">
                    <a:schemeClr val="bg1">
                      <a:alpha val="60000"/>
                    </a:schemeClr>
                  </a:glow>
                  <a:outerShdw blurRad="50800" dist="38100" dir="2700000" algn="tl" rotWithShape="0">
                    <a:prstClr val="black">
                      <a:alpha val="40000"/>
                    </a:prstClr>
                  </a:outerShdw>
                </a:effectLst>
              </a:rPr>
              <a:t>32 "Therefore whoever </a:t>
            </a:r>
            <a:r>
              <a:rPr lang="en-US" sz="2800" dirty="0">
                <a:solidFill>
                  <a:srgbClr val="FFFF00"/>
                </a:solidFill>
                <a:effectLst>
                  <a:glow rad="101600">
                    <a:schemeClr val="bg1">
                      <a:alpha val="60000"/>
                    </a:schemeClr>
                  </a:glow>
                  <a:outerShdw blurRad="50800" dist="38100" dir="2700000" algn="tl" rotWithShape="0">
                    <a:prstClr val="black">
                      <a:alpha val="40000"/>
                    </a:prstClr>
                  </a:outerShdw>
                </a:effectLst>
              </a:rPr>
              <a:t>confesses Me before men</a:t>
            </a:r>
            <a:r>
              <a:rPr lang="en-US" sz="2800" dirty="0">
                <a:effectLst>
                  <a:glow rad="101600">
                    <a:schemeClr val="bg1">
                      <a:alpha val="60000"/>
                    </a:schemeClr>
                  </a:glow>
                  <a:outerShdw blurRad="50800" dist="38100" dir="2700000" algn="tl" rotWithShape="0">
                    <a:prstClr val="black">
                      <a:alpha val="40000"/>
                    </a:prstClr>
                  </a:outerShdw>
                </a:effectLst>
              </a:rPr>
              <a:t>, him I will also confess before My Father who is in heaven. 33 But whoever denies Me before men, him I will also deny before My Father who is in heaven.</a:t>
            </a:r>
          </a:p>
        </p:txBody>
      </p:sp>
    </p:spTree>
    <p:extLst>
      <p:ext uri="{BB962C8B-B14F-4D97-AF65-F5344CB8AC3E}">
        <p14:creationId xmlns:p14="http://schemas.microsoft.com/office/powerpoint/2010/main" val="189487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09800"/>
            <a:ext cx="3327605" cy="4436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a:spLocks noGrp="1"/>
          </p:cNvSpPr>
          <p:nvPr>
            <p:ph type="sldNum" sz="quarter" idx="12"/>
          </p:nvPr>
        </p:nvSpPr>
        <p:spPr/>
        <p:txBody>
          <a:bodyPr/>
          <a:lstStyle/>
          <a:p>
            <a:fld id="{C7E5E819-E517-42CE-8994-CB35583E4EF2}" type="slidenum">
              <a:rPr lang="en-US"/>
              <a:pPr/>
              <a:t>19</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1066800"/>
            <a:ext cx="7088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6" y="4627682"/>
            <a:ext cx="3314700" cy="15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86200" y="2185702"/>
            <a:ext cx="5002645" cy="4401205"/>
          </a:xfrm>
          <a:prstGeom prst="rect">
            <a:avLst/>
          </a:prstGeom>
        </p:spPr>
        <p:txBody>
          <a:bodyPr wrap="square">
            <a:spAutoFit/>
          </a:bodyPr>
          <a:lstStyle/>
          <a:p>
            <a:pPr algn="ctr"/>
            <a:r>
              <a:rPr lang="en-US" sz="2800" dirty="0">
                <a:effectLst>
                  <a:glow rad="101600">
                    <a:schemeClr val="bg1">
                      <a:alpha val="60000"/>
                    </a:schemeClr>
                  </a:glow>
                  <a:outerShdw blurRad="60007" dist="310007" dir="7680000" sy="30000" kx="1300200" algn="ctr" rotWithShape="0">
                    <a:prstClr val="black">
                      <a:alpha val="32000"/>
                    </a:prstClr>
                  </a:outerShdw>
                </a:effectLst>
              </a:rPr>
              <a:t>Romans 10:9-10 (NKJV) </a:t>
            </a:r>
          </a:p>
          <a:p>
            <a:pPr algn="ctr"/>
            <a:r>
              <a:rPr lang="en-US" sz="2800" dirty="0">
                <a:effectLst>
                  <a:glow rad="101600">
                    <a:schemeClr val="bg1">
                      <a:alpha val="60000"/>
                    </a:schemeClr>
                  </a:glow>
                  <a:outerShdw blurRad="60007" dist="310007" dir="7680000" sy="30000" kx="1300200" algn="ctr" rotWithShape="0">
                    <a:prstClr val="black">
                      <a:alpha val="32000"/>
                    </a:prstClr>
                  </a:outerShdw>
                </a:effectLst>
              </a:rPr>
              <a:t>9 that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if you confess with your mouth the Lord Jesus </a:t>
            </a:r>
            <a:r>
              <a:rPr lang="en-US" sz="2800" dirty="0">
                <a:effectLst>
                  <a:glow rad="101600">
                    <a:schemeClr val="bg1">
                      <a:alpha val="60000"/>
                    </a:schemeClr>
                  </a:glow>
                  <a:outerShdw blurRad="60007" dist="310007" dir="7680000" sy="30000" kx="1300200" algn="ctr" rotWithShape="0">
                    <a:prstClr val="black">
                      <a:alpha val="32000"/>
                    </a:prstClr>
                  </a:outerShdw>
                </a:effectLst>
              </a:rPr>
              <a:t>and believe in your heart that God has raised Him from the dead, you will be saved. 10 For with the heart one believes unto righteousness, and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with the mouth confession is made unto salvation</a:t>
            </a:r>
            <a:r>
              <a:rPr lang="en-US" sz="2800" dirty="0">
                <a:effectLst>
                  <a:glow rad="101600">
                    <a:schemeClr val="bg1">
                      <a:alpha val="60000"/>
                    </a:schemeClr>
                  </a:glow>
                  <a:outerShdw blurRad="60007" dist="310007" dir="7680000" sy="30000" kx="1300200" algn="ctr" rotWithShape="0">
                    <a:prstClr val="black">
                      <a:alpha val="32000"/>
                    </a:prstClr>
                  </a:outerShdw>
                </a:effectLst>
              </a:rPr>
              <a:t>.</a:t>
            </a:r>
          </a:p>
        </p:txBody>
      </p:sp>
    </p:spTree>
    <p:extLst>
      <p:ext uri="{BB962C8B-B14F-4D97-AF65-F5344CB8AC3E}">
        <p14:creationId xmlns:p14="http://schemas.microsoft.com/office/powerpoint/2010/main" val="286277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4800" y="228600"/>
            <a:ext cx="1230745" cy="457200"/>
            <a:chOff x="7924800" y="228600"/>
            <a:chExt cx="1230745" cy="457200"/>
          </a:xfrm>
        </p:grpSpPr>
        <p:sp>
          <p:nvSpPr>
            <p:cNvPr id="10" name="Pentagon 9"/>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Chevron 10"/>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2" name="Chevron 11"/>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5" name="TextBox 4"/>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6" name="Slide Number Placeholder 5"/>
          <p:cNvSpPr>
            <a:spLocks noGrp="1"/>
          </p:cNvSpPr>
          <p:nvPr>
            <p:ph type="sldNum" sz="quarter" idx="12"/>
          </p:nvPr>
        </p:nvSpPr>
        <p:spPr>
          <a:xfrm>
            <a:off x="8153400" y="231648"/>
            <a:ext cx="941203" cy="301752"/>
          </a:xfrm>
        </p:spPr>
        <p:txBody>
          <a:bodyPr/>
          <a:lstStyle/>
          <a:p>
            <a:fld id="{7E4624B1-C7B4-4A8A-8E6E-B45790D7EEB2}" type="slidenum">
              <a:rPr lang="en-US" smtClean="0"/>
              <a:t>2</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9" y="2133600"/>
            <a:ext cx="2762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57600" y="2286000"/>
            <a:ext cx="5067300" cy="4308872"/>
          </a:xfrm>
          <a:prstGeom prst="rect">
            <a:avLst/>
          </a:prstGeom>
        </p:spPr>
        <p:txBody>
          <a:bodyPr wrap="square">
            <a:spAutoFit/>
          </a:bodyPr>
          <a:lstStyle/>
          <a:p>
            <a:pPr>
              <a:spcAft>
                <a:spcPts val="600"/>
              </a:spcAft>
            </a:pPr>
            <a:r>
              <a:rPr lang="en-US" sz="2400" dirty="0" smtClean="0">
                <a:effectLst>
                  <a:glow rad="101600">
                    <a:schemeClr val="bg1">
                      <a:alpha val="60000"/>
                    </a:schemeClr>
                  </a:glow>
                </a:effectLst>
              </a:rPr>
              <a:t>transitive </a:t>
            </a:r>
            <a:r>
              <a:rPr lang="en-US" sz="2400" dirty="0">
                <a:effectLst>
                  <a:glow rad="101600">
                    <a:schemeClr val="bg1">
                      <a:alpha val="60000"/>
                    </a:schemeClr>
                  </a:glow>
                </a:effectLst>
              </a:rPr>
              <a:t>verb</a:t>
            </a:r>
          </a:p>
          <a:p>
            <a:pPr marL="231775" indent="-231775">
              <a:spcAft>
                <a:spcPts val="600"/>
              </a:spcAft>
            </a:pPr>
            <a:r>
              <a:rPr lang="en-US" sz="2400" dirty="0" smtClean="0">
                <a:effectLst>
                  <a:glow rad="101600">
                    <a:schemeClr val="bg1">
                      <a:alpha val="60000"/>
                    </a:schemeClr>
                  </a:glow>
                </a:effectLst>
              </a:rPr>
              <a:t>1 - a </a:t>
            </a:r>
            <a:r>
              <a:rPr lang="en-US" sz="2400" dirty="0">
                <a:effectLst>
                  <a:glow rad="101600">
                    <a:schemeClr val="bg1">
                      <a:alpha val="60000"/>
                    </a:schemeClr>
                  </a:glow>
                </a:effectLst>
              </a:rPr>
              <a:t>: </a:t>
            </a:r>
            <a:r>
              <a:rPr lang="en-US" sz="2400" dirty="0">
                <a:solidFill>
                  <a:srgbClr val="FFFF00"/>
                </a:solidFill>
                <a:effectLst>
                  <a:glow rad="101600">
                    <a:schemeClr val="bg1">
                      <a:alpha val="60000"/>
                    </a:schemeClr>
                  </a:glow>
                </a:effectLst>
              </a:rPr>
              <a:t>to bring over from one belief, view, or party to another </a:t>
            </a:r>
            <a:r>
              <a:rPr lang="en-US" sz="2400" dirty="0">
                <a:effectLst>
                  <a:glow rad="101600">
                    <a:schemeClr val="bg1">
                      <a:alpha val="60000"/>
                    </a:schemeClr>
                  </a:glow>
                </a:effectLst>
              </a:rPr>
              <a:t>b : to bring about a religious conversion in </a:t>
            </a:r>
          </a:p>
          <a:p>
            <a:pPr marL="231775" indent="-231775">
              <a:spcAft>
                <a:spcPts val="600"/>
              </a:spcAft>
            </a:pPr>
            <a:r>
              <a:rPr lang="en-US" sz="2400" dirty="0" smtClean="0">
                <a:effectLst>
                  <a:glow rad="101600">
                    <a:schemeClr val="bg1">
                      <a:alpha val="60000"/>
                    </a:schemeClr>
                  </a:glow>
                </a:effectLst>
              </a:rPr>
              <a:t>2 - a </a:t>
            </a:r>
            <a:r>
              <a:rPr lang="en-US" sz="2400" dirty="0">
                <a:effectLst>
                  <a:glow rad="101600">
                    <a:schemeClr val="bg1">
                      <a:alpha val="60000"/>
                    </a:schemeClr>
                  </a:glow>
                </a:effectLst>
              </a:rPr>
              <a:t>: to alter the physical or chemical nature or properties of especially in manufacturing b (1) : </a:t>
            </a:r>
            <a:r>
              <a:rPr lang="en-US" sz="2400" dirty="0">
                <a:solidFill>
                  <a:srgbClr val="FFFF00"/>
                </a:solidFill>
                <a:effectLst>
                  <a:glow rad="101600">
                    <a:schemeClr val="bg1">
                      <a:alpha val="60000"/>
                    </a:schemeClr>
                  </a:glow>
                </a:effectLst>
              </a:rPr>
              <a:t>to change from one form or function to another </a:t>
            </a:r>
            <a:r>
              <a:rPr lang="en-US" sz="2400" dirty="0">
                <a:effectLst>
                  <a:glow rad="101600">
                    <a:schemeClr val="bg1">
                      <a:alpha val="60000"/>
                    </a:schemeClr>
                  </a:glow>
                </a:effectLst>
              </a:rPr>
              <a:t>(2) : to alter for more effective </a:t>
            </a:r>
            <a:r>
              <a:rPr lang="en-US" sz="2400" dirty="0" smtClean="0">
                <a:effectLst>
                  <a:glow rad="101600">
                    <a:schemeClr val="bg1">
                      <a:alpha val="60000"/>
                    </a:schemeClr>
                  </a:glow>
                </a:effectLst>
              </a:rPr>
              <a:t>utilization</a:t>
            </a:r>
            <a:endParaRPr lang="en-US" sz="2400" dirty="0">
              <a:effectLst>
                <a:glow rad="101600">
                  <a:schemeClr val="bg1">
                    <a:alpha val="60000"/>
                  </a:schemeClr>
                </a:glow>
              </a:effectLst>
            </a:endParaRPr>
          </a:p>
        </p:txBody>
      </p:sp>
      <p:grpSp>
        <p:nvGrpSpPr>
          <p:cNvPr id="14" name="Group 13"/>
          <p:cNvGrpSpPr/>
          <p:nvPr/>
        </p:nvGrpSpPr>
        <p:grpSpPr>
          <a:xfrm rot="10800000">
            <a:off x="0" y="6172200"/>
            <a:ext cx="1230745" cy="457200"/>
            <a:chOff x="7924800" y="228600"/>
            <a:chExt cx="1230745" cy="457200"/>
          </a:xfrm>
        </p:grpSpPr>
        <p:sp>
          <p:nvSpPr>
            <p:cNvPr id="15" name="Pentagon 1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Chevron 1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7" name="Chevron 1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19" name="Rectangle 18"/>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Snip Single Corner Rectangle 19"/>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Rectangle 20"/>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2561926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99196"/>
            <a:ext cx="3238500" cy="41321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pPr/>
              <a:t>20</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 name="Rectangle 1"/>
          <p:cNvSpPr/>
          <p:nvPr/>
        </p:nvSpPr>
        <p:spPr>
          <a:xfrm>
            <a:off x="533400" y="1371600"/>
            <a:ext cx="6322500" cy="769441"/>
          </a:xfrm>
          <a:prstGeom prst="rect">
            <a:avLst/>
          </a:prstGeom>
        </p:spPr>
        <p:txBody>
          <a:bodyPr wrap="none">
            <a:spAutoFit/>
          </a:bodyPr>
          <a:lstStyle/>
          <a:p>
            <a:r>
              <a:rPr lang="en-US" sz="4400" dirty="0" smtClean="0">
                <a:effectLst>
                  <a:glow rad="101600">
                    <a:schemeClr val="bg1">
                      <a:alpha val="60000"/>
                    </a:schemeClr>
                  </a:glow>
                  <a:outerShdw blurRad="60007" dist="310007" dir="7680000" sy="30000" kx="1300200" algn="ctr" rotWithShape="0">
                    <a:prstClr val="black">
                      <a:alpha val="32000"/>
                    </a:prstClr>
                  </a:outerShdw>
                </a:effectLst>
                <a:latin typeface="Footlight MT Light" pitchFamily="18" charset="0"/>
              </a:rPr>
              <a:t>A Change In Commitment </a:t>
            </a:r>
            <a:endParaRPr lang="en-US" sz="4400" dirty="0">
              <a:latin typeface="Footlight MT Light" pitchFamily="18" charset="0"/>
            </a:endParaRPr>
          </a:p>
        </p:txBody>
      </p:sp>
      <p:sp>
        <p:nvSpPr>
          <p:cNvPr id="25" name="Text Box 8"/>
          <p:cNvSpPr txBox="1">
            <a:spLocks noChangeArrowheads="1"/>
          </p:cNvSpPr>
          <p:nvPr/>
        </p:nvSpPr>
        <p:spPr bwMode="auto">
          <a:xfrm>
            <a:off x="3390900" y="2205061"/>
            <a:ext cx="5524500" cy="442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United with Christ in His death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(Romans 6:3-6)</a:t>
            </a: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Submitting to the authority of Christ</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mn-lt"/>
              </a:rPr>
              <a:t>-(</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Receiving the remission of sins – Acts 2:38)</a:t>
            </a: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Becoming a child of God by faith</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 (Gal. 3:26,27)</a:t>
            </a:r>
          </a:p>
          <a:p>
            <a:pPr>
              <a:spcBef>
                <a:spcPct val="35000"/>
              </a:spcBef>
              <a:buClr>
                <a:schemeClr val="tx2"/>
              </a:buClr>
              <a:buFont typeface="Wingdings 2" pitchFamily="18" charset="2"/>
              <a:buChar char="è"/>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mn-lt"/>
              </a:rPr>
              <a:t>Cleansing the conscience </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mn-lt"/>
              </a:rPr>
              <a:t>– (1 Peter 3:21)</a:t>
            </a:r>
            <a:endParaRPr lang="en-US" sz="2800" dirty="0">
              <a:effectLst>
                <a:glow rad="101600">
                  <a:schemeClr val="bg1">
                    <a:alpha val="60000"/>
                  </a:schemeClr>
                </a:glow>
                <a:outerShdw blurRad="60007" dist="310007" dir="7680000" sy="30000" kx="1300200" algn="ctr" rotWithShape="0">
                  <a:prstClr val="black">
                    <a:alpha val="32000"/>
                  </a:prstClr>
                </a:outerShdw>
              </a:effectLst>
              <a:latin typeface="+mn-lt"/>
            </a:endParaRPr>
          </a:p>
        </p:txBody>
      </p:sp>
    </p:spTree>
    <p:extLst>
      <p:ext uri="{BB962C8B-B14F-4D97-AF65-F5344CB8AC3E}">
        <p14:creationId xmlns:p14="http://schemas.microsoft.com/office/powerpoint/2010/main" val="307433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500" decel="50000" fill="hold">
                                          <p:stCondLst>
                                            <p:cond delay="0"/>
                                          </p:stCondLst>
                                        </p:cTn>
                                        <p:tgtEl>
                                          <p:spTgt spid="2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 calcmode="lin" valueType="num">
                                      <p:cBhvr>
                                        <p:cTn id="19" dur="500" decel="50000" fill="hold">
                                          <p:stCondLst>
                                            <p:cond delay="0"/>
                                          </p:stCondLst>
                                        </p:cTn>
                                        <p:tgtEl>
                                          <p:spTgt spid="2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5">
                                            <p:txEl>
                                              <p:pRg st="2" end="2"/>
                                            </p:txEl>
                                          </p:spTgt>
                                        </p:tgtEl>
                                        <p:attrNameLst>
                                          <p:attrName>style.visibility</p:attrName>
                                        </p:attrNameLst>
                                      </p:cBhvr>
                                      <p:to>
                                        <p:strVal val="visible"/>
                                      </p:to>
                                    </p:set>
                                    <p:anim calcmode="lin" valueType="num">
                                      <p:cBhvr>
                                        <p:cTn id="31" dur="500" decel="50000" fill="hold">
                                          <p:stCondLst>
                                            <p:cond delay="0"/>
                                          </p:stCondLst>
                                        </p:cTn>
                                        <p:tgtEl>
                                          <p:spTgt spid="2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5">
                                            <p:txEl>
                                              <p:pRg st="3" end="3"/>
                                            </p:txEl>
                                          </p:spTgt>
                                        </p:tgtEl>
                                        <p:attrNameLst>
                                          <p:attrName>style.visibility</p:attrName>
                                        </p:attrNameLst>
                                      </p:cBhvr>
                                      <p:to>
                                        <p:strVal val="visible"/>
                                      </p:to>
                                    </p:set>
                                    <p:anim calcmode="lin" valueType="num">
                                      <p:cBhvr>
                                        <p:cTn id="43" dur="500" decel="50000" fill="hold">
                                          <p:stCondLst>
                                            <p:cond delay="0"/>
                                          </p:stCondLst>
                                        </p:cTn>
                                        <p:tgtEl>
                                          <p:spTgt spid="2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2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4624B1-C7B4-4A8A-8E6E-B45790D7EEB2}" type="slidenum">
              <a:rPr lang="en-US" smtClean="0"/>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00237261"/>
              </p:ext>
            </p:extLst>
          </p:nvPr>
        </p:nvGraphicFramePr>
        <p:xfrm>
          <a:off x="152400" y="1747836"/>
          <a:ext cx="3124200" cy="4805364"/>
        </p:xfrm>
        <a:graphic>
          <a:graphicData uri="http://schemas.openxmlformats.org/drawingml/2006/table">
            <a:tbl>
              <a:tblPr>
                <a:tableStyleId>{775DCB02-9BB8-47FD-8907-85C794F793BA}</a:tableStyleId>
              </a:tblPr>
              <a:tblGrid>
                <a:gridCol w="31242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Examples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Pentecost – 2:14-41</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Samaria – 8:5-13</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Eunuch – 8:35-39</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Saul – 9,22,26</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Cornelius - 10:34-48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Lydia – 16:13-15</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Jailor – 16:30-34</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Corinthians - 18:8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Ephesians - 19:3-5 </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63287593"/>
              </p:ext>
            </p:extLst>
          </p:nvPr>
        </p:nvGraphicFramePr>
        <p:xfrm>
          <a:off x="3276600" y="1747836"/>
          <a:ext cx="1295400" cy="4805364"/>
        </p:xfrm>
        <a:graphic>
          <a:graphicData uri="http://schemas.openxmlformats.org/drawingml/2006/table">
            <a:tbl>
              <a:tblPr>
                <a:tableStyleId>{775DCB02-9BB8-47FD-8907-85C794F793BA}</a:tableStyleId>
              </a:tblPr>
              <a:tblGrid>
                <a:gridCol w="12954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Believed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12</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36,37</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43</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14</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7699835"/>
              </p:ext>
            </p:extLst>
          </p:nvPr>
        </p:nvGraphicFramePr>
        <p:xfrm>
          <a:off x="4572000" y="1747836"/>
          <a:ext cx="1447800" cy="4805364"/>
        </p:xfrm>
        <a:graphic>
          <a:graphicData uri="http://schemas.openxmlformats.org/drawingml/2006/table">
            <a:tbl>
              <a:tblPr>
                <a:tableStyleId>{775DCB02-9BB8-47FD-8907-85C794F793BA}</a:tableStyleId>
              </a:tblPr>
              <a:tblGrid>
                <a:gridCol w="14478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Repented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37,38</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00171353"/>
              </p:ext>
            </p:extLst>
          </p:nvPr>
        </p:nvGraphicFramePr>
        <p:xfrm>
          <a:off x="6019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Confessed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99755095"/>
              </p:ext>
            </p:extLst>
          </p:nvPr>
        </p:nvGraphicFramePr>
        <p:xfrm>
          <a:off x="7543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Baptized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38,41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12,13</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22:16</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33</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10" name="Snip Single Corner Rectangle 9"/>
          <p:cNvSpPr/>
          <p:nvPr/>
        </p:nvSpPr>
        <p:spPr>
          <a:xfrm>
            <a:off x="0" y="228600"/>
            <a:ext cx="67818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228600"/>
            <a:ext cx="67818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Conversions </a:t>
            </a:r>
            <a:r>
              <a:rPr lang="en-US" sz="44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In </a:t>
            </a:r>
            <a:r>
              <a:rPr lang="en-US" sz="44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Acts</a:t>
            </a:r>
          </a:p>
        </p:txBody>
      </p:sp>
    </p:spTree>
    <p:extLst>
      <p:ext uri="{BB962C8B-B14F-4D97-AF65-F5344CB8AC3E}">
        <p14:creationId xmlns:p14="http://schemas.microsoft.com/office/powerpoint/2010/main" val="1617947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22</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 name="Rectangle 1"/>
          <p:cNvSpPr/>
          <p:nvPr/>
        </p:nvSpPr>
        <p:spPr>
          <a:xfrm>
            <a:off x="533400" y="2133600"/>
            <a:ext cx="8001000" cy="3170099"/>
          </a:xfrm>
          <a:prstGeom prst="rect">
            <a:avLst/>
          </a:prstGeom>
        </p:spPr>
        <p:txBody>
          <a:bodyPr wrap="square">
            <a:spAutoFit/>
          </a:bodyPr>
          <a:lstStyle/>
          <a:p>
            <a:pPr algn="ctr"/>
            <a:r>
              <a:rPr lang="en-US" sz="4000" b="1" dirty="0">
                <a:effectLst>
                  <a:glow rad="101600">
                    <a:schemeClr val="bg1">
                      <a:alpha val="60000"/>
                    </a:schemeClr>
                  </a:glow>
                  <a:outerShdw blurRad="60007" dist="310007" dir="7680000" sy="30000" kx="1300200" algn="ctr" rotWithShape="0">
                    <a:prstClr val="black">
                      <a:alpha val="32000"/>
                    </a:prstClr>
                  </a:outerShdw>
                </a:effectLst>
              </a:rPr>
              <a:t>Psalm 19:7 (NKJV) </a:t>
            </a:r>
            <a:r>
              <a:rPr lang="en-US" sz="4000" dirty="0">
                <a:effectLst>
                  <a:glow rad="101600">
                    <a:schemeClr val="bg1">
                      <a:alpha val="60000"/>
                    </a:schemeClr>
                  </a:glow>
                  <a:outerShdw blurRad="60007" dist="310007" dir="7680000" sy="30000" kx="1300200" algn="ctr" rotWithShape="0">
                    <a:prstClr val="black">
                      <a:alpha val="32000"/>
                    </a:prstClr>
                  </a:outerShdw>
                </a:effectLst>
              </a:rPr>
              <a:t/>
            </a:r>
            <a:br>
              <a:rPr lang="en-US" sz="4000" dirty="0">
                <a:effectLst>
                  <a:glow rad="101600">
                    <a:schemeClr val="bg1">
                      <a:alpha val="60000"/>
                    </a:schemeClr>
                  </a:glow>
                  <a:outerShdw blurRad="60007" dist="310007" dir="7680000" sy="30000" kx="1300200" algn="ctr" rotWithShape="0">
                    <a:prstClr val="black">
                      <a:alpha val="32000"/>
                    </a:prstClr>
                  </a:outerShdw>
                </a:effectLst>
              </a:rPr>
            </a:br>
            <a:r>
              <a:rPr lang="en-US" sz="4000" baseline="30000" dirty="0">
                <a:effectLst>
                  <a:glow rad="101600">
                    <a:schemeClr val="bg1">
                      <a:alpha val="60000"/>
                    </a:schemeClr>
                  </a:glow>
                  <a:outerShdw blurRad="60007" dist="310007" dir="7680000" sy="30000" kx="1300200" algn="ctr" rotWithShape="0">
                    <a:prstClr val="black">
                      <a:alpha val="32000"/>
                    </a:prstClr>
                  </a:outerShdw>
                </a:effectLst>
              </a:rPr>
              <a:t>7 </a:t>
            </a:r>
            <a:r>
              <a:rPr lang="en-US" sz="4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The law of the LORD </a:t>
            </a:r>
            <a:r>
              <a:rPr lang="en-US" sz="40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is</a:t>
            </a:r>
            <a:r>
              <a:rPr lang="en-US" sz="4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perfect, converting the soul</a:t>
            </a:r>
            <a:r>
              <a:rPr lang="en-US" sz="4000" dirty="0">
                <a:effectLst>
                  <a:glow rad="101600">
                    <a:schemeClr val="bg1">
                      <a:alpha val="60000"/>
                    </a:schemeClr>
                  </a:glow>
                  <a:outerShdw blurRad="60007" dist="310007" dir="7680000" sy="30000" kx="1300200" algn="ctr" rotWithShape="0">
                    <a:prstClr val="black">
                      <a:alpha val="32000"/>
                    </a:prstClr>
                  </a:outerShdw>
                </a:effectLst>
              </a:rPr>
              <a:t>; The testimony of the LORD </a:t>
            </a:r>
            <a:r>
              <a:rPr lang="en-US" sz="4000" i="1" dirty="0">
                <a:effectLst>
                  <a:glow rad="101600">
                    <a:schemeClr val="bg1">
                      <a:alpha val="60000"/>
                    </a:schemeClr>
                  </a:glow>
                  <a:outerShdw blurRad="60007" dist="310007" dir="7680000" sy="30000" kx="1300200" algn="ctr" rotWithShape="0">
                    <a:prstClr val="black">
                      <a:alpha val="32000"/>
                    </a:prstClr>
                  </a:outerShdw>
                </a:effectLst>
              </a:rPr>
              <a:t>is</a:t>
            </a:r>
            <a:r>
              <a:rPr lang="en-US" sz="4000" dirty="0">
                <a:effectLst>
                  <a:glow rad="101600">
                    <a:schemeClr val="bg1">
                      <a:alpha val="60000"/>
                    </a:schemeClr>
                  </a:glow>
                  <a:outerShdw blurRad="60007" dist="310007" dir="7680000" sy="30000" kx="1300200" algn="ctr" rotWithShape="0">
                    <a:prstClr val="black">
                      <a:alpha val="32000"/>
                    </a:prstClr>
                  </a:outerShdw>
                </a:effectLst>
              </a:rPr>
              <a:t> sure, making wise the simple; </a:t>
            </a:r>
          </a:p>
        </p:txBody>
      </p:sp>
    </p:spTree>
    <p:extLst>
      <p:ext uri="{BB962C8B-B14F-4D97-AF65-F5344CB8AC3E}">
        <p14:creationId xmlns:p14="http://schemas.microsoft.com/office/powerpoint/2010/main" val="327329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23</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 name="Rectangle 1"/>
          <p:cNvSpPr/>
          <p:nvPr/>
        </p:nvSpPr>
        <p:spPr>
          <a:xfrm>
            <a:off x="304800" y="1300877"/>
            <a:ext cx="8496300" cy="5262979"/>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Acts 26:16-18 (NKJV) </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16 </a:t>
            </a:r>
            <a:r>
              <a:rPr lang="en-US" sz="2800" dirty="0">
                <a:effectLst>
                  <a:glow rad="101600">
                    <a:schemeClr val="bg1">
                      <a:alpha val="60000"/>
                    </a:schemeClr>
                  </a:glow>
                  <a:outerShdw blurRad="60007" dist="310007" dir="7680000" sy="30000" kx="1300200" algn="ctr" rotWithShape="0">
                    <a:prstClr val="black">
                      <a:alpha val="32000"/>
                    </a:prstClr>
                  </a:outerShdw>
                </a:effectLst>
              </a:rPr>
              <a:t>But rise and stand on your feet; for I have appeared to you for this purpose, to make you a minister and a witness both of the things which you have seen and of the things which I will yet reveal to you.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17 </a:t>
            </a:r>
            <a:r>
              <a:rPr lang="en-US" sz="2800" dirty="0">
                <a:effectLst>
                  <a:glow rad="101600">
                    <a:schemeClr val="bg1">
                      <a:alpha val="60000"/>
                    </a:schemeClr>
                  </a:glow>
                  <a:outerShdw blurRad="60007" dist="310007" dir="7680000" sy="30000" kx="1300200" algn="ctr" rotWithShape="0">
                    <a:prstClr val="black">
                      <a:alpha val="32000"/>
                    </a:prstClr>
                  </a:outerShdw>
                </a:effectLst>
              </a:rPr>
              <a:t>I will deliver you from the </a:t>
            </a:r>
            <a:r>
              <a:rPr lang="en-US" sz="2800" i="1" dirty="0">
                <a:effectLst>
                  <a:glow rad="101600">
                    <a:schemeClr val="bg1">
                      <a:alpha val="60000"/>
                    </a:schemeClr>
                  </a:glow>
                  <a:outerShdw blurRad="60007" dist="310007" dir="7680000" sy="30000" kx="1300200" algn="ctr" rotWithShape="0">
                    <a:prstClr val="black">
                      <a:alpha val="32000"/>
                    </a:prstClr>
                  </a:outerShdw>
                </a:effectLst>
              </a:rPr>
              <a:t>Jewish</a:t>
            </a:r>
            <a:r>
              <a:rPr lang="en-US" sz="2800" dirty="0">
                <a:effectLst>
                  <a:glow rad="101600">
                    <a:schemeClr val="bg1">
                      <a:alpha val="60000"/>
                    </a:schemeClr>
                  </a:glow>
                  <a:outerShdw blurRad="60007" dist="310007" dir="7680000" sy="30000" kx="1300200" algn="ctr" rotWithShape="0">
                    <a:prstClr val="black">
                      <a:alpha val="32000"/>
                    </a:prstClr>
                  </a:outerShdw>
                </a:effectLst>
              </a:rPr>
              <a:t> people, as well as </a:t>
            </a:r>
            <a:r>
              <a:rPr lang="en-US" sz="2800" i="1" dirty="0">
                <a:effectLst>
                  <a:glow rad="101600">
                    <a:schemeClr val="bg1">
                      <a:alpha val="60000"/>
                    </a:schemeClr>
                  </a:glow>
                  <a:outerShdw blurRad="60007" dist="310007" dir="7680000" sy="30000" kx="1300200" algn="ctr" rotWithShape="0">
                    <a:prstClr val="black">
                      <a:alpha val="32000"/>
                    </a:prstClr>
                  </a:outerShdw>
                </a:effectLst>
              </a:rPr>
              <a:t>from</a:t>
            </a:r>
            <a:r>
              <a:rPr lang="en-US" sz="2800" dirty="0">
                <a:effectLst>
                  <a:glow rad="101600">
                    <a:schemeClr val="bg1">
                      <a:alpha val="60000"/>
                    </a:schemeClr>
                  </a:glow>
                  <a:outerShdw blurRad="60007" dist="310007" dir="7680000" sy="30000" kx="1300200" algn="ctr" rotWithShape="0">
                    <a:prstClr val="black">
                      <a:alpha val="32000"/>
                    </a:prstClr>
                  </a:outerShdw>
                </a:effectLst>
              </a:rPr>
              <a:t> the Gentiles, to whom I now send you,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18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to open their eyes, </a:t>
            </a:r>
            <a:r>
              <a:rPr lang="en-US" sz="28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in order</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to turn </a:t>
            </a:r>
            <a:r>
              <a:rPr lang="en-US" sz="28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them</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from darkness to light, and </a:t>
            </a:r>
            <a:r>
              <a:rPr lang="en-US" sz="28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from</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the power of Satan to God, that they may receive forgiveness of sins and an inheritance among those who are sanctified by faith in Me.' </a:t>
            </a:r>
          </a:p>
        </p:txBody>
      </p:sp>
    </p:spTree>
    <p:extLst>
      <p:ext uri="{BB962C8B-B14F-4D97-AF65-F5344CB8AC3E}">
        <p14:creationId xmlns:p14="http://schemas.microsoft.com/office/powerpoint/2010/main" val="256176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24</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125845" y="1259443"/>
            <a:ext cx="4446155" cy="5293757"/>
          </a:xfrm>
          <a:prstGeom prst="rect">
            <a:avLst/>
          </a:prstGeom>
        </p:spPr>
        <p:txBody>
          <a:bodyPr wrap="square">
            <a:spAutoFit/>
          </a:bodyPr>
          <a:lstStyle/>
          <a:p>
            <a:pPr algn="ctr"/>
            <a:r>
              <a:rPr lang="en-US" sz="2600" b="1" dirty="0">
                <a:effectLst>
                  <a:glow rad="101600">
                    <a:schemeClr val="bg1">
                      <a:alpha val="60000"/>
                    </a:schemeClr>
                  </a:glow>
                  <a:outerShdw blurRad="60007" dist="310007" dir="7680000" sy="30000" kx="1300200" algn="ctr" rotWithShape="0">
                    <a:prstClr val="black">
                      <a:alpha val="32000"/>
                    </a:prstClr>
                  </a:outerShdw>
                </a:effectLst>
              </a:rPr>
              <a:t>Acts 2:38-47 (NKJV) </a:t>
            </a:r>
            <a:r>
              <a:rPr lang="en-US" sz="2600" dirty="0">
                <a:effectLst>
                  <a:glow rad="101600">
                    <a:schemeClr val="bg1">
                      <a:alpha val="60000"/>
                    </a:schemeClr>
                  </a:glow>
                  <a:outerShdw blurRad="60007" dist="310007" dir="7680000" sy="30000" kx="1300200" algn="ctr" rotWithShape="0">
                    <a:prstClr val="black">
                      <a:alpha val="32000"/>
                    </a:prstClr>
                  </a:outerShdw>
                </a:effectLst>
              </a:rPr>
              <a:t/>
            </a:r>
            <a:br>
              <a:rPr lang="en-US" sz="2600" dirty="0">
                <a:effectLst>
                  <a:glow rad="101600">
                    <a:schemeClr val="bg1">
                      <a:alpha val="60000"/>
                    </a:schemeClr>
                  </a:glow>
                  <a:outerShdw blurRad="60007" dist="310007" dir="7680000" sy="30000" kx="1300200" algn="ctr" rotWithShape="0">
                    <a:prstClr val="black">
                      <a:alpha val="32000"/>
                    </a:prstClr>
                  </a:outerShdw>
                </a:effectLst>
              </a:rPr>
            </a:br>
            <a:r>
              <a:rPr lang="en-US" sz="2600" baseline="30000" dirty="0">
                <a:effectLst>
                  <a:glow rad="101600">
                    <a:schemeClr val="bg1">
                      <a:alpha val="60000"/>
                    </a:schemeClr>
                  </a:glow>
                  <a:outerShdw blurRad="60007" dist="310007" dir="7680000" sy="30000" kx="1300200" algn="ctr" rotWithShape="0">
                    <a:prstClr val="black">
                      <a:alpha val="32000"/>
                    </a:prstClr>
                  </a:outerShdw>
                </a:effectLst>
              </a:rPr>
              <a:t>38 </a:t>
            </a:r>
            <a:r>
              <a:rPr lang="en-US" sz="2600" dirty="0">
                <a:effectLst>
                  <a:glow rad="101600">
                    <a:schemeClr val="bg1">
                      <a:alpha val="60000"/>
                    </a:schemeClr>
                  </a:glow>
                  <a:outerShdw blurRad="60007" dist="310007" dir="7680000" sy="30000" kx="1300200" algn="ctr" rotWithShape="0">
                    <a:prstClr val="black">
                      <a:alpha val="32000"/>
                    </a:prstClr>
                  </a:outerShdw>
                </a:effectLst>
              </a:rPr>
              <a:t>Then Peter said to them, "Repent, and let every one of you be baptized in the name of Jesus Christ for the remission of sins; and you shall receive the gift of the Holy Spirit</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 . . </a:t>
            </a: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47 </a:t>
            </a:r>
            <a:r>
              <a:rPr lang="en-US" sz="2600" dirty="0">
                <a:effectLst>
                  <a:glow rad="101600">
                    <a:schemeClr val="bg1">
                      <a:alpha val="60000"/>
                    </a:schemeClr>
                  </a:glow>
                  <a:outerShdw blurRad="60007" dist="310007" dir="7680000" sy="30000" kx="1300200" algn="ctr" rotWithShape="0">
                    <a:prstClr val="black">
                      <a:alpha val="32000"/>
                    </a:prstClr>
                  </a:outerShdw>
                </a:effectLst>
              </a:rPr>
              <a:t>praising God and having favor with all the people. And the Lord added to the church daily those who were being saved. </a:t>
            </a:r>
          </a:p>
        </p:txBody>
      </p:sp>
      <p:sp>
        <p:nvSpPr>
          <p:cNvPr id="4" name="Rectangle 3"/>
          <p:cNvSpPr/>
          <p:nvPr/>
        </p:nvSpPr>
        <p:spPr>
          <a:xfrm>
            <a:off x="4800599" y="1259443"/>
            <a:ext cx="4354945" cy="5293757"/>
          </a:xfrm>
          <a:prstGeom prst="rect">
            <a:avLst/>
          </a:prstGeom>
        </p:spPr>
        <p:txBody>
          <a:bodyPr wrap="square">
            <a:spAutoFit/>
          </a:bodyPr>
          <a:lstStyle/>
          <a:p>
            <a:pPr algn="ctr"/>
            <a:r>
              <a:rPr lang="en-US" sz="2600" b="1" dirty="0">
                <a:effectLst>
                  <a:glow rad="101600">
                    <a:schemeClr val="bg1">
                      <a:alpha val="60000"/>
                    </a:schemeClr>
                  </a:glow>
                  <a:outerShdw blurRad="60007" dist="310007" dir="7680000" sy="30000" kx="1300200" algn="ctr" rotWithShape="0">
                    <a:prstClr val="black">
                      <a:alpha val="32000"/>
                    </a:prstClr>
                  </a:outerShdw>
                </a:effectLst>
              </a:rPr>
              <a:t>Acts 3:19-26 (NKJV) </a:t>
            </a:r>
            <a:r>
              <a:rPr lang="en-US" sz="2600" dirty="0">
                <a:effectLst>
                  <a:glow rad="101600">
                    <a:schemeClr val="bg1">
                      <a:alpha val="60000"/>
                    </a:schemeClr>
                  </a:glow>
                  <a:outerShdw blurRad="60007" dist="310007" dir="7680000" sy="30000" kx="1300200" algn="ctr" rotWithShape="0">
                    <a:prstClr val="black">
                      <a:alpha val="32000"/>
                    </a:prstClr>
                  </a:outerShdw>
                </a:effectLst>
              </a:rPr>
              <a:t/>
            </a:r>
            <a:br>
              <a:rPr lang="en-US" sz="2600" dirty="0">
                <a:effectLst>
                  <a:glow rad="101600">
                    <a:schemeClr val="bg1">
                      <a:alpha val="60000"/>
                    </a:schemeClr>
                  </a:glow>
                  <a:outerShdw blurRad="60007" dist="310007" dir="7680000" sy="30000" kx="1300200" algn="ctr" rotWithShape="0">
                    <a:prstClr val="black">
                      <a:alpha val="32000"/>
                    </a:prstClr>
                  </a:outerShdw>
                </a:effectLst>
              </a:rPr>
            </a:br>
            <a:r>
              <a:rPr lang="en-US" sz="2600" baseline="30000" dirty="0">
                <a:effectLst>
                  <a:glow rad="101600">
                    <a:schemeClr val="bg1">
                      <a:alpha val="60000"/>
                    </a:schemeClr>
                  </a:glow>
                  <a:outerShdw blurRad="60007" dist="310007" dir="7680000" sy="30000" kx="1300200" algn="ctr" rotWithShape="0">
                    <a:prstClr val="black">
                      <a:alpha val="32000"/>
                    </a:prstClr>
                  </a:outerShdw>
                </a:effectLst>
              </a:rPr>
              <a:t>19 </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Repent therefore and be converted, that your sins may be blotted out, </a:t>
            </a:r>
            <a:r>
              <a:rPr lang="en-US" sz="2600" dirty="0">
                <a:effectLst>
                  <a:glow rad="101600">
                    <a:schemeClr val="bg1">
                      <a:alpha val="60000"/>
                    </a:schemeClr>
                  </a:glow>
                  <a:outerShdw blurRad="60007" dist="310007" dir="7680000" sy="30000" kx="1300200" algn="ctr" rotWithShape="0">
                    <a:prstClr val="black">
                      <a:alpha val="32000"/>
                    </a:prstClr>
                  </a:outerShdw>
                </a:effectLst>
              </a:rPr>
              <a:t>so that times of refreshing may come from the presence of the Lord, </a:t>
            </a:r>
            <a:br>
              <a:rPr lang="en-US" sz="2600" dirty="0">
                <a:effectLst>
                  <a:glow rad="101600">
                    <a:schemeClr val="bg1">
                      <a:alpha val="60000"/>
                    </a:schemeClr>
                  </a:glow>
                  <a:outerShdw blurRad="60007" dist="310007" dir="7680000" sy="30000" kx="1300200" algn="ctr" rotWithShape="0">
                    <a:prstClr val="black">
                      <a:alpha val="32000"/>
                    </a:prstClr>
                  </a:outerShdw>
                </a:effectLst>
              </a:rPr>
            </a:br>
            <a:r>
              <a:rPr lang="en-US" sz="2600" baseline="30000" dirty="0">
                <a:effectLst>
                  <a:glow rad="101600">
                    <a:schemeClr val="bg1">
                      <a:alpha val="60000"/>
                    </a:schemeClr>
                  </a:glow>
                  <a:outerShdw blurRad="60007" dist="310007" dir="7680000" sy="30000" kx="1300200" algn="ctr" rotWithShape="0">
                    <a:prstClr val="black">
                      <a:alpha val="32000"/>
                    </a:prstClr>
                  </a:outerShdw>
                </a:effectLst>
              </a:rPr>
              <a:t>26 </a:t>
            </a:r>
            <a:r>
              <a:rPr lang="en-US" sz="2600" dirty="0">
                <a:effectLst>
                  <a:glow rad="101600">
                    <a:schemeClr val="bg1">
                      <a:alpha val="60000"/>
                    </a:schemeClr>
                  </a:glow>
                  <a:outerShdw blurRad="60007" dist="310007" dir="7680000" sy="30000" kx="1300200" algn="ctr" rotWithShape="0">
                    <a:prstClr val="black">
                      <a:alpha val="32000"/>
                    </a:prstClr>
                  </a:outerShdw>
                </a:effectLst>
              </a:rPr>
              <a:t>To you first, God, having raised up His Servant Jesus, </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sent Him to bless you, in turning away every one </a:t>
            </a:r>
            <a:r>
              <a:rPr lang="en-US" sz="26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of you</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from your iniquities." </a:t>
            </a:r>
          </a:p>
        </p:txBody>
      </p:sp>
      <p:sp>
        <p:nvSpPr>
          <p:cNvPr id="23" name="Rectangle 22"/>
          <p:cNvSpPr/>
          <p:nvPr/>
        </p:nvSpPr>
        <p:spPr>
          <a:xfrm>
            <a:off x="125845" y="1259443"/>
            <a:ext cx="4446155" cy="5293757"/>
          </a:xfrm>
          <a:prstGeom prst="rect">
            <a:avLst/>
          </a:prstGeom>
        </p:spPr>
        <p:txBody>
          <a:bodyPr wrap="square">
            <a:spAutoFit/>
          </a:bodyPr>
          <a:lstStyle/>
          <a:p>
            <a:pPr algn="ctr"/>
            <a:r>
              <a:rPr lang="en-US" sz="2600" b="1" dirty="0">
                <a:effectLst>
                  <a:glow rad="101600">
                    <a:schemeClr val="bg1">
                      <a:alpha val="60000"/>
                    </a:schemeClr>
                  </a:glow>
                  <a:outerShdw blurRad="60007" dist="310007" dir="7680000" sy="30000" kx="1300200" algn="ctr" rotWithShape="0">
                    <a:prstClr val="black">
                      <a:alpha val="32000"/>
                    </a:prstClr>
                  </a:outerShdw>
                </a:effectLst>
              </a:rPr>
              <a:t>Acts 2:38-47 (NKJV) </a:t>
            </a:r>
            <a:r>
              <a:rPr lang="en-US" sz="2600" dirty="0">
                <a:effectLst>
                  <a:glow rad="101600">
                    <a:schemeClr val="bg1">
                      <a:alpha val="60000"/>
                    </a:schemeClr>
                  </a:glow>
                  <a:outerShdw blurRad="60007" dist="310007" dir="7680000" sy="30000" kx="1300200" algn="ctr" rotWithShape="0">
                    <a:prstClr val="black">
                      <a:alpha val="32000"/>
                    </a:prstClr>
                  </a:outerShdw>
                </a:effectLst>
              </a:rPr>
              <a:t/>
            </a:r>
            <a:br>
              <a:rPr lang="en-US" sz="2600" dirty="0">
                <a:effectLst>
                  <a:glow rad="101600">
                    <a:schemeClr val="bg1">
                      <a:alpha val="60000"/>
                    </a:schemeClr>
                  </a:glow>
                  <a:outerShdw blurRad="60007" dist="310007" dir="7680000" sy="30000" kx="1300200" algn="ctr" rotWithShape="0">
                    <a:prstClr val="black">
                      <a:alpha val="32000"/>
                    </a:prstClr>
                  </a:outerShdw>
                </a:effectLst>
              </a:rPr>
            </a:br>
            <a:r>
              <a:rPr lang="en-US" sz="2600" baseline="30000" dirty="0">
                <a:effectLst>
                  <a:glow rad="101600">
                    <a:schemeClr val="bg1">
                      <a:alpha val="60000"/>
                    </a:schemeClr>
                  </a:glow>
                  <a:outerShdw blurRad="60007" dist="310007" dir="7680000" sy="30000" kx="1300200" algn="ctr" rotWithShape="0">
                    <a:prstClr val="black">
                      <a:alpha val="32000"/>
                    </a:prstClr>
                  </a:outerShdw>
                </a:effectLst>
              </a:rPr>
              <a:t>38 </a:t>
            </a:r>
            <a:r>
              <a:rPr lang="en-US" sz="2600" dirty="0">
                <a:effectLst>
                  <a:glow rad="101600">
                    <a:schemeClr val="bg1">
                      <a:alpha val="60000"/>
                    </a:schemeClr>
                  </a:glow>
                  <a:outerShdw blurRad="60007" dist="310007" dir="7680000" sy="30000" kx="1300200" algn="ctr" rotWithShape="0">
                    <a:prstClr val="black">
                      <a:alpha val="32000"/>
                    </a:prstClr>
                  </a:outerShdw>
                </a:effectLst>
              </a:rPr>
              <a:t>Then Peter said to them, "</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Repent, and let every one of you be baptized in the name of Jesus Christ for the remission of sins</a:t>
            </a:r>
            <a:r>
              <a:rPr lang="en-US" sz="2600" dirty="0">
                <a:effectLst>
                  <a:glow rad="101600">
                    <a:schemeClr val="bg1">
                      <a:alpha val="60000"/>
                    </a:schemeClr>
                  </a:glow>
                  <a:outerShdw blurRad="60007" dist="310007" dir="7680000" sy="30000" kx="1300200" algn="ctr" rotWithShape="0">
                    <a:prstClr val="black">
                      <a:alpha val="32000"/>
                    </a:prstClr>
                  </a:outerShdw>
                </a:effectLst>
              </a:rPr>
              <a:t>; and you shall receive the gift of the Holy Spirit</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 . . </a:t>
            </a: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47 </a:t>
            </a:r>
            <a:r>
              <a:rPr lang="en-US" sz="2600" dirty="0">
                <a:effectLst>
                  <a:glow rad="101600">
                    <a:schemeClr val="bg1">
                      <a:alpha val="60000"/>
                    </a:schemeClr>
                  </a:glow>
                  <a:outerShdw blurRad="60007" dist="310007" dir="7680000" sy="30000" kx="1300200" algn="ctr" rotWithShape="0">
                    <a:prstClr val="black">
                      <a:alpha val="32000"/>
                    </a:prstClr>
                  </a:outerShdw>
                </a:effectLst>
              </a:rPr>
              <a:t>praising God and having favor with all the people. And </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the Lord added to the church daily those who were being saved</a:t>
            </a:r>
            <a:r>
              <a:rPr lang="en-US" sz="2600" dirty="0">
                <a:effectLst>
                  <a:glow rad="101600">
                    <a:schemeClr val="bg1">
                      <a:alpha val="60000"/>
                    </a:schemeClr>
                  </a:glow>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5893265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25</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57200" y="1828800"/>
            <a:ext cx="8229599" cy="3170099"/>
          </a:xfrm>
          <a:prstGeom prst="rect">
            <a:avLst/>
          </a:prstGeom>
        </p:spPr>
        <p:txBody>
          <a:bodyPr wrap="square">
            <a:spAutoFit/>
          </a:bodyPr>
          <a:lstStyle/>
          <a:p>
            <a:pPr algn="ctr"/>
            <a:r>
              <a:rPr lang="en-US" sz="4000" b="1" dirty="0">
                <a:effectLst>
                  <a:glow rad="101600">
                    <a:schemeClr val="bg1">
                      <a:alpha val="60000"/>
                    </a:schemeClr>
                  </a:glow>
                </a:effectLst>
              </a:rPr>
              <a:t>2 Corinthians 5:17 (NKJV) </a:t>
            </a:r>
            <a:r>
              <a:rPr lang="en-US" sz="4000" dirty="0">
                <a:effectLst>
                  <a:glow rad="101600">
                    <a:schemeClr val="bg1">
                      <a:alpha val="60000"/>
                    </a:schemeClr>
                  </a:glow>
                </a:effectLst>
              </a:rPr>
              <a:t/>
            </a:r>
            <a:br>
              <a:rPr lang="en-US" sz="4000" dirty="0">
                <a:effectLst>
                  <a:glow rad="101600">
                    <a:schemeClr val="bg1">
                      <a:alpha val="60000"/>
                    </a:schemeClr>
                  </a:glow>
                </a:effectLst>
              </a:rPr>
            </a:br>
            <a:r>
              <a:rPr lang="en-US" sz="4000" baseline="30000" dirty="0">
                <a:effectLst>
                  <a:glow rad="101600">
                    <a:schemeClr val="bg1">
                      <a:alpha val="60000"/>
                    </a:schemeClr>
                  </a:glow>
                </a:effectLst>
              </a:rPr>
              <a:t>17 </a:t>
            </a:r>
            <a:r>
              <a:rPr lang="en-US" sz="4000" dirty="0">
                <a:effectLst>
                  <a:glow rad="101600">
                    <a:schemeClr val="bg1">
                      <a:alpha val="60000"/>
                    </a:schemeClr>
                  </a:glow>
                </a:effectLst>
              </a:rPr>
              <a:t>Therefore, if anyone </a:t>
            </a:r>
            <a:r>
              <a:rPr lang="en-US" sz="4000" i="1" dirty="0">
                <a:effectLst>
                  <a:glow rad="101600">
                    <a:schemeClr val="bg1">
                      <a:alpha val="60000"/>
                    </a:schemeClr>
                  </a:glow>
                </a:effectLst>
              </a:rPr>
              <a:t>is</a:t>
            </a:r>
            <a:r>
              <a:rPr lang="en-US" sz="4000" dirty="0">
                <a:effectLst>
                  <a:glow rad="101600">
                    <a:schemeClr val="bg1">
                      <a:alpha val="60000"/>
                    </a:schemeClr>
                  </a:glow>
                </a:effectLst>
              </a:rPr>
              <a:t> in Christ, </a:t>
            </a:r>
            <a:r>
              <a:rPr lang="en-US" sz="4000" i="1" dirty="0">
                <a:effectLst>
                  <a:glow rad="101600">
                    <a:schemeClr val="bg1">
                      <a:alpha val="60000"/>
                    </a:schemeClr>
                  </a:glow>
                </a:effectLst>
              </a:rPr>
              <a:t>he is</a:t>
            </a:r>
            <a:r>
              <a:rPr lang="en-US" sz="4000" dirty="0">
                <a:effectLst>
                  <a:glow rad="101600">
                    <a:schemeClr val="bg1">
                      <a:alpha val="60000"/>
                    </a:schemeClr>
                  </a:glow>
                </a:effectLst>
              </a:rPr>
              <a:t> </a:t>
            </a:r>
            <a:r>
              <a:rPr lang="en-US" sz="4000" dirty="0">
                <a:solidFill>
                  <a:srgbClr val="FFFF00"/>
                </a:solidFill>
                <a:effectLst>
                  <a:glow rad="101600">
                    <a:schemeClr val="bg1">
                      <a:alpha val="60000"/>
                    </a:schemeClr>
                  </a:glow>
                </a:effectLst>
              </a:rPr>
              <a:t>a new creation</a:t>
            </a:r>
            <a:r>
              <a:rPr lang="en-US" sz="4000" dirty="0">
                <a:effectLst>
                  <a:glow rad="101600">
                    <a:schemeClr val="bg1">
                      <a:alpha val="60000"/>
                    </a:schemeClr>
                  </a:glow>
                </a:effectLst>
              </a:rPr>
              <a:t>; old things have passed away; behold, </a:t>
            </a:r>
            <a:r>
              <a:rPr lang="en-US" sz="4000" dirty="0">
                <a:solidFill>
                  <a:srgbClr val="FFFF00"/>
                </a:solidFill>
                <a:effectLst>
                  <a:glow rad="101600">
                    <a:schemeClr val="bg1">
                      <a:alpha val="60000"/>
                    </a:schemeClr>
                  </a:glow>
                </a:effectLst>
              </a:rPr>
              <a:t>all things have become new</a:t>
            </a:r>
            <a:r>
              <a:rPr lang="en-US" sz="4000" dirty="0">
                <a:effectLst>
                  <a:glow rad="101600">
                    <a:schemeClr val="bg1">
                      <a:alpha val="60000"/>
                    </a:schemeClr>
                  </a:glow>
                </a:effectLst>
              </a:rPr>
              <a:t>. </a:t>
            </a:r>
          </a:p>
        </p:txBody>
      </p:sp>
    </p:spTree>
    <p:extLst>
      <p:ext uri="{BB962C8B-B14F-4D97-AF65-F5344CB8AC3E}">
        <p14:creationId xmlns:p14="http://schemas.microsoft.com/office/powerpoint/2010/main" val="102933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26</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4" name="Rectangle 3"/>
          <p:cNvSpPr/>
          <p:nvPr/>
        </p:nvSpPr>
        <p:spPr>
          <a:xfrm>
            <a:off x="266699" y="1720840"/>
            <a:ext cx="8622145" cy="4524315"/>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rPr>
              <a:t>Colossians 3:1-4 (NKJV) </a:t>
            </a:r>
            <a:r>
              <a:rPr lang="en-US" sz="3200" dirty="0">
                <a:effectLst>
                  <a:glow rad="101600">
                    <a:schemeClr val="bg1">
                      <a:alpha val="60000"/>
                    </a:schemeClr>
                  </a:glow>
                  <a:outerShdw blurRad="60007" dist="310007" dir="7680000" sy="30000" kx="1300200" algn="ctr" rotWithShape="0">
                    <a:prstClr val="black">
                      <a:alpha val="32000"/>
                    </a:prstClr>
                  </a:outerShdw>
                </a:effectLst>
              </a:rPr>
              <a:t/>
            </a:r>
            <a:br>
              <a:rPr lang="en-US" sz="3200" dirty="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a:effectLst>
                  <a:glow rad="101600">
                    <a:schemeClr val="bg1">
                      <a:alpha val="60000"/>
                    </a:schemeClr>
                  </a:glow>
                  <a:outerShdw blurRad="60007" dist="310007" dir="7680000" sy="30000" kx="1300200" algn="ctr" rotWithShape="0">
                    <a:prstClr val="black">
                      <a:alpha val="32000"/>
                    </a:prstClr>
                  </a:outerShdw>
                </a:effectLst>
              </a:rPr>
              <a:t>1 </a:t>
            </a:r>
            <a:r>
              <a:rPr lang="en-US" sz="3200" dirty="0">
                <a:effectLst>
                  <a:glow rad="101600">
                    <a:schemeClr val="bg1">
                      <a:alpha val="60000"/>
                    </a:schemeClr>
                  </a:glow>
                  <a:outerShdw blurRad="60007" dist="310007" dir="7680000" sy="30000" kx="1300200" algn="ctr" rotWithShape="0">
                    <a:prstClr val="black">
                      <a:alpha val="32000"/>
                    </a:prstClr>
                  </a:outerShdw>
                </a:effectLst>
              </a:rPr>
              <a:t>If then you were raised with Christ, seek those things which are above, where Christ is, sitting at the right hand of God.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2 </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Set your mind on things above, not on things on the earth</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3 </a:t>
            </a:r>
            <a:r>
              <a:rPr lang="en-US" sz="3200" dirty="0">
                <a:effectLst>
                  <a:glow rad="101600">
                    <a:schemeClr val="bg1">
                      <a:alpha val="60000"/>
                    </a:schemeClr>
                  </a:glow>
                  <a:outerShdw blurRad="60007" dist="310007" dir="7680000" sy="30000" kx="1300200" algn="ctr" rotWithShape="0">
                    <a:prstClr val="black">
                      <a:alpha val="32000"/>
                    </a:prstClr>
                  </a:outerShdw>
                </a:effectLst>
              </a:rPr>
              <a:t>For </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you died, and your life is hidden with Christ in God</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4 </a:t>
            </a:r>
            <a:r>
              <a:rPr lang="en-US" sz="3200" dirty="0">
                <a:effectLst>
                  <a:glow rad="101600">
                    <a:schemeClr val="bg1">
                      <a:alpha val="60000"/>
                    </a:schemeClr>
                  </a:glow>
                  <a:outerShdw blurRad="60007" dist="310007" dir="7680000" sy="30000" kx="1300200" algn="ctr" rotWithShape="0">
                    <a:prstClr val="black">
                      <a:alpha val="32000"/>
                    </a:prstClr>
                  </a:outerShdw>
                </a:effectLst>
              </a:rPr>
              <a:t>When Christ </a:t>
            </a:r>
            <a:r>
              <a:rPr lang="en-US" sz="3200" i="1" dirty="0">
                <a:effectLst>
                  <a:glow rad="101600">
                    <a:schemeClr val="bg1">
                      <a:alpha val="60000"/>
                    </a:schemeClr>
                  </a:glow>
                  <a:outerShdw blurRad="60007" dist="310007" dir="7680000" sy="30000" kx="1300200" algn="ctr" rotWithShape="0">
                    <a:prstClr val="black">
                      <a:alpha val="32000"/>
                    </a:prstClr>
                  </a:outerShdw>
                </a:effectLst>
              </a:rPr>
              <a:t>who is</a:t>
            </a:r>
            <a:r>
              <a:rPr lang="en-US" sz="3200" dirty="0">
                <a:effectLst>
                  <a:glow rad="101600">
                    <a:schemeClr val="bg1">
                      <a:alpha val="60000"/>
                    </a:schemeClr>
                  </a:glow>
                  <a:outerShdw blurRad="60007" dist="310007" dir="7680000" sy="30000" kx="1300200" algn="ctr" rotWithShape="0">
                    <a:prstClr val="black">
                      <a:alpha val="32000"/>
                    </a:prstClr>
                  </a:outerShdw>
                </a:effectLst>
              </a:rPr>
              <a:t> our life appears, then you also will appear with Him in glory. </a:t>
            </a:r>
          </a:p>
        </p:txBody>
      </p:sp>
    </p:spTree>
    <p:extLst>
      <p:ext uri="{BB962C8B-B14F-4D97-AF65-F5344CB8AC3E}">
        <p14:creationId xmlns:p14="http://schemas.microsoft.com/office/powerpoint/2010/main" val="3930212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27</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 name="Rectangle 1"/>
          <p:cNvSpPr/>
          <p:nvPr/>
        </p:nvSpPr>
        <p:spPr>
          <a:xfrm>
            <a:off x="266699" y="1524000"/>
            <a:ext cx="8622145" cy="4524315"/>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rPr>
              <a:t>Romans 12:1-2 (NKJV) </a:t>
            </a:r>
            <a:r>
              <a:rPr lang="en-US" sz="3200" dirty="0">
                <a:effectLst>
                  <a:glow rad="101600">
                    <a:schemeClr val="bg1">
                      <a:alpha val="60000"/>
                    </a:schemeClr>
                  </a:glow>
                  <a:outerShdw blurRad="60007" dist="310007" dir="7680000" sy="30000" kx="1300200" algn="ctr" rotWithShape="0">
                    <a:prstClr val="black">
                      <a:alpha val="32000"/>
                    </a:prstClr>
                  </a:outerShdw>
                </a:effectLst>
              </a:rPr>
              <a:t/>
            </a:r>
            <a:br>
              <a:rPr lang="en-US" sz="3200" dirty="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a:effectLst>
                  <a:glow rad="101600">
                    <a:schemeClr val="bg1">
                      <a:alpha val="60000"/>
                    </a:schemeClr>
                  </a:glow>
                  <a:outerShdw blurRad="60007" dist="310007" dir="7680000" sy="30000" kx="1300200" algn="ctr" rotWithShape="0">
                    <a:prstClr val="black">
                      <a:alpha val="32000"/>
                    </a:prstClr>
                  </a:outerShdw>
                </a:effectLst>
              </a:rPr>
              <a:t>1 </a:t>
            </a:r>
            <a:r>
              <a:rPr lang="en-US" sz="3200" dirty="0">
                <a:effectLst>
                  <a:glow rad="101600">
                    <a:schemeClr val="bg1">
                      <a:alpha val="60000"/>
                    </a:schemeClr>
                  </a:glow>
                  <a:outerShdw blurRad="60007" dist="310007" dir="7680000" sy="30000" kx="1300200" algn="ctr" rotWithShape="0">
                    <a:prstClr val="black">
                      <a:alpha val="32000"/>
                    </a:prstClr>
                  </a:outerShdw>
                </a:effectLst>
              </a:rPr>
              <a:t>I beseech you therefore, brethren, by the mercies of God, that you present your bodies a living sacrifice, holy, acceptable to God, </a:t>
            </a:r>
            <a:r>
              <a:rPr lang="en-US" sz="3200" i="1" dirty="0">
                <a:effectLst>
                  <a:glow rad="101600">
                    <a:schemeClr val="bg1">
                      <a:alpha val="60000"/>
                    </a:schemeClr>
                  </a:glow>
                  <a:outerShdw blurRad="60007" dist="310007" dir="7680000" sy="30000" kx="1300200" algn="ctr" rotWithShape="0">
                    <a:prstClr val="black">
                      <a:alpha val="32000"/>
                    </a:prstClr>
                  </a:outerShdw>
                </a:effectLst>
              </a:rPr>
              <a:t>which is</a:t>
            </a:r>
            <a:r>
              <a:rPr lang="en-US" sz="3200" dirty="0">
                <a:effectLst>
                  <a:glow rad="101600">
                    <a:schemeClr val="bg1">
                      <a:alpha val="60000"/>
                    </a:schemeClr>
                  </a:glow>
                  <a:outerShdw blurRad="60007" dist="310007" dir="7680000" sy="30000" kx="1300200" algn="ctr" rotWithShape="0">
                    <a:prstClr val="black">
                      <a:alpha val="32000"/>
                    </a:prstClr>
                  </a:outerShdw>
                </a:effectLst>
              </a:rPr>
              <a:t> your reasonable service. </a:t>
            </a:r>
            <a:br>
              <a:rPr lang="en-US" sz="3200" dirty="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a:effectLst>
                  <a:glow rad="101600">
                    <a:schemeClr val="bg1">
                      <a:alpha val="60000"/>
                    </a:schemeClr>
                  </a:glow>
                  <a:outerShdw blurRad="60007" dist="310007" dir="7680000" sy="30000" kx="1300200" algn="ctr" rotWithShape="0">
                    <a:prstClr val="black">
                      <a:alpha val="32000"/>
                    </a:prstClr>
                  </a:outerShdw>
                </a:effectLst>
              </a:rPr>
              <a:t>2 </a:t>
            </a:r>
            <a:r>
              <a:rPr lang="en-US" sz="3200" dirty="0">
                <a:effectLst>
                  <a:glow rad="101600">
                    <a:schemeClr val="bg1">
                      <a:alpha val="60000"/>
                    </a:schemeClr>
                  </a:glow>
                  <a:outerShdw blurRad="60007" dist="310007" dir="7680000" sy="30000" kx="1300200" algn="ctr" rotWithShape="0">
                    <a:prstClr val="black">
                      <a:alpha val="32000"/>
                    </a:prstClr>
                  </a:outerShdw>
                </a:effectLst>
              </a:rPr>
              <a:t>And do not be conformed to this world, but </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be transformed by the renewing of your mind</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that you may prove what </a:t>
            </a:r>
            <a:r>
              <a:rPr lang="en-US" sz="32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is</a:t>
            </a:r>
            <a:r>
              <a:rPr lang="en-US" sz="32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that good and acceptable and perfect will of God</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3933194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pPr/>
              <a:t>28</a:t>
            </a:fld>
            <a:endParaRPr lang="en-US"/>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nip Single Corner Rectangle 20"/>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
        <p:nvSpPr>
          <p:cNvPr id="23" name="Rectangle 22"/>
          <p:cNvSpPr/>
          <p:nvPr/>
        </p:nvSpPr>
        <p:spPr>
          <a:xfrm>
            <a:off x="228600" y="1676400"/>
            <a:ext cx="8763000" cy="4524315"/>
          </a:xfrm>
          <a:prstGeom prst="rect">
            <a:avLst/>
          </a:prstGeom>
        </p:spPr>
        <p:txBody>
          <a:bodyPr wrap="square">
            <a:spAutoFit/>
          </a:bodyPr>
          <a:lstStyle/>
          <a:p>
            <a:pPr algn="ctr"/>
            <a:r>
              <a:rPr lang="en-US" sz="2400" b="1" dirty="0">
                <a:effectLst>
                  <a:glow rad="101600">
                    <a:schemeClr val="bg1">
                      <a:alpha val="60000"/>
                    </a:schemeClr>
                  </a:glow>
                  <a:outerShdw blurRad="60007" dist="310007" dir="7680000" sy="30000" kx="1300200" algn="ctr" rotWithShape="0">
                    <a:prstClr val="black">
                      <a:alpha val="32000"/>
                    </a:prstClr>
                  </a:outerShdw>
                </a:effectLst>
              </a:rPr>
              <a:t>1 Thessalonians 1:5-10 (NKJV) </a:t>
            </a:r>
            <a:r>
              <a:rPr lang="en-US" sz="2400" dirty="0">
                <a:effectLst>
                  <a:glow rad="101600">
                    <a:schemeClr val="bg1">
                      <a:alpha val="60000"/>
                    </a:schemeClr>
                  </a:glow>
                  <a:outerShdw blurRad="60007" dist="310007" dir="7680000" sy="30000" kx="1300200" algn="ctr" rotWithShape="0">
                    <a:prstClr val="black">
                      <a:alpha val="32000"/>
                    </a:prstClr>
                  </a:outerShdw>
                </a:effectLst>
              </a:rPr>
              <a:t/>
            </a:r>
            <a:br>
              <a:rPr lang="en-US" sz="2400" dirty="0">
                <a:effectLst>
                  <a:glow rad="101600">
                    <a:schemeClr val="bg1">
                      <a:alpha val="60000"/>
                    </a:schemeClr>
                  </a:glow>
                  <a:outerShdw blurRad="60007" dist="310007" dir="7680000" sy="30000" kx="1300200" algn="ctr" rotWithShape="0">
                    <a:prstClr val="black">
                      <a:alpha val="32000"/>
                    </a:prstClr>
                  </a:outerShdw>
                </a:effectLst>
              </a:rPr>
            </a:b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 .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6 </a:t>
            </a:r>
            <a:r>
              <a:rPr lang="en-US" sz="2400" dirty="0">
                <a:effectLst>
                  <a:glow rad="101600">
                    <a:schemeClr val="bg1">
                      <a:alpha val="60000"/>
                    </a:schemeClr>
                  </a:glow>
                  <a:outerShdw blurRad="60007" dist="310007" dir="7680000" sy="30000" kx="1300200" algn="ctr" rotWithShape="0">
                    <a:prstClr val="black">
                      <a:alpha val="32000"/>
                    </a:prstClr>
                  </a:outerShdw>
                </a:effectLst>
              </a:rPr>
              <a:t>And </a:t>
            </a:r>
            <a:r>
              <a:rPr lang="en-US" sz="24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you became followers of us and of the Lord</a:t>
            </a:r>
            <a:r>
              <a:rPr lang="en-US" sz="2400" dirty="0">
                <a:effectLst>
                  <a:glow rad="101600">
                    <a:schemeClr val="bg1">
                      <a:alpha val="60000"/>
                    </a:schemeClr>
                  </a:glow>
                  <a:outerShdw blurRad="60007" dist="310007" dir="7680000" sy="30000" kx="1300200" algn="ctr" rotWithShape="0">
                    <a:prstClr val="black">
                      <a:alpha val="32000"/>
                    </a:prstClr>
                  </a:outerShdw>
                </a:effectLst>
              </a:rPr>
              <a:t>, </a:t>
            </a:r>
            <a:r>
              <a:rPr lang="en-US" sz="24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having received the word in much affliction</a:t>
            </a:r>
            <a:r>
              <a:rPr lang="en-US" sz="2400" dirty="0">
                <a:effectLst>
                  <a:glow rad="101600">
                    <a:schemeClr val="bg1">
                      <a:alpha val="60000"/>
                    </a:schemeClr>
                  </a:glow>
                  <a:outerShdw blurRad="60007" dist="310007" dir="7680000" sy="30000" kx="1300200" algn="ctr" rotWithShape="0">
                    <a:prstClr val="black">
                      <a:alpha val="32000"/>
                    </a:prstClr>
                  </a:outerShdw>
                </a:effectLst>
              </a:rPr>
              <a:t>, with joy of the Holy Spirit</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7 </a:t>
            </a:r>
            <a:r>
              <a:rPr lang="en-US" sz="2400" dirty="0">
                <a:effectLst>
                  <a:glow rad="101600">
                    <a:schemeClr val="bg1">
                      <a:alpha val="60000"/>
                    </a:schemeClr>
                  </a:glow>
                  <a:outerShdw blurRad="60007" dist="310007" dir="7680000" sy="30000" kx="1300200" algn="ctr" rotWithShape="0">
                    <a:prstClr val="black">
                      <a:alpha val="32000"/>
                    </a:prstClr>
                  </a:outerShdw>
                </a:effectLst>
              </a:rPr>
              <a:t>so that </a:t>
            </a:r>
            <a:r>
              <a:rPr lang="en-US" sz="24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you became examples </a:t>
            </a:r>
            <a:r>
              <a:rPr lang="en-US" sz="2400" dirty="0">
                <a:effectLst>
                  <a:glow rad="101600">
                    <a:schemeClr val="bg1">
                      <a:alpha val="60000"/>
                    </a:schemeClr>
                  </a:glow>
                  <a:outerShdw blurRad="60007" dist="310007" dir="7680000" sy="30000" kx="1300200" algn="ctr" rotWithShape="0">
                    <a:prstClr val="black">
                      <a:alpha val="32000"/>
                    </a:prstClr>
                  </a:outerShdw>
                </a:effectLst>
              </a:rPr>
              <a:t>to all in Macedonia and Achaia who believe.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8 </a:t>
            </a:r>
            <a:r>
              <a:rPr lang="en-US" sz="2400" dirty="0">
                <a:effectLst>
                  <a:glow rad="101600">
                    <a:schemeClr val="bg1">
                      <a:alpha val="60000"/>
                    </a:schemeClr>
                  </a:glow>
                  <a:outerShdw blurRad="60007" dist="310007" dir="7680000" sy="30000" kx="1300200" algn="ctr" rotWithShape="0">
                    <a:prstClr val="black">
                      <a:alpha val="32000"/>
                    </a:prstClr>
                  </a:outerShdw>
                </a:effectLst>
              </a:rPr>
              <a:t>For from you the word of the Lord has sounded forth, not only in Macedonia and Achaia, but also in every place. </a:t>
            </a:r>
            <a:r>
              <a:rPr lang="en-US" sz="24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Your faith toward God has gone out</a:t>
            </a:r>
            <a:r>
              <a:rPr lang="en-US" sz="2400" dirty="0">
                <a:effectLst>
                  <a:glow rad="101600">
                    <a:schemeClr val="bg1">
                      <a:alpha val="60000"/>
                    </a:schemeClr>
                  </a:glow>
                  <a:outerShdw blurRad="60007" dist="310007" dir="7680000" sy="30000" kx="1300200" algn="ctr" rotWithShape="0">
                    <a:prstClr val="black">
                      <a:alpha val="32000"/>
                    </a:prstClr>
                  </a:outerShdw>
                </a:effectLst>
              </a:rPr>
              <a:t>, so that we do not need to say anything.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9 </a:t>
            </a:r>
            <a:r>
              <a:rPr lang="en-US" sz="2400" dirty="0">
                <a:effectLst>
                  <a:glow rad="101600">
                    <a:schemeClr val="bg1">
                      <a:alpha val="60000"/>
                    </a:schemeClr>
                  </a:glow>
                  <a:outerShdw blurRad="60007" dist="310007" dir="7680000" sy="30000" kx="1300200" algn="ctr" rotWithShape="0">
                    <a:prstClr val="black">
                      <a:alpha val="32000"/>
                    </a:prstClr>
                  </a:outerShdw>
                </a:effectLst>
              </a:rPr>
              <a:t>For they themselves declare concerning us what manner of entry we had to you, and how </a:t>
            </a:r>
            <a:r>
              <a:rPr lang="en-US" sz="24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you turned to God from idols to serve the living and true God</a:t>
            </a:r>
            <a:r>
              <a:rPr lang="en-US" sz="2400" dirty="0">
                <a:effectLst>
                  <a:glow rad="101600">
                    <a:schemeClr val="bg1">
                      <a:alpha val="60000"/>
                    </a:schemeClr>
                  </a:glow>
                  <a:outerShdw blurRad="60007" dist="310007" dir="7680000" sy="30000" kx="1300200" algn="ctr" rotWithShape="0">
                    <a:prstClr val="black">
                      <a:alpha val="32000"/>
                    </a:prstClr>
                  </a:outerShdw>
                </a:effectLs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10 </a:t>
            </a:r>
            <a:r>
              <a:rPr lang="en-US" sz="2400" dirty="0">
                <a:effectLst>
                  <a:glow rad="101600">
                    <a:schemeClr val="bg1">
                      <a:alpha val="60000"/>
                    </a:schemeClr>
                  </a:glow>
                  <a:outerShdw blurRad="60007" dist="310007" dir="7680000" sy="30000" kx="1300200" algn="ctr" rotWithShape="0">
                    <a:prstClr val="black">
                      <a:alpha val="32000"/>
                    </a:prstClr>
                  </a:outerShdw>
                </a:effectLst>
              </a:rPr>
              <a:t>and </a:t>
            </a:r>
            <a:r>
              <a:rPr lang="en-US" sz="24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to wait </a:t>
            </a:r>
            <a:r>
              <a:rPr lang="en-US" sz="2400" dirty="0">
                <a:effectLst>
                  <a:glow rad="101600">
                    <a:schemeClr val="bg1">
                      <a:alpha val="60000"/>
                    </a:schemeClr>
                  </a:glow>
                  <a:outerShdw blurRad="60007" dist="310007" dir="7680000" sy="30000" kx="1300200" algn="ctr" rotWithShape="0">
                    <a:prstClr val="black">
                      <a:alpha val="32000"/>
                    </a:prstClr>
                  </a:outerShdw>
                </a:effectLst>
              </a:rPr>
              <a:t>for His Son from heaven, whom He raised from the dead, </a:t>
            </a:r>
            <a:r>
              <a:rPr lang="en-US" sz="2400" i="1" dirty="0">
                <a:effectLst>
                  <a:glow rad="101600">
                    <a:schemeClr val="bg1">
                      <a:alpha val="60000"/>
                    </a:schemeClr>
                  </a:glow>
                  <a:outerShdw blurRad="60007" dist="310007" dir="7680000" sy="30000" kx="1300200" algn="ctr" rotWithShape="0">
                    <a:prstClr val="black">
                      <a:alpha val="32000"/>
                    </a:prstClr>
                  </a:outerShdw>
                </a:effectLst>
              </a:rPr>
              <a:t>even</a:t>
            </a:r>
            <a:r>
              <a:rPr lang="en-US" sz="2400" dirty="0">
                <a:effectLst>
                  <a:glow rad="101600">
                    <a:schemeClr val="bg1">
                      <a:alpha val="60000"/>
                    </a:schemeClr>
                  </a:glow>
                  <a:outerShdw blurRad="60007" dist="310007" dir="7680000" sy="30000" kx="1300200" algn="ctr" rotWithShape="0">
                    <a:prstClr val="black">
                      <a:alpha val="32000"/>
                    </a:prstClr>
                  </a:outerShdw>
                </a:effectLst>
              </a:rPr>
              <a:t> Jesus who delivers us from the wrath to come. </a:t>
            </a:r>
          </a:p>
        </p:txBody>
      </p:sp>
    </p:spTree>
    <p:extLst>
      <p:ext uri="{BB962C8B-B14F-4D97-AF65-F5344CB8AC3E}">
        <p14:creationId xmlns:p14="http://schemas.microsoft.com/office/powerpoint/2010/main" val="1570114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19" name="Slide Number Placeholder 18"/>
          <p:cNvSpPr>
            <a:spLocks noGrp="1"/>
          </p:cNvSpPr>
          <p:nvPr>
            <p:ph type="sldNum" sz="quarter" idx="12"/>
          </p:nvPr>
        </p:nvSpPr>
        <p:spPr/>
        <p:txBody>
          <a:bodyPr/>
          <a:lstStyle/>
          <a:p>
            <a:fld id="{7E4624B1-C7B4-4A8A-8E6E-B45790D7EEB2}" type="slidenum">
              <a:rPr lang="en-US" smtClean="0"/>
              <a:t>29</a:t>
            </a:fld>
            <a:endParaRPr lang="en-US"/>
          </a:p>
        </p:txBody>
      </p:sp>
      <p:sp>
        <p:nvSpPr>
          <p:cNvPr id="22" name="TextBox 21"/>
          <p:cNvSpPr txBox="1"/>
          <p:nvPr/>
        </p:nvSpPr>
        <p:spPr>
          <a:xfrm>
            <a:off x="1183246" y="1971794"/>
            <a:ext cx="7808354" cy="4124206"/>
          </a:xfrm>
          <a:prstGeom prst="rect">
            <a:avLst/>
          </a:prstGeom>
          <a:noFill/>
        </p:spPr>
        <p:txBody>
          <a:bodyPr wrap="square" rtlCol="0">
            <a:spAutoFit/>
          </a:bodyPr>
          <a:lstStyle/>
          <a:p>
            <a:pPr marL="457200" indent="-457200">
              <a:spcAft>
                <a:spcPts val="600"/>
              </a:spcAft>
              <a:buClr>
                <a:schemeClr val="accent2">
                  <a:lumMod val="60000"/>
                  <a:lumOff val="40000"/>
                </a:schemeClr>
              </a:buClr>
              <a:buFont typeface="Wingdings 2" pitchFamily="18" charset="2"/>
              <a:buChar char="ö"/>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Not merely “have you changed your actions” </a:t>
            </a:r>
          </a:p>
          <a:p>
            <a:pPr marL="457200" indent="-457200">
              <a:spcAft>
                <a:spcPts val="600"/>
              </a:spcAft>
              <a:buClr>
                <a:schemeClr val="accent2">
                  <a:lumMod val="60000"/>
                  <a:lumOff val="40000"/>
                </a:schemeClr>
              </a:buClr>
              <a:buFont typeface="Wingdings 2" pitchFamily="18" charset="2"/>
              <a:buChar char="ö"/>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But have you been changed in your convictions, allegiance, thinking, will, commitment, and relationship with God through a knowledge of the truth –</a:t>
            </a:r>
          </a:p>
          <a:p>
            <a:pPr marL="457200" indent="-457200">
              <a:spcAft>
                <a:spcPts val="600"/>
              </a:spcAft>
              <a:buClr>
                <a:schemeClr val="accent2">
                  <a:lumMod val="60000"/>
                  <a:lumOff val="40000"/>
                </a:schemeClr>
              </a:buClr>
              <a:buFont typeface="Wingdings 2" pitchFamily="18" charset="2"/>
              <a:buChar char="ö"/>
            </a:pPr>
            <a:r>
              <a:rPr lang="en-US" sz="2800" dirty="0" smtClean="0">
                <a:effectLst>
                  <a:glow rad="101600">
                    <a:schemeClr val="bg1">
                      <a:alpha val="60000"/>
                    </a:schemeClr>
                  </a:glow>
                  <a:outerShdw blurRad="60007" dist="310007" dir="7680000" sy="30000" kx="1300200" algn="ctr" rotWithShape="0">
                    <a:prstClr val="black">
                      <a:alpha val="32000"/>
                    </a:prstClr>
                  </a:outerShdw>
                </a:effectLst>
              </a:rPr>
              <a:t>True conversion results in a change in who we are – how we talk – where we go – what we do – “proving what is that acceptable and perfect will of God” in our lives -</a:t>
            </a:r>
          </a:p>
        </p:txBody>
      </p:sp>
      <p:sp>
        <p:nvSpPr>
          <p:cNvPr id="23" name="Rectangle 22"/>
          <p:cNvSpPr/>
          <p:nvPr/>
        </p:nvSpPr>
        <p:spPr>
          <a:xfrm>
            <a:off x="-38100" y="762000"/>
            <a:ext cx="91821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48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6531343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9" name="Rectangle 8"/>
          <p:cNvSpPr/>
          <p:nvPr/>
        </p:nvSpPr>
        <p:spPr>
          <a:xfrm>
            <a:off x="3581400" y="2362200"/>
            <a:ext cx="5334000" cy="3539430"/>
          </a:xfrm>
          <a:prstGeom prst="rect">
            <a:avLst/>
          </a:prstGeom>
        </p:spPr>
        <p:txBody>
          <a:bodyPr wrap="square">
            <a:spAutoFit/>
          </a:bodyPr>
          <a:lstStyle/>
          <a:p>
            <a:pPr algn="ctr"/>
            <a:r>
              <a:rPr lang="en-US" sz="3200" dirty="0" smtClean="0">
                <a:effectLst>
                  <a:glow rad="101600">
                    <a:schemeClr val="bg1">
                      <a:alpha val="60000"/>
                    </a:schemeClr>
                  </a:glow>
                </a:effectLst>
              </a:rPr>
              <a:t>Strong's Number: &lt;G4762&gt; - Original Word: </a:t>
            </a:r>
            <a:r>
              <a:rPr lang="en-US" sz="3200" dirty="0" err="1" smtClean="0">
                <a:effectLst>
                  <a:glow rad="101600">
                    <a:schemeClr val="bg1">
                      <a:alpha val="60000"/>
                    </a:schemeClr>
                  </a:glow>
                </a:effectLst>
              </a:rPr>
              <a:t>στρέφω</a:t>
            </a:r>
            <a:r>
              <a:rPr lang="en-US" sz="3200" dirty="0" smtClean="0">
                <a:effectLst>
                  <a:glow rad="101600">
                    <a:schemeClr val="bg1">
                      <a:alpha val="60000"/>
                    </a:schemeClr>
                  </a:glow>
                </a:effectLst>
              </a:rPr>
              <a:t>, </a:t>
            </a:r>
            <a:r>
              <a:rPr lang="en-US" sz="3200" dirty="0" err="1" smtClean="0">
                <a:effectLst>
                  <a:glow rad="101600">
                    <a:schemeClr val="bg1">
                      <a:alpha val="60000"/>
                    </a:schemeClr>
                  </a:glow>
                </a:effectLst>
              </a:rPr>
              <a:t>strephō</a:t>
            </a:r>
            <a:endParaRPr lang="en-US" sz="3200" dirty="0" smtClean="0">
              <a:effectLst>
                <a:glow rad="101600">
                  <a:schemeClr val="bg1">
                    <a:alpha val="60000"/>
                  </a:schemeClr>
                </a:glow>
              </a:effectLst>
            </a:endParaRPr>
          </a:p>
          <a:p>
            <a:pPr algn="ctr"/>
            <a:r>
              <a:rPr lang="en-US" sz="3200" dirty="0" smtClean="0">
                <a:effectLst>
                  <a:glow rad="101600">
                    <a:schemeClr val="bg1">
                      <a:alpha val="60000"/>
                    </a:schemeClr>
                  </a:glow>
                </a:effectLst>
              </a:rPr>
              <a:t>Part Of Speech: Verb</a:t>
            </a:r>
          </a:p>
          <a:p>
            <a:pPr algn="ctr"/>
            <a:r>
              <a:rPr lang="en-US" sz="3200" dirty="0" smtClean="0">
                <a:solidFill>
                  <a:srgbClr val="FFFF00"/>
                </a:solidFill>
                <a:effectLst>
                  <a:glow rad="101600">
                    <a:schemeClr val="bg1">
                      <a:alpha val="60000"/>
                    </a:schemeClr>
                  </a:glow>
                </a:effectLst>
              </a:rPr>
              <a:t>"to turn," is translated "be converted" in Matt. 18:3, AV. </a:t>
            </a:r>
            <a:r>
              <a:rPr lang="en-US" sz="3200" dirty="0" smtClean="0">
                <a:effectLst>
                  <a:glow rad="101600">
                    <a:schemeClr val="bg1">
                      <a:alpha val="60000"/>
                    </a:schemeClr>
                  </a:glow>
                </a:effectLst>
              </a:rPr>
              <a:t>See TURN.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438400"/>
            <a:ext cx="2738153" cy="3989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4624B1-C7B4-4A8A-8E6E-B45790D7EEB2}" type="slidenum">
              <a:rPr lang="en-US" smtClean="0"/>
              <a:t>3</a:t>
            </a:fld>
            <a:endParaRPr lang="en-US"/>
          </a:p>
        </p:txBody>
      </p:sp>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Snip Single Corner Rectangle 26"/>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ectangle 27"/>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4081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7E4624B1-C7B4-4A8A-8E6E-B45790D7EEB2}" type="slidenum">
              <a:rPr lang="en-US" smtClean="0"/>
              <a:t>30</a:t>
            </a:fld>
            <a:endParaRPr lang="en-US"/>
          </a:p>
        </p:txBody>
      </p:sp>
    </p:spTree>
    <p:extLst>
      <p:ext uri="{BB962C8B-B14F-4D97-AF65-F5344CB8AC3E}">
        <p14:creationId xmlns:p14="http://schemas.microsoft.com/office/powerpoint/2010/main" val="81178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2E57653-3E58-4892-A7ED-712530ACC680}" type="slidenum">
              <a:rPr lang="en-US" smtClean="0">
                <a:solidFill>
                  <a:srgbClr val="FFF9E5"/>
                </a:solidFill>
              </a:rPr>
              <a:pPr/>
              <a:t>31</a:t>
            </a:fld>
            <a:endParaRPr lang="en-US">
              <a:solidFill>
                <a:srgbClr val="FFF9E5"/>
              </a:solidFill>
            </a:endParaRPr>
          </a:p>
        </p:txBody>
      </p:sp>
      <p:sp>
        <p:nvSpPr>
          <p:cNvPr id="3" name="TextBox 2"/>
          <p:cNvSpPr txBox="1"/>
          <p:nvPr/>
        </p:nvSpPr>
        <p:spPr>
          <a:xfrm>
            <a:off x="152401" y="2451080"/>
            <a:ext cx="8763000" cy="34163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schemeClr val="bg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June 23-25,  </a:t>
            </a:r>
            <a:r>
              <a:rPr lang="en-US" kern="0" dirty="0">
                <a:solidFill>
                  <a:schemeClr val="bg1"/>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June 26, </a:t>
            </a:r>
            <a:r>
              <a:rPr lang="en-US" kern="0" dirty="0">
                <a:solidFill>
                  <a:schemeClr val="bg1"/>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chemeClr val="bg1"/>
                </a:solidFill>
                <a:effectLst>
                  <a:outerShdw blurRad="60007" dist="310007" dir="7680000" sy="30000" kx="1300200" algn="ctr" rotWithShape="0">
                    <a:prstClr val="black">
                      <a:alpha val="32000"/>
                    </a:prstClr>
                  </a:outerShdw>
                </a:effectLst>
                <a:latin typeface="Book Antiqua"/>
              </a:rPr>
              <a:t>th</a:t>
            </a:r>
            <a:r>
              <a:rPr lang="en-US" sz="2000" kern="0" dirty="0">
                <a:solidFill>
                  <a:schemeClr val="bg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Email – </a:t>
            </a:r>
            <a:r>
              <a:rPr lang="en-US" u="sng" kern="0" dirty="0">
                <a:solidFill>
                  <a:schemeClr val="bg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bg1"/>
                </a:solidFill>
                <a:effectLst>
                  <a:outerShdw blurRad="60007" dist="310007" dir="7680000" sy="30000" kx="1300200" algn="ctr" rotWithShape="0">
                    <a:prstClr val="black">
                      <a:alpha val="32000"/>
                    </a:prstClr>
                  </a:outerShdw>
                </a:effectLst>
                <a:latin typeface="Book Antiqua"/>
              </a:rPr>
              <a:t> </a:t>
            </a:r>
            <a:r>
              <a:rPr lang="en-US" kern="0" dirty="0">
                <a:solidFill>
                  <a:schemeClr val="bg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hlinkClick r:id=""/>
              </a:rPr>
              <a:t>http://</a:t>
            </a:r>
            <a:r>
              <a:rPr lang="en-US" sz="2000" kern="0" dirty="0" smtClean="0">
                <a:solidFill>
                  <a:schemeClr val="bg1"/>
                </a:solidFill>
                <a:effectLst>
                  <a:outerShdw blurRad="60007" dist="310007" dir="7680000" sy="30000" kx="1300200" algn="ctr" rotWithShape="0">
                    <a:prstClr val="black">
                      <a:alpha val="32000"/>
                    </a:prstClr>
                  </a:outerShdw>
                </a:effectLst>
                <a:latin typeface="Book Antiqua"/>
                <a:hlinkClick r:id=""/>
              </a:rPr>
              <a:t>w65stchurchofchrist.org/donmaccla/2011SermonPage.html</a:t>
            </a:r>
            <a:r>
              <a:rPr lang="en-US" sz="2000" kern="0" dirty="0" smtClean="0">
                <a:solidFill>
                  <a:schemeClr val="bg1"/>
                </a:solidFill>
                <a:effectLst>
                  <a:outerShdw blurRad="60007" dist="310007" dir="7680000" sy="30000" kx="1300200" algn="ctr" rotWithShape="0">
                    <a:prstClr val="black">
                      <a:alpha val="32000"/>
                    </a:prstClr>
                  </a:outerShdw>
                </a:effectLst>
                <a:latin typeface="Book Antiqua"/>
              </a:rPr>
              <a:t> </a:t>
            </a:r>
            <a:endParaRPr lang="en-US" sz="2000" dirty="0">
              <a:solidFill>
                <a:schemeClr val="bg1"/>
              </a:solidFill>
            </a:endParaRPr>
          </a:p>
        </p:txBody>
      </p:sp>
      <p:sp>
        <p:nvSpPr>
          <p:cNvPr id="7" name="Rectangle 6"/>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smtClean="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Have You Been Converted?</a:t>
            </a:r>
            <a:endParaRPr lang="en-US" sz="5400" b="1" dirty="0">
              <a:ln w="10541" cmpd="sng">
                <a:solidFill>
                  <a:srgbClr val="7D7D7D">
                    <a:tint val="100000"/>
                    <a:shade val="100000"/>
                    <a:satMod val="110000"/>
                  </a:srgbClr>
                </a:solidFill>
                <a:prstDash val="solid"/>
              </a:ln>
              <a:solidFill>
                <a:srgbClr val="FFE697"/>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2548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3" name="Slide Number Placeholder 2"/>
          <p:cNvSpPr>
            <a:spLocks noGrp="1"/>
          </p:cNvSpPr>
          <p:nvPr>
            <p:ph type="sldNum" sz="quarter" idx="12"/>
          </p:nvPr>
        </p:nvSpPr>
        <p:spPr/>
        <p:txBody>
          <a:bodyPr/>
          <a:lstStyle/>
          <a:p>
            <a:fld id="{7E4624B1-C7B4-4A8A-8E6E-B45790D7EEB2}" type="slidenum">
              <a:rPr lang="en-US" smtClean="0"/>
              <a:t>4</a:t>
            </a:fld>
            <a:endParaRPr lang="en-US"/>
          </a:p>
        </p:txBody>
      </p:sp>
      <p:sp>
        <p:nvSpPr>
          <p:cNvPr id="5" name="Rectangle 4"/>
          <p:cNvSpPr/>
          <p:nvPr/>
        </p:nvSpPr>
        <p:spPr>
          <a:xfrm>
            <a:off x="2895600" y="2215039"/>
            <a:ext cx="5943600" cy="4247317"/>
          </a:xfrm>
          <a:prstGeom prst="rect">
            <a:avLst/>
          </a:prstGeom>
        </p:spPr>
        <p:txBody>
          <a:bodyPr wrap="square">
            <a:spAutoFit/>
          </a:bodyPr>
          <a:lstStyle/>
          <a:p>
            <a:pPr algn="ctr"/>
            <a:r>
              <a:rPr lang="en-US" sz="3600" dirty="0" err="1">
                <a:effectLst>
                  <a:glow rad="101600">
                    <a:schemeClr val="bg1">
                      <a:alpha val="60000"/>
                    </a:schemeClr>
                  </a:glow>
                </a:effectLst>
                <a:latin typeface="Galatia SIL"/>
              </a:rPr>
              <a:t>στρεφω</a:t>
            </a:r>
            <a:r>
              <a:rPr lang="en-US" sz="3200" dirty="0">
                <a:effectLst>
                  <a:glow rad="101600">
                    <a:schemeClr val="bg1">
                      <a:alpha val="60000"/>
                    </a:schemeClr>
                  </a:glow>
                </a:effectLst>
              </a:rPr>
              <a:t> &lt;G4762</a:t>
            </a:r>
            <a:r>
              <a:rPr lang="en-US" sz="3200" dirty="0" smtClean="0">
                <a:effectLst>
                  <a:glow rad="101600">
                    <a:schemeClr val="bg1">
                      <a:alpha val="60000"/>
                    </a:schemeClr>
                  </a:glow>
                </a:effectLst>
              </a:rPr>
              <a:t>&gt;:</a:t>
            </a:r>
          </a:p>
          <a:p>
            <a:pPr algn="ctr"/>
            <a:r>
              <a:rPr lang="en-US" sz="2600" dirty="0" smtClean="0">
                <a:effectLst>
                  <a:glow rad="101600">
                    <a:schemeClr val="bg1">
                      <a:alpha val="60000"/>
                    </a:schemeClr>
                  </a:glow>
                  <a:outerShdw blurRad="60007" dist="310007" dir="7680000" sy="30000" kx="1300200" algn="ctr" rotWithShape="0">
                    <a:prstClr val="black">
                      <a:alpha val="32000"/>
                    </a:prstClr>
                  </a:outerShdw>
                </a:effectLst>
              </a:rPr>
              <a:t>Passive </a:t>
            </a:r>
            <a:r>
              <a:rPr lang="en-US" sz="2600" dirty="0">
                <a:effectLst>
                  <a:glow rad="101600">
                    <a:schemeClr val="bg1">
                      <a:alpha val="60000"/>
                    </a:schemeClr>
                  </a:glow>
                  <a:outerShdw blurRad="60007" dist="310007" dir="7680000" sy="30000" kx="1300200" algn="ctr" rotWithShape="0">
                    <a:prstClr val="black">
                      <a:alpha val="32000"/>
                    </a:prstClr>
                  </a:outerShdw>
                </a:effectLst>
              </a:rPr>
              <a:t>reflexively</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“to turn” oneself</a:t>
            </a:r>
            <a:r>
              <a:rPr lang="en-US" sz="2600" dirty="0">
                <a:effectLst>
                  <a:glow rad="101600">
                    <a:schemeClr val="bg1">
                      <a:alpha val="60000"/>
                    </a:schemeClr>
                  </a:glow>
                  <a:outerShdw blurRad="60007" dist="310007" dir="7680000" sy="30000" kx="1300200" algn="ctr" rotWithShape="0">
                    <a:prstClr val="black">
                      <a:alpha val="32000"/>
                    </a:prstClr>
                  </a:outerShdw>
                </a:effectLst>
              </a:rPr>
              <a:t>: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 . </a:t>
            </a:r>
            <a:r>
              <a:rPr lang="el-GR" sz="2600" dirty="0" smtClean="0">
                <a:effectLst>
                  <a:glow rad="101600">
                    <a:schemeClr val="bg1">
                      <a:alpha val="60000"/>
                    </a:schemeClr>
                  </a:glow>
                  <a:outerShdw blurRad="60007" dist="310007" dir="7680000" sy="30000" kx="1300200" algn="ctr" rotWithShape="0">
                    <a:prstClr val="black">
                      <a:alpha val="32000"/>
                    </a:prstClr>
                  </a:outerShdw>
                </a:effectLst>
              </a:rPr>
              <a:t>(</a:t>
            </a:r>
            <a:r>
              <a:rPr lang="en-US" sz="2600" dirty="0">
                <a:effectLst>
                  <a:glow rad="101600">
                    <a:schemeClr val="bg1">
                      <a:alpha val="60000"/>
                    </a:schemeClr>
                  </a:glow>
                  <a:outerShdw blurRad="60007" dist="310007" dir="7680000" sy="30000" kx="1300200" algn="ctr" rotWithShape="0">
                    <a:prstClr val="black">
                      <a:alpha val="32000"/>
                    </a:prstClr>
                  </a:outerShdw>
                </a:effectLst>
              </a:rPr>
              <a:t>R.V. they “turned back in their hearts unto Egypt</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i.e</a:t>
            </a:r>
            <a:r>
              <a:rPr lang="en-US" sz="2600" dirty="0">
                <a:effectLst>
                  <a:glow rad="101600">
                    <a:schemeClr val="bg1">
                      <a:alpha val="60000"/>
                    </a:schemeClr>
                  </a:glow>
                  <a:outerShdw blurRad="60007" dist="310007" dir="7680000" sy="30000" kx="1300200" algn="ctr" rotWithShape="0">
                    <a:prstClr val="black">
                      <a:alpha val="32000"/>
                    </a:prstClr>
                  </a:outerShdw>
                </a:effectLst>
              </a:rPr>
              <a:t>. to their condition there, Acts 7:39; absolutely and tropically, </a:t>
            </a:r>
            <a:r>
              <a:rPr lang="en-US" sz="2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“to turn oneself” namely, from one’s course of conduct, i.e. “to change one’s mind” </a:t>
            </a:r>
            <a:r>
              <a:rPr lang="en-US" sz="26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Matthew </a:t>
            </a:r>
            <a:r>
              <a:rPr lang="en-US" sz="2600" dirty="0">
                <a:effectLst>
                  <a:glow rad="101600">
                    <a:schemeClr val="bg1">
                      <a:alpha val="60000"/>
                    </a:schemeClr>
                  </a:glow>
                  <a:outerShdw blurRad="60007" dist="310007" dir="7680000" sy="30000" kx="1300200" algn="ctr" rotWithShape="0">
                    <a:prstClr val="black">
                      <a:alpha val="32000"/>
                    </a:prstClr>
                  </a:outerShdw>
                </a:effectLst>
              </a:rPr>
              <a:t>18:3 </a:t>
            </a:r>
            <a:endParaRPr lang="en-US" sz="2600"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600" dirty="0" smtClean="0">
                <a:effectLst>
                  <a:glow rad="101600">
                    <a:schemeClr val="bg1">
                      <a:alpha val="60000"/>
                    </a:schemeClr>
                  </a:glow>
                  <a:outerShdw blurRad="60007" dist="310007" dir="7680000" sy="30000" kx="1300200" algn="ctr" rotWithShape="0">
                    <a:prstClr val="black">
                      <a:alpha val="32000"/>
                    </a:prstClr>
                  </a:outerShdw>
                </a:effectLst>
              </a:rPr>
              <a:t>Greek-English </a:t>
            </a:r>
            <a:r>
              <a:rPr lang="en-US" sz="2600" dirty="0">
                <a:effectLst>
                  <a:glow rad="101600">
                    <a:schemeClr val="bg1">
                      <a:alpha val="60000"/>
                    </a:schemeClr>
                  </a:glow>
                  <a:outerShdw blurRad="60007" dist="310007" dir="7680000" sy="30000" kx="1300200" algn="ctr" rotWithShape="0">
                    <a:prstClr val="black">
                      <a:alpha val="32000"/>
                    </a:prstClr>
                  </a:outerShdw>
                </a:effectLst>
              </a:rPr>
              <a:t>Lexicon of the New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Testament – pg. 591</a:t>
            </a:r>
            <a:endParaRPr lang="en-US" sz="2600" dirty="0">
              <a:effectLst>
                <a:glow rad="101600">
                  <a:schemeClr val="bg1">
                    <a:alpha val="60000"/>
                  </a:schemeClr>
                </a:glow>
                <a:outerShdw blurRad="60007" dist="310007" dir="7680000" sy="30000" kx="1300200" algn="ctr" rotWithShape="0">
                  <a:prstClr val="black">
                    <a:alpha val="32000"/>
                  </a:prst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3" y="2286000"/>
            <a:ext cx="2888209" cy="43245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02266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3" name="Rectangle 2"/>
          <p:cNvSpPr/>
          <p:nvPr/>
        </p:nvSpPr>
        <p:spPr>
          <a:xfrm>
            <a:off x="3657600" y="2278082"/>
            <a:ext cx="5181600" cy="4401205"/>
          </a:xfrm>
          <a:prstGeom prst="rect">
            <a:avLst/>
          </a:prstGeom>
        </p:spPr>
        <p:txBody>
          <a:bodyPr wrap="square">
            <a:spAutoFit/>
          </a:bodyPr>
          <a:lstStyle/>
          <a:p>
            <a:pPr algn="ctr"/>
            <a:r>
              <a:rPr lang="en-US" sz="2800" b="1" dirty="0" smtClean="0">
                <a:effectLst>
                  <a:glow rad="101600">
                    <a:schemeClr val="bg1">
                      <a:alpha val="60000"/>
                    </a:schemeClr>
                  </a:glow>
                </a:effectLst>
              </a:rPr>
              <a:t>Matthew 18:3-4 (NKJV) </a:t>
            </a:r>
            <a:r>
              <a:rPr lang="en-US" sz="2800" dirty="0" smtClean="0">
                <a:effectLst>
                  <a:glow rad="101600">
                    <a:schemeClr val="bg1">
                      <a:alpha val="60000"/>
                    </a:schemeClr>
                  </a:glow>
                </a:effectLst>
              </a:rPr>
              <a:t/>
            </a:r>
            <a:br>
              <a:rPr lang="en-US" sz="2800" dirty="0" smtClean="0">
                <a:effectLst>
                  <a:glow rad="101600">
                    <a:schemeClr val="bg1">
                      <a:alpha val="60000"/>
                    </a:schemeClr>
                  </a:glow>
                </a:effectLst>
              </a:rPr>
            </a:br>
            <a:r>
              <a:rPr lang="en-US" sz="2800" baseline="30000" dirty="0" smtClean="0">
                <a:effectLst>
                  <a:glow rad="101600">
                    <a:schemeClr val="bg1">
                      <a:alpha val="60000"/>
                    </a:schemeClr>
                  </a:glow>
                </a:effectLst>
              </a:rPr>
              <a:t>3 </a:t>
            </a:r>
            <a:r>
              <a:rPr lang="en-US" sz="2800" dirty="0" smtClean="0">
                <a:effectLst>
                  <a:glow rad="101600">
                    <a:schemeClr val="bg1">
                      <a:alpha val="60000"/>
                    </a:schemeClr>
                  </a:glow>
                </a:effectLst>
              </a:rPr>
              <a:t>and said, "Assuredly, I say to you, unless you are </a:t>
            </a:r>
            <a:r>
              <a:rPr lang="en-US" sz="2800" dirty="0" smtClean="0">
                <a:solidFill>
                  <a:srgbClr val="FFFF00"/>
                </a:solidFill>
                <a:effectLst>
                  <a:glow rad="101600">
                    <a:schemeClr val="bg1">
                      <a:alpha val="60000"/>
                    </a:schemeClr>
                  </a:glow>
                </a:effectLst>
              </a:rPr>
              <a:t>converted</a:t>
            </a:r>
            <a:r>
              <a:rPr lang="en-US" sz="2800" dirty="0" smtClean="0">
                <a:effectLst>
                  <a:glow rad="101600">
                    <a:schemeClr val="bg1">
                      <a:alpha val="60000"/>
                    </a:schemeClr>
                  </a:glow>
                </a:effectLst>
              </a:rPr>
              <a:t> and become as little children, you will by no means enter the kingdom of heaven. </a:t>
            </a:r>
            <a:br>
              <a:rPr lang="en-US" sz="2800" dirty="0" smtClean="0">
                <a:effectLst>
                  <a:glow rad="101600">
                    <a:schemeClr val="bg1">
                      <a:alpha val="60000"/>
                    </a:schemeClr>
                  </a:glow>
                </a:effectLst>
              </a:rPr>
            </a:br>
            <a:r>
              <a:rPr lang="en-US" sz="2800" baseline="30000" dirty="0" smtClean="0">
                <a:effectLst>
                  <a:glow rad="101600">
                    <a:schemeClr val="bg1">
                      <a:alpha val="60000"/>
                    </a:schemeClr>
                  </a:glow>
                </a:effectLst>
              </a:rPr>
              <a:t>4 </a:t>
            </a:r>
            <a:r>
              <a:rPr lang="en-US" sz="2800" dirty="0" smtClean="0">
                <a:effectLst>
                  <a:glow rad="101600">
                    <a:schemeClr val="bg1">
                      <a:alpha val="60000"/>
                    </a:schemeClr>
                  </a:glow>
                </a:effectLst>
              </a:rPr>
              <a:t>Therefore </a:t>
            </a:r>
            <a:r>
              <a:rPr lang="en-US" sz="2800" dirty="0" smtClean="0">
                <a:solidFill>
                  <a:srgbClr val="FFFF00"/>
                </a:solidFill>
                <a:effectLst>
                  <a:glow rad="101600">
                    <a:schemeClr val="bg1">
                      <a:alpha val="60000"/>
                    </a:schemeClr>
                  </a:glow>
                </a:effectLst>
              </a:rPr>
              <a:t>whoever humbles himself</a:t>
            </a:r>
            <a:r>
              <a:rPr lang="en-US" sz="2800" dirty="0" smtClean="0">
                <a:effectLst>
                  <a:glow rad="101600">
                    <a:schemeClr val="bg1">
                      <a:alpha val="60000"/>
                    </a:schemeClr>
                  </a:glow>
                </a:effectLst>
              </a:rPr>
              <a:t> as this little child is the greatest in the kingdom of heaven. </a:t>
            </a:r>
            <a:endParaRPr lang="en-US" sz="2800" dirty="0">
              <a:effectLst>
                <a:glow rad="101600">
                  <a:schemeClr val="bg1">
                    <a:alpha val="60000"/>
                  </a:schemeClr>
                </a:glo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 y="2438400"/>
            <a:ext cx="3018786"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fov="6000000">
              <a:rot lat="485423" lon="20781058" rev="202615"/>
            </a:camera>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E4624B1-C7B4-4A8A-8E6E-B45790D7EEB2}" type="slidenum">
              <a:rPr lang="en-US" smtClean="0"/>
              <a:t>5</a:t>
            </a:fld>
            <a:endParaRPr lang="en-US"/>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Snip Single Corner Rectangle 21"/>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9358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9" name="Rectangle 8"/>
          <p:cNvSpPr/>
          <p:nvPr/>
        </p:nvSpPr>
        <p:spPr>
          <a:xfrm>
            <a:off x="2819400" y="1987689"/>
            <a:ext cx="6324600" cy="4524315"/>
          </a:xfrm>
          <a:prstGeom prst="rect">
            <a:avLst/>
          </a:prstGeom>
        </p:spPr>
        <p:txBody>
          <a:bodyPr wrap="square">
            <a:spAutoFit/>
          </a:bodyPr>
          <a:lstStyle/>
          <a:p>
            <a:pPr algn="ctr"/>
            <a:r>
              <a:rPr lang="en-US" sz="2400" dirty="0" smtClean="0">
                <a:effectLst>
                  <a:glow rad="101600">
                    <a:schemeClr val="bg1">
                      <a:alpha val="60000"/>
                    </a:schemeClr>
                  </a:glow>
                </a:effectLst>
              </a:rPr>
              <a:t>Strong's Number: &lt;G1994&gt; - ἐπ</a:t>
            </a:r>
            <a:r>
              <a:rPr lang="en-US" sz="2400" dirty="0" err="1" smtClean="0">
                <a:effectLst>
                  <a:glow rad="101600">
                    <a:schemeClr val="bg1">
                      <a:alpha val="60000"/>
                    </a:schemeClr>
                  </a:glow>
                </a:effectLst>
              </a:rPr>
              <a:t>ιστρέφω</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epistrephō</a:t>
            </a:r>
            <a:r>
              <a:rPr lang="en-US" sz="2400" dirty="0" smtClean="0">
                <a:effectLst>
                  <a:glow rad="101600">
                    <a:schemeClr val="bg1">
                      <a:alpha val="60000"/>
                    </a:schemeClr>
                  </a:glow>
                </a:effectLst>
              </a:rPr>
              <a:t> - Part Of Speech: Verb</a:t>
            </a:r>
          </a:p>
          <a:p>
            <a:pPr algn="ctr"/>
            <a:r>
              <a:rPr lang="en-US" sz="2400" dirty="0" smtClean="0">
                <a:effectLst>
                  <a:glow rad="101600">
                    <a:schemeClr val="bg1">
                      <a:alpha val="60000"/>
                    </a:schemeClr>
                  </a:glow>
                </a:effectLst>
              </a:rPr>
              <a:t>Usage Notes: </a:t>
            </a:r>
            <a:r>
              <a:rPr lang="en-US" sz="2400" dirty="0" smtClean="0">
                <a:solidFill>
                  <a:srgbClr val="FFFF00"/>
                </a:solidFill>
                <a:effectLst>
                  <a:glow rad="101600">
                    <a:schemeClr val="bg1">
                      <a:alpha val="60000"/>
                    </a:schemeClr>
                  </a:glow>
                </a:effectLst>
              </a:rPr>
              <a:t>"to turn about, turn towards" </a:t>
            </a:r>
            <a:r>
              <a:rPr lang="en-US" sz="2400" dirty="0" smtClean="0">
                <a:effectLst>
                  <a:glow rad="101600">
                    <a:schemeClr val="bg1">
                      <a:alpha val="60000"/>
                    </a:schemeClr>
                  </a:glow>
                </a:effectLst>
              </a:rPr>
              <a:t>(</a:t>
            </a:r>
            <a:r>
              <a:rPr lang="en-US" sz="2400" dirty="0" err="1" smtClean="0">
                <a:effectLst>
                  <a:glow rad="101600">
                    <a:schemeClr val="bg1">
                      <a:alpha val="60000"/>
                    </a:schemeClr>
                  </a:glow>
                </a:effectLst>
              </a:rPr>
              <a:t>epi</a:t>
            </a:r>
            <a:r>
              <a:rPr lang="en-US" sz="2400" dirty="0" smtClean="0">
                <a:effectLst>
                  <a:glow rad="101600">
                    <a:schemeClr val="bg1">
                      <a:alpha val="60000"/>
                    </a:schemeClr>
                  </a:glow>
                </a:effectLst>
              </a:rPr>
              <a:t>, "towards" and No. 1), </a:t>
            </a:r>
            <a:r>
              <a:rPr lang="en-US" sz="2400" dirty="0" smtClean="0">
                <a:solidFill>
                  <a:srgbClr val="FFFF00"/>
                </a:solidFill>
                <a:effectLst>
                  <a:glow rad="101600">
                    <a:schemeClr val="bg1">
                      <a:alpha val="60000"/>
                    </a:schemeClr>
                  </a:glow>
                </a:effectLst>
              </a:rPr>
              <a:t>is used transitively, and so rendered "convert" </a:t>
            </a:r>
            <a:r>
              <a:rPr lang="en-US" sz="2400" dirty="0" smtClean="0">
                <a:effectLst>
                  <a:glow rad="101600">
                    <a:schemeClr val="bg1">
                      <a:alpha val="60000"/>
                    </a:schemeClr>
                  </a:glow>
                </a:effectLst>
              </a:rPr>
              <a:t>(of causing a person to turn) in Jas. 5:19, 20. Elsewhere, where the AV translates this verb, either in the Middle Voice and intransitive use, or the Passive, the RV adheres to the Middle Voice significance, and translates by "</a:t>
            </a:r>
            <a:r>
              <a:rPr lang="en-US" sz="2400" dirty="0" smtClean="0">
                <a:solidFill>
                  <a:srgbClr val="FFFF00"/>
                </a:solidFill>
                <a:effectLst>
                  <a:glow rad="101600">
                    <a:schemeClr val="bg1">
                      <a:alpha val="60000"/>
                    </a:schemeClr>
                  </a:glow>
                </a:effectLst>
              </a:rPr>
              <a:t>turn again</a:t>
            </a:r>
            <a:r>
              <a:rPr lang="en-US" sz="2400" dirty="0" smtClean="0">
                <a:effectLst>
                  <a:glow rad="101600">
                    <a:schemeClr val="bg1">
                      <a:alpha val="60000"/>
                    </a:schemeClr>
                  </a:glow>
                </a:effectLst>
              </a:rPr>
              <a:t>," Matt. 13:15; Mark 4:12; Luke 22:32; Acts 3:19; Acts 28:27. </a:t>
            </a:r>
            <a:endParaRPr lang="en-US" sz="2400" dirty="0">
              <a:effectLst>
                <a:glow rad="101600">
                  <a:schemeClr val="bg1">
                    <a:alpha val="60000"/>
                  </a:schemeClr>
                </a:glo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38400"/>
            <a:ext cx="2738153" cy="3989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4624B1-C7B4-4A8A-8E6E-B45790D7EEB2}" type="slidenum">
              <a:rPr lang="en-US" smtClean="0"/>
              <a:t>6</a:t>
            </a:fld>
            <a:endParaRPr lang="en-US"/>
          </a:p>
        </p:txBody>
      </p:sp>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7421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3" name="Rectangle 2"/>
          <p:cNvSpPr/>
          <p:nvPr/>
        </p:nvSpPr>
        <p:spPr>
          <a:xfrm>
            <a:off x="4038600" y="2413337"/>
            <a:ext cx="4572000" cy="4031873"/>
          </a:xfrm>
          <a:prstGeom prst="rect">
            <a:avLst/>
          </a:prstGeom>
        </p:spPr>
        <p:txBody>
          <a:bodyPr>
            <a:spAutoFit/>
          </a:bodyPr>
          <a:lstStyle/>
          <a:p>
            <a:pPr algn="ctr"/>
            <a:r>
              <a:rPr lang="en-US" sz="3200" b="1" dirty="0" smtClean="0">
                <a:effectLst>
                  <a:glow rad="101600">
                    <a:schemeClr val="bg1">
                      <a:alpha val="60000"/>
                    </a:schemeClr>
                  </a:glow>
                  <a:outerShdw blurRad="60007" dist="310007" dir="7680000" sy="30000" kx="1300200" algn="ctr" rotWithShape="0">
                    <a:prstClr val="black">
                      <a:alpha val="32000"/>
                    </a:prstClr>
                  </a:outerShdw>
                </a:effectLst>
              </a:rPr>
              <a:t>Acts 3:19 (NKJV)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a:r>
            <a:br>
              <a:rPr lang="en-US" sz="3200" dirty="0" smtClean="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19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Repent therefore and </a:t>
            </a:r>
            <a:r>
              <a:rPr lang="en-US" sz="32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be converted</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that your sins may be blotted out, so that times of refreshing may come from the presence of the Lord, </a:t>
            </a:r>
            <a:endParaRPr lang="en-US" sz="3200" dirty="0">
              <a:effectLst>
                <a:glow rad="101600">
                  <a:schemeClr val="bg1">
                    <a:alpha val="60000"/>
                  </a:schemeClr>
                </a:glow>
                <a:outerShdw blurRad="60007" dist="310007" dir="7680000" sy="30000" kx="1300200" algn="ctr" rotWithShape="0">
                  <a:prstClr val="black">
                    <a:alpha val="32000"/>
                  </a:prstClr>
                </a:outerShdw>
              </a:effectLst>
            </a:endParaRPr>
          </a:p>
        </p:txBody>
      </p:sp>
      <p:sp>
        <p:nvSpPr>
          <p:cNvPr id="4" name="Slide Number Placeholder 3"/>
          <p:cNvSpPr>
            <a:spLocks noGrp="1"/>
          </p:cNvSpPr>
          <p:nvPr>
            <p:ph type="sldNum" sz="quarter" idx="12"/>
          </p:nvPr>
        </p:nvSpPr>
        <p:spPr/>
        <p:txBody>
          <a:bodyPr/>
          <a:lstStyle/>
          <a:p>
            <a:fld id="{7E4624B1-C7B4-4A8A-8E6E-B45790D7EEB2}" type="slidenum">
              <a:rPr lang="en-US" smtClean="0"/>
              <a:t>7</a:t>
            </a:fld>
            <a:endParaRPr lang="en-US"/>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Snip Single Corner Rectangle 21"/>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94333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4" name="Slide Number Placeholder 3"/>
          <p:cNvSpPr>
            <a:spLocks noGrp="1"/>
          </p:cNvSpPr>
          <p:nvPr>
            <p:ph type="sldNum" sz="quarter" idx="12"/>
          </p:nvPr>
        </p:nvSpPr>
        <p:spPr/>
        <p:txBody>
          <a:bodyPr/>
          <a:lstStyle/>
          <a:p>
            <a:fld id="{7E4624B1-C7B4-4A8A-8E6E-B45790D7EEB2}" type="slidenum">
              <a:rPr lang="en-US" smtClean="0"/>
              <a:t>8</a:t>
            </a:fld>
            <a:endParaRPr lang="en-US"/>
          </a:p>
        </p:txBody>
      </p:sp>
      <p:sp>
        <p:nvSpPr>
          <p:cNvPr id="5" name="Rectangle 4"/>
          <p:cNvSpPr/>
          <p:nvPr/>
        </p:nvSpPr>
        <p:spPr>
          <a:xfrm>
            <a:off x="4191000" y="1981200"/>
            <a:ext cx="46482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James 5:19-20 (NKJV) </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19 </a:t>
            </a:r>
            <a:r>
              <a:rPr lang="en-US" sz="2800" dirty="0">
                <a:effectLst>
                  <a:glow rad="101600">
                    <a:schemeClr val="bg1">
                      <a:alpha val="60000"/>
                    </a:schemeClr>
                  </a:glow>
                  <a:outerShdw blurRad="60007" dist="310007" dir="7680000" sy="30000" kx="1300200" algn="ctr" rotWithShape="0">
                    <a:prstClr val="black">
                      <a:alpha val="32000"/>
                    </a:prstClr>
                  </a:outerShdw>
                </a:effectLst>
              </a:rPr>
              <a:t>Brethren, if anyone among you wanders from the truth, and someone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turns him back</a:t>
            </a:r>
            <a:r>
              <a:rPr lang="en-US" sz="2800" dirty="0">
                <a:effectLst>
                  <a:glow rad="101600">
                    <a:schemeClr val="bg1">
                      <a:alpha val="60000"/>
                    </a:schemeClr>
                  </a:glow>
                  <a:outerShdw blurRad="60007" dist="310007" dir="7680000" sy="30000" kx="1300200" algn="ctr" rotWithShape="0">
                    <a:prstClr val="black">
                      <a:alpha val="32000"/>
                    </a:prstClr>
                  </a:outerShdw>
                </a:effectLst>
              </a:rPr>
              <a:t>, </a:t>
            </a:r>
            <a:r>
              <a:rPr lang="en-US" i="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(convert him KJV)</a:t>
            </a:r>
            <a:r>
              <a:rPr lang="en-US" sz="2800" dirty="0">
                <a:effectLst>
                  <a:glow rad="101600">
                    <a:schemeClr val="bg1">
                      <a:alpha val="60000"/>
                    </a:schemeClr>
                  </a:glow>
                  <a:outerShdw blurRad="60007" dist="310007" dir="7680000" sy="30000" kx="1300200" algn="ctr" rotWithShape="0">
                    <a:prstClr val="black">
                      <a:alpha val="32000"/>
                    </a:prstClr>
                  </a:outerShdw>
                </a:effectLst>
              </a:rPr>
              <a:t/>
            </a:r>
            <a:br>
              <a:rPr lang="en-US" sz="2800" dirty="0">
                <a:effectLst>
                  <a:glow rad="101600">
                    <a:schemeClr val="bg1">
                      <a:alpha val="60000"/>
                    </a:schemeClr>
                  </a:glow>
                  <a:outerShdw blurRad="60007" dist="310007" dir="7680000" sy="30000" kx="1300200" algn="ctr" rotWithShape="0">
                    <a:prstClr val="black">
                      <a:alpha val="32000"/>
                    </a:prstClr>
                  </a:outerShdw>
                </a:effectLst>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rPr>
              <a:t>20 </a:t>
            </a:r>
            <a:r>
              <a:rPr lang="en-US" sz="2800" dirty="0">
                <a:effectLst>
                  <a:glow rad="101600">
                    <a:schemeClr val="bg1">
                      <a:alpha val="60000"/>
                    </a:schemeClr>
                  </a:glow>
                  <a:outerShdw blurRad="60007" dist="310007" dir="7680000" sy="30000" kx="1300200" algn="ctr" rotWithShape="0">
                    <a:prstClr val="black">
                      <a:alpha val="32000"/>
                    </a:prstClr>
                  </a:outerShdw>
                </a:effectLst>
              </a:rPr>
              <a:t>let him know that he who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turns </a:t>
            </a:r>
            <a:r>
              <a:rPr lang="en-US" sz="2000" i="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t>
            </a:r>
            <a:r>
              <a:rPr lang="en-US" sz="2000" i="1" dirty="0" err="1"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converteth</a:t>
            </a:r>
            <a:r>
              <a:rPr lang="en-US" sz="2000" i="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 KJV) </a:t>
            </a:r>
            <a:r>
              <a:rPr lang="en-US" sz="2800" dirty="0" smtClean="0">
                <a:solidFill>
                  <a:srgbClr val="FFFF00"/>
                </a:solidFill>
                <a:effectLst>
                  <a:glow rad="101600">
                    <a:schemeClr val="bg1">
                      <a:alpha val="60000"/>
                    </a:schemeClr>
                  </a:glow>
                  <a:outerShdw blurRad="60007" dist="310007" dir="7680000" sy="30000" kx="1300200" algn="ctr" rotWithShape="0">
                    <a:prstClr val="black">
                      <a:alpha val="32000"/>
                    </a:prstClr>
                  </a:outerShdw>
                </a:effectLst>
              </a:rPr>
              <a:t>a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rPr>
              <a:t>sinner from the error of his way </a:t>
            </a:r>
            <a:r>
              <a:rPr lang="en-US" sz="2800" dirty="0">
                <a:effectLst>
                  <a:glow rad="101600">
                    <a:schemeClr val="bg1">
                      <a:alpha val="60000"/>
                    </a:schemeClr>
                  </a:glow>
                  <a:outerShdw blurRad="60007" dist="310007" dir="7680000" sy="30000" kx="1300200" algn="ctr" rotWithShape="0">
                    <a:prstClr val="black">
                      <a:alpha val="32000"/>
                    </a:prstClr>
                  </a:outerShdw>
                </a:effectLst>
              </a:rPr>
              <a:t>will save a soul from death and cover a multitude of sins. </a:t>
            </a: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Snip Single Corner Rectangle 21"/>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2715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smtClean="0">
                <a:latin typeface="BinnerD" pitchFamily="34" charset="0"/>
              </a:rPr>
              <a:t>Convert; Converted</a:t>
            </a:r>
            <a:endParaRPr lang="en-US" sz="3600" dirty="0">
              <a:latin typeface="BinnerD" pitchFamily="34" charset="0"/>
            </a:endParaRPr>
          </a:p>
        </p:txBody>
      </p:sp>
      <p:sp>
        <p:nvSpPr>
          <p:cNvPr id="9" name="Rectangle 8"/>
          <p:cNvSpPr/>
          <p:nvPr/>
        </p:nvSpPr>
        <p:spPr>
          <a:xfrm>
            <a:off x="3042952" y="1828800"/>
            <a:ext cx="6101048" cy="4893647"/>
          </a:xfrm>
          <a:prstGeom prst="rect">
            <a:avLst/>
          </a:prstGeom>
        </p:spPr>
        <p:txBody>
          <a:bodyPr wrap="square">
            <a:spAutoFit/>
          </a:bodyPr>
          <a:lstStyle/>
          <a:p>
            <a:pPr algn="ctr"/>
            <a:r>
              <a:rPr lang="en-US" sz="2600" dirty="0" smtClean="0">
                <a:effectLst>
                  <a:glow rad="101600">
                    <a:schemeClr val="bg1">
                      <a:alpha val="60000"/>
                    </a:schemeClr>
                  </a:glow>
                </a:effectLst>
              </a:rPr>
              <a:t>Strong's Number: &lt;G1995&gt; - ἐπ</a:t>
            </a:r>
            <a:r>
              <a:rPr lang="en-US" sz="2600" dirty="0" err="1" smtClean="0">
                <a:effectLst>
                  <a:glow rad="101600">
                    <a:schemeClr val="bg1">
                      <a:alpha val="60000"/>
                    </a:schemeClr>
                  </a:glow>
                </a:effectLst>
              </a:rPr>
              <a:t>ιστροφή</a:t>
            </a:r>
            <a:r>
              <a:rPr lang="en-US" sz="2600" dirty="0" smtClean="0">
                <a:effectLst>
                  <a:glow rad="101600">
                    <a:schemeClr val="bg1">
                      <a:alpha val="60000"/>
                    </a:schemeClr>
                  </a:glow>
                </a:effectLst>
              </a:rPr>
              <a:t>, </a:t>
            </a:r>
            <a:r>
              <a:rPr lang="en-US" sz="2600" dirty="0" err="1" smtClean="0">
                <a:effectLst>
                  <a:glow rad="101600">
                    <a:schemeClr val="bg1">
                      <a:alpha val="60000"/>
                    </a:schemeClr>
                  </a:glow>
                </a:effectLst>
              </a:rPr>
              <a:t>epistrophē</a:t>
            </a:r>
            <a:r>
              <a:rPr lang="en-US" sz="2600" dirty="0" smtClean="0">
                <a:effectLst>
                  <a:glow rad="101600">
                    <a:schemeClr val="bg1">
                      <a:alpha val="60000"/>
                    </a:schemeClr>
                  </a:glow>
                </a:effectLst>
              </a:rPr>
              <a:t> - Part Of Speech: Noun</a:t>
            </a:r>
          </a:p>
          <a:p>
            <a:pPr algn="ctr"/>
            <a:r>
              <a:rPr lang="en-US" sz="2600" dirty="0" smtClean="0">
                <a:effectLst>
                  <a:glow rad="101600">
                    <a:schemeClr val="bg1">
                      <a:alpha val="60000"/>
                    </a:schemeClr>
                  </a:glow>
                </a:effectLst>
              </a:rPr>
              <a:t>Usage Notes: akin to A, No. 2, </a:t>
            </a:r>
            <a:r>
              <a:rPr lang="en-US" sz="2600" dirty="0" smtClean="0">
                <a:solidFill>
                  <a:srgbClr val="FFFF00"/>
                </a:solidFill>
                <a:effectLst>
                  <a:glow rad="101600">
                    <a:schemeClr val="bg1">
                      <a:alpha val="60000"/>
                    </a:schemeClr>
                  </a:glow>
                </a:effectLst>
              </a:rPr>
              <a:t>"a turning about, or round, conversion," is found in Acts 15:3. </a:t>
            </a:r>
            <a:r>
              <a:rPr lang="en-US" sz="2600" dirty="0" smtClean="0">
                <a:effectLst>
                  <a:glow rad="101600">
                    <a:schemeClr val="bg1">
                      <a:alpha val="60000"/>
                    </a:schemeClr>
                  </a:glow>
                </a:effectLst>
              </a:rPr>
              <a:t>The word implies </a:t>
            </a:r>
            <a:r>
              <a:rPr lang="en-US" sz="2600" dirty="0" smtClean="0">
                <a:solidFill>
                  <a:srgbClr val="FFFF00"/>
                </a:solidFill>
                <a:effectLst>
                  <a:glow rad="101600">
                    <a:schemeClr val="bg1">
                      <a:alpha val="60000"/>
                    </a:schemeClr>
                  </a:glow>
                </a:effectLst>
              </a:rPr>
              <a:t>"a turning from and a turning to;" corresponding to these are repentance and faith; cp. "turned to God from idols" (1 Thess. 1:9). </a:t>
            </a:r>
            <a:r>
              <a:rPr lang="en-US" sz="2600" dirty="0" smtClean="0">
                <a:effectLst>
                  <a:glow rad="101600">
                    <a:schemeClr val="bg1">
                      <a:alpha val="60000"/>
                    </a:schemeClr>
                  </a:glow>
                </a:effectLst>
              </a:rPr>
              <a:t>Divine grace is the efficient cause, human agency the responding effect.— </a:t>
            </a:r>
            <a:endParaRPr lang="en-US" sz="2600" dirty="0">
              <a:effectLst>
                <a:glow rad="101600">
                  <a:schemeClr val="bg1">
                    <a:alpha val="60000"/>
                  </a:schemeClr>
                </a:glo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38400"/>
            <a:ext cx="2738153" cy="3989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4624B1-C7B4-4A8A-8E6E-B45790D7EEB2}" type="slidenum">
              <a:rPr lang="en-US" smtClean="0"/>
              <a:t>9</a:t>
            </a:fld>
            <a:endParaRPr lang="en-US"/>
          </a:p>
        </p:txBody>
      </p:sp>
      <p:grpSp>
        <p:nvGrpSpPr>
          <p:cNvPr id="12" name="Group 11"/>
          <p:cNvGrpSpPr/>
          <p:nvPr/>
        </p:nvGrpSpPr>
        <p:grpSpPr>
          <a:xfrm>
            <a:off x="7924800" y="2286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grpSp>
        <p:nvGrpSpPr>
          <p:cNvPr id="17" name="Group 16"/>
          <p:cNvGrpSpPr/>
          <p:nvPr/>
        </p:nvGrpSpPr>
        <p:grpSpPr>
          <a:xfrm rot="10800000">
            <a:off x="0" y="6172200"/>
            <a:ext cx="1230745" cy="457200"/>
            <a:chOff x="7924800" y="228600"/>
            <a:chExt cx="1230745" cy="457200"/>
          </a:xfrm>
        </p:grpSpPr>
        <p:sp>
          <p:nvSpPr>
            <p:cNvPr id="18" name="Pentagon 1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hevron 1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0" name="Chevron 1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1" name="Chevron 2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2" name="Rectangle 21"/>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p:cNvSpPr/>
          <p:nvPr/>
        </p:nvSpPr>
        <p:spPr>
          <a:xfrm>
            <a:off x="0" y="268069"/>
            <a:ext cx="66294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rPr>
              <a:t>Have You Been Converted?</a:t>
            </a:r>
            <a:endParaRPr lang="en-US" sz="3600" b="1" spc="50" dirty="0">
              <a:ln w="12700" cmpd="sng">
                <a:solidFill>
                  <a:schemeClr val="accent6">
                    <a:satMod val="120000"/>
                    <a:shade val="80000"/>
                  </a:schemeClr>
                </a:solidFill>
                <a:prstDash val="solid"/>
              </a:ln>
              <a:solidFill>
                <a:schemeClr val="accent6">
                  <a:tint val="1000"/>
                </a:schemeClr>
              </a:solidFill>
              <a:effectLst>
                <a:glow rad="63500">
                  <a:schemeClr val="accent2">
                    <a:satMod val="175000"/>
                    <a:alpha val="40000"/>
                  </a:scheme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44006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3724</TotalTime>
  <Words>1786</Words>
  <Application>Microsoft Office PowerPoint</Application>
  <PresentationFormat>On-screen Show (4:3)</PresentationFormat>
  <Paragraphs>246</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47</cp:revision>
  <dcterms:created xsi:type="dcterms:W3CDTF">2011-06-23T15:52:38Z</dcterms:created>
  <dcterms:modified xsi:type="dcterms:W3CDTF">2011-06-26T21:53:20Z</dcterms:modified>
</cp:coreProperties>
</file>