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79" r:id="rId4"/>
    <p:sldId id="259" r:id="rId5"/>
    <p:sldId id="277" r:id="rId6"/>
    <p:sldId id="281" r:id="rId7"/>
    <p:sldId id="283" r:id="rId8"/>
    <p:sldId id="282" r:id="rId9"/>
    <p:sldId id="284" r:id="rId10"/>
    <p:sldId id="285" r:id="rId11"/>
    <p:sldId id="286" r:id="rId12"/>
    <p:sldId id="287" r:id="rId13"/>
    <p:sldId id="289" r:id="rId14"/>
    <p:sldId id="290" r:id="rId15"/>
    <p:sldId id="291" r:id="rId16"/>
    <p:sldId id="292" r:id="rId17"/>
    <p:sldId id="293" r:id="rId18"/>
    <p:sldId id="294"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49" autoAdjust="0"/>
  </p:normalViewPr>
  <p:slideViewPr>
    <p:cSldViewPr>
      <p:cViewPr varScale="1">
        <p:scale>
          <a:sx n="88" d="100"/>
          <a:sy n="88" d="100"/>
        </p:scale>
        <p:origin x="-15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165A3-46C4-4ACD-A34B-7FA9CC07EA69}" type="datetimeFigureOut">
              <a:rPr lang="en-US" smtClean="0"/>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DF11A-51D3-444A-8DE1-E6EEDBA660E8}" type="slidenum">
              <a:rPr lang="en-US" smtClean="0"/>
              <a:t>‹#›</a:t>
            </a:fld>
            <a:endParaRPr lang="en-US"/>
          </a:p>
        </p:txBody>
      </p:sp>
    </p:spTree>
    <p:extLst>
      <p:ext uri="{BB962C8B-B14F-4D97-AF65-F5344CB8AC3E}">
        <p14:creationId xmlns:p14="http://schemas.microsoft.com/office/powerpoint/2010/main" val="135083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I don’t deserve THIS!”</a:t>
            </a:r>
          </a:p>
          <a:p>
            <a:r>
              <a:rPr lang="en-US" sz="1200" b="0" i="0" kern="1200" dirty="0" smtClean="0">
                <a:solidFill>
                  <a:schemeClr val="tx1"/>
                </a:solidFill>
                <a:effectLst/>
                <a:latin typeface="+mn-lt"/>
                <a:ea typeface="+mn-ea"/>
                <a:cs typeface="+mn-cs"/>
              </a:rPr>
              <a:t>It is easy to grumble and complain about what happens to us. Things don’t go our way. We lose friends, lose our jobs…lose our status or health.</a:t>
            </a:r>
          </a:p>
          <a:p>
            <a:r>
              <a:rPr lang="en-US" sz="1200" b="0" i="0" kern="1200" dirty="0" smtClean="0">
                <a:solidFill>
                  <a:schemeClr val="tx1"/>
                </a:solidFill>
                <a:effectLst/>
                <a:latin typeface="+mn-lt"/>
                <a:ea typeface="+mn-ea"/>
                <a:cs typeface="+mn-cs"/>
              </a:rPr>
              <a:t>“She didn’t lift a finger to help, but she gets all the credit. I organized this whole affair! </a:t>
            </a:r>
            <a:r>
              <a:rPr lang="en-US" sz="1200" b="0" i="1" kern="1200" dirty="0" smtClean="0">
                <a:solidFill>
                  <a:schemeClr val="tx1"/>
                </a:solidFill>
                <a:effectLst/>
                <a:latin typeface="+mn-lt"/>
                <a:ea typeface="+mn-ea"/>
                <a:cs typeface="+mn-cs"/>
              </a:rPr>
              <a:t>I deserve some recognition!”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have always tried to eat right and exercise. </a:t>
            </a:r>
            <a:r>
              <a:rPr lang="en-US" sz="1200" b="0" i="1" kern="1200" dirty="0" smtClean="0">
                <a:solidFill>
                  <a:schemeClr val="tx1"/>
                </a:solidFill>
                <a:effectLst/>
                <a:latin typeface="+mn-lt"/>
                <a:ea typeface="+mn-ea"/>
                <a:cs typeface="+mn-cs"/>
              </a:rPr>
              <a:t>I don’t deserve this diagnosis.”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either think that we didn’t get what we do deserve, or we did get what we didn’t deserve.</a:t>
            </a:r>
          </a:p>
          <a:p>
            <a:r>
              <a:rPr lang="en-US" sz="1200" b="0" i="0" kern="1200" dirty="0" smtClean="0">
                <a:solidFill>
                  <a:schemeClr val="tx1"/>
                </a:solidFill>
                <a:effectLst/>
                <a:latin typeface="+mn-lt"/>
                <a:ea typeface="+mn-ea"/>
                <a:cs typeface="+mn-cs"/>
              </a:rPr>
              <a:t>Well, that is what grace and mercy is all about folks. In our fallen state, we deserve hell and damnation. But instead, we are given mercy and grace. Once we confess our sins and call on God, He is quick to forgive us and save us from our helpless estate. What a merciful Father! What a gracious Savior!</a:t>
            </a:r>
          </a:p>
          <a:p>
            <a:r>
              <a:rPr lang="en-US" sz="1200" b="1" i="1" kern="1200" dirty="0" smtClean="0">
                <a:solidFill>
                  <a:schemeClr val="tx1"/>
                </a:solidFill>
                <a:effectLst/>
                <a:latin typeface="+mn-lt"/>
                <a:ea typeface="+mn-ea"/>
                <a:cs typeface="+mn-cs"/>
              </a:rPr>
              <a:t>“Grace is when I do get what I don't deserve. Mercy is when I don't get what I do deserve.” ~Gloria Gather</a:t>
            </a:r>
          </a:p>
          <a:p>
            <a:r>
              <a:rPr lang="en-US" sz="1200" b="0" i="0" kern="1200" dirty="0" smtClean="0">
                <a:solidFill>
                  <a:schemeClr val="tx1"/>
                </a:solidFill>
                <a:effectLst/>
                <a:latin typeface="+mn-lt"/>
                <a:ea typeface="+mn-ea"/>
                <a:cs typeface="+mn-cs"/>
              </a:rPr>
              <a:t>On my worse days, when I’ve had a seizure and I can’t seem to escape the fog or shake the relentless headache…when I am lonely and miss my work…when I am worried about what the future holds, when I allow myself for one minute to question my circumstances and God's Will for me; I think about my blessings. </a:t>
            </a:r>
            <a:r>
              <a:rPr lang="en-US" sz="1200" b="1" i="1" kern="1200" dirty="0" smtClean="0">
                <a:solidFill>
                  <a:schemeClr val="tx1"/>
                </a:solidFill>
                <a:effectLst/>
                <a:latin typeface="+mn-lt"/>
                <a:ea typeface="+mn-ea"/>
                <a:cs typeface="+mn-cs"/>
              </a:rPr>
              <a:t>I am blessed beyond measure. Blessed far beyond what I deserve.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have always loved the song, “Why Me, Lord” by Kris Kristofferson. It just sums up this notion so well:</a:t>
            </a:r>
          </a:p>
          <a:p>
            <a:endParaRPr lang="en-US" dirty="0"/>
          </a:p>
        </p:txBody>
      </p:sp>
      <p:sp>
        <p:nvSpPr>
          <p:cNvPr id="4" name="Slide Number Placeholder 3"/>
          <p:cNvSpPr>
            <a:spLocks noGrp="1"/>
          </p:cNvSpPr>
          <p:nvPr>
            <p:ph type="sldNum" sz="quarter" idx="10"/>
          </p:nvPr>
        </p:nvSpPr>
        <p:spPr/>
        <p:txBody>
          <a:bodyPr/>
          <a:lstStyle/>
          <a:p>
            <a:fld id="{0B8DF11A-51D3-444A-8DE1-E6EEDBA660E8}" type="slidenum">
              <a:rPr lang="en-US" smtClean="0"/>
              <a:t>1</a:t>
            </a:fld>
            <a:endParaRPr lang="en-US"/>
          </a:p>
        </p:txBody>
      </p:sp>
    </p:spTree>
    <p:extLst>
      <p:ext uri="{BB962C8B-B14F-4D97-AF65-F5344CB8AC3E}">
        <p14:creationId xmlns:p14="http://schemas.microsoft.com/office/powerpoint/2010/main" val="243158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Æsop</a:t>
            </a:r>
            <a:r>
              <a:rPr lang="en-US" dirty="0" smtClean="0"/>
              <a:t>. (Sixth century B.C.)  Fables.</a:t>
            </a:r>
            <a:br>
              <a:rPr lang="en-US" dirty="0" smtClean="0"/>
            </a:br>
            <a:r>
              <a:rPr lang="en-US" dirty="0" smtClean="0"/>
              <a:t>The Harvard Classics.  1909–14. </a:t>
            </a:r>
            <a:r>
              <a:rPr lang="en-US" b="1" dirty="0" smtClean="0"/>
              <a:t>The Ant and the Grasshopper</a:t>
            </a:r>
            <a:r>
              <a:rPr lang="en-US" dirty="0" smtClean="0"/>
              <a:t>  IN a field one summer’s day a Grasshopper was hopping about, chirping and singing to its heart’s content. An Ant passed by, bearing along with great toil an ear of corn he was taking to the nest.</a:t>
            </a:r>
            <a:r>
              <a:rPr lang="en-US" i="1" dirty="0" smtClean="0"/>
              <a:t>  1</a:t>
            </a:r>
            <a:r>
              <a:rPr lang="en-US" dirty="0" smtClean="0"/>
              <a:t>  “Why not come and chat with me,” said the Grasshopper, “instead of toiling and moiling in that way?”</a:t>
            </a:r>
            <a:r>
              <a:rPr lang="en-US" i="1" dirty="0" smtClean="0"/>
              <a:t>  2</a:t>
            </a:r>
            <a:r>
              <a:rPr lang="en-US" dirty="0" smtClean="0"/>
              <a:t>  “I am helping to lay up food for the winter,” said the Ant, “and recommend you to do the same.”</a:t>
            </a:r>
            <a:r>
              <a:rPr lang="en-US" i="1" dirty="0" smtClean="0"/>
              <a:t>  3</a:t>
            </a:r>
            <a:r>
              <a:rPr lang="en-US" dirty="0" smtClean="0"/>
              <a:t>  “Why bother about winter?” said the Grasshopper; “we have got plenty of food at present.” But the Ant went on its way and continued its toil. When the winter came the Grasshopper had no food, and found itself dying of hunger, while it saw the ants distributing every day corn and grain from the stores they had collected in the summer. Then the Grasshopper knew:</a:t>
            </a:r>
            <a:br>
              <a:rPr lang="en-US" dirty="0" smtClean="0"/>
            </a:br>
            <a:r>
              <a:rPr lang="en-US" dirty="0" smtClean="0"/>
              <a:t>        “IT IS BEST TO PREPARE FOR THE DAYS OF NECESSITY.”</a:t>
            </a:r>
            <a:endParaRPr lang="en-US" dirty="0"/>
          </a:p>
        </p:txBody>
      </p:sp>
      <p:sp>
        <p:nvSpPr>
          <p:cNvPr id="4" name="Slide Number Placeholder 3"/>
          <p:cNvSpPr>
            <a:spLocks noGrp="1"/>
          </p:cNvSpPr>
          <p:nvPr>
            <p:ph type="sldNum" sz="quarter" idx="10"/>
          </p:nvPr>
        </p:nvSpPr>
        <p:spPr/>
        <p:txBody>
          <a:bodyPr/>
          <a:lstStyle/>
          <a:p>
            <a:fld id="{0B8DF11A-51D3-444A-8DE1-E6EEDBA660E8}" type="slidenum">
              <a:rPr lang="en-US" smtClean="0"/>
              <a:t>4</a:t>
            </a:fld>
            <a:endParaRPr lang="en-US"/>
          </a:p>
        </p:txBody>
      </p:sp>
    </p:spTree>
    <p:extLst>
      <p:ext uri="{BB962C8B-B14F-4D97-AF65-F5344CB8AC3E}">
        <p14:creationId xmlns:p14="http://schemas.microsoft.com/office/powerpoint/2010/main" val="422511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87310-0600-4032-9D17-EDDFA715357D}"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26882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87310-0600-4032-9D17-EDDFA715357D}"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932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87310-0600-4032-9D17-EDDFA715357D}"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36005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87310-0600-4032-9D17-EDDFA715357D}"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13795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87310-0600-4032-9D17-EDDFA715357D}"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5909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87310-0600-4032-9D17-EDDFA715357D}"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297894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87310-0600-4032-9D17-EDDFA715357D}" type="datetimeFigureOut">
              <a:rPr lang="en-US" smtClean="0"/>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41001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87310-0600-4032-9D17-EDDFA715357D}" type="datetimeFigureOut">
              <a:rPr lang="en-US" smtClean="0"/>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34039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87310-0600-4032-9D17-EDDFA715357D}" type="datetimeFigureOut">
              <a:rPr lang="en-US" smtClean="0"/>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9575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87310-0600-4032-9D17-EDDFA715357D}"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43774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87310-0600-4032-9D17-EDDFA715357D}"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0087-441B-47FA-B794-828B55840022}" type="slidenum">
              <a:rPr lang="en-US" smtClean="0"/>
              <a:t>‹#›</a:t>
            </a:fld>
            <a:endParaRPr lang="en-US"/>
          </a:p>
        </p:txBody>
      </p:sp>
    </p:spTree>
    <p:extLst>
      <p:ext uri="{BB962C8B-B14F-4D97-AF65-F5344CB8AC3E}">
        <p14:creationId xmlns:p14="http://schemas.microsoft.com/office/powerpoint/2010/main" val="260173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http://clients.ablphotography.com/Photo-Booth/old-masters-backgrounds/OMB01022/1250794111_rWz7t-L.jpg"/>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87310-0600-4032-9D17-EDDFA715357D}" type="datetimeFigureOut">
              <a:rPr lang="en-US" smtClean="0"/>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80087-441B-47FA-B794-828B55840022}" type="slidenum">
              <a:rPr lang="en-US" smtClean="0"/>
              <a:t>‹#›</a:t>
            </a:fld>
            <a:endParaRPr lang="en-US"/>
          </a:p>
        </p:txBody>
      </p:sp>
    </p:spTree>
    <p:extLst>
      <p:ext uri="{BB962C8B-B14F-4D97-AF65-F5344CB8AC3E}">
        <p14:creationId xmlns:p14="http://schemas.microsoft.com/office/powerpoint/2010/main" val="398524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boe8IQRckIM/TWQtHhorA2I/AAAAAAAAPSo/ggbGz0Y6S1c/s16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06077">
            <a:off x="368958" y="884416"/>
            <a:ext cx="4421030" cy="52610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6309" y="533400"/>
            <a:ext cx="4289091" cy="34163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5" name="TextBox 4"/>
          <p:cNvSpPr txBox="1"/>
          <p:nvPr/>
        </p:nvSpPr>
        <p:spPr>
          <a:xfrm>
            <a:off x="4419600" y="4000143"/>
            <a:ext cx="4572000" cy="2400657"/>
          </a:xfrm>
          <a:prstGeom prst="rect">
            <a:avLst/>
          </a:prstGeom>
          <a:noFill/>
        </p:spPr>
        <p:txBody>
          <a:bodyPr wrap="square" rtlCol="0">
            <a:spAutoFit/>
          </a:bodyPr>
          <a:lstStyle/>
          <a:p>
            <a:pPr algn="ctr">
              <a:spcAft>
                <a:spcPts val="1200"/>
              </a:spcAft>
            </a:pPr>
            <a:r>
              <a:rPr lang="en-US" sz="2800" dirty="0" smtClean="0">
                <a:effectLst>
                  <a:glow rad="101600">
                    <a:schemeClr val="accent2">
                      <a:lumMod val="25000"/>
                      <a:alpha val="60000"/>
                    </a:schemeClr>
                  </a:glow>
                </a:effectLst>
                <a:latin typeface="Benguiat Bk BT" pitchFamily="18" charset="0"/>
              </a:rPr>
              <a:t>There are many things we do NOT deserve!!</a:t>
            </a:r>
          </a:p>
          <a:p>
            <a:pPr algn="ctr">
              <a:spcAft>
                <a:spcPts val="1200"/>
              </a:spcAft>
            </a:pPr>
            <a:r>
              <a:rPr lang="en-US" sz="2800" dirty="0" smtClean="0">
                <a:effectLst>
                  <a:glow rad="101600">
                    <a:schemeClr val="accent2">
                      <a:lumMod val="25000"/>
                      <a:alpha val="60000"/>
                    </a:schemeClr>
                  </a:glow>
                </a:effectLst>
                <a:latin typeface="Benguiat Bk BT" pitchFamily="18" charset="0"/>
              </a:rPr>
              <a:t>Statement often spoken in the form of a complaint . . .</a:t>
            </a:r>
            <a:endParaRPr lang="en-US" sz="2800" dirty="0">
              <a:effectLst>
                <a:glow rad="101600">
                  <a:schemeClr val="accent2">
                    <a:lumMod val="25000"/>
                    <a:alpha val="60000"/>
                  </a:schemeClr>
                </a:glow>
              </a:effectLst>
              <a:latin typeface="Benguiat Bk BT" pitchFamily="18" charset="0"/>
            </a:endParaRPr>
          </a:p>
        </p:txBody>
      </p:sp>
    </p:spTree>
    <p:extLst>
      <p:ext uri="{BB962C8B-B14F-4D97-AF65-F5344CB8AC3E}">
        <p14:creationId xmlns:p14="http://schemas.microsoft.com/office/powerpoint/2010/main" val="227158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352259"/>
            <a:ext cx="52578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Contentment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6" name="Picture 2" descr="http://4.bp.blogspot.com/-boe8IQRckIM/TWQtHhorA2I/AAAAAAAAPSo/ggbGz0Y6S1c/s16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6077">
            <a:off x="424045" y="2477033"/>
            <a:ext cx="3374470" cy="4015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963808" y="2615148"/>
            <a:ext cx="4875391" cy="3785652"/>
          </a:xfrm>
          <a:prstGeom prst="rect">
            <a:avLst/>
          </a:prstGeom>
        </p:spPr>
        <p:txBody>
          <a:bodyPr wrap="square">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rPr>
              <a:t>Philippians 4:11-13 (NKJV) </a:t>
            </a:r>
            <a:r>
              <a:rPr lang="en-US" sz="2400" dirty="0" smtClean="0">
                <a:solidFill>
                  <a:srgbClr val="000000"/>
                </a:solidFill>
                <a:effectLst>
                  <a:outerShdw blurRad="60007" dist="310007" dir="7680000" sy="30000" kx="1300200" algn="ctr" rotWithShape="0">
                    <a:prstClr val="black">
                      <a:alpha val="32000"/>
                    </a:prstClr>
                  </a:outerShdw>
                </a:effectLst>
              </a:rPr>
              <a:t/>
            </a:r>
            <a:br>
              <a:rPr lang="en-US" sz="2400" dirty="0" smtClean="0">
                <a:solidFill>
                  <a:srgbClr val="000000"/>
                </a:solidFill>
                <a:effectLst>
                  <a:outerShdw blurRad="60007" dist="310007" dir="7680000" sy="30000" kx="1300200" algn="ctr" rotWithShape="0">
                    <a:prstClr val="black">
                      <a:alpha val="32000"/>
                    </a:prstClr>
                  </a:outerShdw>
                </a:effectLst>
              </a:rPr>
            </a:br>
            <a:r>
              <a:rPr lang="en-US" sz="2400" baseline="30000" dirty="0" smtClean="0">
                <a:solidFill>
                  <a:srgbClr val="000000"/>
                </a:solidFill>
                <a:effectLst>
                  <a:outerShdw blurRad="60007" dist="310007" dir="7680000" sy="30000" kx="1300200" algn="ctr" rotWithShape="0">
                    <a:prstClr val="black">
                      <a:alpha val="32000"/>
                    </a:prstClr>
                  </a:outerShdw>
                </a:effectLst>
              </a:rPr>
              <a:t>11 </a:t>
            </a:r>
            <a:r>
              <a:rPr lang="en-US" sz="2400" dirty="0" smtClean="0">
                <a:solidFill>
                  <a:srgbClr val="000000"/>
                </a:solidFill>
                <a:effectLst>
                  <a:outerShdw blurRad="60007" dist="310007" dir="7680000" sy="30000" kx="1300200" algn="ctr" rotWithShape="0">
                    <a:prstClr val="black">
                      <a:alpha val="32000"/>
                    </a:prstClr>
                  </a:outerShdw>
                </a:effectLst>
              </a:rPr>
              <a:t>Not that I speak in regard to need, for I have learned in whatever state I am, to be content: </a:t>
            </a:r>
            <a:r>
              <a:rPr lang="en-US" sz="2400" baseline="30000" dirty="0" smtClean="0">
                <a:solidFill>
                  <a:srgbClr val="000000"/>
                </a:solidFill>
                <a:effectLst>
                  <a:outerShdw blurRad="60007" dist="310007" dir="7680000" sy="30000" kx="1300200" algn="ctr" rotWithShape="0">
                    <a:prstClr val="black">
                      <a:alpha val="32000"/>
                    </a:prstClr>
                  </a:outerShdw>
                </a:effectLst>
              </a:rPr>
              <a:t>12 </a:t>
            </a:r>
            <a:r>
              <a:rPr lang="en-US" sz="2400" dirty="0" smtClean="0">
                <a:solidFill>
                  <a:srgbClr val="000000"/>
                </a:solidFill>
                <a:effectLst>
                  <a:outerShdw blurRad="60007" dist="310007" dir="7680000" sy="30000" kx="1300200" algn="ctr" rotWithShape="0">
                    <a:prstClr val="black">
                      <a:alpha val="32000"/>
                    </a:prstClr>
                  </a:outerShdw>
                </a:effectLst>
              </a:rPr>
              <a:t>I know how to be abased, and I know how to abound. Everywhere and in all things I have learned both to be full and to be hungry, both to abound and to suffer need. </a:t>
            </a:r>
            <a:r>
              <a:rPr lang="en-US" sz="2400" baseline="30000" dirty="0" smtClean="0">
                <a:solidFill>
                  <a:srgbClr val="000000"/>
                </a:solidFill>
                <a:effectLst>
                  <a:outerShdw blurRad="60007" dist="310007" dir="7680000" sy="30000" kx="1300200" algn="ctr" rotWithShape="0">
                    <a:prstClr val="black">
                      <a:alpha val="32000"/>
                    </a:prstClr>
                  </a:outerShdw>
                </a:effectLst>
              </a:rPr>
              <a:t>13 </a:t>
            </a:r>
            <a:r>
              <a:rPr lang="en-US" sz="2400" dirty="0" smtClean="0">
                <a:solidFill>
                  <a:srgbClr val="000000"/>
                </a:solidFill>
                <a:effectLst>
                  <a:outerShdw blurRad="60007" dist="310007" dir="7680000" sy="30000" kx="1300200" algn="ctr" rotWithShape="0">
                    <a:prstClr val="black">
                      <a:alpha val="32000"/>
                    </a:prstClr>
                  </a:outerShdw>
                </a:effectLst>
              </a:rPr>
              <a:t>I can do all things through Christ who strengthens me. </a:t>
            </a:r>
            <a:endParaRPr lang="en-US" sz="24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1126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352259"/>
            <a:ext cx="52578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Contentment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6" name="Picture 2" descr="http://4.bp.blogspot.com/-boe8IQRckIM/TWQtHhorA2I/AAAAAAAAPSo/ggbGz0Y6S1c/s16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6077">
            <a:off x="424045" y="2477033"/>
            <a:ext cx="3374470" cy="4015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963808" y="2514600"/>
            <a:ext cx="4875391" cy="3970318"/>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Hebrews 13:5-6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5 </a:t>
            </a:r>
            <a:r>
              <a:rPr lang="en-US" sz="2800" i="1" dirty="0" smtClean="0">
                <a:solidFill>
                  <a:srgbClr val="000000"/>
                </a:solidFill>
                <a:effectLst>
                  <a:outerShdw blurRad="60007" dist="310007" dir="7680000" sy="30000" kx="1300200" algn="ctr" rotWithShape="0">
                    <a:prstClr val="black">
                      <a:alpha val="32000"/>
                    </a:prstClr>
                  </a:outerShdw>
                </a:effectLst>
              </a:rPr>
              <a:t>Let your</a:t>
            </a:r>
            <a:r>
              <a:rPr lang="en-US" sz="2800" dirty="0" smtClean="0">
                <a:solidFill>
                  <a:srgbClr val="000000"/>
                </a:solidFill>
                <a:effectLst>
                  <a:outerShdw blurRad="60007" dist="310007" dir="7680000" sy="30000" kx="1300200" algn="ctr" rotWithShape="0">
                    <a:prstClr val="black">
                      <a:alpha val="32000"/>
                    </a:prstClr>
                  </a:outerShdw>
                </a:effectLst>
              </a:rPr>
              <a:t> conduct </a:t>
            </a:r>
            <a:r>
              <a:rPr lang="en-US" sz="2800" i="1" dirty="0" smtClean="0">
                <a:solidFill>
                  <a:srgbClr val="000000"/>
                </a:solidFill>
                <a:effectLst>
                  <a:outerShdw blurRad="60007" dist="310007" dir="7680000" sy="30000" kx="1300200" algn="ctr" rotWithShape="0">
                    <a:prstClr val="black">
                      <a:alpha val="32000"/>
                    </a:prstClr>
                  </a:outerShdw>
                </a:effectLst>
              </a:rPr>
              <a:t>be</a:t>
            </a:r>
            <a:r>
              <a:rPr lang="en-US" sz="2800" dirty="0" smtClean="0">
                <a:solidFill>
                  <a:srgbClr val="000000"/>
                </a:solidFill>
                <a:effectLst>
                  <a:outerShdw blurRad="60007" dist="310007" dir="7680000" sy="30000" kx="1300200" algn="ctr" rotWithShape="0">
                    <a:prstClr val="black">
                      <a:alpha val="32000"/>
                    </a:prstClr>
                  </a:outerShdw>
                </a:effectLst>
              </a:rPr>
              <a:t> without covetousness; </a:t>
            </a:r>
            <a:r>
              <a:rPr lang="en-US" sz="2800" i="1" dirty="0" smtClean="0">
                <a:solidFill>
                  <a:srgbClr val="000000"/>
                </a:solidFill>
                <a:effectLst>
                  <a:outerShdw blurRad="60007" dist="310007" dir="7680000" sy="30000" kx="1300200" algn="ctr" rotWithShape="0">
                    <a:prstClr val="black">
                      <a:alpha val="32000"/>
                    </a:prstClr>
                  </a:outerShdw>
                </a:effectLst>
              </a:rPr>
              <a:t>be</a:t>
            </a:r>
            <a:r>
              <a:rPr lang="en-US" sz="2800" dirty="0" smtClean="0">
                <a:solidFill>
                  <a:srgbClr val="000000"/>
                </a:solidFill>
                <a:effectLst>
                  <a:outerShdw blurRad="60007" dist="310007" dir="7680000" sy="30000" kx="1300200" algn="ctr" rotWithShape="0">
                    <a:prstClr val="black">
                      <a:alpha val="32000"/>
                    </a:prstClr>
                  </a:outerShdw>
                </a:effectLst>
              </a:rPr>
              <a:t> content with such things as you have. For He Himself has said, </a:t>
            </a:r>
            <a:r>
              <a:rPr lang="en-US" sz="2800" i="1" dirty="0" smtClean="0">
                <a:solidFill>
                  <a:srgbClr val="000000"/>
                </a:solidFill>
                <a:effectLst>
                  <a:outerShdw blurRad="60007" dist="310007" dir="7680000" sy="30000" kx="1300200" algn="ctr" rotWithShape="0">
                    <a:prstClr val="black">
                      <a:alpha val="32000"/>
                    </a:prstClr>
                  </a:outerShdw>
                </a:effectLst>
              </a:rPr>
              <a:t>"I will never leave you nor forsake you."</a:t>
            </a:r>
            <a:r>
              <a:rPr lang="en-US" sz="2800" dirty="0" smtClean="0">
                <a:solidFill>
                  <a:srgbClr val="000000"/>
                </a:solidFill>
                <a:effectLst>
                  <a:outerShdw blurRad="60007" dist="310007" dir="7680000" sy="30000" kx="1300200" algn="ctr" rotWithShape="0">
                    <a:prstClr val="black">
                      <a:alpha val="32000"/>
                    </a:prstClr>
                  </a:outerShdw>
                </a:effectLst>
              </a:rPr>
              <a:t>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6 </a:t>
            </a:r>
            <a:r>
              <a:rPr lang="en-US" sz="2800" dirty="0" smtClean="0">
                <a:solidFill>
                  <a:srgbClr val="000000"/>
                </a:solidFill>
                <a:effectLst>
                  <a:outerShdw blurRad="60007" dist="310007" dir="7680000" sy="30000" kx="1300200" algn="ctr" rotWithShape="0">
                    <a:prstClr val="black">
                      <a:alpha val="32000"/>
                    </a:prstClr>
                  </a:outerShdw>
                </a:effectLst>
              </a:rPr>
              <a:t>So we may boldly say: </a:t>
            </a:r>
            <a:r>
              <a:rPr lang="en-US" sz="2800" i="1" dirty="0" smtClean="0">
                <a:solidFill>
                  <a:srgbClr val="000000"/>
                </a:solidFill>
                <a:effectLst>
                  <a:outerShdw blurRad="60007" dist="310007" dir="7680000" sy="30000" kx="1300200" algn="ctr" rotWithShape="0">
                    <a:prstClr val="black">
                      <a:alpha val="32000"/>
                    </a:prstClr>
                  </a:outerShdw>
                </a:effectLst>
              </a:rPr>
              <a:t>"The LORD is my helper;</a:t>
            </a:r>
            <a:r>
              <a:rPr lang="en-US" sz="2800" dirty="0" smtClean="0">
                <a:solidFill>
                  <a:srgbClr val="000000"/>
                </a:solidFill>
                <a:effectLst>
                  <a:outerShdw blurRad="60007" dist="310007" dir="7680000" sy="30000" kx="1300200" algn="ctr" rotWithShape="0">
                    <a:prstClr val="black">
                      <a:alpha val="32000"/>
                    </a:prstClr>
                  </a:outerShdw>
                </a:effectLst>
              </a:rPr>
              <a:t> </a:t>
            </a:r>
            <a:r>
              <a:rPr lang="en-US" sz="2800" i="1" dirty="0" smtClean="0">
                <a:solidFill>
                  <a:srgbClr val="000000"/>
                </a:solidFill>
                <a:effectLst>
                  <a:outerShdw blurRad="60007" dist="310007" dir="7680000" sy="30000" kx="1300200" algn="ctr" rotWithShape="0">
                    <a:prstClr val="black">
                      <a:alpha val="32000"/>
                    </a:prstClr>
                  </a:outerShdw>
                </a:effectLst>
              </a:rPr>
              <a:t>I will not fear.</a:t>
            </a:r>
            <a:r>
              <a:rPr lang="en-US" sz="2800" dirty="0" smtClean="0">
                <a:solidFill>
                  <a:srgbClr val="000000"/>
                </a:solidFill>
                <a:effectLst>
                  <a:outerShdw blurRad="60007" dist="310007" dir="7680000" sy="30000" kx="1300200" algn="ctr" rotWithShape="0">
                    <a:prstClr val="black">
                      <a:alpha val="32000"/>
                    </a:prstClr>
                  </a:outerShdw>
                </a:effectLst>
              </a:rPr>
              <a:t> </a:t>
            </a:r>
            <a:r>
              <a:rPr lang="en-US" sz="2800" i="1" dirty="0" smtClean="0">
                <a:solidFill>
                  <a:srgbClr val="000000"/>
                </a:solidFill>
                <a:effectLst>
                  <a:outerShdw blurRad="60007" dist="310007" dir="7680000" sy="30000" kx="1300200" algn="ctr" rotWithShape="0">
                    <a:prstClr val="black">
                      <a:alpha val="32000"/>
                    </a:prstClr>
                  </a:outerShdw>
                </a:effectLst>
              </a:rPr>
              <a:t>What can man do to me?"</a:t>
            </a:r>
            <a:r>
              <a:rPr lang="en-US" sz="2800" dirty="0" smtClean="0">
                <a:solidFill>
                  <a:srgbClr val="000000"/>
                </a:solidFill>
                <a:effectLst>
                  <a:outerShdw blurRad="60007" dist="310007" dir="7680000" sy="30000" kx="1300200" algn="ctr" rotWithShape="0">
                    <a:prstClr val="black">
                      <a:alpha val="32000"/>
                    </a:prstClr>
                  </a:outerShdw>
                </a:effectLst>
              </a:rPr>
              <a:t> </a:t>
            </a:r>
            <a:endParaRPr lang="en-US" sz="28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0977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352259"/>
            <a:ext cx="52578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066800"/>
            <a:ext cx="9143998"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Faith </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6" name="Picture 2" descr="http://4.bp.blogspot.com/-boe8IQRckIM/TWQtHhorA2I/AAAAAAAAPSo/ggbGz0Y6S1c/s16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6077">
            <a:off x="424045" y="2477033"/>
            <a:ext cx="3374470" cy="4015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962400" y="2477393"/>
            <a:ext cx="4876800" cy="4108817"/>
          </a:xfrm>
          <a:prstGeom prst="rect">
            <a:avLst/>
          </a:prstGeom>
        </p:spPr>
        <p:txBody>
          <a:bodyPr wrap="square">
            <a:spAutoFit/>
          </a:bodyPr>
          <a:lstStyle/>
          <a:p>
            <a:pPr marL="285750" indent="-285750">
              <a:spcAft>
                <a:spcPts val="600"/>
              </a:spcAft>
              <a:buClr>
                <a:schemeClr val="tx2">
                  <a:lumMod val="75000"/>
                </a:schemeClr>
              </a:buClr>
              <a:buFont typeface="Wingdings 2" pitchFamily="18" charset="2"/>
              <a:buChar char="è"/>
            </a:pPr>
            <a:r>
              <a:rPr lang="en-US" sz="3200" dirty="0" smtClean="0">
                <a:solidFill>
                  <a:srgbClr val="000000"/>
                </a:solidFill>
                <a:effectLst>
                  <a:outerShdw blurRad="60007" dist="310007" dir="7680000" sy="30000" kx="1300200" algn="ctr" rotWithShape="0">
                    <a:prstClr val="black">
                      <a:alpha val="32000"/>
                    </a:prstClr>
                  </a:outerShdw>
                </a:effectLst>
              </a:rPr>
              <a:t>What happens TO US is not the issue – but HOW we respond – </a:t>
            </a:r>
          </a:p>
          <a:p>
            <a:pPr marL="800100" lvl="1" indent="-342900">
              <a:spcAft>
                <a:spcPts val="600"/>
              </a:spcAft>
              <a:buClr>
                <a:schemeClr val="tx2">
                  <a:lumMod val="75000"/>
                </a:schemeClr>
              </a:buClr>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Does God care? </a:t>
            </a:r>
          </a:p>
          <a:p>
            <a:pPr marL="800100" lvl="1" indent="-342900">
              <a:spcAft>
                <a:spcPts val="600"/>
              </a:spcAft>
              <a:buClr>
                <a:schemeClr val="tx2">
                  <a:lumMod val="75000"/>
                </a:schemeClr>
              </a:buClr>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Why me Lord?</a:t>
            </a:r>
          </a:p>
          <a:p>
            <a:pPr marL="800100" lvl="1" indent="-342900">
              <a:spcAft>
                <a:spcPts val="600"/>
              </a:spcAft>
              <a:buClr>
                <a:schemeClr val="tx2">
                  <a:lumMod val="75000"/>
                </a:schemeClr>
              </a:buClr>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This isn’t fair!!</a:t>
            </a:r>
          </a:p>
          <a:p>
            <a:pPr marL="800100" lvl="1" indent="-342900">
              <a:spcAft>
                <a:spcPts val="600"/>
              </a:spcAft>
              <a:buClr>
                <a:schemeClr val="tx2">
                  <a:lumMod val="75000"/>
                </a:schemeClr>
              </a:buClr>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I don’t deserve this!!</a:t>
            </a:r>
          </a:p>
          <a:p>
            <a:pPr marL="800100" lvl="1" indent="-342900">
              <a:spcAft>
                <a:spcPts val="600"/>
              </a:spcAft>
              <a:buClr>
                <a:schemeClr val="tx2">
                  <a:lumMod val="75000"/>
                </a:schemeClr>
              </a:buClr>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Trust the Lord . . . </a:t>
            </a:r>
            <a:endParaRPr lang="en-US" sz="28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37425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352259"/>
            <a:ext cx="52578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066800"/>
            <a:ext cx="9143998"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Faith </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6" name="Picture 2" descr="http://4.bp.blogspot.com/-boe8IQRckIM/TWQtHhorA2I/AAAAAAAAPSo/ggbGz0Y6S1c/s16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6077">
            <a:off x="424045" y="2477033"/>
            <a:ext cx="3374470" cy="4015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962400" y="2630537"/>
            <a:ext cx="4876800" cy="3770263"/>
          </a:xfrm>
          <a:prstGeom prst="rect">
            <a:avLst/>
          </a:prstGeom>
        </p:spPr>
        <p:txBody>
          <a:bodyPr wrap="square">
            <a:spAutoFit/>
          </a:bodyPr>
          <a:lstStyle/>
          <a:p>
            <a:pPr marL="285750" indent="-285750">
              <a:spcAft>
                <a:spcPts val="600"/>
              </a:spcAft>
              <a:buClr>
                <a:schemeClr val="tx2">
                  <a:lumMod val="75000"/>
                </a:schemeClr>
              </a:buClr>
              <a:buFont typeface="Wingdings 2" pitchFamily="18" charset="2"/>
              <a:buChar char="è"/>
            </a:pPr>
            <a:r>
              <a:rPr lang="en-US" sz="2800" b="1" dirty="0" smtClean="0">
                <a:solidFill>
                  <a:srgbClr val="000000"/>
                </a:solidFill>
                <a:effectLst>
                  <a:outerShdw blurRad="60007" dist="310007" dir="7680000" sy="30000" kx="1300200" algn="ctr" rotWithShape="0">
                    <a:prstClr val="black">
                      <a:alpha val="32000"/>
                    </a:prstClr>
                  </a:outerShdw>
                </a:effectLst>
              </a:rPr>
              <a:t>The Battle Is NOT EXTERNAL BUT INTERNAL! </a:t>
            </a:r>
            <a:r>
              <a:rPr lang="en-US" sz="2800" dirty="0" smtClean="0">
                <a:solidFill>
                  <a:srgbClr val="000000"/>
                </a:solidFill>
                <a:effectLst>
                  <a:outerShdw blurRad="60007" dist="310007" dir="7680000" sy="30000" kx="1300200" algn="ctr" rotWithShape="0">
                    <a:prstClr val="black">
                      <a:alpha val="32000"/>
                    </a:prstClr>
                  </a:outerShdw>
                </a:effectLst>
              </a:rPr>
              <a:t>- 2 Cor. 11:24-28; Job 14:1;</a:t>
            </a:r>
          </a:p>
          <a:p>
            <a:pPr marL="285750" indent="-285750">
              <a:spcAft>
                <a:spcPts val="600"/>
              </a:spcAft>
              <a:buClr>
                <a:schemeClr val="tx2">
                  <a:lumMod val="75000"/>
                </a:schemeClr>
              </a:buClr>
              <a:buFont typeface="Wingdings 2" pitchFamily="18" charset="2"/>
              <a:buChar char="è"/>
            </a:pPr>
            <a:r>
              <a:rPr lang="en-US" sz="2800" b="1" dirty="0" smtClean="0">
                <a:solidFill>
                  <a:srgbClr val="000000"/>
                </a:solidFill>
                <a:effectLst>
                  <a:outerShdw blurRad="60007" dist="310007" dir="7680000" sy="30000" kx="1300200" algn="ctr" rotWithShape="0">
                    <a:prstClr val="black">
                      <a:alpha val="32000"/>
                    </a:prstClr>
                  </a:outerShdw>
                </a:effectLst>
              </a:rPr>
              <a:t>Understand the purpose of trials </a:t>
            </a:r>
            <a:r>
              <a:rPr lang="en-US" sz="2800" dirty="0" smtClean="0">
                <a:solidFill>
                  <a:srgbClr val="000000"/>
                </a:solidFill>
                <a:effectLst>
                  <a:outerShdw blurRad="60007" dist="310007" dir="7680000" sy="30000" kx="1300200" algn="ctr" rotWithShape="0">
                    <a:prstClr val="black">
                      <a:alpha val="32000"/>
                    </a:prstClr>
                  </a:outerShdw>
                </a:effectLst>
              </a:rPr>
              <a:t>– Jam 1:2-5; 1 Pet 1:5-9</a:t>
            </a:r>
          </a:p>
          <a:p>
            <a:pPr marL="285750" indent="-285750">
              <a:spcAft>
                <a:spcPts val="600"/>
              </a:spcAft>
              <a:buClr>
                <a:schemeClr val="tx2">
                  <a:lumMod val="75000"/>
                </a:schemeClr>
              </a:buClr>
              <a:buFont typeface="Wingdings 2" pitchFamily="18" charset="2"/>
              <a:buChar char="è"/>
            </a:pPr>
            <a:r>
              <a:rPr lang="en-US" sz="2800" b="1" dirty="0" smtClean="0">
                <a:solidFill>
                  <a:srgbClr val="000000"/>
                </a:solidFill>
                <a:effectLst>
                  <a:outerShdw blurRad="60007" dist="310007" dir="7680000" sy="30000" kx="1300200" algn="ctr" rotWithShape="0">
                    <a:prstClr val="black">
                      <a:alpha val="32000"/>
                    </a:prstClr>
                  </a:outerShdw>
                </a:effectLst>
              </a:rPr>
              <a:t>Don’t blame God </a:t>
            </a:r>
            <a:r>
              <a:rPr lang="en-US" sz="2800" dirty="0" smtClean="0">
                <a:solidFill>
                  <a:srgbClr val="000000"/>
                </a:solidFill>
                <a:effectLst>
                  <a:outerShdw blurRad="60007" dist="310007" dir="7680000" sy="30000" kx="1300200" algn="ctr" rotWithShape="0">
                    <a:prstClr val="black">
                      <a:alpha val="32000"/>
                    </a:prstClr>
                  </a:outerShdw>
                </a:effectLst>
              </a:rPr>
              <a:t>-  Job 1:22</a:t>
            </a:r>
          </a:p>
          <a:p>
            <a:pPr marL="285750" indent="-285750">
              <a:spcAft>
                <a:spcPts val="600"/>
              </a:spcAft>
              <a:buClr>
                <a:schemeClr val="tx2">
                  <a:lumMod val="75000"/>
                </a:schemeClr>
              </a:buClr>
              <a:buFont typeface="Wingdings 2" pitchFamily="18" charset="2"/>
              <a:buChar char="è"/>
            </a:pPr>
            <a:r>
              <a:rPr lang="en-US" sz="2800" b="1" dirty="0" smtClean="0">
                <a:solidFill>
                  <a:srgbClr val="000000"/>
                </a:solidFill>
                <a:effectLst>
                  <a:outerShdw blurRad="60007" dist="310007" dir="7680000" sy="30000" kx="1300200" algn="ctr" rotWithShape="0">
                    <a:prstClr val="black">
                      <a:alpha val="32000"/>
                    </a:prstClr>
                  </a:outerShdw>
                </a:effectLst>
              </a:rPr>
              <a:t>Look to the reward </a:t>
            </a:r>
            <a:r>
              <a:rPr lang="en-US" sz="2800" dirty="0" smtClean="0">
                <a:solidFill>
                  <a:srgbClr val="000000"/>
                </a:solidFill>
                <a:effectLst>
                  <a:outerShdw blurRad="60007" dist="310007" dir="7680000" sy="30000" kx="1300200" algn="ctr" rotWithShape="0">
                    <a:prstClr val="black">
                      <a:alpha val="32000"/>
                    </a:prstClr>
                  </a:outerShdw>
                </a:effectLst>
              </a:rPr>
              <a:t>– 2 Cor. 4:16-18; 1 Pet 1:9</a:t>
            </a:r>
          </a:p>
        </p:txBody>
      </p:sp>
    </p:spTree>
    <p:extLst>
      <p:ext uri="{BB962C8B-B14F-4D97-AF65-F5344CB8AC3E}">
        <p14:creationId xmlns:p14="http://schemas.microsoft.com/office/powerpoint/2010/main" val="19726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30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72148"/>
            <a:ext cx="8458200" cy="3785652"/>
          </a:xfrm>
          <a:prstGeom prst="rect">
            <a:avLst/>
          </a:prstGeom>
          <a:solidFill>
            <a:schemeClr val="accent2">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a:t>
            </a:r>
            <a:r>
              <a:rPr lang="en-US" kern="0" dirty="0" smtClean="0">
                <a:solidFill>
                  <a:prstClr val="black"/>
                </a:solidFill>
                <a:effectLst>
                  <a:outerShdw blurRad="60007" dist="310007" dir="7680000" sy="30000" kx="1300200" algn="ctr" rotWithShape="0">
                    <a:prstClr val="black">
                      <a:alpha val="32000"/>
                    </a:prstClr>
                  </a:outerShdw>
                </a:effectLst>
              </a:rPr>
              <a:t>December 8-10,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Preached </a:t>
            </a:r>
            <a:r>
              <a:rPr lang="en-US" kern="0" dirty="0" smtClean="0">
                <a:solidFill>
                  <a:prstClr val="black"/>
                </a:solidFill>
                <a:effectLst>
                  <a:outerShdw blurRad="60007" dist="310007" dir="7680000" sy="30000" kx="1300200" algn="ctr" rotWithShape="0">
                    <a:prstClr val="black">
                      <a:alpha val="32000"/>
                    </a:prstClr>
                  </a:outerShdw>
                </a:effectLst>
              </a:rPr>
              <a:t>December 11,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West 65</a:t>
            </a:r>
            <a:r>
              <a:rPr lang="en-US" kern="0" baseline="30000" dirty="0">
                <a:solidFill>
                  <a:prstClr val="black"/>
                </a:solidFill>
                <a:effectLst>
                  <a:outerShdw blurRad="60007" dist="310007" dir="7680000" sy="30000" kx="1300200" algn="ctr" rotWithShape="0">
                    <a:prstClr val="black">
                      <a:alpha val="32000"/>
                    </a:prstClr>
                  </a:outerShdw>
                </a:effectLst>
              </a:rPr>
              <a:t>th</a:t>
            </a:r>
            <a:r>
              <a:rPr lang="en-US" kern="0" dirty="0">
                <a:solidFill>
                  <a:prstClr val="black"/>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prstClr val="black"/>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Email – </a:t>
            </a:r>
            <a:r>
              <a:rPr lang="en-US" u="sng" kern="0" dirty="0">
                <a:solidFill>
                  <a:prstClr val="black"/>
                </a:solidFill>
                <a:effectLst>
                  <a:outerShdw blurRad="60007" dist="310007" dir="7680000" sy="30000" kx="1300200" algn="ctr" rotWithShape="0">
                    <a:prstClr val="black">
                      <a:alpha val="32000"/>
                    </a:prstClr>
                  </a:outerShdw>
                </a:effectLst>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rPr>
              <a:t> </a:t>
            </a:r>
            <a:r>
              <a:rPr lang="en-US" kern="0" dirty="0">
                <a:solidFill>
                  <a:prstClr val="black"/>
                </a:solidFill>
                <a:effectLst>
                  <a:outerShdw blurRad="60007" dist="310007" dir="7680000" sy="30000" kx="1300200" algn="ctr" rotWithShape="0">
                    <a:prstClr val="black">
                      <a:alpha val="32000"/>
                    </a:prstClr>
                  </a:outerShdw>
                </a:effectLst>
              </a:rPr>
              <a:t>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prstClr val="black"/>
                </a:solidFill>
                <a:effectLst>
                  <a:outerShdw blurRad="60007" dist="310007" dir="7680000" sy="30000" kx="1300200" algn="ctr" rotWithShape="0">
                    <a:prstClr val="black">
                      <a:alpha val="32000"/>
                    </a:prstClr>
                  </a:outerShdw>
                </a:effectLst>
              </a:rPr>
              <a:t> </a:t>
            </a:r>
          </a:p>
          <a:p>
            <a:endParaRPr lang="en-US" dirty="0">
              <a:solidFill>
                <a:prstClr val="black"/>
              </a:solidFill>
              <a:effectLst>
                <a:outerShdw blurRad="60007" dist="310007" dir="7680000" sy="30000" kx="1300200" algn="ctr" rotWithShape="0">
                  <a:prstClr val="black">
                    <a:alpha val="32000"/>
                  </a:prstClr>
                </a:outerShdw>
              </a:effectLst>
            </a:endParaRPr>
          </a:p>
        </p:txBody>
      </p:sp>
      <p:sp>
        <p:nvSpPr>
          <p:cNvPr id="5" name="TextBox 4"/>
          <p:cNvSpPr txBox="1"/>
          <p:nvPr/>
        </p:nvSpPr>
        <p:spPr>
          <a:xfrm>
            <a:off x="304800" y="5309652"/>
            <a:ext cx="8458200" cy="1323435"/>
          </a:xfrm>
          <a:prstGeom prst="rect">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lIns="91435" tIns="45718" rIns="91435" bIns="45718" rtlCol="0">
            <a:spAutoFit/>
          </a:bodyPr>
          <a:lstStyle/>
          <a:p>
            <a:pPr algn="ctr" defTabSz="914353"/>
            <a:r>
              <a:rPr lang="en-US" sz="2000" dirty="0">
                <a:solidFill>
                  <a:srgbClr val="000000"/>
                </a:solidFill>
              </a:rPr>
              <a:t>Note – Many of the transition effects used in this presentation may be lost using PPT 2007 Viewer</a:t>
            </a:r>
          </a:p>
          <a:p>
            <a:pPr algn="ctr" defTabSz="914353"/>
            <a:r>
              <a:rPr lang="en-US" sz="2000" dirty="0">
                <a:solidFill>
                  <a:srgbClr val="000000"/>
                </a:solidFill>
                <a:hlinkClick r:id="rId3"/>
              </a:rPr>
              <a:t>http://www.microsoft.com/downloads/details.aspx?FamilyID=cb9bf144-1076-4615-9951-294eeb832823&amp;displaylang=en</a:t>
            </a:r>
            <a:r>
              <a:rPr lang="en-US" sz="2000" dirty="0">
                <a:solidFill>
                  <a:srgbClr val="000000"/>
                </a:solidFill>
              </a:rPr>
              <a:t> </a:t>
            </a: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15</a:t>
            </a:fld>
            <a:endParaRPr lang="en-US">
              <a:solidFill>
                <a:srgbClr val="E7DEC9">
                  <a:shade val="50000"/>
                </a:srgbClr>
              </a:solidFill>
            </a:endParaRPr>
          </a:p>
        </p:txBody>
      </p:sp>
      <p:sp>
        <p:nvSpPr>
          <p:cNvPr id="7" name="TextBox 6"/>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1437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16</a:t>
            </a:fld>
            <a:endParaRPr lang="en-US">
              <a:solidFill>
                <a:srgbClr val="E7DEC9">
                  <a:shade val="50000"/>
                </a:srgbClr>
              </a:solidFill>
            </a:endParaRPr>
          </a:p>
        </p:txBody>
      </p:sp>
      <p:sp>
        <p:nvSpPr>
          <p:cNvPr id="4" name="Rectangle 3"/>
          <p:cNvSpPr/>
          <p:nvPr/>
        </p:nvSpPr>
        <p:spPr>
          <a:xfrm>
            <a:off x="1143000" y="505897"/>
            <a:ext cx="6781800" cy="4401205"/>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Job 1:13-22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13 </a:t>
            </a:r>
            <a:r>
              <a:rPr lang="en-US" sz="2800" dirty="0" smtClean="0">
                <a:solidFill>
                  <a:srgbClr val="000000"/>
                </a:solidFill>
                <a:effectLst>
                  <a:outerShdw blurRad="60007" dist="310007" dir="7680000" sy="30000" kx="1300200" algn="ctr" rotWithShape="0">
                    <a:prstClr val="black">
                      <a:alpha val="32000"/>
                    </a:prstClr>
                  </a:outerShdw>
                </a:effectLst>
              </a:rPr>
              <a:t>Now there was a day when his sons and daughters </a:t>
            </a:r>
            <a:r>
              <a:rPr lang="en-US" sz="2800" i="1" dirty="0" smtClean="0">
                <a:solidFill>
                  <a:srgbClr val="000000"/>
                </a:solidFill>
                <a:effectLst>
                  <a:outerShdw blurRad="60007" dist="310007" dir="7680000" sy="30000" kx="1300200" algn="ctr" rotWithShape="0">
                    <a:prstClr val="black">
                      <a:alpha val="32000"/>
                    </a:prstClr>
                  </a:outerShdw>
                </a:effectLst>
              </a:rPr>
              <a:t>were</a:t>
            </a:r>
            <a:r>
              <a:rPr lang="en-US" sz="2800" dirty="0" smtClean="0">
                <a:solidFill>
                  <a:srgbClr val="000000"/>
                </a:solidFill>
                <a:effectLst>
                  <a:outerShdw blurRad="60007" dist="310007" dir="7680000" sy="30000" kx="1300200" algn="ctr" rotWithShape="0">
                    <a:prstClr val="black">
                      <a:alpha val="32000"/>
                    </a:prstClr>
                  </a:outerShdw>
                </a:effectLst>
              </a:rPr>
              <a:t> eating and drinking wine in their oldest brother's house; </a:t>
            </a:r>
            <a:r>
              <a:rPr lang="en-US" sz="2800" baseline="30000" dirty="0" smtClean="0">
                <a:solidFill>
                  <a:srgbClr val="000000"/>
                </a:solidFill>
                <a:effectLst>
                  <a:outerShdw blurRad="60007" dist="310007" dir="7680000" sy="30000" kx="1300200" algn="ctr" rotWithShape="0">
                    <a:prstClr val="black">
                      <a:alpha val="32000"/>
                    </a:prstClr>
                  </a:outerShdw>
                </a:effectLst>
              </a:rPr>
              <a:t>14 </a:t>
            </a:r>
            <a:r>
              <a:rPr lang="en-US" sz="2800" dirty="0" smtClean="0">
                <a:solidFill>
                  <a:srgbClr val="000000"/>
                </a:solidFill>
                <a:effectLst>
                  <a:outerShdw blurRad="60007" dist="310007" dir="7680000" sy="30000" kx="1300200" algn="ctr" rotWithShape="0">
                    <a:prstClr val="black">
                      <a:alpha val="32000"/>
                    </a:prstClr>
                  </a:outerShdw>
                </a:effectLst>
              </a:rPr>
              <a:t>and a messenger came to Job and said, "The oxen were plowing and the donkeys feeding beside them, </a:t>
            </a:r>
            <a:r>
              <a:rPr lang="en-US" sz="2800" baseline="30000" dirty="0" smtClean="0">
                <a:solidFill>
                  <a:srgbClr val="000000"/>
                </a:solidFill>
                <a:effectLst>
                  <a:outerShdw blurRad="60007" dist="310007" dir="7680000" sy="30000" kx="1300200" algn="ctr" rotWithShape="0">
                    <a:prstClr val="black">
                      <a:alpha val="32000"/>
                    </a:prstClr>
                  </a:outerShdw>
                </a:effectLst>
              </a:rPr>
              <a:t>15 </a:t>
            </a:r>
            <a:r>
              <a:rPr lang="en-US" sz="2800" dirty="0" smtClean="0">
                <a:solidFill>
                  <a:srgbClr val="000000"/>
                </a:solidFill>
                <a:effectLst>
                  <a:outerShdw blurRad="60007" dist="310007" dir="7680000" sy="30000" kx="1300200" algn="ctr" rotWithShape="0">
                    <a:prstClr val="black">
                      <a:alpha val="32000"/>
                    </a:prstClr>
                  </a:outerShdw>
                </a:effectLst>
              </a:rPr>
              <a:t>when the </a:t>
            </a:r>
            <a:r>
              <a:rPr lang="en-US" sz="2800" dirty="0" err="1" smtClean="0">
                <a:solidFill>
                  <a:srgbClr val="000000"/>
                </a:solidFill>
                <a:effectLst>
                  <a:outerShdw blurRad="60007" dist="310007" dir="7680000" sy="30000" kx="1300200" algn="ctr" rotWithShape="0">
                    <a:prstClr val="black">
                      <a:alpha val="32000"/>
                    </a:prstClr>
                  </a:outerShdw>
                </a:effectLst>
              </a:rPr>
              <a:t>Sabeans</a:t>
            </a:r>
            <a:r>
              <a:rPr lang="en-US" sz="2800" dirty="0" smtClean="0">
                <a:solidFill>
                  <a:srgbClr val="000000"/>
                </a:solidFill>
                <a:effectLst>
                  <a:outerShdw blurRad="60007" dist="310007" dir="7680000" sy="30000" kx="1300200" algn="ctr" rotWithShape="0">
                    <a:prstClr val="black">
                      <a:alpha val="32000"/>
                    </a:prstClr>
                  </a:outerShdw>
                </a:effectLst>
              </a:rPr>
              <a:t> raided </a:t>
            </a:r>
            <a:r>
              <a:rPr lang="en-US" sz="2800" i="1" dirty="0" smtClean="0">
                <a:solidFill>
                  <a:srgbClr val="000000"/>
                </a:solidFill>
                <a:effectLst>
                  <a:outerShdw blurRad="60007" dist="310007" dir="7680000" sy="30000" kx="1300200" algn="ctr" rotWithShape="0">
                    <a:prstClr val="black">
                      <a:alpha val="32000"/>
                    </a:prstClr>
                  </a:outerShdw>
                </a:effectLst>
              </a:rPr>
              <a:t>them</a:t>
            </a:r>
            <a:r>
              <a:rPr lang="en-US" sz="2800" dirty="0" smtClean="0">
                <a:solidFill>
                  <a:srgbClr val="000000"/>
                </a:solidFill>
                <a:effectLst>
                  <a:outerShdw blurRad="60007" dist="310007" dir="7680000" sy="30000" kx="1300200" algn="ctr" rotWithShape="0">
                    <a:prstClr val="black">
                      <a:alpha val="32000"/>
                    </a:prstClr>
                  </a:outerShdw>
                </a:effectLst>
              </a:rPr>
              <a:t> and took them away--indeed they have killed the servants with the edge of the sword; and I alone have escaped to tell you!"</a:t>
            </a:r>
            <a:endParaRPr lang="en-US" sz="28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21093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17</a:t>
            </a:fld>
            <a:endParaRPr lang="en-US">
              <a:solidFill>
                <a:srgbClr val="E7DEC9">
                  <a:shade val="50000"/>
                </a:srgbClr>
              </a:solidFill>
            </a:endParaRPr>
          </a:p>
        </p:txBody>
      </p:sp>
      <p:sp>
        <p:nvSpPr>
          <p:cNvPr id="4" name="Rectangle 3"/>
          <p:cNvSpPr/>
          <p:nvPr/>
        </p:nvSpPr>
        <p:spPr>
          <a:xfrm>
            <a:off x="1143000" y="505897"/>
            <a:ext cx="6781800" cy="4678204"/>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Job 1:13-22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700" baseline="30000" dirty="0" smtClean="0">
                <a:solidFill>
                  <a:srgbClr val="000000"/>
                </a:solidFill>
                <a:effectLst>
                  <a:outerShdw blurRad="60007" dist="310007" dir="7680000" sy="30000" kx="1300200" algn="ctr" rotWithShape="0">
                    <a:prstClr val="black">
                      <a:alpha val="32000"/>
                    </a:prstClr>
                  </a:outerShdw>
                </a:effectLst>
              </a:rPr>
              <a:t>16 </a:t>
            </a:r>
            <a:r>
              <a:rPr lang="en-US" sz="2700" dirty="0" smtClean="0">
                <a:solidFill>
                  <a:srgbClr val="000000"/>
                </a:solidFill>
                <a:effectLst>
                  <a:outerShdw blurRad="60007" dist="310007" dir="7680000" sy="30000" kx="1300200" algn="ctr" rotWithShape="0">
                    <a:prstClr val="black">
                      <a:alpha val="32000"/>
                    </a:prstClr>
                  </a:outerShdw>
                </a:effectLst>
              </a:rPr>
              <a:t>While he </a:t>
            </a:r>
            <a:r>
              <a:rPr lang="en-US" sz="2700" i="1" dirty="0" smtClean="0">
                <a:solidFill>
                  <a:srgbClr val="000000"/>
                </a:solidFill>
                <a:effectLst>
                  <a:outerShdw blurRad="60007" dist="310007" dir="7680000" sy="30000" kx="1300200" algn="ctr" rotWithShape="0">
                    <a:prstClr val="black">
                      <a:alpha val="32000"/>
                    </a:prstClr>
                  </a:outerShdw>
                </a:effectLst>
              </a:rPr>
              <a:t>was</a:t>
            </a:r>
            <a:r>
              <a:rPr lang="en-US" sz="2700" dirty="0" smtClean="0">
                <a:solidFill>
                  <a:srgbClr val="000000"/>
                </a:solidFill>
                <a:effectLst>
                  <a:outerShdw blurRad="60007" dist="310007" dir="7680000" sy="30000" kx="1300200" algn="ctr" rotWithShape="0">
                    <a:prstClr val="black">
                      <a:alpha val="32000"/>
                    </a:prstClr>
                  </a:outerShdw>
                </a:effectLst>
              </a:rPr>
              <a:t> still speaking, another also came and said, "The fire of God fell from heaven and burned up the sheep and the servants, and consumed them; and I alone have escaped to tell you!" </a:t>
            </a:r>
            <a:r>
              <a:rPr lang="en-US" sz="2700" baseline="30000" dirty="0" smtClean="0">
                <a:solidFill>
                  <a:srgbClr val="000000"/>
                </a:solidFill>
                <a:effectLst>
                  <a:outerShdw blurRad="60007" dist="310007" dir="7680000" sy="30000" kx="1300200" algn="ctr" rotWithShape="0">
                    <a:prstClr val="black">
                      <a:alpha val="32000"/>
                    </a:prstClr>
                  </a:outerShdw>
                </a:effectLst>
              </a:rPr>
              <a:t>17 </a:t>
            </a:r>
            <a:r>
              <a:rPr lang="en-US" sz="2700" dirty="0" smtClean="0">
                <a:solidFill>
                  <a:srgbClr val="000000"/>
                </a:solidFill>
                <a:effectLst>
                  <a:outerShdw blurRad="60007" dist="310007" dir="7680000" sy="30000" kx="1300200" algn="ctr" rotWithShape="0">
                    <a:prstClr val="black">
                      <a:alpha val="32000"/>
                    </a:prstClr>
                  </a:outerShdw>
                </a:effectLst>
              </a:rPr>
              <a:t>While he </a:t>
            </a:r>
            <a:r>
              <a:rPr lang="en-US" sz="2700" i="1" dirty="0" smtClean="0">
                <a:solidFill>
                  <a:srgbClr val="000000"/>
                </a:solidFill>
                <a:effectLst>
                  <a:outerShdw blurRad="60007" dist="310007" dir="7680000" sy="30000" kx="1300200" algn="ctr" rotWithShape="0">
                    <a:prstClr val="black">
                      <a:alpha val="32000"/>
                    </a:prstClr>
                  </a:outerShdw>
                </a:effectLst>
              </a:rPr>
              <a:t>was</a:t>
            </a:r>
            <a:r>
              <a:rPr lang="en-US" sz="2700" dirty="0" smtClean="0">
                <a:solidFill>
                  <a:srgbClr val="000000"/>
                </a:solidFill>
                <a:effectLst>
                  <a:outerShdw blurRad="60007" dist="310007" dir="7680000" sy="30000" kx="1300200" algn="ctr" rotWithShape="0">
                    <a:prstClr val="black">
                      <a:alpha val="32000"/>
                    </a:prstClr>
                  </a:outerShdw>
                </a:effectLst>
              </a:rPr>
              <a:t> still speaking, another also came and said, "The Chaldeans formed three bands, raided the camels and took them away, yes, and killed the servants with the edge of the sword; and I alone have escaped to tell you!"</a:t>
            </a:r>
            <a:endParaRPr lang="en-US" sz="28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607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18</a:t>
            </a:fld>
            <a:endParaRPr lang="en-US">
              <a:solidFill>
                <a:srgbClr val="E7DEC9">
                  <a:shade val="50000"/>
                </a:srgbClr>
              </a:solidFill>
            </a:endParaRPr>
          </a:p>
        </p:txBody>
      </p:sp>
      <p:sp>
        <p:nvSpPr>
          <p:cNvPr id="4" name="Rectangle 3"/>
          <p:cNvSpPr/>
          <p:nvPr/>
        </p:nvSpPr>
        <p:spPr>
          <a:xfrm>
            <a:off x="1143000" y="505897"/>
            <a:ext cx="6781800" cy="4678204"/>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Job 1:13-22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3000" baseline="30000" dirty="0" smtClean="0">
                <a:solidFill>
                  <a:srgbClr val="000000"/>
                </a:solidFill>
                <a:effectLst>
                  <a:outerShdw blurRad="60007" dist="310007" dir="7680000" sy="30000" kx="1300200" algn="ctr" rotWithShape="0">
                    <a:prstClr val="black">
                      <a:alpha val="32000"/>
                    </a:prstClr>
                  </a:outerShdw>
                </a:effectLst>
              </a:rPr>
              <a:t>18 </a:t>
            </a:r>
            <a:r>
              <a:rPr lang="en-US" sz="3000" dirty="0" smtClean="0">
                <a:solidFill>
                  <a:srgbClr val="000000"/>
                </a:solidFill>
                <a:effectLst>
                  <a:outerShdw blurRad="60007" dist="310007" dir="7680000" sy="30000" kx="1300200" algn="ctr" rotWithShape="0">
                    <a:prstClr val="black">
                      <a:alpha val="32000"/>
                    </a:prstClr>
                  </a:outerShdw>
                </a:effectLst>
              </a:rPr>
              <a:t>While he </a:t>
            </a:r>
            <a:r>
              <a:rPr lang="en-US" sz="3000" i="1" dirty="0" smtClean="0">
                <a:solidFill>
                  <a:srgbClr val="000000"/>
                </a:solidFill>
                <a:effectLst>
                  <a:outerShdw blurRad="60007" dist="310007" dir="7680000" sy="30000" kx="1300200" algn="ctr" rotWithShape="0">
                    <a:prstClr val="black">
                      <a:alpha val="32000"/>
                    </a:prstClr>
                  </a:outerShdw>
                </a:effectLst>
              </a:rPr>
              <a:t>was</a:t>
            </a:r>
            <a:r>
              <a:rPr lang="en-US" sz="3000" dirty="0" smtClean="0">
                <a:solidFill>
                  <a:srgbClr val="000000"/>
                </a:solidFill>
                <a:effectLst>
                  <a:outerShdw blurRad="60007" dist="310007" dir="7680000" sy="30000" kx="1300200" algn="ctr" rotWithShape="0">
                    <a:prstClr val="black">
                      <a:alpha val="32000"/>
                    </a:prstClr>
                  </a:outerShdw>
                </a:effectLst>
              </a:rPr>
              <a:t> still speaking, another also came and said, "Your sons and daughters </a:t>
            </a:r>
            <a:r>
              <a:rPr lang="en-US" sz="3000" i="1" dirty="0" smtClean="0">
                <a:solidFill>
                  <a:srgbClr val="000000"/>
                </a:solidFill>
                <a:effectLst>
                  <a:outerShdw blurRad="60007" dist="310007" dir="7680000" sy="30000" kx="1300200" algn="ctr" rotWithShape="0">
                    <a:prstClr val="black">
                      <a:alpha val="32000"/>
                    </a:prstClr>
                  </a:outerShdw>
                </a:effectLst>
              </a:rPr>
              <a:t>were</a:t>
            </a:r>
            <a:r>
              <a:rPr lang="en-US" sz="3000" dirty="0" smtClean="0">
                <a:solidFill>
                  <a:srgbClr val="000000"/>
                </a:solidFill>
                <a:effectLst>
                  <a:outerShdw blurRad="60007" dist="310007" dir="7680000" sy="30000" kx="1300200" algn="ctr" rotWithShape="0">
                    <a:prstClr val="black">
                      <a:alpha val="32000"/>
                    </a:prstClr>
                  </a:outerShdw>
                </a:effectLst>
              </a:rPr>
              <a:t> eating and drinking wine in their oldest brother's house, </a:t>
            </a:r>
            <a:r>
              <a:rPr lang="en-US" sz="3000" baseline="30000" dirty="0" smtClean="0">
                <a:solidFill>
                  <a:srgbClr val="000000"/>
                </a:solidFill>
                <a:effectLst>
                  <a:outerShdw blurRad="60007" dist="310007" dir="7680000" sy="30000" kx="1300200" algn="ctr" rotWithShape="0">
                    <a:prstClr val="black">
                      <a:alpha val="32000"/>
                    </a:prstClr>
                  </a:outerShdw>
                </a:effectLst>
              </a:rPr>
              <a:t>19 </a:t>
            </a:r>
            <a:r>
              <a:rPr lang="en-US" sz="3000" dirty="0" smtClean="0">
                <a:solidFill>
                  <a:srgbClr val="000000"/>
                </a:solidFill>
                <a:effectLst>
                  <a:outerShdw blurRad="60007" dist="310007" dir="7680000" sy="30000" kx="1300200" algn="ctr" rotWithShape="0">
                    <a:prstClr val="black">
                      <a:alpha val="32000"/>
                    </a:prstClr>
                  </a:outerShdw>
                </a:effectLst>
              </a:rPr>
              <a:t>and suddenly a great wind came from across the wilderness and struck the four corners of the house, and it fell on the young people, and they are dead; and I alone have escaped to tell you!“</a:t>
            </a:r>
            <a:endParaRPr lang="en-US" sz="28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5125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19</a:t>
            </a:fld>
            <a:endParaRPr lang="en-US">
              <a:solidFill>
                <a:srgbClr val="E7DEC9">
                  <a:shade val="50000"/>
                </a:srgbClr>
              </a:solidFill>
            </a:endParaRPr>
          </a:p>
        </p:txBody>
      </p:sp>
      <p:sp>
        <p:nvSpPr>
          <p:cNvPr id="4" name="Rectangle 3"/>
          <p:cNvSpPr/>
          <p:nvPr/>
        </p:nvSpPr>
        <p:spPr>
          <a:xfrm>
            <a:off x="1143000" y="505897"/>
            <a:ext cx="6781800" cy="4278094"/>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Job 1:13-22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3050" baseline="30000" dirty="0" smtClean="0">
                <a:solidFill>
                  <a:srgbClr val="000000"/>
                </a:solidFill>
                <a:effectLst>
                  <a:outerShdw blurRad="60007" dist="310007" dir="7680000" sy="30000" kx="1300200" algn="ctr" rotWithShape="0">
                    <a:prstClr val="black">
                      <a:alpha val="32000"/>
                    </a:prstClr>
                  </a:outerShdw>
                </a:effectLst>
              </a:rPr>
              <a:t>20 </a:t>
            </a:r>
            <a:r>
              <a:rPr lang="en-US" sz="3050" dirty="0" smtClean="0">
                <a:solidFill>
                  <a:srgbClr val="000000"/>
                </a:solidFill>
                <a:effectLst>
                  <a:outerShdw blurRad="60007" dist="310007" dir="7680000" sy="30000" kx="1300200" algn="ctr" rotWithShape="0">
                    <a:prstClr val="black">
                      <a:alpha val="32000"/>
                    </a:prstClr>
                  </a:outerShdw>
                </a:effectLst>
              </a:rPr>
              <a:t>Then Job arose, tore his robe, and shaved his head; and he fell to the ground and worshiped. </a:t>
            </a:r>
            <a:r>
              <a:rPr lang="en-US" sz="3050" baseline="30000" dirty="0" smtClean="0">
                <a:solidFill>
                  <a:srgbClr val="000000"/>
                </a:solidFill>
                <a:effectLst>
                  <a:outerShdw blurRad="60007" dist="310007" dir="7680000" sy="30000" kx="1300200" algn="ctr" rotWithShape="0">
                    <a:prstClr val="black">
                      <a:alpha val="32000"/>
                    </a:prstClr>
                  </a:outerShdw>
                </a:effectLst>
              </a:rPr>
              <a:t>21 </a:t>
            </a:r>
            <a:r>
              <a:rPr lang="en-US" sz="3050" dirty="0" smtClean="0">
                <a:solidFill>
                  <a:srgbClr val="000000"/>
                </a:solidFill>
                <a:effectLst>
                  <a:outerShdw blurRad="60007" dist="310007" dir="7680000" sy="30000" kx="1300200" algn="ctr" rotWithShape="0">
                    <a:prstClr val="black">
                      <a:alpha val="32000"/>
                    </a:prstClr>
                  </a:outerShdw>
                </a:effectLst>
              </a:rPr>
              <a:t>And he said: "Naked I came from my mother's womb, And naked shall I return there. The LORD gave, and the LORD has taken away; Blessed be the name of the LORD." </a:t>
            </a:r>
            <a:r>
              <a:rPr lang="en-US" sz="3050" baseline="30000" dirty="0" smtClean="0">
                <a:solidFill>
                  <a:srgbClr val="000000"/>
                </a:solidFill>
                <a:effectLst>
                  <a:outerShdw blurRad="60007" dist="310007" dir="7680000" sy="30000" kx="1300200" algn="ctr" rotWithShape="0">
                    <a:prstClr val="black">
                      <a:alpha val="32000"/>
                    </a:prstClr>
                  </a:outerShdw>
                </a:effectLst>
              </a:rPr>
              <a:t>22 </a:t>
            </a:r>
            <a:r>
              <a:rPr lang="en-US" sz="3050" dirty="0" smtClean="0">
                <a:solidFill>
                  <a:srgbClr val="000000"/>
                </a:solidFill>
                <a:effectLst>
                  <a:outerShdw blurRad="60007" dist="310007" dir="7680000" sy="30000" kx="1300200" algn="ctr" rotWithShape="0">
                    <a:prstClr val="black">
                      <a:alpha val="32000"/>
                    </a:prstClr>
                  </a:outerShdw>
                </a:effectLst>
              </a:rPr>
              <a:t>In all this Job did not sin nor charge God with wrong. </a:t>
            </a:r>
            <a:endParaRPr lang="en-US" sz="305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7688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1930"/>
            <a:ext cx="8252979" cy="53250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4898" y="1219199"/>
            <a:ext cx="6934201"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spcAft>
                <a:spcPts val="1200"/>
              </a:spcAft>
            </a:pP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nguiat Bk BT" pitchFamily="18" charset="0"/>
              </a:rPr>
              <a:t>There Are Many Things We Do NOT Deserve!!</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nguiat Bk BT" pitchFamily="18" charset="0"/>
            </a:endParaRPr>
          </a:p>
        </p:txBody>
      </p:sp>
      <p:sp>
        <p:nvSpPr>
          <p:cNvPr id="5" name="TextBox 4"/>
          <p:cNvSpPr txBox="1"/>
          <p:nvPr/>
        </p:nvSpPr>
        <p:spPr>
          <a:xfrm>
            <a:off x="2667000" y="2631281"/>
            <a:ext cx="5867400" cy="3693319"/>
          </a:xfrm>
          <a:prstGeom prst="rect">
            <a:avLst/>
          </a:prstGeom>
          <a:solidFill>
            <a:srgbClr val="FEFAC9">
              <a:alpha val="65098"/>
            </a:srgbClr>
          </a:solidFill>
        </p:spPr>
        <p:txBody>
          <a:bodyPr wrap="square" rtlCol="0">
            <a:spAutoFit/>
          </a:bodyPr>
          <a:lstStyle/>
          <a:p>
            <a:pPr marL="285750" indent="-285750">
              <a:spcAft>
                <a:spcPts val="1200"/>
              </a:spcAft>
              <a:buClr>
                <a:schemeClr val="tx2">
                  <a:lumMod val="20000"/>
                  <a:lumOff val="80000"/>
                </a:schemeClr>
              </a:buClr>
              <a:buFont typeface="Wingdings 2" pitchFamily="18" charset="2"/>
              <a:buChar char="è"/>
            </a:pPr>
            <a:r>
              <a:rPr lang="en-US" sz="3200" dirty="0" smtClean="0">
                <a:solidFill>
                  <a:sysClr val="windowText" lastClr="000000"/>
                </a:solidFill>
                <a:effectLst>
                  <a:outerShdw blurRad="60007" dist="310007" dir="7680000" sy="30000" kx="1300200" algn="ctr" rotWithShape="0">
                    <a:prstClr val="black">
                      <a:alpha val="32000"/>
                    </a:prstClr>
                  </a:outerShdw>
                </a:effectLst>
                <a:latin typeface="Benguiat Bk BT" pitchFamily="18" charset="0"/>
              </a:rPr>
              <a:t>Salvation</a:t>
            </a:r>
            <a:r>
              <a:rPr lang="en-US" sz="3200" dirty="0" smtClean="0">
                <a:solidFill>
                  <a:sysClr val="windowText" lastClr="000000"/>
                </a:solidFill>
                <a:effectLst>
                  <a:outerShdw blurRad="60007" dist="310007" dir="7680000" sy="30000" kx="1300200" algn="ctr" rotWithShape="0">
                    <a:prstClr val="black">
                      <a:alpha val="32000"/>
                    </a:prstClr>
                  </a:outerShdw>
                </a:effectLst>
              </a:rPr>
              <a:t> – (and every spiritual blessing )– “we are saved by grace through faith” – Eph. 2:8; Rom 3:23; 1 </a:t>
            </a:r>
            <a:r>
              <a:rPr lang="en-US" sz="3200" dirty="0" err="1" smtClean="0">
                <a:solidFill>
                  <a:sysClr val="windowText" lastClr="000000"/>
                </a:solidFill>
                <a:effectLst>
                  <a:outerShdw blurRad="60007" dist="310007" dir="7680000" sy="30000" kx="1300200" algn="ctr" rotWithShape="0">
                    <a:prstClr val="black">
                      <a:alpha val="32000"/>
                    </a:prstClr>
                  </a:outerShdw>
                </a:effectLst>
              </a:rPr>
              <a:t>Cor</a:t>
            </a:r>
            <a:r>
              <a:rPr lang="en-US" sz="3200" dirty="0" smtClean="0">
                <a:solidFill>
                  <a:sysClr val="windowText" lastClr="000000"/>
                </a:solidFill>
                <a:effectLst>
                  <a:outerShdw blurRad="60007" dist="310007" dir="7680000" sy="30000" kx="1300200" algn="ctr" rotWithShape="0">
                    <a:prstClr val="black">
                      <a:alpha val="32000"/>
                    </a:prstClr>
                  </a:outerShdw>
                </a:effectLst>
              </a:rPr>
              <a:t> 15:10; </a:t>
            </a:r>
          </a:p>
          <a:p>
            <a:pPr marL="285750" indent="-285750">
              <a:spcAft>
                <a:spcPts val="1200"/>
              </a:spcAft>
              <a:buClr>
                <a:schemeClr val="tx2">
                  <a:lumMod val="20000"/>
                  <a:lumOff val="80000"/>
                </a:schemeClr>
              </a:buClr>
              <a:buFont typeface="Wingdings 2" pitchFamily="18" charset="2"/>
              <a:buChar char="è"/>
            </a:pPr>
            <a:r>
              <a:rPr lang="en-US" sz="3200" dirty="0" smtClean="0">
                <a:solidFill>
                  <a:sysClr val="windowText" lastClr="000000"/>
                </a:solidFill>
                <a:effectLst>
                  <a:outerShdw blurRad="60007" dist="310007" dir="7680000" sy="30000" kx="1300200" algn="ctr" rotWithShape="0">
                    <a:prstClr val="black">
                      <a:alpha val="32000"/>
                    </a:prstClr>
                  </a:outerShdw>
                </a:effectLst>
                <a:latin typeface="Benguiat Bk BT" pitchFamily="18" charset="0"/>
              </a:rPr>
              <a:t>Physical blessings </a:t>
            </a:r>
            <a:r>
              <a:rPr lang="en-US" sz="3200" dirty="0" smtClean="0">
                <a:solidFill>
                  <a:sysClr val="windowText" lastClr="000000"/>
                </a:solidFill>
                <a:effectLst>
                  <a:outerShdw blurRad="60007" dist="310007" dir="7680000" sy="30000" kx="1300200" algn="ctr" rotWithShape="0">
                    <a:prstClr val="black">
                      <a:alpha val="32000"/>
                    </a:prstClr>
                  </a:outerShdw>
                </a:effectLst>
              </a:rPr>
              <a:t>– health, lot in life, length of life, etc. . . . Eccl. 9:11,12</a:t>
            </a:r>
            <a:endParaRPr lang="en-US" sz="3200" dirty="0">
              <a:solidFill>
                <a:sysClr val="windowText" lastClr="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8094365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mages.tvrage.com/news/news714aabda6745b2fec29599300a27b3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6" y="1752094"/>
            <a:ext cx="8718404" cy="4858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3" name="TextBox 2"/>
          <p:cNvSpPr txBox="1"/>
          <p:nvPr/>
        </p:nvSpPr>
        <p:spPr>
          <a:xfrm>
            <a:off x="1" y="1151930"/>
            <a:ext cx="9143998"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Age of Entitlement </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5" name="Picture 4" descr="http://2.bp.blogspot.com/-qtEstXrG_H8/TWVklkRt5PI/AAAAAAAAAEU/ZWRONLldp7E/s1600/deserve.jpg"/>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rot="21350254">
            <a:off x="2304244" y="2211582"/>
            <a:ext cx="4406931" cy="436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25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mmonsense2day.com/images/ant-grasshopp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5867400"/>
            <a:ext cx="4572000" cy="830997"/>
          </a:xfrm>
          <a:prstGeom prst="rect">
            <a:avLst/>
          </a:prstGeom>
          <a:solidFill>
            <a:schemeClr val="accent3">
              <a:lumMod val="25000"/>
            </a:schemeClr>
          </a:solidFill>
        </p:spPr>
        <p:txBody>
          <a:bodyPr>
            <a:spAutoFit/>
          </a:bodyPr>
          <a:lstStyle/>
          <a:p>
            <a:pPr algn="ctr"/>
            <a:r>
              <a:rPr lang="en-US" sz="2400" dirty="0" err="1" smtClean="0">
                <a:effectLst>
                  <a:outerShdw blurRad="60007" dist="310007" dir="7680000" sy="30000" kx="1300200" algn="ctr" rotWithShape="0">
                    <a:prstClr val="black">
                      <a:alpha val="32000"/>
                    </a:prstClr>
                  </a:outerShdw>
                </a:effectLst>
              </a:rPr>
              <a:t>Æsop</a:t>
            </a:r>
            <a:r>
              <a:rPr lang="en-US" sz="2400" dirty="0" smtClean="0">
                <a:effectLst>
                  <a:outerShdw blurRad="60007" dist="310007" dir="7680000" sy="30000" kx="1300200" algn="ctr" rotWithShape="0">
                    <a:prstClr val="black">
                      <a:alpha val="32000"/>
                    </a:prstClr>
                  </a:outerShdw>
                </a:effectLst>
              </a:rPr>
              <a:t>. (Sixth century B.C.)  Fables.</a:t>
            </a:r>
            <a:br>
              <a:rPr lang="en-US" sz="2400" dirty="0" smtClean="0">
                <a:effectLst>
                  <a:outerShdw blurRad="60007" dist="310007" dir="7680000" sy="30000" kx="1300200" algn="ctr" rotWithShape="0">
                    <a:prstClr val="black">
                      <a:alpha val="32000"/>
                    </a:prstClr>
                  </a:outerShdw>
                </a:effectLst>
              </a:rPr>
            </a:br>
            <a:r>
              <a:rPr lang="en-US" sz="2400" dirty="0" smtClean="0">
                <a:effectLst>
                  <a:outerShdw blurRad="60007" dist="310007" dir="7680000" sy="30000" kx="1300200" algn="ctr" rotWithShape="0">
                    <a:prstClr val="black">
                      <a:alpha val="32000"/>
                    </a:prstClr>
                  </a:outerShdw>
                </a:effectLst>
              </a:rPr>
              <a:t>The Harvard Classics.  1909–14. </a:t>
            </a:r>
            <a:endParaRPr lang="en-US" sz="2400" dirty="0">
              <a:effectLst>
                <a:outerShdw blurRad="60007" dist="310007" dir="7680000" sy="30000" kx="1300200" algn="ctr" rotWithShape="0">
                  <a:prstClr val="black">
                    <a:alpha val="32000"/>
                  </a:prstClr>
                </a:outerShdw>
              </a:effectLst>
            </a:endParaRPr>
          </a:p>
        </p:txBody>
      </p:sp>
      <p:sp>
        <p:nvSpPr>
          <p:cNvPr id="3" name="TextBox 2"/>
          <p:cNvSpPr txBox="1"/>
          <p:nvPr/>
        </p:nvSpPr>
        <p:spPr>
          <a:xfrm>
            <a:off x="1219200" y="152400"/>
            <a:ext cx="7631845" cy="523220"/>
          </a:xfrm>
          <a:prstGeom prst="rect">
            <a:avLst/>
          </a:prstGeom>
          <a:solidFill>
            <a:schemeClr val="accent3">
              <a:lumMod val="25000"/>
            </a:schemeClr>
          </a:solidFill>
        </p:spPr>
        <p:txBody>
          <a:bodyPr wrap="square" rtlCol="0">
            <a:spAutoFit/>
          </a:bodyPr>
          <a:lstStyle/>
          <a:p>
            <a:pPr algn="ctr"/>
            <a:r>
              <a:rPr lang="en-US" sz="2800" dirty="0" smtClean="0"/>
              <a:t>The sluggard – </a:t>
            </a:r>
            <a:r>
              <a:rPr lang="en-US" sz="2800" dirty="0" err="1" smtClean="0"/>
              <a:t>Prov</a:t>
            </a:r>
            <a:r>
              <a:rPr lang="en-US" sz="2800" dirty="0" smtClean="0"/>
              <a:t> 6:6-9; Mat 25:26; 2 </a:t>
            </a:r>
            <a:r>
              <a:rPr lang="en-US" sz="2800" dirty="0" err="1" smtClean="0"/>
              <a:t>Thes</a:t>
            </a:r>
            <a:r>
              <a:rPr lang="en-US" sz="2800" dirty="0" smtClean="0"/>
              <a:t> 3:10</a:t>
            </a:r>
            <a:endParaRPr lang="en-US" sz="2800" dirty="0"/>
          </a:p>
        </p:txBody>
      </p:sp>
      <p:sp>
        <p:nvSpPr>
          <p:cNvPr id="4" name="TextBox 3"/>
          <p:cNvSpPr txBox="1"/>
          <p:nvPr/>
        </p:nvSpPr>
        <p:spPr>
          <a:xfrm>
            <a:off x="290669" y="3657600"/>
            <a:ext cx="4281331" cy="954107"/>
          </a:xfrm>
          <a:prstGeom prst="rect">
            <a:avLst/>
          </a:prstGeom>
          <a:solidFill>
            <a:schemeClr val="accent3">
              <a:lumMod val="25000"/>
            </a:schemeClr>
          </a:solidFill>
        </p:spPr>
        <p:txBody>
          <a:bodyPr wrap="square" rtlCol="0">
            <a:spAutoFit/>
          </a:bodyPr>
          <a:lstStyle/>
          <a:p>
            <a:pPr algn="ctr"/>
            <a:r>
              <a:rPr lang="en-US" sz="2800" dirty="0" smtClean="0"/>
              <a:t>The selfish – Luke 12:13-21; 1 Tim 6:7-10; 2 Tim 3:2</a:t>
            </a:r>
            <a:endParaRPr lang="en-US" sz="2800" dirty="0"/>
          </a:p>
        </p:txBody>
      </p:sp>
    </p:spTree>
    <p:extLst>
      <p:ext uri="{BB962C8B-B14F-4D97-AF65-F5344CB8AC3E}">
        <p14:creationId xmlns:p14="http://schemas.microsoft.com/office/powerpoint/2010/main" val="27229018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352259"/>
            <a:ext cx="51816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1" y="1151930"/>
            <a:ext cx="9143998"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Age of Entitlement </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sp>
        <p:nvSpPr>
          <p:cNvPr id="2" name="TextBox 1"/>
          <p:cNvSpPr txBox="1"/>
          <p:nvPr/>
        </p:nvSpPr>
        <p:spPr>
          <a:xfrm>
            <a:off x="4114800" y="2590800"/>
            <a:ext cx="4724400" cy="3970318"/>
          </a:xfrm>
          <a:prstGeom prst="rect">
            <a:avLst/>
          </a:prstGeom>
          <a:noFill/>
        </p:spPr>
        <p:txBody>
          <a:bodyPr wrap="square" rtlCol="0">
            <a:spAutoFit/>
          </a:bodyPr>
          <a:lstStyle/>
          <a:p>
            <a:pPr marL="285750" indent="-285750">
              <a:buClr>
                <a:schemeClr val="tx2">
                  <a:lumMod val="75000"/>
                </a:schemeClr>
              </a:buClr>
              <a:buFont typeface="Wingdings 2" pitchFamily="18" charset="2"/>
              <a:buChar char="è"/>
            </a:pPr>
            <a:r>
              <a:rPr lang="en-US" sz="2800" b="1" dirty="0" smtClean="0">
                <a:solidFill>
                  <a:sysClr val="windowText" lastClr="000000"/>
                </a:solidFill>
                <a:effectLst>
                  <a:outerShdw blurRad="60007" dist="310007" dir="7680000" sy="30000" kx="1300200" algn="ctr" rotWithShape="0">
                    <a:prstClr val="black">
                      <a:alpha val="32000"/>
                    </a:prstClr>
                  </a:outerShdw>
                </a:effectLst>
              </a:rPr>
              <a:t>Injustices should be fought against </a:t>
            </a:r>
            <a:r>
              <a:rPr lang="en-US" sz="2800" dirty="0" smtClean="0">
                <a:solidFill>
                  <a:sysClr val="windowText" lastClr="000000"/>
                </a:solidFill>
                <a:effectLst>
                  <a:outerShdw blurRad="60007" dist="310007" dir="7680000" sy="30000" kx="1300200" algn="ctr" rotWithShape="0">
                    <a:prstClr val="black">
                      <a:alpha val="32000"/>
                    </a:prstClr>
                  </a:outerShdw>
                </a:effectLst>
              </a:rPr>
              <a:t>– James 4:17; Mat 25:34-40</a:t>
            </a:r>
          </a:p>
          <a:p>
            <a:pPr marL="285750" indent="-285750">
              <a:buClr>
                <a:schemeClr val="tx2">
                  <a:lumMod val="75000"/>
                </a:schemeClr>
              </a:buClr>
              <a:buFont typeface="Wingdings 2" pitchFamily="18" charset="2"/>
              <a:buChar char="è"/>
            </a:pPr>
            <a:r>
              <a:rPr lang="en-US" sz="2800" dirty="0" smtClean="0">
                <a:solidFill>
                  <a:sysClr val="windowText" lastClr="000000"/>
                </a:solidFill>
                <a:effectLst>
                  <a:outerShdw blurRad="60007" dist="310007" dir="7680000" sy="30000" kx="1300200" algn="ctr" rotWithShape="0">
                    <a:prstClr val="black">
                      <a:alpha val="32000"/>
                    </a:prstClr>
                  </a:outerShdw>
                </a:effectLst>
              </a:rPr>
              <a:t>But we must also remember – there will always be those less fortunate – there will always be injustice – Mat 26:11; Mark 14:7; </a:t>
            </a:r>
            <a:r>
              <a:rPr lang="en-US" sz="2800" dirty="0" err="1" smtClean="0">
                <a:solidFill>
                  <a:sysClr val="windowText" lastClr="000000"/>
                </a:solidFill>
                <a:effectLst>
                  <a:outerShdw blurRad="60007" dist="310007" dir="7680000" sy="30000" kx="1300200" algn="ctr" rotWithShape="0">
                    <a:prstClr val="black">
                      <a:alpha val="32000"/>
                    </a:prstClr>
                  </a:outerShdw>
                </a:effectLst>
              </a:rPr>
              <a:t>Deut</a:t>
            </a:r>
            <a:r>
              <a:rPr lang="en-US" sz="2800" dirty="0" smtClean="0">
                <a:solidFill>
                  <a:sysClr val="windowText" lastClr="000000"/>
                </a:solidFill>
                <a:effectLst>
                  <a:outerShdw blurRad="60007" dist="310007" dir="7680000" sy="30000" kx="1300200" algn="ctr" rotWithShape="0">
                    <a:prstClr val="black">
                      <a:alpha val="32000"/>
                    </a:prstClr>
                  </a:outerShdw>
                </a:effectLst>
              </a:rPr>
              <a:t> 15:11; Eccl. 7:8-15</a:t>
            </a:r>
            <a:endParaRPr lang="en-US" sz="2800" dirty="0">
              <a:solidFill>
                <a:sysClr val="windowText" lastClr="000000"/>
              </a:solidFill>
              <a:effectLst>
                <a:outerShdw blurRad="60007" dist="310007" dir="7680000" sy="30000" kx="1300200" algn="ctr" rotWithShape="0">
                  <a:prstClr val="black">
                    <a:alpha val="32000"/>
                  </a:prst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14600"/>
            <a:ext cx="41147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76200"/>
            <a:ext cx="9143999"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Deserve This”</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4374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queennefertitiamaic.blog.com/files/2011/08/A006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73251"/>
            <a:ext cx="3425825" cy="4677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Round Diagonal Corner Rectangle 4"/>
          <p:cNvSpPr/>
          <p:nvPr/>
        </p:nvSpPr>
        <p:spPr>
          <a:xfrm>
            <a:off x="3352800" y="2352259"/>
            <a:ext cx="55626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76200"/>
            <a:ext cx="9143999"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Deserve This”</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Entitlement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sp>
        <p:nvSpPr>
          <p:cNvPr id="2" name="TextBox 1"/>
          <p:cNvSpPr txBox="1"/>
          <p:nvPr/>
        </p:nvSpPr>
        <p:spPr>
          <a:xfrm>
            <a:off x="3581400" y="2475161"/>
            <a:ext cx="5410200" cy="4078039"/>
          </a:xfrm>
          <a:prstGeom prst="rect">
            <a:avLst/>
          </a:prstGeom>
          <a:noFill/>
        </p:spPr>
        <p:txBody>
          <a:bodyPr wrap="square" rtlCol="0">
            <a:spAutoFit/>
          </a:bodyPr>
          <a:lstStyle/>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Eve</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Gen 3:1-6</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Cain</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Gen 4:3-8</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Esau</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Heb</a:t>
            </a:r>
            <a:r>
              <a:rPr lang="es-ES" sz="2800" dirty="0" smtClean="0">
                <a:solidFill>
                  <a:sysClr val="windowText" lastClr="000000"/>
                </a:solidFill>
                <a:effectLst>
                  <a:outerShdw blurRad="60007" dist="310007" dir="7680000" sy="30000" kx="1300200" algn="ctr" rotWithShape="0">
                    <a:prstClr val="black">
                      <a:alpha val="32000"/>
                    </a:prstClr>
                  </a:outerShdw>
                </a:effectLst>
              </a:rPr>
              <a:t> 12:16,17</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Achan</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Joshua 7:20,21</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Korah</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Num</a:t>
            </a:r>
            <a:r>
              <a:rPr lang="es-ES" sz="2800" dirty="0" smtClean="0">
                <a:solidFill>
                  <a:sysClr val="windowText" lastClr="000000"/>
                </a:solidFill>
                <a:effectLst>
                  <a:outerShdw blurRad="60007" dist="310007" dir="7680000" sy="30000" kx="1300200" algn="ctr" rotWithShape="0">
                    <a:prstClr val="black">
                      <a:alpha val="32000"/>
                    </a:prstClr>
                  </a:outerShdw>
                </a:effectLst>
              </a:rPr>
              <a:t> 16:1-3;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Jude</a:t>
            </a:r>
            <a:r>
              <a:rPr lang="es-ES" sz="2800" dirty="0" smtClean="0">
                <a:solidFill>
                  <a:sysClr val="windowText" lastClr="000000"/>
                </a:solidFill>
                <a:effectLst>
                  <a:outerShdw blurRad="60007" dist="310007" dir="7680000" sy="30000" kx="1300200" algn="ctr" rotWithShape="0">
                    <a:prstClr val="black">
                      <a:alpha val="32000"/>
                    </a:prstClr>
                  </a:outerShdw>
                </a:effectLst>
              </a:rPr>
              <a:t> 11</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Ahab</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1 Kings 21:1-16</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Scribes</a:t>
            </a:r>
            <a:r>
              <a:rPr lang="es-ES" sz="2800" b="1" dirty="0" smtClean="0">
                <a:solidFill>
                  <a:sysClr val="windowText" lastClr="000000"/>
                </a:solidFill>
                <a:effectLst>
                  <a:outerShdw blurRad="60007" dist="310007" dir="7680000" sy="30000" kx="1300200" algn="ctr" rotWithShape="0">
                    <a:prstClr val="black">
                      <a:alpha val="32000"/>
                    </a:prstClr>
                  </a:outerShdw>
                </a:effectLst>
              </a:rPr>
              <a:t> &amp; </a:t>
            </a:r>
            <a:r>
              <a:rPr lang="es-ES" sz="2800" b="1" dirty="0" err="1" smtClean="0">
                <a:solidFill>
                  <a:sysClr val="windowText" lastClr="000000"/>
                </a:solidFill>
                <a:effectLst>
                  <a:outerShdw blurRad="60007" dist="310007" dir="7680000" sy="30000" kx="1300200" algn="ctr" rotWithShape="0">
                    <a:prstClr val="black">
                      <a:alpha val="32000"/>
                    </a:prstClr>
                  </a:outerShdw>
                </a:effectLst>
              </a:rPr>
              <a:t>Pharisees</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Mat 23:5,6</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Jews</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Rom</a:t>
            </a:r>
            <a:r>
              <a:rPr lang="es-ES" sz="2800" dirty="0" smtClean="0">
                <a:solidFill>
                  <a:sysClr val="windowText" lastClr="000000"/>
                </a:solidFill>
                <a:effectLst>
                  <a:outerShdw blurRad="60007" dist="310007" dir="7680000" sy="30000" kx="1300200" algn="ctr" rotWithShape="0">
                    <a:prstClr val="black">
                      <a:alpha val="32000"/>
                    </a:prstClr>
                  </a:outerShdw>
                </a:effectLst>
              </a:rPr>
              <a:t> 11:6</a:t>
            </a:r>
            <a:endParaRPr lang="en-US" sz="2800" dirty="0">
              <a:solidFill>
                <a:sysClr val="windowText" lastClr="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757935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queennefertitiamaic.blog.com/files/2011/08/A006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73251"/>
            <a:ext cx="3425825" cy="4677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Round Diagonal Corner Rectangle 4"/>
          <p:cNvSpPr/>
          <p:nvPr/>
        </p:nvSpPr>
        <p:spPr>
          <a:xfrm>
            <a:off x="3352800" y="2352259"/>
            <a:ext cx="55626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3" name="TextBox 2"/>
          <p:cNvSpPr txBox="1"/>
          <p:nvPr/>
        </p:nvSpPr>
        <p:spPr>
          <a:xfrm>
            <a:off x="0" y="76200"/>
            <a:ext cx="9143999"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Deserve This”</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Entitlement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sp>
        <p:nvSpPr>
          <p:cNvPr id="2" name="TextBox 1"/>
          <p:cNvSpPr txBox="1"/>
          <p:nvPr/>
        </p:nvSpPr>
        <p:spPr>
          <a:xfrm>
            <a:off x="3581400" y="2396728"/>
            <a:ext cx="5410200" cy="4308872"/>
          </a:xfrm>
          <a:prstGeom prst="rect">
            <a:avLst/>
          </a:prstGeom>
          <a:noFill/>
        </p:spPr>
        <p:txBody>
          <a:bodyPr wrap="square" rtlCol="0">
            <a:spAutoFit/>
          </a:bodyPr>
          <a:lstStyle/>
          <a:p>
            <a:pPr marL="285750" indent="-285750">
              <a:spcAft>
                <a:spcPts val="600"/>
              </a:spcAft>
              <a:buClr>
                <a:schemeClr val="tx2">
                  <a:lumMod val="75000"/>
                </a:schemeClr>
              </a:buClr>
              <a:buFont typeface="Wingdings 2" pitchFamily="18" charset="2"/>
              <a:buChar char="è"/>
            </a:pPr>
            <a:r>
              <a:rPr lang="en-US" sz="2400" dirty="0" err="1" smtClean="0">
                <a:solidFill>
                  <a:sysClr val="windowText" lastClr="000000"/>
                </a:solidFill>
                <a:effectLst>
                  <a:outerShdw blurRad="60007" dist="310007" dir="7680000" sy="30000" kx="1300200" algn="ctr" rotWithShape="0">
                    <a:prstClr val="black">
                      <a:alpha val="32000"/>
                    </a:prstClr>
                  </a:outerShdw>
                </a:effectLst>
              </a:rPr>
              <a:t>Pr</a:t>
            </a:r>
            <a:r>
              <a:rPr lang="en-US" sz="2400" dirty="0" smtClean="0">
                <a:solidFill>
                  <a:sysClr val="windowText" lastClr="000000"/>
                </a:solidFill>
                <a:effectLst>
                  <a:outerShdw blurRad="60007" dist="310007" dir="7680000" sy="30000" kx="1300200" algn="ctr" rotWithShape="0">
                    <a:prstClr val="black">
                      <a:alpha val="32000"/>
                    </a:prstClr>
                  </a:outerShdw>
                </a:effectLst>
              </a:rPr>
              <a:t> 16:18,19 — Pride </a:t>
            </a:r>
            <a:r>
              <a:rPr lang="en-US" sz="2400" dirty="0" err="1" smtClean="0">
                <a:solidFill>
                  <a:sysClr val="windowText" lastClr="000000"/>
                </a:solidFill>
                <a:effectLst>
                  <a:outerShdw blurRad="60007" dist="310007" dir="7680000" sy="30000" kx="1300200" algn="ctr" rotWithShape="0">
                    <a:prstClr val="black">
                      <a:alpha val="32000"/>
                    </a:prstClr>
                  </a:outerShdw>
                </a:effectLst>
              </a:rPr>
              <a:t>goeth</a:t>
            </a:r>
            <a:r>
              <a:rPr lang="en-US" sz="2400" dirty="0" smtClean="0">
                <a:solidFill>
                  <a:sysClr val="windowText" lastClr="000000"/>
                </a:solidFill>
                <a:effectLst>
                  <a:outerShdw blurRad="60007" dist="310007" dir="7680000" sy="30000" kx="1300200" algn="ctr" rotWithShape="0">
                    <a:prstClr val="black">
                      <a:alpha val="32000"/>
                    </a:prstClr>
                  </a:outerShdw>
                </a:effectLst>
              </a:rPr>
              <a:t> before destruction, and an haughty spirit before a fall. Better it is to be of an humble spirit with the lowly, than to divide the spoil with the proud. </a:t>
            </a:r>
          </a:p>
          <a:p>
            <a:pPr marL="285750" indent="-285750">
              <a:spcAft>
                <a:spcPts val="600"/>
              </a:spcAft>
              <a:buClr>
                <a:schemeClr val="tx2">
                  <a:lumMod val="75000"/>
                </a:schemeClr>
              </a:buClr>
              <a:buFont typeface="Wingdings 2" pitchFamily="18" charset="2"/>
              <a:buChar char="è"/>
            </a:pPr>
            <a:r>
              <a:rPr lang="en-US" sz="2400" dirty="0" err="1" smtClean="0">
                <a:solidFill>
                  <a:sysClr val="windowText" lastClr="000000"/>
                </a:solidFill>
                <a:effectLst>
                  <a:outerShdw blurRad="60007" dist="310007" dir="7680000" sy="30000" kx="1300200" algn="ctr" rotWithShape="0">
                    <a:prstClr val="black">
                      <a:alpha val="32000"/>
                    </a:prstClr>
                  </a:outerShdw>
                </a:effectLst>
              </a:rPr>
              <a:t>Pr</a:t>
            </a:r>
            <a:r>
              <a:rPr lang="en-US" sz="2400" dirty="0" smtClean="0">
                <a:solidFill>
                  <a:sysClr val="windowText" lastClr="000000"/>
                </a:solidFill>
                <a:effectLst>
                  <a:outerShdw blurRad="60007" dist="310007" dir="7680000" sy="30000" kx="1300200" algn="ctr" rotWithShape="0">
                    <a:prstClr val="black">
                      <a:alpha val="32000"/>
                    </a:prstClr>
                  </a:outerShdw>
                </a:effectLst>
              </a:rPr>
              <a:t> 18:12 — Before destruction the heart of man is haughty, and before </a:t>
            </a:r>
            <a:r>
              <a:rPr lang="en-US" sz="2400" dirty="0" err="1" smtClean="0">
                <a:solidFill>
                  <a:sysClr val="windowText" lastClr="000000"/>
                </a:solidFill>
                <a:effectLst>
                  <a:outerShdw blurRad="60007" dist="310007" dir="7680000" sy="30000" kx="1300200" algn="ctr" rotWithShape="0">
                    <a:prstClr val="black">
                      <a:alpha val="32000"/>
                    </a:prstClr>
                  </a:outerShdw>
                </a:effectLst>
              </a:rPr>
              <a:t>honour</a:t>
            </a:r>
            <a:r>
              <a:rPr lang="en-US" sz="2400" dirty="0" smtClean="0">
                <a:solidFill>
                  <a:sysClr val="windowText" lastClr="000000"/>
                </a:solidFill>
                <a:effectLst>
                  <a:outerShdw blurRad="60007" dist="310007" dir="7680000" sy="30000" kx="1300200" algn="ctr" rotWithShape="0">
                    <a:prstClr val="black">
                      <a:alpha val="32000"/>
                    </a:prstClr>
                  </a:outerShdw>
                </a:effectLst>
              </a:rPr>
              <a:t> is humility. </a:t>
            </a:r>
          </a:p>
          <a:p>
            <a:pPr marL="285750" indent="-285750">
              <a:spcAft>
                <a:spcPts val="600"/>
              </a:spcAft>
              <a:buClr>
                <a:schemeClr val="tx2">
                  <a:lumMod val="75000"/>
                </a:schemeClr>
              </a:buClr>
              <a:buFont typeface="Wingdings 2" pitchFamily="18" charset="2"/>
              <a:buChar char="è"/>
            </a:pPr>
            <a:r>
              <a:rPr lang="en-US" sz="2400" dirty="0" err="1" smtClean="0">
                <a:solidFill>
                  <a:sysClr val="windowText" lastClr="000000"/>
                </a:solidFill>
                <a:effectLst>
                  <a:outerShdw blurRad="60007" dist="310007" dir="7680000" sy="30000" kx="1300200" algn="ctr" rotWithShape="0">
                    <a:prstClr val="black">
                      <a:alpha val="32000"/>
                    </a:prstClr>
                  </a:outerShdw>
                </a:effectLst>
              </a:rPr>
              <a:t>Pr</a:t>
            </a:r>
            <a:r>
              <a:rPr lang="en-US" sz="2400" dirty="0" smtClean="0">
                <a:solidFill>
                  <a:sysClr val="windowText" lastClr="000000"/>
                </a:solidFill>
                <a:effectLst>
                  <a:outerShdw blurRad="60007" dist="310007" dir="7680000" sy="30000" kx="1300200" algn="ctr" rotWithShape="0">
                    <a:prstClr val="black">
                      <a:alpha val="32000"/>
                    </a:prstClr>
                  </a:outerShdw>
                </a:effectLst>
              </a:rPr>
              <a:t> 29:23 — A man's pride shall bring him low: but </a:t>
            </a:r>
            <a:r>
              <a:rPr lang="en-US" sz="2400" dirty="0" err="1" smtClean="0">
                <a:solidFill>
                  <a:sysClr val="windowText" lastClr="000000"/>
                </a:solidFill>
                <a:effectLst>
                  <a:outerShdw blurRad="60007" dist="310007" dir="7680000" sy="30000" kx="1300200" algn="ctr" rotWithShape="0">
                    <a:prstClr val="black">
                      <a:alpha val="32000"/>
                    </a:prstClr>
                  </a:outerShdw>
                </a:effectLst>
              </a:rPr>
              <a:t>honour</a:t>
            </a:r>
            <a:r>
              <a:rPr lang="en-US" sz="2400" dirty="0" smtClean="0">
                <a:solidFill>
                  <a:sysClr val="windowText" lastClr="000000"/>
                </a:solidFill>
                <a:effectLst>
                  <a:outerShdw blurRad="60007" dist="310007" dir="7680000" sy="30000" kx="1300200" algn="ctr" rotWithShape="0">
                    <a:prstClr val="black">
                      <a:alpha val="32000"/>
                    </a:prstClr>
                  </a:outerShdw>
                </a:effectLst>
              </a:rPr>
              <a:t> shall uphold the humble in spirit. </a:t>
            </a:r>
          </a:p>
        </p:txBody>
      </p:sp>
    </p:spTree>
    <p:extLst>
      <p:ext uri="{BB962C8B-B14F-4D97-AF65-F5344CB8AC3E}">
        <p14:creationId xmlns:p14="http://schemas.microsoft.com/office/powerpoint/2010/main" val="29273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5538"/>
            <a:ext cx="3621087" cy="4395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3" name="TextBox 2"/>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Contentment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sp>
        <p:nvSpPr>
          <p:cNvPr id="4" name="Round Diagonal Corner Rectangle 3"/>
          <p:cNvSpPr/>
          <p:nvPr/>
        </p:nvSpPr>
        <p:spPr>
          <a:xfrm>
            <a:off x="3352800" y="2352259"/>
            <a:ext cx="5562600" cy="427714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7" name="TextBox 6"/>
          <p:cNvSpPr txBox="1"/>
          <p:nvPr/>
        </p:nvSpPr>
        <p:spPr>
          <a:xfrm>
            <a:off x="3581400" y="2475161"/>
            <a:ext cx="5410200" cy="4201150"/>
          </a:xfrm>
          <a:prstGeom prst="rect">
            <a:avLst/>
          </a:prstGeom>
          <a:noFill/>
        </p:spPr>
        <p:txBody>
          <a:bodyPr wrap="square" rtlCol="0">
            <a:spAutoFit/>
          </a:bodyPr>
          <a:lstStyle/>
          <a:p>
            <a:pPr marL="285750" indent="-285750">
              <a:spcAft>
                <a:spcPts val="600"/>
              </a:spcAft>
              <a:buClr>
                <a:schemeClr val="tx2">
                  <a:lumMod val="75000"/>
                </a:schemeClr>
              </a:buClr>
              <a:buFont typeface="Wingdings 2" pitchFamily="18" charset="2"/>
              <a:buChar char="è"/>
            </a:pPr>
            <a:r>
              <a:rPr lang="es-ES" sz="2800" b="1" dirty="0" smtClean="0">
                <a:solidFill>
                  <a:sysClr val="windowText" lastClr="000000"/>
                </a:solidFill>
                <a:effectLst>
                  <a:outerShdw blurRad="60007" dist="310007" dir="7680000" sy="30000" kx="1300200" algn="ctr" rotWithShape="0">
                    <a:prstClr val="black">
                      <a:alpha val="32000"/>
                    </a:prstClr>
                  </a:outerShdw>
                </a:effectLst>
              </a:rPr>
              <a:t>Job – </a:t>
            </a:r>
            <a:r>
              <a:rPr lang="es-ES" sz="2800" dirty="0" smtClean="0">
                <a:solidFill>
                  <a:sysClr val="windowText" lastClr="000000"/>
                </a:solidFill>
                <a:effectLst>
                  <a:outerShdw blurRad="60007" dist="310007" dir="7680000" sy="30000" kx="1300200" algn="ctr" rotWithShape="0">
                    <a:prstClr val="black">
                      <a:alpha val="32000"/>
                    </a:prstClr>
                  </a:outerShdw>
                </a:effectLst>
              </a:rPr>
              <a:t>Job 1,2; James 5:11</a:t>
            </a:r>
          </a:p>
          <a:p>
            <a:pPr marL="285750" indent="-285750">
              <a:spcAft>
                <a:spcPts val="600"/>
              </a:spcAft>
              <a:buClr>
                <a:schemeClr val="tx2">
                  <a:lumMod val="75000"/>
                </a:schemeClr>
              </a:buClr>
              <a:buFont typeface="Wingdings 2" pitchFamily="18" charset="2"/>
              <a:buChar char="è"/>
            </a:pPr>
            <a:r>
              <a:rPr lang="es-ES" sz="2800" b="1" dirty="0" smtClean="0">
                <a:solidFill>
                  <a:sysClr val="windowText" lastClr="000000"/>
                </a:solidFill>
                <a:effectLst>
                  <a:outerShdw blurRad="60007" dist="310007" dir="7680000" sy="30000" kx="1300200" algn="ctr" rotWithShape="0">
                    <a:prstClr val="black">
                      <a:alpha val="32000"/>
                    </a:prstClr>
                  </a:outerShdw>
                </a:effectLst>
              </a:rPr>
              <a:t>Joseph – </a:t>
            </a:r>
            <a:r>
              <a:rPr lang="es-ES" sz="2800" dirty="0" smtClean="0">
                <a:solidFill>
                  <a:sysClr val="windowText" lastClr="000000"/>
                </a:solidFill>
                <a:effectLst>
                  <a:outerShdw blurRad="60007" dist="310007" dir="7680000" sy="30000" kx="1300200" algn="ctr" rotWithShape="0">
                    <a:prstClr val="black">
                      <a:alpha val="32000"/>
                    </a:prstClr>
                  </a:outerShdw>
                </a:effectLst>
              </a:rPr>
              <a:t>Gen 37; 39; 40</a:t>
            </a:r>
          </a:p>
          <a:p>
            <a:pPr marL="285750" indent="-285750">
              <a:spcAft>
                <a:spcPts val="600"/>
              </a:spcAft>
              <a:buClr>
                <a:schemeClr val="tx2">
                  <a:lumMod val="75000"/>
                </a:schemeClr>
              </a:buClr>
              <a:buFont typeface="Wingdings 2" pitchFamily="18" charset="2"/>
              <a:buChar char="è"/>
            </a:pPr>
            <a:r>
              <a:rPr lang="es-ES" sz="2800" b="1" dirty="0" smtClean="0">
                <a:solidFill>
                  <a:sysClr val="windowText" lastClr="000000"/>
                </a:solidFill>
                <a:effectLst>
                  <a:outerShdw blurRad="60007" dist="310007" dir="7680000" sy="30000" kx="1300200" algn="ctr" rotWithShape="0">
                    <a:prstClr val="black">
                      <a:alpha val="32000"/>
                    </a:prstClr>
                  </a:outerShdw>
                </a:effectLst>
              </a:rPr>
              <a:t>Paul – </a:t>
            </a:r>
            <a:r>
              <a:rPr lang="es-ES" sz="2800" dirty="0" smtClean="0">
                <a:solidFill>
                  <a:sysClr val="windowText" lastClr="000000"/>
                </a:solidFill>
                <a:effectLst>
                  <a:outerShdw blurRad="60007" dist="310007" dir="7680000" sy="30000" kx="1300200" algn="ctr" rotWithShape="0">
                    <a:prstClr val="black">
                      <a:alpha val="32000"/>
                    </a:prstClr>
                  </a:outerShdw>
                </a:effectLst>
              </a:rPr>
              <a:t>1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Cor</a:t>
            </a:r>
            <a:r>
              <a:rPr lang="es-ES" sz="2800" dirty="0" smtClean="0">
                <a:solidFill>
                  <a:sysClr val="windowText" lastClr="000000"/>
                </a:solidFill>
                <a:effectLst>
                  <a:outerShdw blurRad="60007" dist="310007" dir="7680000" sy="30000" kx="1300200" algn="ctr" rotWithShape="0">
                    <a:prstClr val="black">
                      <a:alpha val="32000"/>
                    </a:prstClr>
                  </a:outerShdw>
                </a:effectLst>
              </a:rPr>
              <a:t> 15:10; 2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Cor</a:t>
            </a:r>
            <a:r>
              <a:rPr lang="es-ES" sz="2800" dirty="0" smtClean="0">
                <a:solidFill>
                  <a:sysClr val="windowText" lastClr="000000"/>
                </a:solidFill>
                <a:effectLst>
                  <a:outerShdw blurRad="60007" dist="310007" dir="7680000" sy="30000" kx="1300200" algn="ctr" rotWithShape="0">
                    <a:prstClr val="black">
                      <a:alpha val="32000"/>
                    </a:prstClr>
                  </a:outerShdw>
                </a:effectLst>
              </a:rPr>
              <a:t>. 4:7-18; 12:7-10;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Phili</a:t>
            </a:r>
            <a:r>
              <a:rPr lang="es-ES" sz="2800" dirty="0" smtClean="0">
                <a:solidFill>
                  <a:sysClr val="windowText" lastClr="000000"/>
                </a:solidFill>
                <a:effectLst>
                  <a:outerShdw blurRad="60007" dist="310007" dir="7680000" sy="30000" kx="1300200" algn="ctr" rotWithShape="0">
                    <a:prstClr val="black">
                      <a:alpha val="32000"/>
                    </a:prstClr>
                  </a:outerShdw>
                </a:effectLst>
              </a:rPr>
              <a:t> 3:1-11; 4:4-13 </a:t>
            </a:r>
          </a:p>
          <a:p>
            <a:pPr marL="285750" indent="-285750">
              <a:spcAft>
                <a:spcPts val="600"/>
              </a:spcAft>
              <a:buClr>
                <a:schemeClr val="tx2">
                  <a:lumMod val="75000"/>
                </a:schemeClr>
              </a:buClr>
              <a:buFont typeface="Wingdings 2" pitchFamily="18" charset="2"/>
              <a:buChar char="è"/>
            </a:pPr>
            <a:r>
              <a:rPr lang="es-ES" sz="2800" b="1" dirty="0" err="1" smtClean="0">
                <a:solidFill>
                  <a:sysClr val="windowText" lastClr="000000"/>
                </a:solidFill>
                <a:effectLst>
                  <a:outerShdw blurRad="60007" dist="310007" dir="7680000" sy="30000" kx="1300200" algn="ctr" rotWithShape="0">
                    <a:prstClr val="black">
                      <a:alpha val="32000"/>
                    </a:prstClr>
                  </a:outerShdw>
                </a:effectLst>
              </a:rPr>
              <a:t>Jesus</a:t>
            </a:r>
            <a:r>
              <a:rPr lang="es-ES" sz="2800" b="1"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smtClean="0">
                <a:solidFill>
                  <a:sysClr val="windowText" lastClr="000000"/>
                </a:solidFill>
                <a:effectLst>
                  <a:outerShdw blurRad="60007" dist="310007" dir="7680000" sy="30000" kx="1300200" algn="ctr" rotWithShape="0">
                    <a:prstClr val="black">
                      <a:alpha val="32000"/>
                    </a:prstClr>
                  </a:outerShdw>
                </a:effectLst>
              </a:rPr>
              <a:t>(</a:t>
            </a:r>
            <a:r>
              <a:rPr lang="es-ES" sz="2800" dirty="0" err="1" smtClean="0">
                <a:solidFill>
                  <a:sysClr val="windowText" lastClr="000000"/>
                </a:solidFill>
                <a:effectLst>
                  <a:outerShdw blurRad="60007" dist="310007" dir="7680000" sy="30000" kx="1300200" algn="ctr" rotWithShape="0">
                    <a:prstClr val="black">
                      <a:alpha val="32000"/>
                    </a:prstClr>
                  </a:outerShdw>
                </a:effectLst>
              </a:rPr>
              <a:t>Birth</a:t>
            </a:r>
            <a:r>
              <a:rPr lang="es-ES" sz="2800"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Luke</a:t>
            </a:r>
            <a:r>
              <a:rPr lang="es-ES" sz="2800" dirty="0" smtClean="0">
                <a:solidFill>
                  <a:sysClr val="windowText" lastClr="000000"/>
                </a:solidFill>
                <a:effectLst>
                  <a:outerShdw blurRad="60007" dist="310007" dir="7680000" sy="30000" kx="1300200" algn="ctr" rotWithShape="0">
                    <a:prstClr val="black">
                      <a:alpha val="32000"/>
                    </a:prstClr>
                  </a:outerShdw>
                </a:effectLst>
              </a:rPr>
              <a:t> 2:7;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Life</a:t>
            </a:r>
            <a:r>
              <a:rPr lang="es-ES" sz="2800" dirty="0" smtClean="0">
                <a:solidFill>
                  <a:sysClr val="windowText" lastClr="000000"/>
                </a:solidFill>
                <a:effectLst>
                  <a:outerShdw blurRad="60007" dist="310007" dir="7680000" sy="30000" kx="1300200" algn="ctr" rotWithShape="0">
                    <a:prstClr val="black">
                      <a:alpha val="32000"/>
                    </a:prstClr>
                  </a:outerShdw>
                </a:effectLst>
              </a:rPr>
              <a:t> - 9:57,58;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Betrayal</a:t>
            </a:r>
            <a:r>
              <a:rPr lang="es-ES" sz="2800" dirty="0" smtClean="0">
                <a:solidFill>
                  <a:sysClr val="windowText" lastClr="000000"/>
                </a:solidFill>
                <a:effectLst>
                  <a:outerShdw blurRad="60007" dist="310007" dir="7680000" sy="30000" kx="1300200" algn="ctr" rotWithShape="0">
                    <a:prstClr val="black">
                      <a:alpha val="32000"/>
                    </a:prstClr>
                  </a:outerShdw>
                </a:effectLst>
              </a:rPr>
              <a:t> - John 13:21;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Suffering</a:t>
            </a:r>
            <a:r>
              <a:rPr lang="es-ES" sz="2800"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Luke</a:t>
            </a:r>
            <a:r>
              <a:rPr lang="es-ES" sz="2800" dirty="0" smtClean="0">
                <a:solidFill>
                  <a:sysClr val="windowText" lastClr="000000"/>
                </a:solidFill>
                <a:effectLst>
                  <a:outerShdw blurRad="60007" dist="310007" dir="7680000" sy="30000" kx="1300200" algn="ctr" rotWithShape="0">
                    <a:prstClr val="black">
                      <a:alpha val="32000"/>
                    </a:prstClr>
                  </a:outerShdw>
                </a:effectLst>
              </a:rPr>
              <a:t> 22:39-45; Trial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Luke</a:t>
            </a:r>
            <a:r>
              <a:rPr lang="es-ES" sz="2800" dirty="0" smtClean="0">
                <a:solidFill>
                  <a:sysClr val="windowText" lastClr="000000"/>
                </a:solidFill>
                <a:effectLst>
                  <a:outerShdw blurRad="60007" dist="310007" dir="7680000" sy="30000" kx="1300200" algn="ctr" rotWithShape="0">
                    <a:prstClr val="black">
                      <a:alpha val="32000"/>
                    </a:prstClr>
                  </a:outerShdw>
                </a:effectLst>
              </a:rPr>
              <a:t> 22:47-53,63-71; 23:1-25;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Crucified</a:t>
            </a:r>
            <a:r>
              <a:rPr lang="es-ES" sz="2800" dirty="0" smtClean="0">
                <a:solidFill>
                  <a:sysClr val="windowText" lastClr="000000"/>
                </a:solidFill>
                <a:effectLst>
                  <a:outerShdw blurRad="60007" dist="310007" dir="7680000" sy="30000" kx="1300200" algn="ctr" rotWithShape="0">
                    <a:prstClr val="black">
                      <a:alpha val="32000"/>
                    </a:prstClr>
                  </a:outerShdw>
                </a:effectLst>
              </a:rPr>
              <a:t> – </a:t>
            </a:r>
            <a:r>
              <a:rPr lang="es-ES" sz="2800" dirty="0" err="1" smtClean="0">
                <a:solidFill>
                  <a:sysClr val="windowText" lastClr="000000"/>
                </a:solidFill>
                <a:effectLst>
                  <a:outerShdw blurRad="60007" dist="310007" dir="7680000" sy="30000" kx="1300200" algn="ctr" rotWithShape="0">
                    <a:prstClr val="black">
                      <a:alpha val="32000"/>
                    </a:prstClr>
                  </a:outerShdw>
                </a:effectLst>
              </a:rPr>
              <a:t>Luke</a:t>
            </a:r>
            <a:r>
              <a:rPr lang="es-ES" sz="2800" dirty="0" smtClean="0">
                <a:solidFill>
                  <a:sysClr val="windowText" lastClr="000000"/>
                </a:solidFill>
                <a:effectLst>
                  <a:outerShdw blurRad="60007" dist="310007" dir="7680000" sy="30000" kx="1300200" algn="ctr" rotWithShape="0">
                    <a:prstClr val="black">
                      <a:alpha val="32000"/>
                    </a:prstClr>
                  </a:outerShdw>
                </a:effectLst>
              </a:rPr>
              <a:t> 23:26-56)</a:t>
            </a:r>
          </a:p>
        </p:txBody>
      </p:sp>
    </p:spTree>
    <p:extLst>
      <p:ext uri="{BB962C8B-B14F-4D97-AF65-F5344CB8AC3E}">
        <p14:creationId xmlns:p14="http://schemas.microsoft.com/office/powerpoint/2010/main" val="1728275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33800" y="2259927"/>
            <a:ext cx="5257800" cy="4369474"/>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endParaRPr lang="en-US" dirty="0"/>
          </a:p>
        </p:txBody>
      </p:sp>
      <p:sp>
        <p:nvSpPr>
          <p:cNvPr id="2" name="Rectangle 1"/>
          <p:cNvSpPr/>
          <p:nvPr/>
        </p:nvSpPr>
        <p:spPr>
          <a:xfrm>
            <a:off x="4038600" y="2362200"/>
            <a:ext cx="4876800" cy="4385816"/>
          </a:xfrm>
          <a:prstGeom prst="rect">
            <a:avLst/>
          </a:prstGeom>
        </p:spPr>
        <p:txBody>
          <a:bodyPr wrap="square">
            <a:spAutoFit/>
          </a:bodyPr>
          <a:lstStyle/>
          <a:p>
            <a:pPr marL="285750" indent="-285750">
              <a:spcAft>
                <a:spcPts val="600"/>
              </a:spcAft>
              <a:buClr>
                <a:schemeClr val="tx2">
                  <a:lumMod val="75000"/>
                </a:schemeClr>
              </a:buClr>
              <a:buFont typeface="Wingdings 2" pitchFamily="18" charset="2"/>
              <a:buChar char="è"/>
            </a:pPr>
            <a:r>
              <a:rPr lang="en-US" sz="2400" dirty="0">
                <a:solidFill>
                  <a:srgbClr val="000000"/>
                </a:solidFill>
              </a:rPr>
              <a:t>It is easy to </a:t>
            </a:r>
            <a:r>
              <a:rPr lang="en-US" sz="2400" dirty="0" smtClean="0">
                <a:solidFill>
                  <a:srgbClr val="000000"/>
                </a:solidFill>
              </a:rPr>
              <a:t>grumble, complain and worry when something happens to us that we perceive as unfair – Mat 6:19-34; 1 Pet 5:7</a:t>
            </a:r>
          </a:p>
          <a:p>
            <a:pPr marL="285750" indent="-285750">
              <a:spcAft>
                <a:spcPts val="600"/>
              </a:spcAft>
              <a:buClr>
                <a:schemeClr val="tx2">
                  <a:lumMod val="75000"/>
                </a:schemeClr>
              </a:buClr>
              <a:buFont typeface="Wingdings 2" pitchFamily="18" charset="2"/>
              <a:buChar char="è"/>
            </a:pPr>
            <a:r>
              <a:rPr lang="en-US" sz="2400" dirty="0" smtClean="0">
                <a:solidFill>
                  <a:srgbClr val="000000"/>
                </a:solidFill>
              </a:rPr>
              <a:t>It is easy to be jealous, envious and even bitter – </a:t>
            </a:r>
            <a:r>
              <a:rPr lang="en-US" sz="2400" dirty="0" err="1" smtClean="0">
                <a:solidFill>
                  <a:srgbClr val="000000"/>
                </a:solidFill>
              </a:rPr>
              <a:t>Eph</a:t>
            </a:r>
            <a:r>
              <a:rPr lang="en-US" sz="2400" dirty="0" smtClean="0">
                <a:solidFill>
                  <a:srgbClr val="000000"/>
                </a:solidFill>
              </a:rPr>
              <a:t> 4:31</a:t>
            </a:r>
          </a:p>
          <a:p>
            <a:pPr marL="285750" indent="-285750">
              <a:spcAft>
                <a:spcPts val="600"/>
              </a:spcAft>
              <a:buClr>
                <a:schemeClr val="tx2">
                  <a:lumMod val="75000"/>
                </a:schemeClr>
              </a:buClr>
              <a:buFont typeface="Wingdings 2" pitchFamily="18" charset="2"/>
              <a:buChar char="è"/>
            </a:pPr>
            <a:r>
              <a:rPr lang="en-US" sz="2400" dirty="0" smtClean="0">
                <a:solidFill>
                  <a:srgbClr val="000000"/>
                </a:solidFill>
              </a:rPr>
              <a:t>There will be times when things </a:t>
            </a:r>
            <a:r>
              <a:rPr lang="en-US" sz="2400" dirty="0">
                <a:solidFill>
                  <a:srgbClr val="000000"/>
                </a:solidFill>
              </a:rPr>
              <a:t>don’t go our way. </a:t>
            </a:r>
            <a:r>
              <a:rPr lang="en-US" sz="2400" dirty="0" smtClean="0">
                <a:solidFill>
                  <a:srgbClr val="000000"/>
                </a:solidFill>
              </a:rPr>
              <a:t>(We </a:t>
            </a:r>
            <a:r>
              <a:rPr lang="en-US" sz="2400" dirty="0">
                <a:solidFill>
                  <a:srgbClr val="000000"/>
                </a:solidFill>
              </a:rPr>
              <a:t>lose friends, </a:t>
            </a:r>
            <a:r>
              <a:rPr lang="en-US" sz="2400" dirty="0" smtClean="0">
                <a:solidFill>
                  <a:srgbClr val="000000"/>
                </a:solidFill>
              </a:rPr>
              <a:t>a spouse, our job, our health . . .) – Eccl. 4:1-16</a:t>
            </a:r>
          </a:p>
          <a:p>
            <a:pPr marL="285750" indent="-285750">
              <a:spcAft>
                <a:spcPts val="600"/>
              </a:spcAft>
              <a:buClr>
                <a:schemeClr val="tx2">
                  <a:lumMod val="75000"/>
                </a:schemeClr>
              </a:buClr>
              <a:buFont typeface="Wingdings 2" pitchFamily="18" charset="2"/>
              <a:buChar char="è"/>
            </a:pPr>
            <a:r>
              <a:rPr lang="en-US" sz="2400" dirty="0" smtClean="0">
                <a:solidFill>
                  <a:srgbClr val="000000"/>
                </a:solidFill>
              </a:rPr>
              <a:t>Life isn’t fair – Eccl 9:1-12</a:t>
            </a:r>
            <a:endParaRPr lang="en-US" sz="2400" dirty="0">
              <a:solidFill>
                <a:srgbClr val="000000"/>
              </a:solidFill>
            </a:endParaRPr>
          </a:p>
        </p:txBody>
      </p:sp>
      <p:sp>
        <p:nvSpPr>
          <p:cNvPr id="3" name="TextBox 2"/>
          <p:cNvSpPr txBox="1"/>
          <p:nvPr/>
        </p:nvSpPr>
        <p:spPr>
          <a:xfrm>
            <a:off x="0" y="228600"/>
            <a:ext cx="914399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rPr>
              <a:t>“I Don’t Deserve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minican Small Caps" pitchFamily="2" charset="0"/>
            </a:endParaRPr>
          </a:p>
        </p:txBody>
      </p:sp>
      <p:sp>
        <p:nvSpPr>
          <p:cNvPr id="4" name="TextBox 3"/>
          <p:cNvSpPr txBox="1"/>
          <p:nvPr/>
        </p:nvSpPr>
        <p:spPr>
          <a:xfrm>
            <a:off x="1" y="1151930"/>
            <a:ext cx="9143998"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rPr>
              <a:t>The Attitude of Contentment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epita MT" pitchFamily="66" charset="0"/>
            </a:endParaRPr>
          </a:p>
        </p:txBody>
      </p:sp>
      <p:pic>
        <p:nvPicPr>
          <p:cNvPr id="6" name="Picture 2" descr="http://4.bp.blogspot.com/-boe8IQRckIM/TWQtHhorA2I/AAAAAAAAPSo/ggbGz0Y6S1c/s16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6077">
            <a:off x="424045" y="2477033"/>
            <a:ext cx="3374470" cy="4015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1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FADAB5"/>
      </a:dk1>
      <a:lt1>
        <a:sysClr val="window" lastClr="FFFFFF"/>
      </a:lt1>
      <a:dk2>
        <a:srgbClr val="C00000"/>
      </a:dk2>
      <a:lt2>
        <a:srgbClr val="FEFAC9"/>
      </a:lt2>
      <a:accent1>
        <a:srgbClr val="F8CB97"/>
      </a:accent1>
      <a:accent2>
        <a:srgbClr val="FBE5CB"/>
      </a:accent2>
      <a:accent3>
        <a:srgbClr val="FBE5CB"/>
      </a:accent3>
      <a:accent4>
        <a:srgbClr val="FADAB5"/>
      </a:accent4>
      <a:accent5>
        <a:srgbClr val="FCECDA"/>
      </a:accent5>
      <a:accent6>
        <a:srgbClr val="FBE5CB"/>
      </a:accent6>
      <a:hlink>
        <a:srgbClr val="F0D67E"/>
      </a:hlink>
      <a:folHlink>
        <a:srgbClr val="FEFA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773</Words>
  <Application>Microsoft Office PowerPoint</Application>
  <PresentationFormat>On-screen Show (4:3)</PresentationFormat>
  <Paragraphs>100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37</cp:revision>
  <dcterms:created xsi:type="dcterms:W3CDTF">2011-12-09T20:41:37Z</dcterms:created>
  <dcterms:modified xsi:type="dcterms:W3CDTF">2011-12-12T21:39:19Z</dcterms:modified>
</cp:coreProperties>
</file>