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60" r:id="rId3"/>
    <p:sldId id="261" r:id="rId4"/>
    <p:sldId id="262" r:id="rId5"/>
    <p:sldId id="258" r:id="rId6"/>
    <p:sldId id="264" r:id="rId7"/>
    <p:sldId id="265" r:id="rId8"/>
    <p:sldId id="266" r:id="rId9"/>
    <p:sldId id="267" r:id="rId10"/>
    <p:sldId id="268" r:id="rId11"/>
    <p:sldId id="273" r:id="rId12"/>
    <p:sldId id="263"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B3FF4-7917-4C6F-868C-1FC5C9C350A3}" type="datetimeFigureOut">
              <a:rPr lang="en-US" smtClean="0"/>
              <a:t>3/8/2011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59EB0-75A4-4E95-882E-D7BBDA59CB56}" type="slidenum">
              <a:rPr lang="en-US" smtClean="0"/>
              <a:t>‹#›</a:t>
            </a:fld>
            <a:endParaRPr lang="en-US"/>
          </a:p>
        </p:txBody>
      </p:sp>
    </p:spTree>
    <p:extLst>
      <p:ext uri="{BB962C8B-B14F-4D97-AF65-F5344CB8AC3E}">
        <p14:creationId xmlns:p14="http://schemas.microsoft.com/office/powerpoint/2010/main" val="251971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Seeks Unity in the Name of Grace - v 6</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New Testament church is certainly commanded to have unity - </a:t>
            </a:r>
            <a:r>
              <a:rPr lang="en-US" sz="1200" kern="1200" dirty="0" err="1" smtClean="0">
                <a:solidFill>
                  <a:schemeClr val="tx1"/>
                </a:solidFill>
                <a:effectLst/>
                <a:latin typeface="+mn-lt"/>
                <a:ea typeface="+mn-ea"/>
                <a:cs typeface="+mn-cs"/>
              </a:rPr>
              <a:t>Eph</a:t>
            </a:r>
            <a:r>
              <a:rPr lang="en-US" sz="1200" kern="1200" dirty="0" smtClean="0">
                <a:solidFill>
                  <a:schemeClr val="tx1"/>
                </a:solidFill>
                <a:effectLst/>
                <a:latin typeface="+mn-lt"/>
                <a:ea typeface="+mn-ea"/>
                <a:cs typeface="+mn-cs"/>
              </a:rPr>
              <a:t> 4:3</a:t>
            </a:r>
          </a:p>
          <a:p>
            <a:pPr lvl="2"/>
            <a:r>
              <a:rPr lang="en-US" sz="1200" kern="1200" dirty="0" smtClean="0">
                <a:solidFill>
                  <a:schemeClr val="tx1"/>
                </a:solidFill>
                <a:effectLst/>
                <a:latin typeface="+mn-lt"/>
                <a:ea typeface="+mn-ea"/>
                <a:cs typeface="+mn-cs"/>
              </a:rPr>
              <a:t>However, this unity is based on speaking the same thing, and having the same mind, and judgment - 1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1:10</a:t>
            </a:r>
          </a:p>
          <a:p>
            <a:pPr lvl="1"/>
            <a:r>
              <a:rPr lang="en-US" sz="1200" kern="1200" dirty="0" smtClean="0">
                <a:solidFill>
                  <a:schemeClr val="tx1"/>
                </a:solidFill>
                <a:effectLst/>
                <a:latin typeface="+mn-lt"/>
                <a:ea typeface="+mn-ea"/>
                <a:cs typeface="+mn-cs"/>
              </a:rPr>
              <a:t>There has been a clear shift in preaching and teaching from substance, and doctrine to shallow, superficial topics.</a:t>
            </a:r>
          </a:p>
          <a:p>
            <a:pPr lvl="2"/>
            <a:r>
              <a:rPr lang="en-US" sz="1200" kern="1200" dirty="0" smtClean="0">
                <a:solidFill>
                  <a:schemeClr val="tx1"/>
                </a:solidFill>
                <a:effectLst/>
                <a:latin typeface="+mn-lt"/>
                <a:ea typeface="+mn-ea"/>
                <a:cs typeface="+mn-cs"/>
              </a:rPr>
              <a:t>A part of the new emphasis in preaching is a view of grace, and love of God being accepting of everyone.</a:t>
            </a:r>
          </a:p>
          <a:p>
            <a:pPr lvl="2"/>
            <a:r>
              <a:rPr lang="en-US" sz="1200" kern="1200" dirty="0" smtClean="0">
                <a:solidFill>
                  <a:schemeClr val="tx1"/>
                </a:solidFill>
                <a:effectLst/>
                <a:latin typeface="+mn-lt"/>
                <a:ea typeface="+mn-ea"/>
                <a:cs typeface="+mn-cs"/>
              </a:rPr>
              <a:t>Refusal to talk about controversial topics, e.g., institutionalism, denominationalism, </a:t>
            </a:r>
            <a:r>
              <a:rPr lang="en-US" sz="1200" kern="1200" dirty="0" err="1" smtClean="0">
                <a:solidFill>
                  <a:schemeClr val="tx1"/>
                </a:solidFill>
                <a:effectLst/>
                <a:latin typeface="+mn-lt"/>
                <a:ea typeface="+mn-ea"/>
                <a:cs typeface="+mn-cs"/>
              </a:rPr>
              <a:t>premillennialism</a:t>
            </a:r>
            <a:r>
              <a:rPr lang="en-US" sz="1200" kern="1200" dirty="0" smtClean="0">
                <a:solidFill>
                  <a:schemeClr val="tx1"/>
                </a:solidFill>
                <a:effectLst/>
                <a:latin typeface="+mn-lt"/>
                <a:ea typeface="+mn-ea"/>
                <a:cs typeface="+mn-cs"/>
              </a:rPr>
              <a:t>, instrumental music, necessity of water baptism, MDR, modesty, social drinking, other moral issues, etc.</a:t>
            </a:r>
          </a:p>
          <a:p>
            <a:pPr lvl="1"/>
            <a:r>
              <a:rPr lang="en-US" sz="1200" kern="1200" dirty="0" smtClean="0">
                <a:solidFill>
                  <a:schemeClr val="tx1"/>
                </a:solidFill>
                <a:effectLst/>
                <a:latin typeface="+mn-lt"/>
                <a:ea typeface="+mn-ea"/>
                <a:cs typeface="+mn-cs"/>
              </a:rPr>
              <a:t>Churches have begun to change their name on their signs.</a:t>
            </a:r>
          </a:p>
          <a:p>
            <a:pPr lvl="2"/>
            <a:r>
              <a:rPr lang="en-US" sz="1200" kern="1200" dirty="0" smtClean="0">
                <a:solidFill>
                  <a:schemeClr val="tx1"/>
                </a:solidFill>
                <a:effectLst/>
                <a:latin typeface="+mn-lt"/>
                <a:ea typeface="+mn-ea"/>
                <a:cs typeface="+mn-cs"/>
              </a:rPr>
              <a:t>Promoters of changing the name of the church say they want to make a distinction.</a:t>
            </a:r>
          </a:p>
          <a:p>
            <a:pPr lvl="3"/>
            <a:r>
              <a:rPr lang="en-US" sz="1200" kern="1200" dirty="0" smtClean="0">
                <a:solidFill>
                  <a:schemeClr val="tx1"/>
                </a:solidFill>
                <a:effectLst/>
                <a:latin typeface="+mn-lt"/>
                <a:ea typeface="+mn-ea"/>
                <a:cs typeface="+mn-cs"/>
              </a:rPr>
              <a:t>What distinction? A distinction from brethren that have stood for the truth? A distinction from the doctrine and commandments of Christ?</a:t>
            </a:r>
          </a:p>
          <a:p>
            <a:pPr lvl="2"/>
            <a:r>
              <a:rPr lang="en-US" sz="1200" kern="1200" dirty="0" smtClean="0">
                <a:solidFill>
                  <a:schemeClr val="tx1"/>
                </a:solidFill>
                <a:effectLst/>
                <a:latin typeface="+mn-lt"/>
                <a:ea typeface="+mn-ea"/>
                <a:cs typeface="+mn-cs"/>
              </a:rPr>
              <a:t>People are clearly not ashamed of “church” but maybe they are ashamed of being followers of Christ.</a:t>
            </a:r>
          </a:p>
          <a:p>
            <a:pPr lvl="1"/>
            <a:r>
              <a:rPr lang="en-US" sz="1200" kern="1200" dirty="0" smtClean="0">
                <a:solidFill>
                  <a:schemeClr val="tx1"/>
                </a:solidFill>
                <a:effectLst/>
                <a:latin typeface="+mn-lt"/>
                <a:ea typeface="+mn-ea"/>
                <a:cs typeface="+mn-cs"/>
              </a:rPr>
              <a:t>These change agents also try to promote unity in the name of grace, but at the cost of doctrine.</a:t>
            </a:r>
          </a:p>
          <a:p>
            <a:pPr lvl="2"/>
            <a:r>
              <a:rPr lang="en-US" sz="1200" kern="1200" dirty="0" smtClean="0">
                <a:solidFill>
                  <a:schemeClr val="tx1"/>
                </a:solidFill>
                <a:effectLst/>
                <a:latin typeface="+mn-lt"/>
                <a:ea typeface="+mn-ea"/>
                <a:cs typeface="+mn-cs"/>
              </a:rPr>
              <a:t>These people are willing to accept people who have not even been baptized for the remission of their sins.</a:t>
            </a:r>
          </a:p>
          <a:p>
            <a:pPr lvl="2"/>
            <a:r>
              <a:rPr lang="en-US" sz="1200" kern="1200" dirty="0" smtClean="0">
                <a:solidFill>
                  <a:schemeClr val="tx1"/>
                </a:solidFill>
                <a:effectLst/>
                <a:latin typeface="+mn-lt"/>
                <a:ea typeface="+mn-ea"/>
                <a:cs typeface="+mn-cs"/>
              </a:rPr>
              <a:t>Some have even suggested that all that is necessary is belief in the birth, life, death, burial, resurrection, and ascension of Jesus Christ in order to establish unity.</a:t>
            </a:r>
          </a:p>
          <a:p>
            <a:pPr lvl="1"/>
            <a:r>
              <a:rPr lang="en-US" sz="1200" kern="1200" dirty="0" smtClean="0">
                <a:solidFill>
                  <a:schemeClr val="tx1"/>
                </a:solidFill>
                <a:effectLst/>
                <a:latin typeface="+mn-lt"/>
                <a:ea typeface="+mn-ea"/>
                <a:cs typeface="+mn-cs"/>
              </a:rPr>
              <a:t>These people are perverting the grace of God and are preaching another gospel!</a:t>
            </a:r>
          </a:p>
          <a:p>
            <a:endParaRPr lang="en-US" dirty="0"/>
          </a:p>
        </p:txBody>
      </p:sp>
      <p:sp>
        <p:nvSpPr>
          <p:cNvPr id="4" name="Slide Number Placeholder 3"/>
          <p:cNvSpPr>
            <a:spLocks noGrp="1"/>
          </p:cNvSpPr>
          <p:nvPr>
            <p:ph type="sldNum" sz="quarter" idx="10"/>
          </p:nvPr>
        </p:nvSpPr>
        <p:spPr/>
        <p:txBody>
          <a:bodyPr/>
          <a:lstStyle/>
          <a:p>
            <a:fld id="{E3C59EB0-75A4-4E95-882E-D7BBDA59CB56}" type="slidenum">
              <a:rPr lang="en-US" smtClean="0"/>
              <a:t>8</a:t>
            </a:fld>
            <a:endParaRPr lang="en-US"/>
          </a:p>
        </p:txBody>
      </p:sp>
    </p:spTree>
    <p:extLst>
      <p:ext uri="{BB962C8B-B14F-4D97-AF65-F5344CB8AC3E}">
        <p14:creationId xmlns:p14="http://schemas.microsoft.com/office/powerpoint/2010/main" val="170244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Seeks Confusion Over Clarity - v 7</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idea of perverting the gospel is distorting it, and transforming it into something of an opposite character. </a:t>
            </a:r>
          </a:p>
          <a:p>
            <a:pPr lvl="2"/>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Judaizers</a:t>
            </a:r>
            <a:r>
              <a:rPr lang="en-US" sz="1200" kern="1200" dirty="0" smtClean="0">
                <a:solidFill>
                  <a:schemeClr val="tx1"/>
                </a:solidFill>
                <a:effectLst/>
                <a:latin typeface="+mn-lt"/>
                <a:ea typeface="+mn-ea"/>
                <a:cs typeface="+mn-cs"/>
              </a:rPr>
              <a:t> were perverting the gospel into a system of works (law keeping), rather than a system of grace and faith.</a:t>
            </a:r>
          </a:p>
          <a:p>
            <a:pPr lvl="1"/>
            <a:r>
              <a:rPr lang="en-US" sz="1200" kern="1200" dirty="0" smtClean="0">
                <a:solidFill>
                  <a:schemeClr val="tx1"/>
                </a:solidFill>
                <a:effectLst/>
                <a:latin typeface="+mn-lt"/>
                <a:ea typeface="+mn-ea"/>
                <a:cs typeface="+mn-cs"/>
              </a:rPr>
              <a:t>Every false teacher who is promoting some false doctrine must change the meaning of words, and stretch and distort the context of Scripture in order to arrive at their false views and notions.</a:t>
            </a:r>
          </a:p>
          <a:p>
            <a:pPr lvl="2"/>
            <a:r>
              <a:rPr lang="en-US" sz="1200" kern="1200" dirty="0" smtClean="0">
                <a:solidFill>
                  <a:schemeClr val="tx1"/>
                </a:solidFill>
                <a:effectLst/>
                <a:latin typeface="+mn-lt"/>
                <a:ea typeface="+mn-ea"/>
                <a:cs typeface="+mn-cs"/>
              </a:rPr>
              <a:t>Attempts to show that baptism is not necessary for the forgiveness of sins by misinterpreting the word ‘</a:t>
            </a:r>
            <a:r>
              <a:rPr lang="en-US" sz="1200" kern="1200" dirty="0" err="1" smtClean="0">
                <a:solidFill>
                  <a:schemeClr val="tx1"/>
                </a:solidFill>
                <a:effectLst/>
                <a:latin typeface="+mn-lt"/>
                <a:ea typeface="+mn-ea"/>
                <a:cs typeface="+mn-cs"/>
              </a:rPr>
              <a:t>eis</a:t>
            </a:r>
            <a:r>
              <a:rPr lang="en-US" sz="1200" kern="1200" dirty="0" smtClean="0">
                <a:solidFill>
                  <a:schemeClr val="tx1"/>
                </a:solidFill>
                <a:effectLst/>
                <a:latin typeface="+mn-lt"/>
                <a:ea typeface="+mn-ea"/>
                <a:cs typeface="+mn-cs"/>
              </a:rPr>
              <a:t>’ (for) to mean “in view of, or because of” instead of the true meaning of in order to accomplish, and attain a certain end - Acts 2:38</a:t>
            </a:r>
          </a:p>
          <a:p>
            <a:pPr lvl="2"/>
            <a:r>
              <a:rPr lang="en-US" sz="1200" kern="1200" dirty="0" smtClean="0">
                <a:solidFill>
                  <a:schemeClr val="tx1"/>
                </a:solidFill>
                <a:effectLst/>
                <a:latin typeface="+mn-lt"/>
                <a:ea typeface="+mn-ea"/>
                <a:cs typeface="+mn-cs"/>
              </a:rPr>
              <a:t>These false teachers ignore all scholarship, and context of Scripture - Mk 16:16</a:t>
            </a:r>
          </a:p>
          <a:p>
            <a:pPr lvl="3"/>
            <a:r>
              <a:rPr lang="en-US" sz="1200" kern="1200" dirty="0" smtClean="0">
                <a:solidFill>
                  <a:schemeClr val="tx1"/>
                </a:solidFill>
                <a:effectLst/>
                <a:latin typeface="+mn-lt"/>
                <a:ea typeface="+mn-ea"/>
                <a:cs typeface="+mn-cs"/>
              </a:rPr>
              <a:t>The argument usually goes like:  since we are only condemned for unbelief, we must not have to be baptized since we won’t be condemned for not being baptized.</a:t>
            </a:r>
          </a:p>
          <a:p>
            <a:pPr lvl="3"/>
            <a:r>
              <a:rPr lang="en-US" sz="1200" kern="1200" dirty="0" smtClean="0">
                <a:solidFill>
                  <a:schemeClr val="tx1"/>
                </a:solidFill>
                <a:effectLst/>
                <a:latin typeface="+mn-lt"/>
                <a:ea typeface="+mn-ea"/>
                <a:cs typeface="+mn-cs"/>
              </a:rPr>
              <a:t>This completely ignores the plain teaching of Scripture.</a:t>
            </a:r>
          </a:p>
          <a:p>
            <a:pPr lvl="2"/>
            <a:r>
              <a:rPr lang="en-US" sz="1200" kern="1200" dirty="0" smtClean="0">
                <a:solidFill>
                  <a:schemeClr val="tx1"/>
                </a:solidFill>
                <a:effectLst/>
                <a:latin typeface="+mn-lt"/>
                <a:ea typeface="+mn-ea"/>
                <a:cs typeface="+mn-cs"/>
              </a:rPr>
              <a:t>False teachers’ accomplish their goals if they cast doubt on those who they are preaching to. Causing confusion through their espousal of false doctrine is their ultimate goal.</a:t>
            </a:r>
          </a:p>
          <a:p>
            <a:pPr lvl="1"/>
            <a:r>
              <a:rPr lang="en-US" sz="1200" kern="1200" dirty="0" smtClean="0">
                <a:solidFill>
                  <a:schemeClr val="tx1"/>
                </a:solidFill>
                <a:effectLst/>
                <a:latin typeface="+mn-lt"/>
                <a:ea typeface="+mn-ea"/>
                <a:cs typeface="+mn-cs"/>
              </a:rPr>
              <a:t>It has been said “truth just makes sense” - the truth fits together. There certainly may be difficult passages, but the truth always makes sense. If someone brings in some new idea that seems to stretch the meaning of a context be careful.</a:t>
            </a:r>
          </a:p>
          <a:p>
            <a:endParaRPr lang="en-US" dirty="0"/>
          </a:p>
        </p:txBody>
      </p:sp>
      <p:sp>
        <p:nvSpPr>
          <p:cNvPr id="4" name="Slide Number Placeholder 3"/>
          <p:cNvSpPr>
            <a:spLocks noGrp="1"/>
          </p:cNvSpPr>
          <p:nvPr>
            <p:ph type="sldNum" sz="quarter" idx="10"/>
          </p:nvPr>
        </p:nvSpPr>
        <p:spPr/>
        <p:txBody>
          <a:bodyPr/>
          <a:lstStyle/>
          <a:p>
            <a:fld id="{E3C59EB0-75A4-4E95-882E-D7BBDA59CB56}" type="slidenum">
              <a:rPr lang="en-US" smtClean="0"/>
              <a:t>9</a:t>
            </a:fld>
            <a:endParaRPr lang="en-US"/>
          </a:p>
        </p:txBody>
      </p:sp>
    </p:spTree>
    <p:extLst>
      <p:ext uri="{BB962C8B-B14F-4D97-AF65-F5344CB8AC3E}">
        <p14:creationId xmlns:p14="http://schemas.microsoft.com/office/powerpoint/2010/main" val="417860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Seeks the Favor of Men, Rather than the Favor of God - v 10</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 often people would much rather please themselves while ignoring God.</a:t>
            </a:r>
          </a:p>
          <a:p>
            <a:pPr lvl="1"/>
            <a:r>
              <a:rPr lang="en-US" sz="1200" kern="1200" dirty="0" smtClean="0">
                <a:solidFill>
                  <a:schemeClr val="tx1"/>
                </a:solidFill>
                <a:effectLst/>
                <a:latin typeface="+mn-lt"/>
                <a:ea typeface="+mn-ea"/>
                <a:cs typeface="+mn-cs"/>
              </a:rPr>
              <a:t>People become all too concerned about the emotions of worship that they attempt to only stimulate themselves through vain worship.</a:t>
            </a:r>
          </a:p>
          <a:p>
            <a:pPr lvl="2"/>
            <a:r>
              <a:rPr lang="en-US" sz="1200" kern="1200" dirty="0" smtClean="0">
                <a:solidFill>
                  <a:schemeClr val="tx1"/>
                </a:solidFill>
                <a:effectLst/>
                <a:latin typeface="+mn-lt"/>
                <a:ea typeface="+mn-ea"/>
                <a:cs typeface="+mn-cs"/>
              </a:rPr>
              <a:t>Churches have begun dimming the lights during worship to try to create an atmosphere that is more emotional, and “spiritual.”</a:t>
            </a:r>
          </a:p>
          <a:p>
            <a:pPr lvl="2"/>
            <a:r>
              <a:rPr lang="en-US" sz="1200" kern="1200" dirty="0" smtClean="0">
                <a:solidFill>
                  <a:schemeClr val="tx1"/>
                </a:solidFill>
                <a:effectLst/>
                <a:latin typeface="+mn-lt"/>
                <a:ea typeface="+mn-ea"/>
                <a:cs typeface="+mn-cs"/>
              </a:rPr>
              <a:t>Casualness is considered acceptable in worship to God because it makes people more comfortable. Dress that wouldn’t be acceptable at a sporting event is accepted in the worship assembly.</a:t>
            </a:r>
          </a:p>
          <a:p>
            <a:pPr lvl="2"/>
            <a:r>
              <a:rPr lang="en-US" sz="1200" kern="1200" dirty="0" smtClean="0">
                <a:solidFill>
                  <a:schemeClr val="tx1"/>
                </a:solidFill>
                <a:effectLst/>
                <a:latin typeface="+mn-lt"/>
                <a:ea typeface="+mn-ea"/>
                <a:cs typeface="+mn-cs"/>
              </a:rPr>
              <a:t>Creating an atmosphere of pleasure, hand clapping, snapping, humming, and other things have been introduced into singing. </a:t>
            </a:r>
          </a:p>
          <a:p>
            <a:pPr lvl="2"/>
            <a:r>
              <a:rPr lang="en-US" sz="1200" kern="1200" dirty="0" smtClean="0">
                <a:solidFill>
                  <a:schemeClr val="tx1"/>
                </a:solidFill>
                <a:effectLst/>
                <a:latin typeface="+mn-lt"/>
                <a:ea typeface="+mn-ea"/>
                <a:cs typeface="+mn-cs"/>
              </a:rPr>
              <a:t>Churches are providing all sorts of social and recreational activities, and have begun to make them a part of the work of the local church. Even if there are distinct collections that are taken, but if they are announcing these things in the assembly, and on websites, then it becomes a part of the local church. The errors of institutionalism will not be discussed.</a:t>
            </a:r>
          </a:p>
          <a:p>
            <a:pPr lvl="2"/>
            <a:r>
              <a:rPr lang="en-US" sz="1200" kern="1200" dirty="0" smtClean="0">
                <a:solidFill>
                  <a:schemeClr val="tx1"/>
                </a:solidFill>
                <a:effectLst/>
                <a:latin typeface="+mn-lt"/>
                <a:ea typeface="+mn-ea"/>
                <a:cs typeface="+mn-cs"/>
              </a:rPr>
              <a:t>Preaching in these churches become a positive-mental-feel good type of preaching which seeks to please men, not pleasing God. If we are worried about offending people then where is our main concern - on pleasing men?</a:t>
            </a:r>
          </a:p>
          <a:p>
            <a:pPr lvl="2"/>
            <a:r>
              <a:rPr lang="en-US" sz="1200" kern="1200" dirty="0" smtClean="0">
                <a:solidFill>
                  <a:schemeClr val="tx1"/>
                </a:solidFill>
                <a:effectLst/>
                <a:latin typeface="+mn-lt"/>
                <a:ea typeface="+mn-ea"/>
                <a:cs typeface="+mn-cs"/>
              </a:rPr>
              <a:t>There is a certain dignity that comes along with preaching and teaching the gospel. When sermons such as “Who’s Your Daddy?” and “UPS Man Kind of Love” are taught these things are irreverent at best, and blasphemous at worst.</a:t>
            </a:r>
          </a:p>
          <a:p>
            <a:pPr lvl="1"/>
            <a:r>
              <a:rPr lang="en-US" sz="1200" kern="1200" dirty="0" smtClean="0">
                <a:solidFill>
                  <a:schemeClr val="tx1"/>
                </a:solidFill>
                <a:effectLst/>
                <a:latin typeface="+mn-lt"/>
                <a:ea typeface="+mn-ea"/>
                <a:cs typeface="+mn-cs"/>
              </a:rPr>
              <a:t>Churches of Christ are trying to appeal to the church of Culture, and ignoring the intentions which God has. How do these things differ from the denominational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C59EB0-75A4-4E95-882E-D7BBDA59CB56}" type="slidenum">
              <a:rPr lang="en-US" smtClean="0"/>
              <a:t>10</a:t>
            </a:fld>
            <a:endParaRPr lang="en-US"/>
          </a:p>
        </p:txBody>
      </p:sp>
    </p:spTree>
    <p:extLst>
      <p:ext uri="{BB962C8B-B14F-4D97-AF65-F5344CB8AC3E}">
        <p14:creationId xmlns:p14="http://schemas.microsoft.com/office/powerpoint/2010/main" val="417860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sp>
        <p:nvSpPr>
          <p:cNvPr id="15" name="Date Placeholder 14"/>
          <p:cNvSpPr>
            <a:spLocks noGrp="1"/>
          </p:cNvSpPr>
          <p:nvPr>
            <p:ph type="dt" sz="half" idx="10"/>
          </p:nvPr>
        </p:nvSpPr>
        <p:spPr/>
        <p:txBody>
          <a:bodyPr/>
          <a:lstStyle/>
          <a:p>
            <a:fld id="{36D70F61-28D4-4091-90A6-FDCA4D05E91D}" type="datetimeFigureOut">
              <a:rPr lang="en-US" smtClean="0"/>
              <a:t>3/8/2011</a:t>
            </a:fld>
            <a:endParaRPr lang="en-US"/>
          </a:p>
        </p:txBody>
      </p:sp>
      <p:sp>
        <p:nvSpPr>
          <p:cNvPr id="16" name="Slide Number Placeholder 15"/>
          <p:cNvSpPr>
            <a:spLocks noGrp="1"/>
          </p:cNvSpPr>
          <p:nvPr>
            <p:ph type="sldNum" sz="quarter" idx="11"/>
          </p:nvPr>
        </p:nvSpPr>
        <p:spPr/>
        <p:txBody>
          <a:bodyPr/>
          <a:lstStyle/>
          <a:p>
            <a:fld id="{FC4BEB41-1977-4D17-847C-896BD3366DF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6D70F61-28D4-4091-90A6-FDCA4D05E91D}" type="datetimeFigureOut">
              <a:rPr lang="en-US" smtClean="0"/>
              <a:t>3/8/2011</a:t>
            </a:fld>
            <a:endParaRPr lang="en-US"/>
          </a:p>
        </p:txBody>
      </p:sp>
      <p:sp>
        <p:nvSpPr>
          <p:cNvPr id="15" name="Slide Number Placeholder 14"/>
          <p:cNvSpPr>
            <a:spLocks noGrp="1"/>
          </p:cNvSpPr>
          <p:nvPr>
            <p:ph type="sldNum" sz="quarter" idx="15"/>
          </p:nvPr>
        </p:nvSpPr>
        <p:spPr/>
        <p:txBody>
          <a:bodyPr/>
          <a:lstStyle>
            <a:lvl1pPr algn="ctr">
              <a:defRPr/>
            </a:lvl1pPr>
          </a:lstStyle>
          <a:p>
            <a:fld id="{FC4BEB41-1977-4D17-847C-896BD3366DF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D70F61-28D4-4091-90A6-FDCA4D05E91D}" type="datetimeFigureOut">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EB41-1977-4D17-847C-896BD3366DFB}" type="slidenum">
              <a:rPr lang="en-US" smtClean="0"/>
              <a:t>‹#›</a:t>
            </a:fld>
            <a:endParaRPr lang="en-US"/>
          </a:p>
        </p:txBody>
      </p:sp>
      <p:sp>
        <p:nvSpPr>
          <p:cNvPr id="2" name="Title 1"/>
          <p:cNvSpPr>
            <a:spLocks noGrp="1"/>
          </p:cNvSpPr>
          <p:nvPr>
            <p:ph type="title"/>
          </p:nvPr>
        </p:nvSpPr>
        <p:spPr>
          <a:xfrm>
            <a:off x="685800" y="32766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D70F61-28D4-4091-90A6-FDCA4D05E91D}" type="datetimeFigureOut">
              <a:rPr lang="en-US" smtClean="0"/>
              <a:t>3/8/2011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BEB41-1977-4D17-847C-896BD3366DF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C4BEB41-1977-4D17-847C-896BD3366DF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6D70F61-28D4-4091-90A6-FDCA4D05E91D}" type="datetimeFigureOut">
              <a:rPr lang="en-US" smtClean="0"/>
              <a:t>3/8/2011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70F61-28D4-4091-90A6-FDCA4D05E91D}" type="datetimeFigureOut">
              <a:rPr lang="en-US" smtClean="0"/>
              <a:t>3/8/2011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BEB41-1977-4D17-847C-896BD3366DF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70F61-28D4-4091-90A6-FDCA4D05E91D}" type="datetimeFigureOut">
              <a:rPr lang="en-US" smtClean="0"/>
              <a:t>3/8/2011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BEB41-1977-4D17-847C-896BD3366DF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D70F61-28D4-4091-90A6-FDCA4D05E91D}" type="datetimeFigureOut">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EB41-1977-4D17-847C-896BD3366DF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D70F61-28D4-4091-90A6-FDCA4D05E91D}" type="datetimeFigureOut">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EB41-1977-4D17-847C-896BD3366DF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20187" cy="68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6D70F61-28D4-4091-90A6-FDCA4D05E91D}" type="datetimeFigureOut">
              <a:rPr lang="en-US" smtClean="0"/>
              <a:t>3/8/2011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C4BEB41-1977-4D17-847C-896BD3366DF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4" r:id="rId8"/>
    <p:sldLayoutId id="214748369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39"/>
            <a:ext cx="4047971" cy="44677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47655" y="762000"/>
            <a:ext cx="5167745" cy="55092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The Gospel of Christ</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6" name="Rectangle 5"/>
          <p:cNvSpPr/>
          <p:nvPr/>
        </p:nvSpPr>
        <p:spPr>
          <a:xfrm>
            <a:off x="762000" y="457200"/>
            <a:ext cx="3999813" cy="1323439"/>
          </a:xfrm>
          <a:prstGeom prst="rect">
            <a:avLst/>
          </a:prstGeom>
        </p:spPr>
        <p:txBody>
          <a:bodyPr wrap="none">
            <a:spAutoFit/>
          </a:bodyPr>
          <a:lstStyle/>
          <a:p>
            <a:r>
              <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nglish111 Vivace BT" pitchFamily="66" charset="0"/>
              </a:rPr>
              <a:t>Perverting</a:t>
            </a:r>
          </a:p>
        </p:txBody>
      </p:sp>
      <p:sp>
        <p:nvSpPr>
          <p:cNvPr id="7" name="TextBox 6"/>
          <p:cNvSpPr txBox="1"/>
          <p:nvPr/>
        </p:nvSpPr>
        <p:spPr>
          <a:xfrm>
            <a:off x="6324600" y="6096000"/>
            <a:ext cx="2516458" cy="523220"/>
          </a:xfrm>
          <a:prstGeom prst="rect">
            <a:avLst/>
          </a:prstGeom>
          <a:noFill/>
        </p:spPr>
        <p:txBody>
          <a:bodyPr wrap="none" rtlCol="0">
            <a:spAutoFit/>
          </a:bodyPr>
          <a:lstStyle/>
          <a:p>
            <a:r>
              <a:rPr lang="en-US" sz="2800" dirty="0" smtClean="0">
                <a:effectLst>
                  <a:glow rad="101600">
                    <a:schemeClr val="bg1">
                      <a:alpha val="60000"/>
                    </a:schemeClr>
                  </a:glow>
                </a:effectLst>
              </a:rPr>
              <a:t>Galatians 1:2-12</a:t>
            </a:r>
            <a:endParaRPr lang="en-US" sz="2800" dirty="0">
              <a:effectLst>
                <a:glow rad="101600">
                  <a:schemeClr val="bg1">
                    <a:alpha val="60000"/>
                  </a:schemeClr>
                </a:glow>
              </a:effectLst>
            </a:endParaRPr>
          </a:p>
        </p:txBody>
      </p:sp>
    </p:spTree>
    <p:extLst>
      <p:ext uri="{BB962C8B-B14F-4D97-AF65-F5344CB8AC3E}">
        <p14:creationId xmlns:p14="http://schemas.microsoft.com/office/powerpoint/2010/main" val="5781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3" name="Round Diagonal Corner Rectangle 2"/>
          <p:cNvSpPr/>
          <p:nvPr/>
        </p:nvSpPr>
        <p:spPr>
          <a:xfrm>
            <a:off x="3886200" y="2636460"/>
            <a:ext cx="5029201" cy="399294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06167" y="1066800"/>
            <a:ext cx="4589266"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3200" b="1" dirty="0" smtClean="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Seeks </a:t>
            </a:r>
            <a:r>
              <a:rPr lang="en-US" sz="3200" b="1" dirty="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the Favor of Men, Rather than the Favor of God - v 10</a:t>
            </a:r>
          </a:p>
        </p:txBody>
      </p:sp>
      <p:sp>
        <p:nvSpPr>
          <p:cNvPr id="5" name="Rectangle 4"/>
          <p:cNvSpPr/>
          <p:nvPr/>
        </p:nvSpPr>
        <p:spPr>
          <a:xfrm>
            <a:off x="4021334" y="2700784"/>
            <a:ext cx="4894066" cy="3939540"/>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You can get more people that way! </a:t>
            </a:r>
            <a:r>
              <a:rPr lang="en-US" sz="2400" dirty="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rPr>
              <a:t>(</a:t>
            </a:r>
            <a:r>
              <a:rPr lang="en-US" sz="2400" i="1" dirty="0" smtClean="0">
                <a:solidFill>
                  <a:srgbClr val="000000"/>
                </a:solidFill>
                <a:effectLst>
                  <a:outerShdw blurRad="60007" dist="310007" dir="7680000" sy="30000" kx="1300200" algn="ctr" rotWithShape="0">
                    <a:prstClr val="black">
                      <a:alpha val="32000"/>
                    </a:prstClr>
                  </a:outerShdw>
                </a:effectLst>
              </a:rPr>
              <a:t>2 Tim. 4:3</a:t>
            </a:r>
            <a:r>
              <a:rPr lang="en-US" sz="2400" dirty="0" smtClean="0">
                <a:solidFill>
                  <a:srgbClr val="000000"/>
                </a:solidFill>
                <a:effectLst>
                  <a:outerShdw blurRad="60007" dist="310007" dir="7680000" sy="30000" kx="1300200" algn="ctr" rotWithShape="0">
                    <a:prstClr val="black">
                      <a:alpha val="32000"/>
                    </a:prstClr>
                  </a:outerShdw>
                </a:effectLst>
              </a:rPr>
              <a:t>)</a:t>
            </a:r>
            <a:endParaRPr lang="en-US" sz="2400" dirty="0">
              <a:solidFill>
                <a:srgbClr val="000000"/>
              </a:solidFill>
              <a:effectLst>
                <a:outerShdw blurRad="60007" dist="310007" dir="7680000" sy="30000" kx="1300200" algn="ctr" rotWithShape="0">
                  <a:prstClr val="black">
                    <a:alpha val="32000"/>
                  </a:prstClr>
                </a:outerShdw>
              </a:effectLst>
            </a:endParaRP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Stressing emotion rather than truth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dirty="0">
                <a:solidFill>
                  <a:srgbClr val="000000"/>
                </a:solidFill>
                <a:effectLst>
                  <a:outerShdw blurRad="60007" dist="310007" dir="7680000" sy="30000" kx="1300200" algn="ctr" rotWithShape="0">
                    <a:prstClr val="black">
                      <a:alpha val="32000"/>
                    </a:prstClr>
                  </a:outerShdw>
                </a:effectLst>
              </a:rPr>
              <a:t>attempting to stimulate themselves through vain worship </a:t>
            </a:r>
            <a:r>
              <a:rPr lang="en-US" sz="2400" dirty="0" smtClean="0">
                <a:solidFill>
                  <a:srgbClr val="000000"/>
                </a:solidFill>
                <a:effectLst>
                  <a:outerShdw blurRad="60007" dist="310007" dir="7680000" sy="30000" kx="1300200" algn="ctr" rotWithShape="0">
                    <a:prstClr val="black">
                      <a:alpha val="32000"/>
                    </a:prstClr>
                  </a:outerShdw>
                </a:effectLst>
              </a:rPr>
              <a:t>and externals - (</a:t>
            </a:r>
            <a:r>
              <a:rPr lang="en-US" sz="2400" i="1" dirty="0" smtClean="0">
                <a:solidFill>
                  <a:srgbClr val="000000"/>
                </a:solidFill>
                <a:effectLst>
                  <a:outerShdw blurRad="60007" dist="310007" dir="7680000" sy="30000" kx="1300200" algn="ctr" rotWithShape="0">
                    <a:prstClr val="black">
                      <a:alpha val="32000"/>
                    </a:prstClr>
                  </a:outerShdw>
                </a:effectLst>
              </a:rPr>
              <a:t>Prov. 14:12; Jer. 10:23; </a:t>
            </a:r>
            <a:r>
              <a:rPr lang="en-US" sz="2400" i="1" dirty="0">
                <a:solidFill>
                  <a:srgbClr val="000000"/>
                </a:solidFill>
                <a:effectLst>
                  <a:outerShdw blurRad="60007" dist="310007" dir="7680000" sy="30000" kx="1300200" algn="ctr" rotWithShape="0">
                    <a:prstClr val="black">
                      <a:alpha val="32000"/>
                    </a:prstClr>
                  </a:outerShdw>
                </a:effectLst>
              </a:rPr>
              <a:t>Mat. </a:t>
            </a:r>
            <a:r>
              <a:rPr lang="en-US" sz="2400" i="1" dirty="0" smtClean="0">
                <a:solidFill>
                  <a:srgbClr val="000000"/>
                </a:solidFill>
                <a:effectLst>
                  <a:outerShdw blurRad="60007" dist="310007" dir="7680000" sy="30000" kx="1300200" algn="ctr" rotWithShape="0">
                    <a:prstClr val="black">
                      <a:alpha val="32000"/>
                    </a:prstClr>
                  </a:outerShdw>
                </a:effectLst>
              </a:rPr>
              <a:t>15:7-9</a:t>
            </a:r>
            <a:r>
              <a:rPr lang="en-US" sz="2400" dirty="0" smtClean="0">
                <a:solidFill>
                  <a:srgbClr val="000000"/>
                </a:solidFill>
                <a:effectLst>
                  <a:outerShdw blurRad="60007" dist="310007" dir="7680000" sy="30000" kx="1300200" algn="ctr" rotWithShape="0">
                    <a:prstClr val="black">
                      <a:alpha val="32000"/>
                    </a:prstClr>
                  </a:outerShdw>
                </a:effectLst>
              </a:rPr>
              <a:t>)</a:t>
            </a: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positive-emotional-feel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good type of preaching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err="1" smtClean="0">
                <a:solidFill>
                  <a:srgbClr val="000000"/>
                </a:solidFill>
                <a:effectLst>
                  <a:outerShdw blurRad="60007" dist="310007" dir="7680000" sy="30000" kx="1300200" algn="ctr" rotWithShape="0">
                    <a:prstClr val="black">
                      <a:alpha val="32000"/>
                    </a:prstClr>
                  </a:outerShdw>
                </a:effectLst>
              </a:rPr>
              <a:t>Jer</a:t>
            </a:r>
            <a:r>
              <a:rPr lang="en-US" sz="2400" i="1" dirty="0" smtClean="0">
                <a:solidFill>
                  <a:srgbClr val="000000"/>
                </a:solidFill>
                <a:effectLst>
                  <a:outerShdw blurRad="60007" dist="310007" dir="7680000" sy="30000" kx="1300200" algn="ctr" rotWithShape="0">
                    <a:prstClr val="black">
                      <a:alpha val="32000"/>
                    </a:prstClr>
                  </a:outerShdw>
                </a:effectLst>
              </a:rPr>
              <a:t> 23:14,17;  1 Cor. 2:1-5; 2 Tim 4:3,4</a:t>
            </a:r>
            <a:r>
              <a:rPr lang="en-US" sz="2400" dirty="0" smtClean="0">
                <a:solidFill>
                  <a:srgbClr val="000000"/>
                </a:solidFill>
                <a:effectLst>
                  <a:outerShdw blurRad="60007" dist="310007" dir="7680000" sy="30000" kx="1300200" algn="ctr" rotWithShape="0">
                    <a:prstClr val="black">
                      <a:alpha val="32000"/>
                    </a:prstClr>
                  </a:outerShdw>
                </a:effectLst>
              </a:rPr>
              <a:t>)</a:t>
            </a:r>
            <a:endPar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8100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2243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39"/>
            <a:ext cx="4047971" cy="44677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 Diagonal Corner Rectangle 8"/>
          <p:cNvSpPr/>
          <p:nvPr/>
        </p:nvSpPr>
        <p:spPr>
          <a:xfrm>
            <a:off x="3276600" y="1219200"/>
            <a:ext cx="5638801" cy="54102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8" name="Rectangle 7"/>
          <p:cNvSpPr/>
          <p:nvPr/>
        </p:nvSpPr>
        <p:spPr>
          <a:xfrm>
            <a:off x="3429000" y="1447800"/>
            <a:ext cx="5410200" cy="5262979"/>
          </a:xfrm>
          <a:prstGeom prst="rect">
            <a:avLst/>
          </a:prstGeom>
        </p:spPr>
        <p:txBody>
          <a:bodyPr wrap="square">
            <a:spAutoFit/>
          </a:bodyPr>
          <a:lstStyle/>
          <a:p>
            <a:pPr marL="285750" lvl="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Would Paul be shocked today if he walked in MOST church buildings today? – WHY?</a:t>
            </a:r>
            <a:r>
              <a:rPr lang="en-US" sz="2400" dirty="0" smtClean="0">
                <a:solidFill>
                  <a:srgbClr val="000000"/>
                </a:solidFill>
                <a:effectLst>
                  <a:outerShdw blurRad="60007" dist="310007" dir="7680000" sy="30000" kx="1300200" algn="ctr" rotWithShape="0">
                    <a:prstClr val="black">
                      <a:alpha val="32000"/>
                    </a:prstClr>
                  </a:outerShdw>
                </a:effectLst>
              </a:rPr>
              <a:t> - Gal. 1:6</a:t>
            </a:r>
            <a:endParaRPr lang="en-US" sz="2400" i="1" dirty="0">
              <a:solidFill>
                <a:srgbClr val="000000"/>
              </a:solidFill>
              <a:effectLst>
                <a:outerShdw blurRad="60007" dist="310007" dir="7680000" sy="30000" kx="1300200" algn="ctr" rotWithShape="0">
                  <a:prstClr val="black">
                    <a:alpha val="32000"/>
                  </a:prstClr>
                </a:outerShdw>
              </a:effectLst>
            </a:endParaRPr>
          </a:p>
          <a:p>
            <a:pPr marL="285750" lvl="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There are still Judaizing teachers – but there are even more perverting the Gospel by ignoring or loosening its demands! </a:t>
            </a:r>
            <a:r>
              <a:rPr lang="en-US" sz="2400" dirty="0" smtClean="0">
                <a:solidFill>
                  <a:srgbClr val="000000"/>
                </a:solidFill>
                <a:effectLst>
                  <a:outerShdw blurRad="60007" dist="310007" dir="7680000" sy="30000" kx="1300200" algn="ctr" rotWithShape="0">
                    <a:prstClr val="black">
                      <a:alpha val="32000"/>
                    </a:prstClr>
                  </a:outerShdw>
                </a:effectLst>
              </a:rPr>
              <a:t>-</a:t>
            </a:r>
            <a:endParaRPr lang="en-US" sz="2400" i="1" dirty="0">
              <a:solidFill>
                <a:srgbClr val="000000"/>
              </a:solidFill>
              <a:effectLst>
                <a:outerShdw blurRad="60007" dist="310007" dir="7680000" sy="30000" kx="1300200" algn="ctr" rotWithShape="0">
                  <a:prstClr val="black">
                    <a:alpha val="32000"/>
                  </a:prstClr>
                </a:outerShdw>
              </a:effectLst>
            </a:endParaRPr>
          </a:p>
          <a:p>
            <a:pPr marL="28575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There is STILL ONLY ONE gospel that saves</a:t>
            </a:r>
            <a:r>
              <a:rPr lang="en-US" sz="2400" dirty="0" smtClean="0">
                <a:solidFill>
                  <a:srgbClr val="000000"/>
                </a:solidFill>
                <a:effectLst>
                  <a:outerShdw blurRad="60007" dist="310007" dir="7680000" sy="30000" kx="1300200" algn="ctr" rotWithShape="0">
                    <a:prstClr val="black">
                      <a:alpha val="32000"/>
                    </a:prstClr>
                  </a:outerShdw>
                </a:effectLst>
              </a:rPr>
              <a:t> – (</a:t>
            </a:r>
            <a:r>
              <a:rPr lang="en-US" sz="2400" i="1" dirty="0" smtClean="0">
                <a:solidFill>
                  <a:srgbClr val="000000"/>
                </a:solidFill>
                <a:effectLst>
                  <a:outerShdw blurRad="60007" dist="310007" dir="7680000" sy="30000" kx="1300200" algn="ctr" rotWithShape="0">
                    <a:prstClr val="black">
                      <a:alpha val="32000"/>
                    </a:prstClr>
                  </a:outerShdw>
                </a:effectLst>
              </a:rPr>
              <a:t>Gal 1:7; 3:1; John 17:17; </a:t>
            </a:r>
            <a:r>
              <a:rPr lang="en-US" sz="2400" i="1" dirty="0" err="1" smtClean="0">
                <a:solidFill>
                  <a:srgbClr val="000000"/>
                </a:solidFill>
                <a:effectLst>
                  <a:outerShdw blurRad="60007" dist="310007" dir="7680000" sy="30000" kx="1300200" algn="ctr" rotWithShape="0">
                    <a:prstClr val="black">
                      <a:alpha val="32000"/>
                    </a:prstClr>
                  </a:outerShdw>
                </a:effectLst>
              </a:rPr>
              <a:t>Eph</a:t>
            </a:r>
            <a:r>
              <a:rPr lang="en-US" sz="2400" i="1" dirty="0" smtClean="0">
                <a:solidFill>
                  <a:srgbClr val="000000"/>
                </a:solidFill>
                <a:effectLst>
                  <a:outerShdw blurRad="60007" dist="310007" dir="7680000" sy="30000" kx="1300200" algn="ctr" rotWithShape="0">
                    <a:prstClr val="black">
                      <a:alpha val="32000"/>
                    </a:prstClr>
                  </a:outerShdw>
                </a:effectLst>
              </a:rPr>
              <a:t> 4:4-6; Jude 1:3; 2 John 1:9,10; 2 Cor. 11:4</a:t>
            </a:r>
            <a:r>
              <a:rPr lang="en-US" sz="2400" dirty="0" smtClean="0">
                <a:solidFill>
                  <a:srgbClr val="000000"/>
                </a:solidFill>
                <a:effectLst>
                  <a:outerShdw blurRad="60007" dist="310007" dir="7680000" sy="30000" kx="1300200" algn="ctr" rotWithShape="0">
                    <a:prstClr val="black">
                      <a:alpha val="32000"/>
                    </a:prstClr>
                  </a:outerShdw>
                </a:effectLst>
              </a:rPr>
              <a:t>)</a:t>
            </a:r>
          </a:p>
          <a:p>
            <a:pPr marL="28575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People are still accursed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from Christ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and troubling the church </a:t>
            </a:r>
            <a:r>
              <a:rPr lang="en-US" sz="2400" dirty="0" smtClean="0">
                <a:solidFill>
                  <a:srgbClr val="000000"/>
                </a:solidFill>
                <a:effectLst>
                  <a:outerShdw blurRad="60007" dist="310007" dir="7680000" sy="30000" kx="1300200" algn="ctr" rotWithShape="0">
                    <a:prstClr val="black">
                      <a:alpha val="32000"/>
                    </a:prstClr>
                  </a:outerShdw>
                </a:effectLst>
              </a:rPr>
              <a:t>- (Gal 1:8,9; 5:1-4; 2 Pet 2).</a:t>
            </a:r>
          </a:p>
        </p:txBody>
      </p:sp>
    </p:spTree>
    <p:extLst>
      <p:ext uri="{BB962C8B-B14F-4D97-AF65-F5344CB8AC3E}">
        <p14:creationId xmlns:p14="http://schemas.microsoft.com/office/powerpoint/2010/main" val="3010942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
        <p:nvSpPr>
          <p:cNvPr id="4" name="Rectangle 3"/>
          <p:cNvSpPr/>
          <p:nvPr/>
        </p:nvSpPr>
        <p:spPr>
          <a:xfrm>
            <a:off x="1295400" y="1828800"/>
            <a:ext cx="6400800" cy="3108543"/>
          </a:xfrm>
          <a:prstGeom prst="rect">
            <a:avLst/>
          </a:prstGeom>
        </p:spPr>
        <p:txBody>
          <a:bodyPr wrap="square">
            <a:spAutoFit/>
          </a:bodyPr>
          <a:lstStyle/>
          <a:p>
            <a:pPr algn="ctr"/>
            <a:r>
              <a:rPr lang="en-US" sz="2800" b="1" dirty="0">
                <a:solidFill>
                  <a:schemeClr val="bg1"/>
                </a:solidFill>
              </a:rPr>
              <a:t>Philippians 1:27 (NKJV) </a:t>
            </a:r>
            <a:r>
              <a:rPr lang="en-US" sz="2800" dirty="0">
                <a:solidFill>
                  <a:schemeClr val="bg1"/>
                </a:solidFill>
              </a:rPr>
              <a:t/>
            </a:r>
            <a:br>
              <a:rPr lang="en-US" sz="2800" dirty="0">
                <a:solidFill>
                  <a:schemeClr val="bg1"/>
                </a:solidFill>
              </a:rPr>
            </a:br>
            <a:r>
              <a:rPr lang="en-US" sz="2800" baseline="30000" dirty="0">
                <a:solidFill>
                  <a:schemeClr val="bg1"/>
                </a:solidFill>
              </a:rPr>
              <a:t>27 </a:t>
            </a:r>
            <a:r>
              <a:rPr lang="en-US" sz="2800" dirty="0">
                <a:solidFill>
                  <a:schemeClr val="bg1"/>
                </a:solidFill>
              </a:rPr>
              <a:t>Only let your conduct be worthy of the gospel of Christ, so that whether I come and see you or am absent, I may hear of your affairs, that you stand fast in one spirit, with one mind striving together for the faith of the gospel, </a:t>
            </a:r>
          </a:p>
        </p:txBody>
      </p:sp>
      <p:sp>
        <p:nvSpPr>
          <p:cNvPr id="5" name="TextBox 4"/>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3058015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143001"/>
            <a:ext cx="51831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860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Proclaiming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3" name="Round Diagonal Corner Rectangle 2"/>
          <p:cNvSpPr/>
          <p:nvPr/>
        </p:nvSpPr>
        <p:spPr>
          <a:xfrm>
            <a:off x="4038599" y="1219200"/>
            <a:ext cx="4876801" cy="54102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43400" y="1371600"/>
            <a:ext cx="4572000" cy="5170646"/>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Facts To Believe </a:t>
            </a:r>
            <a:r>
              <a:rPr lang="en-US" sz="3200" dirty="0" smtClean="0">
                <a:solidFill>
                  <a:srgbClr val="000000"/>
                </a:solidFill>
                <a:effectLst>
                  <a:outerShdw blurRad="60007" dist="310007" dir="7680000" sy="30000" kx="1300200" algn="ctr" rotWithShape="0">
                    <a:prstClr val="black">
                      <a:alpha val="32000"/>
                    </a:prstClr>
                  </a:outerShdw>
                </a:effectLst>
              </a:rPr>
              <a:t>–        1 </a:t>
            </a:r>
            <a:r>
              <a:rPr lang="en-US" sz="3200" dirty="0">
                <a:solidFill>
                  <a:srgbClr val="000000"/>
                </a:solidFill>
                <a:effectLst>
                  <a:outerShdw blurRad="60007" dist="310007" dir="7680000" sy="30000" kx="1300200" algn="ctr" rotWithShape="0">
                    <a:prstClr val="black">
                      <a:alpha val="32000"/>
                    </a:prstClr>
                  </a:outerShdw>
                </a:effectLst>
              </a:rPr>
              <a:t>Cor. 15:1-8</a:t>
            </a:r>
          </a:p>
          <a:p>
            <a:pPr marL="285750" lvl="0" indent="-285750">
              <a:spcAft>
                <a:spcPts val="600"/>
              </a:spcAft>
              <a:buClr>
                <a:schemeClr val="accent6">
                  <a:lumMod val="75000"/>
                </a:schemeClr>
              </a:buClr>
              <a:buFont typeface="Wingdings 2" pitchFamily="18" charset="2"/>
              <a:buChar char="è"/>
            </a:pP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Commands To Obey </a:t>
            </a:r>
            <a:r>
              <a:rPr lang="en-US" sz="3200" dirty="0">
                <a:solidFill>
                  <a:srgbClr val="000000"/>
                </a:solidFill>
                <a:effectLst>
                  <a:outerShdw blurRad="60007" dist="310007" dir="7680000" sy="30000" kx="1300200" algn="ctr" rotWithShape="0">
                    <a:prstClr val="black">
                      <a:alpha val="32000"/>
                    </a:prstClr>
                  </a:outerShdw>
                </a:effectLst>
              </a:rPr>
              <a:t>– Mark 16:16; Acts 2:36-38; Rom 6:16-18; 10:16; </a:t>
            </a:r>
            <a:r>
              <a:rPr lang="en-US" sz="3200" dirty="0" smtClean="0">
                <a:solidFill>
                  <a:srgbClr val="000000"/>
                </a:solidFill>
                <a:effectLst>
                  <a:outerShdw blurRad="60007" dist="310007" dir="7680000" sy="30000" kx="1300200" algn="ctr" rotWithShape="0">
                    <a:prstClr val="black">
                      <a:alpha val="32000"/>
                    </a:prstClr>
                  </a:outerShdw>
                </a:effectLst>
              </a:rPr>
              <a:t> 2 </a:t>
            </a:r>
            <a:r>
              <a:rPr lang="en-US" sz="3200" dirty="0" err="1">
                <a:solidFill>
                  <a:srgbClr val="000000"/>
                </a:solidFill>
                <a:effectLst>
                  <a:outerShdw blurRad="60007" dist="310007" dir="7680000" sy="30000" kx="1300200" algn="ctr" rotWithShape="0">
                    <a:prstClr val="black">
                      <a:alpha val="32000"/>
                    </a:prstClr>
                  </a:outerShdw>
                </a:effectLst>
              </a:rPr>
              <a:t>Thes</a:t>
            </a:r>
            <a:r>
              <a:rPr lang="en-US" sz="3200" dirty="0">
                <a:solidFill>
                  <a:srgbClr val="000000"/>
                </a:solidFill>
                <a:effectLst>
                  <a:outerShdw blurRad="60007" dist="310007" dir="7680000" sy="30000" kx="1300200" algn="ctr" rotWithShape="0">
                    <a:prstClr val="black">
                      <a:alpha val="32000"/>
                    </a:prstClr>
                  </a:outerShdw>
                </a:effectLst>
              </a:rPr>
              <a:t> 1:7-9; Heb. 5:8,9; Jam 2:14-26</a:t>
            </a:r>
          </a:p>
          <a:p>
            <a:pPr marL="285750" lvl="0" indent="-285750">
              <a:spcAft>
                <a:spcPts val="600"/>
              </a:spcAft>
              <a:buClr>
                <a:schemeClr val="accent6">
                  <a:lumMod val="75000"/>
                </a:schemeClr>
              </a:buClr>
              <a:buFont typeface="Wingdings 2" pitchFamily="18" charset="2"/>
              <a:buChar char="è"/>
            </a:pP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Promises To Be Enjoyed </a:t>
            </a:r>
            <a:r>
              <a:rPr lang="en-US" sz="3200" dirty="0">
                <a:solidFill>
                  <a:srgbClr val="000000"/>
                </a:solidFill>
                <a:effectLst>
                  <a:outerShdw blurRad="60007" dist="310007" dir="7680000" sy="30000" kx="1300200" algn="ctr" rotWithShape="0">
                    <a:prstClr val="black">
                      <a:alpha val="32000"/>
                    </a:prstClr>
                  </a:outerShdw>
                </a:effectLst>
              </a:rPr>
              <a:t>– Col 1:5, 23;      1 Pet. 1:3-12</a:t>
            </a:r>
          </a:p>
        </p:txBody>
      </p:sp>
    </p:spTree>
    <p:extLst>
      <p:ext uri="{BB962C8B-B14F-4D97-AF65-F5344CB8AC3E}">
        <p14:creationId xmlns:p14="http://schemas.microsoft.com/office/powerpoint/2010/main" val="7282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75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15</a:t>
            </a:fld>
            <a:endParaRPr lang="en-US">
              <a:solidFill>
                <a:srgbClr val="FFF9E5"/>
              </a:solidFill>
            </a:endParaRPr>
          </a:p>
        </p:txBody>
      </p:sp>
      <p:sp>
        <p:nvSpPr>
          <p:cNvPr id="3" name="TextBox 2"/>
          <p:cNvSpPr txBox="1"/>
          <p:nvPr/>
        </p:nvSpPr>
        <p:spPr>
          <a:xfrm>
            <a:off x="152401" y="1295400"/>
            <a:ext cx="8763000" cy="3416320"/>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February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25,26,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February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27,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9" name="TextBox 8"/>
          <p:cNvSpPr txBox="1"/>
          <p:nvPr/>
        </p:nvSpPr>
        <p:spPr>
          <a:xfrm>
            <a:off x="152401" y="4953000"/>
            <a:ext cx="8763000" cy="1631212"/>
          </a:xfrm>
          <a:prstGeom prst="rect">
            <a:avLst/>
          </a:prstGeom>
          <a:solidFill>
            <a:schemeClr val="accent2">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PPT 2010 viewer:</a:t>
            </a:r>
          </a:p>
          <a:p>
            <a:pPr algn="ctr" defTabSz="914353"/>
            <a:r>
              <a:rPr lang="en-US" sz="2000" dirty="0">
                <a:solidFill>
                  <a:prstClr val="black"/>
                </a:solidFill>
                <a:hlinkClick r:id="rId3"/>
              </a:rPr>
              <a:t>http://www.microsoft.com/downloads/en/details.aspx?displaylang=en&amp;FamilyID=cb9bf144-1076-4615-9951-294eeb832823</a:t>
            </a:r>
            <a:r>
              <a:rPr lang="en-US" sz="2000" dirty="0">
                <a:solidFill>
                  <a:prstClr val="black"/>
                </a:solidFill>
              </a:rPr>
              <a:t>  </a:t>
            </a:r>
          </a:p>
        </p:txBody>
      </p:sp>
      <p:sp>
        <p:nvSpPr>
          <p:cNvPr id="6" name="TextBox 5"/>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35072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
        <p:nvSpPr>
          <p:cNvPr id="3" name="Rectangle 2"/>
          <p:cNvSpPr/>
          <p:nvPr/>
        </p:nvSpPr>
        <p:spPr>
          <a:xfrm>
            <a:off x="1143000" y="1447800"/>
            <a:ext cx="6781800" cy="3785652"/>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Galatians 1:2-12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400" baseline="30000" dirty="0">
                <a:solidFill>
                  <a:schemeClr val="bg1"/>
                </a:solidFill>
                <a:effectLst>
                  <a:outerShdw blurRad="60007" dist="310007" dir="7680000" sy="30000" kx="1300200" algn="ctr" rotWithShape="0">
                    <a:prstClr val="black">
                      <a:alpha val="32000"/>
                    </a:prstClr>
                  </a:outerShdw>
                </a:effectLst>
              </a:rPr>
              <a:t>2 </a:t>
            </a:r>
            <a:r>
              <a:rPr lang="en-US" sz="2400" dirty="0">
                <a:solidFill>
                  <a:schemeClr val="bg1"/>
                </a:solidFill>
                <a:effectLst>
                  <a:outerShdw blurRad="60007" dist="310007" dir="7680000" sy="30000" kx="1300200" algn="ctr" rotWithShape="0">
                    <a:prstClr val="black">
                      <a:alpha val="32000"/>
                    </a:prstClr>
                  </a:outerShdw>
                </a:effectLst>
              </a:rPr>
              <a:t>and all the brethren who are with me, To the churches of Galatia: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baseline="30000" dirty="0" smtClean="0">
                <a:solidFill>
                  <a:schemeClr val="bg1"/>
                </a:solidFill>
                <a:effectLst>
                  <a:outerShdw blurRad="60007" dist="310007" dir="7680000" sy="30000" kx="1300200" algn="ctr" rotWithShape="0">
                    <a:prstClr val="black">
                      <a:alpha val="32000"/>
                    </a:prstClr>
                  </a:outerShdw>
                </a:effectLst>
              </a:rPr>
              <a:t>3 </a:t>
            </a:r>
            <a:r>
              <a:rPr lang="en-US" sz="2400" dirty="0">
                <a:solidFill>
                  <a:schemeClr val="bg1"/>
                </a:solidFill>
                <a:effectLst>
                  <a:outerShdw blurRad="60007" dist="310007" dir="7680000" sy="30000" kx="1300200" algn="ctr" rotWithShape="0">
                    <a:prstClr val="black">
                      <a:alpha val="32000"/>
                    </a:prstClr>
                  </a:outerShdw>
                </a:effectLst>
              </a:rPr>
              <a:t>Grace to you and peace from God the Father and our Lord Jesus Christ,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baseline="30000" dirty="0" smtClean="0">
                <a:solidFill>
                  <a:schemeClr val="bg1"/>
                </a:solidFill>
                <a:effectLst>
                  <a:outerShdw blurRad="60007" dist="310007" dir="7680000" sy="30000" kx="1300200" algn="ctr" rotWithShape="0">
                    <a:prstClr val="black">
                      <a:alpha val="32000"/>
                    </a:prstClr>
                  </a:outerShdw>
                </a:effectLst>
              </a:rPr>
              <a:t>4 </a:t>
            </a:r>
            <a:r>
              <a:rPr lang="en-US" sz="2400" dirty="0">
                <a:solidFill>
                  <a:schemeClr val="bg1"/>
                </a:solidFill>
                <a:effectLst>
                  <a:outerShdw blurRad="60007" dist="310007" dir="7680000" sy="30000" kx="1300200" algn="ctr" rotWithShape="0">
                    <a:prstClr val="black">
                      <a:alpha val="32000"/>
                    </a:prstClr>
                  </a:outerShdw>
                </a:effectLst>
              </a:rPr>
              <a:t>who gave Himself for our sins, that He might deliver us from this present evil age, according to the will of our God and Father,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baseline="30000" dirty="0" smtClean="0">
                <a:solidFill>
                  <a:schemeClr val="bg1"/>
                </a:solidFill>
                <a:effectLst>
                  <a:outerShdw blurRad="60007" dist="310007" dir="7680000" sy="30000" kx="1300200" algn="ctr" rotWithShape="0">
                    <a:prstClr val="black">
                      <a:alpha val="32000"/>
                    </a:prstClr>
                  </a:outerShdw>
                </a:effectLst>
              </a:rPr>
              <a:t>5 </a:t>
            </a:r>
            <a:r>
              <a:rPr lang="en-US" sz="2400" dirty="0">
                <a:solidFill>
                  <a:schemeClr val="bg1"/>
                </a:solidFill>
                <a:effectLst>
                  <a:outerShdw blurRad="60007" dist="310007" dir="7680000" sy="30000" kx="1300200" algn="ctr" rotWithShape="0">
                    <a:prstClr val="black">
                      <a:alpha val="32000"/>
                    </a:prstClr>
                  </a:outerShdw>
                </a:effectLst>
              </a:rPr>
              <a:t>to whom </a:t>
            </a:r>
            <a:r>
              <a:rPr lang="en-US" sz="2400" i="1" dirty="0">
                <a:solidFill>
                  <a:schemeClr val="bg1"/>
                </a:solidFill>
                <a:effectLst>
                  <a:outerShdw blurRad="60007" dist="310007" dir="7680000" sy="30000" kx="1300200" algn="ctr" rotWithShape="0">
                    <a:prstClr val="black">
                      <a:alpha val="32000"/>
                    </a:prstClr>
                  </a:outerShdw>
                </a:effectLst>
              </a:rPr>
              <a:t>be</a:t>
            </a:r>
            <a:r>
              <a:rPr lang="en-US" sz="2400" dirty="0">
                <a:solidFill>
                  <a:schemeClr val="bg1"/>
                </a:solidFill>
                <a:effectLst>
                  <a:outerShdw blurRad="60007" dist="310007" dir="7680000" sy="30000" kx="1300200" algn="ctr" rotWithShape="0">
                    <a:prstClr val="black">
                      <a:alpha val="32000"/>
                    </a:prstClr>
                  </a:outerShdw>
                </a:effectLst>
              </a:rPr>
              <a:t> glory forever and ever. Amen.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baseline="30000" dirty="0" smtClean="0">
                <a:solidFill>
                  <a:schemeClr val="bg1"/>
                </a:solidFill>
                <a:effectLst>
                  <a:outerShdw blurRad="60007" dist="310007" dir="7680000" sy="30000" kx="1300200" algn="ctr" rotWithShape="0">
                    <a:prstClr val="black">
                      <a:alpha val="32000"/>
                    </a:prstClr>
                  </a:outerShdw>
                </a:effectLst>
              </a:rPr>
              <a:t>6 </a:t>
            </a:r>
            <a:r>
              <a:rPr lang="en-US" sz="2400" dirty="0">
                <a:solidFill>
                  <a:schemeClr val="bg1"/>
                </a:solidFill>
                <a:effectLst>
                  <a:outerShdw blurRad="60007" dist="310007" dir="7680000" sy="30000" kx="1300200" algn="ctr" rotWithShape="0">
                    <a:prstClr val="black">
                      <a:alpha val="32000"/>
                    </a:prstClr>
                  </a:outerShdw>
                </a:effectLst>
              </a:rPr>
              <a:t>I marvel that you are turning away so soon from Him who called you in the grace of Christ, to a different gospel, </a:t>
            </a:r>
          </a:p>
        </p:txBody>
      </p:sp>
      <p:sp>
        <p:nvSpPr>
          <p:cNvPr id="4" name="TextBox 3"/>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85196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
        <p:nvSpPr>
          <p:cNvPr id="3" name="Rectangle 2"/>
          <p:cNvSpPr/>
          <p:nvPr/>
        </p:nvSpPr>
        <p:spPr>
          <a:xfrm>
            <a:off x="1143000" y="1447800"/>
            <a:ext cx="6781800" cy="4062651"/>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Galatians 1:2-12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600" baseline="30000" dirty="0" smtClean="0">
                <a:solidFill>
                  <a:schemeClr val="bg1"/>
                </a:solidFill>
                <a:effectLst>
                  <a:outerShdw blurRad="60007" dist="310007" dir="7680000" sy="30000" kx="1300200" algn="ctr" rotWithShape="0">
                    <a:prstClr val="black">
                      <a:alpha val="32000"/>
                    </a:prstClr>
                  </a:outerShdw>
                </a:effectLst>
              </a:rPr>
              <a:t>7 </a:t>
            </a:r>
            <a:r>
              <a:rPr lang="en-US" sz="2600" dirty="0">
                <a:solidFill>
                  <a:schemeClr val="bg1"/>
                </a:solidFill>
                <a:effectLst>
                  <a:outerShdw blurRad="60007" dist="310007" dir="7680000" sy="30000" kx="1300200" algn="ctr" rotWithShape="0">
                    <a:prstClr val="black">
                      <a:alpha val="32000"/>
                    </a:prstClr>
                  </a:outerShdw>
                </a:effectLst>
              </a:rPr>
              <a:t>which is not another; but there are some who trouble you and want to pervert the gospel of Christ.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600" baseline="30000" dirty="0" smtClean="0">
                <a:solidFill>
                  <a:schemeClr val="bg1"/>
                </a:solidFill>
                <a:effectLst>
                  <a:outerShdw blurRad="60007" dist="310007" dir="7680000" sy="30000" kx="1300200" algn="ctr" rotWithShape="0">
                    <a:prstClr val="black">
                      <a:alpha val="32000"/>
                    </a:prstClr>
                  </a:outerShdw>
                </a:effectLst>
              </a:rPr>
              <a:t>8 </a:t>
            </a:r>
            <a:r>
              <a:rPr lang="en-US" sz="2600" dirty="0">
                <a:solidFill>
                  <a:schemeClr val="bg1"/>
                </a:solidFill>
                <a:effectLst>
                  <a:outerShdw blurRad="60007" dist="310007" dir="7680000" sy="30000" kx="1300200" algn="ctr" rotWithShape="0">
                    <a:prstClr val="black">
                      <a:alpha val="32000"/>
                    </a:prstClr>
                  </a:outerShdw>
                </a:effectLst>
              </a:rPr>
              <a:t>But even if we, or an angel from heaven, preach any other gospel to you than what we have preached to you, let him be accursed.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600" baseline="30000" dirty="0" smtClean="0">
                <a:solidFill>
                  <a:schemeClr val="bg1"/>
                </a:solidFill>
                <a:effectLst>
                  <a:outerShdw blurRad="60007" dist="310007" dir="7680000" sy="30000" kx="1300200" algn="ctr" rotWithShape="0">
                    <a:prstClr val="black">
                      <a:alpha val="32000"/>
                    </a:prstClr>
                  </a:outerShdw>
                </a:effectLst>
              </a:rPr>
              <a:t>9 </a:t>
            </a:r>
            <a:r>
              <a:rPr lang="en-US" sz="2600" dirty="0">
                <a:solidFill>
                  <a:schemeClr val="bg1"/>
                </a:solidFill>
                <a:effectLst>
                  <a:outerShdw blurRad="60007" dist="310007" dir="7680000" sy="30000" kx="1300200" algn="ctr" rotWithShape="0">
                    <a:prstClr val="black">
                      <a:alpha val="32000"/>
                    </a:prstClr>
                  </a:outerShdw>
                </a:effectLst>
              </a:rPr>
              <a:t>As we have said before, so now I say again, if anyone preaches any other gospel to you than what you have received, let him be accursed. </a:t>
            </a:r>
            <a:r>
              <a:rPr lang="en-US" sz="2600" dirty="0" smtClean="0">
                <a:solidFill>
                  <a:schemeClr val="bg1"/>
                </a:solidFill>
                <a:effectLst>
                  <a:outerShdw blurRad="60007" dist="310007" dir="7680000" sy="30000" kx="1300200" algn="ctr" rotWithShape="0">
                    <a:prstClr val="black">
                      <a:alpha val="32000"/>
                    </a:prstClr>
                  </a:outerShdw>
                </a:effectLst>
              </a:rPr>
              <a:t> </a:t>
            </a:r>
          </a:p>
        </p:txBody>
      </p:sp>
      <p:sp>
        <p:nvSpPr>
          <p:cNvPr id="4" name="TextBox 3"/>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88648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
        <p:nvSpPr>
          <p:cNvPr id="3" name="Rectangle 2"/>
          <p:cNvSpPr/>
          <p:nvPr/>
        </p:nvSpPr>
        <p:spPr>
          <a:xfrm>
            <a:off x="1143000" y="1447800"/>
            <a:ext cx="6781800" cy="3785652"/>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Galatians 1:2-12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700" baseline="30000" dirty="0" smtClean="0">
                <a:solidFill>
                  <a:schemeClr val="bg1"/>
                </a:solidFill>
                <a:effectLst>
                  <a:outerShdw blurRad="60007" dist="310007" dir="7680000" sy="30000" kx="1300200" algn="ctr" rotWithShape="0">
                    <a:prstClr val="black">
                      <a:alpha val="32000"/>
                    </a:prstClr>
                  </a:outerShdw>
                </a:effectLst>
              </a:rPr>
              <a:t>10 </a:t>
            </a:r>
            <a:r>
              <a:rPr lang="en-US" sz="2700" dirty="0">
                <a:solidFill>
                  <a:schemeClr val="bg1"/>
                </a:solidFill>
                <a:effectLst>
                  <a:outerShdw blurRad="60007" dist="310007" dir="7680000" sy="30000" kx="1300200" algn="ctr" rotWithShape="0">
                    <a:prstClr val="black">
                      <a:alpha val="32000"/>
                    </a:prstClr>
                  </a:outerShdw>
                </a:effectLst>
              </a:rPr>
              <a:t>For do I now persuade men, or God? Or do I seek to please men? For if I still pleased men, I would not be a bondservant of Christ. </a:t>
            </a:r>
            <a:r>
              <a:rPr lang="en-US" sz="2700" dirty="0" smtClean="0">
                <a:solidFill>
                  <a:schemeClr val="bg1"/>
                </a:solidFill>
                <a:effectLst>
                  <a:outerShdw blurRad="60007" dist="310007" dir="7680000" sy="30000" kx="1300200" algn="ctr" rotWithShape="0">
                    <a:prstClr val="black">
                      <a:alpha val="32000"/>
                    </a:prstClr>
                  </a:outerShdw>
                </a:effectLst>
              </a:rPr>
              <a:t> </a:t>
            </a:r>
            <a:r>
              <a:rPr lang="en-US" sz="2700" baseline="30000" dirty="0" smtClean="0">
                <a:solidFill>
                  <a:schemeClr val="bg1"/>
                </a:solidFill>
                <a:effectLst>
                  <a:outerShdw blurRad="60007" dist="310007" dir="7680000" sy="30000" kx="1300200" algn="ctr" rotWithShape="0">
                    <a:prstClr val="black">
                      <a:alpha val="32000"/>
                    </a:prstClr>
                  </a:outerShdw>
                </a:effectLst>
              </a:rPr>
              <a:t>11 </a:t>
            </a:r>
            <a:r>
              <a:rPr lang="en-US" sz="2700" dirty="0">
                <a:solidFill>
                  <a:schemeClr val="bg1"/>
                </a:solidFill>
                <a:effectLst>
                  <a:outerShdw blurRad="60007" dist="310007" dir="7680000" sy="30000" kx="1300200" algn="ctr" rotWithShape="0">
                    <a:prstClr val="black">
                      <a:alpha val="32000"/>
                    </a:prstClr>
                  </a:outerShdw>
                </a:effectLst>
              </a:rPr>
              <a:t>But I make known to you, brethren, that the gospel which was preached by me is not according to man</a:t>
            </a:r>
            <a:r>
              <a:rPr lang="en-US" sz="2700" dirty="0" smtClean="0">
                <a:solidFill>
                  <a:schemeClr val="bg1"/>
                </a:solidFill>
                <a:effectLst>
                  <a:outerShdw blurRad="60007" dist="310007" dir="7680000" sy="30000" kx="1300200" algn="ctr" rotWithShape="0">
                    <a:prstClr val="black">
                      <a:alpha val="32000"/>
                    </a:prstClr>
                  </a:outerShdw>
                </a:effectLst>
              </a:rPr>
              <a:t>.  </a:t>
            </a:r>
            <a:r>
              <a:rPr lang="en-US" sz="2700" baseline="30000" dirty="0" smtClean="0">
                <a:solidFill>
                  <a:schemeClr val="bg1"/>
                </a:solidFill>
                <a:effectLst>
                  <a:outerShdw blurRad="60007" dist="310007" dir="7680000" sy="30000" kx="1300200" algn="ctr" rotWithShape="0">
                    <a:prstClr val="black">
                      <a:alpha val="32000"/>
                    </a:prstClr>
                  </a:outerShdw>
                </a:effectLst>
              </a:rPr>
              <a:t>12 </a:t>
            </a:r>
            <a:r>
              <a:rPr lang="en-US" sz="2700" dirty="0">
                <a:solidFill>
                  <a:schemeClr val="bg1"/>
                </a:solidFill>
                <a:effectLst>
                  <a:outerShdw blurRad="60007" dist="310007" dir="7680000" sy="30000" kx="1300200" algn="ctr" rotWithShape="0">
                    <a:prstClr val="black">
                      <a:alpha val="32000"/>
                    </a:prstClr>
                  </a:outerShdw>
                </a:effectLst>
              </a:rPr>
              <a:t>For I neither received it from man, nor was I taught </a:t>
            </a:r>
            <a:r>
              <a:rPr lang="en-US" sz="2700" i="1" dirty="0">
                <a:solidFill>
                  <a:schemeClr val="bg1"/>
                </a:solidFill>
                <a:effectLst>
                  <a:outerShdw blurRad="60007" dist="310007" dir="7680000" sy="30000" kx="1300200" algn="ctr" rotWithShape="0">
                    <a:prstClr val="black">
                      <a:alpha val="32000"/>
                    </a:prstClr>
                  </a:outerShdw>
                </a:effectLst>
              </a:rPr>
              <a:t>it,</a:t>
            </a:r>
            <a:r>
              <a:rPr lang="en-US" sz="2700" dirty="0">
                <a:solidFill>
                  <a:schemeClr val="bg1"/>
                </a:solidFill>
                <a:effectLst>
                  <a:outerShdw blurRad="60007" dist="310007" dir="7680000" sy="30000" kx="1300200" algn="ctr" rotWithShape="0">
                    <a:prstClr val="black">
                      <a:alpha val="32000"/>
                    </a:prstClr>
                  </a:outerShdw>
                </a:effectLst>
              </a:rPr>
              <a:t> but </a:t>
            </a:r>
            <a:r>
              <a:rPr lang="en-US" sz="2700" i="1" dirty="0">
                <a:solidFill>
                  <a:schemeClr val="bg1"/>
                </a:solidFill>
                <a:effectLst>
                  <a:outerShdw blurRad="60007" dist="310007" dir="7680000" sy="30000" kx="1300200" algn="ctr" rotWithShape="0">
                    <a:prstClr val="black">
                      <a:alpha val="32000"/>
                    </a:prstClr>
                  </a:outerShdw>
                </a:effectLst>
              </a:rPr>
              <a:t>it came</a:t>
            </a:r>
            <a:r>
              <a:rPr lang="en-US" sz="2700" dirty="0">
                <a:solidFill>
                  <a:schemeClr val="bg1"/>
                </a:solidFill>
                <a:effectLst>
                  <a:outerShdw blurRad="60007" dist="310007" dir="7680000" sy="30000" kx="1300200" algn="ctr" rotWithShape="0">
                    <a:prstClr val="black">
                      <a:alpha val="32000"/>
                    </a:prstClr>
                  </a:outerShdw>
                </a:effectLst>
              </a:rPr>
              <a:t> through the revelation of Jesus Christ. </a:t>
            </a:r>
          </a:p>
        </p:txBody>
      </p:sp>
      <p:sp>
        <p:nvSpPr>
          <p:cNvPr id="4" name="TextBox 3"/>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4966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39"/>
            <a:ext cx="4047971" cy="44677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 Diagonal Corner Rectangle 8"/>
          <p:cNvSpPr/>
          <p:nvPr/>
        </p:nvSpPr>
        <p:spPr>
          <a:xfrm>
            <a:off x="3276600" y="1219200"/>
            <a:ext cx="5638801" cy="54102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8" name="Rectangle 7"/>
          <p:cNvSpPr/>
          <p:nvPr/>
        </p:nvSpPr>
        <p:spPr>
          <a:xfrm>
            <a:off x="3429000" y="1447800"/>
            <a:ext cx="5410200" cy="4893647"/>
          </a:xfrm>
          <a:prstGeom prst="rect">
            <a:avLst/>
          </a:prstGeom>
        </p:spPr>
        <p:txBody>
          <a:bodyPr wrap="square">
            <a:spAutoFit/>
          </a:bodyPr>
          <a:lstStyle/>
          <a:p>
            <a:pPr marL="285750" lvl="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Paul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was shocked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WHY?</a:t>
            </a:r>
            <a:r>
              <a:rPr lang="en-US" sz="2400" dirty="0" smtClean="0">
                <a:solidFill>
                  <a:srgbClr val="000000"/>
                </a:solidFill>
                <a:effectLst>
                  <a:outerShdw blurRad="60007" dist="310007" dir="7680000" sy="30000" kx="1300200" algn="ctr" rotWithShape="0">
                    <a:prstClr val="black">
                      <a:alpha val="32000"/>
                    </a:prstClr>
                  </a:outerShdw>
                </a:effectLst>
              </a:rPr>
              <a:t> - Gal. 1:6 </a:t>
            </a:r>
            <a:r>
              <a:rPr lang="en-US" sz="2400" i="1" dirty="0" smtClean="0">
                <a:solidFill>
                  <a:srgbClr val="000000"/>
                </a:solidFill>
                <a:effectLst>
                  <a:outerShdw blurRad="60007" dist="310007" dir="7680000" sy="30000" kx="1300200" algn="ctr" rotWithShape="0">
                    <a:prstClr val="black">
                      <a:alpha val="32000"/>
                    </a:prstClr>
                  </a:outerShdw>
                </a:effectLst>
              </a:rPr>
              <a:t>(Brethren </a:t>
            </a:r>
            <a:r>
              <a:rPr lang="en-US" sz="2400" i="1" dirty="0">
                <a:solidFill>
                  <a:srgbClr val="000000"/>
                </a:solidFill>
                <a:effectLst>
                  <a:outerShdw blurRad="60007" dist="310007" dir="7680000" sy="30000" kx="1300200" algn="ctr" rotWithShape="0">
                    <a:prstClr val="black">
                      <a:alpha val="32000"/>
                    </a:prstClr>
                  </a:outerShdw>
                </a:effectLst>
              </a:rPr>
              <a:t>had been bewitched </a:t>
            </a:r>
            <a:r>
              <a:rPr lang="en-US" sz="2400" i="1" dirty="0" smtClean="0">
                <a:solidFill>
                  <a:srgbClr val="000000"/>
                </a:solidFill>
                <a:effectLst>
                  <a:outerShdw blurRad="60007" dist="310007" dir="7680000" sy="30000" kx="1300200" algn="ctr" rotWithShape="0">
                    <a:prstClr val="black">
                      <a:alpha val="32000"/>
                    </a:prstClr>
                  </a:outerShdw>
                </a:effectLst>
              </a:rPr>
              <a:t>/ </a:t>
            </a:r>
            <a:r>
              <a:rPr lang="en-US" sz="2400" i="1" dirty="0">
                <a:solidFill>
                  <a:srgbClr val="000000"/>
                </a:solidFill>
                <a:effectLst>
                  <a:outerShdw blurRad="60007" dist="310007" dir="7680000" sy="30000" kx="1300200" algn="ctr" rotWithShape="0">
                    <a:prstClr val="black">
                      <a:alpha val="32000"/>
                    </a:prstClr>
                  </a:outerShdw>
                </a:effectLst>
              </a:rPr>
              <a:t>fooled by a perverted gospel - Gal 3:1; </a:t>
            </a:r>
            <a:r>
              <a:rPr lang="en-US" sz="2400" i="1" dirty="0" smtClean="0">
                <a:solidFill>
                  <a:srgbClr val="000000"/>
                </a:solidFill>
                <a:effectLst>
                  <a:outerShdw blurRad="60007" dist="310007" dir="7680000" sy="30000" kx="1300200" algn="ctr" rotWithShape="0">
                    <a:prstClr val="black">
                      <a:alpha val="32000"/>
                    </a:prstClr>
                  </a:outerShdw>
                </a:effectLst>
              </a:rPr>
              <a:t>5:4)</a:t>
            </a:r>
            <a:endParaRPr lang="en-US" sz="2400" i="1" dirty="0">
              <a:solidFill>
                <a:srgbClr val="000000"/>
              </a:solidFill>
              <a:effectLst>
                <a:outerShdw blurRad="60007" dist="310007" dir="7680000" sy="30000" kx="1300200" algn="ctr" rotWithShape="0">
                  <a:prstClr val="black">
                    <a:alpha val="32000"/>
                  </a:prstClr>
                </a:outerShdw>
              </a:effectLst>
            </a:endParaRPr>
          </a:p>
          <a:p>
            <a:pPr marL="285750" lvl="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Judaizing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teachers </a:t>
            </a:r>
            <a:r>
              <a:rPr lang="en-US" sz="2400" dirty="0" smtClean="0">
                <a:solidFill>
                  <a:srgbClr val="000000"/>
                </a:solidFill>
                <a:effectLst>
                  <a:outerShdw blurRad="60007" dist="310007" dir="7680000" sy="30000" kx="1300200" algn="ctr" rotWithShape="0">
                    <a:prstClr val="black">
                      <a:alpha val="32000"/>
                    </a:prstClr>
                  </a:outerShdw>
                </a:effectLst>
              </a:rPr>
              <a:t>- Demanded </a:t>
            </a:r>
            <a:r>
              <a:rPr lang="en-US" sz="2400" dirty="0">
                <a:solidFill>
                  <a:srgbClr val="000000"/>
                </a:solidFill>
                <a:effectLst>
                  <a:outerShdw blurRad="60007" dist="310007" dir="7680000" sy="30000" kx="1300200" algn="ctr" rotWithShape="0">
                    <a:prstClr val="black">
                      <a:alpha val="32000"/>
                    </a:prstClr>
                  </a:outerShdw>
                </a:effectLst>
              </a:rPr>
              <a:t>Gentiles be circumcised, and </a:t>
            </a:r>
            <a:r>
              <a:rPr lang="en-US" sz="2400" dirty="0" smtClean="0">
                <a:solidFill>
                  <a:srgbClr val="000000"/>
                </a:solidFill>
                <a:effectLst>
                  <a:outerShdw blurRad="60007" dist="310007" dir="7680000" sy="30000" kx="1300200" algn="ctr" rotWithShape="0">
                    <a:prstClr val="black">
                      <a:alpha val="32000"/>
                    </a:prstClr>
                  </a:outerShdw>
                </a:effectLst>
              </a:rPr>
              <a:t>keep </a:t>
            </a:r>
            <a:r>
              <a:rPr lang="en-US" sz="2400" dirty="0">
                <a:solidFill>
                  <a:srgbClr val="000000"/>
                </a:solidFill>
                <a:effectLst>
                  <a:outerShdw blurRad="60007" dist="310007" dir="7680000" sy="30000" kx="1300200" algn="ctr" rotWithShape="0">
                    <a:prstClr val="black">
                      <a:alpha val="32000"/>
                    </a:prstClr>
                  </a:outerShdw>
                </a:effectLst>
              </a:rPr>
              <a:t>the Law of Moses in order to be justified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smtClean="0">
                <a:solidFill>
                  <a:srgbClr val="000000"/>
                </a:solidFill>
                <a:effectLst>
                  <a:outerShdw blurRad="60007" dist="310007" dir="7680000" sy="30000" kx="1300200" algn="ctr" rotWithShape="0">
                    <a:prstClr val="black">
                      <a:alpha val="32000"/>
                    </a:prstClr>
                  </a:outerShdw>
                </a:effectLst>
              </a:rPr>
              <a:t>(Gal 2:16; Acts 15:1-5)</a:t>
            </a:r>
            <a:endParaRPr lang="en-US" sz="2400" i="1" dirty="0">
              <a:solidFill>
                <a:srgbClr val="000000"/>
              </a:solidFill>
              <a:effectLst>
                <a:outerShdw blurRad="60007" dist="310007" dir="7680000" sy="30000" kx="1300200" algn="ctr" rotWithShape="0">
                  <a:prstClr val="black">
                    <a:alpha val="32000"/>
                  </a:prstClr>
                </a:outerShdw>
              </a:effectLst>
            </a:endParaRPr>
          </a:p>
          <a:p>
            <a:pPr marL="28575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There is but ONE gospel that saves</a:t>
            </a:r>
            <a:r>
              <a:rPr lang="en-US" sz="2400" dirty="0" smtClean="0">
                <a:solidFill>
                  <a:srgbClr val="000000"/>
                </a:solidFill>
                <a:effectLst>
                  <a:outerShdw blurRad="60007" dist="310007" dir="7680000" sy="30000" kx="1300200" algn="ctr" rotWithShape="0">
                    <a:prstClr val="black">
                      <a:alpha val="32000"/>
                    </a:prstClr>
                  </a:outerShdw>
                </a:effectLst>
              </a:rPr>
              <a:t> – (</a:t>
            </a:r>
            <a:r>
              <a:rPr lang="en-US" sz="2400" i="1" dirty="0" smtClean="0">
                <a:solidFill>
                  <a:srgbClr val="000000"/>
                </a:solidFill>
                <a:effectLst>
                  <a:outerShdw blurRad="60007" dist="310007" dir="7680000" sy="30000" kx="1300200" algn="ctr" rotWithShape="0">
                    <a:prstClr val="black">
                      <a:alpha val="32000"/>
                    </a:prstClr>
                  </a:outerShdw>
                </a:effectLst>
              </a:rPr>
              <a:t>Gal 1:7; 3:1; John 17:17; </a:t>
            </a:r>
            <a:r>
              <a:rPr lang="en-US" sz="2400" i="1" dirty="0" err="1" smtClean="0">
                <a:solidFill>
                  <a:srgbClr val="000000"/>
                </a:solidFill>
                <a:effectLst>
                  <a:outerShdw blurRad="60007" dist="310007" dir="7680000" sy="30000" kx="1300200" algn="ctr" rotWithShape="0">
                    <a:prstClr val="black">
                      <a:alpha val="32000"/>
                    </a:prstClr>
                  </a:outerShdw>
                </a:effectLst>
              </a:rPr>
              <a:t>Eph</a:t>
            </a:r>
            <a:r>
              <a:rPr lang="en-US" sz="2400" i="1" dirty="0" smtClean="0">
                <a:solidFill>
                  <a:srgbClr val="000000"/>
                </a:solidFill>
                <a:effectLst>
                  <a:outerShdw blurRad="60007" dist="310007" dir="7680000" sy="30000" kx="1300200" algn="ctr" rotWithShape="0">
                    <a:prstClr val="black">
                      <a:alpha val="32000"/>
                    </a:prstClr>
                  </a:outerShdw>
                </a:effectLst>
              </a:rPr>
              <a:t> 4:4-6; Jude 1:3; 2 John 1:9,10; 2 Cor. 11:4</a:t>
            </a:r>
            <a:r>
              <a:rPr lang="en-US" sz="2400" dirty="0" smtClean="0">
                <a:solidFill>
                  <a:srgbClr val="000000"/>
                </a:solidFill>
                <a:effectLst>
                  <a:outerShdw blurRad="60007" dist="310007" dir="7680000" sy="30000" kx="1300200" algn="ctr" rotWithShape="0">
                    <a:prstClr val="black">
                      <a:alpha val="32000"/>
                    </a:prstClr>
                  </a:outerShdw>
                </a:effectLst>
              </a:rPr>
              <a:t>)</a:t>
            </a:r>
          </a:p>
          <a:p>
            <a:pPr marL="285750" indent="-285750">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These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false brethren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were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accursed from Christ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and troubling the church </a:t>
            </a:r>
            <a:r>
              <a:rPr lang="en-US" sz="2400" dirty="0" smtClean="0">
                <a:solidFill>
                  <a:srgbClr val="000000"/>
                </a:solidFill>
                <a:effectLst>
                  <a:outerShdw blurRad="60007" dist="310007" dir="7680000" sy="30000" kx="1300200" algn="ctr" rotWithShape="0">
                    <a:prstClr val="black">
                      <a:alpha val="32000"/>
                    </a:prstClr>
                  </a:outerShdw>
                </a:effectLst>
              </a:rPr>
              <a:t>- (Gal 1:8,9; 5:1-4; 2 Pet 2).</a:t>
            </a:r>
          </a:p>
        </p:txBody>
      </p:sp>
    </p:spTree>
    <p:extLst>
      <p:ext uri="{BB962C8B-B14F-4D97-AF65-F5344CB8AC3E}">
        <p14:creationId xmlns:p14="http://schemas.microsoft.com/office/powerpoint/2010/main" val="196165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39"/>
            <a:ext cx="4047971" cy="44677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 Diagonal Corner Rectangle 8"/>
          <p:cNvSpPr/>
          <p:nvPr/>
        </p:nvSpPr>
        <p:spPr>
          <a:xfrm>
            <a:off x="3276600" y="1219200"/>
            <a:ext cx="5638801" cy="54102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8" name="Rectangle 7"/>
          <p:cNvSpPr/>
          <p:nvPr/>
        </p:nvSpPr>
        <p:spPr>
          <a:xfrm>
            <a:off x="3505200" y="1371600"/>
            <a:ext cx="5410200" cy="5278368"/>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Sadly</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 there are still false teachers who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pervert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the gospel of Christ</a:t>
            </a:r>
            <a:r>
              <a:rPr lang="en-US" sz="2400" dirty="0">
                <a:solidFill>
                  <a:srgbClr val="000000"/>
                </a:solidFill>
                <a:effectLst>
                  <a:outerShdw blurRad="60007" dist="310007" dir="7680000" sy="30000" kx="1300200" algn="ctr" rotWithShape="0">
                    <a:prstClr val="black">
                      <a:alpha val="32000"/>
                    </a:prstClr>
                  </a:outerShdw>
                </a:effectLst>
              </a:rPr>
              <a:t>, </a:t>
            </a:r>
            <a:endParaRPr lang="en-US" sz="2400" dirty="0" smtClean="0">
              <a:solidFill>
                <a:srgbClr val="000000"/>
              </a:solidFill>
              <a:effectLst>
                <a:outerShdw blurRad="60007" dist="310007" dir="7680000" sy="30000" kx="1300200" algn="ctr" rotWithShape="0">
                  <a:prstClr val="black">
                    <a:alpha val="32000"/>
                  </a:prstClr>
                </a:outerShdw>
              </a:effectLst>
            </a:endParaRP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Destroying its simplicity –           (2 </a:t>
            </a:r>
            <a:r>
              <a:rPr lang="en-US" sz="2400" dirty="0" err="1" smtClean="0">
                <a:solidFill>
                  <a:srgbClr val="000000"/>
                </a:solidFill>
                <a:effectLst>
                  <a:outerShdw blurRad="60007" dist="310007" dir="7680000" sy="30000" kx="1300200" algn="ctr" rotWithShape="0">
                    <a:prstClr val="black">
                      <a:alpha val="32000"/>
                    </a:prstClr>
                  </a:outerShdw>
                </a:effectLst>
              </a:rPr>
              <a:t>Cor</a:t>
            </a:r>
            <a:r>
              <a:rPr lang="en-US" sz="2400" dirty="0" smtClean="0">
                <a:solidFill>
                  <a:srgbClr val="000000"/>
                </a:solidFill>
                <a:effectLst>
                  <a:outerShdw blurRad="60007" dist="310007" dir="7680000" sy="30000" kx="1300200" algn="ctr" rotWithShape="0">
                    <a:prstClr val="black">
                      <a:alpha val="32000"/>
                    </a:prstClr>
                  </a:outerShdw>
                </a:effectLst>
              </a:rPr>
              <a:t> 11:3)</a:t>
            </a:r>
            <a:endParaRPr lang="en-US" sz="2400" dirty="0">
              <a:solidFill>
                <a:srgbClr val="000000"/>
              </a:solidFill>
              <a:effectLst>
                <a:outerShdw blurRad="60007" dist="310007" dir="7680000" sy="30000" kx="1300200" algn="ctr" rotWithShape="0">
                  <a:prstClr val="black">
                    <a:alpha val="32000"/>
                  </a:prstClr>
                </a:outerShdw>
              </a:effectLst>
            </a:endParaRP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Denying its power – (2 Tim 3:5)</a:t>
            </a: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Using a perverted gospel as a means of gain – (1 Tim 6:5;           2 Pet 2:3; Rom 16:17,18)</a:t>
            </a: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Disguising </a:t>
            </a:r>
            <a:r>
              <a:rPr lang="en-US" sz="2400" dirty="0">
                <a:solidFill>
                  <a:srgbClr val="000000"/>
                </a:solidFill>
                <a:effectLst>
                  <a:outerShdw blurRad="60007" dist="310007" dir="7680000" sy="30000" kx="1300200" algn="ctr" rotWithShape="0">
                    <a:prstClr val="black">
                      <a:alpha val="32000"/>
                    </a:prstClr>
                  </a:outerShdw>
                </a:effectLst>
              </a:rPr>
              <a:t>themselves under the cloak of </a:t>
            </a:r>
            <a:r>
              <a:rPr lang="en-US" sz="2400" dirty="0" smtClean="0">
                <a:solidFill>
                  <a:srgbClr val="000000"/>
                </a:solidFill>
                <a:effectLst>
                  <a:outerShdw blurRad="60007" dist="310007" dir="7680000" sy="30000" kx="1300200" algn="ctr" rotWithShape="0">
                    <a:prstClr val="black">
                      <a:alpha val="32000"/>
                    </a:prstClr>
                  </a:outerShdw>
                </a:effectLst>
              </a:rPr>
              <a:t>grace</a:t>
            </a:r>
            <a:r>
              <a:rPr lang="en-US" sz="2400" dirty="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rPr>
              <a:t>– (2 Pet 2:18,19)</a:t>
            </a:r>
          </a:p>
          <a:p>
            <a:pPr marL="285750" lvl="0" indent="-285750">
              <a:spcAft>
                <a:spcPts val="600"/>
              </a:spcAft>
              <a:buClr>
                <a:schemeClr val="accent6">
                  <a:lumMod val="75000"/>
                </a:scheme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We must be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ready</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and willing to stand up to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for the truth - </a:t>
            </a:r>
            <a:r>
              <a:rPr lang="en-US" sz="2400" dirty="0" smtClean="0">
                <a:solidFill>
                  <a:srgbClr val="000000"/>
                </a:solidFill>
                <a:effectLst>
                  <a:outerShdw blurRad="60007" dist="310007" dir="7680000" sy="30000" kx="1300200" algn="ctr" rotWithShape="0">
                    <a:prstClr val="black">
                      <a:alpha val="32000"/>
                    </a:prstClr>
                  </a:outerShdw>
                </a:effectLst>
              </a:rPr>
              <a:t>(Gal 2:14; Jude 3)</a:t>
            </a:r>
          </a:p>
        </p:txBody>
      </p:sp>
    </p:spTree>
    <p:extLst>
      <p:ext uri="{BB962C8B-B14F-4D97-AF65-F5344CB8AC3E}">
        <p14:creationId xmlns:p14="http://schemas.microsoft.com/office/powerpoint/2010/main" val="38137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4" name="Round Diagonal Corner Rectangle 3"/>
          <p:cNvSpPr/>
          <p:nvPr/>
        </p:nvSpPr>
        <p:spPr>
          <a:xfrm>
            <a:off x="3886200" y="2209800"/>
            <a:ext cx="5029201" cy="4419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21334" y="1066800"/>
            <a:ext cx="475893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3200" b="1" dirty="0" smtClean="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Seeking </a:t>
            </a:r>
            <a:r>
              <a:rPr lang="en-US" sz="3200" b="1" dirty="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Unity in the Name of Grace - v 6</a:t>
            </a:r>
          </a:p>
        </p:txBody>
      </p:sp>
      <p:sp>
        <p:nvSpPr>
          <p:cNvPr id="6" name="Rectangle 5"/>
          <p:cNvSpPr/>
          <p:nvPr/>
        </p:nvSpPr>
        <p:spPr>
          <a:xfrm>
            <a:off x="4021334" y="2362200"/>
            <a:ext cx="4894066" cy="4385816"/>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true gospel demands unity - </a:t>
            </a:r>
            <a:r>
              <a:rPr lang="en-US" sz="2400" dirty="0" smtClean="0">
                <a:solidFill>
                  <a:srgbClr val="000000"/>
                </a:solidFill>
                <a:effectLst>
                  <a:outerShdw blurRad="60007" dist="310007" dir="7680000" sy="30000" kx="1300200" algn="ctr" rotWithShape="0">
                    <a:prstClr val="black">
                      <a:alpha val="32000"/>
                    </a:prstClr>
                  </a:outerShdw>
                </a:effectLst>
              </a:rPr>
              <a:t> NOT unity in diversity of doctrine – but unity based on the truth - (</a:t>
            </a:r>
            <a:r>
              <a:rPr lang="en-US" sz="2400" i="1" dirty="0" smtClean="0">
                <a:solidFill>
                  <a:srgbClr val="000000"/>
                </a:solidFill>
                <a:effectLst>
                  <a:outerShdw blurRad="60007" dist="310007" dir="7680000" sy="30000" kx="1300200" algn="ctr" rotWithShape="0">
                    <a:prstClr val="black">
                      <a:alpha val="32000"/>
                    </a:prstClr>
                  </a:outerShdw>
                </a:effectLst>
              </a:rPr>
              <a:t>John 17:17-22; 1 Cor. 1:10; </a:t>
            </a:r>
            <a:r>
              <a:rPr lang="en-US" sz="2400" i="1" dirty="0" err="1" smtClean="0">
                <a:solidFill>
                  <a:srgbClr val="000000"/>
                </a:solidFill>
                <a:effectLst>
                  <a:outerShdw blurRad="60007" dist="310007" dir="7680000" sy="30000" kx="1300200" algn="ctr" rotWithShape="0">
                    <a:prstClr val="black">
                      <a:alpha val="32000"/>
                    </a:prstClr>
                  </a:outerShdw>
                </a:effectLst>
              </a:rPr>
              <a:t>Eph</a:t>
            </a:r>
            <a:r>
              <a:rPr lang="en-US" sz="2400" i="1" dirty="0" smtClean="0">
                <a:solidFill>
                  <a:srgbClr val="000000"/>
                </a:solidFill>
                <a:effectLst>
                  <a:outerShdw blurRad="60007" dist="310007" dir="7680000" sy="30000" kx="1300200" algn="ctr" rotWithShape="0">
                    <a:prstClr val="black">
                      <a:alpha val="32000"/>
                    </a:prstClr>
                  </a:outerShdw>
                </a:effectLst>
              </a:rPr>
              <a:t> 4:1-6; </a:t>
            </a:r>
            <a:r>
              <a:rPr lang="en-US" sz="2400" i="1" dirty="0" err="1" smtClean="0">
                <a:solidFill>
                  <a:srgbClr val="000000"/>
                </a:solidFill>
                <a:effectLst>
                  <a:outerShdw blurRad="60007" dist="310007" dir="7680000" sy="30000" kx="1300200" algn="ctr" rotWithShape="0">
                    <a:prstClr val="black">
                      <a:alpha val="32000"/>
                    </a:prstClr>
                  </a:outerShdw>
                </a:effectLst>
              </a:rPr>
              <a:t>Phili</a:t>
            </a:r>
            <a:r>
              <a:rPr lang="en-US" sz="2400" i="1" dirty="0" smtClean="0">
                <a:solidFill>
                  <a:srgbClr val="000000"/>
                </a:solidFill>
                <a:effectLst>
                  <a:outerShdw blurRad="60007" dist="310007" dir="7680000" sy="30000" kx="1300200" algn="ctr" rotWithShape="0">
                    <a:prstClr val="black">
                      <a:alpha val="32000"/>
                    </a:prstClr>
                  </a:outerShdw>
                </a:effectLst>
              </a:rPr>
              <a:t> 1:27</a:t>
            </a:r>
            <a:r>
              <a:rPr lang="en-US" sz="2400" dirty="0" smtClean="0">
                <a:solidFill>
                  <a:srgbClr val="000000"/>
                </a:solidFill>
                <a:effectLst>
                  <a:outerShdw blurRad="60007" dist="310007" dir="7680000" sy="30000" kx="1300200" algn="ctr" rotWithShape="0">
                    <a:prstClr val="black">
                      <a:alpha val="32000"/>
                    </a:prstClr>
                  </a:outerShdw>
                </a:effectLst>
              </a:rPr>
              <a:t>)</a:t>
            </a:r>
            <a:endParaRPr lang="en-US" sz="2400" dirty="0">
              <a:solidFill>
                <a:srgbClr val="000000"/>
              </a:solidFill>
              <a:effectLst>
                <a:outerShdw blurRad="60007" dist="310007" dir="7680000" sy="30000" kx="1300200" algn="ctr" rotWithShape="0">
                  <a:prstClr val="black">
                    <a:alpha val="32000"/>
                  </a:prstClr>
                </a:outerShdw>
              </a:effectLst>
            </a:endParaRP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United in denominational error – (</a:t>
            </a:r>
            <a:r>
              <a:rPr lang="en-US" sz="2400" i="1" dirty="0" smtClean="0">
                <a:solidFill>
                  <a:srgbClr val="000000"/>
                </a:solidFill>
                <a:effectLst>
                  <a:outerShdw blurRad="60007" dist="310007" dir="7680000" sy="30000" kx="1300200" algn="ctr" rotWithShape="0">
                    <a:prstClr val="black">
                      <a:alpha val="32000"/>
                    </a:prstClr>
                  </a:outerShdw>
                </a:effectLst>
              </a:rPr>
              <a:t>1 Cor. 1:11-13; </a:t>
            </a:r>
            <a:r>
              <a:rPr lang="en-US" sz="2400" i="1" dirty="0" err="1" smtClean="0">
                <a:solidFill>
                  <a:srgbClr val="000000"/>
                </a:solidFill>
                <a:effectLst>
                  <a:outerShdw blurRad="60007" dist="310007" dir="7680000" sy="30000" kx="1300200" algn="ctr" rotWithShape="0">
                    <a:prstClr val="black">
                      <a:alpha val="32000"/>
                    </a:prstClr>
                  </a:outerShdw>
                </a:effectLst>
              </a:rPr>
              <a:t>Jn</a:t>
            </a:r>
            <a:r>
              <a:rPr lang="en-US" sz="2400" i="1" dirty="0" smtClean="0">
                <a:solidFill>
                  <a:srgbClr val="000000"/>
                </a:solidFill>
                <a:effectLst>
                  <a:outerShdw blurRad="60007" dist="310007" dir="7680000" sy="30000" kx="1300200" algn="ctr" rotWithShape="0">
                    <a:prstClr val="black">
                      <a:alpha val="32000"/>
                    </a:prstClr>
                  </a:outerShdw>
                </a:effectLst>
              </a:rPr>
              <a:t> 8:32</a:t>
            </a:r>
            <a:r>
              <a:rPr lang="en-US" sz="2400" dirty="0" smtClean="0">
                <a:solidFill>
                  <a:srgbClr val="000000"/>
                </a:solidFill>
                <a:effectLst>
                  <a:outerShdw blurRad="60007" dist="310007" dir="7680000" sy="30000" kx="1300200" algn="ctr" rotWithShape="0">
                    <a:prstClr val="black">
                      <a:alpha val="32000"/>
                    </a:prstClr>
                  </a:outerShdw>
                </a:effectLst>
              </a:rPr>
              <a:t>)</a:t>
            </a: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United in undenominational error – (</a:t>
            </a:r>
            <a:r>
              <a:rPr lang="en-US" sz="2400" i="1" dirty="0" smtClean="0">
                <a:solidFill>
                  <a:srgbClr val="000000"/>
                </a:solidFill>
                <a:effectLst>
                  <a:outerShdw blurRad="60007" dist="310007" dir="7680000" sy="30000" kx="1300200" algn="ctr" rotWithShape="0">
                    <a:prstClr val="black">
                      <a:alpha val="32000"/>
                    </a:prstClr>
                  </a:outerShdw>
                </a:effectLst>
              </a:rPr>
              <a:t>2 Tim 4:3,4</a:t>
            </a:r>
            <a:r>
              <a:rPr lang="en-US" sz="2400" dirty="0" smtClean="0">
                <a:solidFill>
                  <a:srgbClr val="000000"/>
                </a:solidFill>
                <a:effectLst>
                  <a:outerShdw blurRad="60007" dist="310007" dir="7680000" sy="30000" kx="1300200" algn="ctr" rotWithShape="0">
                    <a:prstClr val="black">
                      <a:alpha val="32000"/>
                    </a:prstClr>
                  </a:outerShdw>
                </a:effectLst>
              </a:rPr>
              <a:t>)</a:t>
            </a:r>
          </a:p>
          <a:p>
            <a:pPr marL="800100" lvl="1" indent="-342900">
              <a:spcAft>
                <a:spcPts val="600"/>
              </a:spcAft>
              <a:buClr>
                <a:schemeClr val="bg2">
                  <a:lumMod val="75000"/>
                </a:schemeClr>
              </a:buClr>
              <a:buFont typeface="Wingdings 2" pitchFamily="18" charset="2"/>
              <a:buChar char=""/>
            </a:pPr>
            <a:r>
              <a:rPr lang="en-US" sz="2400" dirty="0" smtClean="0">
                <a:solidFill>
                  <a:srgbClr val="000000"/>
                </a:solidFill>
                <a:effectLst>
                  <a:outerShdw blurRad="60007" dist="310007" dir="7680000" sy="30000" kx="1300200" algn="ctr" rotWithShape="0">
                    <a:prstClr val="black">
                      <a:alpha val="32000"/>
                    </a:prstClr>
                  </a:outerShdw>
                </a:effectLst>
              </a:rPr>
              <a:t>United in unscriptural practices – (</a:t>
            </a:r>
            <a:r>
              <a:rPr lang="en-US" sz="2400" i="1" dirty="0" smtClean="0">
                <a:solidFill>
                  <a:srgbClr val="000000"/>
                </a:solidFill>
                <a:effectLst>
                  <a:outerShdw blurRad="60007" dist="310007" dir="7680000" sy="30000" kx="1300200" algn="ctr" rotWithShape="0">
                    <a:prstClr val="black">
                      <a:alpha val="32000"/>
                    </a:prstClr>
                  </a:outerShdw>
                </a:effectLst>
              </a:rPr>
              <a:t>Col. 3:17</a:t>
            </a:r>
            <a:r>
              <a:rPr lang="en-US" sz="2400" dirty="0" smtClean="0">
                <a:solidFill>
                  <a:srgbClr val="000000"/>
                </a:solidFill>
                <a:effectLst>
                  <a:outerShdw blurRad="60007" dist="310007" dir="7680000" sy="30000" kx="1300200" algn="ctr" rotWithShape="0">
                    <a:prstClr val="black">
                      <a:alpha val="32000"/>
                    </a:prstClr>
                  </a:outerShdw>
                </a:effectLst>
              </a:rPr>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75" y="1447799"/>
            <a:ext cx="3837759" cy="4980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1469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5" y="1447799"/>
            <a:ext cx="3837759" cy="4980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4" name="Round Diagonal Corner Rectangle 3"/>
          <p:cNvSpPr/>
          <p:nvPr/>
        </p:nvSpPr>
        <p:spPr>
          <a:xfrm>
            <a:off x="3886200" y="2209800"/>
            <a:ext cx="5029201" cy="4419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21334" y="1066800"/>
            <a:ext cx="475893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3200" b="1" dirty="0" smtClean="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Seeking </a:t>
            </a:r>
            <a:r>
              <a:rPr lang="en-US" sz="3200" b="1" dirty="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Unity in the Name of Grace - v 6</a:t>
            </a:r>
          </a:p>
        </p:txBody>
      </p:sp>
      <p:sp>
        <p:nvSpPr>
          <p:cNvPr id="6" name="Rectangle 5"/>
          <p:cNvSpPr/>
          <p:nvPr/>
        </p:nvSpPr>
        <p:spPr>
          <a:xfrm>
            <a:off x="4021334" y="2362200"/>
            <a:ext cx="4894066" cy="4016484"/>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Shift </a:t>
            </a:r>
            <a:r>
              <a:rPr lang="en-US" sz="2400" dirty="0">
                <a:solidFill>
                  <a:srgbClr val="000000"/>
                </a:solidFill>
                <a:effectLst>
                  <a:outerShdw blurRad="60007" dist="310007" dir="7680000" sy="30000" kx="1300200" algn="ctr" rotWithShape="0">
                    <a:prstClr val="black">
                      <a:alpha val="32000"/>
                    </a:prstClr>
                  </a:outerShdw>
                </a:effectLst>
              </a:rPr>
              <a:t>in preaching and teaching from substance, and doctrine to shallow, superficial </a:t>
            </a:r>
            <a:r>
              <a:rPr lang="en-US" sz="2400" dirty="0" smtClean="0">
                <a:solidFill>
                  <a:srgbClr val="000000"/>
                </a:solidFill>
                <a:effectLst>
                  <a:outerShdw blurRad="60007" dist="310007" dir="7680000" sy="30000" kx="1300200" algn="ctr" rotWithShape="0">
                    <a:prstClr val="black">
                      <a:alpha val="32000"/>
                    </a:prstClr>
                  </a:outerShdw>
                </a:effectLst>
              </a:rPr>
              <a:t>topics.</a:t>
            </a: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Refusal </a:t>
            </a:r>
            <a:r>
              <a:rPr lang="en-US" sz="2400" dirty="0">
                <a:solidFill>
                  <a:srgbClr val="000000"/>
                </a:solidFill>
                <a:effectLst>
                  <a:outerShdw blurRad="60007" dist="310007" dir="7680000" sy="30000" kx="1300200" algn="ctr" rotWithShape="0">
                    <a:prstClr val="black">
                      <a:alpha val="32000"/>
                    </a:prstClr>
                  </a:outerShdw>
                </a:effectLst>
              </a:rPr>
              <a:t>to talk about </a:t>
            </a:r>
            <a:r>
              <a:rPr lang="en-US" sz="2400" dirty="0" smtClean="0">
                <a:solidFill>
                  <a:srgbClr val="000000"/>
                </a:solidFill>
                <a:effectLst>
                  <a:outerShdw blurRad="60007" dist="310007" dir="7680000" sy="30000" kx="1300200" algn="ctr" rotWithShape="0">
                    <a:prstClr val="black">
                      <a:alpha val="32000"/>
                    </a:prstClr>
                  </a:outerShdw>
                </a:effectLst>
              </a:rPr>
              <a:t>certain topics</a:t>
            </a:r>
            <a:r>
              <a:rPr lang="en-US" sz="2400" dirty="0">
                <a:solidFill>
                  <a:srgbClr val="000000"/>
                </a:solidFill>
                <a:effectLst>
                  <a:outerShdw blurRad="60007" dist="310007" dir="7680000" sy="30000" kx="1300200" algn="ctr" rotWithShape="0">
                    <a:prstClr val="black">
                      <a:alpha val="32000"/>
                    </a:prstClr>
                  </a:outerShdw>
                </a:effectLst>
              </a:rPr>
              <a:t>, </a:t>
            </a:r>
            <a:r>
              <a:rPr lang="en-US" sz="2400" i="1" dirty="0">
                <a:solidFill>
                  <a:srgbClr val="000000"/>
                </a:solidFill>
                <a:effectLst>
                  <a:outerShdw blurRad="60007" dist="310007" dir="7680000" sy="30000" kx="1300200" algn="ctr" rotWithShape="0">
                    <a:prstClr val="black">
                      <a:alpha val="32000"/>
                    </a:prstClr>
                  </a:outerShdw>
                </a:effectLst>
              </a:rPr>
              <a:t>(institutionalism, denominationalism, </a:t>
            </a:r>
            <a:r>
              <a:rPr lang="en-US" sz="2400" i="1" dirty="0" smtClean="0">
                <a:solidFill>
                  <a:srgbClr val="000000"/>
                </a:solidFill>
                <a:effectLst>
                  <a:outerShdw blurRad="60007" dist="310007" dir="7680000" sy="30000" kx="1300200" algn="ctr" rotWithShape="0">
                    <a:prstClr val="black">
                      <a:alpha val="32000"/>
                    </a:prstClr>
                  </a:outerShdw>
                </a:effectLst>
              </a:rPr>
              <a:t>IM, MDR</a:t>
            </a:r>
            <a:r>
              <a:rPr lang="en-US" sz="2400" i="1" dirty="0">
                <a:solidFill>
                  <a:srgbClr val="000000"/>
                </a:solidFill>
                <a:effectLst>
                  <a:outerShdw blurRad="60007" dist="310007" dir="7680000" sy="30000" kx="1300200" algn="ctr" rotWithShape="0">
                    <a:prstClr val="black">
                      <a:alpha val="32000"/>
                    </a:prstClr>
                  </a:outerShdw>
                </a:effectLst>
              </a:rPr>
              <a:t>, modesty, social drinking</a:t>
            </a:r>
            <a:r>
              <a:rPr lang="en-US" sz="2400" i="1" dirty="0" smtClean="0">
                <a:solidFill>
                  <a:srgbClr val="000000"/>
                </a:solidFill>
                <a:effectLst>
                  <a:outerShdw blurRad="60007" dist="310007" dir="7680000" sy="30000" kx="1300200" algn="ctr" rotWithShape="0">
                    <a:prstClr val="black">
                      <a:alpha val="32000"/>
                    </a:prstClr>
                  </a:outerShdw>
                </a:effectLst>
              </a:rPr>
              <a:t>, </a:t>
            </a:r>
            <a:r>
              <a:rPr lang="en-US" sz="2400" i="1" dirty="0">
                <a:solidFill>
                  <a:srgbClr val="000000"/>
                </a:solidFill>
                <a:effectLst>
                  <a:outerShdw blurRad="60007" dist="310007" dir="7680000" sy="30000" kx="1300200" algn="ctr" rotWithShape="0">
                    <a:prstClr val="black">
                      <a:alpha val="32000"/>
                    </a:prstClr>
                  </a:outerShdw>
                </a:effectLst>
              </a:rPr>
              <a:t>etc</a:t>
            </a:r>
            <a:r>
              <a:rPr lang="en-US" sz="2400" i="1" dirty="0" smtClean="0">
                <a:solidFill>
                  <a:srgbClr val="000000"/>
                </a:solidFill>
                <a:effectLst>
                  <a:outerShdw blurRad="60007" dist="310007" dir="7680000" sy="30000" kx="1300200" algn="ctr" rotWithShape="0">
                    <a:prstClr val="black">
                      <a:alpha val="32000"/>
                    </a:prstClr>
                  </a:outerShdw>
                </a:effectLst>
              </a:rPr>
              <a:t>.)</a:t>
            </a:r>
          </a:p>
          <a:p>
            <a:pPr marL="285750" lvl="0" indent="-285750">
              <a:spcAft>
                <a:spcPts val="600"/>
              </a:spcAft>
              <a:buClr>
                <a:schemeClr val="accent6">
                  <a:lumMod val="75000"/>
                </a:scheme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C</a:t>
            </a:r>
            <a:r>
              <a:rPr lang="en-US" sz="2400" dirty="0" smtClean="0">
                <a:solidFill>
                  <a:srgbClr val="000000"/>
                </a:solidFill>
                <a:effectLst>
                  <a:outerShdw blurRad="60007" dist="310007" dir="7680000" sy="30000" kx="1300200" algn="ctr" rotWithShape="0">
                    <a:prstClr val="black">
                      <a:alpha val="32000"/>
                    </a:prstClr>
                  </a:outerShdw>
                </a:effectLst>
              </a:rPr>
              <a:t>hanging </a:t>
            </a:r>
            <a:r>
              <a:rPr lang="en-US" sz="2400" dirty="0">
                <a:solidFill>
                  <a:srgbClr val="000000"/>
                </a:solidFill>
                <a:effectLst>
                  <a:outerShdw blurRad="60007" dist="310007" dir="7680000" sy="30000" kx="1300200" algn="ctr" rotWithShape="0">
                    <a:prstClr val="black">
                      <a:alpha val="32000"/>
                    </a:prstClr>
                  </a:outerShdw>
                </a:effectLst>
              </a:rPr>
              <a:t>the </a:t>
            </a:r>
            <a:r>
              <a:rPr lang="en-US" sz="2400" dirty="0" smtClean="0">
                <a:solidFill>
                  <a:srgbClr val="000000"/>
                </a:solidFill>
                <a:effectLst>
                  <a:outerShdw blurRad="60007" dist="310007" dir="7680000" sy="30000" kx="1300200" algn="ctr" rotWithShape="0">
                    <a:prstClr val="black">
                      <a:alpha val="32000"/>
                    </a:prstClr>
                  </a:outerShdw>
                </a:effectLst>
              </a:rPr>
              <a:t>sign . . .</a:t>
            </a: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Promoting </a:t>
            </a:r>
            <a:r>
              <a:rPr lang="en-US" sz="2400" dirty="0">
                <a:solidFill>
                  <a:srgbClr val="000000"/>
                </a:solidFill>
                <a:effectLst>
                  <a:outerShdw blurRad="60007" dist="310007" dir="7680000" sy="30000" kx="1300200" algn="ctr" rotWithShape="0">
                    <a:prstClr val="black">
                      <a:alpha val="32000"/>
                    </a:prstClr>
                  </a:outerShdw>
                </a:effectLst>
              </a:rPr>
              <a:t>unity in the name of </a:t>
            </a:r>
            <a:r>
              <a:rPr lang="en-US" sz="2400" dirty="0" smtClean="0">
                <a:solidFill>
                  <a:srgbClr val="000000"/>
                </a:solidFill>
                <a:effectLst>
                  <a:outerShdw blurRad="60007" dist="310007" dir="7680000" sy="30000" kx="1300200" algn="ctr" rotWithShape="0">
                    <a:prstClr val="black">
                      <a:alpha val="32000"/>
                    </a:prstClr>
                  </a:outerShdw>
                </a:effectLst>
              </a:rPr>
              <a:t>grace while dismissing doctrine</a:t>
            </a:r>
            <a:r>
              <a:rPr lang="en-US" sz="2400" dirty="0">
                <a:solidFill>
                  <a:srgbClr val="000000"/>
                </a:solidFill>
                <a:effectLst>
                  <a:outerShdw blurRad="60007" dist="310007" dir="7680000" sy="30000" kx="1300200" algn="ctr" rotWithShape="0">
                    <a:prstClr val="black">
                      <a:alpha val="32000"/>
                    </a:prstClr>
                  </a:outerShdw>
                </a:effectLst>
              </a:rPr>
              <a:t>.</a:t>
            </a:r>
          </a:p>
        </p:txBody>
      </p:sp>
      <p:sp>
        <p:nvSpPr>
          <p:cNvPr id="5" name="TextBox 4"/>
          <p:cNvSpPr txBox="1"/>
          <p:nvPr/>
        </p:nvSpPr>
        <p:spPr>
          <a:xfrm>
            <a:off x="304800" y="4356318"/>
            <a:ext cx="3200399" cy="1815882"/>
          </a:xfrm>
          <a:prstGeom prst="rect">
            <a:avLst/>
          </a:prstGeom>
          <a:noFill/>
        </p:spPr>
        <p:txBody>
          <a:bodyPr wrap="square" rtlCol="0">
            <a:spAutoFit/>
          </a:bodyPr>
          <a:lstStyle/>
          <a:p>
            <a:pPr algn="ctr"/>
            <a:r>
              <a:rPr lang="en-US" sz="2800" dirty="0" smtClean="0">
                <a:effectLst>
                  <a:glow rad="266700">
                    <a:schemeClr val="bg1">
                      <a:alpha val="77000"/>
                    </a:schemeClr>
                  </a:glow>
                  <a:outerShdw blurRad="60007" dist="310007" dir="7680000" sy="30000" kx="1300200" algn="ctr" rotWithShape="0">
                    <a:prstClr val="black">
                      <a:alpha val="32000"/>
                    </a:prstClr>
                  </a:outerShdw>
                </a:effectLst>
              </a:rPr>
              <a:t>Something doesn’t seem right, but I just can’t put my finger on it!</a:t>
            </a:r>
            <a:endParaRPr lang="en-US" sz="2800" dirty="0">
              <a:effectLst>
                <a:glow rad="266700">
                  <a:schemeClr val="bg1">
                    <a:alpha val="77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92489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228600"/>
            <a:ext cx="8763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rPr>
              <a:t>Perverting The Gospel of Christ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Dominican Small Caps" pitchFamily="2" charset="0"/>
            </a:endParaRPr>
          </a:p>
        </p:txBody>
      </p:sp>
      <p:sp>
        <p:nvSpPr>
          <p:cNvPr id="3" name="Round Diagonal Corner Rectangle 2"/>
          <p:cNvSpPr/>
          <p:nvPr/>
        </p:nvSpPr>
        <p:spPr>
          <a:xfrm>
            <a:off x="3886200" y="2209800"/>
            <a:ext cx="5029201" cy="4419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21334" y="1066800"/>
            <a:ext cx="475893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3200" b="1" dirty="0" smtClean="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Seeks </a:t>
            </a:r>
            <a:r>
              <a:rPr lang="en-US" sz="3200" b="1" dirty="0">
                <a:ln w="11430"/>
                <a:solidFill>
                  <a:schemeClr val="accent2">
                    <a:lumMod val="40000"/>
                    <a:lumOff val="60000"/>
                  </a:schemeClr>
                </a:solidFill>
                <a:effectLst>
                  <a:outerShdw blurRad="50800" dist="39000" dir="5460000" algn="tl">
                    <a:srgbClr val="000000">
                      <a:alpha val="38000"/>
                    </a:srgbClr>
                  </a:outerShdw>
                </a:effectLst>
                <a:latin typeface="Pythagoras" pitchFamily="2" charset="0"/>
              </a:rPr>
              <a:t>Confusion Over Clarity - v 7</a:t>
            </a:r>
          </a:p>
        </p:txBody>
      </p:sp>
      <p:sp>
        <p:nvSpPr>
          <p:cNvPr id="5" name="Rectangle 4"/>
          <p:cNvSpPr/>
          <p:nvPr/>
        </p:nvSpPr>
        <p:spPr>
          <a:xfrm>
            <a:off x="4021334" y="2286000"/>
            <a:ext cx="4894066" cy="4385816"/>
          </a:xfrm>
          <a:prstGeom prst="rect">
            <a:avLst/>
          </a:prstGeom>
        </p:spPr>
        <p:txBody>
          <a:bodyPr wrap="square">
            <a:spAutoFit/>
          </a:bodyPr>
          <a:lstStyle/>
          <a:p>
            <a:pPr marL="285750" lvl="0" indent="-285750">
              <a:spcAft>
                <a:spcPts val="600"/>
              </a:spcAft>
              <a:buClr>
                <a:schemeClr val="accent6">
                  <a:lumMod val="75000"/>
                </a:scheme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Pervert</a:t>
            </a:r>
            <a:r>
              <a:rPr lang="en-US" sz="2400" dirty="0">
                <a:solidFill>
                  <a:srgbClr val="000000"/>
                </a:solidFill>
                <a:effectLst>
                  <a:outerShdw blurRad="60007" dist="310007" dir="7680000" sy="30000" kx="1300200" algn="ctr" rotWithShape="0">
                    <a:prstClr val="black">
                      <a:alpha val="32000"/>
                    </a:prstClr>
                  </a:outerShdw>
                </a:effectLst>
              </a:rPr>
              <a:t> - </a:t>
            </a:r>
            <a:r>
              <a:rPr lang="en-US" sz="2400" dirty="0" err="1">
                <a:solidFill>
                  <a:srgbClr val="000000"/>
                </a:solidFill>
                <a:effectLst>
                  <a:outerShdw blurRad="60007" dist="310007" dir="7680000" sy="30000" kx="1300200" algn="ctr" rotWithShape="0">
                    <a:prstClr val="black">
                      <a:alpha val="32000"/>
                    </a:prstClr>
                  </a:outerShdw>
                </a:effectLst>
              </a:rPr>
              <a:t>μετ</a:t>
            </a:r>
            <a:r>
              <a:rPr lang="en-US" sz="2400" dirty="0">
                <a:solidFill>
                  <a:srgbClr val="000000"/>
                </a:solidFill>
                <a:effectLst>
                  <a:outerShdw blurRad="60007" dist="310007" dir="7680000" sy="30000" kx="1300200" algn="ctr" rotWithShape="0">
                    <a:prstClr val="black">
                      <a:alpha val="32000"/>
                    </a:prstClr>
                  </a:outerShdw>
                </a:effectLst>
              </a:rPr>
              <a:t>αστρέφω, </a:t>
            </a:r>
            <a:r>
              <a:rPr lang="en-US" sz="2400" dirty="0" smtClean="0">
                <a:solidFill>
                  <a:srgbClr val="000000"/>
                </a:solidFill>
                <a:effectLst>
                  <a:outerShdw blurRad="60007" dist="310007" dir="7680000" sy="30000" kx="1300200" algn="ctr" rotWithShape="0">
                    <a:prstClr val="black">
                      <a:alpha val="32000"/>
                    </a:prstClr>
                  </a:outerShdw>
                </a:effectLst>
              </a:rPr>
              <a:t>metastrephō - "</a:t>
            </a:r>
            <a:r>
              <a:rPr lang="en-US" sz="2400" dirty="0">
                <a:solidFill>
                  <a:srgbClr val="000000"/>
                </a:solidFill>
                <a:effectLst>
                  <a:outerShdw blurRad="60007" dist="310007" dir="7680000" sy="30000" kx="1300200" algn="ctr" rotWithShape="0">
                    <a:prstClr val="black">
                      <a:alpha val="32000"/>
                    </a:prstClr>
                  </a:outerShdw>
                </a:effectLst>
              </a:rPr>
              <a:t>to transform into something of an opposite character"— Vine's </a:t>
            </a:r>
            <a:r>
              <a:rPr lang="en-US" sz="2400" dirty="0" smtClean="0">
                <a:solidFill>
                  <a:srgbClr val="000000"/>
                </a:solidFill>
                <a:effectLst>
                  <a:outerShdw blurRad="60007" dist="310007" dir="7680000" sy="30000" kx="1300200" algn="ctr" rotWithShape="0">
                    <a:prstClr val="black">
                      <a:alpha val="32000"/>
                    </a:prstClr>
                  </a:outerShdw>
                </a:effectLst>
              </a:rPr>
              <a:t>Exp. Dict.</a:t>
            </a:r>
            <a:endParaRPr lang="en-US" sz="2400" dirty="0">
              <a:solidFill>
                <a:srgbClr val="000000"/>
              </a:solidFill>
              <a:effectLst>
                <a:outerShdw blurRad="60007" dist="310007" dir="7680000" sy="30000" kx="1300200" algn="ctr" rotWithShape="0">
                  <a:prstClr val="black">
                    <a:alpha val="32000"/>
                  </a:prstClr>
                </a:outerShdw>
              </a:effectLst>
            </a:endParaRP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Must question &amp; change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the meaning of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words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smtClean="0">
                <a:solidFill>
                  <a:srgbClr val="000000"/>
                </a:solidFill>
                <a:effectLst>
                  <a:outerShdw blurRad="60007" dist="310007" dir="7680000" sy="30000" kx="1300200" algn="ctr" rotWithShape="0">
                    <a:prstClr val="black">
                      <a:alpha val="32000"/>
                    </a:prstClr>
                  </a:outerShdw>
                </a:effectLst>
              </a:rPr>
              <a:t>for; everlasting; became flesh</a:t>
            </a:r>
            <a:r>
              <a:rPr lang="en-US" sz="2400" dirty="0" smtClean="0">
                <a:solidFill>
                  <a:srgbClr val="000000"/>
                </a:solidFill>
                <a:effectLst>
                  <a:outerShdw blurRad="60007" dist="310007" dir="7680000" sy="30000" kx="1300200" algn="ctr" rotWithShape="0">
                    <a:prstClr val="black">
                      <a:alpha val="32000"/>
                    </a:prstClr>
                  </a:outerShdw>
                </a:effectLst>
              </a:rPr>
              <a:t>)</a:t>
            </a: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Must stretch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and distort the context of Scripture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smtClean="0">
                <a:solidFill>
                  <a:srgbClr val="000000"/>
                </a:solidFill>
                <a:effectLst>
                  <a:outerShdw blurRad="60007" dist="310007" dir="7680000" sy="30000" kx="1300200" algn="ctr" rotWithShape="0">
                    <a:prstClr val="black">
                      <a:alpha val="32000"/>
                    </a:prstClr>
                  </a:outerShdw>
                </a:effectLst>
              </a:rPr>
              <a:t>2 Pet 3:16</a:t>
            </a:r>
            <a:r>
              <a:rPr lang="en-US" sz="2400" dirty="0" smtClean="0">
                <a:solidFill>
                  <a:srgbClr val="000000"/>
                </a:solidFill>
                <a:effectLst>
                  <a:outerShdw blurRad="60007" dist="310007" dir="7680000" sy="30000" kx="1300200" algn="ctr" rotWithShape="0">
                    <a:prstClr val="black">
                      <a:alpha val="32000"/>
                    </a:prstClr>
                  </a:outerShdw>
                </a:effectLst>
              </a:rPr>
              <a:t>)</a:t>
            </a:r>
          </a:p>
          <a:p>
            <a:pPr marL="285750" lvl="0" indent="-285750">
              <a:spcAft>
                <a:spcPts val="600"/>
              </a:spcAft>
              <a:buClr>
                <a:schemeClr val="accent6">
                  <a:lumMod val="75000"/>
                </a:scheme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There are difficult </a:t>
            </a:r>
            <a:r>
              <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rPr>
              <a:t>passages, but the truth always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fits w/ truth.</a:t>
            </a:r>
            <a:endParaRPr lang="en-US" sz="24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1"/>
            <a:ext cx="3830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4926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2838</TotalTime>
  <Words>1698</Words>
  <Application>Microsoft Office PowerPoint</Application>
  <PresentationFormat>On-screen Show (4:3)</PresentationFormat>
  <Paragraphs>110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McClain</dc:creator>
  <cp:lastModifiedBy>Don McClain</cp:lastModifiedBy>
  <cp:revision>35</cp:revision>
  <dcterms:created xsi:type="dcterms:W3CDTF">2011-02-25T17:54:42Z</dcterms:created>
  <dcterms:modified xsi:type="dcterms:W3CDTF">2011-03-08T20:25:38Z</dcterms:modified>
</cp:coreProperties>
</file>