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8" r:id="rId3"/>
    <p:sldId id="259" r:id="rId4"/>
    <p:sldId id="260" r:id="rId5"/>
    <p:sldId id="264" r:id="rId6"/>
    <p:sldId id="265" r:id="rId7"/>
    <p:sldId id="266" r:id="rId8"/>
    <p:sldId id="267" r:id="rId9"/>
    <p:sldId id="268" r:id="rId10"/>
    <p:sldId id="269" r:id="rId11"/>
    <p:sldId id="271" r:id="rId12"/>
    <p:sldId id="261" r:id="rId13"/>
    <p:sldId id="270" r:id="rId14"/>
    <p:sldId id="272" r:id="rId15"/>
    <p:sldId id="274" r:id="rId16"/>
    <p:sldId id="275" r:id="rId17"/>
    <p:sldId id="276" r:id="rId18"/>
    <p:sldId id="262" r:id="rId19"/>
    <p:sldId id="26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92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B1A7C1-DBE1-4AE3-AA59-B0DB22DD412B}" type="datetimeFigureOut">
              <a:rPr lang="en-US" smtClean="0"/>
              <a:t>5/23/2011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935425-A24D-4B21-8EDE-E66EBFDFB9A5}" type="slidenum">
              <a:rPr lang="en-US" smtClean="0"/>
              <a:t>‹#›</a:t>
            </a:fld>
            <a:endParaRPr lang="en-US"/>
          </a:p>
        </p:txBody>
      </p:sp>
    </p:spTree>
    <p:extLst>
      <p:ext uri="{BB962C8B-B14F-4D97-AF65-F5344CB8AC3E}">
        <p14:creationId xmlns:p14="http://schemas.microsoft.com/office/powerpoint/2010/main" val="373158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46B78-4C6A-4593-B212-02B4560D7F9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740239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46B78-4C6A-4593-B212-02B4560D7F9C}"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946579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46B78-4C6A-4593-B212-02B4560D7F9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946579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35A79F-F2C1-4441-AFA9-BFFA16ED2F4C}"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46B78-4C6A-4593-B212-02B4560D7F9C}"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946579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46B78-4C6A-4593-B212-02B4560D7F9C}"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946579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46B78-4C6A-4593-B212-02B4560D7F9C}"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896966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46B78-4C6A-4593-B212-02B4560D7F9C}"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896966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46B78-4C6A-4593-B212-02B4560D7F9C}"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117070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99ECC-DB4F-40D3-8483-717E3AFE334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328791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88F2DB0-6D6D-4555-80AA-D3BAA4682843}" type="slidenum">
              <a:rPr lang="en-US" smtClean="0">
                <a:solidFill>
                  <a:prstClr val="black"/>
                </a:solidFill>
                <a:latin typeface="Times New Roman" pitchFamily="18" charset="0"/>
              </a:rPr>
              <a:pPr/>
              <a:t>3</a:t>
            </a:fld>
            <a:endParaRPr lang="en-US" smtClean="0">
              <a:solidFill>
                <a:prstClr val="black"/>
              </a:solidFill>
              <a:latin typeface="Times New Roman" pitchFamily="18" charset="0"/>
            </a:endParaRPr>
          </a:p>
        </p:txBody>
      </p:sp>
      <p:sp>
        <p:nvSpPr>
          <p:cNvPr id="79875" name="Rectangle 2"/>
          <p:cNvSpPr>
            <a:spLocks noGrp="1" noRot="1" noChangeAspect="1" noChangeArrowheads="1" noTextEdit="1"/>
          </p:cNvSpPr>
          <p:nvPr>
            <p:ph type="sldImg"/>
          </p:nvPr>
        </p:nvSpPr>
        <p:spPr>
          <a:xfrm>
            <a:off x="1144588" y="685800"/>
            <a:ext cx="4573587" cy="3430588"/>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Keys to Understanding the Issue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46B78-4C6A-4593-B212-02B4560D7F9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678708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46B78-4C6A-4593-B212-02B4560D7F9C}"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678708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46B78-4C6A-4593-B212-02B4560D7F9C}"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678708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46B78-4C6A-4593-B212-02B4560D7F9C}"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678708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46B78-4C6A-4593-B212-02B4560D7F9C}"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678708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46B78-4C6A-4593-B212-02B4560D7F9C}"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678708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46B78-4C6A-4593-B212-02B4560D7F9C}"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678708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5BC0E5-A6C8-4E50-829A-AF2909D55968}"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76282E-16E5-45FD-84BB-262942355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09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5BC0E5-A6C8-4E50-829A-AF2909D55968}"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76282E-16E5-45FD-84BB-262942355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84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5BC0E5-A6C8-4E50-829A-AF2909D55968}"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76282E-16E5-45FD-84BB-262942355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0" y="6477000"/>
            <a:ext cx="2971800" cy="381000"/>
          </a:xfrm>
        </p:spPr>
        <p:txBody>
          <a:bodyPr/>
          <a:lstStyle>
            <a:lvl1pPr>
              <a:defRPr/>
            </a:lvl1pPr>
          </a:lstStyle>
          <a:p>
            <a:r>
              <a:rPr lang="en-US">
                <a:solidFill>
                  <a:prstClr val="black">
                    <a:tint val="75000"/>
                  </a:prstClr>
                </a:solidFill>
              </a:rPr>
              <a:t>Don McClain</a:t>
            </a:r>
          </a:p>
        </p:txBody>
      </p:sp>
      <p:sp>
        <p:nvSpPr>
          <p:cNvPr id="6" name="Footer Placeholder 5"/>
          <p:cNvSpPr>
            <a:spLocks noGrp="1"/>
          </p:cNvSpPr>
          <p:nvPr>
            <p:ph type="ftr" sz="quarter" idx="11"/>
          </p:nvPr>
        </p:nvSpPr>
        <p:spPr>
          <a:xfrm>
            <a:off x="5257800" y="6477000"/>
            <a:ext cx="3886200" cy="381000"/>
          </a:xfrm>
        </p:spPr>
        <p:txBody>
          <a:bodyPr/>
          <a:lstStyle>
            <a:lvl1pPr>
              <a:defRPr/>
            </a:lvl1pPr>
          </a:lstStyle>
          <a:p>
            <a:r>
              <a:rPr lang="en-US">
                <a:solidFill>
                  <a:prstClr val="black">
                    <a:tint val="75000"/>
                  </a:prstClr>
                </a:solidFill>
              </a:rPr>
              <a:t>W. 65th St church of Christ - 10/30/205</a:t>
            </a:r>
          </a:p>
        </p:txBody>
      </p:sp>
      <p:sp>
        <p:nvSpPr>
          <p:cNvPr id="7" name="Slide Number Placeholder 6"/>
          <p:cNvSpPr>
            <a:spLocks noGrp="1"/>
          </p:cNvSpPr>
          <p:nvPr>
            <p:ph type="sldNum" sz="quarter" idx="12"/>
          </p:nvPr>
        </p:nvSpPr>
        <p:spPr>
          <a:xfrm>
            <a:off x="7010400" y="0"/>
            <a:ext cx="2133600" cy="476250"/>
          </a:xfrm>
        </p:spPr>
        <p:txBody>
          <a:bodyPr/>
          <a:lstStyle>
            <a:lvl1pPr>
              <a:defRPr/>
            </a:lvl1pPr>
          </a:lstStyle>
          <a:p>
            <a:fld id="{5F009E7C-DC9A-4EBA-9E19-9D90509F372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83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5BC0E5-A6C8-4E50-829A-AF2909D55968}"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76282E-16E5-45FD-84BB-262942355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85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5BC0E5-A6C8-4E50-829A-AF2909D55968}"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76282E-16E5-45FD-84BB-262942355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45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5BC0E5-A6C8-4E50-829A-AF2909D55968}" type="datetimeFigureOut">
              <a:rPr lang="en-US" smtClean="0">
                <a:solidFill>
                  <a:prstClr val="black">
                    <a:tint val="75000"/>
                  </a:prstClr>
                </a:solidFill>
              </a:rPr>
              <a:pPr/>
              <a:t>5/23/2011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76282E-16E5-45FD-84BB-262942355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14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5BC0E5-A6C8-4E50-829A-AF2909D55968}" type="datetimeFigureOut">
              <a:rPr lang="en-US" smtClean="0">
                <a:solidFill>
                  <a:prstClr val="black">
                    <a:tint val="75000"/>
                  </a:prstClr>
                </a:solidFill>
              </a:rPr>
              <a:pPr/>
              <a:t>5/23/2011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D76282E-16E5-45FD-84BB-262942355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03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5BC0E5-A6C8-4E50-829A-AF2909D55968}" type="datetimeFigureOut">
              <a:rPr lang="en-US" smtClean="0">
                <a:solidFill>
                  <a:prstClr val="black">
                    <a:tint val="75000"/>
                  </a:prstClr>
                </a:solidFill>
              </a:rPr>
              <a:pPr/>
              <a:t>5/23/2011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D76282E-16E5-45FD-84BB-262942355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65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BC0E5-A6C8-4E50-829A-AF2909D55968}" type="datetimeFigureOut">
              <a:rPr lang="en-US" smtClean="0">
                <a:solidFill>
                  <a:prstClr val="black">
                    <a:tint val="75000"/>
                  </a:prstClr>
                </a:solidFill>
              </a:rPr>
              <a:pPr/>
              <a:t>5/23/2011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D76282E-16E5-45FD-84BB-262942355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94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BC0E5-A6C8-4E50-829A-AF2909D55968}" type="datetimeFigureOut">
              <a:rPr lang="en-US" smtClean="0">
                <a:solidFill>
                  <a:prstClr val="black">
                    <a:tint val="75000"/>
                  </a:prstClr>
                </a:solidFill>
              </a:rPr>
              <a:pPr/>
              <a:t>5/23/2011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76282E-16E5-45FD-84BB-262942355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229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BC0E5-A6C8-4E50-829A-AF2909D55968}" type="datetimeFigureOut">
              <a:rPr lang="en-US" smtClean="0">
                <a:solidFill>
                  <a:prstClr val="black">
                    <a:tint val="75000"/>
                  </a:prstClr>
                </a:solidFill>
              </a:rPr>
              <a:pPr/>
              <a:t>5/23/2011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76282E-16E5-45FD-84BB-262942355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88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rot="10800000" flipH="1">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BC0E5-A6C8-4E50-829A-AF2909D55968}" type="datetimeFigureOut">
              <a:rPr lang="en-US" smtClean="0">
                <a:solidFill>
                  <a:prstClr val="black">
                    <a:tint val="75000"/>
                  </a:prstClr>
                </a:solidFill>
              </a:rPr>
              <a:pPr/>
              <a:t>5/23/2011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6282E-16E5-45FD-84BB-262942355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042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65stchurchofchrist.org/donmaccla/2011SermonPage.html"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www.microsoft.com/downloads/en/details.aspx?FamilyID=cb9bf144-1076-4615-9951-294eeb83282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473354A-F717-4198-8D20-695BD3871342}" type="slidenum">
              <a:rPr lang="en-US" smtClean="0">
                <a:solidFill>
                  <a:srgbClr val="FFF9E5">
                    <a:shade val="50000"/>
                  </a:srgbClr>
                </a:solidFill>
              </a:rPr>
              <a:pPr>
                <a:defRPr/>
              </a:pPr>
              <a:t>1</a:t>
            </a:fld>
            <a:endParaRPr lang="en-US">
              <a:solidFill>
                <a:srgbClr val="FFF9E5">
                  <a:shade val="50000"/>
                </a:srgbClr>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926"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763" y="1908929"/>
            <a:ext cx="8615363" cy="1569660"/>
          </a:xfrm>
          <a:prstGeom prst="rect">
            <a:avLst/>
          </a:prstGeom>
          <a:noFill/>
        </p:spPr>
        <p:txBody>
          <a:bodyPr wrap="square" rtlCol="0">
            <a:spAutoFit/>
          </a:bodyPr>
          <a:lstStyle/>
          <a:p>
            <a:pPr algn="ctr"/>
            <a:r>
              <a:rPr lang="en-US" sz="9600" dirty="0" smtClean="0">
                <a:ln w="18415" cmpd="sng">
                  <a:solidFill>
                    <a:sysClr val="windowText" lastClr="000000"/>
                  </a:solidFill>
                  <a:prstDash val="solid"/>
                </a:ln>
                <a:solidFill>
                  <a:srgbClr val="FFFFFF"/>
                </a:solidFill>
                <a:effectLst>
                  <a:glow rad="63500">
                    <a:srgbClr val="F79646">
                      <a:satMod val="175000"/>
                      <a:alpha val="40000"/>
                    </a:srgbClr>
                  </a:glow>
                  <a:outerShdw blurRad="63500" dir="3600000" algn="tl" rotWithShape="0">
                    <a:srgbClr val="000000">
                      <a:alpha val="70000"/>
                    </a:srgbClr>
                  </a:outerShdw>
                </a:effectLst>
                <a:latin typeface="Eras Bold ITC" pitchFamily="34" charset="0"/>
              </a:rPr>
              <a:t>Be Strong In</a:t>
            </a:r>
            <a:endParaRPr lang="en-US" sz="9600" dirty="0">
              <a:ln w="18415" cmpd="sng">
                <a:solidFill>
                  <a:sysClr val="windowText" lastClr="000000"/>
                </a:solidFill>
                <a:prstDash val="solid"/>
              </a:ln>
              <a:solidFill>
                <a:srgbClr val="FFFFFF"/>
              </a:solidFill>
              <a:effectLst>
                <a:glow rad="63500">
                  <a:srgbClr val="F79646">
                    <a:satMod val="175000"/>
                    <a:alpha val="40000"/>
                  </a:srgbClr>
                </a:glow>
                <a:outerShdw blurRad="63500" dir="3600000" algn="tl" rotWithShape="0">
                  <a:srgbClr val="000000">
                    <a:alpha val="70000"/>
                  </a:srgbClr>
                </a:outerShdw>
              </a:effectLst>
              <a:latin typeface="Eras Bold ITC" pitchFamily="34" charset="0"/>
            </a:endParaRPr>
          </a:p>
        </p:txBody>
      </p:sp>
      <p:sp>
        <p:nvSpPr>
          <p:cNvPr id="4" name="TextBox 3"/>
          <p:cNvSpPr txBox="1"/>
          <p:nvPr/>
        </p:nvSpPr>
        <p:spPr>
          <a:xfrm>
            <a:off x="152400" y="166255"/>
            <a:ext cx="4229043" cy="707886"/>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US" sz="4000" b="1" spc="150" dirty="0" smtClean="0">
                <a:ln w="11430"/>
                <a:solidFill>
                  <a:srgbClr val="F8F8F8"/>
                </a:solidFill>
                <a:effectLst>
                  <a:outerShdw blurRad="60007" dist="310007" dir="7680000" sy="30000" kx="1300200" algn="ctr" rotWithShape="0">
                    <a:prstClr val="black">
                      <a:alpha val="32000"/>
                    </a:prstClr>
                  </a:outerShdw>
                </a:effectLst>
              </a:rPr>
              <a:t>2 Timothy 2:1-26</a:t>
            </a:r>
            <a:endParaRPr lang="en-US" sz="4000" b="1" spc="150" dirty="0">
              <a:ln w="11430"/>
              <a:solidFill>
                <a:srgbClr val="F8F8F8"/>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1073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0" y="1066800"/>
            <a:ext cx="9144001" cy="5791201"/>
          </a:xfrm>
          <a:prstGeom prst="rect">
            <a:avLst/>
          </a:prstGeom>
          <a:noFill/>
          <a:ln w="9525">
            <a:noFill/>
            <a:miter lim="800000"/>
            <a:headEnd/>
            <a:tailEnd/>
          </a:ln>
          <a:effectLst/>
        </p:spPr>
      </p:pic>
      <p:sp>
        <p:nvSpPr>
          <p:cNvPr id="3" name="Rectangle 2"/>
          <p:cNvSpPr/>
          <p:nvPr/>
        </p:nvSpPr>
        <p:spPr>
          <a:xfrm>
            <a:off x="1066800" y="1485126"/>
            <a:ext cx="6858000" cy="3785652"/>
          </a:xfrm>
          <a:prstGeom prst="rect">
            <a:avLst/>
          </a:prstGeom>
        </p:spPr>
        <p:txBody>
          <a:bodyPr wrap="square">
            <a:spAutoFit/>
          </a:bodyPr>
          <a:lstStyle/>
          <a:p>
            <a:pPr algn="ctr"/>
            <a:r>
              <a:rPr lang="en-US" sz="2400" b="1" dirty="0" smtClean="0">
                <a:effectLst>
                  <a:outerShdw blurRad="60007" dist="310007" dir="7680000" sy="30000" kx="1300200" algn="ctr" rotWithShape="0">
                    <a:prstClr val="black">
                      <a:alpha val="32000"/>
                    </a:prstClr>
                  </a:outerShdw>
                </a:effectLst>
                <a:latin typeface="Constantia" pitchFamily="18" charset="0"/>
              </a:rPr>
              <a:t>2 Timothy 2:1-26 (NKJV) </a:t>
            </a:r>
            <a:r>
              <a:rPr lang="en-US" sz="2400" dirty="0" smtClean="0">
                <a:effectLst>
                  <a:outerShdw blurRad="60007" dist="310007" dir="7680000" sy="30000" kx="1300200" algn="ctr" rotWithShape="0">
                    <a:prstClr val="black">
                      <a:alpha val="32000"/>
                    </a:prstClr>
                  </a:outerShdw>
                </a:effectLst>
                <a:latin typeface="Constantia" pitchFamily="18" charset="0"/>
              </a:rPr>
              <a:t/>
            </a:r>
            <a:br>
              <a:rPr lang="en-US" sz="2400" dirty="0" smtClean="0">
                <a:effectLst>
                  <a:outerShdw blurRad="60007" dist="310007" dir="7680000" sy="30000" kx="1300200" algn="ctr" rotWithShape="0">
                    <a:prstClr val="black">
                      <a:alpha val="32000"/>
                    </a:prstClr>
                  </a:outerShdw>
                </a:effectLst>
                <a:latin typeface="Constantia" pitchFamily="18" charset="0"/>
              </a:rPr>
            </a:br>
            <a:r>
              <a:rPr lang="en-US" sz="2400" baseline="30000" dirty="0" smtClean="0">
                <a:effectLst>
                  <a:outerShdw blurRad="60007" dist="310007" dir="7680000" sy="30000" kx="1300200" algn="ctr" rotWithShape="0">
                    <a:prstClr val="black">
                      <a:alpha val="32000"/>
                    </a:prstClr>
                  </a:outerShdw>
                </a:effectLst>
                <a:latin typeface="Constantia" pitchFamily="18" charset="0"/>
              </a:rPr>
              <a:t>23 </a:t>
            </a:r>
            <a:r>
              <a:rPr lang="en-US" sz="2400" dirty="0" smtClean="0">
                <a:effectLst>
                  <a:outerShdw blurRad="60007" dist="310007" dir="7680000" sy="30000" kx="1300200" algn="ctr" rotWithShape="0">
                    <a:prstClr val="black">
                      <a:alpha val="32000"/>
                    </a:prstClr>
                  </a:outerShdw>
                </a:effectLst>
                <a:latin typeface="Constantia" pitchFamily="18" charset="0"/>
              </a:rPr>
              <a:t>But avoid foolish and ignorant disputes, knowing that they generate strife. </a:t>
            </a:r>
            <a:r>
              <a:rPr lang="en-US" sz="2400" baseline="30000" dirty="0" smtClean="0">
                <a:effectLst>
                  <a:outerShdw blurRad="60007" dist="310007" dir="7680000" sy="30000" kx="1300200" algn="ctr" rotWithShape="0">
                    <a:prstClr val="black">
                      <a:alpha val="32000"/>
                    </a:prstClr>
                  </a:outerShdw>
                </a:effectLst>
                <a:latin typeface="Constantia" pitchFamily="18" charset="0"/>
              </a:rPr>
              <a:t>24 </a:t>
            </a:r>
            <a:r>
              <a:rPr lang="en-US" sz="2400" dirty="0" smtClean="0">
                <a:effectLst>
                  <a:outerShdw blurRad="60007" dist="310007" dir="7680000" sy="30000" kx="1300200" algn="ctr" rotWithShape="0">
                    <a:prstClr val="black">
                      <a:alpha val="32000"/>
                    </a:prstClr>
                  </a:outerShdw>
                </a:effectLst>
                <a:latin typeface="Constantia" pitchFamily="18" charset="0"/>
              </a:rPr>
              <a:t>And a servant of the Lord must not quarrel but be gentle to all, able to teach, patient, </a:t>
            </a:r>
            <a:r>
              <a:rPr lang="en-US" sz="2400" baseline="30000" dirty="0" smtClean="0">
                <a:effectLst>
                  <a:outerShdw blurRad="60007" dist="310007" dir="7680000" sy="30000" kx="1300200" algn="ctr" rotWithShape="0">
                    <a:prstClr val="black">
                      <a:alpha val="32000"/>
                    </a:prstClr>
                  </a:outerShdw>
                </a:effectLst>
                <a:latin typeface="Constantia" pitchFamily="18" charset="0"/>
              </a:rPr>
              <a:t>25 </a:t>
            </a:r>
            <a:r>
              <a:rPr lang="en-US" sz="2400" dirty="0" smtClean="0">
                <a:effectLst>
                  <a:outerShdw blurRad="60007" dist="310007" dir="7680000" sy="30000" kx="1300200" algn="ctr" rotWithShape="0">
                    <a:prstClr val="black">
                      <a:alpha val="32000"/>
                    </a:prstClr>
                  </a:outerShdw>
                </a:effectLst>
                <a:latin typeface="Constantia" pitchFamily="18" charset="0"/>
              </a:rPr>
              <a:t>in humility correcting those who are in opposition, if God perhaps will grant them repentance, so that they may know the truth, </a:t>
            </a:r>
            <a:r>
              <a:rPr lang="en-US" sz="2400" baseline="30000" dirty="0" smtClean="0">
                <a:effectLst>
                  <a:outerShdw blurRad="60007" dist="310007" dir="7680000" sy="30000" kx="1300200" algn="ctr" rotWithShape="0">
                    <a:prstClr val="black">
                      <a:alpha val="32000"/>
                    </a:prstClr>
                  </a:outerShdw>
                </a:effectLst>
                <a:latin typeface="Constantia" pitchFamily="18" charset="0"/>
              </a:rPr>
              <a:t>26 </a:t>
            </a:r>
            <a:r>
              <a:rPr lang="en-US" sz="2400" dirty="0" smtClean="0">
                <a:effectLst>
                  <a:outerShdw blurRad="60007" dist="310007" dir="7680000" sy="30000" kx="1300200" algn="ctr" rotWithShape="0">
                    <a:prstClr val="black">
                      <a:alpha val="32000"/>
                    </a:prstClr>
                  </a:outerShdw>
                </a:effectLst>
                <a:latin typeface="Constantia" pitchFamily="18" charset="0"/>
              </a:rPr>
              <a:t>and </a:t>
            </a:r>
            <a:r>
              <a:rPr lang="en-US" sz="2400" i="1" dirty="0" smtClean="0">
                <a:effectLst>
                  <a:outerShdw blurRad="60007" dist="310007" dir="7680000" sy="30000" kx="1300200" algn="ctr" rotWithShape="0">
                    <a:prstClr val="black">
                      <a:alpha val="32000"/>
                    </a:prstClr>
                  </a:outerShdw>
                </a:effectLst>
                <a:latin typeface="Constantia" pitchFamily="18" charset="0"/>
              </a:rPr>
              <a:t>that</a:t>
            </a:r>
            <a:r>
              <a:rPr lang="en-US" sz="2400" dirty="0" smtClean="0">
                <a:effectLst>
                  <a:outerShdw blurRad="60007" dist="310007" dir="7680000" sy="30000" kx="1300200" algn="ctr" rotWithShape="0">
                    <a:prstClr val="black">
                      <a:alpha val="32000"/>
                    </a:prstClr>
                  </a:outerShdw>
                </a:effectLst>
                <a:latin typeface="Constantia" pitchFamily="18" charset="0"/>
              </a:rPr>
              <a:t> they may come to their senses </a:t>
            </a:r>
            <a:r>
              <a:rPr lang="en-US" sz="2400" i="1" dirty="0" smtClean="0">
                <a:effectLst>
                  <a:outerShdw blurRad="60007" dist="310007" dir="7680000" sy="30000" kx="1300200" algn="ctr" rotWithShape="0">
                    <a:prstClr val="black">
                      <a:alpha val="32000"/>
                    </a:prstClr>
                  </a:outerShdw>
                </a:effectLst>
                <a:latin typeface="Constantia" pitchFamily="18" charset="0"/>
              </a:rPr>
              <a:t>and escape</a:t>
            </a:r>
            <a:r>
              <a:rPr lang="en-US" sz="2400" dirty="0" smtClean="0">
                <a:effectLst>
                  <a:outerShdw blurRad="60007" dist="310007" dir="7680000" sy="30000" kx="1300200" algn="ctr" rotWithShape="0">
                    <a:prstClr val="black">
                      <a:alpha val="32000"/>
                    </a:prstClr>
                  </a:outerShdw>
                </a:effectLst>
                <a:latin typeface="Constantia" pitchFamily="18" charset="0"/>
              </a:rPr>
              <a:t> the snare of the devil, having been taken captive by him to </a:t>
            </a:r>
            <a:r>
              <a:rPr lang="en-US" sz="2400" i="1" dirty="0" smtClean="0">
                <a:effectLst>
                  <a:outerShdw blurRad="60007" dist="310007" dir="7680000" sy="30000" kx="1300200" algn="ctr" rotWithShape="0">
                    <a:prstClr val="black">
                      <a:alpha val="32000"/>
                    </a:prstClr>
                  </a:outerShdw>
                </a:effectLst>
                <a:latin typeface="Constantia" pitchFamily="18" charset="0"/>
              </a:rPr>
              <a:t>do</a:t>
            </a:r>
            <a:r>
              <a:rPr lang="en-US" sz="2400" dirty="0" smtClean="0">
                <a:effectLst>
                  <a:outerShdw blurRad="60007" dist="310007" dir="7680000" sy="30000" kx="1300200" algn="ctr" rotWithShape="0">
                    <a:prstClr val="black">
                      <a:alpha val="32000"/>
                    </a:prstClr>
                  </a:outerShdw>
                </a:effectLst>
                <a:latin typeface="Constantia" pitchFamily="18" charset="0"/>
              </a:rPr>
              <a:t> his will. </a:t>
            </a:r>
            <a:endParaRPr lang="en-US" sz="2400" dirty="0">
              <a:effectLst>
                <a:outerShdw blurRad="60007" dist="310007" dir="7680000" sy="30000" kx="1300200" algn="ctr" rotWithShape="0">
                  <a:prstClr val="black">
                    <a:alpha val="32000"/>
                  </a:prstClr>
                </a:outerShdw>
              </a:effectLst>
              <a:latin typeface="Constantia" pitchFamily="18" charset="0"/>
            </a:endParaRPr>
          </a:p>
        </p:txBody>
      </p:sp>
      <p:sp>
        <p:nvSpPr>
          <p:cNvPr id="7" name="TextBox 6"/>
          <p:cNvSpPr txBox="1"/>
          <p:nvPr/>
        </p:nvSpPr>
        <p:spPr>
          <a:xfrm>
            <a:off x="-6927" y="0"/>
            <a:ext cx="9150927" cy="1107996"/>
          </a:xfrm>
          <a:prstGeom prst="rect">
            <a:avLst/>
          </a:prstGeom>
          <a:noFill/>
        </p:spPr>
        <p:txBody>
          <a:bodyPr wrap="square" rtlCol="0">
            <a:spAutoFit/>
          </a:bodyPr>
          <a:lstStyle/>
          <a:p>
            <a:pPr algn="ctr"/>
            <a:r>
              <a:rPr lang="en-US" sz="6600" dirty="0" smtClean="0">
                <a:ln w="1905">
                  <a:solidFill>
                    <a:srgbClr val="800000"/>
                  </a:solidFill>
                </a:ln>
                <a:solidFill>
                  <a:prstClr val="white"/>
                </a:solidFill>
                <a:effectLst>
                  <a:glow rad="101600">
                    <a:prstClr val="white">
                      <a:lumMod val="50000"/>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Futura XBlk BT" pitchFamily="34" charset="0"/>
              </a:rPr>
              <a:t>Be Strong In Grace</a:t>
            </a:r>
            <a:endParaRPr lang="en-US" sz="6600" dirty="0">
              <a:ln w="1905">
                <a:solidFill>
                  <a:srgbClr val="800000"/>
                </a:solidFill>
              </a:ln>
              <a:solidFill>
                <a:prstClr val="white"/>
              </a:solidFill>
              <a:effectLst>
                <a:glow rad="101600">
                  <a:prstClr val="white">
                    <a:lumMod val="50000"/>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Futura XBlk BT" pitchFamily="34" charset="0"/>
            </a:endParaRPr>
          </a:p>
        </p:txBody>
      </p:sp>
    </p:spTree>
    <p:extLst>
      <p:ext uri="{BB962C8B-B14F-4D97-AF65-F5344CB8AC3E}">
        <p14:creationId xmlns:p14="http://schemas.microsoft.com/office/powerpoint/2010/main" val="18292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 y="457200"/>
            <a:ext cx="4045527"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 Diagonal Corner Rectangle 2"/>
          <p:cNvSpPr/>
          <p:nvPr/>
        </p:nvSpPr>
        <p:spPr>
          <a:xfrm>
            <a:off x="3429000" y="1447800"/>
            <a:ext cx="5486400" cy="5105400"/>
          </a:xfrm>
          <a:prstGeom prst="round2DiagRect">
            <a:avLst/>
          </a:prstGeom>
          <a:gradFill>
            <a:gsLst>
              <a:gs pos="0">
                <a:schemeClr val="accent2">
                  <a:tint val="50000"/>
                  <a:satMod val="300000"/>
                  <a:lumMod val="67000"/>
                  <a:lumOff val="33000"/>
                </a:schemeClr>
              </a:gs>
              <a:gs pos="35000">
                <a:schemeClr val="accent2">
                  <a:tint val="37000"/>
                  <a:satMod val="300000"/>
                  <a:lumMod val="26000"/>
                  <a:lumOff val="74000"/>
                </a:schemeClr>
              </a:gs>
              <a:gs pos="100000">
                <a:srgbClr val="800000">
                  <a:lumMod val="6000"/>
                  <a:lumOff val="94000"/>
                </a:srgb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prstClr val="black"/>
              </a:solidFill>
            </a:endParaRPr>
          </a:p>
        </p:txBody>
      </p:sp>
      <p:sp>
        <p:nvSpPr>
          <p:cNvPr id="4" name="Rectangle 3"/>
          <p:cNvSpPr/>
          <p:nvPr/>
        </p:nvSpPr>
        <p:spPr>
          <a:xfrm>
            <a:off x="3429000" y="1524000"/>
            <a:ext cx="5486400" cy="830997"/>
          </a:xfrm>
          <a:prstGeom prst="rect">
            <a:avLst/>
          </a:prstGeom>
        </p:spPr>
        <p:txBody>
          <a:bodyPr wrap="square">
            <a:spAutoFit/>
          </a:bodyPr>
          <a:lstStyle/>
          <a:p>
            <a:pPr algn="ctr"/>
            <a:r>
              <a:rPr lang="en-US" sz="4800" b="1" dirty="0" smtClean="0">
                <a:solidFill>
                  <a:prstClr val="black"/>
                </a:solidFill>
                <a:effectLst>
                  <a:outerShdw blurRad="60007" dist="310007" dir="7680000" sy="30000" kx="1300200" algn="ctr" rotWithShape="0">
                    <a:prstClr val="black">
                      <a:alpha val="32000"/>
                    </a:prstClr>
                  </a:outerShdw>
                </a:effectLst>
                <a:latin typeface="Blue Highway Linocut" pitchFamily="2" charset="0"/>
              </a:rPr>
              <a:t>Be Strong In Grace</a:t>
            </a:r>
            <a:endParaRPr lang="en-US" sz="4800" b="1" dirty="0">
              <a:solidFill>
                <a:prstClr val="black"/>
              </a:solidFill>
              <a:effectLst>
                <a:outerShdw blurRad="60007" dist="310007" dir="7680000" sy="30000" kx="1300200" algn="ctr" rotWithShape="0">
                  <a:prstClr val="black">
                    <a:alpha val="32000"/>
                  </a:prstClr>
                </a:outerShdw>
              </a:effectLst>
              <a:latin typeface="Blue Highway Linocut" pitchFamily="2" charset="0"/>
            </a:endParaRPr>
          </a:p>
        </p:txBody>
      </p:sp>
      <p:sp>
        <p:nvSpPr>
          <p:cNvPr id="7" name="Rectangle 6"/>
          <p:cNvSpPr/>
          <p:nvPr/>
        </p:nvSpPr>
        <p:spPr>
          <a:xfrm>
            <a:off x="3505200" y="2555081"/>
            <a:ext cx="5334000" cy="3693319"/>
          </a:xfrm>
          <a:prstGeom prst="rect">
            <a:avLst/>
          </a:prstGeom>
        </p:spPr>
        <p:txBody>
          <a:bodyPr wrap="square">
            <a:spAutoFit/>
          </a:bodyPr>
          <a:lstStyle/>
          <a:p>
            <a:pPr marL="457200" indent="-457200">
              <a:spcAft>
                <a:spcPts val="600"/>
              </a:spcAft>
              <a:buClr>
                <a:srgbClr val="A50021"/>
              </a:buClr>
              <a:buFont typeface="Wingdings 2" pitchFamily="18" charset="2"/>
              <a:buChar char="è"/>
            </a:pPr>
            <a:r>
              <a:rPr lang="en-US" sz="2800" dirty="0" smtClean="0">
                <a:solidFill>
                  <a:prstClr val="black"/>
                </a:solidFill>
                <a:effectLst>
                  <a:outerShdw blurRad="60007" dist="310007" dir="7680000" sy="30000" kx="1300200" algn="ctr" rotWithShape="0">
                    <a:prstClr val="black">
                      <a:alpha val="32000"/>
                    </a:prstClr>
                  </a:outerShdw>
                </a:effectLst>
              </a:rPr>
              <a:t>We stand in GRACE by faith – </a:t>
            </a:r>
            <a:r>
              <a:rPr lang="en-US" sz="2800" dirty="0" smtClean="0">
                <a:solidFill>
                  <a:prstClr val="black"/>
                </a:solidFill>
                <a:effectLst>
                  <a:outerShdw blurRad="60007" dist="310007" dir="7680000" sy="30000" kx="1300200" algn="ctr" rotWithShape="0">
                    <a:prstClr val="black">
                      <a:alpha val="32000"/>
                    </a:prstClr>
                  </a:outerShdw>
                </a:effectLst>
                <a:latin typeface="Book Antiqua"/>
              </a:rPr>
              <a:t>1:5; Rom. 5:1,2; 1 Cor. 1:24</a:t>
            </a:r>
            <a:endParaRPr lang="en-US" sz="2800" dirty="0">
              <a:solidFill>
                <a:prstClr val="black"/>
              </a:solidFill>
              <a:effectLst>
                <a:outerShdw blurRad="60007" dist="310007" dir="7680000" sy="30000" kx="1300200" algn="ctr" rotWithShape="0">
                  <a:prstClr val="black">
                    <a:alpha val="32000"/>
                  </a:prstClr>
                </a:outerShdw>
              </a:effectLst>
              <a:latin typeface="Book Antiqua"/>
            </a:endParaRPr>
          </a:p>
          <a:p>
            <a:pPr marL="457200" indent="-457200">
              <a:spcAft>
                <a:spcPts val="600"/>
              </a:spcAft>
              <a:buClr>
                <a:srgbClr val="A50021"/>
              </a:buClr>
              <a:buFont typeface="Wingdings 2" pitchFamily="18" charset="2"/>
              <a:buChar char="è"/>
            </a:pPr>
            <a:r>
              <a:rPr lang="en-US" sz="2800" dirty="0" smtClean="0">
                <a:solidFill>
                  <a:prstClr val="black"/>
                </a:solidFill>
                <a:effectLst>
                  <a:outerShdw blurRad="60007" dist="310007" dir="7680000" sy="30000" kx="1300200" algn="ctr" rotWithShape="0">
                    <a:prstClr val="black">
                      <a:alpha val="32000"/>
                    </a:prstClr>
                  </a:outerShdw>
                </a:effectLst>
              </a:rPr>
              <a:t>Standing in the “true grace of God” is conditional </a:t>
            </a:r>
            <a:r>
              <a:rPr lang="en-US" sz="2800" i="1" dirty="0" smtClean="0">
                <a:solidFill>
                  <a:prstClr val="black"/>
                </a:solidFill>
                <a:effectLst>
                  <a:outerShdw blurRad="60007" dist="310007" dir="7680000" sy="30000" kx="1300200" algn="ctr" rotWithShape="0">
                    <a:prstClr val="black">
                      <a:alpha val="32000"/>
                    </a:prstClr>
                  </a:outerShdw>
                </a:effectLst>
                <a:latin typeface="Constantia" pitchFamily="18" charset="0"/>
              </a:rPr>
              <a:t>-  </a:t>
            </a:r>
            <a:r>
              <a:rPr lang="en-US" sz="2800" dirty="0" smtClean="0">
                <a:solidFill>
                  <a:prstClr val="black"/>
                </a:solidFill>
                <a:effectLst>
                  <a:outerShdw blurRad="60007" dist="310007" dir="7680000" sy="30000" kx="1300200" algn="ctr" rotWithShape="0">
                    <a:prstClr val="black">
                      <a:alpha val="32000"/>
                    </a:prstClr>
                  </a:outerShdw>
                </a:effectLst>
                <a:latin typeface="Book Antiqua"/>
              </a:rPr>
              <a:t>1 Peter 5:6-12; (</a:t>
            </a:r>
            <a:r>
              <a:rPr lang="en-US" sz="2800" i="1" dirty="0" smtClean="0">
                <a:solidFill>
                  <a:prstClr val="black"/>
                </a:solidFill>
                <a:effectLst>
                  <a:outerShdw blurRad="60007" dist="310007" dir="7680000" sy="30000" kx="1300200" algn="ctr" rotWithShape="0">
                    <a:prstClr val="black">
                      <a:alpha val="32000"/>
                    </a:prstClr>
                  </a:outerShdw>
                </a:effectLst>
                <a:latin typeface="Book Antiqua"/>
              </a:rPr>
              <a:t>see entire context of 1 Peter</a:t>
            </a:r>
            <a:r>
              <a:rPr lang="en-US" sz="2800" dirty="0" smtClean="0">
                <a:solidFill>
                  <a:prstClr val="black"/>
                </a:solidFill>
                <a:effectLst>
                  <a:outerShdw blurRad="60007" dist="310007" dir="7680000" sy="30000" kx="1300200" algn="ctr" rotWithShape="0">
                    <a:prstClr val="black">
                      <a:alpha val="32000"/>
                    </a:prstClr>
                  </a:outerShdw>
                </a:effectLst>
                <a:latin typeface="Book Antiqua"/>
              </a:rPr>
              <a:t>); Acts 13:43; Gal. 5:4</a:t>
            </a:r>
          </a:p>
          <a:p>
            <a:pPr marL="457200" indent="-457200">
              <a:spcAft>
                <a:spcPts val="600"/>
              </a:spcAft>
              <a:buClr>
                <a:srgbClr val="A50021"/>
              </a:buClr>
              <a:buFont typeface="Wingdings 2" pitchFamily="18" charset="2"/>
              <a:buChar char="è"/>
            </a:pPr>
            <a:r>
              <a:rPr lang="en-US" sz="2800" dirty="0" smtClean="0">
                <a:solidFill>
                  <a:prstClr val="black"/>
                </a:solidFill>
                <a:effectLst>
                  <a:outerShdw blurRad="60007" dist="310007" dir="7680000" sy="30000" kx="1300200" algn="ctr" rotWithShape="0">
                    <a:prstClr val="black">
                      <a:alpha val="32000"/>
                    </a:prstClr>
                  </a:outerShdw>
                </a:effectLst>
              </a:rPr>
              <a:t>We are to grow in grace </a:t>
            </a:r>
            <a:r>
              <a:rPr lang="en-US" sz="2800" i="1" dirty="0" smtClean="0">
                <a:solidFill>
                  <a:prstClr val="black"/>
                </a:solidFill>
                <a:effectLst>
                  <a:outerShdw blurRad="60007" dist="310007" dir="7680000" sy="30000" kx="1300200" algn="ctr" rotWithShape="0">
                    <a:prstClr val="black">
                      <a:alpha val="32000"/>
                    </a:prstClr>
                  </a:outerShdw>
                </a:effectLst>
                <a:latin typeface="Constantia" pitchFamily="18" charset="0"/>
              </a:rPr>
              <a:t>–      </a:t>
            </a:r>
            <a:r>
              <a:rPr lang="en-US" sz="2800" dirty="0" smtClean="0">
                <a:solidFill>
                  <a:prstClr val="black"/>
                </a:solidFill>
                <a:effectLst>
                  <a:outerShdw blurRad="60007" dist="310007" dir="7680000" sy="30000" kx="1300200" algn="ctr" rotWithShape="0">
                    <a:prstClr val="black">
                      <a:alpha val="32000"/>
                    </a:prstClr>
                  </a:outerShdw>
                </a:effectLst>
                <a:latin typeface="Book Antiqua"/>
              </a:rPr>
              <a:t>2 Peter 1:2-11; 3:14-17</a:t>
            </a:r>
            <a:endParaRPr lang="en-US" sz="2800" dirty="0">
              <a:solidFill>
                <a:prstClr val="black"/>
              </a:solidFill>
              <a:effectLst>
                <a:outerShdw blurRad="60007" dist="310007" dir="7680000" sy="30000" kx="1300200" algn="ctr" rotWithShape="0">
                  <a:prstClr val="black">
                    <a:alpha val="32000"/>
                  </a:prstClr>
                </a:outerShdw>
              </a:effectLst>
              <a:latin typeface="Book Antiqua"/>
            </a:endParaRPr>
          </a:p>
        </p:txBody>
      </p:sp>
      <p:sp>
        <p:nvSpPr>
          <p:cNvPr id="9" name="TextBox 8"/>
          <p:cNvSpPr txBox="1"/>
          <p:nvPr/>
        </p:nvSpPr>
        <p:spPr>
          <a:xfrm>
            <a:off x="-6927" y="0"/>
            <a:ext cx="9150927" cy="1107996"/>
          </a:xfrm>
          <a:prstGeom prst="rect">
            <a:avLst/>
          </a:prstGeom>
          <a:noFill/>
        </p:spPr>
        <p:txBody>
          <a:bodyPr wrap="square" rtlCol="0">
            <a:spAutoFit/>
          </a:bodyPr>
          <a:lstStyle/>
          <a:p>
            <a:pPr algn="ctr"/>
            <a:r>
              <a:rPr lang="en-US" sz="6600" dirty="0" smtClean="0">
                <a:ln w="1905">
                  <a:solidFill>
                    <a:srgbClr val="800000"/>
                  </a:solidFill>
                </a:ln>
                <a:solidFill>
                  <a:prstClr val="white"/>
                </a:solidFill>
                <a:effectLst>
                  <a:glow rad="101600">
                    <a:prstClr val="white">
                      <a:lumMod val="50000"/>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Futura XBlk BT" pitchFamily="34" charset="0"/>
              </a:rPr>
              <a:t>Be Strong In Grace</a:t>
            </a:r>
            <a:endParaRPr lang="en-US" sz="6600" dirty="0">
              <a:ln w="1905">
                <a:solidFill>
                  <a:srgbClr val="800000"/>
                </a:solidFill>
              </a:ln>
              <a:solidFill>
                <a:prstClr val="white"/>
              </a:solidFill>
              <a:effectLst>
                <a:glow rad="101600">
                  <a:prstClr val="white">
                    <a:lumMod val="50000"/>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Futura XBlk BT" pitchFamily="34" charset="0"/>
            </a:endParaRPr>
          </a:p>
        </p:txBody>
      </p:sp>
    </p:spTree>
    <p:extLst>
      <p:ext uri="{BB962C8B-B14F-4D97-AF65-F5344CB8AC3E}">
        <p14:creationId xmlns:p14="http://schemas.microsoft.com/office/powerpoint/2010/main" val="4619142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429000" y="1447800"/>
            <a:ext cx="5486400" cy="5105400"/>
          </a:xfrm>
          <a:prstGeom prst="round2DiagRect">
            <a:avLst/>
          </a:prstGeom>
          <a:gradFill>
            <a:gsLst>
              <a:gs pos="0">
                <a:schemeClr val="accent2">
                  <a:tint val="50000"/>
                  <a:satMod val="300000"/>
                  <a:lumMod val="67000"/>
                  <a:lumOff val="33000"/>
                </a:schemeClr>
              </a:gs>
              <a:gs pos="35000">
                <a:schemeClr val="accent2">
                  <a:tint val="37000"/>
                  <a:satMod val="300000"/>
                  <a:lumMod val="26000"/>
                  <a:lumOff val="74000"/>
                </a:schemeClr>
              </a:gs>
              <a:gs pos="100000">
                <a:srgbClr val="800000">
                  <a:lumMod val="6000"/>
                  <a:lumOff val="94000"/>
                </a:srgb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prstClr val="black"/>
              </a:solidFill>
            </a:endParaRPr>
          </a:p>
        </p:txBody>
      </p:sp>
      <p:sp>
        <p:nvSpPr>
          <p:cNvPr id="4" name="Rectangle 3"/>
          <p:cNvSpPr/>
          <p:nvPr/>
        </p:nvSpPr>
        <p:spPr>
          <a:xfrm>
            <a:off x="3429000" y="1524000"/>
            <a:ext cx="5486400" cy="830997"/>
          </a:xfrm>
          <a:prstGeom prst="rect">
            <a:avLst/>
          </a:prstGeom>
        </p:spPr>
        <p:txBody>
          <a:bodyPr wrap="square">
            <a:spAutoFit/>
          </a:bodyPr>
          <a:lstStyle/>
          <a:p>
            <a:pPr algn="ctr"/>
            <a:r>
              <a:rPr lang="en-US" sz="4800" b="1" dirty="0" smtClean="0">
                <a:solidFill>
                  <a:prstClr val="black"/>
                </a:solidFill>
                <a:effectLst>
                  <a:outerShdw blurRad="60007" dist="310007" dir="7680000" sy="30000" kx="1300200" algn="ctr" rotWithShape="0">
                    <a:prstClr val="black">
                      <a:alpha val="32000"/>
                    </a:prstClr>
                  </a:outerShdw>
                </a:effectLst>
                <a:latin typeface="Blue Highway Linocut" pitchFamily="2" charset="0"/>
              </a:rPr>
              <a:t>That Is In Christ Jesus</a:t>
            </a:r>
            <a:endParaRPr lang="en-US" sz="4800" b="1" dirty="0">
              <a:solidFill>
                <a:prstClr val="black"/>
              </a:solidFill>
              <a:effectLst>
                <a:outerShdw blurRad="60007" dist="310007" dir="7680000" sy="30000" kx="1300200" algn="ctr" rotWithShape="0">
                  <a:prstClr val="black">
                    <a:alpha val="32000"/>
                  </a:prstClr>
                </a:outerShdw>
              </a:effectLst>
              <a:latin typeface="Blue Highway Linocut" pitchFamily="2" charset="0"/>
            </a:endParaRPr>
          </a:p>
        </p:txBody>
      </p:sp>
      <p:sp>
        <p:nvSpPr>
          <p:cNvPr id="7" name="Rectangle 6"/>
          <p:cNvSpPr/>
          <p:nvPr/>
        </p:nvSpPr>
        <p:spPr>
          <a:xfrm>
            <a:off x="3639080" y="2514600"/>
            <a:ext cx="5200120" cy="3862596"/>
          </a:xfrm>
          <a:prstGeom prst="rect">
            <a:avLst/>
          </a:prstGeom>
        </p:spPr>
        <p:txBody>
          <a:bodyPr wrap="square">
            <a:spAutoFit/>
          </a:bodyPr>
          <a:lstStyle/>
          <a:p>
            <a:pPr marL="457200" indent="-457200">
              <a:spcAft>
                <a:spcPts val="600"/>
              </a:spcAft>
              <a:buClr>
                <a:srgbClr val="A50021"/>
              </a:buClr>
              <a:buFont typeface="Wingdings 2" pitchFamily="18" charset="2"/>
              <a:buChar char="è"/>
            </a:pPr>
            <a:r>
              <a:rPr lang="en-US" sz="3000" dirty="0" smtClean="0">
                <a:solidFill>
                  <a:prstClr val="black"/>
                </a:solidFill>
                <a:effectLst>
                  <a:outerShdw blurRad="60007" dist="310007" dir="7680000" sy="30000" kx="1300200" algn="ctr" rotWithShape="0">
                    <a:prstClr val="black">
                      <a:alpha val="32000"/>
                    </a:prstClr>
                  </a:outerShdw>
                </a:effectLst>
              </a:rPr>
              <a:t>One cannot be “strong in grace” and not be in Christ – </a:t>
            </a:r>
            <a:r>
              <a:rPr lang="en-US" sz="3000" dirty="0">
                <a:solidFill>
                  <a:prstClr val="black"/>
                </a:solidFill>
                <a:effectLst>
                  <a:outerShdw blurRad="60007" dist="310007" dir="7680000" sy="30000" kx="1300200" algn="ctr" rotWithShape="0">
                    <a:prstClr val="black">
                      <a:alpha val="32000"/>
                    </a:prstClr>
                  </a:outerShdw>
                </a:effectLst>
                <a:latin typeface="Book Antiqua"/>
              </a:rPr>
              <a:t>Rom. </a:t>
            </a:r>
            <a:r>
              <a:rPr lang="en-US" sz="3000" dirty="0" smtClean="0">
                <a:solidFill>
                  <a:prstClr val="black"/>
                </a:solidFill>
                <a:effectLst>
                  <a:outerShdw blurRad="60007" dist="310007" dir="7680000" sy="30000" kx="1300200" algn="ctr" rotWithShape="0">
                    <a:prstClr val="black">
                      <a:alpha val="32000"/>
                    </a:prstClr>
                  </a:outerShdw>
                </a:effectLst>
                <a:latin typeface="Book Antiqua"/>
              </a:rPr>
              <a:t>8:1,2; 2 Cor. 5:17 </a:t>
            </a:r>
            <a:endParaRPr lang="en-US" sz="3000" dirty="0">
              <a:solidFill>
                <a:prstClr val="black"/>
              </a:solidFill>
              <a:effectLst>
                <a:outerShdw blurRad="60007" dist="310007" dir="7680000" sy="30000" kx="1300200" algn="ctr" rotWithShape="0">
                  <a:prstClr val="black">
                    <a:alpha val="32000"/>
                  </a:prstClr>
                </a:outerShdw>
              </a:effectLst>
              <a:latin typeface="Book Antiqua"/>
            </a:endParaRPr>
          </a:p>
          <a:p>
            <a:pPr marL="457200" indent="-457200">
              <a:spcAft>
                <a:spcPts val="600"/>
              </a:spcAft>
              <a:buClr>
                <a:srgbClr val="A50021"/>
              </a:buClr>
              <a:buFont typeface="Wingdings 2" pitchFamily="18" charset="2"/>
              <a:buChar char="è"/>
            </a:pPr>
            <a:r>
              <a:rPr lang="en-US" sz="3000" dirty="0" smtClean="0">
                <a:solidFill>
                  <a:prstClr val="black"/>
                </a:solidFill>
                <a:effectLst>
                  <a:outerShdw blurRad="60007" dist="310007" dir="7680000" sy="30000" kx="1300200" algn="ctr" rotWithShape="0">
                    <a:prstClr val="black">
                      <a:alpha val="32000"/>
                    </a:prstClr>
                  </a:outerShdw>
                </a:effectLst>
              </a:rPr>
              <a:t>All spiritual blessings are in Christ – </a:t>
            </a:r>
            <a:r>
              <a:rPr lang="en-US" sz="3000" dirty="0" smtClean="0">
                <a:solidFill>
                  <a:prstClr val="black"/>
                </a:solidFill>
                <a:effectLst>
                  <a:outerShdw blurRad="60007" dist="310007" dir="7680000" sy="30000" kx="1300200" algn="ctr" rotWithShape="0">
                    <a:prstClr val="black">
                      <a:alpha val="32000"/>
                    </a:prstClr>
                  </a:outerShdw>
                </a:effectLst>
                <a:latin typeface="Constantia" pitchFamily="18" charset="0"/>
              </a:rPr>
              <a:t>Ephesians 1</a:t>
            </a:r>
            <a:r>
              <a:rPr lang="en-US" sz="3000" dirty="0" smtClean="0">
                <a:solidFill>
                  <a:prstClr val="black"/>
                </a:solidFill>
                <a:effectLst>
                  <a:outerShdw blurRad="60007" dist="310007" dir="7680000" sy="30000" kx="1300200" algn="ctr" rotWithShape="0">
                    <a:prstClr val="black">
                      <a:alpha val="32000"/>
                    </a:prstClr>
                  </a:outerShdw>
                </a:effectLst>
              </a:rPr>
              <a:t> </a:t>
            </a:r>
            <a:r>
              <a:rPr lang="en-US" sz="3000" i="1" dirty="0" smtClean="0">
                <a:solidFill>
                  <a:prstClr val="black"/>
                </a:solidFill>
                <a:effectLst>
                  <a:outerShdw blurRad="60007" dist="310007" dir="7680000" sy="30000" kx="1300200" algn="ctr" rotWithShape="0">
                    <a:prstClr val="black">
                      <a:alpha val="32000"/>
                    </a:prstClr>
                  </a:outerShdw>
                </a:effectLst>
                <a:latin typeface="Constantia" pitchFamily="18" charset="0"/>
              </a:rPr>
              <a:t>(therefore, there are no spiritual blessings outside of Christ)</a:t>
            </a:r>
            <a:endParaRPr lang="en-US" sz="3000" i="1" dirty="0">
              <a:solidFill>
                <a:prstClr val="black"/>
              </a:solidFill>
              <a:effectLst>
                <a:outerShdw blurRad="60007" dist="310007" dir="7680000" sy="30000" kx="1300200" algn="ctr" rotWithShape="0">
                  <a:prstClr val="black">
                    <a:alpha val="32000"/>
                  </a:prstClr>
                </a:outerShdw>
              </a:effectLst>
              <a:latin typeface="Constantia" pitchFamily="18" charset="0"/>
            </a:endParaRPr>
          </a:p>
        </p:txBody>
      </p:sp>
      <p:sp>
        <p:nvSpPr>
          <p:cNvPr id="9" name="TextBox 8"/>
          <p:cNvSpPr txBox="1"/>
          <p:nvPr/>
        </p:nvSpPr>
        <p:spPr>
          <a:xfrm>
            <a:off x="-6927" y="0"/>
            <a:ext cx="9150927" cy="1107996"/>
          </a:xfrm>
          <a:prstGeom prst="rect">
            <a:avLst/>
          </a:prstGeom>
          <a:noFill/>
        </p:spPr>
        <p:txBody>
          <a:bodyPr wrap="square" rtlCol="0">
            <a:spAutoFit/>
          </a:bodyPr>
          <a:lstStyle/>
          <a:p>
            <a:pPr algn="ctr"/>
            <a:r>
              <a:rPr lang="en-US" sz="6600" dirty="0" smtClean="0">
                <a:ln w="1905">
                  <a:solidFill>
                    <a:srgbClr val="800000"/>
                  </a:solidFill>
                </a:ln>
                <a:solidFill>
                  <a:prstClr val="white"/>
                </a:solidFill>
                <a:effectLst>
                  <a:glow rad="101600">
                    <a:prstClr val="white">
                      <a:lumMod val="50000"/>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Futura XBlk BT" pitchFamily="34" charset="0"/>
              </a:rPr>
              <a:t>Be Strong In Grace</a:t>
            </a:r>
            <a:endParaRPr lang="en-US" sz="6600" dirty="0">
              <a:ln w="1905">
                <a:solidFill>
                  <a:srgbClr val="800000"/>
                </a:solidFill>
              </a:ln>
              <a:solidFill>
                <a:prstClr val="white"/>
              </a:solidFill>
              <a:effectLst>
                <a:glow rad="101600">
                  <a:prstClr val="white">
                    <a:lumMod val="50000"/>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Futura XBlk BT" pitchFamily="34" charset="0"/>
            </a:endParaRPr>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60922"/>
            <a:ext cx="3639080" cy="5197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258007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52400" y="2438400"/>
            <a:ext cx="3520786" cy="4267200"/>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 name="Round Diagonal Corner Rectangle 15"/>
          <p:cNvSpPr/>
          <p:nvPr/>
        </p:nvSpPr>
        <p:spPr>
          <a:xfrm flipH="1">
            <a:off x="5486400" y="2438400"/>
            <a:ext cx="3527714" cy="42672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 name="Right Arrow 1"/>
          <p:cNvSpPr/>
          <p:nvPr/>
        </p:nvSpPr>
        <p:spPr>
          <a:xfrm>
            <a:off x="3425536" y="4362271"/>
            <a:ext cx="2518064" cy="1143000"/>
          </a:xfrm>
          <a:prstGeom prst="rightArrow">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0" name="TextBox 9"/>
          <p:cNvSpPr txBox="1"/>
          <p:nvPr/>
        </p:nvSpPr>
        <p:spPr>
          <a:xfrm>
            <a:off x="228600" y="2749927"/>
            <a:ext cx="3124200" cy="4031873"/>
          </a:xfrm>
          <a:prstGeom prst="rect">
            <a:avLst/>
          </a:prstGeom>
          <a:noFill/>
        </p:spPr>
        <p:txBody>
          <a:bodyPr wrap="square" rtlCol="0">
            <a:spAutoFit/>
          </a:bodyPr>
          <a:lstStyle/>
          <a:p>
            <a:pPr algn="ctr"/>
            <a:r>
              <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nard MT Condensed" pitchFamily="18" charset="0"/>
              </a:rPr>
              <a:t>Outside Christ </a:t>
            </a:r>
          </a:p>
          <a:p>
            <a:pPr algn="ctr"/>
            <a:r>
              <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Ornamental" pitchFamily="2" charset="0"/>
              </a:rPr>
              <a:t>Lost Without Hope</a:t>
            </a:r>
          </a:p>
          <a:p>
            <a:pPr algn="ctr">
              <a:buClr>
                <a:srgbClr val="FFFF00"/>
              </a:buClr>
            </a:pPr>
            <a:r>
              <a:rPr lang="en-US" sz="2400" dirty="0" smtClean="0">
                <a:ln>
                  <a:solidFill>
                    <a:sysClr val="windowText" lastClr="000000"/>
                  </a:solidFill>
                </a:ln>
                <a:solidFill>
                  <a:schemeClr val="bg1"/>
                </a:solidFill>
                <a:effectLst>
                  <a:glow rad="101600">
                    <a:schemeClr val="tx1">
                      <a:alpha val="60000"/>
                    </a:schemeClr>
                  </a:glow>
                </a:effectLst>
                <a:latin typeface="Berlin Sans FB Demi" pitchFamily="34" charset="0"/>
              </a:rPr>
              <a:t>NO spiritual blessings</a:t>
            </a:r>
          </a:p>
          <a:p>
            <a:pPr algn="ctr">
              <a:buClr>
                <a:srgbClr val="FFFF00"/>
              </a:buClr>
            </a:pPr>
            <a:r>
              <a:rPr lang="en-US" sz="2400" dirty="0" smtClean="0">
                <a:ln>
                  <a:solidFill>
                    <a:sysClr val="windowText" lastClr="000000"/>
                  </a:solidFill>
                </a:ln>
                <a:solidFill>
                  <a:schemeClr val="bg1"/>
                </a:solidFill>
                <a:effectLst>
                  <a:glow rad="101600">
                    <a:schemeClr val="tx1">
                      <a:alpha val="60000"/>
                    </a:schemeClr>
                  </a:glow>
                </a:effectLst>
                <a:latin typeface="Berlin Sans FB Demi" pitchFamily="34" charset="0"/>
              </a:rPr>
              <a:t>NOT chosen</a:t>
            </a:r>
          </a:p>
          <a:p>
            <a:pPr algn="ctr">
              <a:buClr>
                <a:srgbClr val="FFFF00"/>
              </a:buClr>
            </a:pPr>
            <a:r>
              <a:rPr lang="en-US" sz="2400" dirty="0" smtClean="0">
                <a:ln>
                  <a:solidFill>
                    <a:sysClr val="windowText" lastClr="000000"/>
                  </a:solidFill>
                </a:ln>
                <a:solidFill>
                  <a:schemeClr val="bg1"/>
                </a:solidFill>
                <a:effectLst>
                  <a:glow rad="101600">
                    <a:schemeClr val="tx1">
                      <a:alpha val="60000"/>
                    </a:schemeClr>
                  </a:glow>
                </a:effectLst>
                <a:latin typeface="Berlin Sans FB Demi" pitchFamily="34" charset="0"/>
              </a:rPr>
              <a:t>NOT children of God</a:t>
            </a:r>
          </a:p>
          <a:p>
            <a:pPr algn="ctr">
              <a:buClr>
                <a:srgbClr val="FFFF00"/>
              </a:buClr>
            </a:pPr>
            <a:r>
              <a:rPr lang="en-US" sz="2400" dirty="0" smtClean="0">
                <a:ln>
                  <a:solidFill>
                    <a:sysClr val="windowText" lastClr="000000"/>
                  </a:solidFill>
                </a:ln>
                <a:solidFill>
                  <a:schemeClr val="bg1"/>
                </a:solidFill>
                <a:effectLst>
                  <a:glow rad="101600">
                    <a:schemeClr val="tx1">
                      <a:alpha val="60000"/>
                    </a:schemeClr>
                  </a:glow>
                </a:effectLst>
                <a:latin typeface="Berlin Sans FB Demi" pitchFamily="34" charset="0"/>
              </a:rPr>
              <a:t>NOT accepted</a:t>
            </a:r>
          </a:p>
          <a:p>
            <a:pPr algn="ctr">
              <a:buClr>
                <a:srgbClr val="FFFF00"/>
              </a:buClr>
            </a:pPr>
            <a:r>
              <a:rPr lang="en-US" sz="2400" dirty="0" smtClean="0">
                <a:ln>
                  <a:solidFill>
                    <a:sysClr val="windowText" lastClr="000000"/>
                  </a:solidFill>
                </a:ln>
                <a:solidFill>
                  <a:schemeClr val="bg1"/>
                </a:solidFill>
                <a:effectLst>
                  <a:glow rad="101600">
                    <a:schemeClr val="tx1">
                      <a:alpha val="60000"/>
                    </a:schemeClr>
                  </a:glow>
                </a:effectLst>
                <a:latin typeface="Berlin Sans FB Demi" pitchFamily="34" charset="0"/>
              </a:rPr>
              <a:t>NO redemption</a:t>
            </a:r>
          </a:p>
          <a:p>
            <a:pPr algn="ctr">
              <a:buClr>
                <a:srgbClr val="FFFF00"/>
              </a:buClr>
            </a:pPr>
            <a:r>
              <a:rPr lang="en-US" sz="2400" dirty="0" smtClean="0">
                <a:ln>
                  <a:solidFill>
                    <a:sysClr val="windowText" lastClr="000000"/>
                  </a:solidFill>
                </a:ln>
                <a:solidFill>
                  <a:schemeClr val="bg1"/>
                </a:solidFill>
                <a:effectLst>
                  <a:glow rad="101600">
                    <a:schemeClr val="tx1">
                      <a:alpha val="60000"/>
                    </a:schemeClr>
                  </a:glow>
                </a:effectLst>
                <a:latin typeface="Berlin Sans FB Demi" pitchFamily="34" charset="0"/>
              </a:rPr>
              <a:t>NO forgiveness</a:t>
            </a:r>
          </a:p>
          <a:p>
            <a:pPr algn="ctr">
              <a:buClr>
                <a:srgbClr val="FFFF00"/>
              </a:buClr>
            </a:pPr>
            <a:r>
              <a:rPr lang="en-US" sz="2400" dirty="0" smtClean="0">
                <a:ln>
                  <a:solidFill>
                    <a:sysClr val="windowText" lastClr="000000"/>
                  </a:solidFill>
                </a:ln>
                <a:solidFill>
                  <a:schemeClr val="bg1"/>
                </a:solidFill>
                <a:effectLst>
                  <a:glow rad="101600">
                    <a:schemeClr val="tx1">
                      <a:alpha val="60000"/>
                    </a:schemeClr>
                  </a:glow>
                </a:effectLst>
                <a:latin typeface="Berlin Sans FB Demi" pitchFamily="34" charset="0"/>
              </a:rPr>
              <a:t>NO heavenly Inheritance </a:t>
            </a:r>
            <a:endParaRPr lang="en-US" sz="3200" dirty="0">
              <a:ln>
                <a:solidFill>
                  <a:sysClr val="windowText" lastClr="000000"/>
                </a:solidFill>
              </a:ln>
              <a:solidFill>
                <a:schemeClr val="bg1"/>
              </a:solidFill>
              <a:effectLst>
                <a:glow rad="101600">
                  <a:schemeClr val="tx1">
                    <a:alpha val="60000"/>
                  </a:schemeClr>
                </a:glow>
              </a:effectLst>
              <a:latin typeface="Berlin Sans FB Demi" pitchFamily="34" charset="0"/>
            </a:endParaRPr>
          </a:p>
        </p:txBody>
      </p:sp>
      <p:sp>
        <p:nvSpPr>
          <p:cNvPr id="11" name="TextBox 10"/>
          <p:cNvSpPr txBox="1"/>
          <p:nvPr/>
        </p:nvSpPr>
        <p:spPr>
          <a:xfrm>
            <a:off x="5695950" y="2749927"/>
            <a:ext cx="3295650" cy="4031873"/>
          </a:xfrm>
          <a:prstGeom prst="rect">
            <a:avLst/>
          </a:prstGeom>
          <a:noFill/>
        </p:spPr>
        <p:txBody>
          <a:bodyPr wrap="square" rtlCol="0">
            <a:spAutoFit/>
          </a:bodyPr>
          <a:lstStyle/>
          <a:p>
            <a:pPr algn="ctr"/>
            <a:r>
              <a:rPr lang="en-US" sz="3200" dirty="0" smtClean="0">
                <a:effectLst>
                  <a:outerShdw blurRad="60007" dist="310007" dir="7680000" sy="30000" kx="1300200" algn="ctr" rotWithShape="0">
                    <a:prstClr val="black">
                      <a:alpha val="32000"/>
                    </a:prstClr>
                  </a:outerShdw>
                </a:effectLst>
                <a:latin typeface="Bernard MT Condensed" pitchFamily="18" charset="0"/>
              </a:rPr>
              <a:t>Inside Christ </a:t>
            </a:r>
          </a:p>
          <a:p>
            <a:pPr algn="ctr"/>
            <a:r>
              <a:rPr lang="en-US" sz="3200" dirty="0" smtClean="0">
                <a:effectLst>
                  <a:outerShdw blurRad="60007" dist="310007" dir="7680000" sy="30000" kx="1300200" algn="ctr" rotWithShape="0">
                    <a:prstClr val="black">
                      <a:alpha val="32000"/>
                    </a:prstClr>
                  </a:outerShdw>
                </a:effectLst>
                <a:latin typeface="Ornamental" pitchFamily="2" charset="0"/>
              </a:rPr>
              <a:t>Saved / Hope</a:t>
            </a:r>
          </a:p>
          <a:p>
            <a:pPr algn="ctr">
              <a:buClr>
                <a:srgbClr val="C00000"/>
              </a:buClr>
            </a:pPr>
            <a:r>
              <a:rPr lang="en-US" sz="2400" dirty="0" smtClean="0">
                <a:effectLst>
                  <a:outerShdw blurRad="60007" dist="310007" dir="7680000" sy="30000" kx="1300200" algn="ctr" rotWithShape="0">
                    <a:prstClr val="black">
                      <a:alpha val="32000"/>
                    </a:prstClr>
                  </a:outerShdw>
                </a:effectLst>
                <a:latin typeface="Berlin Sans FB Demi" pitchFamily="34" charset="0"/>
              </a:rPr>
              <a:t>ALL spiritual blessings </a:t>
            </a:r>
          </a:p>
          <a:p>
            <a:pPr algn="ctr">
              <a:buClr>
                <a:srgbClr val="C00000"/>
              </a:buClr>
            </a:pPr>
            <a:r>
              <a:rPr lang="en-US" sz="2400" dirty="0" smtClean="0">
                <a:effectLst>
                  <a:outerShdw blurRad="60007" dist="310007" dir="7680000" sy="30000" kx="1300200" algn="ctr" rotWithShape="0">
                    <a:prstClr val="black">
                      <a:alpha val="32000"/>
                    </a:prstClr>
                  </a:outerShdw>
                </a:effectLst>
                <a:latin typeface="Berlin Sans FB Demi" pitchFamily="34" charset="0"/>
              </a:rPr>
              <a:t>Chosen</a:t>
            </a:r>
          </a:p>
          <a:p>
            <a:pPr algn="ctr">
              <a:buClr>
                <a:srgbClr val="C00000"/>
              </a:buClr>
            </a:pPr>
            <a:r>
              <a:rPr lang="en-US" sz="2400" dirty="0" smtClean="0">
                <a:effectLst>
                  <a:outerShdw blurRad="60007" dist="310007" dir="7680000" sy="30000" kx="1300200" algn="ctr" rotWithShape="0">
                    <a:prstClr val="black">
                      <a:alpha val="32000"/>
                    </a:prstClr>
                  </a:outerShdw>
                </a:effectLst>
                <a:latin typeface="Berlin Sans FB Demi" pitchFamily="34" charset="0"/>
              </a:rPr>
              <a:t>A child of God</a:t>
            </a:r>
          </a:p>
          <a:p>
            <a:pPr algn="ctr">
              <a:buClr>
                <a:srgbClr val="C00000"/>
              </a:buClr>
            </a:pPr>
            <a:r>
              <a:rPr lang="en-US" sz="2400" dirty="0" smtClean="0">
                <a:effectLst>
                  <a:outerShdw blurRad="60007" dist="310007" dir="7680000" sy="30000" kx="1300200" algn="ctr" rotWithShape="0">
                    <a:prstClr val="black">
                      <a:alpha val="32000"/>
                    </a:prstClr>
                  </a:outerShdw>
                </a:effectLst>
                <a:latin typeface="Berlin Sans FB Demi" pitchFamily="34" charset="0"/>
              </a:rPr>
              <a:t>Accepted</a:t>
            </a:r>
          </a:p>
          <a:p>
            <a:pPr algn="ctr">
              <a:buClr>
                <a:srgbClr val="C00000"/>
              </a:buClr>
            </a:pPr>
            <a:r>
              <a:rPr lang="en-US" sz="2400" dirty="0" smtClean="0">
                <a:effectLst>
                  <a:outerShdw blurRad="60007" dist="310007" dir="7680000" sy="30000" kx="1300200" algn="ctr" rotWithShape="0">
                    <a:prstClr val="black">
                      <a:alpha val="32000"/>
                    </a:prstClr>
                  </a:outerShdw>
                </a:effectLst>
                <a:latin typeface="Berlin Sans FB Demi" pitchFamily="34" charset="0"/>
              </a:rPr>
              <a:t>Redeemed</a:t>
            </a:r>
          </a:p>
          <a:p>
            <a:pPr algn="ctr">
              <a:buClr>
                <a:srgbClr val="C00000"/>
              </a:buClr>
            </a:pPr>
            <a:r>
              <a:rPr lang="en-US" sz="2400" dirty="0" smtClean="0">
                <a:effectLst>
                  <a:outerShdw blurRad="60007" dist="310007" dir="7680000" sy="30000" kx="1300200" algn="ctr" rotWithShape="0">
                    <a:prstClr val="black">
                      <a:alpha val="32000"/>
                    </a:prstClr>
                  </a:outerShdw>
                </a:effectLst>
                <a:latin typeface="Berlin Sans FB Demi" pitchFamily="34" charset="0"/>
              </a:rPr>
              <a:t>Forgiven</a:t>
            </a:r>
          </a:p>
          <a:p>
            <a:pPr algn="ctr">
              <a:buClr>
                <a:srgbClr val="C00000"/>
              </a:buClr>
            </a:pPr>
            <a:r>
              <a:rPr lang="en-US" sz="2400" dirty="0" smtClean="0">
                <a:effectLst>
                  <a:outerShdw blurRad="60007" dist="310007" dir="7680000" sy="30000" kx="1300200" algn="ctr" rotWithShape="0">
                    <a:prstClr val="black">
                      <a:alpha val="32000"/>
                    </a:prstClr>
                  </a:outerShdw>
                </a:effectLst>
                <a:latin typeface="Berlin Sans FB Demi" pitchFamily="34" charset="0"/>
              </a:rPr>
              <a:t>A Heavenly Inheritance </a:t>
            </a:r>
            <a:endParaRPr lang="en-US" sz="3200" dirty="0">
              <a:effectLst>
                <a:outerShdw blurRad="60007" dist="310007" dir="7680000" sy="30000" kx="1300200" algn="ctr" rotWithShape="0">
                  <a:prstClr val="black">
                    <a:alpha val="32000"/>
                  </a:prstClr>
                </a:outerShdw>
              </a:effectLst>
              <a:latin typeface="Berlin Sans FB Demi" pitchFamily="34" charset="0"/>
            </a:endParaRPr>
          </a:p>
        </p:txBody>
      </p:sp>
      <p:sp>
        <p:nvSpPr>
          <p:cNvPr id="14" name="TextBox 13"/>
          <p:cNvSpPr txBox="1"/>
          <p:nvPr/>
        </p:nvSpPr>
        <p:spPr>
          <a:xfrm>
            <a:off x="3425536" y="3105329"/>
            <a:ext cx="2286000" cy="1314271"/>
          </a:xfrm>
          <a:prstGeom prst="rect">
            <a:avLst/>
          </a:prstGeom>
          <a:noFill/>
        </p:spPr>
        <p:txBody>
          <a:bodyPr wrap="none" rtlCol="0">
            <a:prstTxWarp prst="textDeflateBottom">
              <a:avLst/>
            </a:prstTxWarp>
            <a:spAutoFit/>
          </a:bodyPr>
          <a:lstStyle/>
          <a:p>
            <a:pPr algn="ctr"/>
            <a:r>
              <a:rPr lang="en-US" sz="2400" dirty="0" smtClean="0">
                <a:ln w="18415" cmpd="sng">
                  <a:solidFill>
                    <a:srgbClr val="FFFFFF"/>
                  </a:solidFill>
                  <a:prstDash val="solid"/>
                </a:ln>
                <a:solidFill>
                  <a:srgbClr val="FFFFFF"/>
                </a:solidFill>
                <a:effectLst>
                  <a:glow rad="101600">
                    <a:schemeClr val="tx1">
                      <a:alpha val="60000"/>
                    </a:schemeClr>
                  </a:glow>
                  <a:outerShdw blurRad="50800" dist="38100" dir="2700000" algn="tl" rotWithShape="0">
                    <a:prstClr val="black">
                      <a:alpha val="40000"/>
                    </a:prstClr>
                  </a:outerShdw>
                </a:effectLst>
              </a:rPr>
              <a:t>Baptized </a:t>
            </a:r>
          </a:p>
          <a:p>
            <a:pPr algn="ctr"/>
            <a:r>
              <a:rPr lang="en-US" sz="2400" dirty="0" smtClean="0">
                <a:ln w="18415" cmpd="sng">
                  <a:solidFill>
                    <a:srgbClr val="FFFFFF"/>
                  </a:solidFill>
                  <a:prstDash val="solid"/>
                </a:ln>
                <a:solidFill>
                  <a:srgbClr val="FFFFFF"/>
                </a:solidFill>
                <a:effectLst>
                  <a:glow rad="101600">
                    <a:schemeClr val="tx1">
                      <a:alpha val="60000"/>
                    </a:schemeClr>
                  </a:glow>
                  <a:outerShdw blurRad="50800" dist="38100" dir="2700000" algn="tl" rotWithShape="0">
                    <a:prstClr val="black">
                      <a:alpha val="40000"/>
                    </a:prstClr>
                  </a:outerShdw>
                </a:effectLst>
              </a:rPr>
              <a:t>Into</a:t>
            </a:r>
            <a:endParaRPr lang="en-US" sz="2400" dirty="0">
              <a:ln w="18415" cmpd="sng">
                <a:solidFill>
                  <a:srgbClr val="FFFFFF"/>
                </a:solidFill>
                <a:prstDash val="solid"/>
              </a:ln>
              <a:solidFill>
                <a:srgbClr val="FFFFFF"/>
              </a:solidFill>
              <a:effectLst>
                <a:glow rad="101600">
                  <a:schemeClr val="tx1">
                    <a:alpha val="60000"/>
                  </a:schemeClr>
                </a:glow>
                <a:outerShdw blurRad="50800" dist="38100" dir="2700000" algn="tl" rotWithShape="0">
                  <a:prstClr val="black">
                    <a:alpha val="40000"/>
                  </a:prstClr>
                </a:outerShdw>
              </a:effectLst>
            </a:endParaRPr>
          </a:p>
        </p:txBody>
      </p:sp>
      <p:sp>
        <p:nvSpPr>
          <p:cNvPr id="17" name="Slide Number Placeholder 16"/>
          <p:cNvSpPr>
            <a:spLocks noGrp="1"/>
          </p:cNvSpPr>
          <p:nvPr>
            <p:ph type="sldNum" sz="quarter" idx="12"/>
          </p:nvPr>
        </p:nvSpPr>
        <p:spPr/>
        <p:txBody>
          <a:bodyPr/>
          <a:lstStyle/>
          <a:p>
            <a:fld id="{75D47F79-7A3C-4364-8A76-26B2E021BEB4}" type="slidenum">
              <a:rPr lang="en-US" smtClean="0"/>
              <a:pPr/>
              <a:t>13</a:t>
            </a:fld>
            <a:endParaRPr lang="en-US"/>
          </a:p>
        </p:txBody>
      </p:sp>
      <p:sp>
        <p:nvSpPr>
          <p:cNvPr id="19" name="TextBox 18"/>
          <p:cNvSpPr txBox="1"/>
          <p:nvPr/>
        </p:nvSpPr>
        <p:spPr>
          <a:xfrm>
            <a:off x="-6927" y="0"/>
            <a:ext cx="9150927" cy="1107996"/>
          </a:xfrm>
          <a:prstGeom prst="rect">
            <a:avLst/>
          </a:prstGeom>
          <a:noFill/>
        </p:spPr>
        <p:txBody>
          <a:bodyPr wrap="square" rtlCol="0">
            <a:spAutoFit/>
          </a:bodyPr>
          <a:lstStyle/>
          <a:p>
            <a:pPr algn="ctr"/>
            <a:r>
              <a:rPr lang="en-US" sz="6600" dirty="0" smtClean="0">
                <a:ln w="1905">
                  <a:solidFill>
                    <a:srgbClr val="800000"/>
                  </a:solidFill>
                </a:ln>
                <a:solidFill>
                  <a:prstClr val="white"/>
                </a:solidFill>
                <a:effectLst>
                  <a:glow rad="101600">
                    <a:prstClr val="white">
                      <a:lumMod val="50000"/>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Futura XBlk BT" pitchFamily="34" charset="0"/>
              </a:rPr>
              <a:t>Be Strong In Grace</a:t>
            </a:r>
            <a:endParaRPr lang="en-US" sz="6600" dirty="0">
              <a:ln w="1905">
                <a:solidFill>
                  <a:srgbClr val="800000"/>
                </a:solidFill>
              </a:ln>
              <a:solidFill>
                <a:prstClr val="white"/>
              </a:solidFill>
              <a:effectLst>
                <a:glow rad="101600">
                  <a:prstClr val="white">
                    <a:lumMod val="50000"/>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Futura XBlk BT"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2914" y="3946931"/>
            <a:ext cx="1611086" cy="184426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708365" y="5505271"/>
            <a:ext cx="1720343" cy="1200329"/>
          </a:xfrm>
          <a:prstGeom prst="rect">
            <a:avLst/>
          </a:prstGeom>
          <a:noFill/>
        </p:spPr>
        <p:txBody>
          <a:bodyPr wrap="none" rtlCol="0">
            <a:spAutoFit/>
          </a:bodyPr>
          <a:lstStyle/>
          <a:p>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Rom. 6:3-6</a:t>
            </a:r>
          </a:p>
          <a:p>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Gal. 3:26,27</a:t>
            </a:r>
          </a:p>
          <a:p>
            <a:r>
              <a:rPr lang="en-US" sz="2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Acts 2:38,47</a:t>
            </a:r>
            <a:endParaRPr lang="en-US" sz="24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5" name="Rectangle 4"/>
          <p:cNvSpPr/>
          <p:nvPr/>
        </p:nvSpPr>
        <p:spPr>
          <a:xfrm>
            <a:off x="76200" y="1226403"/>
            <a:ext cx="8937914" cy="83099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chemeClr val="bg2">
                    <a:lumMod val="75000"/>
                  </a:schemeClr>
                </a:solidFill>
                <a:effectLst>
                  <a:glow rad="228600">
                    <a:schemeClr val="tx1">
                      <a:alpha val="35000"/>
                    </a:schemeClr>
                  </a:glow>
                  <a:outerShdw blurRad="60007" dist="310007" dir="7680000" sy="30000" kx="1300200" algn="ctr" rotWithShape="0">
                    <a:prstClr val="black">
                      <a:alpha val="32000"/>
                    </a:prstClr>
                  </a:outerShdw>
                </a:effectLst>
                <a:latin typeface="Pythagoras" pitchFamily="2" charset="0"/>
              </a:rPr>
              <a:t>“That Is In Christ Jesus” – (2:1)</a:t>
            </a:r>
            <a:endParaRPr lang="en-US" sz="4800" b="1" dirty="0">
              <a:ln w="11430"/>
              <a:solidFill>
                <a:schemeClr val="bg2">
                  <a:lumMod val="75000"/>
                </a:schemeClr>
              </a:solidFill>
              <a:effectLst>
                <a:glow rad="228600">
                  <a:schemeClr val="tx1">
                    <a:alpha val="35000"/>
                  </a:schemeClr>
                </a:glow>
                <a:outerShdw blurRad="60007" dist="310007" dir="7680000" sy="30000" kx="1300200" algn="ctr" rotWithShape="0">
                  <a:prstClr val="black">
                    <a:alpha val="32000"/>
                  </a:prstClr>
                </a:outerShdw>
              </a:effectLst>
              <a:latin typeface="Pythagoras" pitchFamily="2" charset="0"/>
            </a:endParaRPr>
          </a:p>
        </p:txBody>
      </p:sp>
      <p:sp>
        <p:nvSpPr>
          <p:cNvPr id="4" name="Snip Diagonal Corner Rectangle 3"/>
          <p:cNvSpPr/>
          <p:nvPr/>
        </p:nvSpPr>
        <p:spPr>
          <a:xfrm>
            <a:off x="2895600" y="2133600"/>
            <a:ext cx="3352800" cy="540127"/>
          </a:xfrm>
          <a:prstGeom prst="snip2DiagRect">
            <a:avLst>
              <a:gd name="adj1" fmla="val 0"/>
              <a:gd name="adj2" fmla="val 39753"/>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n>
                  <a:solidFill>
                    <a:sysClr val="windowText" lastClr="000000"/>
                  </a:solidFill>
                </a:ln>
              </a:rPr>
              <a:t>Ephesians 1</a:t>
            </a:r>
            <a:endParaRPr lang="en-US" sz="3600" dirty="0">
              <a:ln>
                <a:solidFill>
                  <a:sysClr val="windowText" lastClr="000000"/>
                </a:solidFill>
              </a:ln>
            </a:endParaRPr>
          </a:p>
        </p:txBody>
      </p:sp>
    </p:spTree>
    <p:extLst>
      <p:ext uri="{BB962C8B-B14F-4D97-AF65-F5344CB8AC3E}">
        <p14:creationId xmlns:p14="http://schemas.microsoft.com/office/powerpoint/2010/main" val="213085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2209800" y="2057400"/>
            <a:ext cx="6705600" cy="4495800"/>
          </a:xfrm>
          <a:prstGeom prst="round2DiagRect">
            <a:avLst/>
          </a:prstGeom>
          <a:gradFill>
            <a:gsLst>
              <a:gs pos="0">
                <a:schemeClr val="accent2">
                  <a:tint val="50000"/>
                  <a:satMod val="300000"/>
                  <a:lumMod val="67000"/>
                  <a:lumOff val="33000"/>
                </a:schemeClr>
              </a:gs>
              <a:gs pos="35000">
                <a:schemeClr val="accent2">
                  <a:tint val="37000"/>
                  <a:satMod val="300000"/>
                  <a:lumMod val="26000"/>
                  <a:lumOff val="74000"/>
                </a:schemeClr>
              </a:gs>
              <a:gs pos="100000">
                <a:srgbClr val="800000">
                  <a:lumMod val="6000"/>
                  <a:lumOff val="94000"/>
                </a:srgb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prstClr val="black"/>
              </a:solidFill>
            </a:endParaRPr>
          </a:p>
        </p:txBody>
      </p:sp>
      <p:sp>
        <p:nvSpPr>
          <p:cNvPr id="7" name="Rectangle 6"/>
          <p:cNvSpPr/>
          <p:nvPr/>
        </p:nvSpPr>
        <p:spPr>
          <a:xfrm>
            <a:off x="2514600" y="2167384"/>
            <a:ext cx="6400800" cy="4385816"/>
          </a:xfrm>
          <a:prstGeom prst="rect">
            <a:avLst/>
          </a:prstGeom>
        </p:spPr>
        <p:txBody>
          <a:bodyPr wrap="square">
            <a:spAutoFit/>
          </a:bodyPr>
          <a:lstStyle/>
          <a:p>
            <a:pPr marL="457200" indent="-457200">
              <a:spcAft>
                <a:spcPts val="600"/>
              </a:spcAft>
              <a:buClr>
                <a:srgbClr val="A50021"/>
              </a:buClr>
              <a:buFont typeface="Wingdings 2" pitchFamily="18" charset="2"/>
              <a:buChar char="è"/>
            </a:pPr>
            <a:r>
              <a:rPr lang="en-US" sz="2400" dirty="0" smtClean="0">
                <a:solidFill>
                  <a:prstClr val="black"/>
                </a:solidFill>
                <a:effectLst>
                  <a:outerShdw blurRad="60007" dist="310007" dir="7680000" sy="30000" kx="1300200" algn="ctr" rotWithShape="0">
                    <a:prstClr val="black">
                      <a:alpha val="32000"/>
                    </a:prstClr>
                  </a:outerShdw>
                </a:effectLst>
              </a:rPr>
              <a:t>Share gospel with others – </a:t>
            </a:r>
            <a:r>
              <a:rPr lang="en-US" sz="2400" dirty="0" smtClean="0">
                <a:solidFill>
                  <a:prstClr val="black"/>
                </a:solidFill>
                <a:effectLst>
                  <a:outerShdw blurRad="60007" dist="310007" dir="7680000" sy="30000" kx="1300200" algn="ctr" rotWithShape="0">
                    <a:prstClr val="black">
                      <a:alpha val="32000"/>
                    </a:prstClr>
                  </a:outerShdw>
                </a:effectLst>
                <a:latin typeface="Constantia" pitchFamily="18" charset="0"/>
              </a:rPr>
              <a:t>(2:2; [</a:t>
            </a:r>
            <a:r>
              <a:rPr lang="en-US" sz="2400" i="1" dirty="0" smtClean="0">
                <a:solidFill>
                  <a:prstClr val="black"/>
                </a:solidFill>
                <a:effectLst>
                  <a:outerShdw blurRad="60007" dist="310007" dir="7680000" sy="30000" kx="1300200" algn="ctr" rotWithShape="0">
                    <a:prstClr val="black">
                      <a:alpha val="32000"/>
                    </a:prstClr>
                  </a:outerShdw>
                </a:effectLst>
                <a:latin typeface="Constantia" pitchFamily="18" charset="0"/>
              </a:rPr>
              <a:t>sound words; pattern; doctrine; source – 1:13; 3:10,14</a:t>
            </a:r>
            <a:r>
              <a:rPr lang="en-US" sz="2400" dirty="0" smtClean="0">
                <a:solidFill>
                  <a:prstClr val="black"/>
                </a:solidFill>
                <a:effectLst>
                  <a:outerShdw blurRad="60007" dist="310007" dir="7680000" sy="30000" kx="1300200" algn="ctr" rotWithShape="0">
                    <a:prstClr val="black">
                      <a:alpha val="32000"/>
                    </a:prstClr>
                  </a:outerShdw>
                </a:effectLst>
                <a:latin typeface="Constantia" pitchFamily="18" charset="0"/>
              </a:rPr>
              <a:t>] cf. Acts 8:4; 1 </a:t>
            </a:r>
            <a:r>
              <a:rPr lang="en-US" sz="2400" dirty="0" err="1" smtClean="0">
                <a:solidFill>
                  <a:prstClr val="black"/>
                </a:solidFill>
                <a:effectLst>
                  <a:outerShdw blurRad="60007" dist="310007" dir="7680000" sy="30000" kx="1300200" algn="ctr" rotWithShape="0">
                    <a:prstClr val="black">
                      <a:alpha val="32000"/>
                    </a:prstClr>
                  </a:outerShdw>
                </a:effectLst>
                <a:latin typeface="Constantia" pitchFamily="18" charset="0"/>
              </a:rPr>
              <a:t>Thes</a:t>
            </a:r>
            <a:r>
              <a:rPr lang="en-US" sz="2400" dirty="0" smtClean="0">
                <a:solidFill>
                  <a:prstClr val="black"/>
                </a:solidFill>
                <a:effectLst>
                  <a:outerShdw blurRad="60007" dist="310007" dir="7680000" sy="30000" kx="1300200" algn="ctr" rotWithShape="0">
                    <a:prstClr val="black">
                      <a:alpha val="32000"/>
                    </a:prstClr>
                  </a:outerShdw>
                </a:effectLst>
                <a:latin typeface="Constantia" pitchFamily="18" charset="0"/>
              </a:rPr>
              <a:t>. 1:8)</a:t>
            </a:r>
          </a:p>
          <a:p>
            <a:pPr marL="457200" indent="-457200">
              <a:spcAft>
                <a:spcPts val="600"/>
              </a:spcAft>
              <a:buClr>
                <a:srgbClr val="A50021"/>
              </a:buClr>
              <a:buFont typeface="Wingdings 2" pitchFamily="18" charset="2"/>
              <a:buChar char="è"/>
            </a:pPr>
            <a:r>
              <a:rPr lang="en-US" sz="2400" dirty="0" smtClean="0">
                <a:solidFill>
                  <a:prstClr val="black"/>
                </a:solidFill>
                <a:effectLst>
                  <a:outerShdw blurRad="60007" dist="310007" dir="7680000" sy="30000" kx="1300200" algn="ctr" rotWithShape="0">
                    <a:prstClr val="black">
                      <a:alpha val="32000"/>
                    </a:prstClr>
                  </a:outerShdw>
                </a:effectLst>
              </a:rPr>
              <a:t>Endure hardship as a good soldier </a:t>
            </a:r>
            <a:r>
              <a:rPr lang="en-US" sz="2400" i="1" dirty="0" smtClean="0">
                <a:solidFill>
                  <a:prstClr val="black"/>
                </a:solidFill>
                <a:effectLst>
                  <a:outerShdw blurRad="60007" dist="310007" dir="7680000" sy="30000" kx="1300200" algn="ctr" rotWithShape="0">
                    <a:prstClr val="black">
                      <a:alpha val="32000"/>
                    </a:prstClr>
                  </a:outerShdw>
                </a:effectLst>
                <a:latin typeface="Constantia" pitchFamily="18" charset="0"/>
              </a:rPr>
              <a:t>– </a:t>
            </a:r>
            <a:r>
              <a:rPr lang="en-US" sz="2400" dirty="0" smtClean="0">
                <a:solidFill>
                  <a:prstClr val="black"/>
                </a:solidFill>
                <a:effectLst>
                  <a:outerShdw blurRad="60007" dist="310007" dir="7680000" sy="30000" kx="1300200" algn="ctr" rotWithShape="0">
                    <a:prstClr val="black">
                      <a:alpha val="32000"/>
                    </a:prstClr>
                  </a:outerShdw>
                </a:effectLst>
                <a:latin typeface="Constantia" pitchFamily="18" charset="0"/>
              </a:rPr>
              <a:t>(2:3,4; 1:18; 1 Tim 6:9-12; 2 Cor. 10:3-5; Eph. 6:10-18)</a:t>
            </a:r>
          </a:p>
          <a:p>
            <a:pPr marL="457200" indent="-457200">
              <a:spcAft>
                <a:spcPts val="600"/>
              </a:spcAft>
              <a:buClr>
                <a:srgbClr val="A50021"/>
              </a:buClr>
              <a:buFont typeface="Wingdings 2" pitchFamily="18" charset="2"/>
              <a:buChar char="è"/>
            </a:pPr>
            <a:r>
              <a:rPr lang="en-US" sz="2400" dirty="0" smtClean="0">
                <a:solidFill>
                  <a:prstClr val="black"/>
                </a:solidFill>
                <a:effectLst>
                  <a:outerShdw blurRad="60007" dist="310007" dir="7680000" sy="30000" kx="1300200" algn="ctr" rotWithShape="0">
                    <a:prstClr val="black">
                      <a:alpha val="32000"/>
                    </a:prstClr>
                  </a:outerShdw>
                </a:effectLst>
              </a:rPr>
              <a:t>Compete according to the rules </a:t>
            </a:r>
            <a:r>
              <a:rPr lang="en-US" sz="2400" dirty="0" smtClean="0">
                <a:solidFill>
                  <a:prstClr val="black"/>
                </a:solidFill>
                <a:effectLst>
                  <a:outerShdw blurRad="60007" dist="310007" dir="7680000" sy="30000" kx="1300200" algn="ctr" rotWithShape="0">
                    <a:prstClr val="black">
                      <a:alpha val="32000"/>
                    </a:prstClr>
                  </a:outerShdw>
                </a:effectLst>
                <a:latin typeface="Constantia" pitchFamily="18" charset="0"/>
              </a:rPr>
              <a:t>– (2:5; 4:7,8; 1 Cor. 9:24-27; Heb. 12:1-3)</a:t>
            </a:r>
          </a:p>
          <a:p>
            <a:pPr marL="457200" indent="-457200">
              <a:spcAft>
                <a:spcPts val="600"/>
              </a:spcAft>
              <a:buClr>
                <a:srgbClr val="A50021"/>
              </a:buClr>
              <a:buFont typeface="Wingdings 2" pitchFamily="18" charset="2"/>
              <a:buChar char="è"/>
            </a:pPr>
            <a:r>
              <a:rPr lang="en-US" sz="2400" dirty="0" smtClean="0">
                <a:solidFill>
                  <a:prstClr val="black"/>
                </a:solidFill>
                <a:effectLst>
                  <a:outerShdw blurRad="60007" dist="310007" dir="7680000" sy="30000" kx="1300200" algn="ctr" rotWithShape="0">
                    <a:prstClr val="black">
                      <a:alpha val="32000"/>
                    </a:prstClr>
                  </a:outerShdw>
                </a:effectLst>
              </a:rPr>
              <a:t>Work hard like a farmer </a:t>
            </a:r>
            <a:r>
              <a:rPr lang="en-US" sz="2400" dirty="0" smtClean="0">
                <a:solidFill>
                  <a:prstClr val="black"/>
                </a:solidFill>
                <a:effectLst>
                  <a:outerShdw blurRad="60007" dist="310007" dir="7680000" sy="30000" kx="1300200" algn="ctr" rotWithShape="0">
                    <a:prstClr val="black">
                      <a:alpha val="32000"/>
                    </a:prstClr>
                  </a:outerShdw>
                </a:effectLst>
                <a:latin typeface="Constantia" pitchFamily="18" charset="0"/>
              </a:rPr>
              <a:t>– (2:6-13; 1 Cor. 3:6-9; 9:7-11; </a:t>
            </a:r>
            <a:r>
              <a:rPr lang="en-US" sz="2400" i="1" dirty="0" smtClean="0">
                <a:solidFill>
                  <a:prstClr val="black"/>
                </a:solidFill>
                <a:effectLst>
                  <a:outerShdw blurRad="60007" dist="310007" dir="7680000" sy="30000" kx="1300200" algn="ctr" rotWithShape="0">
                    <a:prstClr val="black">
                      <a:alpha val="32000"/>
                    </a:prstClr>
                  </a:outerShdw>
                </a:effectLst>
                <a:latin typeface="Constantia" pitchFamily="18" charset="0"/>
              </a:rPr>
              <a:t>[Labor precedes reward – Luke 8:15; Rom. 2:7; Gal. 6:9; </a:t>
            </a:r>
            <a:r>
              <a:rPr lang="en-US" sz="2400" i="1" dirty="0" err="1" smtClean="0">
                <a:solidFill>
                  <a:prstClr val="black"/>
                </a:solidFill>
                <a:effectLst>
                  <a:outerShdw blurRad="60007" dist="310007" dir="7680000" sy="30000" kx="1300200" algn="ctr" rotWithShape="0">
                    <a:prstClr val="black">
                      <a:alpha val="32000"/>
                    </a:prstClr>
                  </a:outerShdw>
                </a:effectLst>
                <a:latin typeface="Constantia" pitchFamily="18" charset="0"/>
              </a:rPr>
              <a:t>Heb</a:t>
            </a:r>
            <a:r>
              <a:rPr lang="en-US" sz="2400" i="1" dirty="0" smtClean="0">
                <a:solidFill>
                  <a:prstClr val="black"/>
                </a:solidFill>
                <a:effectLst>
                  <a:outerShdw blurRad="60007" dist="310007" dir="7680000" sy="30000" kx="1300200" algn="ctr" rotWithShape="0">
                    <a:prstClr val="black">
                      <a:alpha val="32000"/>
                    </a:prstClr>
                  </a:outerShdw>
                </a:effectLst>
                <a:latin typeface="Constantia" pitchFamily="18" charset="0"/>
              </a:rPr>
              <a:t> 6:15; 10:36; James 5:7-11; 1 Pet 5:10</a:t>
            </a:r>
            <a:r>
              <a:rPr lang="en-US" sz="2400" dirty="0" smtClean="0">
                <a:solidFill>
                  <a:prstClr val="black"/>
                </a:solidFill>
                <a:effectLst>
                  <a:outerShdw blurRad="60007" dist="310007" dir="7680000" sy="30000" kx="1300200" algn="ctr" rotWithShape="0">
                    <a:prstClr val="black">
                      <a:alpha val="32000"/>
                    </a:prstClr>
                  </a:outerShdw>
                </a:effectLst>
                <a:latin typeface="Constantia" pitchFamily="18" charset="0"/>
              </a:rPr>
              <a:t>]</a:t>
            </a:r>
            <a:endParaRPr lang="en-US" sz="2400" dirty="0">
              <a:solidFill>
                <a:prstClr val="black"/>
              </a:solidFill>
              <a:effectLst>
                <a:outerShdw blurRad="60007" dist="310007" dir="7680000" sy="30000" kx="1300200" algn="ctr" rotWithShape="0">
                  <a:prstClr val="black">
                    <a:alpha val="32000"/>
                  </a:prstClr>
                </a:outerShdw>
              </a:effectLst>
              <a:latin typeface="Constantia" pitchFamily="18" charset="0"/>
            </a:endParaRPr>
          </a:p>
        </p:txBody>
      </p:sp>
      <p:sp>
        <p:nvSpPr>
          <p:cNvPr id="9" name="TextBox 8"/>
          <p:cNvSpPr txBox="1"/>
          <p:nvPr/>
        </p:nvSpPr>
        <p:spPr>
          <a:xfrm>
            <a:off x="-6927" y="0"/>
            <a:ext cx="9150927" cy="1107996"/>
          </a:xfrm>
          <a:prstGeom prst="rect">
            <a:avLst/>
          </a:prstGeom>
          <a:noFill/>
        </p:spPr>
        <p:txBody>
          <a:bodyPr wrap="square" rtlCol="0">
            <a:spAutoFit/>
          </a:bodyPr>
          <a:lstStyle/>
          <a:p>
            <a:pPr algn="ctr"/>
            <a:r>
              <a:rPr lang="en-US" sz="6600" dirty="0" smtClean="0">
                <a:ln w="1905">
                  <a:solidFill>
                    <a:srgbClr val="800000"/>
                  </a:solidFill>
                </a:ln>
                <a:solidFill>
                  <a:prstClr val="white"/>
                </a:solidFill>
                <a:effectLst>
                  <a:glow rad="101600">
                    <a:prstClr val="white">
                      <a:lumMod val="50000"/>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Futura XBlk BT" pitchFamily="34" charset="0"/>
              </a:rPr>
              <a:t>Be Strong In Grace</a:t>
            </a:r>
            <a:endParaRPr lang="en-US" sz="6600" dirty="0">
              <a:ln w="1905">
                <a:solidFill>
                  <a:srgbClr val="800000"/>
                </a:solidFill>
              </a:ln>
              <a:solidFill>
                <a:prstClr val="white"/>
              </a:solidFill>
              <a:effectLst>
                <a:glow rad="101600">
                  <a:prstClr val="white">
                    <a:lumMod val="50000"/>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Futura XBlk BT" pitchFamily="34" charset="0"/>
            </a:endParaRPr>
          </a:p>
        </p:txBody>
      </p:sp>
      <p:sp>
        <p:nvSpPr>
          <p:cNvPr id="10" name="Rectangle 9"/>
          <p:cNvSpPr/>
          <p:nvPr/>
        </p:nvSpPr>
        <p:spPr>
          <a:xfrm>
            <a:off x="76200" y="1226403"/>
            <a:ext cx="8937914" cy="83099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chemeClr val="bg2">
                    <a:lumMod val="75000"/>
                  </a:schemeClr>
                </a:solidFill>
                <a:effectLst>
                  <a:glow rad="228600">
                    <a:schemeClr val="tx1">
                      <a:alpha val="35000"/>
                    </a:schemeClr>
                  </a:glow>
                  <a:outerShdw blurRad="60007" dist="310007" dir="7680000" sy="30000" kx="1300200" algn="ctr" rotWithShape="0">
                    <a:prstClr val="black">
                      <a:alpha val="32000"/>
                    </a:prstClr>
                  </a:outerShdw>
                </a:effectLst>
                <a:latin typeface="Pythagoras" pitchFamily="2" charset="0"/>
              </a:rPr>
              <a:t>Things Necessary In Context</a:t>
            </a:r>
            <a:endParaRPr lang="en-US" sz="4800" b="1" dirty="0">
              <a:ln w="11430"/>
              <a:solidFill>
                <a:schemeClr val="bg2">
                  <a:lumMod val="75000"/>
                </a:schemeClr>
              </a:solidFill>
              <a:effectLst>
                <a:glow rad="228600">
                  <a:schemeClr val="tx1">
                    <a:alpha val="35000"/>
                  </a:schemeClr>
                </a:glow>
                <a:outerShdw blurRad="60007" dist="310007" dir="7680000" sy="30000" kx="1300200" algn="ctr" rotWithShape="0">
                  <a:prstClr val="black">
                    <a:alpha val="32000"/>
                  </a:prstClr>
                </a:outerShdw>
              </a:effectLst>
              <a:latin typeface="Pythagoras" pitchFamily="2" charset="0"/>
            </a:endParaRPr>
          </a:p>
        </p:txBody>
      </p:sp>
      <p:pic>
        <p:nvPicPr>
          <p:cNvPr id="12" name="Picture 2"/>
          <p:cNvPicPr>
            <a:picLocks noChangeAspect="1" noChangeArrowheads="1"/>
          </p:cNvPicPr>
          <p:nvPr/>
        </p:nvPicPr>
        <p:blipFill>
          <a:blip r:embed="rId3" cstate="print"/>
          <a:srcRect/>
          <a:stretch>
            <a:fillRect/>
          </a:stretch>
        </p:blipFill>
        <p:spPr bwMode="auto">
          <a:xfrm>
            <a:off x="-1" y="1863089"/>
            <a:ext cx="2895601" cy="4994911"/>
          </a:xfrm>
          <a:prstGeom prst="rect">
            <a:avLst/>
          </a:prstGeom>
          <a:noFill/>
          <a:ln w="9525">
            <a:noFill/>
            <a:miter lim="800000"/>
            <a:headEnd/>
            <a:tailEnd/>
          </a:ln>
          <a:effectLst/>
        </p:spPr>
      </p:pic>
    </p:spTree>
    <p:extLst>
      <p:ext uri="{BB962C8B-B14F-4D97-AF65-F5344CB8AC3E}">
        <p14:creationId xmlns:p14="http://schemas.microsoft.com/office/powerpoint/2010/main" val="10859347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2209800" y="2057400"/>
            <a:ext cx="6705600" cy="4495800"/>
          </a:xfrm>
          <a:prstGeom prst="round2DiagRect">
            <a:avLst/>
          </a:prstGeom>
          <a:gradFill>
            <a:gsLst>
              <a:gs pos="0">
                <a:schemeClr val="accent2">
                  <a:tint val="50000"/>
                  <a:satMod val="300000"/>
                  <a:lumMod val="67000"/>
                  <a:lumOff val="33000"/>
                </a:schemeClr>
              </a:gs>
              <a:gs pos="35000">
                <a:schemeClr val="accent2">
                  <a:tint val="37000"/>
                  <a:satMod val="300000"/>
                  <a:lumMod val="26000"/>
                  <a:lumOff val="74000"/>
                </a:schemeClr>
              </a:gs>
              <a:gs pos="100000">
                <a:srgbClr val="800000">
                  <a:lumMod val="6000"/>
                  <a:lumOff val="94000"/>
                </a:srgb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prstClr val="black"/>
              </a:solidFill>
            </a:endParaRPr>
          </a:p>
        </p:txBody>
      </p:sp>
      <p:sp>
        <p:nvSpPr>
          <p:cNvPr id="7" name="Rectangle 6"/>
          <p:cNvSpPr/>
          <p:nvPr/>
        </p:nvSpPr>
        <p:spPr>
          <a:xfrm>
            <a:off x="2514600" y="2167384"/>
            <a:ext cx="6400800" cy="4385816"/>
          </a:xfrm>
          <a:prstGeom prst="rect">
            <a:avLst/>
          </a:prstGeom>
        </p:spPr>
        <p:txBody>
          <a:bodyPr wrap="square">
            <a:spAutoFit/>
          </a:bodyPr>
          <a:lstStyle/>
          <a:p>
            <a:pPr marL="457200" indent="-457200">
              <a:spcAft>
                <a:spcPts val="600"/>
              </a:spcAft>
              <a:buClr>
                <a:srgbClr val="A50021"/>
              </a:buClr>
              <a:buFont typeface="Wingdings 2" pitchFamily="18" charset="2"/>
              <a:buChar char="è"/>
            </a:pPr>
            <a:r>
              <a:rPr lang="en-US" sz="2400" dirty="0" smtClean="0">
                <a:solidFill>
                  <a:prstClr val="black"/>
                </a:solidFill>
                <a:effectLst>
                  <a:outerShdw blurRad="60007" dist="310007" dir="7680000" sy="30000" kx="1300200" algn="ctr" rotWithShape="0">
                    <a:prstClr val="black">
                      <a:alpha val="32000"/>
                    </a:prstClr>
                  </a:outerShdw>
                </a:effectLst>
              </a:rPr>
              <a:t>Diligence – rightly dividing the word of truth – </a:t>
            </a:r>
            <a:r>
              <a:rPr lang="en-US" sz="2400" dirty="0" smtClean="0">
                <a:solidFill>
                  <a:prstClr val="black"/>
                </a:solidFill>
                <a:effectLst>
                  <a:outerShdw blurRad="60007" dist="310007" dir="7680000" sy="30000" kx="1300200" algn="ctr" rotWithShape="0">
                    <a:prstClr val="black">
                      <a:alpha val="32000"/>
                    </a:prstClr>
                  </a:outerShdw>
                </a:effectLst>
                <a:latin typeface="Constantia" pitchFamily="18" charset="0"/>
              </a:rPr>
              <a:t>(2:15; 4:12-16; 2 Cor. 5:9; </a:t>
            </a:r>
            <a:r>
              <a:rPr lang="en-US" sz="2400" dirty="0" err="1" smtClean="0">
                <a:solidFill>
                  <a:prstClr val="black"/>
                </a:solidFill>
                <a:effectLst>
                  <a:outerShdw blurRad="60007" dist="310007" dir="7680000" sy="30000" kx="1300200" algn="ctr" rotWithShape="0">
                    <a:prstClr val="black">
                      <a:alpha val="32000"/>
                    </a:prstClr>
                  </a:outerShdw>
                </a:effectLst>
                <a:latin typeface="Constantia" pitchFamily="18" charset="0"/>
              </a:rPr>
              <a:t>Heb</a:t>
            </a:r>
            <a:r>
              <a:rPr lang="en-US" sz="2400" dirty="0" smtClean="0">
                <a:solidFill>
                  <a:prstClr val="black"/>
                </a:solidFill>
                <a:effectLst>
                  <a:outerShdw blurRad="60007" dist="310007" dir="7680000" sy="30000" kx="1300200" algn="ctr" rotWithShape="0">
                    <a:prstClr val="black">
                      <a:alpha val="32000"/>
                    </a:prstClr>
                  </a:outerShdw>
                </a:effectLst>
                <a:latin typeface="Constantia" pitchFamily="18" charset="0"/>
              </a:rPr>
              <a:t> 5:11-14)</a:t>
            </a:r>
          </a:p>
          <a:p>
            <a:pPr marL="457200" indent="-457200">
              <a:spcAft>
                <a:spcPts val="600"/>
              </a:spcAft>
              <a:buClr>
                <a:srgbClr val="A50021"/>
              </a:buClr>
              <a:buFont typeface="Wingdings 2" pitchFamily="18" charset="2"/>
              <a:buChar char="è"/>
            </a:pPr>
            <a:r>
              <a:rPr lang="en-US" sz="2400" dirty="0" smtClean="0">
                <a:solidFill>
                  <a:prstClr val="black"/>
                </a:solidFill>
                <a:effectLst>
                  <a:outerShdw blurRad="60007" dist="310007" dir="7680000" sy="30000" kx="1300200" algn="ctr" rotWithShape="0">
                    <a:prstClr val="black">
                      <a:alpha val="32000"/>
                    </a:prstClr>
                  </a:outerShdw>
                </a:effectLst>
              </a:rPr>
              <a:t>Resist error – correcting error in humility </a:t>
            </a:r>
            <a:r>
              <a:rPr lang="en-US" sz="2400" i="1" dirty="0" smtClean="0">
                <a:solidFill>
                  <a:prstClr val="black"/>
                </a:solidFill>
                <a:effectLst>
                  <a:outerShdw blurRad="60007" dist="310007" dir="7680000" sy="30000" kx="1300200" algn="ctr" rotWithShape="0">
                    <a:prstClr val="black">
                      <a:alpha val="32000"/>
                    </a:prstClr>
                  </a:outerShdw>
                </a:effectLst>
                <a:latin typeface="Constantia" pitchFamily="18" charset="0"/>
              </a:rPr>
              <a:t>– </a:t>
            </a:r>
            <a:r>
              <a:rPr lang="en-US" sz="2400" dirty="0" smtClean="0">
                <a:solidFill>
                  <a:prstClr val="black"/>
                </a:solidFill>
                <a:effectLst>
                  <a:outerShdw blurRad="60007" dist="310007" dir="7680000" sy="30000" kx="1300200" algn="ctr" rotWithShape="0">
                    <a:prstClr val="black">
                      <a:alpha val="32000"/>
                    </a:prstClr>
                  </a:outerShdw>
                </a:effectLst>
                <a:latin typeface="Constantia" pitchFamily="18" charset="0"/>
              </a:rPr>
              <a:t>(2:14,16-18,23-26; 4:2-5; Gal. 2:4,5,11-14,21; 5:12; Jude 1:3,4)</a:t>
            </a:r>
          </a:p>
          <a:p>
            <a:pPr marL="457200" indent="-457200">
              <a:spcAft>
                <a:spcPts val="600"/>
              </a:spcAft>
              <a:buClr>
                <a:srgbClr val="A50021"/>
              </a:buClr>
              <a:buFont typeface="Wingdings 2" pitchFamily="18" charset="2"/>
              <a:buChar char="è"/>
            </a:pPr>
            <a:r>
              <a:rPr lang="en-US" sz="2400" dirty="0" smtClean="0">
                <a:solidFill>
                  <a:prstClr val="black"/>
                </a:solidFill>
                <a:effectLst>
                  <a:outerShdw blurRad="60007" dist="310007" dir="7680000" sy="30000" kx="1300200" algn="ctr" rotWithShape="0">
                    <a:prstClr val="black">
                      <a:alpha val="32000"/>
                    </a:prstClr>
                  </a:outerShdw>
                </a:effectLst>
              </a:rPr>
              <a:t>Depart from lawlessness </a:t>
            </a:r>
            <a:r>
              <a:rPr lang="en-US" sz="2400" dirty="0" smtClean="0">
                <a:solidFill>
                  <a:prstClr val="black"/>
                </a:solidFill>
                <a:effectLst>
                  <a:outerShdw blurRad="60007" dist="310007" dir="7680000" sy="30000" kx="1300200" algn="ctr" rotWithShape="0">
                    <a:prstClr val="black">
                      <a:alpha val="32000"/>
                    </a:prstClr>
                  </a:outerShdw>
                </a:effectLst>
                <a:latin typeface="Constantia" pitchFamily="18" charset="0"/>
              </a:rPr>
              <a:t>– (2:19; Tit 2:14; Mat. 7:21-23; </a:t>
            </a:r>
            <a:r>
              <a:rPr lang="en-US" sz="2400" dirty="0" err="1" smtClean="0">
                <a:solidFill>
                  <a:prstClr val="black"/>
                </a:solidFill>
                <a:effectLst>
                  <a:outerShdw blurRad="60007" dist="310007" dir="7680000" sy="30000" kx="1300200" algn="ctr" rotWithShape="0">
                    <a:prstClr val="black">
                      <a:alpha val="32000"/>
                    </a:prstClr>
                  </a:outerShdw>
                </a:effectLst>
                <a:latin typeface="Constantia" pitchFamily="18" charset="0"/>
              </a:rPr>
              <a:t>Jn</a:t>
            </a:r>
            <a:r>
              <a:rPr lang="en-US" sz="2400" dirty="0" smtClean="0">
                <a:solidFill>
                  <a:prstClr val="black"/>
                </a:solidFill>
                <a:effectLst>
                  <a:outerShdw blurRad="60007" dist="310007" dir="7680000" sy="30000" kx="1300200" algn="ctr" rotWithShape="0">
                    <a:prstClr val="black">
                      <a:alpha val="32000"/>
                    </a:prstClr>
                  </a:outerShdw>
                </a:effectLst>
                <a:latin typeface="Constantia" pitchFamily="18" charset="0"/>
              </a:rPr>
              <a:t> 14:15,21,23,24; Rom 6:1,16-23; 8:1,2; </a:t>
            </a:r>
            <a:r>
              <a:rPr lang="en-US" sz="2400" i="1" dirty="0" smtClean="0">
                <a:solidFill>
                  <a:prstClr val="black"/>
                </a:solidFill>
                <a:effectLst>
                  <a:outerShdw blurRad="60007" dist="310007" dir="7680000" sy="30000" kx="1300200" algn="ctr" rotWithShape="0">
                    <a:prstClr val="black">
                      <a:alpha val="32000"/>
                    </a:prstClr>
                  </a:outerShdw>
                </a:effectLst>
                <a:latin typeface="Constantia" pitchFamily="18" charset="0"/>
              </a:rPr>
              <a:t>[follow truth – 1:13; 3:10,14-17]</a:t>
            </a:r>
            <a:r>
              <a:rPr lang="en-US" sz="2400" dirty="0" smtClean="0">
                <a:solidFill>
                  <a:prstClr val="black"/>
                </a:solidFill>
                <a:effectLst>
                  <a:outerShdw blurRad="60007" dist="310007" dir="7680000" sy="30000" kx="1300200" algn="ctr" rotWithShape="0">
                    <a:prstClr val="black">
                      <a:alpha val="32000"/>
                    </a:prstClr>
                  </a:outerShdw>
                </a:effectLst>
                <a:latin typeface="Constantia" pitchFamily="18" charset="0"/>
              </a:rPr>
              <a:t>).</a:t>
            </a:r>
          </a:p>
          <a:p>
            <a:pPr marL="457200" indent="-457200">
              <a:spcAft>
                <a:spcPts val="600"/>
              </a:spcAft>
              <a:buClr>
                <a:srgbClr val="A50021"/>
              </a:buClr>
              <a:buFont typeface="Wingdings 2" pitchFamily="18" charset="2"/>
              <a:buChar char="è"/>
            </a:pPr>
            <a:r>
              <a:rPr lang="en-US" sz="2400" dirty="0" smtClean="0">
                <a:solidFill>
                  <a:prstClr val="black"/>
                </a:solidFill>
                <a:effectLst>
                  <a:outerShdw blurRad="60007" dist="310007" dir="7680000" sy="30000" kx="1300200" algn="ctr" rotWithShape="0">
                    <a:prstClr val="black">
                      <a:alpha val="32000"/>
                    </a:prstClr>
                  </a:outerShdw>
                </a:effectLst>
              </a:rPr>
              <a:t>Flee youthful lust </a:t>
            </a:r>
            <a:r>
              <a:rPr lang="en-US" sz="2400" dirty="0" smtClean="0">
                <a:solidFill>
                  <a:prstClr val="black"/>
                </a:solidFill>
                <a:effectLst>
                  <a:outerShdw blurRad="60007" dist="310007" dir="7680000" sy="30000" kx="1300200" algn="ctr" rotWithShape="0">
                    <a:prstClr val="black">
                      <a:alpha val="32000"/>
                    </a:prstClr>
                  </a:outerShdw>
                </a:effectLst>
                <a:latin typeface="Constantia" pitchFamily="18" charset="0"/>
              </a:rPr>
              <a:t>– (2:22; 1 Cor. 3:6-9; 9:7-11; </a:t>
            </a:r>
            <a:r>
              <a:rPr lang="en-US" sz="2400" i="1" dirty="0" smtClean="0">
                <a:solidFill>
                  <a:prstClr val="black"/>
                </a:solidFill>
                <a:effectLst>
                  <a:outerShdw blurRad="60007" dist="310007" dir="7680000" sy="30000" kx="1300200" algn="ctr" rotWithShape="0">
                    <a:prstClr val="black">
                      <a:alpha val="32000"/>
                    </a:prstClr>
                  </a:outerShdw>
                </a:effectLst>
                <a:latin typeface="Constantia" pitchFamily="18" charset="0"/>
              </a:rPr>
              <a:t>[Note contrast – pursue righteousness, faith, love, peace, calling with a pure heart] </a:t>
            </a:r>
            <a:endParaRPr lang="en-US" sz="2400" dirty="0">
              <a:solidFill>
                <a:prstClr val="black"/>
              </a:solidFill>
              <a:effectLst>
                <a:outerShdw blurRad="60007" dist="310007" dir="7680000" sy="30000" kx="1300200" algn="ctr" rotWithShape="0">
                  <a:prstClr val="black">
                    <a:alpha val="32000"/>
                  </a:prstClr>
                </a:outerShdw>
              </a:effectLst>
              <a:latin typeface="Constantia" pitchFamily="18" charset="0"/>
            </a:endParaRPr>
          </a:p>
        </p:txBody>
      </p:sp>
      <p:sp>
        <p:nvSpPr>
          <p:cNvPr id="9" name="TextBox 8"/>
          <p:cNvSpPr txBox="1"/>
          <p:nvPr/>
        </p:nvSpPr>
        <p:spPr>
          <a:xfrm>
            <a:off x="-6927" y="0"/>
            <a:ext cx="9150927" cy="1107996"/>
          </a:xfrm>
          <a:prstGeom prst="rect">
            <a:avLst/>
          </a:prstGeom>
          <a:noFill/>
        </p:spPr>
        <p:txBody>
          <a:bodyPr wrap="square" rtlCol="0">
            <a:spAutoFit/>
          </a:bodyPr>
          <a:lstStyle/>
          <a:p>
            <a:pPr algn="ctr"/>
            <a:r>
              <a:rPr lang="en-US" sz="6600" dirty="0" smtClean="0">
                <a:ln w="1905">
                  <a:solidFill>
                    <a:srgbClr val="800000"/>
                  </a:solidFill>
                </a:ln>
                <a:solidFill>
                  <a:prstClr val="white"/>
                </a:solidFill>
                <a:effectLst>
                  <a:glow rad="101600">
                    <a:prstClr val="white">
                      <a:lumMod val="50000"/>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Futura XBlk BT" pitchFamily="34" charset="0"/>
              </a:rPr>
              <a:t>Be Strong In Grace</a:t>
            </a:r>
            <a:endParaRPr lang="en-US" sz="6600" dirty="0">
              <a:ln w="1905">
                <a:solidFill>
                  <a:srgbClr val="800000"/>
                </a:solidFill>
              </a:ln>
              <a:solidFill>
                <a:prstClr val="white"/>
              </a:solidFill>
              <a:effectLst>
                <a:glow rad="101600">
                  <a:prstClr val="white">
                    <a:lumMod val="50000"/>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Futura XBlk BT" pitchFamily="34" charset="0"/>
            </a:endParaRPr>
          </a:p>
        </p:txBody>
      </p:sp>
      <p:sp>
        <p:nvSpPr>
          <p:cNvPr id="10" name="Rectangle 9"/>
          <p:cNvSpPr/>
          <p:nvPr/>
        </p:nvSpPr>
        <p:spPr>
          <a:xfrm>
            <a:off x="76200" y="1226403"/>
            <a:ext cx="8937914" cy="83099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chemeClr val="bg2">
                    <a:lumMod val="75000"/>
                  </a:schemeClr>
                </a:solidFill>
                <a:effectLst>
                  <a:glow rad="228600">
                    <a:schemeClr val="tx1">
                      <a:alpha val="35000"/>
                    </a:schemeClr>
                  </a:glow>
                  <a:outerShdw blurRad="60007" dist="310007" dir="7680000" sy="30000" kx="1300200" algn="ctr" rotWithShape="0">
                    <a:prstClr val="black">
                      <a:alpha val="32000"/>
                    </a:prstClr>
                  </a:outerShdw>
                </a:effectLst>
                <a:latin typeface="Pythagoras" pitchFamily="2" charset="0"/>
              </a:rPr>
              <a:t>Things Necessary In Context</a:t>
            </a:r>
            <a:endParaRPr lang="en-US" sz="4800" b="1" dirty="0">
              <a:ln w="11430"/>
              <a:solidFill>
                <a:schemeClr val="bg2">
                  <a:lumMod val="75000"/>
                </a:schemeClr>
              </a:solidFill>
              <a:effectLst>
                <a:glow rad="228600">
                  <a:schemeClr val="tx1">
                    <a:alpha val="35000"/>
                  </a:schemeClr>
                </a:glow>
                <a:outerShdw blurRad="60007" dist="310007" dir="7680000" sy="30000" kx="1300200" algn="ctr" rotWithShape="0">
                  <a:prstClr val="black">
                    <a:alpha val="32000"/>
                  </a:prstClr>
                </a:outerShdw>
              </a:effectLst>
              <a:latin typeface="Pythagoras" pitchFamily="2" charset="0"/>
            </a:endParaRPr>
          </a:p>
        </p:txBody>
      </p:sp>
      <p:pic>
        <p:nvPicPr>
          <p:cNvPr id="12" name="Picture 2"/>
          <p:cNvPicPr>
            <a:picLocks noChangeAspect="1" noChangeArrowheads="1"/>
          </p:cNvPicPr>
          <p:nvPr/>
        </p:nvPicPr>
        <p:blipFill>
          <a:blip r:embed="rId3" cstate="print"/>
          <a:srcRect/>
          <a:stretch>
            <a:fillRect/>
          </a:stretch>
        </p:blipFill>
        <p:spPr bwMode="auto">
          <a:xfrm>
            <a:off x="-1" y="1863089"/>
            <a:ext cx="2895601" cy="4994911"/>
          </a:xfrm>
          <a:prstGeom prst="rect">
            <a:avLst/>
          </a:prstGeom>
          <a:noFill/>
          <a:ln w="9525">
            <a:noFill/>
            <a:miter lim="800000"/>
            <a:headEnd/>
            <a:tailEnd/>
          </a:ln>
          <a:effectLst/>
        </p:spPr>
      </p:pic>
    </p:spTree>
    <p:extLst>
      <p:ext uri="{BB962C8B-B14F-4D97-AF65-F5344CB8AC3E}">
        <p14:creationId xmlns:p14="http://schemas.microsoft.com/office/powerpoint/2010/main" val="302187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 y="457200"/>
            <a:ext cx="4045527"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 Diagonal Corner Rectangle 2"/>
          <p:cNvSpPr/>
          <p:nvPr/>
        </p:nvSpPr>
        <p:spPr>
          <a:xfrm>
            <a:off x="4038600" y="1524000"/>
            <a:ext cx="4835236" cy="5029200"/>
          </a:xfrm>
          <a:prstGeom prst="round2DiagRect">
            <a:avLst/>
          </a:prstGeom>
          <a:gradFill>
            <a:gsLst>
              <a:gs pos="0">
                <a:schemeClr val="accent2">
                  <a:tint val="50000"/>
                  <a:satMod val="300000"/>
                  <a:lumMod val="67000"/>
                  <a:lumOff val="33000"/>
                </a:schemeClr>
              </a:gs>
              <a:gs pos="35000">
                <a:schemeClr val="accent2">
                  <a:tint val="37000"/>
                  <a:satMod val="300000"/>
                  <a:lumMod val="26000"/>
                  <a:lumOff val="74000"/>
                </a:schemeClr>
              </a:gs>
              <a:gs pos="100000">
                <a:srgbClr val="800000">
                  <a:lumMod val="6000"/>
                  <a:lumOff val="94000"/>
                </a:srgb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prstClr val="black"/>
              </a:solidFill>
            </a:endParaRPr>
          </a:p>
        </p:txBody>
      </p:sp>
      <p:sp>
        <p:nvSpPr>
          <p:cNvPr id="8" name="TextBox 7"/>
          <p:cNvSpPr txBox="1"/>
          <p:nvPr/>
        </p:nvSpPr>
        <p:spPr>
          <a:xfrm>
            <a:off x="4191000" y="1614953"/>
            <a:ext cx="4568536" cy="4909036"/>
          </a:xfrm>
          <a:prstGeom prst="rect">
            <a:avLst/>
          </a:prstGeom>
          <a:noFill/>
        </p:spPr>
        <p:txBody>
          <a:bodyPr wrap="square" rtlCol="0">
            <a:spAutoFit/>
          </a:bodyPr>
          <a:lstStyle/>
          <a:p>
            <a:pPr algn="ctr">
              <a:spcAft>
                <a:spcPts val="600"/>
              </a:spcAft>
            </a:pPr>
            <a:r>
              <a:rPr lang="en-US" sz="4800" dirty="0" smtClean="0">
                <a:solidFill>
                  <a:prstClr val="black"/>
                </a:solidFill>
                <a:effectLst>
                  <a:glow rad="101600">
                    <a:prstClr val="white">
                      <a:alpha val="60000"/>
                    </a:prstClr>
                  </a:glow>
                  <a:outerShdw blurRad="60007" dist="310007" dir="7680000" sy="30000" kx="1300200" algn="ctr" rotWithShape="0">
                    <a:prstClr val="black">
                      <a:alpha val="32000"/>
                    </a:prstClr>
                  </a:outerShdw>
                  <a:reflection blurRad="6350" stA="55000" endA="300" endPos="45500" dir="5400000" sy="-100000" algn="bl" rotWithShape="0"/>
                </a:effectLst>
              </a:rPr>
              <a:t>Are You In Christ? </a:t>
            </a:r>
          </a:p>
          <a:p>
            <a:pPr algn="ctr">
              <a:spcAft>
                <a:spcPts val="600"/>
              </a:spcAft>
            </a:pPr>
            <a:r>
              <a:rPr lang="en-US" sz="3200" dirty="0" smtClean="0">
                <a:solidFill>
                  <a:prstClr val="black"/>
                </a:solidFill>
                <a:effectLst>
                  <a:glow rad="101600">
                    <a:prstClr val="white">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Constantia" pitchFamily="18" charset="0"/>
              </a:rPr>
              <a:t>(Have you by faith been baptized into Him?)</a:t>
            </a:r>
          </a:p>
          <a:p>
            <a:pPr algn="ctr">
              <a:spcAft>
                <a:spcPts val="600"/>
              </a:spcAft>
            </a:pPr>
            <a:r>
              <a:rPr lang="en-US" sz="3200" dirty="0" smtClean="0">
                <a:solidFill>
                  <a:prstClr val="black"/>
                </a:solidFill>
                <a:effectLst>
                  <a:glow rad="101600">
                    <a:prstClr val="white">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Constantia" pitchFamily="18" charset="0"/>
              </a:rPr>
              <a:t>Romans 6:3,4</a:t>
            </a:r>
          </a:p>
          <a:p>
            <a:pPr algn="ctr">
              <a:spcAft>
                <a:spcPts val="600"/>
              </a:spcAft>
            </a:pPr>
            <a:r>
              <a:rPr lang="en-US" sz="3200" dirty="0" smtClean="0">
                <a:solidFill>
                  <a:prstClr val="black"/>
                </a:solidFill>
                <a:effectLst>
                  <a:glow rad="101600">
                    <a:prstClr val="white">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Constantia" pitchFamily="18" charset="0"/>
              </a:rPr>
              <a:t>1Corinthians 12:13</a:t>
            </a:r>
          </a:p>
          <a:p>
            <a:pPr algn="ctr">
              <a:spcAft>
                <a:spcPts val="600"/>
              </a:spcAft>
            </a:pPr>
            <a:r>
              <a:rPr lang="en-US" sz="3200" dirty="0" smtClean="0">
                <a:solidFill>
                  <a:prstClr val="black"/>
                </a:solidFill>
                <a:effectLst>
                  <a:glow rad="101600">
                    <a:prstClr val="white">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Constantia" pitchFamily="18" charset="0"/>
              </a:rPr>
              <a:t>Galatians 3:26,27</a:t>
            </a:r>
          </a:p>
          <a:p>
            <a:pPr algn="ctr">
              <a:spcAft>
                <a:spcPts val="600"/>
              </a:spcAft>
            </a:pPr>
            <a:r>
              <a:rPr lang="en-US" sz="3200" dirty="0" smtClean="0">
                <a:solidFill>
                  <a:prstClr val="black"/>
                </a:solidFill>
                <a:effectLst>
                  <a:glow rad="101600">
                    <a:prstClr val="white">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Constantia" pitchFamily="18" charset="0"/>
              </a:rPr>
              <a:t>Colossians 2:11-13</a:t>
            </a:r>
            <a:endParaRPr lang="en-US" sz="3200" dirty="0">
              <a:solidFill>
                <a:prstClr val="black"/>
              </a:solidFill>
              <a:effectLst>
                <a:glow rad="101600">
                  <a:prstClr val="white">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Constantia" pitchFamily="18" charset="0"/>
            </a:endParaRPr>
          </a:p>
        </p:txBody>
      </p:sp>
      <p:sp>
        <p:nvSpPr>
          <p:cNvPr id="6" name="TextBox 5"/>
          <p:cNvSpPr txBox="1"/>
          <p:nvPr/>
        </p:nvSpPr>
        <p:spPr>
          <a:xfrm>
            <a:off x="-6927" y="0"/>
            <a:ext cx="9150927" cy="1107996"/>
          </a:xfrm>
          <a:prstGeom prst="rect">
            <a:avLst/>
          </a:prstGeom>
          <a:noFill/>
        </p:spPr>
        <p:txBody>
          <a:bodyPr wrap="square" rtlCol="0">
            <a:spAutoFit/>
          </a:bodyPr>
          <a:lstStyle/>
          <a:p>
            <a:pPr algn="ctr"/>
            <a:r>
              <a:rPr lang="en-US" sz="6600" dirty="0" smtClean="0">
                <a:ln w="1905">
                  <a:solidFill>
                    <a:srgbClr val="800000"/>
                  </a:solidFill>
                </a:ln>
                <a:solidFill>
                  <a:prstClr val="white"/>
                </a:solidFill>
                <a:effectLst>
                  <a:glow rad="101600">
                    <a:prstClr val="white">
                      <a:lumMod val="50000"/>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Futura XBlk BT" pitchFamily="34" charset="0"/>
              </a:rPr>
              <a:t>Be Strong In Grace</a:t>
            </a:r>
            <a:endParaRPr lang="en-US" sz="6600" dirty="0">
              <a:ln w="1905">
                <a:solidFill>
                  <a:srgbClr val="800000"/>
                </a:solidFill>
              </a:ln>
              <a:solidFill>
                <a:prstClr val="white"/>
              </a:solidFill>
              <a:effectLst>
                <a:glow rad="101600">
                  <a:prstClr val="white">
                    <a:lumMod val="50000"/>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Futura XBlk BT" pitchFamily="34" charset="0"/>
            </a:endParaRPr>
          </a:p>
        </p:txBody>
      </p:sp>
    </p:spTree>
    <p:extLst>
      <p:ext uri="{BB962C8B-B14F-4D97-AF65-F5344CB8AC3E}">
        <p14:creationId xmlns:p14="http://schemas.microsoft.com/office/powerpoint/2010/main" val="15786592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 y="457200"/>
            <a:ext cx="4045527"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 Diagonal Corner Rectangle 2"/>
          <p:cNvSpPr/>
          <p:nvPr/>
        </p:nvSpPr>
        <p:spPr>
          <a:xfrm>
            <a:off x="263236" y="1295400"/>
            <a:ext cx="8610600" cy="5257800"/>
          </a:xfrm>
          <a:prstGeom prst="round2DiagRect">
            <a:avLst/>
          </a:prstGeom>
          <a:gradFill>
            <a:gsLst>
              <a:gs pos="0">
                <a:schemeClr val="accent2">
                  <a:tint val="50000"/>
                  <a:satMod val="300000"/>
                  <a:lumMod val="67000"/>
                  <a:lumOff val="33000"/>
                </a:schemeClr>
              </a:gs>
              <a:gs pos="35000">
                <a:schemeClr val="accent2">
                  <a:tint val="37000"/>
                  <a:satMod val="300000"/>
                  <a:lumMod val="26000"/>
                  <a:lumOff val="74000"/>
                </a:schemeClr>
              </a:gs>
              <a:gs pos="100000">
                <a:srgbClr val="800000">
                  <a:lumMod val="6000"/>
                  <a:lumOff val="94000"/>
                </a:srgb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prstClr val="black"/>
              </a:solidFill>
            </a:endParaRPr>
          </a:p>
        </p:txBody>
      </p:sp>
      <p:sp>
        <p:nvSpPr>
          <p:cNvPr id="8" name="TextBox 7"/>
          <p:cNvSpPr txBox="1"/>
          <p:nvPr/>
        </p:nvSpPr>
        <p:spPr>
          <a:xfrm>
            <a:off x="263236" y="1295400"/>
            <a:ext cx="8610600" cy="5324535"/>
          </a:xfrm>
          <a:prstGeom prst="rect">
            <a:avLst/>
          </a:prstGeom>
          <a:noFill/>
        </p:spPr>
        <p:txBody>
          <a:bodyPr wrap="square" rtlCol="0">
            <a:spAutoFit/>
          </a:bodyPr>
          <a:lstStyle/>
          <a:p>
            <a:pPr algn="ctr">
              <a:spcAft>
                <a:spcPts val="600"/>
              </a:spcAft>
            </a:pPr>
            <a:r>
              <a:rPr lang="en-US" sz="3200" dirty="0" smtClean="0">
                <a:solidFill>
                  <a:prstClr val="black"/>
                </a:solidFill>
                <a:effectLst>
                  <a:glow rad="101600">
                    <a:prstClr val="white">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Pythagoras" pitchFamily="2" charset="0"/>
              </a:rPr>
              <a:t>Are You Doing What’s Necessary to Stand Strong In The Unmerited Favor of God?</a:t>
            </a:r>
          </a:p>
          <a:p>
            <a:pPr algn="ctr">
              <a:spcAft>
                <a:spcPts val="600"/>
              </a:spcAft>
            </a:pPr>
            <a:r>
              <a:rPr lang="en-US" sz="2600" dirty="0" smtClean="0">
                <a:solidFill>
                  <a:prstClr val="black"/>
                </a:solidFill>
                <a:effectLst>
                  <a:glow rad="101600">
                    <a:prstClr val="white">
                      <a:alpha val="60000"/>
                    </a:prstClr>
                  </a:glow>
                  <a:outerShdw blurRad="60007" dist="310007" dir="7680000" sy="30000" kx="1300200" algn="ctr" rotWithShape="0">
                    <a:prstClr val="black">
                      <a:alpha val="32000"/>
                    </a:prstClr>
                  </a:outerShdw>
                  <a:reflection blurRad="6350" stA="55000" endA="300" endPos="45500" dir="5400000" sy="-100000" algn="bl" rotWithShape="0"/>
                </a:effectLst>
              </a:rPr>
              <a:t>Sharing the gospel –</a:t>
            </a:r>
          </a:p>
          <a:p>
            <a:pPr algn="ctr">
              <a:spcAft>
                <a:spcPts val="600"/>
              </a:spcAft>
            </a:pPr>
            <a:r>
              <a:rPr lang="en-US" sz="2600" dirty="0" smtClean="0">
                <a:solidFill>
                  <a:prstClr val="black"/>
                </a:solidFill>
                <a:effectLst>
                  <a:glow rad="101600">
                    <a:prstClr val="white">
                      <a:alpha val="60000"/>
                    </a:prstClr>
                  </a:glow>
                  <a:outerShdw blurRad="60007" dist="310007" dir="7680000" sy="30000" kx="1300200" algn="ctr" rotWithShape="0">
                    <a:prstClr val="black">
                      <a:alpha val="32000"/>
                    </a:prstClr>
                  </a:outerShdw>
                  <a:reflection blurRad="6350" stA="55000" endA="300" endPos="45500" dir="5400000" sy="-100000" algn="bl" rotWithShape="0"/>
                </a:effectLst>
              </a:rPr>
              <a:t>Enduring </a:t>
            </a:r>
            <a:r>
              <a:rPr lang="en-US" sz="2600" dirty="0">
                <a:solidFill>
                  <a:prstClr val="black"/>
                </a:solidFill>
                <a:effectLst>
                  <a:glow rad="101600">
                    <a:prstClr val="white">
                      <a:alpha val="60000"/>
                    </a:prstClr>
                  </a:glow>
                  <a:outerShdw blurRad="60007" dist="310007" dir="7680000" sy="30000" kx="1300200" algn="ctr" rotWithShape="0">
                    <a:prstClr val="black">
                      <a:alpha val="32000"/>
                    </a:prstClr>
                  </a:outerShdw>
                  <a:reflection blurRad="6350" stA="55000" endA="300" endPos="45500" dir="5400000" sy="-100000" algn="bl" rotWithShape="0"/>
                </a:effectLst>
              </a:rPr>
              <a:t>hardship as a good </a:t>
            </a:r>
            <a:r>
              <a:rPr lang="en-US" sz="2600" dirty="0" smtClean="0">
                <a:solidFill>
                  <a:prstClr val="black"/>
                </a:solidFill>
                <a:effectLst>
                  <a:glow rad="101600">
                    <a:prstClr val="white">
                      <a:alpha val="60000"/>
                    </a:prstClr>
                  </a:glow>
                  <a:outerShdw blurRad="60007" dist="310007" dir="7680000" sy="30000" kx="1300200" algn="ctr" rotWithShape="0">
                    <a:prstClr val="black">
                      <a:alpha val="32000"/>
                    </a:prstClr>
                  </a:outerShdw>
                  <a:reflection blurRad="6350" stA="55000" endA="300" endPos="45500" dir="5400000" sy="-100000" algn="bl" rotWithShape="0"/>
                </a:effectLst>
              </a:rPr>
              <a:t>soldier</a:t>
            </a:r>
          </a:p>
          <a:p>
            <a:pPr algn="ctr">
              <a:spcAft>
                <a:spcPts val="600"/>
              </a:spcAft>
            </a:pPr>
            <a:r>
              <a:rPr lang="en-US" sz="2600" dirty="0" smtClean="0">
                <a:solidFill>
                  <a:prstClr val="black"/>
                </a:solidFill>
                <a:effectLst>
                  <a:glow rad="101600">
                    <a:prstClr val="white">
                      <a:alpha val="60000"/>
                    </a:prstClr>
                  </a:glow>
                  <a:outerShdw blurRad="60007" dist="310007" dir="7680000" sy="30000" kx="1300200" algn="ctr" rotWithShape="0">
                    <a:prstClr val="black">
                      <a:alpha val="32000"/>
                    </a:prstClr>
                  </a:outerShdw>
                  <a:reflection blurRad="6350" stA="55000" endA="300" endPos="45500" dir="5400000" sy="-100000" algn="bl" rotWithShape="0"/>
                </a:effectLst>
              </a:rPr>
              <a:t>Competing </a:t>
            </a:r>
            <a:r>
              <a:rPr lang="en-US" sz="2600" dirty="0">
                <a:solidFill>
                  <a:prstClr val="black"/>
                </a:solidFill>
                <a:effectLst>
                  <a:glow rad="101600">
                    <a:prstClr val="white">
                      <a:alpha val="60000"/>
                    </a:prstClr>
                  </a:glow>
                  <a:outerShdw blurRad="60007" dist="310007" dir="7680000" sy="30000" kx="1300200" algn="ctr" rotWithShape="0">
                    <a:prstClr val="black">
                      <a:alpha val="32000"/>
                    </a:prstClr>
                  </a:outerShdw>
                  <a:reflection blurRad="6350" stA="55000" endA="300" endPos="45500" dir="5400000" sy="-100000" algn="bl" rotWithShape="0"/>
                </a:effectLst>
              </a:rPr>
              <a:t>according to the rules </a:t>
            </a:r>
            <a:endParaRPr lang="en-US" sz="2600" dirty="0" smtClean="0">
              <a:solidFill>
                <a:prstClr val="black"/>
              </a:solidFill>
              <a:effectLst>
                <a:glow rad="101600">
                  <a:prstClr val="white">
                    <a:alpha val="60000"/>
                  </a:prstClr>
                </a:glow>
                <a:outerShdw blurRad="60007" dist="310007" dir="7680000" sy="30000" kx="1300200" algn="ctr" rotWithShape="0">
                  <a:prstClr val="black">
                    <a:alpha val="32000"/>
                  </a:prstClr>
                </a:outerShdw>
                <a:reflection blurRad="6350" stA="55000" endA="300" endPos="45500" dir="5400000" sy="-100000" algn="bl" rotWithShape="0"/>
              </a:effectLst>
            </a:endParaRPr>
          </a:p>
          <a:p>
            <a:pPr algn="ctr">
              <a:spcAft>
                <a:spcPts val="600"/>
              </a:spcAft>
            </a:pPr>
            <a:r>
              <a:rPr lang="en-US" sz="2600" dirty="0" smtClean="0">
                <a:solidFill>
                  <a:prstClr val="black"/>
                </a:solidFill>
                <a:effectLst>
                  <a:glow rad="101600">
                    <a:prstClr val="white">
                      <a:alpha val="60000"/>
                    </a:prstClr>
                  </a:glow>
                  <a:outerShdw blurRad="60007" dist="310007" dir="7680000" sy="30000" kx="1300200" algn="ctr" rotWithShape="0">
                    <a:prstClr val="black">
                      <a:alpha val="32000"/>
                    </a:prstClr>
                  </a:outerShdw>
                  <a:reflection blurRad="6350" stA="55000" endA="300" endPos="45500" dir="5400000" sy="-100000" algn="bl" rotWithShape="0"/>
                </a:effectLst>
              </a:rPr>
              <a:t>Working </a:t>
            </a:r>
            <a:r>
              <a:rPr lang="en-US" sz="2600" dirty="0">
                <a:solidFill>
                  <a:prstClr val="black"/>
                </a:solidFill>
                <a:effectLst>
                  <a:glow rad="101600">
                    <a:prstClr val="white">
                      <a:alpha val="60000"/>
                    </a:prstClr>
                  </a:glow>
                  <a:outerShdw blurRad="60007" dist="310007" dir="7680000" sy="30000" kx="1300200" algn="ctr" rotWithShape="0">
                    <a:prstClr val="black">
                      <a:alpha val="32000"/>
                    </a:prstClr>
                  </a:outerShdw>
                  <a:reflection blurRad="6350" stA="55000" endA="300" endPos="45500" dir="5400000" sy="-100000" algn="bl" rotWithShape="0"/>
                </a:effectLst>
              </a:rPr>
              <a:t>hard like a </a:t>
            </a:r>
            <a:r>
              <a:rPr lang="en-US" sz="2600" dirty="0" smtClean="0">
                <a:solidFill>
                  <a:prstClr val="black"/>
                </a:solidFill>
                <a:effectLst>
                  <a:glow rad="101600">
                    <a:prstClr val="white">
                      <a:alpha val="60000"/>
                    </a:prstClr>
                  </a:glow>
                  <a:outerShdw blurRad="60007" dist="310007" dir="7680000" sy="30000" kx="1300200" algn="ctr" rotWithShape="0">
                    <a:prstClr val="black">
                      <a:alpha val="32000"/>
                    </a:prstClr>
                  </a:outerShdw>
                  <a:reflection blurRad="6350" stA="55000" endA="300" endPos="45500" dir="5400000" sy="-100000" algn="bl" rotWithShape="0"/>
                </a:effectLst>
              </a:rPr>
              <a:t>farmer</a:t>
            </a:r>
          </a:p>
          <a:p>
            <a:pPr algn="ctr">
              <a:spcAft>
                <a:spcPts val="600"/>
              </a:spcAft>
            </a:pPr>
            <a:r>
              <a:rPr lang="en-US" sz="2600" dirty="0" smtClean="0">
                <a:solidFill>
                  <a:prstClr val="black"/>
                </a:solidFill>
                <a:effectLst>
                  <a:glow rad="101600">
                    <a:prstClr val="white">
                      <a:alpha val="60000"/>
                    </a:prstClr>
                  </a:glow>
                  <a:outerShdw blurRad="60007" dist="310007" dir="7680000" sy="30000" kx="1300200" algn="ctr" rotWithShape="0">
                    <a:prstClr val="black">
                      <a:alpha val="32000"/>
                    </a:prstClr>
                  </a:outerShdw>
                  <a:reflection blurRad="6350" stA="55000" endA="300" endPos="45500" dir="5400000" sy="-100000" algn="bl" rotWithShape="0"/>
                </a:effectLst>
              </a:rPr>
              <a:t>Diligently seeking to be approved by God </a:t>
            </a:r>
            <a:r>
              <a:rPr lang="en-US" sz="2600" dirty="0">
                <a:solidFill>
                  <a:prstClr val="black"/>
                </a:solidFill>
                <a:effectLst>
                  <a:glow rad="101600">
                    <a:prstClr val="white">
                      <a:alpha val="60000"/>
                    </a:prstClr>
                  </a:glow>
                  <a:outerShdw blurRad="60007" dist="310007" dir="7680000" sy="30000" kx="1300200" algn="ctr" rotWithShape="0">
                    <a:prstClr val="black">
                      <a:alpha val="32000"/>
                    </a:prstClr>
                  </a:outerShdw>
                  <a:reflection blurRad="6350" stA="55000" endA="300" endPos="45500" dir="5400000" sy="-100000" algn="bl" rotWithShape="0"/>
                </a:effectLst>
              </a:rPr>
              <a:t>– rightly dividing the word of </a:t>
            </a:r>
            <a:r>
              <a:rPr lang="en-US" sz="2600" dirty="0" smtClean="0">
                <a:solidFill>
                  <a:prstClr val="black"/>
                </a:solidFill>
                <a:effectLst>
                  <a:glow rad="101600">
                    <a:prstClr val="white">
                      <a:alpha val="60000"/>
                    </a:prstClr>
                  </a:glow>
                  <a:outerShdw blurRad="60007" dist="310007" dir="7680000" sy="30000" kx="1300200" algn="ctr" rotWithShape="0">
                    <a:prstClr val="black">
                      <a:alpha val="32000"/>
                    </a:prstClr>
                  </a:outerShdw>
                  <a:reflection blurRad="6350" stA="55000" endA="300" endPos="45500" dir="5400000" sy="-100000" algn="bl" rotWithShape="0"/>
                </a:effectLst>
              </a:rPr>
              <a:t>truth</a:t>
            </a:r>
          </a:p>
          <a:p>
            <a:pPr algn="ctr">
              <a:spcAft>
                <a:spcPts val="600"/>
              </a:spcAft>
            </a:pPr>
            <a:r>
              <a:rPr lang="en-US" sz="2600" dirty="0" smtClean="0">
                <a:solidFill>
                  <a:prstClr val="black"/>
                </a:solidFill>
                <a:effectLst>
                  <a:glow rad="101600">
                    <a:prstClr val="white">
                      <a:alpha val="60000"/>
                    </a:prstClr>
                  </a:glow>
                  <a:outerShdw blurRad="60007" dist="310007" dir="7680000" sy="30000" kx="1300200" algn="ctr" rotWithShape="0">
                    <a:prstClr val="black">
                      <a:alpha val="32000"/>
                    </a:prstClr>
                  </a:outerShdw>
                  <a:reflection blurRad="6350" stA="55000" endA="300" endPos="45500" dir="5400000" sy="-100000" algn="bl" rotWithShape="0"/>
                </a:effectLst>
              </a:rPr>
              <a:t>Resisting </a:t>
            </a:r>
            <a:r>
              <a:rPr lang="en-US" sz="2600" dirty="0">
                <a:solidFill>
                  <a:prstClr val="black"/>
                </a:solidFill>
                <a:effectLst>
                  <a:glow rad="101600">
                    <a:prstClr val="white">
                      <a:alpha val="60000"/>
                    </a:prstClr>
                  </a:glow>
                  <a:outerShdw blurRad="60007" dist="310007" dir="7680000" sy="30000" kx="1300200" algn="ctr" rotWithShape="0">
                    <a:prstClr val="black">
                      <a:alpha val="32000"/>
                    </a:prstClr>
                  </a:outerShdw>
                  <a:reflection blurRad="6350" stA="55000" endA="300" endPos="45500" dir="5400000" sy="-100000" algn="bl" rotWithShape="0"/>
                </a:effectLst>
              </a:rPr>
              <a:t>error – correcting error in </a:t>
            </a:r>
            <a:r>
              <a:rPr lang="en-US" sz="2600" dirty="0" smtClean="0">
                <a:solidFill>
                  <a:prstClr val="black"/>
                </a:solidFill>
                <a:effectLst>
                  <a:glow rad="101600">
                    <a:prstClr val="white">
                      <a:alpha val="60000"/>
                    </a:prstClr>
                  </a:glow>
                  <a:outerShdw blurRad="60007" dist="310007" dir="7680000" sy="30000" kx="1300200" algn="ctr" rotWithShape="0">
                    <a:prstClr val="black">
                      <a:alpha val="32000"/>
                    </a:prstClr>
                  </a:outerShdw>
                  <a:reflection blurRad="6350" stA="55000" endA="300" endPos="45500" dir="5400000" sy="-100000" algn="bl" rotWithShape="0"/>
                </a:effectLst>
              </a:rPr>
              <a:t>humility</a:t>
            </a:r>
            <a:endParaRPr lang="en-US" sz="2600" dirty="0">
              <a:solidFill>
                <a:prstClr val="black"/>
              </a:solidFill>
              <a:effectLst>
                <a:glow rad="101600">
                  <a:prstClr val="white">
                    <a:alpha val="60000"/>
                  </a:prstClr>
                </a:glow>
                <a:outerShdw blurRad="60007" dist="310007" dir="7680000" sy="30000" kx="1300200" algn="ctr" rotWithShape="0">
                  <a:prstClr val="black">
                    <a:alpha val="32000"/>
                  </a:prstClr>
                </a:outerShdw>
                <a:reflection blurRad="6350" stA="55000" endA="300" endPos="45500" dir="5400000" sy="-100000" algn="bl" rotWithShape="0"/>
              </a:effectLst>
            </a:endParaRPr>
          </a:p>
          <a:p>
            <a:pPr algn="ctr">
              <a:spcAft>
                <a:spcPts val="600"/>
              </a:spcAft>
            </a:pPr>
            <a:r>
              <a:rPr lang="en-US" sz="2600" dirty="0" smtClean="0">
                <a:solidFill>
                  <a:prstClr val="black"/>
                </a:solidFill>
                <a:effectLst>
                  <a:glow rad="101600">
                    <a:prstClr val="white">
                      <a:alpha val="60000"/>
                    </a:prstClr>
                  </a:glow>
                  <a:outerShdw blurRad="60007" dist="310007" dir="7680000" sy="30000" kx="1300200" algn="ctr" rotWithShape="0">
                    <a:prstClr val="black">
                      <a:alpha val="32000"/>
                    </a:prstClr>
                  </a:outerShdw>
                  <a:reflection blurRad="6350" stA="55000" endA="300" endPos="45500" dir="5400000" sy="-100000" algn="bl" rotWithShape="0"/>
                </a:effectLst>
              </a:rPr>
              <a:t>Departing </a:t>
            </a:r>
            <a:r>
              <a:rPr lang="en-US" sz="2600" dirty="0">
                <a:solidFill>
                  <a:prstClr val="black"/>
                </a:solidFill>
                <a:effectLst>
                  <a:glow rad="101600">
                    <a:prstClr val="white">
                      <a:alpha val="60000"/>
                    </a:prstClr>
                  </a:glow>
                  <a:outerShdw blurRad="60007" dist="310007" dir="7680000" sy="30000" kx="1300200" algn="ctr" rotWithShape="0">
                    <a:prstClr val="black">
                      <a:alpha val="32000"/>
                    </a:prstClr>
                  </a:outerShdw>
                  <a:reflection blurRad="6350" stA="55000" endA="300" endPos="45500" dir="5400000" sy="-100000" algn="bl" rotWithShape="0"/>
                </a:effectLst>
              </a:rPr>
              <a:t>from </a:t>
            </a:r>
            <a:r>
              <a:rPr lang="en-US" sz="2600" dirty="0" smtClean="0">
                <a:solidFill>
                  <a:prstClr val="black"/>
                </a:solidFill>
                <a:effectLst>
                  <a:glow rad="101600">
                    <a:prstClr val="white">
                      <a:alpha val="60000"/>
                    </a:prstClr>
                  </a:glow>
                  <a:outerShdw blurRad="60007" dist="310007" dir="7680000" sy="30000" kx="1300200" algn="ctr" rotWithShape="0">
                    <a:prstClr val="black">
                      <a:alpha val="32000"/>
                    </a:prstClr>
                  </a:outerShdw>
                  <a:reflection blurRad="6350" stA="55000" endA="300" endPos="45500" dir="5400000" sy="-100000" algn="bl" rotWithShape="0"/>
                </a:effectLst>
              </a:rPr>
              <a:t>lawlessness</a:t>
            </a:r>
            <a:endParaRPr lang="en-US" sz="2600" dirty="0">
              <a:solidFill>
                <a:prstClr val="black"/>
              </a:solidFill>
              <a:effectLst>
                <a:glow rad="101600">
                  <a:prstClr val="white">
                    <a:alpha val="60000"/>
                  </a:prstClr>
                </a:glow>
                <a:outerShdw blurRad="60007" dist="310007" dir="7680000" sy="30000" kx="1300200" algn="ctr" rotWithShape="0">
                  <a:prstClr val="black">
                    <a:alpha val="32000"/>
                  </a:prstClr>
                </a:outerShdw>
                <a:reflection blurRad="6350" stA="55000" endA="300" endPos="45500" dir="5400000" sy="-100000" algn="bl" rotWithShape="0"/>
              </a:effectLst>
            </a:endParaRPr>
          </a:p>
          <a:p>
            <a:pPr algn="ctr">
              <a:spcAft>
                <a:spcPts val="600"/>
              </a:spcAft>
            </a:pPr>
            <a:r>
              <a:rPr lang="en-US" sz="2600" dirty="0" smtClean="0">
                <a:solidFill>
                  <a:prstClr val="black"/>
                </a:solidFill>
                <a:effectLst>
                  <a:glow rad="101600">
                    <a:prstClr val="white">
                      <a:alpha val="60000"/>
                    </a:prstClr>
                  </a:glow>
                  <a:outerShdw blurRad="60007" dist="310007" dir="7680000" sy="30000" kx="1300200" algn="ctr" rotWithShape="0">
                    <a:prstClr val="black">
                      <a:alpha val="32000"/>
                    </a:prstClr>
                  </a:outerShdw>
                  <a:reflection blurRad="6350" stA="55000" endA="300" endPos="45500" dir="5400000" sy="-100000" algn="bl" rotWithShape="0"/>
                </a:effectLst>
              </a:rPr>
              <a:t>Fleeing </a:t>
            </a:r>
            <a:r>
              <a:rPr lang="en-US" sz="2600" dirty="0">
                <a:solidFill>
                  <a:prstClr val="black"/>
                </a:solidFill>
                <a:effectLst>
                  <a:glow rad="101600">
                    <a:prstClr val="white">
                      <a:alpha val="60000"/>
                    </a:prstClr>
                  </a:glow>
                  <a:outerShdw blurRad="60007" dist="310007" dir="7680000" sy="30000" kx="1300200" algn="ctr" rotWithShape="0">
                    <a:prstClr val="black">
                      <a:alpha val="32000"/>
                    </a:prstClr>
                  </a:outerShdw>
                  <a:reflection blurRad="6350" stA="55000" endA="300" endPos="45500" dir="5400000" sy="-100000" algn="bl" rotWithShape="0"/>
                </a:effectLst>
              </a:rPr>
              <a:t>lust</a:t>
            </a:r>
            <a:r>
              <a:rPr lang="en-US" sz="2800" dirty="0">
                <a:solidFill>
                  <a:prstClr val="black"/>
                </a:solidFill>
                <a:effectLst>
                  <a:glow rad="101600">
                    <a:prstClr val="white">
                      <a:alpha val="60000"/>
                    </a:prstClr>
                  </a:glow>
                  <a:outerShdw blurRad="60007" dist="310007" dir="7680000" sy="30000" kx="1300200" algn="ctr" rotWithShape="0">
                    <a:prstClr val="black">
                      <a:alpha val="32000"/>
                    </a:prstClr>
                  </a:outerShdw>
                  <a:reflection blurRad="6350" stA="55000" endA="300" endPos="45500" dir="5400000" sy="-100000" algn="bl" rotWithShape="0"/>
                </a:effectLst>
              </a:rPr>
              <a:t>  </a:t>
            </a:r>
          </a:p>
        </p:txBody>
      </p:sp>
      <p:sp>
        <p:nvSpPr>
          <p:cNvPr id="6" name="TextBox 5"/>
          <p:cNvSpPr txBox="1"/>
          <p:nvPr/>
        </p:nvSpPr>
        <p:spPr>
          <a:xfrm>
            <a:off x="-6927" y="0"/>
            <a:ext cx="9150927" cy="1107996"/>
          </a:xfrm>
          <a:prstGeom prst="rect">
            <a:avLst/>
          </a:prstGeom>
          <a:noFill/>
        </p:spPr>
        <p:txBody>
          <a:bodyPr wrap="square" rtlCol="0">
            <a:spAutoFit/>
          </a:bodyPr>
          <a:lstStyle/>
          <a:p>
            <a:pPr algn="ctr"/>
            <a:r>
              <a:rPr lang="en-US" sz="6600" dirty="0" smtClean="0">
                <a:ln w="1905">
                  <a:solidFill>
                    <a:srgbClr val="800000"/>
                  </a:solidFill>
                </a:ln>
                <a:solidFill>
                  <a:prstClr val="white"/>
                </a:solidFill>
                <a:effectLst>
                  <a:glow rad="101600">
                    <a:prstClr val="white">
                      <a:lumMod val="50000"/>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Futura XBlk BT" pitchFamily="34" charset="0"/>
              </a:rPr>
              <a:t>Be Strong In Grace</a:t>
            </a:r>
            <a:endParaRPr lang="en-US" sz="6600" dirty="0">
              <a:ln w="1905">
                <a:solidFill>
                  <a:srgbClr val="800000"/>
                </a:solidFill>
              </a:ln>
              <a:solidFill>
                <a:prstClr val="white"/>
              </a:solidFill>
              <a:effectLst>
                <a:glow rad="101600">
                  <a:prstClr val="white">
                    <a:lumMod val="50000"/>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Futura XBlk BT" pitchFamily="34" charset="0"/>
            </a:endParaRPr>
          </a:p>
        </p:txBody>
      </p:sp>
    </p:spTree>
    <p:extLst>
      <p:ext uri="{BB962C8B-B14F-4D97-AF65-F5344CB8AC3E}">
        <p14:creationId xmlns:p14="http://schemas.microsoft.com/office/powerpoint/2010/main" val="122603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7787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E57653-3E58-4892-A7ED-712530ACC680}" type="slidenum">
              <a:rPr lang="en-US" smtClean="0">
                <a:solidFill>
                  <a:srgbClr val="FFF9E5"/>
                </a:solidFill>
              </a:rPr>
              <a:pPr/>
              <a:t>19</a:t>
            </a:fld>
            <a:endParaRPr lang="en-US">
              <a:solidFill>
                <a:srgbClr val="FFF9E5"/>
              </a:solidFill>
            </a:endParaRPr>
          </a:p>
        </p:txBody>
      </p:sp>
      <p:sp>
        <p:nvSpPr>
          <p:cNvPr id="4" name="TextBox 3"/>
          <p:cNvSpPr txBox="1"/>
          <p:nvPr/>
        </p:nvSpPr>
        <p:spPr>
          <a:xfrm>
            <a:off x="533400" y="685800"/>
            <a:ext cx="8077200" cy="3754874"/>
          </a:xfrm>
          <a:prstGeom prst="rect">
            <a:avLst/>
          </a:prstGeom>
          <a:solidFill>
            <a:srgbClr val="7E6BC9">
              <a:lumMod val="20000"/>
              <a:lumOff val="80000"/>
            </a:srgbClr>
          </a:solidFill>
          <a:ln w="25400" cap="flat" cmpd="sng" algn="ctr">
            <a:solidFill>
              <a:srgbClr val="9CB084"/>
            </a:solidFill>
            <a:prstDash val="solid"/>
          </a:ln>
          <a:effectLst>
            <a:glow rad="63500">
              <a:srgbClr val="9CB084">
                <a:satMod val="175000"/>
                <a:alpha val="40000"/>
              </a:srgbClr>
            </a:glow>
            <a:outerShdw blurRad="50800" dist="38100" dir="8100000" algn="tr" rotWithShape="0">
              <a:prstClr val="black">
                <a:alpha val="40000"/>
              </a:prstClr>
            </a:outerShdw>
            <a:reflection blurRad="6350" stA="50000" endA="300" endPos="55000" dir="5400000" sy="-100000" algn="bl" rotWithShape="0"/>
          </a:effectLst>
          <a:scene3d>
            <a:camera prst="orthographicFront"/>
            <a:lightRig rig="threePt" dir="t"/>
          </a:scene3d>
          <a:sp3d>
            <a:bevelT/>
          </a:sp3d>
        </p:spPr>
        <p:txBody>
          <a:bodyPr wrap="square" rtlCol="0">
            <a:spAutoFit/>
          </a:bodyPr>
          <a:lstStyle/>
          <a:p>
            <a:pPr algn="ctr">
              <a:defRPr/>
            </a:pPr>
            <a:r>
              <a:rPr lang="en-US" sz="3200" kern="0" dirty="0">
                <a:solidFill>
                  <a:sysClr val="windowText" lastClr="000000"/>
                </a:solidFill>
                <a:effectLst>
                  <a:outerShdw blurRad="127000" dist="114300" dir="8100000" algn="tr" rotWithShape="0">
                    <a:prstClr val="black">
                      <a:alpha val="40000"/>
                    </a:prstClr>
                  </a:outerShdw>
                </a:effectLst>
              </a:rPr>
              <a:t>Charts by Don McClain</a:t>
            </a:r>
          </a:p>
          <a:p>
            <a:pPr algn="ctr">
              <a:defRPr/>
            </a:pPr>
            <a:r>
              <a:rPr lang="en-US" sz="2400" kern="0" dirty="0">
                <a:solidFill>
                  <a:sysClr val="windowText" lastClr="000000"/>
                </a:solidFill>
                <a:effectLst>
                  <a:outerShdw blurRad="127000" dist="114300" dir="8100000" algn="tr" rotWithShape="0">
                    <a:prstClr val="black">
                      <a:alpha val="40000"/>
                    </a:prstClr>
                  </a:outerShdw>
                </a:effectLst>
                <a:latin typeface="Book Antiqua"/>
              </a:rPr>
              <a:t>Prepared May </a:t>
            </a:r>
            <a:r>
              <a:rPr lang="en-US" sz="2400" kern="0" dirty="0" smtClean="0">
                <a:solidFill>
                  <a:sysClr val="windowText" lastClr="000000"/>
                </a:solidFill>
                <a:effectLst>
                  <a:outerShdw blurRad="127000" dist="114300" dir="8100000" algn="tr" rotWithShape="0">
                    <a:prstClr val="black">
                      <a:alpha val="40000"/>
                    </a:prstClr>
                  </a:outerShdw>
                </a:effectLst>
                <a:latin typeface="Book Antiqua"/>
              </a:rPr>
              <a:t>18-21,  </a:t>
            </a:r>
            <a:r>
              <a:rPr lang="en-US" sz="2400" kern="0" dirty="0">
                <a:solidFill>
                  <a:sysClr val="windowText" lastClr="000000"/>
                </a:solidFill>
                <a:effectLst>
                  <a:outerShdw blurRad="127000" dist="114300" dir="8100000" algn="tr" rotWithShape="0">
                    <a:prstClr val="black">
                      <a:alpha val="40000"/>
                    </a:prstClr>
                  </a:outerShdw>
                </a:effectLst>
                <a:latin typeface="Book Antiqua"/>
              </a:rPr>
              <a:t>2011; </a:t>
            </a:r>
          </a:p>
          <a:p>
            <a:pPr algn="ctr">
              <a:defRPr/>
            </a:pPr>
            <a:r>
              <a:rPr lang="en-US" sz="2400" kern="0" dirty="0">
                <a:solidFill>
                  <a:sysClr val="windowText" lastClr="000000"/>
                </a:solidFill>
                <a:effectLst>
                  <a:outerShdw blurRad="127000" dist="114300" dir="8100000" algn="tr" rotWithShape="0">
                    <a:prstClr val="black">
                      <a:alpha val="40000"/>
                    </a:prstClr>
                  </a:outerShdw>
                </a:effectLst>
                <a:latin typeface="Book Antiqua"/>
              </a:rPr>
              <a:t>Preached May </a:t>
            </a:r>
            <a:r>
              <a:rPr lang="en-US" sz="2400" kern="0" dirty="0" smtClean="0">
                <a:solidFill>
                  <a:sysClr val="windowText" lastClr="000000"/>
                </a:solidFill>
                <a:effectLst>
                  <a:outerShdw blurRad="127000" dist="114300" dir="8100000" algn="tr" rotWithShape="0">
                    <a:prstClr val="black">
                      <a:alpha val="40000"/>
                    </a:prstClr>
                  </a:outerShdw>
                </a:effectLst>
                <a:latin typeface="Book Antiqua"/>
              </a:rPr>
              <a:t>22, </a:t>
            </a:r>
            <a:r>
              <a:rPr lang="en-US" sz="2400" kern="0" dirty="0">
                <a:solidFill>
                  <a:sysClr val="windowText" lastClr="000000"/>
                </a:solidFill>
                <a:effectLst>
                  <a:outerShdw blurRad="127000" dist="114300" dir="8100000" algn="tr" rotWithShape="0">
                    <a:prstClr val="black">
                      <a:alpha val="40000"/>
                    </a:prstClr>
                  </a:outerShdw>
                </a:effectLst>
                <a:latin typeface="Book Antiqua"/>
              </a:rPr>
              <a:t>2011</a:t>
            </a:r>
          </a:p>
          <a:p>
            <a:pPr algn="ctr">
              <a:defRPr/>
            </a:pPr>
            <a:r>
              <a:rPr lang="en-US" sz="2000" kern="0" dirty="0">
                <a:solidFill>
                  <a:sysClr val="windowText" lastClr="000000"/>
                </a:solidFill>
                <a:effectLst>
                  <a:outerShdw blurRad="127000" dist="114300" dir="8100000" algn="tr" rotWithShape="0">
                    <a:prstClr val="black">
                      <a:alpha val="40000"/>
                    </a:prstClr>
                  </a:outerShdw>
                </a:effectLst>
                <a:latin typeface="Book Antiqua"/>
              </a:rPr>
              <a:t>West 65</a:t>
            </a:r>
            <a:r>
              <a:rPr lang="en-US" sz="2000" kern="0" baseline="30000" dirty="0">
                <a:solidFill>
                  <a:sysClr val="windowText" lastClr="000000"/>
                </a:solidFill>
                <a:effectLst>
                  <a:outerShdw blurRad="127000" dist="114300" dir="8100000" algn="tr" rotWithShape="0">
                    <a:prstClr val="black">
                      <a:alpha val="40000"/>
                    </a:prstClr>
                  </a:outerShdw>
                </a:effectLst>
                <a:latin typeface="Book Antiqua"/>
              </a:rPr>
              <a:t>th</a:t>
            </a:r>
            <a:r>
              <a:rPr lang="en-US" sz="2000" kern="0" dirty="0">
                <a:solidFill>
                  <a:sysClr val="windowText" lastClr="000000"/>
                </a:solidFill>
                <a:effectLst>
                  <a:outerShdw blurRad="127000" dist="114300" dir="8100000" algn="tr" rotWithShape="0">
                    <a:prstClr val="black">
                      <a:alpha val="40000"/>
                    </a:prstClr>
                  </a:outerShdw>
                </a:effectLst>
                <a:latin typeface="Book Antiqua"/>
              </a:rPr>
              <a:t> Street church of Christ</a:t>
            </a:r>
          </a:p>
          <a:p>
            <a:pPr algn="ctr">
              <a:defRPr/>
            </a:pPr>
            <a:r>
              <a:rPr lang="en-US" sz="2000" kern="0" dirty="0">
                <a:solidFill>
                  <a:sysClr val="windowText" lastClr="000000"/>
                </a:solidFill>
                <a:effectLst>
                  <a:outerShdw blurRad="127000" dist="114300" dir="8100000" algn="tr" rotWithShape="0">
                    <a:prstClr val="black">
                      <a:alpha val="40000"/>
                    </a:prstClr>
                  </a:outerShdw>
                </a:effectLst>
                <a:latin typeface="Book Antiqua"/>
              </a:rPr>
              <a:t>P.O. Box 190062</a:t>
            </a:r>
          </a:p>
          <a:p>
            <a:pPr algn="ctr">
              <a:defRPr/>
            </a:pPr>
            <a:r>
              <a:rPr lang="en-US" sz="2000" kern="0" dirty="0">
                <a:solidFill>
                  <a:sysClr val="windowText" lastClr="000000"/>
                </a:solidFill>
                <a:effectLst>
                  <a:outerShdw blurRad="127000" dist="114300" dir="8100000" algn="tr" rotWithShape="0">
                    <a:prstClr val="black">
                      <a:alpha val="40000"/>
                    </a:prstClr>
                  </a:outerShdw>
                </a:effectLst>
                <a:latin typeface="Book Antiqua"/>
              </a:rPr>
              <a:t>Little Rock AR 72219</a:t>
            </a:r>
          </a:p>
          <a:p>
            <a:pPr algn="ctr">
              <a:defRPr/>
            </a:pPr>
            <a:r>
              <a:rPr lang="en-US" sz="2000" kern="0" dirty="0">
                <a:solidFill>
                  <a:sysClr val="windowText" lastClr="000000"/>
                </a:solidFill>
                <a:effectLst>
                  <a:outerShdw blurRad="127000" dist="114300" dir="8100000" algn="tr" rotWithShape="0">
                    <a:prstClr val="black">
                      <a:alpha val="40000"/>
                    </a:prstClr>
                  </a:outerShdw>
                </a:effectLst>
                <a:latin typeface="Book Antiqua"/>
              </a:rPr>
              <a:t>501-568-1062</a:t>
            </a:r>
          </a:p>
          <a:p>
            <a:pPr algn="ctr">
              <a:defRPr/>
            </a:pPr>
            <a:endParaRPr lang="en-US" kern="0" dirty="0">
              <a:solidFill>
                <a:sysClr val="windowText" lastClr="000000"/>
              </a:solidFill>
              <a:effectLst>
                <a:outerShdw blurRad="127000" dist="114300" dir="8100000" algn="tr" rotWithShape="0">
                  <a:prstClr val="black">
                    <a:alpha val="40000"/>
                  </a:prstClr>
                </a:outerShdw>
              </a:effectLst>
              <a:latin typeface="Book Antiqua"/>
            </a:endParaRPr>
          </a:p>
          <a:p>
            <a:pPr algn="ctr">
              <a:defRPr/>
            </a:pPr>
            <a:r>
              <a:rPr lang="en-US" kern="0" dirty="0">
                <a:solidFill>
                  <a:sysClr val="windowText" lastClr="000000"/>
                </a:solidFill>
                <a:effectLst>
                  <a:outerShdw blurRad="127000" dist="114300" dir="8100000" algn="tr" rotWithShape="0">
                    <a:prstClr val="black">
                      <a:alpha val="40000"/>
                    </a:prstClr>
                  </a:outerShdw>
                </a:effectLst>
                <a:latin typeface="Book Antiqua"/>
              </a:rPr>
              <a:t>Prepared using PPT 2010</a:t>
            </a:r>
          </a:p>
          <a:p>
            <a:pPr algn="ctr">
              <a:defRPr/>
            </a:pPr>
            <a:r>
              <a:rPr lang="en-US" kern="0" dirty="0">
                <a:solidFill>
                  <a:sysClr val="windowText" lastClr="000000"/>
                </a:solidFill>
                <a:effectLst>
                  <a:outerShdw blurRad="127000" dist="114300" dir="8100000" algn="tr" rotWithShape="0">
                    <a:prstClr val="black">
                      <a:alpha val="40000"/>
                    </a:prstClr>
                  </a:outerShdw>
                </a:effectLst>
                <a:latin typeface="Book Antiqua"/>
                <a:hlinkClick r:id="rId3"/>
              </a:rPr>
              <a:t>http://w65stchurchofchrist.org/donmaccla/2011SermonPage.html</a:t>
            </a:r>
            <a:r>
              <a:rPr lang="en-US" kern="0" dirty="0">
                <a:solidFill>
                  <a:sysClr val="windowText" lastClr="000000"/>
                </a:solidFill>
                <a:effectLst>
                  <a:outerShdw blurRad="127000" dist="114300" dir="8100000" algn="tr" rotWithShape="0">
                    <a:prstClr val="black">
                      <a:alpha val="40000"/>
                    </a:prstClr>
                  </a:outerShdw>
                </a:effectLst>
                <a:latin typeface="Book Antiqua"/>
              </a:rPr>
              <a:t> </a:t>
            </a:r>
          </a:p>
          <a:p>
            <a:pPr algn="ctr">
              <a:defRPr/>
            </a:pPr>
            <a:r>
              <a:rPr lang="en-US" sz="2400" kern="0" dirty="0">
                <a:solidFill>
                  <a:sysClr val="windowText" lastClr="000000"/>
                </a:solidFill>
                <a:effectLst>
                  <a:outerShdw blurRad="127000" dist="114300" dir="8100000" algn="tr" rotWithShape="0">
                    <a:prstClr val="black">
                      <a:alpha val="40000"/>
                    </a:prstClr>
                  </a:outerShdw>
                </a:effectLst>
                <a:latin typeface="Book Antiqua"/>
              </a:rPr>
              <a:t>Email – </a:t>
            </a:r>
            <a:r>
              <a:rPr lang="en-US" sz="2400" u="sng" kern="0" dirty="0">
                <a:solidFill>
                  <a:srgbClr val="0070C0"/>
                </a:solidFill>
                <a:effectLst>
                  <a:outerShdw blurRad="127000" dist="114300" dir="8100000" algn="tr" rotWithShape="0">
                    <a:prstClr val="black">
                      <a:alpha val="40000"/>
                    </a:prstClr>
                  </a:outerShdw>
                </a:effectLst>
                <a:latin typeface="Book Antiqua"/>
              </a:rPr>
              <a:t>donmcclain@sbcglobal.net</a:t>
            </a:r>
            <a:r>
              <a:rPr lang="en-US" sz="2400" kern="0" dirty="0">
                <a:solidFill>
                  <a:sysClr val="windowText" lastClr="000000"/>
                </a:solidFill>
                <a:effectLst>
                  <a:outerShdw blurRad="127000" dist="114300" dir="8100000" algn="tr" rotWithShape="0">
                    <a:prstClr val="black">
                      <a:alpha val="40000"/>
                    </a:prstClr>
                  </a:outerShdw>
                </a:effectLst>
                <a:latin typeface="Book Antiqua"/>
              </a:rPr>
              <a:t> </a:t>
            </a:r>
          </a:p>
        </p:txBody>
      </p:sp>
      <p:sp>
        <p:nvSpPr>
          <p:cNvPr id="5" name="TextBox 4"/>
          <p:cNvSpPr txBox="1"/>
          <p:nvPr/>
        </p:nvSpPr>
        <p:spPr>
          <a:xfrm>
            <a:off x="914401" y="5080337"/>
            <a:ext cx="7239000" cy="1015663"/>
          </a:xfrm>
          <a:prstGeom prst="rect">
            <a:avLst/>
          </a:prstGeom>
          <a:solidFill>
            <a:schemeClr val="bg2">
              <a:lumMod val="90000"/>
            </a:schemeClr>
          </a:solidFill>
        </p:spPr>
        <p:txBody>
          <a:bodyPr wrap="square" rtlCol="0">
            <a:spAutoFit/>
          </a:bodyPr>
          <a:lstStyle/>
          <a:p>
            <a:pPr algn="ctr"/>
            <a:r>
              <a:rPr lang="en-US" sz="2000" dirty="0">
                <a:solidFill>
                  <a:prstClr val="black"/>
                </a:solidFill>
              </a:rPr>
              <a:t>You can download Power Point Viewer for free:</a:t>
            </a:r>
          </a:p>
          <a:p>
            <a:pPr algn="ctr"/>
            <a:r>
              <a:rPr lang="en-US" sz="2000" dirty="0">
                <a:solidFill>
                  <a:prstClr val="black"/>
                </a:solidFill>
                <a:hlinkClick r:id="rId4"/>
              </a:rPr>
              <a:t>http://www.microsoft.com/downloads/en/details.aspx?FamilyID=cb9bf144-1076-4615-9951-294eeb832823</a:t>
            </a:r>
            <a:r>
              <a:rPr lang="en-US" sz="2000" dirty="0">
                <a:solidFill>
                  <a:prstClr val="black"/>
                </a:solidFill>
              </a:rPr>
              <a:t> </a:t>
            </a:r>
          </a:p>
        </p:txBody>
      </p:sp>
    </p:spTree>
    <p:extLst>
      <p:ext uri="{BB962C8B-B14F-4D97-AF65-F5344CB8AC3E}">
        <p14:creationId xmlns:p14="http://schemas.microsoft.com/office/powerpoint/2010/main" val="215677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7" y="0"/>
            <a:ext cx="9150927" cy="1107996"/>
          </a:xfrm>
          <a:prstGeom prst="rect">
            <a:avLst/>
          </a:prstGeom>
          <a:noFill/>
        </p:spPr>
        <p:txBody>
          <a:bodyPr wrap="square" rtlCol="0">
            <a:spAutoFit/>
          </a:bodyPr>
          <a:lstStyle/>
          <a:p>
            <a:pPr algn="ctr"/>
            <a:r>
              <a:rPr lang="en-US" sz="6600" dirty="0" smtClean="0">
                <a:ln w="1905">
                  <a:solidFill>
                    <a:srgbClr val="800000"/>
                  </a:solidFill>
                </a:ln>
                <a:solidFill>
                  <a:prstClr val="white"/>
                </a:solidFill>
                <a:effectLst>
                  <a:glow rad="101600">
                    <a:prstClr val="white">
                      <a:lumMod val="50000"/>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Futura XBlk BT" pitchFamily="34" charset="0"/>
              </a:rPr>
              <a:t>Be Strong In Grace</a:t>
            </a:r>
            <a:endParaRPr lang="en-US" sz="6600" dirty="0">
              <a:ln w="1905">
                <a:solidFill>
                  <a:srgbClr val="800000"/>
                </a:solidFill>
              </a:ln>
              <a:solidFill>
                <a:prstClr val="white"/>
              </a:solidFill>
              <a:effectLst>
                <a:glow rad="101600">
                  <a:prstClr val="white">
                    <a:lumMod val="50000"/>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Futura XBlk BT" pitchFamily="34" charset="0"/>
            </a:endParaRPr>
          </a:p>
        </p:txBody>
      </p:sp>
      <p:sp>
        <p:nvSpPr>
          <p:cNvPr id="3" name="Round Diagonal Corner Rectangle 2"/>
          <p:cNvSpPr/>
          <p:nvPr/>
        </p:nvSpPr>
        <p:spPr>
          <a:xfrm>
            <a:off x="3429000" y="1447800"/>
            <a:ext cx="5486400" cy="5105400"/>
          </a:xfrm>
          <a:prstGeom prst="round2DiagRect">
            <a:avLst/>
          </a:prstGeom>
          <a:gradFill>
            <a:gsLst>
              <a:gs pos="0">
                <a:schemeClr val="accent2">
                  <a:tint val="50000"/>
                  <a:satMod val="300000"/>
                  <a:lumMod val="67000"/>
                  <a:lumOff val="33000"/>
                </a:schemeClr>
              </a:gs>
              <a:gs pos="35000">
                <a:schemeClr val="accent2">
                  <a:tint val="37000"/>
                  <a:satMod val="300000"/>
                  <a:lumMod val="26000"/>
                  <a:lumOff val="74000"/>
                </a:schemeClr>
              </a:gs>
              <a:gs pos="100000">
                <a:srgbClr val="800000">
                  <a:lumMod val="6000"/>
                  <a:lumOff val="94000"/>
                </a:srgb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4" name="Rectangle 3"/>
          <p:cNvSpPr/>
          <p:nvPr/>
        </p:nvSpPr>
        <p:spPr>
          <a:xfrm>
            <a:off x="3733800" y="1600200"/>
            <a:ext cx="5029200" cy="4893647"/>
          </a:xfrm>
          <a:prstGeom prst="rect">
            <a:avLst/>
          </a:prstGeom>
        </p:spPr>
        <p:txBody>
          <a:bodyPr wrap="square">
            <a:spAutoFit/>
          </a:bodyPr>
          <a:lstStyle/>
          <a:p>
            <a:pPr algn="ctr"/>
            <a:r>
              <a:rPr lang="en-US" sz="2400" dirty="0">
                <a:solidFill>
                  <a:prstClr val="black"/>
                </a:solidFill>
                <a:effectLst>
                  <a:outerShdw blurRad="60007" dist="310007" dir="7680000" sy="30000" kx="1300200" algn="ctr" rotWithShape="0">
                    <a:prstClr val="black">
                      <a:alpha val="32000"/>
                    </a:prstClr>
                  </a:outerShdw>
                </a:effectLst>
                <a:latin typeface="Book Antiqua"/>
              </a:rPr>
              <a:t>. . . the friendly disposition from which the kindly act proceeds, graciousness, loving-kindness, goodwill generally, e.g., Acts 7:10; especially with reference to the Divine favor or "grace," e.g., Acts 14:26; in this respect there is stress on its freeness and universality, its spontaneous character, as in the case of God's redemptive mercy, and the pleasure or joy He designs for the recipient; thus it is set in contrast with debt, Rom. 4:4, 16, . . .</a:t>
            </a:r>
          </a:p>
        </p:txBody>
      </p:sp>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65" y="1638300"/>
            <a:ext cx="3076575" cy="47625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54259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100" name="AutoShape 12"/>
          <p:cNvSpPr>
            <a:spLocks noChangeArrowheads="1"/>
          </p:cNvSpPr>
          <p:nvPr/>
        </p:nvSpPr>
        <p:spPr bwMode="auto">
          <a:xfrm>
            <a:off x="304800" y="1600200"/>
            <a:ext cx="2514600" cy="2286000"/>
          </a:xfrm>
          <a:prstGeom prst="wedgeRoundRectCallout">
            <a:avLst>
              <a:gd name="adj1" fmla="val 80556"/>
              <a:gd name="adj2" fmla="val -33125"/>
              <a:gd name="adj3"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fontAlgn="base">
              <a:spcBef>
                <a:spcPct val="0"/>
              </a:spcBef>
              <a:spcAft>
                <a:spcPct val="0"/>
              </a:spcAft>
            </a:pPr>
            <a:endParaRPr lang="en-US" b="1">
              <a:solidFill>
                <a:prstClr val="black"/>
              </a:solidFill>
            </a:endParaRPr>
          </a:p>
        </p:txBody>
      </p:sp>
      <p:sp>
        <p:nvSpPr>
          <p:cNvPr id="345101" name="Text Box 13"/>
          <p:cNvSpPr txBox="1">
            <a:spLocks noChangeArrowheads="1"/>
          </p:cNvSpPr>
          <p:nvPr/>
        </p:nvSpPr>
        <p:spPr bwMode="auto">
          <a:xfrm>
            <a:off x="288925" y="1600200"/>
            <a:ext cx="2530475"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2800" b="1" dirty="0">
                <a:solidFill>
                  <a:prstClr val="black"/>
                </a:solidFill>
                <a:effectLst>
                  <a:outerShdw blurRad="60007" dist="310007" dir="7680000" sy="30000" kx="1300200" algn="ctr" rotWithShape="0">
                    <a:prstClr val="black">
                      <a:alpha val="32000"/>
                    </a:prstClr>
                  </a:outerShdw>
                </a:effectLst>
                <a:latin typeface="Humanst521 BT" pitchFamily="34" charset="0"/>
                <a:cs typeface="Arial" charset="0"/>
              </a:rPr>
              <a:t>God's Universal Kindness, Love &amp;</a:t>
            </a:r>
          </a:p>
          <a:p>
            <a:pPr algn="ctr" eaLnBrk="1" fontAlgn="base" hangingPunct="1">
              <a:spcBef>
                <a:spcPct val="0"/>
              </a:spcBef>
              <a:spcAft>
                <a:spcPct val="0"/>
              </a:spcAft>
            </a:pPr>
            <a:r>
              <a:rPr lang="en-US" sz="2800" b="1" dirty="0">
                <a:solidFill>
                  <a:prstClr val="black"/>
                </a:solidFill>
                <a:effectLst>
                  <a:outerShdw blurRad="60007" dist="310007" dir="7680000" sy="30000" kx="1300200" algn="ctr" rotWithShape="0">
                    <a:prstClr val="black">
                      <a:alpha val="32000"/>
                    </a:prstClr>
                  </a:outerShdw>
                </a:effectLst>
                <a:latin typeface="Humanst521 BT" pitchFamily="34" charset="0"/>
                <a:cs typeface="Arial" charset="0"/>
              </a:rPr>
              <a:t> Mercy.</a:t>
            </a:r>
          </a:p>
        </p:txBody>
      </p:sp>
      <p:sp>
        <p:nvSpPr>
          <p:cNvPr id="12" name="Slide Number Placeholder 2"/>
          <p:cNvSpPr>
            <a:spLocks noGrp="1"/>
          </p:cNvSpPr>
          <p:nvPr>
            <p:ph type="sldNum" sz="quarter" idx="12"/>
          </p:nvPr>
        </p:nvSpPr>
        <p:spPr/>
        <p:txBody>
          <a:bodyPr/>
          <a:lstStyle/>
          <a:p>
            <a:pPr>
              <a:defRPr/>
            </a:pPr>
            <a:fld id="{AD63080D-5685-4460-970C-7DEF6CAD6502}" type="slidenum">
              <a:rPr lang="en-US">
                <a:solidFill>
                  <a:srgbClr val="FFF9E5">
                    <a:shade val="50000"/>
                  </a:srgbClr>
                </a:solidFill>
              </a:rPr>
              <a:pPr>
                <a:defRPr/>
              </a:pPr>
              <a:t>3</a:t>
            </a:fld>
            <a:endParaRPr lang="en-US">
              <a:solidFill>
                <a:srgbClr val="FFF9E5">
                  <a:shade val="50000"/>
                </a:srgbClr>
              </a:solidFill>
            </a:endParaRPr>
          </a:p>
        </p:txBody>
      </p:sp>
      <p:grpSp>
        <p:nvGrpSpPr>
          <p:cNvPr id="2" name="Diagram 3"/>
          <p:cNvGrpSpPr>
            <a:grpSpLocks/>
          </p:cNvGrpSpPr>
          <p:nvPr/>
        </p:nvGrpSpPr>
        <p:grpSpPr bwMode="auto">
          <a:xfrm>
            <a:off x="152400" y="1371882"/>
            <a:ext cx="8839200" cy="5056502"/>
            <a:chOff x="96" y="327"/>
            <a:chExt cx="5568" cy="3672"/>
          </a:xfrm>
        </p:grpSpPr>
        <p:sp>
          <p:nvSpPr>
            <p:cNvPr id="3" name="_s1028"/>
            <p:cNvSpPr>
              <a:spLocks noChangeShapeType="1"/>
            </p:cNvSpPr>
            <p:nvPr/>
          </p:nvSpPr>
          <p:spPr bwMode="auto">
            <a:xfrm flipH="1">
              <a:off x="1728" y="2880"/>
              <a:ext cx="621" cy="232"/>
            </a:xfrm>
            <a:prstGeom prst="line">
              <a:avLst/>
            </a:prstGeom>
            <a:ln>
              <a:headEnd/>
              <a:tailEnd/>
            </a:ln>
            <a:effectLst>
              <a:glow rad="228600">
                <a:schemeClr val="accent4">
                  <a:satMod val="175000"/>
                  <a:alpha val="40000"/>
                </a:schemeClr>
              </a:glow>
              <a:outerShdw blurRad="50800" dist="25400" dir="5400000" rotWithShape="0">
                <a:srgbClr val="000000">
                  <a:alpha val="43137"/>
                </a:srgbClr>
              </a:outerShdw>
            </a:effectLst>
            <a:extLst/>
          </p:spPr>
          <p:style>
            <a:lnRef idx="2">
              <a:schemeClr val="accent4"/>
            </a:lnRef>
            <a:fillRef idx="0">
              <a:schemeClr val="accent4"/>
            </a:fillRef>
            <a:effectRef idx="1">
              <a:schemeClr val="accent4"/>
            </a:effectRef>
            <a:fontRef idx="minor">
              <a:schemeClr val="tx1"/>
            </a:fontRef>
          </p:style>
          <p:txBody>
            <a:bodyPr vert="horz" wrap="square" lIns="91440" tIns="45720" rIns="91440" bIns="45720" numCol="1" anchor="ctr" anchorCtr="0" compatLnSpc="1">
              <a:prstTxWarp prst="textNoShape">
                <a:avLst/>
              </a:prstTxWarp>
            </a:bodyPr>
            <a:lstStyle/>
            <a:p>
              <a:pPr fontAlgn="base">
                <a:spcBef>
                  <a:spcPct val="0"/>
                </a:spcBef>
                <a:spcAft>
                  <a:spcPct val="0"/>
                </a:spcAft>
              </a:pPr>
              <a:endParaRPr lang="en-US" sz="2400">
                <a:solidFill>
                  <a:prstClr val="white"/>
                </a:solidFill>
              </a:endParaRPr>
            </a:p>
          </p:txBody>
        </p:sp>
        <p:sp>
          <p:nvSpPr>
            <p:cNvPr id="4" name="_s1029"/>
            <p:cNvSpPr>
              <a:spLocks noChangeArrowheads="1"/>
            </p:cNvSpPr>
            <p:nvPr/>
          </p:nvSpPr>
          <p:spPr bwMode="auto">
            <a:xfrm>
              <a:off x="96" y="2304"/>
              <a:ext cx="1629" cy="1695"/>
            </a:xfrm>
            <a:prstGeom prst="ellipse">
              <a:avLst/>
            </a:prstGeom>
            <a:ln>
              <a:headEnd/>
              <a:tailEnd/>
            </a:ln>
          </p:spPr>
          <p:style>
            <a:lnRef idx="1">
              <a:schemeClr val="accent5"/>
            </a:lnRef>
            <a:fillRef idx="3">
              <a:schemeClr val="accent5"/>
            </a:fillRef>
            <a:effectRef idx="2">
              <a:schemeClr val="accent5"/>
            </a:effectRef>
            <a:fontRef idx="minor">
              <a:schemeClr val="lt1"/>
            </a:fontRef>
          </p:style>
          <p:txBody>
            <a:bodyPr vert="horz" wrap="none" lIns="116311" tIns="58156" rIns="116311" bIns="58156" numCol="1" anchor="ctr" anchorCtr="0" compatLnSpc="1">
              <a:prstTxWarp prst="textNoShape">
                <a:avLst/>
              </a:prstTxWarp>
            </a:bodyPr>
            <a:lstStyle/>
            <a:p>
              <a:pPr algn="ctr" fontAlgn="base">
                <a:spcBef>
                  <a:spcPct val="0"/>
                </a:spcBef>
                <a:spcAft>
                  <a:spcPct val="0"/>
                </a:spcAft>
              </a:pPr>
              <a:r>
                <a:rPr lang="en-US" sz="2400" dirty="0">
                  <a:solidFill>
                    <a:prstClr val="white"/>
                  </a:solidFill>
                  <a:effectLst>
                    <a:glow rad="101600">
                      <a:prstClr val="black">
                        <a:alpha val="60000"/>
                      </a:prstClr>
                    </a:glow>
                  </a:effectLst>
                  <a:latin typeface="Rockwell Extra Bold" pitchFamily="18" charset="0"/>
                  <a:cs typeface="Arial" charset="0"/>
                </a:rPr>
                <a:t>The </a:t>
              </a:r>
            </a:p>
            <a:p>
              <a:pPr algn="ctr" fontAlgn="base">
                <a:spcBef>
                  <a:spcPct val="0"/>
                </a:spcBef>
                <a:spcAft>
                  <a:spcPct val="0"/>
                </a:spcAft>
              </a:pPr>
              <a:r>
                <a:rPr lang="en-US" sz="2400" dirty="0">
                  <a:solidFill>
                    <a:prstClr val="white"/>
                  </a:solidFill>
                  <a:effectLst>
                    <a:glow rad="101600">
                      <a:prstClr val="black">
                        <a:alpha val="60000"/>
                      </a:prstClr>
                    </a:glow>
                  </a:effectLst>
                  <a:latin typeface="Rockwell Extra Bold" pitchFamily="18" charset="0"/>
                  <a:cs typeface="Arial" charset="0"/>
                </a:rPr>
                <a:t>Conditions</a:t>
              </a:r>
            </a:p>
            <a:p>
              <a:pPr algn="ctr" fontAlgn="base">
                <a:spcBef>
                  <a:spcPct val="0"/>
                </a:spcBef>
                <a:spcAft>
                  <a:spcPct val="0"/>
                </a:spcAft>
              </a:pPr>
              <a:r>
                <a:rPr lang="en-US" sz="2400" dirty="0">
                  <a:solidFill>
                    <a:prstClr val="white"/>
                  </a:solidFill>
                  <a:effectLst>
                    <a:glow rad="101600">
                      <a:prstClr val="black">
                        <a:alpha val="60000"/>
                      </a:prstClr>
                    </a:glow>
                  </a:effectLst>
                  <a:latin typeface="Rockwell Extra Bold" pitchFamily="18" charset="0"/>
                  <a:cs typeface="Arial" charset="0"/>
                </a:rPr>
                <a:t>of</a:t>
              </a:r>
            </a:p>
            <a:p>
              <a:pPr algn="ctr" fontAlgn="base">
                <a:spcBef>
                  <a:spcPct val="0"/>
                </a:spcBef>
                <a:spcAft>
                  <a:spcPct val="0"/>
                </a:spcAft>
              </a:pPr>
              <a:r>
                <a:rPr lang="en-US" sz="2400" dirty="0">
                  <a:solidFill>
                    <a:prstClr val="white"/>
                  </a:solidFill>
                  <a:effectLst>
                    <a:glow rad="101600">
                      <a:prstClr val="black">
                        <a:alpha val="60000"/>
                      </a:prstClr>
                    </a:glow>
                  </a:effectLst>
                  <a:latin typeface="Rockwell Extra Bold" pitchFamily="18" charset="0"/>
                  <a:cs typeface="Arial" charset="0"/>
                </a:rPr>
                <a:t>Salvation</a:t>
              </a:r>
            </a:p>
          </p:txBody>
        </p:sp>
        <p:sp>
          <p:nvSpPr>
            <p:cNvPr id="5" name="_s1030"/>
            <p:cNvSpPr>
              <a:spLocks noChangeShapeType="1"/>
            </p:cNvSpPr>
            <p:nvPr/>
          </p:nvSpPr>
          <p:spPr bwMode="auto">
            <a:xfrm>
              <a:off x="3503" y="2880"/>
              <a:ext cx="623" cy="228"/>
            </a:xfrm>
            <a:prstGeom prst="line">
              <a:avLst/>
            </a:prstGeom>
            <a:ln>
              <a:headEnd/>
              <a:tailEnd/>
            </a:ln>
            <a:effectLst>
              <a:glow rad="228600">
                <a:schemeClr val="accent4">
                  <a:satMod val="175000"/>
                  <a:alpha val="40000"/>
                </a:schemeClr>
              </a:glow>
              <a:outerShdw blurRad="50800" dist="25400" dir="5400000" rotWithShape="0">
                <a:srgbClr val="000000">
                  <a:alpha val="43137"/>
                </a:srgbClr>
              </a:outerShdw>
            </a:effectLst>
            <a:extLst/>
          </p:spPr>
          <p:style>
            <a:lnRef idx="2">
              <a:schemeClr val="accent4"/>
            </a:lnRef>
            <a:fillRef idx="0">
              <a:schemeClr val="accent4"/>
            </a:fillRef>
            <a:effectRef idx="1">
              <a:schemeClr val="accent4"/>
            </a:effectRef>
            <a:fontRef idx="minor">
              <a:schemeClr val="tx1"/>
            </a:fontRef>
          </p:style>
          <p:txBody>
            <a:bodyPr vert="horz" wrap="square" lIns="91440" tIns="45720" rIns="91440" bIns="45720" numCol="1" anchor="ctr" anchorCtr="0" compatLnSpc="1">
              <a:prstTxWarp prst="textNoShape">
                <a:avLst/>
              </a:prstTxWarp>
            </a:bodyPr>
            <a:lstStyle/>
            <a:p>
              <a:pPr fontAlgn="base">
                <a:spcBef>
                  <a:spcPct val="0"/>
                </a:spcBef>
                <a:spcAft>
                  <a:spcPct val="0"/>
                </a:spcAft>
              </a:pPr>
              <a:endParaRPr lang="en-US" sz="2400">
                <a:solidFill>
                  <a:prstClr val="white"/>
                </a:solidFill>
              </a:endParaRPr>
            </a:p>
          </p:txBody>
        </p:sp>
        <p:sp>
          <p:nvSpPr>
            <p:cNvPr id="6" name="_s1031"/>
            <p:cNvSpPr>
              <a:spLocks noChangeArrowheads="1"/>
            </p:cNvSpPr>
            <p:nvPr/>
          </p:nvSpPr>
          <p:spPr bwMode="auto">
            <a:xfrm>
              <a:off x="4093" y="2305"/>
              <a:ext cx="1571" cy="1680"/>
            </a:xfrm>
            <a:prstGeom prst="ellipse">
              <a:avLst/>
            </a:prstGeom>
            <a:ln>
              <a:headEnd/>
              <a:tailEnd/>
            </a:ln>
          </p:spPr>
          <p:style>
            <a:lnRef idx="1">
              <a:schemeClr val="accent5"/>
            </a:lnRef>
            <a:fillRef idx="3">
              <a:schemeClr val="accent5"/>
            </a:fillRef>
            <a:effectRef idx="2">
              <a:schemeClr val="accent5"/>
            </a:effectRef>
            <a:fontRef idx="minor">
              <a:schemeClr val="lt1"/>
            </a:fontRef>
          </p:style>
          <p:txBody>
            <a:bodyPr vert="horz" wrap="none" lIns="116311" tIns="58156" rIns="116311" bIns="58156" numCol="1" anchor="ctr" anchorCtr="0" compatLnSpc="1">
              <a:prstTxWarp prst="textNoShape">
                <a:avLst/>
              </a:prstTxWarp>
            </a:bodyPr>
            <a:lstStyle/>
            <a:p>
              <a:pPr algn="ctr" fontAlgn="base">
                <a:spcBef>
                  <a:spcPct val="0"/>
                </a:spcBef>
                <a:spcAft>
                  <a:spcPct val="0"/>
                </a:spcAft>
              </a:pPr>
              <a:r>
                <a:rPr lang="en-US" sz="2400" dirty="0">
                  <a:solidFill>
                    <a:prstClr val="white"/>
                  </a:solidFill>
                  <a:effectLst>
                    <a:glow rad="101600">
                      <a:prstClr val="black">
                        <a:alpha val="60000"/>
                      </a:prstClr>
                    </a:glow>
                  </a:effectLst>
                  <a:latin typeface="Rockwell Extra Bold" pitchFamily="18" charset="0"/>
                  <a:cs typeface="Arial" charset="0"/>
                </a:rPr>
                <a:t>The </a:t>
              </a:r>
            </a:p>
            <a:p>
              <a:pPr algn="ctr" fontAlgn="base">
                <a:spcBef>
                  <a:spcPct val="0"/>
                </a:spcBef>
                <a:spcAft>
                  <a:spcPct val="0"/>
                </a:spcAft>
              </a:pPr>
              <a:r>
                <a:rPr lang="en-US" sz="2400" dirty="0">
                  <a:solidFill>
                    <a:prstClr val="white"/>
                  </a:solidFill>
                  <a:effectLst>
                    <a:glow rad="101600">
                      <a:prstClr val="black">
                        <a:alpha val="60000"/>
                      </a:prstClr>
                    </a:glow>
                  </a:effectLst>
                  <a:latin typeface="Rockwell Extra Bold" pitchFamily="18" charset="0"/>
                  <a:cs typeface="Arial" charset="0"/>
                </a:rPr>
                <a:t>Provision </a:t>
              </a:r>
            </a:p>
            <a:p>
              <a:pPr algn="ctr" fontAlgn="base">
                <a:spcBef>
                  <a:spcPct val="0"/>
                </a:spcBef>
                <a:spcAft>
                  <a:spcPct val="0"/>
                </a:spcAft>
              </a:pPr>
              <a:r>
                <a:rPr lang="en-US" sz="2400" dirty="0">
                  <a:solidFill>
                    <a:prstClr val="white"/>
                  </a:solidFill>
                  <a:effectLst>
                    <a:glow rad="101600">
                      <a:prstClr val="black">
                        <a:alpha val="60000"/>
                      </a:prstClr>
                    </a:glow>
                  </a:effectLst>
                  <a:latin typeface="Rockwell Extra Bold" pitchFamily="18" charset="0"/>
                  <a:cs typeface="Arial" charset="0"/>
                </a:rPr>
                <a:t>of </a:t>
              </a:r>
            </a:p>
            <a:p>
              <a:pPr algn="ctr" fontAlgn="base">
                <a:spcBef>
                  <a:spcPct val="0"/>
                </a:spcBef>
                <a:spcAft>
                  <a:spcPct val="0"/>
                </a:spcAft>
              </a:pPr>
              <a:r>
                <a:rPr lang="en-US" sz="2400" dirty="0">
                  <a:solidFill>
                    <a:prstClr val="white"/>
                  </a:solidFill>
                  <a:effectLst>
                    <a:glow rad="101600">
                      <a:prstClr val="black">
                        <a:alpha val="60000"/>
                      </a:prstClr>
                    </a:glow>
                  </a:effectLst>
                  <a:latin typeface="Rockwell Extra Bold" pitchFamily="18" charset="0"/>
                  <a:cs typeface="Arial" charset="0"/>
                </a:rPr>
                <a:t>Salvation</a:t>
              </a:r>
            </a:p>
          </p:txBody>
        </p:sp>
        <p:sp>
          <p:nvSpPr>
            <p:cNvPr id="7" name="_s1032"/>
            <p:cNvSpPr>
              <a:spLocks noChangeShapeType="1"/>
            </p:cNvSpPr>
            <p:nvPr/>
          </p:nvSpPr>
          <p:spPr bwMode="auto">
            <a:xfrm flipV="1">
              <a:off x="2975" y="1488"/>
              <a:ext cx="1" cy="768"/>
            </a:xfrm>
            <a:prstGeom prst="line">
              <a:avLst/>
            </a:prstGeom>
            <a:ln>
              <a:headEnd/>
              <a:tailEnd/>
            </a:ln>
            <a:effectLst>
              <a:glow rad="228600">
                <a:schemeClr val="accent4">
                  <a:satMod val="175000"/>
                  <a:alpha val="40000"/>
                </a:schemeClr>
              </a:glow>
              <a:outerShdw blurRad="50800" dist="25400" dir="5400000" rotWithShape="0">
                <a:srgbClr val="000000">
                  <a:alpha val="43137"/>
                </a:srgbClr>
              </a:outerShdw>
            </a:effectLst>
            <a:extLst/>
          </p:spPr>
          <p:style>
            <a:lnRef idx="2">
              <a:schemeClr val="accent4"/>
            </a:lnRef>
            <a:fillRef idx="0">
              <a:schemeClr val="accent4"/>
            </a:fillRef>
            <a:effectRef idx="1">
              <a:schemeClr val="accent4"/>
            </a:effectRef>
            <a:fontRef idx="minor">
              <a:schemeClr val="tx1"/>
            </a:fontRef>
          </p:style>
          <p:txBody>
            <a:bodyPr vert="horz" wrap="square" lIns="91440" tIns="45720" rIns="91440" bIns="45720" numCol="1" anchor="ctr" anchorCtr="0" compatLnSpc="1">
              <a:prstTxWarp prst="textNoShape">
                <a:avLst/>
              </a:prstTxWarp>
            </a:bodyPr>
            <a:lstStyle/>
            <a:p>
              <a:pPr fontAlgn="base">
                <a:spcBef>
                  <a:spcPct val="0"/>
                </a:spcBef>
                <a:spcAft>
                  <a:spcPct val="0"/>
                </a:spcAft>
              </a:pPr>
              <a:endParaRPr lang="en-US" sz="2400">
                <a:solidFill>
                  <a:prstClr val="white"/>
                </a:solidFill>
              </a:endParaRPr>
            </a:p>
          </p:txBody>
        </p:sp>
        <p:sp>
          <p:nvSpPr>
            <p:cNvPr id="8" name="_s1033"/>
            <p:cNvSpPr>
              <a:spLocks noChangeArrowheads="1"/>
            </p:cNvSpPr>
            <p:nvPr/>
          </p:nvSpPr>
          <p:spPr bwMode="auto">
            <a:xfrm>
              <a:off x="2160" y="327"/>
              <a:ext cx="1629" cy="1296"/>
            </a:xfrm>
            <a:prstGeom prst="ellipse">
              <a:avLst/>
            </a:prstGeom>
            <a:ln>
              <a:headEnd/>
              <a:tailEnd/>
            </a:ln>
          </p:spPr>
          <p:style>
            <a:lnRef idx="1">
              <a:schemeClr val="accent5"/>
            </a:lnRef>
            <a:fillRef idx="3">
              <a:schemeClr val="accent5"/>
            </a:fillRef>
            <a:effectRef idx="2">
              <a:schemeClr val="accent5"/>
            </a:effectRef>
            <a:fontRef idx="minor">
              <a:schemeClr val="lt1"/>
            </a:fontRef>
          </p:style>
          <p:txBody>
            <a:bodyPr vert="horz" wrap="none" lIns="116311" tIns="58156" rIns="116311" bIns="58156" numCol="1" anchor="ctr" anchorCtr="0" compatLnSpc="1">
              <a:prstTxWarp prst="textNoShape">
                <a:avLst/>
              </a:prstTxWarp>
            </a:bodyPr>
            <a:lstStyle/>
            <a:p>
              <a:pPr algn="ctr" fontAlgn="base">
                <a:spcBef>
                  <a:spcPct val="0"/>
                </a:spcBef>
                <a:spcAft>
                  <a:spcPct val="0"/>
                </a:spcAft>
              </a:pPr>
              <a:r>
                <a:rPr lang="en-US" sz="2400" dirty="0">
                  <a:solidFill>
                    <a:prstClr val="white"/>
                  </a:solidFill>
                  <a:effectLst>
                    <a:glow rad="101600">
                      <a:prstClr val="black">
                        <a:alpha val="60000"/>
                      </a:prstClr>
                    </a:glow>
                  </a:effectLst>
                  <a:latin typeface="Rockwell Extra Bold" pitchFamily="18" charset="0"/>
                  <a:cs typeface="Arial" charset="0"/>
                </a:rPr>
                <a:t>The </a:t>
              </a:r>
            </a:p>
            <a:p>
              <a:pPr algn="ctr" fontAlgn="base">
                <a:spcBef>
                  <a:spcPct val="0"/>
                </a:spcBef>
                <a:spcAft>
                  <a:spcPct val="0"/>
                </a:spcAft>
              </a:pPr>
              <a:r>
                <a:rPr lang="en-US" sz="2400" dirty="0">
                  <a:solidFill>
                    <a:prstClr val="white"/>
                  </a:solidFill>
                  <a:effectLst>
                    <a:glow rad="101600">
                      <a:prstClr val="black">
                        <a:alpha val="60000"/>
                      </a:prstClr>
                    </a:glow>
                  </a:effectLst>
                  <a:latin typeface="Rockwell Extra Bold" pitchFamily="18" charset="0"/>
                  <a:cs typeface="Arial" charset="0"/>
                </a:rPr>
                <a:t>Basis of </a:t>
              </a:r>
            </a:p>
            <a:p>
              <a:pPr algn="ctr" fontAlgn="base">
                <a:spcBef>
                  <a:spcPct val="0"/>
                </a:spcBef>
                <a:spcAft>
                  <a:spcPct val="0"/>
                </a:spcAft>
              </a:pPr>
              <a:r>
                <a:rPr lang="en-US" sz="2400" dirty="0">
                  <a:solidFill>
                    <a:prstClr val="white"/>
                  </a:solidFill>
                  <a:effectLst>
                    <a:glow rad="101600">
                      <a:prstClr val="black">
                        <a:alpha val="60000"/>
                      </a:prstClr>
                    </a:glow>
                  </a:effectLst>
                  <a:latin typeface="Rockwell Extra Bold" pitchFamily="18" charset="0"/>
                  <a:cs typeface="Arial" charset="0"/>
                </a:rPr>
                <a:t>Salvation</a:t>
              </a:r>
            </a:p>
          </p:txBody>
        </p:sp>
        <p:sp>
          <p:nvSpPr>
            <p:cNvPr id="9" name="_s1034"/>
            <p:cNvSpPr>
              <a:spLocks noChangeArrowheads="1"/>
            </p:cNvSpPr>
            <p:nvPr/>
          </p:nvSpPr>
          <p:spPr bwMode="auto">
            <a:xfrm>
              <a:off x="2112" y="1920"/>
              <a:ext cx="1680" cy="1248"/>
            </a:xfrm>
            <a:prstGeom prst="ellipse">
              <a:avLst/>
            </a:prstGeom>
            <a:ln>
              <a:headEnd/>
              <a:tailEnd/>
            </a:ln>
          </p:spPr>
          <p:style>
            <a:lnRef idx="1">
              <a:schemeClr val="accent5"/>
            </a:lnRef>
            <a:fillRef idx="3">
              <a:schemeClr val="accent5"/>
            </a:fillRef>
            <a:effectRef idx="2">
              <a:schemeClr val="accent5"/>
            </a:effectRef>
            <a:fontRef idx="minor">
              <a:schemeClr val="lt1"/>
            </a:fontRef>
          </p:style>
          <p:txBody>
            <a:bodyPr vert="horz" wrap="none" lIns="116311" tIns="58156" rIns="116311" bIns="58156" numCol="1" anchor="ctr" anchorCtr="0" compatLnSpc="1">
              <a:prstTxWarp prst="textNoShape">
                <a:avLst/>
              </a:prstTxWarp>
              <a:flatTx/>
            </a:bodyPr>
            <a:lstStyle/>
            <a:p>
              <a:pPr fontAlgn="base">
                <a:spcBef>
                  <a:spcPct val="0"/>
                </a:spcBef>
                <a:spcAft>
                  <a:spcPct val="0"/>
                </a:spcAft>
              </a:pPr>
              <a:endParaRPr lang="en-US" sz="2400">
                <a:solidFill>
                  <a:prstClr val="white"/>
                </a:solidFill>
              </a:endParaRPr>
            </a:p>
          </p:txBody>
        </p:sp>
      </p:grpSp>
      <p:sp>
        <p:nvSpPr>
          <p:cNvPr id="345102" name="AutoShape 14"/>
          <p:cNvSpPr>
            <a:spLocks noChangeArrowheads="1"/>
          </p:cNvSpPr>
          <p:nvPr/>
        </p:nvSpPr>
        <p:spPr bwMode="auto">
          <a:xfrm>
            <a:off x="6324600" y="1524000"/>
            <a:ext cx="2514600" cy="1905000"/>
          </a:xfrm>
          <a:prstGeom prst="wedgeRoundRectCallout">
            <a:avLst>
              <a:gd name="adj1" fmla="val 7009"/>
              <a:gd name="adj2" fmla="val 85833"/>
              <a:gd name="adj3"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fontAlgn="base">
              <a:spcBef>
                <a:spcPct val="0"/>
              </a:spcBef>
              <a:spcAft>
                <a:spcPct val="0"/>
              </a:spcAft>
            </a:pPr>
            <a:endParaRPr lang="en-US" b="1">
              <a:solidFill>
                <a:prstClr val="black"/>
              </a:solidFill>
            </a:endParaRPr>
          </a:p>
        </p:txBody>
      </p:sp>
      <p:sp>
        <p:nvSpPr>
          <p:cNvPr id="345103" name="Text Box 15"/>
          <p:cNvSpPr txBox="1">
            <a:spLocks noChangeArrowheads="1"/>
          </p:cNvSpPr>
          <p:nvPr/>
        </p:nvSpPr>
        <p:spPr bwMode="auto">
          <a:xfrm>
            <a:off x="6324600" y="1600200"/>
            <a:ext cx="2514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2800" b="1" dirty="0">
                <a:solidFill>
                  <a:prstClr val="black"/>
                </a:solidFill>
                <a:effectLst>
                  <a:outerShdw blurRad="60007" dist="310007" dir="7680000" sy="30000" kx="1300200" algn="ctr" rotWithShape="0">
                    <a:prstClr val="black">
                      <a:alpha val="32000"/>
                    </a:prstClr>
                  </a:outerShdw>
                </a:effectLst>
                <a:latin typeface="Humanst521 BT" pitchFamily="34" charset="0"/>
                <a:cs typeface="Arial" charset="0"/>
              </a:rPr>
              <a:t>The Gracious </a:t>
            </a:r>
          </a:p>
          <a:p>
            <a:pPr algn="ctr" eaLnBrk="1" fontAlgn="base" hangingPunct="1">
              <a:spcBef>
                <a:spcPct val="0"/>
              </a:spcBef>
              <a:spcAft>
                <a:spcPct val="0"/>
              </a:spcAft>
            </a:pPr>
            <a:r>
              <a:rPr lang="en-US" sz="2800" b="1" dirty="0">
                <a:solidFill>
                  <a:prstClr val="black"/>
                </a:solidFill>
                <a:effectLst>
                  <a:outerShdw blurRad="60007" dist="310007" dir="7680000" sy="30000" kx="1300200" algn="ctr" rotWithShape="0">
                    <a:prstClr val="black">
                      <a:alpha val="32000"/>
                    </a:prstClr>
                  </a:outerShdw>
                </a:effectLst>
                <a:latin typeface="Humanst521 BT" pitchFamily="34" charset="0"/>
                <a:cs typeface="Arial" charset="0"/>
              </a:rPr>
              <a:t>Gift of God’s Son &amp; The Gospel</a:t>
            </a:r>
          </a:p>
        </p:txBody>
      </p:sp>
      <p:pic>
        <p:nvPicPr>
          <p:cNvPr id="104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276600"/>
            <a:ext cx="3048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5105" name="AutoShape 17"/>
          <p:cNvSpPr>
            <a:spLocks noChangeArrowheads="1"/>
          </p:cNvSpPr>
          <p:nvPr/>
        </p:nvSpPr>
        <p:spPr bwMode="auto">
          <a:xfrm>
            <a:off x="2819400" y="5334000"/>
            <a:ext cx="3733800" cy="1295400"/>
          </a:xfrm>
          <a:prstGeom prst="wedgeRoundRectCallout">
            <a:avLst>
              <a:gd name="adj1" fmla="val -73000"/>
              <a:gd name="adj2" fmla="val 9926"/>
              <a:gd name="adj3"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fontAlgn="base">
              <a:spcBef>
                <a:spcPct val="0"/>
              </a:spcBef>
              <a:spcAft>
                <a:spcPct val="0"/>
              </a:spcAft>
            </a:pPr>
            <a:endParaRPr lang="en-US" b="1">
              <a:solidFill>
                <a:prstClr val="black"/>
              </a:solidFill>
            </a:endParaRPr>
          </a:p>
        </p:txBody>
      </p:sp>
      <p:sp>
        <p:nvSpPr>
          <p:cNvPr id="345106" name="Text Box 18"/>
          <p:cNvSpPr txBox="1">
            <a:spLocks noChangeArrowheads="1"/>
          </p:cNvSpPr>
          <p:nvPr/>
        </p:nvSpPr>
        <p:spPr bwMode="auto">
          <a:xfrm>
            <a:off x="2895600" y="5332412"/>
            <a:ext cx="3657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2800" b="1" dirty="0">
                <a:solidFill>
                  <a:prstClr val="black"/>
                </a:solidFill>
                <a:effectLst>
                  <a:outerShdw blurRad="60007" dist="310007" dir="7680000" sy="30000" kx="1300200" algn="ctr" rotWithShape="0">
                    <a:prstClr val="black">
                      <a:alpha val="32000"/>
                    </a:prstClr>
                  </a:outerShdw>
                </a:effectLst>
                <a:latin typeface="Humanst521 BT" pitchFamily="34" charset="0"/>
                <a:cs typeface="Arial" charset="0"/>
              </a:rPr>
              <a:t>Faith – Repentance – Confession – Baptism - Faithfulness</a:t>
            </a:r>
          </a:p>
        </p:txBody>
      </p:sp>
      <p:sp>
        <p:nvSpPr>
          <p:cNvPr id="20" name="TextBox 19"/>
          <p:cNvSpPr txBox="1"/>
          <p:nvPr/>
        </p:nvSpPr>
        <p:spPr>
          <a:xfrm>
            <a:off x="-6927" y="0"/>
            <a:ext cx="9150927" cy="1107996"/>
          </a:xfrm>
          <a:prstGeom prst="rect">
            <a:avLst/>
          </a:prstGeom>
          <a:noFill/>
        </p:spPr>
        <p:txBody>
          <a:bodyPr wrap="square" rtlCol="0">
            <a:spAutoFit/>
          </a:bodyPr>
          <a:lstStyle/>
          <a:p>
            <a:pPr algn="ctr"/>
            <a:r>
              <a:rPr lang="en-US" sz="6600" dirty="0" smtClean="0">
                <a:ln w="1905">
                  <a:solidFill>
                    <a:srgbClr val="800000"/>
                  </a:solidFill>
                </a:ln>
                <a:solidFill>
                  <a:prstClr val="white"/>
                </a:solidFill>
                <a:effectLst>
                  <a:glow rad="101600">
                    <a:prstClr val="white">
                      <a:lumMod val="50000"/>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Futura XBlk BT" pitchFamily="34" charset="0"/>
              </a:rPr>
              <a:t>Be Strong In Grace</a:t>
            </a:r>
            <a:endParaRPr lang="en-US" sz="6600" dirty="0">
              <a:ln w="1905">
                <a:solidFill>
                  <a:srgbClr val="800000"/>
                </a:solidFill>
              </a:ln>
              <a:solidFill>
                <a:prstClr val="white"/>
              </a:solidFill>
              <a:effectLst>
                <a:glow rad="101600">
                  <a:prstClr val="white">
                    <a:lumMod val="50000"/>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Futura XBlk BT" pitchFamily="34" charset="0"/>
            </a:endParaRPr>
          </a:p>
        </p:txBody>
      </p:sp>
    </p:spTree>
    <p:extLst>
      <p:ext uri="{BB962C8B-B14F-4D97-AF65-F5344CB8AC3E}">
        <p14:creationId xmlns:p14="http://schemas.microsoft.com/office/powerpoint/2010/main" val="285203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5101"/>
                                        </p:tgtEl>
                                        <p:attrNameLst>
                                          <p:attrName>style.visibility</p:attrName>
                                        </p:attrNameLst>
                                      </p:cBhvr>
                                      <p:to>
                                        <p:strVal val="visible"/>
                                      </p:to>
                                    </p:set>
                                    <p:animEffect transition="in" filter="wipe(down)">
                                      <p:cBhvr>
                                        <p:cTn id="7" dur="500"/>
                                        <p:tgtEl>
                                          <p:spTgt spid="34510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45100"/>
                                        </p:tgtEl>
                                        <p:attrNameLst>
                                          <p:attrName>style.visibility</p:attrName>
                                        </p:attrNameLst>
                                      </p:cBhvr>
                                      <p:to>
                                        <p:strVal val="visible"/>
                                      </p:to>
                                    </p:set>
                                    <p:animEffect transition="in" filter="wipe(down)">
                                      <p:cBhvr>
                                        <p:cTn id="10" dur="500"/>
                                        <p:tgtEl>
                                          <p:spTgt spid="34510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45103"/>
                                        </p:tgtEl>
                                        <p:attrNameLst>
                                          <p:attrName>style.visibility</p:attrName>
                                        </p:attrNameLst>
                                      </p:cBhvr>
                                      <p:to>
                                        <p:strVal val="visible"/>
                                      </p:to>
                                    </p:set>
                                    <p:animEffect transition="in" filter="wipe(down)">
                                      <p:cBhvr>
                                        <p:cTn id="15" dur="500"/>
                                        <p:tgtEl>
                                          <p:spTgt spid="34510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45102"/>
                                        </p:tgtEl>
                                        <p:attrNameLst>
                                          <p:attrName>style.visibility</p:attrName>
                                        </p:attrNameLst>
                                      </p:cBhvr>
                                      <p:to>
                                        <p:strVal val="visible"/>
                                      </p:to>
                                    </p:set>
                                    <p:animEffect transition="in" filter="wipe(down)">
                                      <p:cBhvr>
                                        <p:cTn id="18" dur="500"/>
                                        <p:tgtEl>
                                          <p:spTgt spid="34510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45105"/>
                                        </p:tgtEl>
                                        <p:attrNameLst>
                                          <p:attrName>style.visibility</p:attrName>
                                        </p:attrNameLst>
                                      </p:cBhvr>
                                      <p:to>
                                        <p:strVal val="visible"/>
                                      </p:to>
                                    </p:set>
                                    <p:animEffect transition="in" filter="wipe(left)">
                                      <p:cBhvr>
                                        <p:cTn id="23" dur="500"/>
                                        <p:tgtEl>
                                          <p:spTgt spid="34510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45106"/>
                                        </p:tgtEl>
                                        <p:attrNameLst>
                                          <p:attrName>style.visibility</p:attrName>
                                        </p:attrNameLst>
                                      </p:cBhvr>
                                      <p:to>
                                        <p:strVal val="visible"/>
                                      </p:to>
                                    </p:set>
                                    <p:animEffect transition="in" filter="wipe(left)">
                                      <p:cBhvr>
                                        <p:cTn id="26" dur="500"/>
                                        <p:tgtEl>
                                          <p:spTgt spid="345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100" grpId="0" animBg="1"/>
      <p:bldP spid="345101" grpId="0"/>
      <p:bldP spid="345102" grpId="0" animBg="1"/>
      <p:bldP spid="345103" grpId="0"/>
      <p:bldP spid="345105" grpId="0" animBg="1"/>
      <p:bldP spid="34510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0" y="1066800"/>
            <a:ext cx="9144001" cy="5791201"/>
          </a:xfrm>
          <a:prstGeom prst="rect">
            <a:avLst/>
          </a:prstGeom>
          <a:noFill/>
          <a:ln w="9525">
            <a:noFill/>
            <a:miter lim="800000"/>
            <a:headEnd/>
            <a:tailEnd/>
          </a:ln>
          <a:effectLst/>
        </p:spPr>
      </p:pic>
      <p:sp>
        <p:nvSpPr>
          <p:cNvPr id="3" name="Rectangle 2"/>
          <p:cNvSpPr/>
          <p:nvPr/>
        </p:nvSpPr>
        <p:spPr>
          <a:xfrm>
            <a:off x="1066800" y="1485126"/>
            <a:ext cx="6858000" cy="3785652"/>
          </a:xfrm>
          <a:prstGeom prst="rect">
            <a:avLst/>
          </a:prstGeom>
        </p:spPr>
        <p:txBody>
          <a:bodyPr wrap="square">
            <a:spAutoFit/>
          </a:bodyPr>
          <a:lstStyle/>
          <a:p>
            <a:pPr algn="ctr"/>
            <a:r>
              <a:rPr lang="en-US" sz="2400" b="1" dirty="0" smtClean="0">
                <a:effectLst>
                  <a:outerShdw blurRad="60007" dist="310007" dir="7680000" sy="30000" kx="1300200" algn="ctr" rotWithShape="0">
                    <a:prstClr val="black">
                      <a:alpha val="32000"/>
                    </a:prstClr>
                  </a:outerShdw>
                </a:effectLst>
                <a:latin typeface="Constantia" pitchFamily="18" charset="0"/>
              </a:rPr>
              <a:t>2 Timothy 2:1-26 (NKJV) </a:t>
            </a:r>
            <a:r>
              <a:rPr lang="en-US" sz="2400" dirty="0" smtClean="0">
                <a:effectLst>
                  <a:outerShdw blurRad="60007" dist="310007" dir="7680000" sy="30000" kx="1300200" algn="ctr" rotWithShape="0">
                    <a:prstClr val="black">
                      <a:alpha val="32000"/>
                    </a:prstClr>
                  </a:outerShdw>
                </a:effectLst>
                <a:latin typeface="Constantia" pitchFamily="18" charset="0"/>
              </a:rPr>
              <a:t/>
            </a:r>
            <a:br>
              <a:rPr lang="en-US" sz="2400" dirty="0" smtClean="0">
                <a:effectLst>
                  <a:outerShdw blurRad="60007" dist="310007" dir="7680000" sy="30000" kx="1300200" algn="ctr" rotWithShape="0">
                    <a:prstClr val="black">
                      <a:alpha val="32000"/>
                    </a:prstClr>
                  </a:outerShdw>
                </a:effectLst>
                <a:latin typeface="Constantia" pitchFamily="18" charset="0"/>
              </a:rPr>
            </a:br>
            <a:r>
              <a:rPr lang="en-US" sz="2400" baseline="30000" dirty="0" smtClean="0">
                <a:effectLst>
                  <a:outerShdw blurRad="60007" dist="310007" dir="7680000" sy="30000" kx="1300200" algn="ctr" rotWithShape="0">
                    <a:prstClr val="black">
                      <a:alpha val="32000"/>
                    </a:prstClr>
                  </a:outerShdw>
                </a:effectLst>
                <a:latin typeface="Constantia" pitchFamily="18" charset="0"/>
              </a:rPr>
              <a:t>1 </a:t>
            </a:r>
            <a:r>
              <a:rPr lang="en-US" sz="2400" dirty="0" smtClean="0">
                <a:effectLst>
                  <a:outerShdw blurRad="60007" dist="310007" dir="7680000" sy="30000" kx="1300200" algn="ctr" rotWithShape="0">
                    <a:prstClr val="black">
                      <a:alpha val="32000"/>
                    </a:prstClr>
                  </a:outerShdw>
                </a:effectLst>
                <a:latin typeface="Constantia" pitchFamily="18" charset="0"/>
              </a:rPr>
              <a:t>You therefore, my son, be strong in the grace that is in Christ Jesus.  </a:t>
            </a:r>
            <a:r>
              <a:rPr lang="en-US" sz="2400" baseline="30000" dirty="0" smtClean="0">
                <a:effectLst>
                  <a:outerShdw blurRad="60007" dist="310007" dir="7680000" sy="30000" kx="1300200" algn="ctr" rotWithShape="0">
                    <a:prstClr val="black">
                      <a:alpha val="32000"/>
                    </a:prstClr>
                  </a:outerShdw>
                </a:effectLst>
                <a:latin typeface="Constantia" pitchFamily="18" charset="0"/>
              </a:rPr>
              <a:t>2 </a:t>
            </a:r>
            <a:r>
              <a:rPr lang="en-US" sz="2400" dirty="0" smtClean="0">
                <a:effectLst>
                  <a:outerShdw blurRad="60007" dist="310007" dir="7680000" sy="30000" kx="1300200" algn="ctr" rotWithShape="0">
                    <a:prstClr val="black">
                      <a:alpha val="32000"/>
                    </a:prstClr>
                  </a:outerShdw>
                </a:effectLst>
                <a:latin typeface="Constantia" pitchFamily="18" charset="0"/>
              </a:rPr>
              <a:t>And the things that you have heard from me among many witnesses, commit these to faithful men who will be able to teach others also. </a:t>
            </a:r>
            <a:r>
              <a:rPr lang="en-US" sz="2400" baseline="30000" dirty="0" smtClean="0">
                <a:effectLst>
                  <a:outerShdw blurRad="60007" dist="310007" dir="7680000" sy="30000" kx="1300200" algn="ctr" rotWithShape="0">
                    <a:prstClr val="black">
                      <a:alpha val="32000"/>
                    </a:prstClr>
                  </a:outerShdw>
                </a:effectLst>
                <a:latin typeface="Constantia" pitchFamily="18" charset="0"/>
              </a:rPr>
              <a:t>3 </a:t>
            </a:r>
            <a:r>
              <a:rPr lang="en-US" sz="2400" dirty="0" smtClean="0">
                <a:effectLst>
                  <a:outerShdw blurRad="60007" dist="310007" dir="7680000" sy="30000" kx="1300200" algn="ctr" rotWithShape="0">
                    <a:prstClr val="black">
                      <a:alpha val="32000"/>
                    </a:prstClr>
                  </a:outerShdw>
                </a:effectLst>
                <a:latin typeface="Constantia" pitchFamily="18" charset="0"/>
              </a:rPr>
              <a:t>You therefore must endure hardship as a good soldier of Jesus Christ. </a:t>
            </a:r>
            <a:r>
              <a:rPr lang="en-US" sz="2400" baseline="30000" dirty="0" smtClean="0">
                <a:effectLst>
                  <a:outerShdw blurRad="60007" dist="310007" dir="7680000" sy="30000" kx="1300200" algn="ctr" rotWithShape="0">
                    <a:prstClr val="black">
                      <a:alpha val="32000"/>
                    </a:prstClr>
                  </a:outerShdw>
                </a:effectLst>
                <a:latin typeface="Constantia" pitchFamily="18" charset="0"/>
              </a:rPr>
              <a:t>4 </a:t>
            </a:r>
            <a:r>
              <a:rPr lang="en-US" sz="2400" dirty="0" smtClean="0">
                <a:effectLst>
                  <a:outerShdw blurRad="60007" dist="310007" dir="7680000" sy="30000" kx="1300200" algn="ctr" rotWithShape="0">
                    <a:prstClr val="black">
                      <a:alpha val="32000"/>
                    </a:prstClr>
                  </a:outerShdw>
                </a:effectLst>
                <a:latin typeface="Constantia" pitchFamily="18" charset="0"/>
              </a:rPr>
              <a:t>No one engaged in warfare entangles himself with the affairs of </a:t>
            </a:r>
            <a:r>
              <a:rPr lang="en-US" sz="2400" i="1" dirty="0" smtClean="0">
                <a:effectLst>
                  <a:outerShdw blurRad="60007" dist="310007" dir="7680000" sy="30000" kx="1300200" algn="ctr" rotWithShape="0">
                    <a:prstClr val="black">
                      <a:alpha val="32000"/>
                    </a:prstClr>
                  </a:outerShdw>
                </a:effectLst>
                <a:latin typeface="Constantia" pitchFamily="18" charset="0"/>
              </a:rPr>
              <a:t>this</a:t>
            </a:r>
            <a:r>
              <a:rPr lang="en-US" sz="2400" dirty="0" smtClean="0">
                <a:effectLst>
                  <a:outerShdw blurRad="60007" dist="310007" dir="7680000" sy="30000" kx="1300200" algn="ctr" rotWithShape="0">
                    <a:prstClr val="black">
                      <a:alpha val="32000"/>
                    </a:prstClr>
                  </a:outerShdw>
                </a:effectLst>
                <a:latin typeface="Constantia" pitchFamily="18" charset="0"/>
              </a:rPr>
              <a:t> life, that he may please him who enlisted him as a soldier. </a:t>
            </a:r>
            <a:endParaRPr lang="en-US" sz="2400" dirty="0">
              <a:effectLst>
                <a:outerShdw blurRad="60007" dist="310007" dir="7680000" sy="30000" kx="1300200" algn="ctr" rotWithShape="0">
                  <a:prstClr val="black">
                    <a:alpha val="32000"/>
                  </a:prstClr>
                </a:outerShdw>
              </a:effectLst>
              <a:latin typeface="Constantia" pitchFamily="18" charset="0"/>
            </a:endParaRPr>
          </a:p>
        </p:txBody>
      </p:sp>
      <p:sp>
        <p:nvSpPr>
          <p:cNvPr id="7" name="TextBox 6"/>
          <p:cNvSpPr txBox="1"/>
          <p:nvPr/>
        </p:nvSpPr>
        <p:spPr>
          <a:xfrm>
            <a:off x="-6927" y="0"/>
            <a:ext cx="9150927" cy="1107996"/>
          </a:xfrm>
          <a:prstGeom prst="rect">
            <a:avLst/>
          </a:prstGeom>
          <a:noFill/>
        </p:spPr>
        <p:txBody>
          <a:bodyPr wrap="square" rtlCol="0">
            <a:spAutoFit/>
          </a:bodyPr>
          <a:lstStyle/>
          <a:p>
            <a:pPr algn="ctr"/>
            <a:r>
              <a:rPr lang="en-US" sz="6600" dirty="0" smtClean="0">
                <a:ln w="1905">
                  <a:solidFill>
                    <a:srgbClr val="800000"/>
                  </a:solidFill>
                </a:ln>
                <a:solidFill>
                  <a:prstClr val="white"/>
                </a:solidFill>
                <a:effectLst>
                  <a:glow rad="101600">
                    <a:prstClr val="white">
                      <a:lumMod val="50000"/>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Futura XBlk BT" pitchFamily="34" charset="0"/>
              </a:rPr>
              <a:t>Be Strong In Grace</a:t>
            </a:r>
            <a:endParaRPr lang="en-US" sz="6600" dirty="0">
              <a:ln w="1905">
                <a:solidFill>
                  <a:srgbClr val="800000"/>
                </a:solidFill>
              </a:ln>
              <a:solidFill>
                <a:prstClr val="white"/>
              </a:solidFill>
              <a:effectLst>
                <a:glow rad="101600">
                  <a:prstClr val="white">
                    <a:lumMod val="50000"/>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Futura XBlk BT" pitchFamily="34" charset="0"/>
            </a:endParaRPr>
          </a:p>
        </p:txBody>
      </p:sp>
    </p:spTree>
    <p:extLst>
      <p:ext uri="{BB962C8B-B14F-4D97-AF65-F5344CB8AC3E}">
        <p14:creationId xmlns:p14="http://schemas.microsoft.com/office/powerpoint/2010/main" val="30489095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0" y="1066800"/>
            <a:ext cx="9144001" cy="5791201"/>
          </a:xfrm>
          <a:prstGeom prst="rect">
            <a:avLst/>
          </a:prstGeom>
          <a:noFill/>
          <a:ln w="9525">
            <a:noFill/>
            <a:miter lim="800000"/>
            <a:headEnd/>
            <a:tailEnd/>
          </a:ln>
          <a:effectLst/>
        </p:spPr>
      </p:pic>
      <p:sp>
        <p:nvSpPr>
          <p:cNvPr id="3" name="Rectangle 2"/>
          <p:cNvSpPr/>
          <p:nvPr/>
        </p:nvSpPr>
        <p:spPr>
          <a:xfrm>
            <a:off x="1066800" y="1485126"/>
            <a:ext cx="6858000" cy="3785652"/>
          </a:xfrm>
          <a:prstGeom prst="rect">
            <a:avLst/>
          </a:prstGeom>
        </p:spPr>
        <p:txBody>
          <a:bodyPr wrap="square">
            <a:spAutoFit/>
          </a:bodyPr>
          <a:lstStyle/>
          <a:p>
            <a:pPr algn="ctr"/>
            <a:r>
              <a:rPr lang="en-US" sz="2400" b="1" dirty="0" smtClean="0">
                <a:effectLst>
                  <a:outerShdw blurRad="60007" dist="310007" dir="7680000" sy="30000" kx="1300200" algn="ctr" rotWithShape="0">
                    <a:prstClr val="black">
                      <a:alpha val="32000"/>
                    </a:prstClr>
                  </a:outerShdw>
                </a:effectLst>
                <a:latin typeface="Constantia" pitchFamily="18" charset="0"/>
              </a:rPr>
              <a:t>2 Timothy 2:1-26 (NKJV) </a:t>
            </a:r>
            <a:r>
              <a:rPr lang="en-US" sz="2400" dirty="0" smtClean="0">
                <a:effectLst>
                  <a:outerShdw blurRad="60007" dist="310007" dir="7680000" sy="30000" kx="1300200" algn="ctr" rotWithShape="0">
                    <a:prstClr val="black">
                      <a:alpha val="32000"/>
                    </a:prstClr>
                  </a:outerShdw>
                </a:effectLst>
                <a:latin typeface="Constantia" pitchFamily="18" charset="0"/>
              </a:rPr>
              <a:t/>
            </a:r>
            <a:br>
              <a:rPr lang="en-US" sz="2400" dirty="0" smtClean="0">
                <a:effectLst>
                  <a:outerShdw blurRad="60007" dist="310007" dir="7680000" sy="30000" kx="1300200" algn="ctr" rotWithShape="0">
                    <a:prstClr val="black">
                      <a:alpha val="32000"/>
                    </a:prstClr>
                  </a:outerShdw>
                </a:effectLst>
                <a:latin typeface="Constantia" pitchFamily="18" charset="0"/>
              </a:rPr>
            </a:br>
            <a:r>
              <a:rPr lang="en-US" sz="2700" baseline="30000" dirty="0" smtClean="0">
                <a:effectLst>
                  <a:outerShdw blurRad="60007" dist="310007" dir="7680000" sy="30000" kx="1300200" algn="ctr" rotWithShape="0">
                    <a:prstClr val="black">
                      <a:alpha val="32000"/>
                    </a:prstClr>
                  </a:outerShdw>
                </a:effectLst>
                <a:latin typeface="Constantia" pitchFamily="18" charset="0"/>
              </a:rPr>
              <a:t>5 </a:t>
            </a:r>
            <a:r>
              <a:rPr lang="en-US" sz="2700" dirty="0" smtClean="0">
                <a:effectLst>
                  <a:outerShdw blurRad="60007" dist="310007" dir="7680000" sy="30000" kx="1300200" algn="ctr" rotWithShape="0">
                    <a:prstClr val="black">
                      <a:alpha val="32000"/>
                    </a:prstClr>
                  </a:outerShdw>
                </a:effectLst>
                <a:latin typeface="Constantia" pitchFamily="18" charset="0"/>
              </a:rPr>
              <a:t>And also if anyone competes in athletics, he is not crowned unless he competes according to the rules. </a:t>
            </a:r>
            <a:r>
              <a:rPr lang="en-US" sz="2700" baseline="30000" dirty="0" smtClean="0">
                <a:effectLst>
                  <a:outerShdw blurRad="60007" dist="310007" dir="7680000" sy="30000" kx="1300200" algn="ctr" rotWithShape="0">
                    <a:prstClr val="black">
                      <a:alpha val="32000"/>
                    </a:prstClr>
                  </a:outerShdw>
                </a:effectLst>
                <a:latin typeface="Constantia" pitchFamily="18" charset="0"/>
              </a:rPr>
              <a:t>6 </a:t>
            </a:r>
            <a:r>
              <a:rPr lang="en-US" sz="2700" dirty="0" smtClean="0">
                <a:effectLst>
                  <a:outerShdw blurRad="60007" dist="310007" dir="7680000" sy="30000" kx="1300200" algn="ctr" rotWithShape="0">
                    <a:prstClr val="black">
                      <a:alpha val="32000"/>
                    </a:prstClr>
                  </a:outerShdw>
                </a:effectLst>
                <a:latin typeface="Constantia" pitchFamily="18" charset="0"/>
              </a:rPr>
              <a:t>The hard-working farmer must be first to partake of the crops. </a:t>
            </a:r>
            <a:r>
              <a:rPr lang="en-US" sz="2700" baseline="30000" dirty="0" smtClean="0">
                <a:effectLst>
                  <a:outerShdw blurRad="60007" dist="310007" dir="7680000" sy="30000" kx="1300200" algn="ctr" rotWithShape="0">
                    <a:prstClr val="black">
                      <a:alpha val="32000"/>
                    </a:prstClr>
                  </a:outerShdw>
                </a:effectLst>
                <a:latin typeface="Constantia" pitchFamily="18" charset="0"/>
              </a:rPr>
              <a:t>7 </a:t>
            </a:r>
            <a:r>
              <a:rPr lang="en-US" sz="2700" dirty="0" smtClean="0">
                <a:effectLst>
                  <a:outerShdw blurRad="60007" dist="310007" dir="7680000" sy="30000" kx="1300200" algn="ctr" rotWithShape="0">
                    <a:prstClr val="black">
                      <a:alpha val="32000"/>
                    </a:prstClr>
                  </a:outerShdw>
                </a:effectLst>
                <a:latin typeface="Constantia" pitchFamily="18" charset="0"/>
              </a:rPr>
              <a:t>Consider what I say, and may the Lord give you understanding in all things. </a:t>
            </a:r>
            <a:r>
              <a:rPr lang="en-US" sz="2700" baseline="30000" dirty="0" smtClean="0">
                <a:effectLst>
                  <a:outerShdw blurRad="60007" dist="310007" dir="7680000" sy="30000" kx="1300200" algn="ctr" rotWithShape="0">
                    <a:prstClr val="black">
                      <a:alpha val="32000"/>
                    </a:prstClr>
                  </a:outerShdw>
                </a:effectLst>
                <a:latin typeface="Constantia" pitchFamily="18" charset="0"/>
              </a:rPr>
              <a:t>8 </a:t>
            </a:r>
            <a:r>
              <a:rPr lang="en-US" sz="2700" dirty="0" smtClean="0">
                <a:effectLst>
                  <a:outerShdw blurRad="60007" dist="310007" dir="7680000" sy="30000" kx="1300200" algn="ctr" rotWithShape="0">
                    <a:prstClr val="black">
                      <a:alpha val="32000"/>
                    </a:prstClr>
                  </a:outerShdw>
                </a:effectLst>
                <a:latin typeface="Constantia" pitchFamily="18" charset="0"/>
              </a:rPr>
              <a:t>Remember that Jesus Christ, of the seed of David, was raised from the dead according to my gospel, </a:t>
            </a:r>
            <a:endParaRPr lang="en-US" sz="2700" dirty="0">
              <a:effectLst>
                <a:outerShdw blurRad="60007" dist="310007" dir="7680000" sy="30000" kx="1300200" algn="ctr" rotWithShape="0">
                  <a:prstClr val="black">
                    <a:alpha val="32000"/>
                  </a:prstClr>
                </a:outerShdw>
              </a:effectLst>
              <a:latin typeface="Constantia" pitchFamily="18" charset="0"/>
            </a:endParaRPr>
          </a:p>
        </p:txBody>
      </p:sp>
      <p:sp>
        <p:nvSpPr>
          <p:cNvPr id="7" name="TextBox 6"/>
          <p:cNvSpPr txBox="1"/>
          <p:nvPr/>
        </p:nvSpPr>
        <p:spPr>
          <a:xfrm>
            <a:off x="-6927" y="0"/>
            <a:ext cx="9150927" cy="1107996"/>
          </a:xfrm>
          <a:prstGeom prst="rect">
            <a:avLst/>
          </a:prstGeom>
          <a:noFill/>
        </p:spPr>
        <p:txBody>
          <a:bodyPr wrap="square" rtlCol="0">
            <a:spAutoFit/>
          </a:bodyPr>
          <a:lstStyle/>
          <a:p>
            <a:pPr algn="ctr"/>
            <a:r>
              <a:rPr lang="en-US" sz="6600" dirty="0" smtClean="0">
                <a:ln w="1905">
                  <a:solidFill>
                    <a:srgbClr val="800000"/>
                  </a:solidFill>
                </a:ln>
                <a:solidFill>
                  <a:prstClr val="white"/>
                </a:solidFill>
                <a:effectLst>
                  <a:glow rad="101600">
                    <a:prstClr val="white">
                      <a:lumMod val="50000"/>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Futura XBlk BT" pitchFamily="34" charset="0"/>
              </a:rPr>
              <a:t>Be Strong In Grace</a:t>
            </a:r>
            <a:endParaRPr lang="en-US" sz="6600" dirty="0">
              <a:ln w="1905">
                <a:solidFill>
                  <a:srgbClr val="800000"/>
                </a:solidFill>
              </a:ln>
              <a:solidFill>
                <a:prstClr val="white"/>
              </a:solidFill>
              <a:effectLst>
                <a:glow rad="101600">
                  <a:prstClr val="white">
                    <a:lumMod val="50000"/>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Futura XBlk BT" pitchFamily="34" charset="0"/>
            </a:endParaRPr>
          </a:p>
        </p:txBody>
      </p:sp>
    </p:spTree>
    <p:extLst>
      <p:ext uri="{BB962C8B-B14F-4D97-AF65-F5344CB8AC3E}">
        <p14:creationId xmlns:p14="http://schemas.microsoft.com/office/powerpoint/2010/main" val="9691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0" y="1066800"/>
            <a:ext cx="9144001" cy="5791201"/>
          </a:xfrm>
          <a:prstGeom prst="rect">
            <a:avLst/>
          </a:prstGeom>
          <a:noFill/>
          <a:ln w="9525">
            <a:noFill/>
            <a:miter lim="800000"/>
            <a:headEnd/>
            <a:tailEnd/>
          </a:ln>
          <a:effectLst/>
        </p:spPr>
      </p:pic>
      <p:sp>
        <p:nvSpPr>
          <p:cNvPr id="3" name="Rectangle 2"/>
          <p:cNvSpPr/>
          <p:nvPr/>
        </p:nvSpPr>
        <p:spPr>
          <a:xfrm>
            <a:off x="1066800" y="1485126"/>
            <a:ext cx="6858000" cy="3785652"/>
          </a:xfrm>
          <a:prstGeom prst="rect">
            <a:avLst/>
          </a:prstGeom>
        </p:spPr>
        <p:txBody>
          <a:bodyPr wrap="square">
            <a:spAutoFit/>
          </a:bodyPr>
          <a:lstStyle/>
          <a:p>
            <a:pPr algn="ctr"/>
            <a:r>
              <a:rPr lang="en-US" sz="2400" b="1" dirty="0" smtClean="0">
                <a:effectLst>
                  <a:outerShdw blurRad="60007" dist="310007" dir="7680000" sy="30000" kx="1300200" algn="ctr" rotWithShape="0">
                    <a:prstClr val="black">
                      <a:alpha val="32000"/>
                    </a:prstClr>
                  </a:outerShdw>
                </a:effectLst>
                <a:latin typeface="Constantia" pitchFamily="18" charset="0"/>
              </a:rPr>
              <a:t>2 Timothy 2:1-26 (NKJV) </a:t>
            </a:r>
            <a:r>
              <a:rPr lang="en-US" sz="2400" dirty="0" smtClean="0">
                <a:effectLst>
                  <a:outerShdw blurRad="60007" dist="310007" dir="7680000" sy="30000" kx="1300200" algn="ctr" rotWithShape="0">
                    <a:prstClr val="black">
                      <a:alpha val="32000"/>
                    </a:prstClr>
                  </a:outerShdw>
                </a:effectLst>
                <a:latin typeface="Constantia" pitchFamily="18" charset="0"/>
              </a:rPr>
              <a:t/>
            </a:r>
            <a:br>
              <a:rPr lang="en-US" sz="2400" dirty="0" smtClean="0">
                <a:effectLst>
                  <a:outerShdw blurRad="60007" dist="310007" dir="7680000" sy="30000" kx="1300200" algn="ctr" rotWithShape="0">
                    <a:prstClr val="black">
                      <a:alpha val="32000"/>
                    </a:prstClr>
                  </a:outerShdw>
                </a:effectLst>
                <a:latin typeface="Constantia" pitchFamily="18" charset="0"/>
              </a:rPr>
            </a:br>
            <a:r>
              <a:rPr lang="en-US" sz="2400" baseline="30000" dirty="0" smtClean="0">
                <a:effectLst>
                  <a:outerShdw blurRad="60007" dist="310007" dir="7680000" sy="30000" kx="1300200" algn="ctr" rotWithShape="0">
                    <a:prstClr val="black">
                      <a:alpha val="32000"/>
                    </a:prstClr>
                  </a:outerShdw>
                </a:effectLst>
                <a:latin typeface="Constantia" pitchFamily="18" charset="0"/>
              </a:rPr>
              <a:t>9 </a:t>
            </a:r>
            <a:r>
              <a:rPr lang="en-US" sz="2400" dirty="0" smtClean="0">
                <a:effectLst>
                  <a:outerShdw blurRad="60007" dist="310007" dir="7680000" sy="30000" kx="1300200" algn="ctr" rotWithShape="0">
                    <a:prstClr val="black">
                      <a:alpha val="32000"/>
                    </a:prstClr>
                  </a:outerShdw>
                </a:effectLst>
                <a:latin typeface="Constantia" pitchFamily="18" charset="0"/>
              </a:rPr>
              <a:t>for which I suffer trouble as an evildoer, </a:t>
            </a:r>
            <a:r>
              <a:rPr lang="en-US" sz="2400" i="1" dirty="0" smtClean="0">
                <a:effectLst>
                  <a:outerShdw blurRad="60007" dist="310007" dir="7680000" sy="30000" kx="1300200" algn="ctr" rotWithShape="0">
                    <a:prstClr val="black">
                      <a:alpha val="32000"/>
                    </a:prstClr>
                  </a:outerShdw>
                </a:effectLst>
                <a:latin typeface="Constantia" pitchFamily="18" charset="0"/>
              </a:rPr>
              <a:t>even</a:t>
            </a:r>
            <a:r>
              <a:rPr lang="en-US" sz="2400" dirty="0" smtClean="0">
                <a:effectLst>
                  <a:outerShdw blurRad="60007" dist="310007" dir="7680000" sy="30000" kx="1300200" algn="ctr" rotWithShape="0">
                    <a:prstClr val="black">
                      <a:alpha val="32000"/>
                    </a:prstClr>
                  </a:outerShdw>
                </a:effectLst>
                <a:latin typeface="Constantia" pitchFamily="18" charset="0"/>
              </a:rPr>
              <a:t> to the point of chains; but the word of God is not chained. </a:t>
            </a:r>
            <a:r>
              <a:rPr lang="en-US" sz="2400" baseline="30000" dirty="0" smtClean="0">
                <a:effectLst>
                  <a:outerShdw blurRad="60007" dist="310007" dir="7680000" sy="30000" kx="1300200" algn="ctr" rotWithShape="0">
                    <a:prstClr val="black">
                      <a:alpha val="32000"/>
                    </a:prstClr>
                  </a:outerShdw>
                </a:effectLst>
                <a:latin typeface="Constantia" pitchFamily="18" charset="0"/>
              </a:rPr>
              <a:t>10 </a:t>
            </a:r>
            <a:r>
              <a:rPr lang="en-US" sz="2400" dirty="0" smtClean="0">
                <a:effectLst>
                  <a:outerShdw blurRad="60007" dist="310007" dir="7680000" sy="30000" kx="1300200" algn="ctr" rotWithShape="0">
                    <a:prstClr val="black">
                      <a:alpha val="32000"/>
                    </a:prstClr>
                  </a:outerShdw>
                </a:effectLst>
                <a:latin typeface="Constantia" pitchFamily="18" charset="0"/>
              </a:rPr>
              <a:t>Therefore I endure all things for the sake of the elect, that they also may obtain the salvation which is in Christ Jesus with eternal glory. </a:t>
            </a:r>
            <a:r>
              <a:rPr lang="en-US" sz="2400" baseline="30000" dirty="0" smtClean="0">
                <a:effectLst>
                  <a:outerShdw blurRad="60007" dist="310007" dir="7680000" sy="30000" kx="1300200" algn="ctr" rotWithShape="0">
                    <a:prstClr val="black">
                      <a:alpha val="32000"/>
                    </a:prstClr>
                  </a:outerShdw>
                </a:effectLst>
                <a:latin typeface="Constantia" pitchFamily="18" charset="0"/>
              </a:rPr>
              <a:t>11 </a:t>
            </a:r>
            <a:r>
              <a:rPr lang="en-US" sz="2400" i="1" dirty="0" smtClean="0">
                <a:effectLst>
                  <a:outerShdw blurRad="60007" dist="310007" dir="7680000" sy="30000" kx="1300200" algn="ctr" rotWithShape="0">
                    <a:prstClr val="black">
                      <a:alpha val="32000"/>
                    </a:prstClr>
                  </a:outerShdw>
                </a:effectLst>
                <a:latin typeface="Constantia" pitchFamily="18" charset="0"/>
              </a:rPr>
              <a:t>This is</a:t>
            </a:r>
            <a:r>
              <a:rPr lang="en-US" sz="2400" dirty="0" smtClean="0">
                <a:effectLst>
                  <a:outerShdw blurRad="60007" dist="310007" dir="7680000" sy="30000" kx="1300200" algn="ctr" rotWithShape="0">
                    <a:prstClr val="black">
                      <a:alpha val="32000"/>
                    </a:prstClr>
                  </a:outerShdw>
                </a:effectLst>
                <a:latin typeface="Constantia" pitchFamily="18" charset="0"/>
              </a:rPr>
              <a:t> a faithful saying: For if we died with </a:t>
            </a:r>
            <a:r>
              <a:rPr lang="en-US" sz="2400" i="1" dirty="0" smtClean="0">
                <a:effectLst>
                  <a:outerShdw blurRad="60007" dist="310007" dir="7680000" sy="30000" kx="1300200" algn="ctr" rotWithShape="0">
                    <a:prstClr val="black">
                      <a:alpha val="32000"/>
                    </a:prstClr>
                  </a:outerShdw>
                </a:effectLst>
                <a:latin typeface="Constantia" pitchFamily="18" charset="0"/>
              </a:rPr>
              <a:t>Him,</a:t>
            </a:r>
            <a:r>
              <a:rPr lang="en-US" sz="2400" dirty="0" smtClean="0">
                <a:effectLst>
                  <a:outerShdw blurRad="60007" dist="310007" dir="7680000" sy="30000" kx="1300200" algn="ctr" rotWithShape="0">
                    <a:prstClr val="black">
                      <a:alpha val="32000"/>
                    </a:prstClr>
                  </a:outerShdw>
                </a:effectLst>
                <a:latin typeface="Constantia" pitchFamily="18" charset="0"/>
              </a:rPr>
              <a:t> We shall also live with </a:t>
            </a:r>
            <a:r>
              <a:rPr lang="en-US" sz="2400" i="1" dirty="0" smtClean="0">
                <a:effectLst>
                  <a:outerShdw blurRad="60007" dist="310007" dir="7680000" sy="30000" kx="1300200" algn="ctr" rotWithShape="0">
                    <a:prstClr val="black">
                      <a:alpha val="32000"/>
                    </a:prstClr>
                  </a:outerShdw>
                </a:effectLst>
                <a:latin typeface="Constantia" pitchFamily="18" charset="0"/>
              </a:rPr>
              <a:t>Him.</a:t>
            </a:r>
            <a:r>
              <a:rPr lang="en-US" sz="2400" dirty="0" smtClean="0">
                <a:effectLst>
                  <a:outerShdw blurRad="60007" dist="310007" dir="7680000" sy="30000" kx="1300200" algn="ctr" rotWithShape="0">
                    <a:prstClr val="black">
                      <a:alpha val="32000"/>
                    </a:prstClr>
                  </a:outerShdw>
                </a:effectLst>
                <a:latin typeface="Constantia" pitchFamily="18" charset="0"/>
              </a:rPr>
              <a:t> </a:t>
            </a:r>
            <a:r>
              <a:rPr lang="en-US" sz="2400" baseline="30000" dirty="0" smtClean="0">
                <a:effectLst>
                  <a:outerShdw blurRad="60007" dist="310007" dir="7680000" sy="30000" kx="1300200" algn="ctr" rotWithShape="0">
                    <a:prstClr val="black">
                      <a:alpha val="32000"/>
                    </a:prstClr>
                  </a:outerShdw>
                </a:effectLst>
                <a:latin typeface="Constantia" pitchFamily="18" charset="0"/>
              </a:rPr>
              <a:t>12 </a:t>
            </a:r>
            <a:r>
              <a:rPr lang="en-US" sz="2400" dirty="0" smtClean="0">
                <a:effectLst>
                  <a:outerShdw blurRad="60007" dist="310007" dir="7680000" sy="30000" kx="1300200" algn="ctr" rotWithShape="0">
                    <a:prstClr val="black">
                      <a:alpha val="32000"/>
                    </a:prstClr>
                  </a:outerShdw>
                </a:effectLst>
                <a:latin typeface="Constantia" pitchFamily="18" charset="0"/>
              </a:rPr>
              <a:t>If we endure, We shall also reign with </a:t>
            </a:r>
            <a:r>
              <a:rPr lang="en-US" sz="2400" i="1" dirty="0" smtClean="0">
                <a:effectLst>
                  <a:outerShdw blurRad="60007" dist="310007" dir="7680000" sy="30000" kx="1300200" algn="ctr" rotWithShape="0">
                    <a:prstClr val="black">
                      <a:alpha val="32000"/>
                    </a:prstClr>
                  </a:outerShdw>
                </a:effectLst>
                <a:latin typeface="Constantia" pitchFamily="18" charset="0"/>
              </a:rPr>
              <a:t>Him.</a:t>
            </a:r>
            <a:r>
              <a:rPr lang="en-US" sz="2400" dirty="0" smtClean="0">
                <a:effectLst>
                  <a:outerShdw blurRad="60007" dist="310007" dir="7680000" sy="30000" kx="1300200" algn="ctr" rotWithShape="0">
                    <a:prstClr val="black">
                      <a:alpha val="32000"/>
                    </a:prstClr>
                  </a:outerShdw>
                </a:effectLst>
                <a:latin typeface="Constantia" pitchFamily="18" charset="0"/>
              </a:rPr>
              <a:t> If we deny </a:t>
            </a:r>
            <a:r>
              <a:rPr lang="en-US" sz="2400" i="1" dirty="0" smtClean="0">
                <a:effectLst>
                  <a:outerShdw blurRad="60007" dist="310007" dir="7680000" sy="30000" kx="1300200" algn="ctr" rotWithShape="0">
                    <a:prstClr val="black">
                      <a:alpha val="32000"/>
                    </a:prstClr>
                  </a:outerShdw>
                </a:effectLst>
                <a:latin typeface="Constantia" pitchFamily="18" charset="0"/>
              </a:rPr>
              <a:t>Him,</a:t>
            </a:r>
            <a:r>
              <a:rPr lang="en-US" sz="2400" dirty="0" smtClean="0">
                <a:effectLst>
                  <a:outerShdw blurRad="60007" dist="310007" dir="7680000" sy="30000" kx="1300200" algn="ctr" rotWithShape="0">
                    <a:prstClr val="black">
                      <a:alpha val="32000"/>
                    </a:prstClr>
                  </a:outerShdw>
                </a:effectLst>
                <a:latin typeface="Constantia" pitchFamily="18" charset="0"/>
              </a:rPr>
              <a:t> He also will deny us. </a:t>
            </a:r>
            <a:endParaRPr lang="en-US" sz="2400" dirty="0">
              <a:effectLst>
                <a:outerShdw blurRad="60007" dist="310007" dir="7680000" sy="30000" kx="1300200" algn="ctr" rotWithShape="0">
                  <a:prstClr val="black">
                    <a:alpha val="32000"/>
                  </a:prstClr>
                </a:outerShdw>
              </a:effectLst>
              <a:latin typeface="Constantia" pitchFamily="18" charset="0"/>
            </a:endParaRPr>
          </a:p>
        </p:txBody>
      </p:sp>
      <p:sp>
        <p:nvSpPr>
          <p:cNvPr id="7" name="TextBox 6"/>
          <p:cNvSpPr txBox="1"/>
          <p:nvPr/>
        </p:nvSpPr>
        <p:spPr>
          <a:xfrm>
            <a:off x="-6927" y="0"/>
            <a:ext cx="9150927" cy="1107996"/>
          </a:xfrm>
          <a:prstGeom prst="rect">
            <a:avLst/>
          </a:prstGeom>
          <a:noFill/>
        </p:spPr>
        <p:txBody>
          <a:bodyPr wrap="square" rtlCol="0">
            <a:spAutoFit/>
          </a:bodyPr>
          <a:lstStyle/>
          <a:p>
            <a:pPr algn="ctr"/>
            <a:r>
              <a:rPr lang="en-US" sz="6600" dirty="0" smtClean="0">
                <a:ln w="1905">
                  <a:solidFill>
                    <a:srgbClr val="800000"/>
                  </a:solidFill>
                </a:ln>
                <a:solidFill>
                  <a:prstClr val="white"/>
                </a:solidFill>
                <a:effectLst>
                  <a:glow rad="101600">
                    <a:prstClr val="white">
                      <a:lumMod val="50000"/>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Futura XBlk BT" pitchFamily="34" charset="0"/>
              </a:rPr>
              <a:t>Be Strong In Grace</a:t>
            </a:r>
            <a:endParaRPr lang="en-US" sz="6600" dirty="0">
              <a:ln w="1905">
                <a:solidFill>
                  <a:srgbClr val="800000"/>
                </a:solidFill>
              </a:ln>
              <a:solidFill>
                <a:prstClr val="white"/>
              </a:solidFill>
              <a:effectLst>
                <a:glow rad="101600">
                  <a:prstClr val="white">
                    <a:lumMod val="50000"/>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Futura XBlk BT" pitchFamily="34" charset="0"/>
            </a:endParaRPr>
          </a:p>
        </p:txBody>
      </p:sp>
    </p:spTree>
    <p:extLst>
      <p:ext uri="{BB962C8B-B14F-4D97-AF65-F5344CB8AC3E}">
        <p14:creationId xmlns:p14="http://schemas.microsoft.com/office/powerpoint/2010/main" val="302210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0" y="1066800"/>
            <a:ext cx="9144001" cy="5791201"/>
          </a:xfrm>
          <a:prstGeom prst="rect">
            <a:avLst/>
          </a:prstGeom>
          <a:noFill/>
          <a:ln w="9525">
            <a:noFill/>
            <a:miter lim="800000"/>
            <a:headEnd/>
            <a:tailEnd/>
          </a:ln>
          <a:effectLst/>
        </p:spPr>
      </p:pic>
      <p:sp>
        <p:nvSpPr>
          <p:cNvPr id="3" name="Rectangle 2"/>
          <p:cNvSpPr/>
          <p:nvPr/>
        </p:nvSpPr>
        <p:spPr>
          <a:xfrm>
            <a:off x="1066800" y="1485126"/>
            <a:ext cx="6858000" cy="3785652"/>
          </a:xfrm>
          <a:prstGeom prst="rect">
            <a:avLst/>
          </a:prstGeom>
        </p:spPr>
        <p:txBody>
          <a:bodyPr wrap="square">
            <a:spAutoFit/>
          </a:bodyPr>
          <a:lstStyle/>
          <a:p>
            <a:pPr algn="ctr"/>
            <a:r>
              <a:rPr lang="en-US" sz="2400" b="1" dirty="0" smtClean="0">
                <a:effectLst>
                  <a:outerShdw blurRad="60007" dist="310007" dir="7680000" sy="30000" kx="1300200" algn="ctr" rotWithShape="0">
                    <a:prstClr val="black">
                      <a:alpha val="32000"/>
                    </a:prstClr>
                  </a:outerShdw>
                </a:effectLst>
                <a:latin typeface="Constantia" pitchFamily="18" charset="0"/>
              </a:rPr>
              <a:t>2 Timothy 2:1-26 (NKJV) </a:t>
            </a:r>
            <a:r>
              <a:rPr lang="en-US" sz="2400" dirty="0" smtClean="0">
                <a:effectLst>
                  <a:outerShdw blurRad="60007" dist="310007" dir="7680000" sy="30000" kx="1300200" algn="ctr" rotWithShape="0">
                    <a:prstClr val="black">
                      <a:alpha val="32000"/>
                    </a:prstClr>
                  </a:outerShdw>
                </a:effectLst>
                <a:latin typeface="Constantia" pitchFamily="18" charset="0"/>
              </a:rPr>
              <a:t/>
            </a:r>
            <a:br>
              <a:rPr lang="en-US" sz="2400" dirty="0" smtClean="0">
                <a:effectLst>
                  <a:outerShdw blurRad="60007" dist="310007" dir="7680000" sy="30000" kx="1300200" algn="ctr" rotWithShape="0">
                    <a:prstClr val="black">
                      <a:alpha val="32000"/>
                    </a:prstClr>
                  </a:outerShdw>
                </a:effectLst>
                <a:latin typeface="Constantia" pitchFamily="18" charset="0"/>
              </a:rPr>
            </a:br>
            <a:r>
              <a:rPr lang="en-US" sz="2400" baseline="30000" dirty="0" smtClean="0">
                <a:effectLst>
                  <a:outerShdw blurRad="60007" dist="310007" dir="7680000" sy="30000" kx="1300200" algn="ctr" rotWithShape="0">
                    <a:prstClr val="black">
                      <a:alpha val="32000"/>
                    </a:prstClr>
                  </a:outerShdw>
                </a:effectLst>
                <a:latin typeface="Constantia" pitchFamily="18" charset="0"/>
              </a:rPr>
              <a:t>13 </a:t>
            </a:r>
            <a:r>
              <a:rPr lang="en-US" sz="2400" dirty="0" smtClean="0">
                <a:effectLst>
                  <a:outerShdw blurRad="60007" dist="310007" dir="7680000" sy="30000" kx="1300200" algn="ctr" rotWithShape="0">
                    <a:prstClr val="black">
                      <a:alpha val="32000"/>
                    </a:prstClr>
                  </a:outerShdw>
                </a:effectLst>
                <a:latin typeface="Constantia" pitchFamily="18" charset="0"/>
              </a:rPr>
              <a:t>If we are faithless, He remains faithful; He cannot deny Himself. </a:t>
            </a:r>
            <a:r>
              <a:rPr lang="en-US" sz="2400" baseline="30000" dirty="0" smtClean="0">
                <a:effectLst>
                  <a:outerShdw blurRad="60007" dist="310007" dir="7680000" sy="30000" kx="1300200" algn="ctr" rotWithShape="0">
                    <a:prstClr val="black">
                      <a:alpha val="32000"/>
                    </a:prstClr>
                  </a:outerShdw>
                </a:effectLst>
                <a:latin typeface="Constantia" pitchFamily="18" charset="0"/>
              </a:rPr>
              <a:t>14 </a:t>
            </a:r>
            <a:r>
              <a:rPr lang="en-US" sz="2400" dirty="0" smtClean="0">
                <a:effectLst>
                  <a:outerShdw blurRad="60007" dist="310007" dir="7680000" sy="30000" kx="1300200" algn="ctr" rotWithShape="0">
                    <a:prstClr val="black">
                      <a:alpha val="32000"/>
                    </a:prstClr>
                  </a:outerShdw>
                </a:effectLst>
                <a:latin typeface="Constantia" pitchFamily="18" charset="0"/>
              </a:rPr>
              <a:t>Remind </a:t>
            </a:r>
            <a:r>
              <a:rPr lang="en-US" sz="2400" i="1" dirty="0" smtClean="0">
                <a:effectLst>
                  <a:outerShdw blurRad="60007" dist="310007" dir="7680000" sy="30000" kx="1300200" algn="ctr" rotWithShape="0">
                    <a:prstClr val="black">
                      <a:alpha val="32000"/>
                    </a:prstClr>
                  </a:outerShdw>
                </a:effectLst>
                <a:latin typeface="Constantia" pitchFamily="18" charset="0"/>
              </a:rPr>
              <a:t>them</a:t>
            </a:r>
            <a:r>
              <a:rPr lang="en-US" sz="2400" dirty="0" smtClean="0">
                <a:effectLst>
                  <a:outerShdw blurRad="60007" dist="310007" dir="7680000" sy="30000" kx="1300200" algn="ctr" rotWithShape="0">
                    <a:prstClr val="black">
                      <a:alpha val="32000"/>
                    </a:prstClr>
                  </a:outerShdw>
                </a:effectLst>
                <a:latin typeface="Constantia" pitchFamily="18" charset="0"/>
              </a:rPr>
              <a:t> of these things, charging </a:t>
            </a:r>
            <a:r>
              <a:rPr lang="en-US" sz="2400" i="1" dirty="0" smtClean="0">
                <a:effectLst>
                  <a:outerShdw blurRad="60007" dist="310007" dir="7680000" sy="30000" kx="1300200" algn="ctr" rotWithShape="0">
                    <a:prstClr val="black">
                      <a:alpha val="32000"/>
                    </a:prstClr>
                  </a:outerShdw>
                </a:effectLst>
                <a:latin typeface="Constantia" pitchFamily="18" charset="0"/>
              </a:rPr>
              <a:t>them</a:t>
            </a:r>
            <a:r>
              <a:rPr lang="en-US" sz="2400" dirty="0" smtClean="0">
                <a:effectLst>
                  <a:outerShdw blurRad="60007" dist="310007" dir="7680000" sy="30000" kx="1300200" algn="ctr" rotWithShape="0">
                    <a:prstClr val="black">
                      <a:alpha val="32000"/>
                    </a:prstClr>
                  </a:outerShdw>
                </a:effectLst>
                <a:latin typeface="Constantia" pitchFamily="18" charset="0"/>
              </a:rPr>
              <a:t> before the Lord not to strive about words to no profit, to the ruin of the hearers. </a:t>
            </a:r>
            <a:r>
              <a:rPr lang="en-US" sz="2400" baseline="30000" dirty="0" smtClean="0">
                <a:effectLst>
                  <a:outerShdw blurRad="60007" dist="310007" dir="7680000" sy="30000" kx="1300200" algn="ctr" rotWithShape="0">
                    <a:prstClr val="black">
                      <a:alpha val="32000"/>
                    </a:prstClr>
                  </a:outerShdw>
                </a:effectLst>
                <a:latin typeface="Constantia" pitchFamily="18" charset="0"/>
              </a:rPr>
              <a:t>15 </a:t>
            </a:r>
            <a:r>
              <a:rPr lang="en-US" sz="2400" dirty="0" smtClean="0">
                <a:effectLst>
                  <a:outerShdw blurRad="60007" dist="310007" dir="7680000" sy="30000" kx="1300200" algn="ctr" rotWithShape="0">
                    <a:prstClr val="black">
                      <a:alpha val="32000"/>
                    </a:prstClr>
                  </a:outerShdw>
                </a:effectLst>
                <a:latin typeface="Constantia" pitchFamily="18" charset="0"/>
              </a:rPr>
              <a:t>Be diligent to present yourself approved to God, a worker who does not need to be ashamed, rightly dividing the word of truth. </a:t>
            </a:r>
            <a:r>
              <a:rPr lang="en-US" sz="2400" baseline="30000" dirty="0" smtClean="0">
                <a:effectLst>
                  <a:outerShdw blurRad="60007" dist="310007" dir="7680000" sy="30000" kx="1300200" algn="ctr" rotWithShape="0">
                    <a:prstClr val="black">
                      <a:alpha val="32000"/>
                    </a:prstClr>
                  </a:outerShdw>
                </a:effectLst>
                <a:latin typeface="Constantia" pitchFamily="18" charset="0"/>
              </a:rPr>
              <a:t>16 </a:t>
            </a:r>
            <a:r>
              <a:rPr lang="en-US" sz="2400" dirty="0" smtClean="0">
                <a:effectLst>
                  <a:outerShdw blurRad="60007" dist="310007" dir="7680000" sy="30000" kx="1300200" algn="ctr" rotWithShape="0">
                    <a:prstClr val="black">
                      <a:alpha val="32000"/>
                    </a:prstClr>
                  </a:outerShdw>
                </a:effectLst>
                <a:latin typeface="Constantia" pitchFamily="18" charset="0"/>
              </a:rPr>
              <a:t>But shun profane </a:t>
            </a:r>
            <a:r>
              <a:rPr lang="en-US" sz="2400" i="1" dirty="0" smtClean="0">
                <a:effectLst>
                  <a:outerShdw blurRad="60007" dist="310007" dir="7680000" sy="30000" kx="1300200" algn="ctr" rotWithShape="0">
                    <a:prstClr val="black">
                      <a:alpha val="32000"/>
                    </a:prstClr>
                  </a:outerShdw>
                </a:effectLst>
                <a:latin typeface="Constantia" pitchFamily="18" charset="0"/>
              </a:rPr>
              <a:t>and</a:t>
            </a:r>
            <a:r>
              <a:rPr lang="en-US" sz="2400" dirty="0" smtClean="0">
                <a:effectLst>
                  <a:outerShdw blurRad="60007" dist="310007" dir="7680000" sy="30000" kx="1300200" algn="ctr" rotWithShape="0">
                    <a:prstClr val="black">
                      <a:alpha val="32000"/>
                    </a:prstClr>
                  </a:outerShdw>
                </a:effectLst>
                <a:latin typeface="Constantia" pitchFamily="18" charset="0"/>
              </a:rPr>
              <a:t> idle babblings, for they will increase to more ungodliness. </a:t>
            </a:r>
            <a:endParaRPr lang="en-US" sz="2400" dirty="0">
              <a:effectLst>
                <a:outerShdw blurRad="60007" dist="310007" dir="7680000" sy="30000" kx="1300200" algn="ctr" rotWithShape="0">
                  <a:prstClr val="black">
                    <a:alpha val="32000"/>
                  </a:prstClr>
                </a:outerShdw>
              </a:effectLst>
              <a:latin typeface="Constantia" pitchFamily="18" charset="0"/>
            </a:endParaRPr>
          </a:p>
        </p:txBody>
      </p:sp>
      <p:sp>
        <p:nvSpPr>
          <p:cNvPr id="7" name="TextBox 6"/>
          <p:cNvSpPr txBox="1"/>
          <p:nvPr/>
        </p:nvSpPr>
        <p:spPr>
          <a:xfrm>
            <a:off x="-6927" y="0"/>
            <a:ext cx="9150927" cy="1107996"/>
          </a:xfrm>
          <a:prstGeom prst="rect">
            <a:avLst/>
          </a:prstGeom>
          <a:noFill/>
        </p:spPr>
        <p:txBody>
          <a:bodyPr wrap="square" rtlCol="0">
            <a:spAutoFit/>
          </a:bodyPr>
          <a:lstStyle/>
          <a:p>
            <a:pPr algn="ctr"/>
            <a:r>
              <a:rPr lang="en-US" sz="6600" dirty="0" smtClean="0">
                <a:ln w="1905">
                  <a:solidFill>
                    <a:srgbClr val="800000"/>
                  </a:solidFill>
                </a:ln>
                <a:solidFill>
                  <a:prstClr val="white"/>
                </a:solidFill>
                <a:effectLst>
                  <a:glow rad="101600">
                    <a:prstClr val="white">
                      <a:lumMod val="50000"/>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Futura XBlk BT" pitchFamily="34" charset="0"/>
              </a:rPr>
              <a:t>Be Strong In Grace</a:t>
            </a:r>
            <a:endParaRPr lang="en-US" sz="6600" dirty="0">
              <a:ln w="1905">
                <a:solidFill>
                  <a:srgbClr val="800000"/>
                </a:solidFill>
              </a:ln>
              <a:solidFill>
                <a:prstClr val="white"/>
              </a:solidFill>
              <a:effectLst>
                <a:glow rad="101600">
                  <a:prstClr val="white">
                    <a:lumMod val="50000"/>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Futura XBlk BT" pitchFamily="34" charset="0"/>
            </a:endParaRPr>
          </a:p>
        </p:txBody>
      </p:sp>
    </p:spTree>
    <p:extLst>
      <p:ext uri="{BB962C8B-B14F-4D97-AF65-F5344CB8AC3E}">
        <p14:creationId xmlns:p14="http://schemas.microsoft.com/office/powerpoint/2010/main" val="280497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0" y="1066800"/>
            <a:ext cx="9144001" cy="5791201"/>
          </a:xfrm>
          <a:prstGeom prst="rect">
            <a:avLst/>
          </a:prstGeom>
          <a:noFill/>
          <a:ln w="9525">
            <a:noFill/>
            <a:miter lim="800000"/>
            <a:headEnd/>
            <a:tailEnd/>
          </a:ln>
          <a:effectLst/>
        </p:spPr>
      </p:pic>
      <p:sp>
        <p:nvSpPr>
          <p:cNvPr id="3" name="Rectangle 2"/>
          <p:cNvSpPr/>
          <p:nvPr/>
        </p:nvSpPr>
        <p:spPr>
          <a:xfrm>
            <a:off x="1066800" y="1485126"/>
            <a:ext cx="6858000" cy="3785652"/>
          </a:xfrm>
          <a:prstGeom prst="rect">
            <a:avLst/>
          </a:prstGeom>
        </p:spPr>
        <p:txBody>
          <a:bodyPr wrap="square">
            <a:spAutoFit/>
          </a:bodyPr>
          <a:lstStyle/>
          <a:p>
            <a:pPr algn="ctr"/>
            <a:r>
              <a:rPr lang="en-US" sz="2400" b="1" dirty="0" smtClean="0">
                <a:effectLst>
                  <a:outerShdw blurRad="60007" dist="310007" dir="7680000" sy="30000" kx="1300200" algn="ctr" rotWithShape="0">
                    <a:prstClr val="black">
                      <a:alpha val="32000"/>
                    </a:prstClr>
                  </a:outerShdw>
                </a:effectLst>
                <a:latin typeface="Constantia" pitchFamily="18" charset="0"/>
              </a:rPr>
              <a:t>2 Timothy 2:1-26 (NKJV) </a:t>
            </a:r>
            <a:r>
              <a:rPr lang="en-US" sz="2400" dirty="0" smtClean="0">
                <a:effectLst>
                  <a:outerShdw blurRad="60007" dist="310007" dir="7680000" sy="30000" kx="1300200" algn="ctr" rotWithShape="0">
                    <a:prstClr val="black">
                      <a:alpha val="32000"/>
                    </a:prstClr>
                  </a:outerShdw>
                </a:effectLst>
                <a:latin typeface="Constantia" pitchFamily="18" charset="0"/>
              </a:rPr>
              <a:t/>
            </a:r>
            <a:br>
              <a:rPr lang="en-US" sz="2400" dirty="0" smtClean="0">
                <a:effectLst>
                  <a:outerShdw blurRad="60007" dist="310007" dir="7680000" sy="30000" kx="1300200" algn="ctr" rotWithShape="0">
                    <a:prstClr val="black">
                      <a:alpha val="32000"/>
                    </a:prstClr>
                  </a:outerShdw>
                </a:effectLst>
                <a:latin typeface="Constantia" pitchFamily="18" charset="0"/>
              </a:rPr>
            </a:br>
            <a:r>
              <a:rPr lang="en-US" sz="2400" baseline="30000" dirty="0" smtClean="0">
                <a:effectLst>
                  <a:outerShdw blurRad="60007" dist="310007" dir="7680000" sy="30000" kx="1300200" algn="ctr" rotWithShape="0">
                    <a:prstClr val="black">
                      <a:alpha val="32000"/>
                    </a:prstClr>
                  </a:outerShdw>
                </a:effectLst>
                <a:latin typeface="Constantia" pitchFamily="18" charset="0"/>
              </a:rPr>
              <a:t>17 </a:t>
            </a:r>
            <a:r>
              <a:rPr lang="en-US" sz="2400" dirty="0" smtClean="0">
                <a:effectLst>
                  <a:outerShdw blurRad="60007" dist="310007" dir="7680000" sy="30000" kx="1300200" algn="ctr" rotWithShape="0">
                    <a:prstClr val="black">
                      <a:alpha val="32000"/>
                    </a:prstClr>
                  </a:outerShdw>
                </a:effectLst>
                <a:latin typeface="Constantia" pitchFamily="18" charset="0"/>
              </a:rPr>
              <a:t>And their message will spread like cancer. </a:t>
            </a:r>
            <a:r>
              <a:rPr lang="en-US" sz="2400" dirty="0" err="1" smtClean="0">
                <a:effectLst>
                  <a:outerShdw blurRad="60007" dist="310007" dir="7680000" sy="30000" kx="1300200" algn="ctr" rotWithShape="0">
                    <a:prstClr val="black">
                      <a:alpha val="32000"/>
                    </a:prstClr>
                  </a:outerShdw>
                </a:effectLst>
                <a:latin typeface="Constantia" pitchFamily="18" charset="0"/>
              </a:rPr>
              <a:t>Hymenaeus</a:t>
            </a:r>
            <a:r>
              <a:rPr lang="en-US" sz="2400" dirty="0" smtClean="0">
                <a:effectLst>
                  <a:outerShdw blurRad="60007" dist="310007" dir="7680000" sy="30000" kx="1300200" algn="ctr" rotWithShape="0">
                    <a:prstClr val="black">
                      <a:alpha val="32000"/>
                    </a:prstClr>
                  </a:outerShdw>
                </a:effectLst>
                <a:latin typeface="Constantia" pitchFamily="18" charset="0"/>
              </a:rPr>
              <a:t> and </a:t>
            </a:r>
            <a:r>
              <a:rPr lang="en-US" sz="2400" dirty="0" err="1" smtClean="0">
                <a:effectLst>
                  <a:outerShdw blurRad="60007" dist="310007" dir="7680000" sy="30000" kx="1300200" algn="ctr" rotWithShape="0">
                    <a:prstClr val="black">
                      <a:alpha val="32000"/>
                    </a:prstClr>
                  </a:outerShdw>
                </a:effectLst>
                <a:latin typeface="Constantia" pitchFamily="18" charset="0"/>
              </a:rPr>
              <a:t>Philetus</a:t>
            </a:r>
            <a:r>
              <a:rPr lang="en-US" sz="2400" dirty="0" smtClean="0">
                <a:effectLst>
                  <a:outerShdw blurRad="60007" dist="310007" dir="7680000" sy="30000" kx="1300200" algn="ctr" rotWithShape="0">
                    <a:prstClr val="black">
                      <a:alpha val="32000"/>
                    </a:prstClr>
                  </a:outerShdw>
                </a:effectLst>
                <a:latin typeface="Constantia" pitchFamily="18" charset="0"/>
              </a:rPr>
              <a:t> are of this sort, </a:t>
            </a:r>
            <a:r>
              <a:rPr lang="en-US" sz="2400" baseline="30000" dirty="0" smtClean="0">
                <a:effectLst>
                  <a:outerShdw blurRad="60007" dist="310007" dir="7680000" sy="30000" kx="1300200" algn="ctr" rotWithShape="0">
                    <a:prstClr val="black">
                      <a:alpha val="32000"/>
                    </a:prstClr>
                  </a:outerShdw>
                </a:effectLst>
                <a:latin typeface="Constantia" pitchFamily="18" charset="0"/>
              </a:rPr>
              <a:t>18 </a:t>
            </a:r>
            <a:r>
              <a:rPr lang="en-US" sz="2400" dirty="0" smtClean="0">
                <a:effectLst>
                  <a:outerShdw blurRad="60007" dist="310007" dir="7680000" sy="30000" kx="1300200" algn="ctr" rotWithShape="0">
                    <a:prstClr val="black">
                      <a:alpha val="32000"/>
                    </a:prstClr>
                  </a:outerShdw>
                </a:effectLst>
                <a:latin typeface="Constantia" pitchFamily="18" charset="0"/>
              </a:rPr>
              <a:t>who have strayed concerning the truth, saying that the resurrection is already past; and they overthrow the faith of some. </a:t>
            </a:r>
            <a:r>
              <a:rPr lang="en-US" sz="2400" baseline="30000" dirty="0" smtClean="0">
                <a:effectLst>
                  <a:outerShdw blurRad="60007" dist="310007" dir="7680000" sy="30000" kx="1300200" algn="ctr" rotWithShape="0">
                    <a:prstClr val="black">
                      <a:alpha val="32000"/>
                    </a:prstClr>
                  </a:outerShdw>
                </a:effectLst>
                <a:latin typeface="Constantia" pitchFamily="18" charset="0"/>
              </a:rPr>
              <a:t>19 </a:t>
            </a:r>
            <a:r>
              <a:rPr lang="en-US" sz="2400" dirty="0" smtClean="0">
                <a:effectLst>
                  <a:outerShdw blurRad="60007" dist="310007" dir="7680000" sy="30000" kx="1300200" algn="ctr" rotWithShape="0">
                    <a:prstClr val="black">
                      <a:alpha val="32000"/>
                    </a:prstClr>
                  </a:outerShdw>
                </a:effectLst>
                <a:latin typeface="Constantia" pitchFamily="18" charset="0"/>
              </a:rPr>
              <a:t>Nevertheless the solid foundation of God stands, having this seal: "The Lord knows those who are His," and, "Let everyone who names the name of Christ depart from iniquity."</a:t>
            </a:r>
            <a:endParaRPr lang="en-US" sz="2400" dirty="0">
              <a:effectLst>
                <a:outerShdw blurRad="60007" dist="310007" dir="7680000" sy="30000" kx="1300200" algn="ctr" rotWithShape="0">
                  <a:prstClr val="black">
                    <a:alpha val="32000"/>
                  </a:prstClr>
                </a:outerShdw>
              </a:effectLst>
              <a:latin typeface="Constantia" pitchFamily="18" charset="0"/>
            </a:endParaRPr>
          </a:p>
        </p:txBody>
      </p:sp>
      <p:sp>
        <p:nvSpPr>
          <p:cNvPr id="7" name="TextBox 6"/>
          <p:cNvSpPr txBox="1"/>
          <p:nvPr/>
        </p:nvSpPr>
        <p:spPr>
          <a:xfrm>
            <a:off x="-6927" y="0"/>
            <a:ext cx="9150927" cy="1107996"/>
          </a:xfrm>
          <a:prstGeom prst="rect">
            <a:avLst/>
          </a:prstGeom>
          <a:noFill/>
        </p:spPr>
        <p:txBody>
          <a:bodyPr wrap="square" rtlCol="0">
            <a:spAutoFit/>
          </a:bodyPr>
          <a:lstStyle/>
          <a:p>
            <a:pPr algn="ctr"/>
            <a:r>
              <a:rPr lang="en-US" sz="6600" dirty="0" smtClean="0">
                <a:ln w="1905">
                  <a:solidFill>
                    <a:srgbClr val="800000"/>
                  </a:solidFill>
                </a:ln>
                <a:solidFill>
                  <a:prstClr val="white"/>
                </a:solidFill>
                <a:effectLst>
                  <a:glow rad="101600">
                    <a:prstClr val="white">
                      <a:lumMod val="50000"/>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Futura XBlk BT" pitchFamily="34" charset="0"/>
              </a:rPr>
              <a:t>Be Strong In Grace</a:t>
            </a:r>
            <a:endParaRPr lang="en-US" sz="6600" dirty="0">
              <a:ln w="1905">
                <a:solidFill>
                  <a:srgbClr val="800000"/>
                </a:solidFill>
              </a:ln>
              <a:solidFill>
                <a:prstClr val="white"/>
              </a:solidFill>
              <a:effectLst>
                <a:glow rad="101600">
                  <a:prstClr val="white">
                    <a:lumMod val="50000"/>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Futura XBlk BT" pitchFamily="34" charset="0"/>
            </a:endParaRPr>
          </a:p>
        </p:txBody>
      </p:sp>
    </p:spTree>
    <p:extLst>
      <p:ext uri="{BB962C8B-B14F-4D97-AF65-F5344CB8AC3E}">
        <p14:creationId xmlns:p14="http://schemas.microsoft.com/office/powerpoint/2010/main" val="121616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0" y="1066800"/>
            <a:ext cx="9144001" cy="5791201"/>
          </a:xfrm>
          <a:prstGeom prst="rect">
            <a:avLst/>
          </a:prstGeom>
          <a:noFill/>
          <a:ln w="9525">
            <a:noFill/>
            <a:miter lim="800000"/>
            <a:headEnd/>
            <a:tailEnd/>
          </a:ln>
          <a:effectLst/>
        </p:spPr>
      </p:pic>
      <p:sp>
        <p:nvSpPr>
          <p:cNvPr id="3" name="Rectangle 2"/>
          <p:cNvSpPr/>
          <p:nvPr/>
        </p:nvSpPr>
        <p:spPr>
          <a:xfrm>
            <a:off x="1066800" y="1485126"/>
            <a:ext cx="6858000" cy="3785652"/>
          </a:xfrm>
          <a:prstGeom prst="rect">
            <a:avLst/>
          </a:prstGeom>
        </p:spPr>
        <p:txBody>
          <a:bodyPr wrap="square">
            <a:spAutoFit/>
          </a:bodyPr>
          <a:lstStyle/>
          <a:p>
            <a:pPr algn="ctr"/>
            <a:r>
              <a:rPr lang="en-US" sz="2400" b="1" dirty="0" smtClean="0">
                <a:effectLst>
                  <a:outerShdw blurRad="60007" dist="310007" dir="7680000" sy="30000" kx="1300200" algn="ctr" rotWithShape="0">
                    <a:prstClr val="black">
                      <a:alpha val="32000"/>
                    </a:prstClr>
                  </a:outerShdw>
                </a:effectLst>
                <a:latin typeface="Constantia" pitchFamily="18" charset="0"/>
              </a:rPr>
              <a:t>2 Timothy 2:1-26 (NKJV) </a:t>
            </a:r>
            <a:r>
              <a:rPr lang="en-US" sz="2400" dirty="0" smtClean="0">
                <a:effectLst>
                  <a:outerShdw blurRad="60007" dist="310007" dir="7680000" sy="30000" kx="1300200" algn="ctr" rotWithShape="0">
                    <a:prstClr val="black">
                      <a:alpha val="32000"/>
                    </a:prstClr>
                  </a:outerShdw>
                </a:effectLst>
                <a:latin typeface="Constantia" pitchFamily="18" charset="0"/>
              </a:rPr>
              <a:t/>
            </a:r>
            <a:br>
              <a:rPr lang="en-US" sz="2400" dirty="0" smtClean="0">
                <a:effectLst>
                  <a:outerShdw blurRad="60007" dist="310007" dir="7680000" sy="30000" kx="1300200" algn="ctr" rotWithShape="0">
                    <a:prstClr val="black">
                      <a:alpha val="32000"/>
                    </a:prstClr>
                  </a:outerShdw>
                </a:effectLst>
                <a:latin typeface="Constantia" pitchFamily="18" charset="0"/>
              </a:rPr>
            </a:br>
            <a:r>
              <a:rPr lang="en-US" sz="2400" baseline="30000" dirty="0" smtClean="0">
                <a:effectLst>
                  <a:outerShdw blurRad="60007" dist="310007" dir="7680000" sy="30000" kx="1300200" algn="ctr" rotWithShape="0">
                    <a:prstClr val="black">
                      <a:alpha val="32000"/>
                    </a:prstClr>
                  </a:outerShdw>
                </a:effectLst>
                <a:latin typeface="Constantia" pitchFamily="18" charset="0"/>
              </a:rPr>
              <a:t>20 </a:t>
            </a:r>
            <a:r>
              <a:rPr lang="en-US" sz="2400" dirty="0" smtClean="0">
                <a:effectLst>
                  <a:outerShdw blurRad="60007" dist="310007" dir="7680000" sy="30000" kx="1300200" algn="ctr" rotWithShape="0">
                    <a:prstClr val="black">
                      <a:alpha val="32000"/>
                    </a:prstClr>
                  </a:outerShdw>
                </a:effectLst>
                <a:latin typeface="Constantia" pitchFamily="18" charset="0"/>
              </a:rPr>
              <a:t>But in a great house there are not only vessels of gold and silver, but also of wood and clay, some for honor and some for dishonor. </a:t>
            </a:r>
            <a:r>
              <a:rPr lang="en-US" sz="2400" baseline="30000" dirty="0" smtClean="0">
                <a:effectLst>
                  <a:outerShdw blurRad="60007" dist="310007" dir="7680000" sy="30000" kx="1300200" algn="ctr" rotWithShape="0">
                    <a:prstClr val="black">
                      <a:alpha val="32000"/>
                    </a:prstClr>
                  </a:outerShdw>
                </a:effectLst>
                <a:latin typeface="Constantia" pitchFamily="18" charset="0"/>
              </a:rPr>
              <a:t>21 </a:t>
            </a:r>
            <a:r>
              <a:rPr lang="en-US" sz="2400" dirty="0" smtClean="0">
                <a:effectLst>
                  <a:outerShdw blurRad="60007" dist="310007" dir="7680000" sy="30000" kx="1300200" algn="ctr" rotWithShape="0">
                    <a:prstClr val="black">
                      <a:alpha val="32000"/>
                    </a:prstClr>
                  </a:outerShdw>
                </a:effectLst>
                <a:latin typeface="Constantia" pitchFamily="18" charset="0"/>
              </a:rPr>
              <a:t>Therefore if anyone cleanses himself from the latter, he will be a vessel for honor, sanctified and useful for the Master, prepared for every good work. </a:t>
            </a:r>
            <a:r>
              <a:rPr lang="en-US" sz="2400" baseline="30000" dirty="0" smtClean="0">
                <a:effectLst>
                  <a:outerShdw blurRad="60007" dist="310007" dir="7680000" sy="30000" kx="1300200" algn="ctr" rotWithShape="0">
                    <a:prstClr val="black">
                      <a:alpha val="32000"/>
                    </a:prstClr>
                  </a:outerShdw>
                </a:effectLst>
                <a:latin typeface="Constantia" pitchFamily="18" charset="0"/>
              </a:rPr>
              <a:t>22 </a:t>
            </a:r>
            <a:r>
              <a:rPr lang="en-US" sz="2400" dirty="0" smtClean="0">
                <a:effectLst>
                  <a:outerShdw blurRad="60007" dist="310007" dir="7680000" sy="30000" kx="1300200" algn="ctr" rotWithShape="0">
                    <a:prstClr val="black">
                      <a:alpha val="32000"/>
                    </a:prstClr>
                  </a:outerShdw>
                </a:effectLst>
                <a:latin typeface="Constantia" pitchFamily="18" charset="0"/>
              </a:rPr>
              <a:t>Flee also youthful lusts; but pursue righteousness, faith, love, peace with those who call on the Lord out of a pure heart. </a:t>
            </a:r>
            <a:endParaRPr lang="en-US" sz="2400" dirty="0">
              <a:effectLst>
                <a:outerShdw blurRad="60007" dist="310007" dir="7680000" sy="30000" kx="1300200" algn="ctr" rotWithShape="0">
                  <a:prstClr val="black">
                    <a:alpha val="32000"/>
                  </a:prstClr>
                </a:outerShdw>
              </a:effectLst>
              <a:latin typeface="Constantia" pitchFamily="18" charset="0"/>
            </a:endParaRPr>
          </a:p>
        </p:txBody>
      </p:sp>
      <p:sp>
        <p:nvSpPr>
          <p:cNvPr id="7" name="TextBox 6"/>
          <p:cNvSpPr txBox="1"/>
          <p:nvPr/>
        </p:nvSpPr>
        <p:spPr>
          <a:xfrm>
            <a:off x="-6927" y="0"/>
            <a:ext cx="9150927" cy="1107996"/>
          </a:xfrm>
          <a:prstGeom prst="rect">
            <a:avLst/>
          </a:prstGeom>
          <a:noFill/>
        </p:spPr>
        <p:txBody>
          <a:bodyPr wrap="square" rtlCol="0">
            <a:spAutoFit/>
          </a:bodyPr>
          <a:lstStyle/>
          <a:p>
            <a:pPr algn="ctr"/>
            <a:r>
              <a:rPr lang="en-US" sz="6600" dirty="0" smtClean="0">
                <a:ln w="1905">
                  <a:solidFill>
                    <a:srgbClr val="800000"/>
                  </a:solidFill>
                </a:ln>
                <a:solidFill>
                  <a:prstClr val="white"/>
                </a:solidFill>
                <a:effectLst>
                  <a:glow rad="101600">
                    <a:prstClr val="white">
                      <a:lumMod val="50000"/>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Futura XBlk BT" pitchFamily="34" charset="0"/>
              </a:rPr>
              <a:t>Be Strong In Grace</a:t>
            </a:r>
            <a:endParaRPr lang="en-US" sz="6600" dirty="0">
              <a:ln w="1905">
                <a:solidFill>
                  <a:srgbClr val="800000"/>
                </a:solidFill>
              </a:ln>
              <a:solidFill>
                <a:prstClr val="white"/>
              </a:solidFill>
              <a:effectLst>
                <a:glow rad="101600">
                  <a:prstClr val="white">
                    <a:lumMod val="50000"/>
                    <a:alpha val="60000"/>
                  </a:prstClr>
                </a:glow>
                <a:outerShdw blurRad="60007" dist="310007" dir="7680000" sy="30000" kx="1300200" algn="ctr" rotWithShape="0">
                  <a:prstClr val="black">
                    <a:alpha val="32000"/>
                  </a:prstClr>
                </a:outerShdw>
                <a:reflection blurRad="6350" stA="55000" endA="300" endPos="45500" dir="5400000" sy="-100000" algn="bl" rotWithShape="0"/>
              </a:effectLst>
              <a:latin typeface="Futura XBlk BT" pitchFamily="34" charset="0"/>
            </a:endParaRPr>
          </a:p>
        </p:txBody>
      </p:sp>
    </p:spTree>
    <p:extLst>
      <p:ext uri="{BB962C8B-B14F-4D97-AF65-F5344CB8AC3E}">
        <p14:creationId xmlns:p14="http://schemas.microsoft.com/office/powerpoint/2010/main" val="52038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Book Antiqua"/>
        <a:ea typeface=""/>
        <a:cs typeface=""/>
      </a:majorFont>
      <a:minorFont>
        <a:latin typeface="Berlin Sans FB Dem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5624</TotalTime>
  <Words>821</Words>
  <Application>Microsoft Office PowerPoint</Application>
  <PresentationFormat>On-screen Show (4:3)</PresentationFormat>
  <Paragraphs>135</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 McClain</cp:lastModifiedBy>
  <cp:revision>33</cp:revision>
  <dcterms:created xsi:type="dcterms:W3CDTF">2011-05-18T17:57:02Z</dcterms:created>
  <dcterms:modified xsi:type="dcterms:W3CDTF">2011-05-23T21:17:09Z</dcterms:modified>
</cp:coreProperties>
</file>