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61" r:id="rId2"/>
    <p:sldId id="263" r:id="rId3"/>
    <p:sldId id="264" r:id="rId4"/>
    <p:sldId id="266" r:id="rId5"/>
    <p:sldId id="265" r:id="rId6"/>
    <p:sldId id="267" r:id="rId7"/>
    <p:sldId id="268" r:id="rId8"/>
    <p:sldId id="270" r:id="rId9"/>
    <p:sldId id="271" r:id="rId10"/>
    <p:sldId id="275" r:id="rId11"/>
    <p:sldId id="273" r:id="rId12"/>
    <p:sldId id="274" r:id="rId13"/>
    <p:sldId id="276" r:id="rId14"/>
    <p:sldId id="269" r:id="rId15"/>
    <p:sldId id="277" r:id="rId16"/>
    <p:sldId id="280" r:id="rId17"/>
    <p:sldId id="278"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773AE-4FFC-454F-BF81-EBC702198B41}" type="doc">
      <dgm:prSet loTypeId="urn:microsoft.com/office/officeart/2005/8/layout/arrow2" loCatId="process" qsTypeId="urn:microsoft.com/office/officeart/2005/8/quickstyle/3d2" qsCatId="3D" csTypeId="urn:microsoft.com/office/officeart/2005/8/colors/colorful4" csCatId="colorful" phldr="1"/>
      <dgm:spPr/>
    </dgm:pt>
    <dgm:pt modelId="{4419E8E8-D8D2-4331-B71B-1A5EE92CF159}">
      <dgm:prSet phldrT="[Text]" custT="1"/>
      <dgm:spPr/>
      <dgm:t>
        <a:bodyPr/>
        <a:lstStyle/>
        <a:p>
          <a:r>
            <a:rPr lang="en-US" sz="3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Sin / Repent</a:t>
          </a:r>
          <a:endParaRPr lang="en-US" sz="3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dgm:t>
    </dgm:pt>
    <dgm:pt modelId="{6E0F7451-0FAD-406A-AD58-014856B3D06D}" type="parTrans" cxnId="{E30F2510-627C-4135-869F-345B45401059}">
      <dgm:prSet/>
      <dgm:spPr/>
      <dgm:t>
        <a:bodyPr/>
        <a:lstStyle/>
        <a:p>
          <a:endParaRPr lang="en-US"/>
        </a:p>
      </dgm:t>
    </dgm:pt>
    <dgm:pt modelId="{FEF0C213-609E-4A39-958E-63D79D1A724C}" type="sibTrans" cxnId="{E30F2510-627C-4135-869F-345B45401059}">
      <dgm:prSet/>
      <dgm:spPr/>
      <dgm:t>
        <a:bodyPr/>
        <a:lstStyle/>
        <a:p>
          <a:endParaRPr lang="en-US"/>
        </a:p>
      </dgm:t>
    </dgm:pt>
    <dgm:pt modelId="{703D0038-761E-42EA-AE74-8EBCD7B1457C}">
      <dgm:prSet phldrT="[Text]" custT="1"/>
      <dgm:spPr/>
      <dgm:t>
        <a:bodyPr/>
        <a:lstStyle/>
        <a:p>
          <a:r>
            <a:rPr lang="en-US" sz="3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Stumble / Repent</a:t>
          </a:r>
          <a:endParaRPr lang="en-US" sz="3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dgm:t>
    </dgm:pt>
    <dgm:pt modelId="{93054C2F-BEA6-4BF1-82F1-3AF03C865881}" type="parTrans" cxnId="{A8CE7B74-222C-465A-B302-321E883C45ED}">
      <dgm:prSet/>
      <dgm:spPr/>
      <dgm:t>
        <a:bodyPr/>
        <a:lstStyle/>
        <a:p>
          <a:endParaRPr lang="en-US"/>
        </a:p>
      </dgm:t>
    </dgm:pt>
    <dgm:pt modelId="{69D3DFD1-B077-49E1-A787-DB63EDFACC81}" type="sibTrans" cxnId="{A8CE7B74-222C-465A-B302-321E883C45ED}">
      <dgm:prSet/>
      <dgm:spPr/>
      <dgm:t>
        <a:bodyPr/>
        <a:lstStyle/>
        <a:p>
          <a:endParaRPr lang="en-US"/>
        </a:p>
      </dgm:t>
    </dgm:pt>
    <dgm:pt modelId="{BE5C7D6D-64D2-4082-B1A0-2465B5E86A94}">
      <dgm:prSet phldrT="[Text]" custT="1"/>
      <dgm:spPr/>
      <dgm:t>
        <a:bodyPr/>
        <a:lstStyle/>
        <a:p>
          <a:r>
            <a:rPr lang="en-US" sz="3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Stumble / Repent</a:t>
          </a:r>
          <a:endParaRPr lang="en-US" sz="3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dgm:t>
    </dgm:pt>
    <dgm:pt modelId="{E4634174-F526-409A-9F0E-B3F504EBE39B}" type="parTrans" cxnId="{69A681F1-A4FE-440C-807E-7267BAF95F07}">
      <dgm:prSet/>
      <dgm:spPr/>
      <dgm:t>
        <a:bodyPr/>
        <a:lstStyle/>
        <a:p>
          <a:endParaRPr lang="en-US"/>
        </a:p>
      </dgm:t>
    </dgm:pt>
    <dgm:pt modelId="{B99C143D-3040-45CD-BE9F-572619A3DA47}" type="sibTrans" cxnId="{69A681F1-A4FE-440C-807E-7267BAF95F07}">
      <dgm:prSet/>
      <dgm:spPr/>
      <dgm:t>
        <a:bodyPr/>
        <a:lstStyle/>
        <a:p>
          <a:endParaRPr lang="en-US"/>
        </a:p>
      </dgm:t>
    </dgm:pt>
    <dgm:pt modelId="{7E104B38-B96E-47D0-82A7-9AA2C131CE09}" type="pres">
      <dgm:prSet presAssocID="{7E4773AE-4FFC-454F-BF81-EBC702198B41}" presName="arrowDiagram" presStyleCnt="0">
        <dgm:presLayoutVars>
          <dgm:chMax val="5"/>
          <dgm:dir/>
          <dgm:resizeHandles val="exact"/>
        </dgm:presLayoutVars>
      </dgm:prSet>
      <dgm:spPr/>
    </dgm:pt>
    <dgm:pt modelId="{46C73F82-0B80-4466-8F8E-6D79742FA4A3}" type="pres">
      <dgm:prSet presAssocID="{7E4773AE-4FFC-454F-BF81-EBC702198B41}" presName="arrow" presStyleLbl="bgShp" presStyleIdx="0" presStyleCnt="1"/>
      <dgm:spPr/>
    </dgm:pt>
    <dgm:pt modelId="{23B0A9E6-B09A-490C-BB3B-C6E16A21B5FB}" type="pres">
      <dgm:prSet presAssocID="{7E4773AE-4FFC-454F-BF81-EBC702198B41}" presName="arrowDiagram3" presStyleCnt="0"/>
      <dgm:spPr/>
    </dgm:pt>
    <dgm:pt modelId="{758E6654-AB0D-4C07-9A7D-A824264648BB}" type="pres">
      <dgm:prSet presAssocID="{4419E8E8-D8D2-4331-B71B-1A5EE92CF159}" presName="bullet3a" presStyleLbl="node1" presStyleIdx="0" presStyleCnt="3"/>
      <dgm:spPr/>
    </dgm:pt>
    <dgm:pt modelId="{87BAD414-5CB1-46C7-8FBD-778DBCE2E5D7}" type="pres">
      <dgm:prSet presAssocID="{4419E8E8-D8D2-4331-B71B-1A5EE92CF159}" presName="textBox3a" presStyleLbl="revTx" presStyleIdx="0" presStyleCnt="3">
        <dgm:presLayoutVars>
          <dgm:bulletEnabled val="1"/>
        </dgm:presLayoutVars>
      </dgm:prSet>
      <dgm:spPr/>
      <dgm:t>
        <a:bodyPr/>
        <a:lstStyle/>
        <a:p>
          <a:endParaRPr lang="en-US"/>
        </a:p>
      </dgm:t>
    </dgm:pt>
    <dgm:pt modelId="{A2F9CC26-7B1B-482E-96D5-C50DF79742FE}" type="pres">
      <dgm:prSet presAssocID="{703D0038-761E-42EA-AE74-8EBCD7B1457C}" presName="bullet3b" presStyleLbl="node1" presStyleIdx="1" presStyleCnt="3"/>
      <dgm:spPr/>
    </dgm:pt>
    <dgm:pt modelId="{F4C6565D-09B4-4DC6-B0A9-02C8B367FF46}" type="pres">
      <dgm:prSet presAssocID="{703D0038-761E-42EA-AE74-8EBCD7B1457C}" presName="textBox3b" presStyleLbl="revTx" presStyleIdx="1" presStyleCnt="3">
        <dgm:presLayoutVars>
          <dgm:bulletEnabled val="1"/>
        </dgm:presLayoutVars>
      </dgm:prSet>
      <dgm:spPr/>
      <dgm:t>
        <a:bodyPr/>
        <a:lstStyle/>
        <a:p>
          <a:endParaRPr lang="en-US"/>
        </a:p>
      </dgm:t>
    </dgm:pt>
    <dgm:pt modelId="{E41FF79C-7CD4-42EC-A2B0-6C06C8384263}" type="pres">
      <dgm:prSet presAssocID="{BE5C7D6D-64D2-4082-B1A0-2465B5E86A94}" presName="bullet3c" presStyleLbl="node1" presStyleIdx="2" presStyleCnt="3"/>
      <dgm:spPr/>
    </dgm:pt>
    <dgm:pt modelId="{6DB2DAA1-2670-4A79-935C-07725CD3EF3C}" type="pres">
      <dgm:prSet presAssocID="{BE5C7D6D-64D2-4082-B1A0-2465B5E86A94}" presName="textBox3c" presStyleLbl="revTx" presStyleIdx="2" presStyleCnt="3">
        <dgm:presLayoutVars>
          <dgm:bulletEnabled val="1"/>
        </dgm:presLayoutVars>
      </dgm:prSet>
      <dgm:spPr/>
      <dgm:t>
        <a:bodyPr/>
        <a:lstStyle/>
        <a:p>
          <a:endParaRPr lang="en-US"/>
        </a:p>
      </dgm:t>
    </dgm:pt>
  </dgm:ptLst>
  <dgm:cxnLst>
    <dgm:cxn modelId="{E5994015-A8F0-43F4-BC50-82CC57305587}" type="presOf" srcId="{703D0038-761E-42EA-AE74-8EBCD7B1457C}" destId="{F4C6565D-09B4-4DC6-B0A9-02C8B367FF46}" srcOrd="0" destOrd="0" presId="urn:microsoft.com/office/officeart/2005/8/layout/arrow2"/>
    <dgm:cxn modelId="{FA8C521D-17F3-4EE7-BA7E-D1471E518BF1}" type="presOf" srcId="{BE5C7D6D-64D2-4082-B1A0-2465B5E86A94}" destId="{6DB2DAA1-2670-4A79-935C-07725CD3EF3C}" srcOrd="0" destOrd="0" presId="urn:microsoft.com/office/officeart/2005/8/layout/arrow2"/>
    <dgm:cxn modelId="{69A681F1-A4FE-440C-807E-7267BAF95F07}" srcId="{7E4773AE-4FFC-454F-BF81-EBC702198B41}" destId="{BE5C7D6D-64D2-4082-B1A0-2465B5E86A94}" srcOrd="2" destOrd="0" parTransId="{E4634174-F526-409A-9F0E-B3F504EBE39B}" sibTransId="{B99C143D-3040-45CD-BE9F-572619A3DA47}"/>
    <dgm:cxn modelId="{E30F2510-627C-4135-869F-345B45401059}" srcId="{7E4773AE-4FFC-454F-BF81-EBC702198B41}" destId="{4419E8E8-D8D2-4331-B71B-1A5EE92CF159}" srcOrd="0" destOrd="0" parTransId="{6E0F7451-0FAD-406A-AD58-014856B3D06D}" sibTransId="{FEF0C213-609E-4A39-958E-63D79D1A724C}"/>
    <dgm:cxn modelId="{5012310E-6A7D-4727-8BC2-2E55706EDE51}" type="presOf" srcId="{4419E8E8-D8D2-4331-B71B-1A5EE92CF159}" destId="{87BAD414-5CB1-46C7-8FBD-778DBCE2E5D7}" srcOrd="0" destOrd="0" presId="urn:microsoft.com/office/officeart/2005/8/layout/arrow2"/>
    <dgm:cxn modelId="{A8CE7B74-222C-465A-B302-321E883C45ED}" srcId="{7E4773AE-4FFC-454F-BF81-EBC702198B41}" destId="{703D0038-761E-42EA-AE74-8EBCD7B1457C}" srcOrd="1" destOrd="0" parTransId="{93054C2F-BEA6-4BF1-82F1-3AF03C865881}" sibTransId="{69D3DFD1-B077-49E1-A787-DB63EDFACC81}"/>
    <dgm:cxn modelId="{381A8D6D-75DB-4176-A23E-421955315D25}" type="presOf" srcId="{7E4773AE-4FFC-454F-BF81-EBC702198B41}" destId="{7E104B38-B96E-47D0-82A7-9AA2C131CE09}" srcOrd="0" destOrd="0" presId="urn:microsoft.com/office/officeart/2005/8/layout/arrow2"/>
    <dgm:cxn modelId="{B90321FD-B735-4F12-80A6-9AC591FAD86F}" type="presParOf" srcId="{7E104B38-B96E-47D0-82A7-9AA2C131CE09}" destId="{46C73F82-0B80-4466-8F8E-6D79742FA4A3}" srcOrd="0" destOrd="0" presId="urn:microsoft.com/office/officeart/2005/8/layout/arrow2"/>
    <dgm:cxn modelId="{284AA19D-07A5-4DF5-B679-DA62760FBDA0}" type="presParOf" srcId="{7E104B38-B96E-47D0-82A7-9AA2C131CE09}" destId="{23B0A9E6-B09A-490C-BB3B-C6E16A21B5FB}" srcOrd="1" destOrd="0" presId="urn:microsoft.com/office/officeart/2005/8/layout/arrow2"/>
    <dgm:cxn modelId="{2D9D33AB-57A8-48D7-BC42-7DFB7DB151EC}" type="presParOf" srcId="{23B0A9E6-B09A-490C-BB3B-C6E16A21B5FB}" destId="{758E6654-AB0D-4C07-9A7D-A824264648BB}" srcOrd="0" destOrd="0" presId="urn:microsoft.com/office/officeart/2005/8/layout/arrow2"/>
    <dgm:cxn modelId="{E23E521F-0CD6-4758-85B1-C90E0F0863C3}" type="presParOf" srcId="{23B0A9E6-B09A-490C-BB3B-C6E16A21B5FB}" destId="{87BAD414-5CB1-46C7-8FBD-778DBCE2E5D7}" srcOrd="1" destOrd="0" presId="urn:microsoft.com/office/officeart/2005/8/layout/arrow2"/>
    <dgm:cxn modelId="{29DF8962-05BC-4698-AC62-8EF62B54832D}" type="presParOf" srcId="{23B0A9E6-B09A-490C-BB3B-C6E16A21B5FB}" destId="{A2F9CC26-7B1B-482E-96D5-C50DF79742FE}" srcOrd="2" destOrd="0" presId="urn:microsoft.com/office/officeart/2005/8/layout/arrow2"/>
    <dgm:cxn modelId="{628A7FA3-81B6-4144-AC83-8278043D0455}" type="presParOf" srcId="{23B0A9E6-B09A-490C-BB3B-C6E16A21B5FB}" destId="{F4C6565D-09B4-4DC6-B0A9-02C8B367FF46}" srcOrd="3" destOrd="0" presId="urn:microsoft.com/office/officeart/2005/8/layout/arrow2"/>
    <dgm:cxn modelId="{DFBEF765-F5A8-45BF-8DFF-1B60AEAF399E}" type="presParOf" srcId="{23B0A9E6-B09A-490C-BB3B-C6E16A21B5FB}" destId="{E41FF79C-7CD4-42EC-A2B0-6C06C8384263}" srcOrd="4" destOrd="0" presId="urn:microsoft.com/office/officeart/2005/8/layout/arrow2"/>
    <dgm:cxn modelId="{7CE09681-5814-44D7-9671-07D3C19C2927}" type="presParOf" srcId="{23B0A9E6-B09A-490C-BB3B-C6E16A21B5FB}" destId="{6DB2DAA1-2670-4A79-935C-07725CD3EF3C}"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F964D-99D1-4375-A3E1-8CC585495C7F}" type="doc">
      <dgm:prSet loTypeId="urn:microsoft.com/office/officeart/2009/3/layout/DescendingProcess" loCatId="process" qsTypeId="urn:microsoft.com/office/officeart/2009/2/quickstyle/3d8" qsCatId="3D" csTypeId="urn:microsoft.com/office/officeart/2005/8/colors/colorful4" csCatId="colorful" phldr="1"/>
      <dgm:spPr/>
      <dgm:t>
        <a:bodyPr/>
        <a:lstStyle/>
        <a:p>
          <a:endParaRPr lang="en-US"/>
        </a:p>
      </dgm:t>
    </dgm:pt>
    <dgm:pt modelId="{9A5E29C2-31D8-48B3-ABC6-EDD75EB2E039}">
      <dgm:prSet phldrT="[Text]" custT="1"/>
      <dgm:spPr/>
      <dgm:t>
        <a:bodyPr/>
        <a:lstStyle/>
        <a:p>
          <a:pPr algn="ctr"/>
          <a:r>
            <a:rPr lang="en-US" sz="2800" b="0" cap="none" spc="0" dirty="0" smtClean="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rPr>
            <a:t>Sin / Sorrow, but refuses to repent</a:t>
          </a:r>
          <a:endParaRPr lang="en-US" sz="2800" b="0" cap="none" spc="0" dirty="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endParaRPr>
        </a:p>
      </dgm:t>
    </dgm:pt>
    <dgm:pt modelId="{50B2826C-65DE-4B4A-8745-3FAE446FEB35}" type="parTrans" cxnId="{E148EA6B-54E6-41B6-A9D9-E6A85482F069}">
      <dgm:prSet/>
      <dgm:spPr/>
      <dgm:t>
        <a:bodyPr/>
        <a:lstStyle/>
        <a:p>
          <a:endParaRPr lang="en-US"/>
        </a:p>
      </dgm:t>
    </dgm:pt>
    <dgm:pt modelId="{340F68FA-0335-43D0-844B-85008696C31B}" type="sibTrans" cxnId="{E148EA6B-54E6-41B6-A9D9-E6A85482F069}">
      <dgm:prSet/>
      <dgm:spPr/>
      <dgm:t>
        <a:bodyPr/>
        <a:lstStyle/>
        <a:p>
          <a:endParaRPr lang="en-US"/>
        </a:p>
      </dgm:t>
    </dgm:pt>
    <dgm:pt modelId="{C587A0C5-5995-4CCA-A149-0ED3F474CC59}">
      <dgm:prSet phldrT="[Text]" custT="1"/>
      <dgm:spPr/>
      <dgm:t>
        <a:bodyPr/>
        <a:lstStyle/>
        <a:p>
          <a:pPr algn="ctr"/>
          <a:r>
            <a:rPr lang="en-US" sz="2800" b="0" cap="none" spc="0" dirty="0" smtClean="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rPr>
            <a:t>Sin more / Rejects God’s plea</a:t>
          </a:r>
          <a:endParaRPr lang="en-US" sz="2800" b="0" cap="none" spc="0" dirty="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endParaRPr>
        </a:p>
      </dgm:t>
    </dgm:pt>
    <dgm:pt modelId="{BEB50B83-D1A1-4A6B-9BA4-C6B1CF262839}" type="parTrans" cxnId="{0A0E1D69-C2F9-426C-996F-136CB8B91B33}">
      <dgm:prSet/>
      <dgm:spPr/>
      <dgm:t>
        <a:bodyPr/>
        <a:lstStyle/>
        <a:p>
          <a:endParaRPr lang="en-US"/>
        </a:p>
      </dgm:t>
    </dgm:pt>
    <dgm:pt modelId="{AF21CA6D-00C2-49AD-B1E9-3615CC2C3D05}" type="sibTrans" cxnId="{0A0E1D69-C2F9-426C-996F-136CB8B91B33}">
      <dgm:prSet/>
      <dgm:spPr/>
      <dgm:t>
        <a:bodyPr/>
        <a:lstStyle/>
        <a:p>
          <a:endParaRPr lang="en-US"/>
        </a:p>
      </dgm:t>
    </dgm:pt>
    <dgm:pt modelId="{573C7A4B-2C9A-4E1F-8354-768F5788353D}">
      <dgm:prSet phldrT="[Text]" custT="1"/>
      <dgm:spPr/>
      <dgm:t>
        <a:bodyPr/>
        <a:lstStyle/>
        <a:p>
          <a:pPr algn="ctr"/>
          <a:r>
            <a:rPr lang="en-US" sz="2800" b="0" cap="none" spc="0" dirty="0" smtClean="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rPr>
            <a:t>Sins even more / hardens heart</a:t>
          </a:r>
          <a:endParaRPr lang="en-US" sz="2800" b="0" cap="none" spc="0" dirty="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endParaRPr>
        </a:p>
      </dgm:t>
    </dgm:pt>
    <dgm:pt modelId="{2E1678CD-8240-406D-B786-3DC62F7F234E}" type="parTrans" cxnId="{A59355A4-671D-4D25-BBD5-C367AB1F5B3C}">
      <dgm:prSet/>
      <dgm:spPr/>
      <dgm:t>
        <a:bodyPr/>
        <a:lstStyle/>
        <a:p>
          <a:endParaRPr lang="en-US"/>
        </a:p>
      </dgm:t>
    </dgm:pt>
    <dgm:pt modelId="{6F530F32-B0CE-4C39-BCA3-9CEDA9E41A24}" type="sibTrans" cxnId="{A59355A4-671D-4D25-BBD5-C367AB1F5B3C}">
      <dgm:prSet/>
      <dgm:spPr/>
      <dgm:t>
        <a:bodyPr/>
        <a:lstStyle/>
        <a:p>
          <a:endParaRPr lang="en-US"/>
        </a:p>
      </dgm:t>
    </dgm:pt>
    <dgm:pt modelId="{B69A770A-324B-4A68-A63B-70A1D646AB71}">
      <dgm:prSet phldrT="[Text]" custT="1"/>
      <dgm:spPr/>
      <dgm:t>
        <a:bodyPr/>
        <a:lstStyle/>
        <a:p>
          <a:pPr algn="ctr"/>
          <a:r>
            <a:rPr lang="en-US" sz="2800" b="0" cap="none" spc="0" dirty="0" smtClean="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rPr>
            <a:t>Sins even more / Heart destroyed</a:t>
          </a:r>
          <a:endParaRPr lang="en-US" sz="2800" b="0" cap="none" spc="0" dirty="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endParaRPr>
        </a:p>
      </dgm:t>
    </dgm:pt>
    <dgm:pt modelId="{8473739D-A213-4AB4-B392-0CB871E9D7E1}" type="parTrans" cxnId="{82490B16-B33A-470B-8B9B-EC47B2174460}">
      <dgm:prSet/>
      <dgm:spPr/>
      <dgm:t>
        <a:bodyPr/>
        <a:lstStyle/>
        <a:p>
          <a:endParaRPr lang="en-US"/>
        </a:p>
      </dgm:t>
    </dgm:pt>
    <dgm:pt modelId="{1CEAAECF-E2FF-491E-9ABB-477756C5209D}" type="sibTrans" cxnId="{82490B16-B33A-470B-8B9B-EC47B2174460}">
      <dgm:prSet/>
      <dgm:spPr/>
      <dgm:t>
        <a:bodyPr/>
        <a:lstStyle/>
        <a:p>
          <a:endParaRPr lang="en-US"/>
        </a:p>
      </dgm:t>
    </dgm:pt>
    <dgm:pt modelId="{86A81210-8C9E-4852-8EB3-1F3301C625F5}">
      <dgm:prSet phldrT="[Text]" custT="1"/>
      <dgm:spPr/>
      <dgm:t>
        <a:bodyPr/>
        <a:lstStyle/>
        <a:p>
          <a:pPr algn="ctr"/>
          <a:r>
            <a:rPr lang="en-US" sz="3200" b="0" cap="none" spc="0" dirty="0" smtClean="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rPr>
            <a:t>Sin way of life / No remedy </a:t>
          </a:r>
          <a:endParaRPr lang="en-US" sz="3200" b="0" cap="none" spc="0" dirty="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endParaRPr>
        </a:p>
      </dgm:t>
    </dgm:pt>
    <dgm:pt modelId="{FF2D6C6D-4A63-436F-8437-6C9F300FF983}" type="parTrans" cxnId="{475EC5EC-186E-4422-ACB6-F1891669BDC6}">
      <dgm:prSet/>
      <dgm:spPr/>
      <dgm:t>
        <a:bodyPr/>
        <a:lstStyle/>
        <a:p>
          <a:endParaRPr lang="en-US"/>
        </a:p>
      </dgm:t>
    </dgm:pt>
    <dgm:pt modelId="{4C530A71-986B-439E-8246-6001A0072C7D}" type="sibTrans" cxnId="{475EC5EC-186E-4422-ACB6-F1891669BDC6}">
      <dgm:prSet/>
      <dgm:spPr/>
      <dgm:t>
        <a:bodyPr/>
        <a:lstStyle/>
        <a:p>
          <a:endParaRPr lang="en-US"/>
        </a:p>
      </dgm:t>
    </dgm:pt>
    <dgm:pt modelId="{5C691E9C-A54F-49D2-BDE7-4BA9D6AEA722}" type="pres">
      <dgm:prSet presAssocID="{758F964D-99D1-4375-A3E1-8CC585495C7F}" presName="Name0" presStyleCnt="0">
        <dgm:presLayoutVars>
          <dgm:chMax val="7"/>
          <dgm:chPref val="5"/>
        </dgm:presLayoutVars>
      </dgm:prSet>
      <dgm:spPr/>
      <dgm:t>
        <a:bodyPr/>
        <a:lstStyle/>
        <a:p>
          <a:endParaRPr lang="en-US"/>
        </a:p>
      </dgm:t>
    </dgm:pt>
    <dgm:pt modelId="{88D761F2-DB10-4B57-90D4-D865BAF86A8B}" type="pres">
      <dgm:prSet presAssocID="{758F964D-99D1-4375-A3E1-8CC585495C7F}" presName="arrowNode" presStyleLbl="node1" presStyleIdx="0" presStyleCnt="1"/>
      <dgm:spPr/>
    </dgm:pt>
    <dgm:pt modelId="{DC66AA74-3CFD-49E5-A815-873FAC13407F}" type="pres">
      <dgm:prSet presAssocID="{9A5E29C2-31D8-48B3-ABC6-EDD75EB2E039}" presName="txNode1" presStyleLbl="revTx" presStyleIdx="0" presStyleCnt="5">
        <dgm:presLayoutVars>
          <dgm:bulletEnabled val="1"/>
        </dgm:presLayoutVars>
      </dgm:prSet>
      <dgm:spPr/>
      <dgm:t>
        <a:bodyPr/>
        <a:lstStyle/>
        <a:p>
          <a:endParaRPr lang="en-US"/>
        </a:p>
      </dgm:t>
    </dgm:pt>
    <dgm:pt modelId="{D54AD0FA-7991-48A3-8C2F-D8B66689C7DA}" type="pres">
      <dgm:prSet presAssocID="{C587A0C5-5995-4CCA-A149-0ED3F474CC59}" presName="txNode2" presStyleLbl="revTx" presStyleIdx="1" presStyleCnt="5" custLinFactNeighborX="-16959" custLinFactNeighborY="-56299">
        <dgm:presLayoutVars>
          <dgm:bulletEnabled val="1"/>
        </dgm:presLayoutVars>
      </dgm:prSet>
      <dgm:spPr/>
      <dgm:t>
        <a:bodyPr/>
        <a:lstStyle/>
        <a:p>
          <a:endParaRPr lang="en-US"/>
        </a:p>
      </dgm:t>
    </dgm:pt>
    <dgm:pt modelId="{020160B3-6905-4346-8EF6-59A8D482CD0C}" type="pres">
      <dgm:prSet presAssocID="{AF21CA6D-00C2-49AD-B1E9-3615CC2C3D05}" presName="dotNode2" presStyleCnt="0"/>
      <dgm:spPr/>
    </dgm:pt>
    <dgm:pt modelId="{ABA82C0F-6159-4BF9-AF5F-AABE0FEB1F34}" type="pres">
      <dgm:prSet presAssocID="{AF21CA6D-00C2-49AD-B1E9-3615CC2C3D05}" presName="dotRepeatNode" presStyleLbl="fgShp" presStyleIdx="0" presStyleCnt="3"/>
      <dgm:spPr/>
      <dgm:t>
        <a:bodyPr/>
        <a:lstStyle/>
        <a:p>
          <a:endParaRPr lang="en-US"/>
        </a:p>
      </dgm:t>
    </dgm:pt>
    <dgm:pt modelId="{CCA277F3-4233-4AA9-A879-F4078E61F70F}" type="pres">
      <dgm:prSet presAssocID="{573C7A4B-2C9A-4E1F-8354-768F5788353D}" presName="txNode3" presStyleLbl="revTx" presStyleIdx="2" presStyleCnt="5">
        <dgm:presLayoutVars>
          <dgm:bulletEnabled val="1"/>
        </dgm:presLayoutVars>
      </dgm:prSet>
      <dgm:spPr/>
      <dgm:t>
        <a:bodyPr/>
        <a:lstStyle/>
        <a:p>
          <a:endParaRPr lang="en-US"/>
        </a:p>
      </dgm:t>
    </dgm:pt>
    <dgm:pt modelId="{BDF4D9F5-5C7B-4171-8256-02DC90608415}" type="pres">
      <dgm:prSet presAssocID="{6F530F32-B0CE-4C39-BCA3-9CEDA9E41A24}" presName="dotNode3" presStyleCnt="0"/>
      <dgm:spPr/>
    </dgm:pt>
    <dgm:pt modelId="{36C6C882-8169-45FC-8FA1-14052EEAC023}" type="pres">
      <dgm:prSet presAssocID="{6F530F32-B0CE-4C39-BCA3-9CEDA9E41A24}" presName="dotRepeatNode" presStyleLbl="fgShp" presStyleIdx="1" presStyleCnt="3"/>
      <dgm:spPr/>
      <dgm:t>
        <a:bodyPr/>
        <a:lstStyle/>
        <a:p>
          <a:endParaRPr lang="en-US"/>
        </a:p>
      </dgm:t>
    </dgm:pt>
    <dgm:pt modelId="{3208E3BD-7ABE-44DE-A5FE-2D389256229E}" type="pres">
      <dgm:prSet presAssocID="{B69A770A-324B-4A68-A63B-70A1D646AB71}" presName="txNode4" presStyleLbl="revTx" presStyleIdx="3" presStyleCnt="5">
        <dgm:presLayoutVars>
          <dgm:bulletEnabled val="1"/>
        </dgm:presLayoutVars>
      </dgm:prSet>
      <dgm:spPr/>
      <dgm:t>
        <a:bodyPr/>
        <a:lstStyle/>
        <a:p>
          <a:endParaRPr lang="en-US"/>
        </a:p>
      </dgm:t>
    </dgm:pt>
    <dgm:pt modelId="{DB08F7F3-C8A8-4947-9169-D4DA1D267A83}" type="pres">
      <dgm:prSet presAssocID="{1CEAAECF-E2FF-491E-9ABB-477756C5209D}" presName="dotNode4" presStyleCnt="0"/>
      <dgm:spPr/>
    </dgm:pt>
    <dgm:pt modelId="{C4B897A3-2C59-477E-B5C4-A8557C8FD3AD}" type="pres">
      <dgm:prSet presAssocID="{1CEAAECF-E2FF-491E-9ABB-477756C5209D}" presName="dotRepeatNode" presStyleLbl="fgShp" presStyleIdx="2" presStyleCnt="3"/>
      <dgm:spPr/>
      <dgm:t>
        <a:bodyPr/>
        <a:lstStyle/>
        <a:p>
          <a:endParaRPr lang="en-US"/>
        </a:p>
      </dgm:t>
    </dgm:pt>
    <dgm:pt modelId="{9E4E9176-390B-460E-84A0-3AE7CC41DB27}" type="pres">
      <dgm:prSet presAssocID="{86A81210-8C9E-4852-8EB3-1F3301C625F5}" presName="txNode5" presStyleLbl="revTx" presStyleIdx="4" presStyleCnt="5">
        <dgm:presLayoutVars>
          <dgm:bulletEnabled val="1"/>
        </dgm:presLayoutVars>
      </dgm:prSet>
      <dgm:spPr/>
      <dgm:t>
        <a:bodyPr/>
        <a:lstStyle/>
        <a:p>
          <a:endParaRPr lang="en-US"/>
        </a:p>
      </dgm:t>
    </dgm:pt>
  </dgm:ptLst>
  <dgm:cxnLst>
    <dgm:cxn modelId="{1D61719F-5BDE-4743-85D7-739146514EDC}" type="presOf" srcId="{B69A770A-324B-4A68-A63B-70A1D646AB71}" destId="{3208E3BD-7ABE-44DE-A5FE-2D389256229E}" srcOrd="0" destOrd="0" presId="urn:microsoft.com/office/officeart/2009/3/layout/DescendingProcess"/>
    <dgm:cxn modelId="{14C2895E-A6F6-428C-AAA8-B2F6980589C5}" type="presOf" srcId="{6F530F32-B0CE-4C39-BCA3-9CEDA9E41A24}" destId="{36C6C882-8169-45FC-8FA1-14052EEAC023}" srcOrd="0" destOrd="0" presId="urn:microsoft.com/office/officeart/2009/3/layout/DescendingProcess"/>
    <dgm:cxn modelId="{0F0842BA-F207-4B2D-AA5E-4177B821C5BE}" type="presOf" srcId="{C587A0C5-5995-4CCA-A149-0ED3F474CC59}" destId="{D54AD0FA-7991-48A3-8C2F-D8B66689C7DA}" srcOrd="0" destOrd="0" presId="urn:microsoft.com/office/officeart/2009/3/layout/DescendingProcess"/>
    <dgm:cxn modelId="{63CE2F48-92F2-4BB3-A04C-918A5525F4D1}" type="presOf" srcId="{9A5E29C2-31D8-48B3-ABC6-EDD75EB2E039}" destId="{DC66AA74-3CFD-49E5-A815-873FAC13407F}" srcOrd="0" destOrd="0" presId="urn:microsoft.com/office/officeart/2009/3/layout/DescendingProcess"/>
    <dgm:cxn modelId="{F30563F5-7040-4A3D-8B7D-7A12048E4B97}" type="presOf" srcId="{1CEAAECF-E2FF-491E-9ABB-477756C5209D}" destId="{C4B897A3-2C59-477E-B5C4-A8557C8FD3AD}" srcOrd="0" destOrd="0" presId="urn:microsoft.com/office/officeart/2009/3/layout/DescendingProcess"/>
    <dgm:cxn modelId="{E148EA6B-54E6-41B6-A9D9-E6A85482F069}" srcId="{758F964D-99D1-4375-A3E1-8CC585495C7F}" destId="{9A5E29C2-31D8-48B3-ABC6-EDD75EB2E039}" srcOrd="0" destOrd="0" parTransId="{50B2826C-65DE-4B4A-8745-3FAE446FEB35}" sibTransId="{340F68FA-0335-43D0-844B-85008696C31B}"/>
    <dgm:cxn modelId="{0A0E1D69-C2F9-426C-996F-136CB8B91B33}" srcId="{758F964D-99D1-4375-A3E1-8CC585495C7F}" destId="{C587A0C5-5995-4CCA-A149-0ED3F474CC59}" srcOrd="1" destOrd="0" parTransId="{BEB50B83-D1A1-4A6B-9BA4-C6B1CF262839}" sibTransId="{AF21CA6D-00C2-49AD-B1E9-3615CC2C3D05}"/>
    <dgm:cxn modelId="{82490B16-B33A-470B-8B9B-EC47B2174460}" srcId="{758F964D-99D1-4375-A3E1-8CC585495C7F}" destId="{B69A770A-324B-4A68-A63B-70A1D646AB71}" srcOrd="3" destOrd="0" parTransId="{8473739D-A213-4AB4-B392-0CB871E9D7E1}" sibTransId="{1CEAAECF-E2FF-491E-9ABB-477756C5209D}"/>
    <dgm:cxn modelId="{1358CB3D-71DA-4854-BF13-87F129C01BDE}" type="presOf" srcId="{573C7A4B-2C9A-4E1F-8354-768F5788353D}" destId="{CCA277F3-4233-4AA9-A879-F4078E61F70F}" srcOrd="0" destOrd="0" presId="urn:microsoft.com/office/officeart/2009/3/layout/DescendingProcess"/>
    <dgm:cxn modelId="{74A0B622-9FA8-45C2-9444-58C4897F1664}" type="presOf" srcId="{AF21CA6D-00C2-49AD-B1E9-3615CC2C3D05}" destId="{ABA82C0F-6159-4BF9-AF5F-AABE0FEB1F34}" srcOrd="0" destOrd="0" presId="urn:microsoft.com/office/officeart/2009/3/layout/DescendingProcess"/>
    <dgm:cxn modelId="{A59355A4-671D-4D25-BBD5-C367AB1F5B3C}" srcId="{758F964D-99D1-4375-A3E1-8CC585495C7F}" destId="{573C7A4B-2C9A-4E1F-8354-768F5788353D}" srcOrd="2" destOrd="0" parTransId="{2E1678CD-8240-406D-B786-3DC62F7F234E}" sibTransId="{6F530F32-B0CE-4C39-BCA3-9CEDA9E41A24}"/>
    <dgm:cxn modelId="{475EC5EC-186E-4422-ACB6-F1891669BDC6}" srcId="{758F964D-99D1-4375-A3E1-8CC585495C7F}" destId="{86A81210-8C9E-4852-8EB3-1F3301C625F5}" srcOrd="4" destOrd="0" parTransId="{FF2D6C6D-4A63-436F-8437-6C9F300FF983}" sibTransId="{4C530A71-986B-439E-8246-6001A0072C7D}"/>
    <dgm:cxn modelId="{25D88D62-E60B-4FB6-B74A-8AB968AC270D}" type="presOf" srcId="{758F964D-99D1-4375-A3E1-8CC585495C7F}" destId="{5C691E9C-A54F-49D2-BDE7-4BA9D6AEA722}" srcOrd="0" destOrd="0" presId="urn:microsoft.com/office/officeart/2009/3/layout/DescendingProcess"/>
    <dgm:cxn modelId="{2FFE6EB4-FE73-4551-8145-AE790B52647D}" type="presOf" srcId="{86A81210-8C9E-4852-8EB3-1F3301C625F5}" destId="{9E4E9176-390B-460E-84A0-3AE7CC41DB27}" srcOrd="0" destOrd="0" presId="urn:microsoft.com/office/officeart/2009/3/layout/DescendingProcess"/>
    <dgm:cxn modelId="{8192C0A5-88D4-4C0F-B34E-ADBD8B235E9D}" type="presParOf" srcId="{5C691E9C-A54F-49D2-BDE7-4BA9D6AEA722}" destId="{88D761F2-DB10-4B57-90D4-D865BAF86A8B}" srcOrd="0" destOrd="0" presId="urn:microsoft.com/office/officeart/2009/3/layout/DescendingProcess"/>
    <dgm:cxn modelId="{490314A9-DDE9-4E33-B882-3D5FDC99FAC2}" type="presParOf" srcId="{5C691E9C-A54F-49D2-BDE7-4BA9D6AEA722}" destId="{DC66AA74-3CFD-49E5-A815-873FAC13407F}" srcOrd="1" destOrd="0" presId="urn:microsoft.com/office/officeart/2009/3/layout/DescendingProcess"/>
    <dgm:cxn modelId="{E941FAA4-E4B9-4DA6-BAD3-CDC096B8BFC9}" type="presParOf" srcId="{5C691E9C-A54F-49D2-BDE7-4BA9D6AEA722}" destId="{D54AD0FA-7991-48A3-8C2F-D8B66689C7DA}" srcOrd="2" destOrd="0" presId="urn:microsoft.com/office/officeart/2009/3/layout/DescendingProcess"/>
    <dgm:cxn modelId="{15746F99-52E1-49F5-ADA0-3B6427A584C8}" type="presParOf" srcId="{5C691E9C-A54F-49D2-BDE7-4BA9D6AEA722}" destId="{020160B3-6905-4346-8EF6-59A8D482CD0C}" srcOrd="3" destOrd="0" presId="urn:microsoft.com/office/officeart/2009/3/layout/DescendingProcess"/>
    <dgm:cxn modelId="{996CABC1-0FEC-4241-86B6-4E6CEF330CE6}" type="presParOf" srcId="{020160B3-6905-4346-8EF6-59A8D482CD0C}" destId="{ABA82C0F-6159-4BF9-AF5F-AABE0FEB1F34}" srcOrd="0" destOrd="0" presId="urn:microsoft.com/office/officeart/2009/3/layout/DescendingProcess"/>
    <dgm:cxn modelId="{C6E0C248-59FA-412E-AE67-7FB2244A6625}" type="presParOf" srcId="{5C691E9C-A54F-49D2-BDE7-4BA9D6AEA722}" destId="{CCA277F3-4233-4AA9-A879-F4078E61F70F}" srcOrd="4" destOrd="0" presId="urn:microsoft.com/office/officeart/2009/3/layout/DescendingProcess"/>
    <dgm:cxn modelId="{BC3847A4-3636-423F-AAED-2AE70D05E17B}" type="presParOf" srcId="{5C691E9C-A54F-49D2-BDE7-4BA9D6AEA722}" destId="{BDF4D9F5-5C7B-4171-8256-02DC90608415}" srcOrd="5" destOrd="0" presId="urn:microsoft.com/office/officeart/2009/3/layout/DescendingProcess"/>
    <dgm:cxn modelId="{6B6966BD-FD76-458A-8AD1-02DF9CD4F093}" type="presParOf" srcId="{BDF4D9F5-5C7B-4171-8256-02DC90608415}" destId="{36C6C882-8169-45FC-8FA1-14052EEAC023}" srcOrd="0" destOrd="0" presId="urn:microsoft.com/office/officeart/2009/3/layout/DescendingProcess"/>
    <dgm:cxn modelId="{8748DA74-C3EA-45AC-B30D-8EF26C9EF024}" type="presParOf" srcId="{5C691E9C-A54F-49D2-BDE7-4BA9D6AEA722}" destId="{3208E3BD-7ABE-44DE-A5FE-2D389256229E}" srcOrd="6" destOrd="0" presId="urn:microsoft.com/office/officeart/2009/3/layout/DescendingProcess"/>
    <dgm:cxn modelId="{DD764A2B-5102-43C0-A8A6-3772274207B8}" type="presParOf" srcId="{5C691E9C-A54F-49D2-BDE7-4BA9D6AEA722}" destId="{DB08F7F3-C8A8-4947-9169-D4DA1D267A83}" srcOrd="7" destOrd="0" presId="urn:microsoft.com/office/officeart/2009/3/layout/DescendingProcess"/>
    <dgm:cxn modelId="{90D8B30B-D256-4464-A8D9-78CA8D532973}" type="presParOf" srcId="{DB08F7F3-C8A8-4947-9169-D4DA1D267A83}" destId="{C4B897A3-2C59-477E-B5C4-A8557C8FD3AD}" srcOrd="0" destOrd="0" presId="urn:microsoft.com/office/officeart/2009/3/layout/DescendingProcess"/>
    <dgm:cxn modelId="{1D40F146-E1A8-47AB-BE81-6FAA3F30C526}" type="presParOf" srcId="{5C691E9C-A54F-49D2-BDE7-4BA9D6AEA722}" destId="{9E4E9176-390B-460E-84A0-3AE7CC41DB27}" srcOrd="8"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CD484-3935-4F7D-B4FE-7B16EA33F627}" type="datetimeFigureOut">
              <a:rPr lang="en-US" smtClean="0"/>
              <a:t>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652E1-656A-447E-AD38-DE6024A1F219}" type="slidenum">
              <a:rPr lang="en-US" smtClean="0"/>
              <a:t>‹#›</a:t>
            </a:fld>
            <a:endParaRPr lang="en-US"/>
          </a:p>
        </p:txBody>
      </p:sp>
    </p:spTree>
    <p:extLst>
      <p:ext uri="{BB962C8B-B14F-4D97-AF65-F5344CB8AC3E}">
        <p14:creationId xmlns:p14="http://schemas.microsoft.com/office/powerpoint/2010/main" val="326830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Alea_iacta_est" TargetMode="External"/><Relationship Id="rId13" Type="http://schemas.openxmlformats.org/officeDocument/2006/relationships/hyperlink" Target="http://en.wikipedia.org/wiki/Aztec" TargetMode="External"/><Relationship Id="rId18" Type="http://schemas.openxmlformats.org/officeDocument/2006/relationships/hyperlink" Target="http://en.wikipedia.org/wiki/Qin_Dynasty" TargetMode="External"/><Relationship Id="rId3" Type="http://schemas.openxmlformats.org/officeDocument/2006/relationships/hyperlink" Target="http://en.wikipedia.org/wiki/Metaphor" TargetMode="External"/><Relationship Id="rId7" Type="http://schemas.openxmlformats.org/officeDocument/2006/relationships/hyperlink" Target="http://en.wikipedia.org/wiki/Caesar's_civil_war" TargetMode="External"/><Relationship Id="rId12" Type="http://schemas.openxmlformats.org/officeDocument/2006/relationships/hyperlink" Target="http://en.wikipedia.org/wiki/Hernan_Cortes" TargetMode="External"/><Relationship Id="rId17" Type="http://schemas.openxmlformats.org/officeDocument/2006/relationships/hyperlink" Target="http://en.wikipedia.org/wiki/Battle_of_Julu" TargetMode="External"/><Relationship Id="rId2" Type="http://schemas.openxmlformats.org/officeDocument/2006/relationships/slide" Target="../slides/slide1.xml"/><Relationship Id="rId16" Type="http://schemas.openxmlformats.org/officeDocument/2006/relationships/hyperlink" Target="http://en.wikipedia.org/wiki/Xiang_Yu" TargetMode="External"/><Relationship Id="rId1" Type="http://schemas.openxmlformats.org/officeDocument/2006/relationships/notesMaster" Target="../notesMasters/notesMaster1.xml"/><Relationship Id="rId6" Type="http://schemas.openxmlformats.org/officeDocument/2006/relationships/hyperlink" Target="http://en.wikipedia.org/wiki/Rubicon" TargetMode="External"/><Relationship Id="rId11" Type="http://schemas.openxmlformats.org/officeDocument/2006/relationships/hyperlink" Target="http://en.wikipedia.org/wiki/Iberian_Peninsula" TargetMode="External"/><Relationship Id="rId5" Type="http://schemas.openxmlformats.org/officeDocument/2006/relationships/hyperlink" Target="http://en.wikipedia.org/wiki/Ancient_Rome" TargetMode="External"/><Relationship Id="rId15" Type="http://schemas.openxmlformats.org/officeDocument/2006/relationships/hyperlink" Target="http://zh.wikipedia.org/wiki/%E7%A0%B4%E9%87%9C%E6%B2%89%E8%88%9F" TargetMode="External"/><Relationship Id="rId10" Type="http://schemas.openxmlformats.org/officeDocument/2006/relationships/hyperlink" Target="http://en.wikipedia.org/wiki/Tariq_ibn_Ziyad" TargetMode="External"/><Relationship Id="rId4" Type="http://schemas.openxmlformats.org/officeDocument/2006/relationships/hyperlink" Target="http://en.wikipedia.org/wiki/Julius_Caesar" TargetMode="External"/><Relationship Id="rId9" Type="http://schemas.openxmlformats.org/officeDocument/2006/relationships/hyperlink" Target="http://en.wikipedia.org/wiki/Dice" TargetMode="External"/><Relationship Id="rId14" Type="http://schemas.openxmlformats.org/officeDocument/2006/relationships/hyperlink" Target="http://en.wikipedia.org/wiki/Mutiny_on_the_Bounty#Mutineers_on_Pitcairn_Island"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Alea_iacta_est" TargetMode="External"/><Relationship Id="rId13" Type="http://schemas.openxmlformats.org/officeDocument/2006/relationships/hyperlink" Target="http://en.wikipedia.org/wiki/Aztec" TargetMode="External"/><Relationship Id="rId18" Type="http://schemas.openxmlformats.org/officeDocument/2006/relationships/hyperlink" Target="http://en.wikipedia.org/wiki/Qin_Dynasty" TargetMode="External"/><Relationship Id="rId3" Type="http://schemas.openxmlformats.org/officeDocument/2006/relationships/hyperlink" Target="http://en.wikipedia.org/wiki/Metaphor" TargetMode="External"/><Relationship Id="rId7" Type="http://schemas.openxmlformats.org/officeDocument/2006/relationships/hyperlink" Target="http://en.wikipedia.org/wiki/Caesar's_civil_war" TargetMode="External"/><Relationship Id="rId12" Type="http://schemas.openxmlformats.org/officeDocument/2006/relationships/hyperlink" Target="http://en.wikipedia.org/wiki/Hernan_Cortes" TargetMode="External"/><Relationship Id="rId17" Type="http://schemas.openxmlformats.org/officeDocument/2006/relationships/hyperlink" Target="http://en.wikipedia.org/wiki/Battle_of_Julu" TargetMode="External"/><Relationship Id="rId2" Type="http://schemas.openxmlformats.org/officeDocument/2006/relationships/slide" Target="../slides/slide2.xml"/><Relationship Id="rId16" Type="http://schemas.openxmlformats.org/officeDocument/2006/relationships/hyperlink" Target="http://en.wikipedia.org/wiki/Xiang_Yu" TargetMode="External"/><Relationship Id="rId1" Type="http://schemas.openxmlformats.org/officeDocument/2006/relationships/notesMaster" Target="../notesMasters/notesMaster1.xml"/><Relationship Id="rId6" Type="http://schemas.openxmlformats.org/officeDocument/2006/relationships/hyperlink" Target="http://en.wikipedia.org/wiki/Rubicon" TargetMode="External"/><Relationship Id="rId11" Type="http://schemas.openxmlformats.org/officeDocument/2006/relationships/hyperlink" Target="http://en.wikipedia.org/wiki/Iberian_Peninsula" TargetMode="External"/><Relationship Id="rId5" Type="http://schemas.openxmlformats.org/officeDocument/2006/relationships/hyperlink" Target="http://en.wikipedia.org/wiki/Ancient_Rome" TargetMode="External"/><Relationship Id="rId15" Type="http://schemas.openxmlformats.org/officeDocument/2006/relationships/hyperlink" Target="http://zh.wikipedia.org/wiki/%E7%A0%B4%E9%87%9C%E6%B2%89%E8%88%9F" TargetMode="External"/><Relationship Id="rId10" Type="http://schemas.openxmlformats.org/officeDocument/2006/relationships/hyperlink" Target="http://en.wikipedia.org/wiki/Tariq_ibn_Ziyad" TargetMode="External"/><Relationship Id="rId4" Type="http://schemas.openxmlformats.org/officeDocument/2006/relationships/hyperlink" Target="http://en.wikipedia.org/wiki/Julius_Caesar" TargetMode="External"/><Relationship Id="rId9" Type="http://schemas.openxmlformats.org/officeDocument/2006/relationships/hyperlink" Target="http://en.wikipedia.org/wiki/Dice" TargetMode="External"/><Relationship Id="rId14" Type="http://schemas.openxmlformats.org/officeDocument/2006/relationships/hyperlink" Target="http://en.wikipedia.org/wiki/Mutiny_on_the_Bounty#Mutineers_on_Pitcairn_Islan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Crossing the Rubicon</a:t>
            </a:r>
            <a:r>
              <a:rPr lang="en-US" dirty="0" smtClean="0"/>
              <a:t> is a </a:t>
            </a:r>
            <a:r>
              <a:rPr lang="en-US" dirty="0" smtClean="0">
                <a:hlinkClick r:id="rId3" tooltip="Metaphor"/>
              </a:rPr>
              <a:t>metaphor</a:t>
            </a:r>
            <a:r>
              <a:rPr lang="en-US" dirty="0" smtClean="0"/>
              <a:t> for deliberately proceeding past a point of no return. The phrase originates with </a:t>
            </a:r>
            <a:r>
              <a:rPr lang="en-US" dirty="0" smtClean="0">
                <a:hlinkClick r:id="rId4" tooltip="Julius Caesar"/>
              </a:rPr>
              <a:t>Julius Caesar</a:t>
            </a:r>
            <a:r>
              <a:rPr lang="en-US" dirty="0" smtClean="0"/>
              <a:t>'s invasion of </a:t>
            </a:r>
            <a:r>
              <a:rPr lang="en-US" dirty="0" smtClean="0">
                <a:hlinkClick r:id="rId5" tooltip="Ancient Rome"/>
              </a:rPr>
              <a:t>Ancient Rome</a:t>
            </a:r>
            <a:r>
              <a:rPr lang="en-US" dirty="0" smtClean="0"/>
              <a:t> (January 10, 49 BC), when he led his army across the </a:t>
            </a:r>
            <a:r>
              <a:rPr lang="en-US" dirty="0" smtClean="0">
                <a:hlinkClick r:id="rId6" tooltip="Rubicon"/>
              </a:rPr>
              <a:t>Rubicon River</a:t>
            </a:r>
            <a:r>
              <a:rPr lang="en-US" dirty="0" smtClean="0"/>
              <a:t> in violation of law, thus making </a:t>
            </a:r>
            <a:r>
              <a:rPr lang="en-US" dirty="0" smtClean="0">
                <a:hlinkClick r:id="rId7" tooltip="Caesar's civil war"/>
              </a:rPr>
              <a:t>conflict</a:t>
            </a:r>
            <a:r>
              <a:rPr lang="en-US" dirty="0" smtClean="0"/>
              <a:t> inevitable. Therefore the term "the Rubicon" is used as a synonym to the "point of no return". </a:t>
            </a:r>
            <a:r>
              <a:rPr lang="en-US" b="1" i="1" dirty="0" err="1" smtClean="0">
                <a:hlinkClick r:id="rId8" tooltip="Alea iacta est"/>
              </a:rPr>
              <a:t>Alea</a:t>
            </a:r>
            <a:r>
              <a:rPr lang="en-US" b="1" i="1" dirty="0" smtClean="0">
                <a:hlinkClick r:id="rId8" tooltip="Alea iacta est"/>
              </a:rPr>
              <a:t> </a:t>
            </a:r>
            <a:r>
              <a:rPr lang="en-US" b="1" i="1" dirty="0" err="1" smtClean="0">
                <a:hlinkClick r:id="rId8" tooltip="Alea iacta est"/>
              </a:rPr>
              <a:t>iacta</a:t>
            </a:r>
            <a:r>
              <a:rPr lang="en-US" b="1" i="1" dirty="0" smtClean="0">
                <a:hlinkClick r:id="rId8" tooltip="Alea iacta est"/>
              </a:rPr>
              <a:t> </a:t>
            </a:r>
            <a:r>
              <a:rPr lang="en-US" b="1" i="1" dirty="0" err="1" smtClean="0">
                <a:hlinkClick r:id="rId8" tooltip="Alea iacta est"/>
              </a:rPr>
              <a:t>est</a:t>
            </a:r>
            <a:r>
              <a:rPr lang="en-US" dirty="0" smtClean="0"/>
              <a:t> ("The </a:t>
            </a:r>
            <a:r>
              <a:rPr lang="en-US" dirty="0" smtClean="0">
                <a:hlinkClick r:id="rId9" tooltip="Dice"/>
              </a:rPr>
              <a:t>dice</a:t>
            </a:r>
            <a:r>
              <a:rPr lang="en-US" dirty="0" smtClean="0"/>
              <a:t> is cast"), which is reportedly what Caesar said during the aforementioned crossing of the Rubicon. The equivalent expressions </a:t>
            </a:r>
            <a:r>
              <a:rPr lang="en-US" b="1" dirty="0" smtClean="0"/>
              <a:t>Burn one's bridges</a:t>
            </a:r>
            <a:r>
              <a:rPr lang="en-US" dirty="0" smtClean="0"/>
              <a:t>. The expression is derived from the idea of burning down a bridge after crossing it during a military campaign, leaving no option but to win, and motivating those who otherwise might want to retreat. This expression can also be used figuratively, as in, "On my last day at my old job, I told my boss what I really think about the company. I guess I burned my bridges."</a:t>
            </a:r>
          </a:p>
          <a:p>
            <a:r>
              <a:rPr lang="en-US" b="1" dirty="0" smtClean="0"/>
              <a:t>Burn one's boats</a:t>
            </a:r>
            <a:r>
              <a:rPr lang="en-US" dirty="0" smtClean="0"/>
              <a:t>, a variation of burning one's bridges. The Muslim commander </a:t>
            </a:r>
            <a:r>
              <a:rPr lang="en-US" dirty="0" smtClean="0">
                <a:hlinkClick r:id="rId10" tooltip="Tariq ibn Ziyad"/>
              </a:rPr>
              <a:t>Tariq </a:t>
            </a:r>
            <a:r>
              <a:rPr lang="en-US" dirty="0" err="1" smtClean="0">
                <a:hlinkClick r:id="rId10" tooltip="Tariq ibn Ziyad"/>
              </a:rPr>
              <a:t>ibn</a:t>
            </a:r>
            <a:r>
              <a:rPr lang="en-US" dirty="0" smtClean="0">
                <a:hlinkClick r:id="rId10" tooltip="Tariq ibn Ziyad"/>
              </a:rPr>
              <a:t> </a:t>
            </a:r>
            <a:r>
              <a:rPr lang="en-US" dirty="0" err="1" smtClean="0">
                <a:hlinkClick r:id="rId10" tooltip="Tariq ibn Ziyad"/>
              </a:rPr>
              <a:t>Ziyad</a:t>
            </a:r>
            <a:r>
              <a:rPr lang="en-US" dirty="0" smtClean="0"/>
              <a:t>, upon setting foot on the </a:t>
            </a:r>
            <a:r>
              <a:rPr lang="en-US" dirty="0" smtClean="0">
                <a:hlinkClick r:id="rId11" tooltip="Iberian Peninsula"/>
              </a:rPr>
              <a:t>Iberian Peninsula</a:t>
            </a:r>
            <a:r>
              <a:rPr lang="en-US" dirty="0" smtClean="0"/>
              <a:t> (711 AD), ordered his ships to be burnt, so that his men had no choice but to thrust forward and conquer the peninsula. The same strategy was used by </a:t>
            </a:r>
            <a:r>
              <a:rPr lang="en-US" dirty="0" err="1" smtClean="0">
                <a:hlinkClick r:id="rId12" tooltip="Hernan Cortes"/>
              </a:rPr>
              <a:t>Hernan</a:t>
            </a:r>
            <a:r>
              <a:rPr lang="en-US" dirty="0" smtClean="0">
                <a:hlinkClick r:id="rId12" tooltip="Hernan Cortes"/>
              </a:rPr>
              <a:t> Cortes</a:t>
            </a:r>
            <a:r>
              <a:rPr lang="en-US" dirty="0" smtClean="0"/>
              <a:t> (1485-1547), who burned and sank his boats, so no other option was left than to advance into </a:t>
            </a:r>
            <a:r>
              <a:rPr lang="en-US" dirty="0" smtClean="0">
                <a:hlinkClick r:id="rId13" tooltip="Aztec"/>
              </a:rPr>
              <a:t>Aztec</a:t>
            </a:r>
            <a:r>
              <a:rPr lang="en-US" dirty="0" smtClean="0"/>
              <a:t> territory. It happened several times in World history such as the famous </a:t>
            </a:r>
            <a:r>
              <a:rPr lang="en-US" dirty="0" err="1" smtClean="0">
                <a:hlinkClick r:id="rId14" tooltip="Mutiny on the Bounty"/>
              </a:rPr>
              <a:t>Mutiny_on_the_Bounty#Mutineers_on_Pitcairn_Island</a:t>
            </a:r>
            <a:r>
              <a:rPr lang="en-US" dirty="0" smtClean="0"/>
              <a:t>.</a:t>
            </a:r>
          </a:p>
          <a:p>
            <a:r>
              <a:rPr lang="en-US" dirty="0" smtClean="0"/>
              <a:t>"</a:t>
            </a:r>
            <a:r>
              <a:rPr lang="en-US" b="1" dirty="0" smtClean="0"/>
              <a:t>Break the woks and sink the boats (</a:t>
            </a:r>
            <a:r>
              <a:rPr lang="en-US" b="1" dirty="0" err="1" smtClean="0">
                <a:hlinkClick r:id="rId15" tooltip="zh:破釜沉舟"/>
              </a:rPr>
              <a:t>破釜沉舟</a:t>
            </a:r>
            <a:r>
              <a:rPr lang="en-US" b="1" dirty="0" smtClean="0"/>
              <a:t>)</a:t>
            </a:r>
            <a:r>
              <a:rPr lang="en-US" dirty="0" smtClean="0"/>
              <a:t>", an ancient Chinese saying referring to </a:t>
            </a:r>
            <a:r>
              <a:rPr lang="en-US" dirty="0" smtClean="0">
                <a:hlinkClick r:id="rId16" tooltip="Xiang Yu"/>
              </a:rPr>
              <a:t>Xiang Yu</a:t>
            </a:r>
            <a:r>
              <a:rPr lang="en-US" dirty="0" smtClean="0"/>
              <a:t>'s order at the </a:t>
            </a:r>
            <a:r>
              <a:rPr lang="en-US" dirty="0" smtClean="0">
                <a:hlinkClick r:id="rId17" tooltip="Battle of Julu"/>
              </a:rPr>
              <a:t>Battle of </a:t>
            </a:r>
            <a:r>
              <a:rPr lang="en-US" dirty="0" err="1" smtClean="0">
                <a:hlinkClick r:id="rId17" tooltip="Battle of Julu"/>
              </a:rPr>
              <a:t>Julu</a:t>
            </a:r>
            <a:r>
              <a:rPr lang="en-US" dirty="0" smtClean="0"/>
              <a:t> (207 BC); by fording a river and destroying all means of re-crossing it, he committed his army to a struggle to the end with the </a:t>
            </a:r>
            <a:r>
              <a:rPr lang="en-US" dirty="0" smtClean="0">
                <a:hlinkClick r:id="rId18" tooltip="Qin Dynasty"/>
              </a:rPr>
              <a:t>Qin</a:t>
            </a:r>
            <a:r>
              <a:rPr lang="en-US" dirty="0" smtClean="0"/>
              <a:t> and eventually achieved victory.</a:t>
            </a:r>
          </a:p>
          <a:p>
            <a:endParaRPr lang="en-US" dirty="0"/>
          </a:p>
        </p:txBody>
      </p:sp>
      <p:sp>
        <p:nvSpPr>
          <p:cNvPr id="4" name="Slide Number Placeholder 3"/>
          <p:cNvSpPr>
            <a:spLocks noGrp="1"/>
          </p:cNvSpPr>
          <p:nvPr>
            <p:ph type="sldNum" sz="quarter" idx="10"/>
          </p:nvPr>
        </p:nvSpPr>
        <p:spPr/>
        <p:txBody>
          <a:bodyPr/>
          <a:lstStyle/>
          <a:p>
            <a:fld id="{5F1652E1-656A-447E-AD38-DE6024A1F219}" type="slidenum">
              <a:rPr lang="en-US" smtClean="0"/>
              <a:t>1</a:t>
            </a:fld>
            <a:endParaRPr lang="en-US"/>
          </a:p>
        </p:txBody>
      </p:sp>
    </p:spTree>
    <p:extLst>
      <p:ext uri="{BB962C8B-B14F-4D97-AF65-F5344CB8AC3E}">
        <p14:creationId xmlns:p14="http://schemas.microsoft.com/office/powerpoint/2010/main" val="356792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Crossing the Rubicon</a:t>
            </a:r>
            <a:r>
              <a:rPr lang="en-US" dirty="0" smtClean="0"/>
              <a:t> is a </a:t>
            </a:r>
            <a:r>
              <a:rPr lang="en-US" dirty="0" smtClean="0">
                <a:hlinkClick r:id="rId3" tooltip="Metaphor"/>
              </a:rPr>
              <a:t>metaphor</a:t>
            </a:r>
            <a:r>
              <a:rPr lang="en-US" dirty="0" smtClean="0"/>
              <a:t> for deliberately proceeding past a point of no return. The phrase originates with </a:t>
            </a:r>
            <a:r>
              <a:rPr lang="en-US" dirty="0" smtClean="0">
                <a:hlinkClick r:id="rId4" tooltip="Julius Caesar"/>
              </a:rPr>
              <a:t>Julius Caesar</a:t>
            </a:r>
            <a:r>
              <a:rPr lang="en-US" dirty="0" smtClean="0"/>
              <a:t>'s invasion of </a:t>
            </a:r>
            <a:r>
              <a:rPr lang="en-US" dirty="0" smtClean="0">
                <a:hlinkClick r:id="rId5" tooltip="Ancient Rome"/>
              </a:rPr>
              <a:t>Ancient Rome</a:t>
            </a:r>
            <a:r>
              <a:rPr lang="en-US" dirty="0" smtClean="0"/>
              <a:t> (January 10, 49 BC), when he led his army across the </a:t>
            </a:r>
            <a:r>
              <a:rPr lang="en-US" dirty="0" smtClean="0">
                <a:hlinkClick r:id="rId6" tooltip="Rubicon"/>
              </a:rPr>
              <a:t>Rubicon River</a:t>
            </a:r>
            <a:r>
              <a:rPr lang="en-US" dirty="0" smtClean="0"/>
              <a:t> in violation of law, thus making </a:t>
            </a:r>
            <a:r>
              <a:rPr lang="en-US" dirty="0" smtClean="0">
                <a:hlinkClick r:id="rId7" tooltip="Caesar's civil war"/>
              </a:rPr>
              <a:t>conflict</a:t>
            </a:r>
            <a:r>
              <a:rPr lang="en-US" dirty="0" smtClean="0"/>
              <a:t> inevitable. Therefore the term "the Rubicon" is used as a synonym to the "point of no return". </a:t>
            </a:r>
            <a:r>
              <a:rPr lang="en-US" b="1" i="1" dirty="0" err="1" smtClean="0">
                <a:hlinkClick r:id="rId8" tooltip="Alea iacta est"/>
              </a:rPr>
              <a:t>Alea</a:t>
            </a:r>
            <a:r>
              <a:rPr lang="en-US" b="1" i="1" dirty="0" smtClean="0">
                <a:hlinkClick r:id="rId8" tooltip="Alea iacta est"/>
              </a:rPr>
              <a:t> </a:t>
            </a:r>
            <a:r>
              <a:rPr lang="en-US" b="1" i="1" dirty="0" err="1" smtClean="0">
                <a:hlinkClick r:id="rId8" tooltip="Alea iacta est"/>
              </a:rPr>
              <a:t>iacta</a:t>
            </a:r>
            <a:r>
              <a:rPr lang="en-US" b="1" i="1" dirty="0" smtClean="0">
                <a:hlinkClick r:id="rId8" tooltip="Alea iacta est"/>
              </a:rPr>
              <a:t> </a:t>
            </a:r>
            <a:r>
              <a:rPr lang="en-US" b="1" i="1" dirty="0" err="1" smtClean="0">
                <a:hlinkClick r:id="rId8" tooltip="Alea iacta est"/>
              </a:rPr>
              <a:t>est</a:t>
            </a:r>
            <a:r>
              <a:rPr lang="en-US" dirty="0" smtClean="0"/>
              <a:t> ("The </a:t>
            </a:r>
            <a:r>
              <a:rPr lang="en-US" dirty="0" smtClean="0">
                <a:hlinkClick r:id="rId9" tooltip="Dice"/>
              </a:rPr>
              <a:t>dice</a:t>
            </a:r>
            <a:r>
              <a:rPr lang="en-US" dirty="0" smtClean="0"/>
              <a:t> is cast"), which is reportedly what Caesar said during the aforementioned crossing of the Rubicon. The equivalent expressions </a:t>
            </a:r>
            <a:r>
              <a:rPr lang="en-US" b="1" dirty="0" smtClean="0"/>
              <a:t>Burn one's bridges</a:t>
            </a:r>
            <a:r>
              <a:rPr lang="en-US" dirty="0" smtClean="0"/>
              <a:t>. The expression is derived from the idea of burning down a bridge after crossing it during a military campaign, leaving no option but to win, and motivating those who otherwise might want to retreat. This expression can also be used figuratively, as in, "On my last day at my old job, I told my boss what I really think about the company. I guess I burned my bridges."</a:t>
            </a:r>
          </a:p>
          <a:p>
            <a:r>
              <a:rPr lang="en-US" b="1" dirty="0" smtClean="0"/>
              <a:t>Burn one's boats</a:t>
            </a:r>
            <a:r>
              <a:rPr lang="en-US" dirty="0" smtClean="0"/>
              <a:t>, a variation of burning one's bridges. The Muslim commander </a:t>
            </a:r>
            <a:r>
              <a:rPr lang="en-US" dirty="0" smtClean="0">
                <a:hlinkClick r:id="rId10" tooltip="Tariq ibn Ziyad"/>
              </a:rPr>
              <a:t>Tariq </a:t>
            </a:r>
            <a:r>
              <a:rPr lang="en-US" dirty="0" err="1" smtClean="0">
                <a:hlinkClick r:id="rId10" tooltip="Tariq ibn Ziyad"/>
              </a:rPr>
              <a:t>ibn</a:t>
            </a:r>
            <a:r>
              <a:rPr lang="en-US" dirty="0" smtClean="0">
                <a:hlinkClick r:id="rId10" tooltip="Tariq ibn Ziyad"/>
              </a:rPr>
              <a:t> </a:t>
            </a:r>
            <a:r>
              <a:rPr lang="en-US" dirty="0" err="1" smtClean="0">
                <a:hlinkClick r:id="rId10" tooltip="Tariq ibn Ziyad"/>
              </a:rPr>
              <a:t>Ziyad</a:t>
            </a:r>
            <a:r>
              <a:rPr lang="en-US" dirty="0" smtClean="0"/>
              <a:t>, upon setting foot on the </a:t>
            </a:r>
            <a:r>
              <a:rPr lang="en-US" dirty="0" smtClean="0">
                <a:hlinkClick r:id="rId11" tooltip="Iberian Peninsula"/>
              </a:rPr>
              <a:t>Iberian Peninsula</a:t>
            </a:r>
            <a:r>
              <a:rPr lang="en-US" dirty="0" smtClean="0"/>
              <a:t> (711 AD), ordered his ships to be burnt, so that his men had no choice but to thrust forward and conquer the peninsula. The same strategy was used by </a:t>
            </a:r>
            <a:r>
              <a:rPr lang="en-US" dirty="0" err="1" smtClean="0">
                <a:hlinkClick r:id="rId12" tooltip="Hernan Cortes"/>
              </a:rPr>
              <a:t>Hernan</a:t>
            </a:r>
            <a:r>
              <a:rPr lang="en-US" dirty="0" smtClean="0">
                <a:hlinkClick r:id="rId12" tooltip="Hernan Cortes"/>
              </a:rPr>
              <a:t> Cortes</a:t>
            </a:r>
            <a:r>
              <a:rPr lang="en-US" dirty="0" smtClean="0"/>
              <a:t> (1485-1547), who burned and sank his boats, so no other option was left than to advance into </a:t>
            </a:r>
            <a:r>
              <a:rPr lang="en-US" dirty="0" smtClean="0">
                <a:hlinkClick r:id="rId13" tooltip="Aztec"/>
              </a:rPr>
              <a:t>Aztec</a:t>
            </a:r>
            <a:r>
              <a:rPr lang="en-US" dirty="0" smtClean="0"/>
              <a:t> territory. It happened several times in World history such as the famous </a:t>
            </a:r>
            <a:r>
              <a:rPr lang="en-US" dirty="0" err="1" smtClean="0">
                <a:hlinkClick r:id="rId14" tooltip="Mutiny on the Bounty"/>
              </a:rPr>
              <a:t>Mutiny_on_the_Bounty#Mutineers_on_Pitcairn_Island</a:t>
            </a:r>
            <a:r>
              <a:rPr lang="en-US" dirty="0" smtClean="0"/>
              <a:t>.</a:t>
            </a:r>
          </a:p>
          <a:p>
            <a:r>
              <a:rPr lang="en-US" dirty="0" smtClean="0"/>
              <a:t>"</a:t>
            </a:r>
            <a:r>
              <a:rPr lang="en-US" b="1" dirty="0" smtClean="0"/>
              <a:t>Break the woks and sink the boats (</a:t>
            </a:r>
            <a:r>
              <a:rPr lang="en-US" b="1" dirty="0" err="1" smtClean="0">
                <a:hlinkClick r:id="rId15" tooltip="zh:破釜沉舟"/>
              </a:rPr>
              <a:t>破釜沉舟</a:t>
            </a:r>
            <a:r>
              <a:rPr lang="en-US" b="1" dirty="0" smtClean="0"/>
              <a:t>)</a:t>
            </a:r>
            <a:r>
              <a:rPr lang="en-US" dirty="0" smtClean="0"/>
              <a:t>", an ancient Chinese saying referring to </a:t>
            </a:r>
            <a:r>
              <a:rPr lang="en-US" dirty="0" smtClean="0">
                <a:hlinkClick r:id="rId16" tooltip="Xiang Yu"/>
              </a:rPr>
              <a:t>Xiang Yu</a:t>
            </a:r>
            <a:r>
              <a:rPr lang="en-US" dirty="0" smtClean="0"/>
              <a:t>'s order at the </a:t>
            </a:r>
            <a:r>
              <a:rPr lang="en-US" dirty="0" smtClean="0">
                <a:hlinkClick r:id="rId17" tooltip="Battle of Julu"/>
              </a:rPr>
              <a:t>Battle of </a:t>
            </a:r>
            <a:r>
              <a:rPr lang="en-US" dirty="0" err="1" smtClean="0">
                <a:hlinkClick r:id="rId17" tooltip="Battle of Julu"/>
              </a:rPr>
              <a:t>Julu</a:t>
            </a:r>
            <a:r>
              <a:rPr lang="en-US" dirty="0" smtClean="0"/>
              <a:t> (207 BC); by fording a river and destroying all means of re-crossing it, he committed his army to a struggle to the end with the </a:t>
            </a:r>
            <a:r>
              <a:rPr lang="en-US" dirty="0" smtClean="0">
                <a:hlinkClick r:id="rId18" tooltip="Qin Dynasty"/>
              </a:rPr>
              <a:t>Qin</a:t>
            </a:r>
            <a:r>
              <a:rPr lang="en-US" dirty="0" smtClean="0"/>
              <a:t> and eventually achieved victory.</a:t>
            </a:r>
          </a:p>
          <a:p>
            <a:endParaRPr lang="en-US" dirty="0"/>
          </a:p>
        </p:txBody>
      </p:sp>
      <p:sp>
        <p:nvSpPr>
          <p:cNvPr id="4" name="Slide Number Placeholder 3"/>
          <p:cNvSpPr>
            <a:spLocks noGrp="1"/>
          </p:cNvSpPr>
          <p:nvPr>
            <p:ph type="sldNum" sz="quarter" idx="10"/>
          </p:nvPr>
        </p:nvSpPr>
        <p:spPr/>
        <p:txBody>
          <a:bodyPr/>
          <a:lstStyle/>
          <a:p>
            <a:fld id="{5F1652E1-656A-447E-AD38-DE6024A1F219}" type="slidenum">
              <a:rPr lang="en-US" smtClean="0"/>
              <a:t>2</a:t>
            </a:fld>
            <a:endParaRPr lang="en-US"/>
          </a:p>
        </p:txBody>
      </p:sp>
    </p:spTree>
    <p:extLst>
      <p:ext uri="{BB962C8B-B14F-4D97-AF65-F5344CB8AC3E}">
        <p14:creationId xmlns:p14="http://schemas.microsoft.com/office/powerpoint/2010/main" val="356792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 man has pleasure in unrighteousness – he chooses that which is deceptive – it is wrapped in delusion – It is part of God’s righteous judgment that those who choose the delusion instead of the truth  that they receive what they want – A man wants his pleasure – so here comes a preacher preaching he can be saved while continuing in his sinful life – he joyfully believes him.</a:t>
            </a:r>
            <a:endParaRPr lang="en-US" dirty="0"/>
          </a:p>
        </p:txBody>
      </p:sp>
      <p:sp>
        <p:nvSpPr>
          <p:cNvPr id="4" name="Slide Number Placeholder 3"/>
          <p:cNvSpPr>
            <a:spLocks noGrp="1"/>
          </p:cNvSpPr>
          <p:nvPr>
            <p:ph type="sldNum" sz="quarter" idx="10"/>
          </p:nvPr>
        </p:nvSpPr>
        <p:spPr/>
        <p:txBody>
          <a:bodyPr/>
          <a:lstStyle/>
          <a:p>
            <a:fld id="{5F1652E1-656A-447E-AD38-DE6024A1F219}" type="slidenum">
              <a:rPr lang="en-US" smtClean="0"/>
              <a:t>7</a:t>
            </a:fld>
            <a:endParaRPr lang="en-US"/>
          </a:p>
        </p:txBody>
      </p:sp>
    </p:spTree>
    <p:extLst>
      <p:ext uri="{BB962C8B-B14F-4D97-AF65-F5344CB8AC3E}">
        <p14:creationId xmlns:p14="http://schemas.microsoft.com/office/powerpoint/2010/main" val="406167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 man has pleasure in unrighteousness – he chooses that which is deceptive – it is wrapped in delusion – It is part of God’s righteous judgment that those who choose the delusion instead of the truth  that they receive what they want – A man wants his pleasure – so here comes a preacher preaching he can be saved while continuing in his sinful life – he joyfully believes him.</a:t>
            </a:r>
            <a:endParaRPr lang="en-US" dirty="0"/>
          </a:p>
        </p:txBody>
      </p:sp>
      <p:sp>
        <p:nvSpPr>
          <p:cNvPr id="4" name="Slide Number Placeholder 3"/>
          <p:cNvSpPr>
            <a:spLocks noGrp="1"/>
          </p:cNvSpPr>
          <p:nvPr>
            <p:ph type="sldNum" sz="quarter" idx="10"/>
          </p:nvPr>
        </p:nvSpPr>
        <p:spPr/>
        <p:txBody>
          <a:bodyPr/>
          <a:lstStyle/>
          <a:p>
            <a:fld id="{5F1652E1-656A-447E-AD38-DE6024A1F219}" type="slidenum">
              <a:rPr lang="en-US" smtClean="0"/>
              <a:t>8</a:t>
            </a:fld>
            <a:endParaRPr lang="en-US"/>
          </a:p>
        </p:txBody>
      </p:sp>
    </p:spTree>
    <p:extLst>
      <p:ext uri="{BB962C8B-B14F-4D97-AF65-F5344CB8AC3E}">
        <p14:creationId xmlns:p14="http://schemas.microsoft.com/office/powerpoint/2010/main" val="406167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door of penitence, to which earnest, well-meant admonition calls a man, does not always remain open. He who with stiff-necked persistence in sin and in self-delusion sets himself in opposition to all </a:t>
            </a:r>
            <a:r>
              <a:rPr lang="en-US" sz="1200" kern="1200" dirty="0" err="1" smtClean="0">
                <a:solidFill>
                  <a:schemeClr val="tx1"/>
                </a:solidFill>
                <a:latin typeface="+mn-lt"/>
                <a:ea typeface="+mn-ea"/>
                <a:cs typeface="+mn-cs"/>
              </a:rPr>
              <a:t>endeavours</a:t>
            </a:r>
            <a:r>
              <a:rPr lang="en-US" sz="1200" kern="1200" dirty="0" smtClean="0">
                <a:solidFill>
                  <a:schemeClr val="tx1"/>
                </a:solidFill>
                <a:latin typeface="+mn-lt"/>
                <a:ea typeface="+mn-ea"/>
                <a:cs typeface="+mn-cs"/>
              </a:rPr>
              <a:t> to save his soul, shall one day suddenly, and without the prospect and possibility of restoration (cf. </a:t>
            </a:r>
            <a:r>
              <a:rPr lang="en-US" sz="1200" u="sng" kern="1200" dirty="0" smtClean="0">
                <a:solidFill>
                  <a:schemeClr val="tx1"/>
                </a:solidFill>
                <a:latin typeface="+mn-lt"/>
                <a:ea typeface="+mn-ea"/>
                <a:cs typeface="+mn-cs"/>
              </a:rPr>
              <a:t>Jer_19:11), become a wreck.</a:t>
            </a:r>
          </a:p>
          <a:p>
            <a:endParaRPr lang="en-US" sz="1200" u="sng"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literally, “shall be broken” </a:t>
            </a:r>
            <a:r>
              <a:rPr lang="en-US" sz="1200" u="sng" kern="1200" dirty="0" smtClean="0">
                <a:solidFill>
                  <a:schemeClr val="tx1"/>
                </a:solidFill>
                <a:latin typeface="+mn-lt"/>
                <a:ea typeface="+mn-ea"/>
                <a:cs typeface="+mn-cs"/>
              </a:rPr>
              <a:t>Pro_6:15.</a:t>
            </a:r>
            <a:endParaRPr lang="en-US" dirty="0"/>
          </a:p>
        </p:txBody>
      </p:sp>
      <p:sp>
        <p:nvSpPr>
          <p:cNvPr id="4" name="Slide Number Placeholder 3"/>
          <p:cNvSpPr>
            <a:spLocks noGrp="1"/>
          </p:cNvSpPr>
          <p:nvPr>
            <p:ph type="sldNum" sz="quarter" idx="10"/>
          </p:nvPr>
        </p:nvSpPr>
        <p:spPr/>
        <p:txBody>
          <a:bodyPr/>
          <a:lstStyle/>
          <a:p>
            <a:fld id="{5F1652E1-656A-447E-AD38-DE6024A1F219}" type="slidenum">
              <a:rPr lang="en-US" smtClean="0"/>
              <a:t>9</a:t>
            </a:fld>
            <a:endParaRPr lang="en-US"/>
          </a:p>
        </p:txBody>
      </p:sp>
    </p:spTree>
    <p:extLst>
      <p:ext uri="{BB962C8B-B14F-4D97-AF65-F5344CB8AC3E}">
        <p14:creationId xmlns:p14="http://schemas.microsoft.com/office/powerpoint/2010/main" val="406167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door of penitence, to which earnest, well-meant admonition calls a man, does not always remain open. He who with stiff-necked persistence in sin and in self-delusion sets himself in opposition to all </a:t>
            </a:r>
            <a:r>
              <a:rPr lang="en-US" sz="1200" kern="1200" dirty="0" err="1" smtClean="0">
                <a:solidFill>
                  <a:schemeClr val="tx1"/>
                </a:solidFill>
                <a:latin typeface="+mn-lt"/>
                <a:ea typeface="+mn-ea"/>
                <a:cs typeface="+mn-cs"/>
              </a:rPr>
              <a:t>endeavours</a:t>
            </a:r>
            <a:r>
              <a:rPr lang="en-US" sz="1200" kern="1200" dirty="0" smtClean="0">
                <a:solidFill>
                  <a:schemeClr val="tx1"/>
                </a:solidFill>
                <a:latin typeface="+mn-lt"/>
                <a:ea typeface="+mn-ea"/>
                <a:cs typeface="+mn-cs"/>
              </a:rPr>
              <a:t> to save his soul, shall one day suddenly, and without the prospect and possibility of restoration (cf. </a:t>
            </a:r>
            <a:r>
              <a:rPr lang="en-US" sz="1200" u="sng" kern="1200" dirty="0" smtClean="0">
                <a:solidFill>
                  <a:schemeClr val="tx1"/>
                </a:solidFill>
                <a:latin typeface="+mn-lt"/>
                <a:ea typeface="+mn-ea"/>
                <a:cs typeface="+mn-cs"/>
              </a:rPr>
              <a:t>Jer_19:11), become a wreck.</a:t>
            </a:r>
          </a:p>
          <a:p>
            <a:endParaRPr lang="en-US" sz="1200" u="sng" kern="1200" dirty="0" smtClean="0">
              <a:solidFill>
                <a:schemeClr val="tx1"/>
              </a:solidFill>
              <a:latin typeface="+mn-lt"/>
              <a:ea typeface="+mn-ea"/>
              <a:cs typeface="+mn-cs"/>
            </a:endParaRPr>
          </a:p>
          <a:p>
            <a:r>
              <a:rPr lang="en-US" sz="1200" kern="1200" smtClean="0">
                <a:solidFill>
                  <a:schemeClr val="tx1"/>
                </a:solidFill>
                <a:latin typeface="+mn-lt"/>
                <a:ea typeface="+mn-ea"/>
                <a:cs typeface="+mn-cs"/>
              </a:rPr>
              <a:t>literally, “shall be broken” </a:t>
            </a:r>
            <a:r>
              <a:rPr lang="en-US" sz="1200" u="sng" kern="1200" smtClean="0">
                <a:solidFill>
                  <a:schemeClr val="tx1"/>
                </a:solidFill>
                <a:latin typeface="+mn-lt"/>
                <a:ea typeface="+mn-ea"/>
                <a:cs typeface="+mn-cs"/>
              </a:rPr>
              <a:t>Pro_6:15.</a:t>
            </a:r>
            <a:endParaRPr lang="en-US" dirty="0"/>
          </a:p>
        </p:txBody>
      </p:sp>
      <p:sp>
        <p:nvSpPr>
          <p:cNvPr id="4" name="Slide Number Placeholder 3"/>
          <p:cNvSpPr>
            <a:spLocks noGrp="1"/>
          </p:cNvSpPr>
          <p:nvPr>
            <p:ph type="sldNum" sz="quarter" idx="10"/>
          </p:nvPr>
        </p:nvSpPr>
        <p:spPr/>
        <p:txBody>
          <a:bodyPr/>
          <a:lstStyle/>
          <a:p>
            <a:fld id="{5F1652E1-656A-447E-AD38-DE6024A1F219}" type="slidenum">
              <a:rPr lang="en-US" smtClean="0"/>
              <a:t>10</a:t>
            </a:fld>
            <a:endParaRPr lang="en-US"/>
          </a:p>
        </p:txBody>
      </p:sp>
    </p:spTree>
    <p:extLst>
      <p:ext uri="{BB962C8B-B14F-4D97-AF65-F5344CB8AC3E}">
        <p14:creationId xmlns:p14="http://schemas.microsoft.com/office/powerpoint/2010/main" val="406167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door of penitence, to which earnest, well-meant admonition calls a man, does not always remain open. He who with stiff-necked persistence in sin and in self-delusion sets himself in opposition to all </a:t>
            </a:r>
            <a:r>
              <a:rPr lang="en-US" sz="1200" kern="1200" dirty="0" err="1" smtClean="0">
                <a:solidFill>
                  <a:schemeClr val="tx1"/>
                </a:solidFill>
                <a:latin typeface="+mn-lt"/>
                <a:ea typeface="+mn-ea"/>
                <a:cs typeface="+mn-cs"/>
              </a:rPr>
              <a:t>endeavours</a:t>
            </a:r>
            <a:r>
              <a:rPr lang="en-US" sz="1200" kern="1200" dirty="0" smtClean="0">
                <a:solidFill>
                  <a:schemeClr val="tx1"/>
                </a:solidFill>
                <a:latin typeface="+mn-lt"/>
                <a:ea typeface="+mn-ea"/>
                <a:cs typeface="+mn-cs"/>
              </a:rPr>
              <a:t> to save his soul, shall one day suddenly, and without the prospect and possibility of restoration (cf. </a:t>
            </a:r>
            <a:r>
              <a:rPr lang="en-US" sz="1200" u="sng" kern="1200" dirty="0" smtClean="0">
                <a:solidFill>
                  <a:schemeClr val="tx1"/>
                </a:solidFill>
                <a:latin typeface="+mn-lt"/>
                <a:ea typeface="+mn-ea"/>
                <a:cs typeface="+mn-cs"/>
              </a:rPr>
              <a:t>Jer_19:11), become a wreck.</a:t>
            </a:r>
          </a:p>
          <a:p>
            <a:endParaRPr lang="en-US" sz="1200" u="sng" kern="1200" dirty="0" smtClean="0">
              <a:solidFill>
                <a:schemeClr val="tx1"/>
              </a:solidFill>
              <a:latin typeface="+mn-lt"/>
              <a:ea typeface="+mn-ea"/>
              <a:cs typeface="+mn-cs"/>
            </a:endParaRPr>
          </a:p>
          <a:p>
            <a:r>
              <a:rPr lang="en-US" sz="1200" kern="1200" smtClean="0">
                <a:solidFill>
                  <a:schemeClr val="tx1"/>
                </a:solidFill>
                <a:latin typeface="+mn-lt"/>
                <a:ea typeface="+mn-ea"/>
                <a:cs typeface="+mn-cs"/>
              </a:rPr>
              <a:t>literally, “shall be broken” </a:t>
            </a:r>
            <a:r>
              <a:rPr lang="en-US" sz="1200" u="sng" kern="1200" smtClean="0">
                <a:solidFill>
                  <a:schemeClr val="tx1"/>
                </a:solidFill>
                <a:latin typeface="+mn-lt"/>
                <a:ea typeface="+mn-ea"/>
                <a:cs typeface="+mn-cs"/>
              </a:rPr>
              <a:t>Pro_6:15.</a:t>
            </a:r>
            <a:endParaRPr lang="en-US" dirty="0"/>
          </a:p>
        </p:txBody>
      </p:sp>
      <p:sp>
        <p:nvSpPr>
          <p:cNvPr id="4" name="Slide Number Placeholder 3"/>
          <p:cNvSpPr>
            <a:spLocks noGrp="1"/>
          </p:cNvSpPr>
          <p:nvPr>
            <p:ph type="sldNum" sz="quarter" idx="10"/>
          </p:nvPr>
        </p:nvSpPr>
        <p:spPr/>
        <p:txBody>
          <a:bodyPr/>
          <a:lstStyle/>
          <a:p>
            <a:fld id="{5F1652E1-656A-447E-AD38-DE6024A1F219}" type="slidenum">
              <a:rPr lang="en-US" smtClean="0"/>
              <a:t>13</a:t>
            </a:fld>
            <a:endParaRPr lang="en-US"/>
          </a:p>
        </p:txBody>
      </p:sp>
    </p:spTree>
    <p:extLst>
      <p:ext uri="{BB962C8B-B14F-4D97-AF65-F5344CB8AC3E}">
        <p14:creationId xmlns:p14="http://schemas.microsoft.com/office/powerpoint/2010/main" val="406167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16</a:t>
            </a:fld>
            <a:endParaRPr lang="en-US"/>
          </a:p>
        </p:txBody>
      </p:sp>
    </p:spTree>
    <p:extLst>
      <p:ext uri="{BB962C8B-B14F-4D97-AF65-F5344CB8AC3E}">
        <p14:creationId xmlns:p14="http://schemas.microsoft.com/office/powerpoint/2010/main" val="133685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B000737-3D8D-4331-9501-2548987A90C1}" type="datetimeFigureOut">
              <a:rPr lang="en-US" smtClean="0"/>
              <a:t>2/14/2011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5AC32B7-6985-4133-9AB4-4946094872C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000737-3D8D-4331-9501-2548987A90C1}" type="datetimeFigureOut">
              <a:rPr lang="en-US" smtClean="0"/>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000737-3D8D-4331-9501-2548987A90C1}" type="datetimeFigureOut">
              <a:rPr lang="en-US" smtClean="0"/>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000737-3D8D-4331-9501-2548987A90C1}" type="datetimeFigureOut">
              <a:rPr lang="en-US" smtClean="0"/>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000737-3D8D-4331-9501-2548987A90C1}" type="datetimeFigureOut">
              <a:rPr lang="en-US" smtClean="0"/>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000737-3D8D-4331-9501-2548987A90C1}" type="datetimeFigureOut">
              <a:rPr lang="en-US" smtClean="0"/>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000737-3D8D-4331-9501-2548987A90C1}" type="datetimeFigureOut">
              <a:rPr lang="en-US" smtClean="0"/>
              <a:t>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000737-3D8D-4331-9501-2548987A90C1}" type="datetimeFigureOut">
              <a:rPr lang="en-US" smtClean="0"/>
              <a:t>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00737-3D8D-4331-9501-2548987A90C1}" type="datetimeFigureOut">
              <a:rPr lang="en-US" smtClean="0"/>
              <a:t>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000737-3D8D-4331-9501-2548987A90C1}" type="datetimeFigureOut">
              <a:rPr lang="en-US" smtClean="0"/>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000737-3D8D-4331-9501-2548987A90C1}" type="datetimeFigureOut">
              <a:rPr lang="en-US" smtClean="0"/>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C32B7-6985-4133-9AB4-4946094872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000737-3D8D-4331-9501-2548987A90C1}" type="datetimeFigureOut">
              <a:rPr lang="en-US" smtClean="0"/>
              <a:t>2/14/2011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5AC32B7-6985-4133-9AB4-4946094872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cb9bf144-1076-4615-9951-294eeb832823"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5" name="TextBox 4"/>
          <p:cNvSpPr txBox="1"/>
          <p:nvPr/>
        </p:nvSpPr>
        <p:spPr>
          <a:xfrm>
            <a:off x="3886200" y="2743201"/>
            <a:ext cx="5053012" cy="2308324"/>
          </a:xfrm>
          <a:prstGeom prst="rect">
            <a:avLst/>
          </a:prstGeom>
          <a:noFill/>
        </p:spPr>
        <p:txBody>
          <a:bodyPr wrap="square" rtlCol="0">
            <a:spAutoFit/>
          </a:bodyPr>
          <a:lstStyle/>
          <a:p>
            <a:pPr algn="ctr"/>
            <a:r>
              <a:rPr lang="en-US" sz="3600" dirty="0" smtClean="0">
                <a:effectLst>
                  <a:outerShdw blurRad="60007" dist="310007" dir="7680000" sy="30000" kx="1300200" algn="ctr" rotWithShape="0">
                    <a:prstClr val="black">
                      <a:alpha val="32000"/>
                    </a:prstClr>
                  </a:outerShdw>
                  <a:reflection blurRad="6350" stA="55000" endA="300" endPos="45500" dir="5400000" sy="-100000" algn="bl" rotWithShape="0"/>
                </a:effectLst>
                <a:latin typeface="Boulder" pitchFamily="2" charset="0"/>
              </a:rPr>
              <a:t>Is there A Line That One Can Cross That Returning To God Is Impossible?</a:t>
            </a:r>
            <a:endParaRPr lang="en-US" sz="3600" dirty="0">
              <a:effectLst>
                <a:outerShdw blurRad="60007" dist="310007" dir="7680000" sy="30000" kx="1300200" algn="ctr" rotWithShape="0">
                  <a:prstClr val="black">
                    <a:alpha val="32000"/>
                  </a:prstClr>
                </a:outerShdw>
                <a:reflection blurRad="6350" stA="55000" endA="300" endPos="45500" dir="5400000" sy="-100000" algn="bl" rotWithShape="0"/>
              </a:effectLst>
              <a:latin typeface="Boulder" pitchFamily="2" charset="0"/>
            </a:endParaRPr>
          </a:p>
        </p:txBody>
      </p:sp>
    </p:spTree>
    <p:extLst>
      <p:ext uri="{BB962C8B-B14F-4D97-AF65-F5344CB8AC3E}">
        <p14:creationId xmlns:p14="http://schemas.microsoft.com/office/powerpoint/2010/main" val="384199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3" name="Round Diagonal Corner Rectangle 2"/>
          <p:cNvSpPr/>
          <p:nvPr/>
        </p:nvSpPr>
        <p:spPr>
          <a:xfrm>
            <a:off x="3124200" y="2133601"/>
            <a:ext cx="5867400" cy="45720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3352800" y="2286000"/>
            <a:ext cx="5586412" cy="4124206"/>
          </a:xfrm>
          <a:prstGeom prst="rect">
            <a:avLst/>
          </a:prstGeom>
          <a:noFill/>
        </p:spPr>
        <p:txBody>
          <a:bodyPr wrap="square" rtlCol="0">
            <a:spAutoFit/>
          </a:bodyPr>
          <a:lstStyle/>
          <a:p>
            <a:pPr algn="ctr">
              <a:spcAft>
                <a:spcPts val="600"/>
              </a:spcAft>
              <a:buClr>
                <a:schemeClr val="accent6">
                  <a:lumMod val="75000"/>
                </a:schemeClr>
              </a:buClr>
            </a:pPr>
            <a:r>
              <a:rPr lang="en-US" sz="3600" dirty="0" smtClean="0">
                <a:effectLst>
                  <a:outerShdw blurRad="60007" dist="310007" dir="7680000" sy="30000" kx="1300200" algn="ctr" rotWithShape="0">
                    <a:prstClr val="black">
                      <a:alpha val="32000"/>
                    </a:prstClr>
                  </a:outerShdw>
                </a:effectLst>
                <a:latin typeface="Dominican Small Caps" pitchFamily="2" charset="0"/>
              </a:rPr>
              <a:t>Without Remedy</a:t>
            </a:r>
            <a:endParaRPr lang="en-US" sz="2800" dirty="0" smtClean="0">
              <a:effectLst>
                <a:outerShdw blurRad="60007" dist="310007" dir="7680000" sy="30000" kx="1300200" algn="ctr" rotWithShape="0">
                  <a:prstClr val="black">
                    <a:alpha val="32000"/>
                  </a:prstClr>
                </a:outerShdw>
              </a:effectLst>
              <a:latin typeface="Boulder" pitchFamily="2" charset="0"/>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God will not refuse the truly penitent – </a:t>
            </a:r>
            <a:r>
              <a:rPr lang="en-US" sz="2400" dirty="0" smtClean="0">
                <a:effectLst>
                  <a:outerShdw blurRad="60007" dist="310007" dir="7680000" sy="30000" kx="1300200" algn="ctr" rotWithShape="0">
                    <a:prstClr val="black">
                      <a:alpha val="32000"/>
                    </a:prstClr>
                  </a:outerShdw>
                </a:effectLst>
                <a:latin typeface="+mj-lt"/>
              </a:rPr>
              <a:t>(Deut. 4:29,30; Ezek. 18:21-32; Rom. 2:4; 2 Pet. 3:9; Rev. 3:17-24)</a:t>
            </a: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But the heart can be so destroyed by ones own sin that he will not repent </a:t>
            </a:r>
            <a:r>
              <a:rPr lang="en-US" sz="2400" dirty="0">
                <a:effectLst>
                  <a:outerShdw blurRad="60007" dist="310007" dir="7680000" sy="30000" kx="1300200" algn="ctr" rotWithShape="0">
                    <a:prstClr val="black">
                      <a:alpha val="32000"/>
                    </a:prstClr>
                  </a:outerShdw>
                </a:effectLst>
                <a:latin typeface="Boulder" pitchFamily="2" charset="0"/>
              </a:rPr>
              <a:t>– </a:t>
            </a:r>
            <a:r>
              <a:rPr lang="en-US" sz="2400" dirty="0" smtClean="0">
                <a:solidFill>
                  <a:prstClr val="black"/>
                </a:solidFill>
                <a:effectLst>
                  <a:outerShdw blurRad="60007" dist="310007" dir="7680000" sy="30000" kx="1300200" algn="ctr" rotWithShape="0">
                    <a:prstClr val="black">
                      <a:alpha val="32000"/>
                    </a:prstClr>
                  </a:outerShdw>
                </a:effectLst>
                <a:latin typeface="Lucida Sans"/>
              </a:rPr>
              <a:t>(Jer. 7:13-16; Heb. 6:4-6; 10:26-31; 13:12-17; Luke 13:24)</a:t>
            </a:r>
          </a:p>
        </p:txBody>
      </p:sp>
      <p:sp>
        <p:nvSpPr>
          <p:cNvPr id="5" name="Rectangle 4"/>
          <p:cNvSpPr/>
          <p:nvPr/>
        </p:nvSpPr>
        <p:spPr>
          <a:xfrm>
            <a:off x="2243574" y="1219198"/>
            <a:ext cx="4656852" cy="584775"/>
          </a:xfrm>
          <a:prstGeom prst="rect">
            <a:avLst/>
          </a:prstGeom>
        </p:spPr>
        <p:txBody>
          <a:bodyPr wrap="none">
            <a:spAutoFit/>
          </a:bodyPr>
          <a:lstStyle/>
          <a:p>
            <a:r>
              <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“that without </a:t>
            </a:r>
            <a:r>
              <a:rPr lang="en-US" sz="3200" b="1" i="1" spc="50" dirty="0" smtClean="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remedy.”</a:t>
            </a:r>
            <a:endPar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endParaRPr>
          </a:p>
        </p:txBody>
      </p:sp>
    </p:spTree>
    <p:extLst>
      <p:ext uri="{BB962C8B-B14F-4D97-AF65-F5344CB8AC3E}">
        <p14:creationId xmlns:p14="http://schemas.microsoft.com/office/powerpoint/2010/main" val="302993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graphicFrame>
        <p:nvGraphicFramePr>
          <p:cNvPr id="6" name="Diagram 5"/>
          <p:cNvGraphicFramePr/>
          <p:nvPr>
            <p:extLst>
              <p:ext uri="{D42A27DB-BD31-4B8C-83A1-F6EECF244321}">
                <p14:modId xmlns:p14="http://schemas.microsoft.com/office/powerpoint/2010/main" val="2663765068"/>
              </p:ext>
            </p:extLst>
          </p:nvPr>
        </p:nvGraphicFramePr>
        <p:xfrm>
          <a:off x="6926" y="1228130"/>
          <a:ext cx="9137073"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28600" y="1235057"/>
            <a:ext cx="48768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4">
                    <a:lumMod val="40000"/>
                    <a:lumOff val="60000"/>
                  </a:schemeClr>
                </a:solidFill>
                <a:effectLst>
                  <a:glow rad="101600">
                    <a:schemeClr val="tx1">
                      <a:alpha val="60000"/>
                    </a:schemeClr>
                  </a:glow>
                  <a:outerShdw blurRad="60007" dist="310007" dir="7680000" sy="30000" kx="1300200" algn="ctr" rotWithShape="0">
                    <a:prstClr val="black">
                      <a:alpha val="32000"/>
                    </a:prstClr>
                  </a:outerShdw>
                </a:effectLst>
                <a:latin typeface="Boulder" pitchFamily="2" charset="0"/>
              </a:rPr>
              <a:t>Attitude and Direction is the Difference</a:t>
            </a:r>
            <a:endParaRPr lang="en-US" sz="3600" b="1" dirty="0">
              <a:ln w="11430"/>
              <a:solidFill>
                <a:schemeClr val="accent4">
                  <a:lumMod val="40000"/>
                  <a:lumOff val="60000"/>
                </a:schemeClr>
              </a:solidFill>
              <a:effectLst>
                <a:glow rad="101600">
                  <a:schemeClr val="tx1">
                    <a:alpha val="60000"/>
                  </a:schemeClr>
                </a:glow>
                <a:outerShdw blurRad="60007" dist="310007" dir="7680000" sy="30000" kx="1300200" algn="ctr" rotWithShape="0">
                  <a:prstClr val="black">
                    <a:alpha val="32000"/>
                  </a:prstClr>
                </a:outerShdw>
              </a:effectLst>
              <a:latin typeface="Boulder" pitchFamily="2" charset="0"/>
            </a:endParaRPr>
          </a:p>
        </p:txBody>
      </p:sp>
    </p:spTree>
    <p:extLst>
      <p:ext uri="{BB962C8B-B14F-4D97-AF65-F5344CB8AC3E}">
        <p14:creationId xmlns:p14="http://schemas.microsoft.com/office/powerpoint/2010/main" val="35531568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6C73F82-0B80-4466-8F8E-6D79742FA4A3}"/>
                                            </p:graphicEl>
                                          </p:spTgt>
                                        </p:tgtEl>
                                        <p:attrNameLst>
                                          <p:attrName>style.visibility</p:attrName>
                                        </p:attrNameLst>
                                      </p:cBhvr>
                                      <p:to>
                                        <p:strVal val="visible"/>
                                      </p:to>
                                    </p:set>
                                    <p:animEffect transition="in" filter="fade">
                                      <p:cBhvr>
                                        <p:cTn id="7" dur="500"/>
                                        <p:tgtEl>
                                          <p:spTgt spid="6">
                                            <p:graphicEl>
                                              <a:dgm id="{46C73F82-0B80-4466-8F8E-6D79742FA4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758E6654-AB0D-4C07-9A7D-A824264648BB}"/>
                                            </p:graphicEl>
                                          </p:spTgt>
                                        </p:tgtEl>
                                        <p:attrNameLst>
                                          <p:attrName>style.visibility</p:attrName>
                                        </p:attrNameLst>
                                      </p:cBhvr>
                                      <p:to>
                                        <p:strVal val="visible"/>
                                      </p:to>
                                    </p:set>
                                    <p:animEffect transition="in" filter="fade">
                                      <p:cBhvr>
                                        <p:cTn id="12" dur="500"/>
                                        <p:tgtEl>
                                          <p:spTgt spid="6">
                                            <p:graphicEl>
                                              <a:dgm id="{758E6654-AB0D-4C07-9A7D-A824264648B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87BAD414-5CB1-46C7-8FBD-778DBCE2E5D7}"/>
                                            </p:graphicEl>
                                          </p:spTgt>
                                        </p:tgtEl>
                                        <p:attrNameLst>
                                          <p:attrName>style.visibility</p:attrName>
                                        </p:attrNameLst>
                                      </p:cBhvr>
                                      <p:to>
                                        <p:strVal val="visible"/>
                                      </p:to>
                                    </p:set>
                                    <p:animEffect transition="in" filter="fade">
                                      <p:cBhvr>
                                        <p:cTn id="15" dur="500"/>
                                        <p:tgtEl>
                                          <p:spTgt spid="6">
                                            <p:graphicEl>
                                              <a:dgm id="{87BAD414-5CB1-46C7-8FBD-778DBCE2E5D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A2F9CC26-7B1B-482E-96D5-C50DF79742FE}"/>
                                            </p:graphicEl>
                                          </p:spTgt>
                                        </p:tgtEl>
                                        <p:attrNameLst>
                                          <p:attrName>style.visibility</p:attrName>
                                        </p:attrNameLst>
                                      </p:cBhvr>
                                      <p:to>
                                        <p:strVal val="visible"/>
                                      </p:to>
                                    </p:set>
                                    <p:animEffect transition="in" filter="fade">
                                      <p:cBhvr>
                                        <p:cTn id="20" dur="500"/>
                                        <p:tgtEl>
                                          <p:spTgt spid="6">
                                            <p:graphicEl>
                                              <a:dgm id="{A2F9CC26-7B1B-482E-96D5-C50DF79742F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F4C6565D-09B4-4DC6-B0A9-02C8B367FF46}"/>
                                            </p:graphicEl>
                                          </p:spTgt>
                                        </p:tgtEl>
                                        <p:attrNameLst>
                                          <p:attrName>style.visibility</p:attrName>
                                        </p:attrNameLst>
                                      </p:cBhvr>
                                      <p:to>
                                        <p:strVal val="visible"/>
                                      </p:to>
                                    </p:set>
                                    <p:animEffect transition="in" filter="fade">
                                      <p:cBhvr>
                                        <p:cTn id="23" dur="500"/>
                                        <p:tgtEl>
                                          <p:spTgt spid="6">
                                            <p:graphicEl>
                                              <a:dgm id="{F4C6565D-09B4-4DC6-B0A9-02C8B367FF4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E41FF79C-7CD4-42EC-A2B0-6C06C8384263}"/>
                                            </p:graphicEl>
                                          </p:spTgt>
                                        </p:tgtEl>
                                        <p:attrNameLst>
                                          <p:attrName>style.visibility</p:attrName>
                                        </p:attrNameLst>
                                      </p:cBhvr>
                                      <p:to>
                                        <p:strVal val="visible"/>
                                      </p:to>
                                    </p:set>
                                    <p:animEffect transition="in" filter="fade">
                                      <p:cBhvr>
                                        <p:cTn id="28" dur="500"/>
                                        <p:tgtEl>
                                          <p:spTgt spid="6">
                                            <p:graphicEl>
                                              <a:dgm id="{E41FF79C-7CD4-42EC-A2B0-6C06C838426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6DB2DAA1-2670-4A79-935C-07725CD3EF3C}"/>
                                            </p:graphicEl>
                                          </p:spTgt>
                                        </p:tgtEl>
                                        <p:attrNameLst>
                                          <p:attrName>style.visibility</p:attrName>
                                        </p:attrNameLst>
                                      </p:cBhvr>
                                      <p:to>
                                        <p:strVal val="visible"/>
                                      </p:to>
                                    </p:set>
                                    <p:animEffect transition="in" filter="fade">
                                      <p:cBhvr>
                                        <p:cTn id="31" dur="500"/>
                                        <p:tgtEl>
                                          <p:spTgt spid="6">
                                            <p:graphicEl>
                                              <a:dgm id="{6DB2DAA1-2670-4A79-935C-07725CD3EF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graphicFrame>
        <p:nvGraphicFramePr>
          <p:cNvPr id="3" name="Diagram 2"/>
          <p:cNvGraphicFramePr/>
          <p:nvPr>
            <p:extLst>
              <p:ext uri="{D42A27DB-BD31-4B8C-83A1-F6EECF244321}">
                <p14:modId xmlns:p14="http://schemas.microsoft.com/office/powerpoint/2010/main" val="2502612359"/>
              </p:ext>
            </p:extLst>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28600" y="4798874"/>
            <a:ext cx="48768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4">
                    <a:lumMod val="40000"/>
                    <a:lumOff val="60000"/>
                  </a:schemeClr>
                </a:solidFill>
                <a:effectLst>
                  <a:glow rad="101600">
                    <a:schemeClr val="tx1">
                      <a:alpha val="60000"/>
                    </a:schemeClr>
                  </a:glow>
                  <a:outerShdw blurRad="60007" dist="310007" dir="7680000" sy="30000" kx="1300200" algn="ctr" rotWithShape="0">
                    <a:prstClr val="black">
                      <a:alpha val="32000"/>
                    </a:prstClr>
                  </a:outerShdw>
                </a:effectLst>
                <a:latin typeface="Boulder" pitchFamily="2" charset="0"/>
              </a:rPr>
              <a:t>Attitude and Direction is the Difference</a:t>
            </a:r>
            <a:endParaRPr lang="en-US" sz="3600" b="1" dirty="0">
              <a:ln w="11430"/>
              <a:solidFill>
                <a:schemeClr val="accent4">
                  <a:lumMod val="40000"/>
                  <a:lumOff val="60000"/>
                </a:schemeClr>
              </a:solidFill>
              <a:effectLst>
                <a:glow rad="101600">
                  <a:schemeClr val="tx1">
                    <a:alpha val="60000"/>
                  </a:schemeClr>
                </a:glow>
                <a:outerShdw blurRad="60007" dist="310007" dir="7680000" sy="30000" kx="1300200" algn="ctr" rotWithShape="0">
                  <a:prstClr val="black">
                    <a:alpha val="32000"/>
                  </a:prstClr>
                </a:outerShdw>
              </a:effectLst>
              <a:latin typeface="Boulder" pitchFamily="2" charset="0"/>
            </a:endParaRPr>
          </a:p>
        </p:txBody>
      </p:sp>
    </p:spTree>
    <p:extLst>
      <p:ext uri="{BB962C8B-B14F-4D97-AF65-F5344CB8AC3E}">
        <p14:creationId xmlns:p14="http://schemas.microsoft.com/office/powerpoint/2010/main" val="400463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88D761F2-DB10-4B57-90D4-D865BAF86A8B}"/>
                                            </p:graphicEl>
                                          </p:spTgt>
                                        </p:tgtEl>
                                        <p:attrNameLst>
                                          <p:attrName>style.visibility</p:attrName>
                                        </p:attrNameLst>
                                      </p:cBhvr>
                                      <p:to>
                                        <p:strVal val="visible"/>
                                      </p:to>
                                    </p:set>
                                    <p:animEffect transition="in" filter="fade">
                                      <p:cBhvr>
                                        <p:cTn id="7" dur="500"/>
                                        <p:tgtEl>
                                          <p:spTgt spid="3">
                                            <p:graphicEl>
                                              <a:dgm id="{88D761F2-DB10-4B57-90D4-D865BAF86A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DC66AA74-3CFD-49E5-A815-873FAC13407F}"/>
                                            </p:graphicEl>
                                          </p:spTgt>
                                        </p:tgtEl>
                                        <p:attrNameLst>
                                          <p:attrName>style.visibility</p:attrName>
                                        </p:attrNameLst>
                                      </p:cBhvr>
                                      <p:to>
                                        <p:strVal val="visible"/>
                                      </p:to>
                                    </p:set>
                                    <p:animEffect transition="in" filter="fade">
                                      <p:cBhvr>
                                        <p:cTn id="12" dur="500"/>
                                        <p:tgtEl>
                                          <p:spTgt spid="3">
                                            <p:graphicEl>
                                              <a:dgm id="{DC66AA74-3CFD-49E5-A815-873FAC13407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D54AD0FA-7991-48A3-8C2F-D8B66689C7DA}"/>
                                            </p:graphicEl>
                                          </p:spTgt>
                                        </p:tgtEl>
                                        <p:attrNameLst>
                                          <p:attrName>style.visibility</p:attrName>
                                        </p:attrNameLst>
                                      </p:cBhvr>
                                      <p:to>
                                        <p:strVal val="visible"/>
                                      </p:to>
                                    </p:set>
                                    <p:animEffect transition="in" filter="fade">
                                      <p:cBhvr>
                                        <p:cTn id="17" dur="500"/>
                                        <p:tgtEl>
                                          <p:spTgt spid="3">
                                            <p:graphicEl>
                                              <a:dgm id="{D54AD0FA-7991-48A3-8C2F-D8B66689C7D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ABA82C0F-6159-4BF9-AF5F-AABE0FEB1F34}"/>
                                            </p:graphicEl>
                                          </p:spTgt>
                                        </p:tgtEl>
                                        <p:attrNameLst>
                                          <p:attrName>style.visibility</p:attrName>
                                        </p:attrNameLst>
                                      </p:cBhvr>
                                      <p:to>
                                        <p:strVal val="visible"/>
                                      </p:to>
                                    </p:set>
                                    <p:animEffect transition="in" filter="fade">
                                      <p:cBhvr>
                                        <p:cTn id="22" dur="500"/>
                                        <p:tgtEl>
                                          <p:spTgt spid="3">
                                            <p:graphicEl>
                                              <a:dgm id="{ABA82C0F-6159-4BF9-AF5F-AABE0FEB1F34}"/>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graphicEl>
                                              <a:dgm id="{CCA277F3-4233-4AA9-A879-F4078E61F70F}"/>
                                            </p:graphicEl>
                                          </p:spTgt>
                                        </p:tgtEl>
                                        <p:attrNameLst>
                                          <p:attrName>style.visibility</p:attrName>
                                        </p:attrNameLst>
                                      </p:cBhvr>
                                      <p:to>
                                        <p:strVal val="visible"/>
                                      </p:to>
                                    </p:set>
                                    <p:animEffect transition="in" filter="fade">
                                      <p:cBhvr>
                                        <p:cTn id="25" dur="500"/>
                                        <p:tgtEl>
                                          <p:spTgt spid="3">
                                            <p:graphicEl>
                                              <a:dgm id="{CCA277F3-4233-4AA9-A879-F4078E61F70F}"/>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graphicEl>
                                              <a:dgm id="{36C6C882-8169-45FC-8FA1-14052EEAC023}"/>
                                            </p:graphicEl>
                                          </p:spTgt>
                                        </p:tgtEl>
                                        <p:attrNameLst>
                                          <p:attrName>style.visibility</p:attrName>
                                        </p:attrNameLst>
                                      </p:cBhvr>
                                      <p:to>
                                        <p:strVal val="visible"/>
                                      </p:to>
                                    </p:set>
                                    <p:animEffect transition="in" filter="fade">
                                      <p:cBhvr>
                                        <p:cTn id="30" dur="500"/>
                                        <p:tgtEl>
                                          <p:spTgt spid="3">
                                            <p:graphicEl>
                                              <a:dgm id="{36C6C882-8169-45FC-8FA1-14052EEAC023}"/>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graphicEl>
                                              <a:dgm id="{3208E3BD-7ABE-44DE-A5FE-2D389256229E}"/>
                                            </p:graphicEl>
                                          </p:spTgt>
                                        </p:tgtEl>
                                        <p:attrNameLst>
                                          <p:attrName>style.visibility</p:attrName>
                                        </p:attrNameLst>
                                      </p:cBhvr>
                                      <p:to>
                                        <p:strVal val="visible"/>
                                      </p:to>
                                    </p:set>
                                    <p:animEffect transition="in" filter="fade">
                                      <p:cBhvr>
                                        <p:cTn id="33" dur="500"/>
                                        <p:tgtEl>
                                          <p:spTgt spid="3">
                                            <p:graphicEl>
                                              <a:dgm id="{3208E3BD-7ABE-44DE-A5FE-2D389256229E}"/>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graphicEl>
                                              <a:dgm id="{C4B897A3-2C59-477E-B5C4-A8557C8FD3AD}"/>
                                            </p:graphicEl>
                                          </p:spTgt>
                                        </p:tgtEl>
                                        <p:attrNameLst>
                                          <p:attrName>style.visibility</p:attrName>
                                        </p:attrNameLst>
                                      </p:cBhvr>
                                      <p:to>
                                        <p:strVal val="visible"/>
                                      </p:to>
                                    </p:set>
                                    <p:animEffect transition="in" filter="fade">
                                      <p:cBhvr>
                                        <p:cTn id="38" dur="500"/>
                                        <p:tgtEl>
                                          <p:spTgt spid="3">
                                            <p:graphicEl>
                                              <a:dgm id="{C4B897A3-2C59-477E-B5C4-A8557C8FD3AD}"/>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graphicEl>
                                              <a:dgm id="{9E4E9176-390B-460E-84A0-3AE7CC41DB27}"/>
                                            </p:graphicEl>
                                          </p:spTgt>
                                        </p:tgtEl>
                                        <p:attrNameLst>
                                          <p:attrName>style.visibility</p:attrName>
                                        </p:attrNameLst>
                                      </p:cBhvr>
                                      <p:to>
                                        <p:strVal val="visible"/>
                                      </p:to>
                                    </p:set>
                                    <p:animEffect transition="in" filter="fade">
                                      <p:cBhvr>
                                        <p:cTn id="41" dur="500"/>
                                        <p:tgtEl>
                                          <p:spTgt spid="3">
                                            <p:graphicEl>
                                              <a:dgm id="{9E4E9176-390B-460E-84A0-3AE7CC41DB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3" name="Round Diagonal Corner Rectangle 2"/>
          <p:cNvSpPr/>
          <p:nvPr/>
        </p:nvSpPr>
        <p:spPr>
          <a:xfrm>
            <a:off x="3124200" y="2133601"/>
            <a:ext cx="5867400" cy="45720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3352800" y="2286000"/>
            <a:ext cx="5586412" cy="4278094"/>
          </a:xfrm>
          <a:prstGeom prst="rect">
            <a:avLst/>
          </a:prstGeom>
          <a:noFill/>
        </p:spPr>
        <p:txBody>
          <a:bodyPr wrap="square" rtlCol="0">
            <a:spAutoFit/>
          </a:bodyPr>
          <a:lstStyle/>
          <a:p>
            <a:pPr algn="ctr">
              <a:spcAft>
                <a:spcPts val="600"/>
              </a:spcAft>
              <a:buClr>
                <a:schemeClr val="accent6">
                  <a:lumMod val="75000"/>
                </a:schemeClr>
              </a:buClr>
            </a:pPr>
            <a:r>
              <a:rPr lang="en-US" sz="3600" dirty="0" smtClean="0">
                <a:effectLst>
                  <a:outerShdw blurRad="60007" dist="310007" dir="7680000" sy="30000" kx="1300200" algn="ctr" rotWithShape="0">
                    <a:prstClr val="black">
                      <a:alpha val="32000"/>
                    </a:prstClr>
                  </a:outerShdw>
                </a:effectLst>
                <a:latin typeface="Dominican Small Caps" pitchFamily="2" charset="0"/>
              </a:rPr>
              <a:t>Without Remedy</a:t>
            </a:r>
            <a:endParaRPr lang="en-US" sz="2800" dirty="0" smtClean="0">
              <a:effectLst>
                <a:outerShdw blurRad="60007" dist="310007" dir="7680000" sy="30000" kx="1300200" algn="ctr" rotWithShape="0">
                  <a:prstClr val="black">
                    <a:alpha val="32000"/>
                  </a:prstClr>
                </a:outerShdw>
              </a:effectLst>
              <a:latin typeface="Boulder" pitchFamily="2" charset="0"/>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There are some that preaching, pleading, and loving will not penetrate their calloused heart!</a:t>
            </a:r>
            <a:endParaRPr lang="en-US" sz="2400" dirty="0">
              <a:effectLst>
                <a:outerShdw blurRad="60007" dist="310007" dir="7680000" sy="30000" kx="1300200" algn="ctr" rotWithShape="0">
                  <a:prstClr val="black">
                    <a:alpha val="32000"/>
                  </a:prstClr>
                </a:outerShdw>
              </a:effectLst>
              <a:latin typeface="Boulder" pitchFamily="2" charset="0"/>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They </a:t>
            </a:r>
            <a:r>
              <a:rPr lang="en-US" sz="2400" dirty="0">
                <a:effectLst>
                  <a:outerShdw blurRad="60007" dist="310007" dir="7680000" sy="30000" kx="1300200" algn="ctr" rotWithShape="0">
                    <a:prstClr val="black">
                      <a:alpha val="32000"/>
                    </a:prstClr>
                  </a:outerShdw>
                </a:effectLst>
                <a:latin typeface="Boulder" pitchFamily="2" charset="0"/>
              </a:rPr>
              <a:t>have hardened their hearts against the truth – </a:t>
            </a:r>
            <a:endParaRPr lang="en-US" sz="2400" dirty="0" smtClean="0">
              <a:effectLst>
                <a:outerShdw blurRad="60007" dist="310007" dir="7680000" sy="30000" kx="1300200" algn="ctr" rotWithShape="0">
                  <a:prstClr val="black">
                    <a:alpha val="32000"/>
                  </a:prstClr>
                </a:outerShdw>
              </a:effectLst>
              <a:latin typeface="Boulder" pitchFamily="2" charset="0"/>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They </a:t>
            </a:r>
            <a:r>
              <a:rPr lang="en-US" sz="2400" dirty="0">
                <a:effectLst>
                  <a:outerShdw blurRad="60007" dist="310007" dir="7680000" sy="30000" kx="1300200" algn="ctr" rotWithShape="0">
                    <a:prstClr val="black">
                      <a:alpha val="32000"/>
                    </a:prstClr>
                  </a:outerShdw>
                </a:effectLst>
                <a:latin typeface="Boulder" pitchFamily="2" charset="0"/>
              </a:rPr>
              <a:t>have destroyed their conscience so that they cannot feel their guilt and need – </a:t>
            </a: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They are without REMEDY</a:t>
            </a:r>
            <a:endParaRPr lang="en-US" sz="2400" dirty="0">
              <a:effectLst>
                <a:outerShdw blurRad="60007" dist="310007" dir="7680000" sy="30000" kx="1300200" algn="ctr" rotWithShape="0">
                  <a:prstClr val="black">
                    <a:alpha val="32000"/>
                  </a:prstClr>
                </a:outerShdw>
              </a:effectLst>
              <a:latin typeface="Boulder" pitchFamily="2" charset="0"/>
            </a:endParaRPr>
          </a:p>
        </p:txBody>
      </p:sp>
      <p:sp>
        <p:nvSpPr>
          <p:cNvPr id="5" name="Rectangle 4"/>
          <p:cNvSpPr/>
          <p:nvPr/>
        </p:nvSpPr>
        <p:spPr>
          <a:xfrm>
            <a:off x="2243574" y="1219198"/>
            <a:ext cx="4656852" cy="584775"/>
          </a:xfrm>
          <a:prstGeom prst="rect">
            <a:avLst/>
          </a:prstGeom>
        </p:spPr>
        <p:txBody>
          <a:bodyPr wrap="none">
            <a:spAutoFit/>
          </a:bodyPr>
          <a:lstStyle/>
          <a:p>
            <a:r>
              <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“that without </a:t>
            </a:r>
            <a:r>
              <a:rPr lang="en-US" sz="3200" b="1" i="1" spc="50" dirty="0" smtClean="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remedy.”</a:t>
            </a:r>
            <a:endPar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endParaRPr>
          </a:p>
        </p:txBody>
      </p:sp>
    </p:spTree>
    <p:extLst>
      <p:ext uri="{BB962C8B-B14F-4D97-AF65-F5344CB8AC3E}">
        <p14:creationId xmlns:p14="http://schemas.microsoft.com/office/powerpoint/2010/main" val="736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pic>
        <p:nvPicPr>
          <p:cNvPr id="6" name="Picture 5"/>
          <p:cNvPicPr>
            <a:picLocks noChangeAspect="1" noChangeArrowheads="1"/>
          </p:cNvPicPr>
          <p:nvPr/>
        </p:nvPicPr>
        <p:blipFill>
          <a:blip r:embed="rId2" cstate="print"/>
          <a:srcRect/>
          <a:stretch>
            <a:fillRect/>
          </a:stretch>
        </p:blipFill>
        <p:spPr bwMode="auto">
          <a:xfrm>
            <a:off x="2362200" y="1228129"/>
            <a:ext cx="6781800" cy="5660349"/>
          </a:xfrm>
          <a:prstGeom prst="rect">
            <a:avLst/>
          </a:prstGeom>
          <a:noFill/>
          <a:ln w="9525">
            <a:noFill/>
            <a:miter lim="800000"/>
            <a:headEnd/>
            <a:tailEnd/>
          </a:ln>
          <a:effectLst/>
        </p:spPr>
      </p:pic>
      <p:sp>
        <p:nvSpPr>
          <p:cNvPr id="2" name="Rectangle 1"/>
          <p:cNvSpPr/>
          <p:nvPr/>
        </p:nvSpPr>
        <p:spPr>
          <a:xfrm>
            <a:off x="3276600" y="1752600"/>
            <a:ext cx="4876800" cy="3539430"/>
          </a:xfrm>
          <a:prstGeom prst="rect">
            <a:avLst/>
          </a:prstGeom>
        </p:spPr>
        <p:txBody>
          <a:bodyPr wrap="square">
            <a:spAutoFit/>
          </a:bodyPr>
          <a:lstStyle/>
          <a:p>
            <a:pPr algn="ctr"/>
            <a:r>
              <a:rPr lang="en-US" sz="2800" b="1" dirty="0">
                <a:effectLst>
                  <a:outerShdw blurRad="60007" dist="310007" dir="7680000" sy="30000" kx="1300200" algn="ctr" rotWithShape="0">
                    <a:prstClr val="black">
                      <a:alpha val="32000"/>
                    </a:prstClr>
                  </a:outerShdw>
                </a:effectLst>
              </a:rPr>
              <a:t>2 Peter 3:9 (NKJV) </a:t>
            </a:r>
            <a:r>
              <a:rPr lang="en-US" sz="2800" dirty="0">
                <a:effectLst>
                  <a:outerShdw blurRad="60007" dist="310007" dir="7680000" sy="30000" kx="1300200" algn="ctr" rotWithShape="0">
                    <a:prstClr val="black">
                      <a:alpha val="32000"/>
                    </a:prstClr>
                  </a:outerShdw>
                </a:effectLst>
              </a:rPr>
              <a:t/>
            </a:r>
            <a:br>
              <a:rPr lang="en-US" sz="2800" dirty="0">
                <a:effectLst>
                  <a:outerShdw blurRad="60007" dist="310007" dir="7680000" sy="30000" kx="1300200" algn="ctr" rotWithShape="0">
                    <a:prstClr val="black">
                      <a:alpha val="32000"/>
                    </a:prstClr>
                  </a:outerShdw>
                </a:effectLst>
              </a:rPr>
            </a:br>
            <a:r>
              <a:rPr lang="en-US" sz="2800" baseline="30000" dirty="0">
                <a:effectLst>
                  <a:outerShdw blurRad="60007" dist="310007" dir="7680000" sy="30000" kx="1300200" algn="ctr" rotWithShape="0">
                    <a:prstClr val="black">
                      <a:alpha val="32000"/>
                    </a:prstClr>
                  </a:outerShdw>
                </a:effectLst>
              </a:rPr>
              <a:t>9 </a:t>
            </a:r>
            <a:r>
              <a:rPr lang="en-US" sz="2800" dirty="0">
                <a:effectLst>
                  <a:outerShdw blurRad="60007" dist="310007" dir="7680000" sy="30000" kx="1300200" algn="ctr" rotWithShape="0">
                    <a:prstClr val="black">
                      <a:alpha val="32000"/>
                    </a:prstClr>
                  </a:outerShdw>
                </a:effectLst>
              </a:rPr>
              <a:t>The Lord is not slack concerning </a:t>
            </a:r>
            <a:r>
              <a:rPr lang="en-US" sz="2800" i="1" dirty="0">
                <a:effectLst>
                  <a:outerShdw blurRad="60007" dist="310007" dir="7680000" sy="30000" kx="1300200" algn="ctr" rotWithShape="0">
                    <a:prstClr val="black">
                      <a:alpha val="32000"/>
                    </a:prstClr>
                  </a:outerShdw>
                </a:effectLst>
              </a:rPr>
              <a:t>His</a:t>
            </a:r>
            <a:r>
              <a:rPr lang="en-US" sz="2800" dirty="0">
                <a:effectLst>
                  <a:outerShdw blurRad="60007" dist="310007" dir="7680000" sy="30000" kx="1300200" algn="ctr" rotWithShape="0">
                    <a:prstClr val="black">
                      <a:alpha val="32000"/>
                    </a:prstClr>
                  </a:outerShdw>
                </a:effectLst>
              </a:rPr>
              <a:t> promise, as some count slackness, but is longsuffering toward us, not willing that any should perish but that all should come to repentance. </a:t>
            </a:r>
          </a:p>
        </p:txBody>
      </p:sp>
    </p:spTree>
    <p:extLst>
      <p:ext uri="{BB962C8B-B14F-4D97-AF65-F5344CB8AC3E}">
        <p14:creationId xmlns:p14="http://schemas.microsoft.com/office/powerpoint/2010/main" val="350011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3" name="TextBox 2"/>
          <p:cNvSpPr txBox="1"/>
          <p:nvPr/>
        </p:nvSpPr>
        <p:spPr>
          <a:xfrm>
            <a:off x="3733800" y="1905000"/>
            <a:ext cx="5334000" cy="4247317"/>
          </a:xfrm>
          <a:prstGeom prst="rect">
            <a:avLst/>
          </a:prstGeom>
          <a:noFill/>
        </p:spPr>
        <p:txBody>
          <a:bodyPr wrap="square" rtlCol="0">
            <a:spAutoFit/>
          </a:bodyPr>
          <a:lstStyle/>
          <a:p>
            <a:pPr algn="ctr">
              <a:spcAft>
                <a:spcPts val="1200"/>
              </a:spcAft>
            </a:pPr>
            <a:r>
              <a:rPr lang="en-US" sz="2800" dirty="0" smtClean="0">
                <a:effectLst>
                  <a:glow rad="101600">
                    <a:schemeClr val="bg1">
                      <a:alpha val="60000"/>
                    </a:schemeClr>
                  </a:glow>
                </a:effectLst>
                <a:latin typeface="Boulder" pitchFamily="2" charset="0"/>
              </a:rPr>
              <a:t>Today is the day of salvation – </a:t>
            </a:r>
            <a:r>
              <a:rPr lang="en-US" sz="2400" b="1" dirty="0" smtClean="0">
                <a:effectLst>
                  <a:glow rad="101600">
                    <a:schemeClr val="bg1">
                      <a:alpha val="60000"/>
                    </a:schemeClr>
                  </a:glow>
                </a:effectLst>
                <a:latin typeface="+mj-lt"/>
              </a:rPr>
              <a:t>2 </a:t>
            </a:r>
            <a:r>
              <a:rPr lang="en-US" sz="2400" b="1" dirty="0">
                <a:effectLst>
                  <a:glow rad="101600">
                    <a:schemeClr val="bg1">
                      <a:alpha val="60000"/>
                    </a:schemeClr>
                  </a:glow>
                </a:effectLst>
                <a:latin typeface="+mj-lt"/>
              </a:rPr>
              <a:t>Cor. 6:2; </a:t>
            </a:r>
            <a:r>
              <a:rPr lang="en-US" sz="2400" b="1" dirty="0" err="1">
                <a:effectLst>
                  <a:glow rad="101600">
                    <a:schemeClr val="bg1">
                      <a:alpha val="60000"/>
                    </a:schemeClr>
                  </a:glow>
                </a:effectLst>
                <a:latin typeface="+mj-lt"/>
              </a:rPr>
              <a:t>Heb</a:t>
            </a:r>
            <a:r>
              <a:rPr lang="en-US" sz="2400" b="1" dirty="0">
                <a:effectLst>
                  <a:glow rad="101600">
                    <a:schemeClr val="bg1">
                      <a:alpha val="60000"/>
                    </a:schemeClr>
                  </a:glow>
                </a:effectLst>
                <a:latin typeface="+mj-lt"/>
              </a:rPr>
              <a:t> 3:7; 4:7; </a:t>
            </a:r>
            <a:r>
              <a:rPr lang="en-US" sz="2400" b="1" dirty="0" smtClean="0">
                <a:effectLst>
                  <a:glow rad="101600">
                    <a:schemeClr val="bg1">
                      <a:alpha val="60000"/>
                    </a:schemeClr>
                  </a:glow>
                </a:effectLst>
                <a:latin typeface="+mj-lt"/>
              </a:rPr>
              <a:t>              2 </a:t>
            </a:r>
            <a:r>
              <a:rPr lang="en-US" sz="2400" b="1" dirty="0">
                <a:effectLst>
                  <a:glow rad="101600">
                    <a:schemeClr val="bg1">
                      <a:alpha val="60000"/>
                    </a:schemeClr>
                  </a:glow>
                </a:effectLst>
                <a:latin typeface="+mj-lt"/>
              </a:rPr>
              <a:t>Pet. </a:t>
            </a:r>
            <a:r>
              <a:rPr lang="en-US" sz="2400" b="1" dirty="0" smtClean="0">
                <a:effectLst>
                  <a:glow rad="101600">
                    <a:schemeClr val="bg1">
                      <a:alpha val="60000"/>
                    </a:schemeClr>
                  </a:glow>
                </a:effectLst>
                <a:latin typeface="+mj-lt"/>
              </a:rPr>
              <a:t>3:10-14</a:t>
            </a:r>
          </a:p>
          <a:p>
            <a:pPr algn="ctr">
              <a:spcAft>
                <a:spcPts val="1200"/>
              </a:spcAft>
            </a:pPr>
            <a:r>
              <a:rPr lang="en-US" sz="2800" dirty="0" smtClean="0">
                <a:effectLst>
                  <a:glow rad="101600">
                    <a:schemeClr val="bg1">
                      <a:alpha val="60000"/>
                    </a:schemeClr>
                  </a:glow>
                </a:effectLst>
                <a:latin typeface="Boulder" pitchFamily="2" charset="0"/>
              </a:rPr>
              <a:t>Jesus invites you to come – </a:t>
            </a:r>
            <a:r>
              <a:rPr lang="en-US" sz="2400" b="1" dirty="0" smtClean="0">
                <a:effectLst>
                  <a:glow rad="101600">
                    <a:schemeClr val="bg1">
                      <a:alpha val="60000"/>
                    </a:schemeClr>
                  </a:glow>
                </a:effectLst>
                <a:latin typeface="+mj-lt"/>
              </a:rPr>
              <a:t>Mat. 11:28-30; Rev. 22:17</a:t>
            </a:r>
            <a:endParaRPr lang="en-US" sz="2800" b="1" dirty="0">
              <a:effectLst>
                <a:glow rad="101600">
                  <a:schemeClr val="bg1">
                    <a:alpha val="60000"/>
                  </a:schemeClr>
                </a:glow>
              </a:effectLst>
              <a:latin typeface="+mj-lt"/>
            </a:endParaRPr>
          </a:p>
          <a:p>
            <a:pPr algn="ctr">
              <a:spcAft>
                <a:spcPts val="1200"/>
              </a:spcAft>
            </a:pPr>
            <a:r>
              <a:rPr lang="en-US" sz="2800" dirty="0" smtClean="0">
                <a:effectLst>
                  <a:glow rad="101600">
                    <a:schemeClr val="bg1">
                      <a:alpha val="60000"/>
                    </a:schemeClr>
                  </a:glow>
                </a:effectLst>
                <a:latin typeface="Boulder" pitchFamily="2" charset="0"/>
              </a:rPr>
              <a:t>Satan wants you to resist, reject God and be destroyed!</a:t>
            </a:r>
          </a:p>
          <a:p>
            <a:pPr algn="ctr">
              <a:spcAft>
                <a:spcPts val="1200"/>
              </a:spcAft>
            </a:pPr>
            <a:r>
              <a:rPr lang="en-US" sz="2800" dirty="0" smtClean="0">
                <a:effectLst>
                  <a:glow rad="101600">
                    <a:schemeClr val="bg1">
                      <a:alpha val="60000"/>
                    </a:schemeClr>
                  </a:glow>
                </a:effectLst>
                <a:latin typeface="Boulder" pitchFamily="2" charset="0"/>
              </a:rPr>
              <a:t>How will you respond to God’s rebuke, mercy and LOVE?</a:t>
            </a:r>
          </a:p>
        </p:txBody>
      </p:sp>
    </p:spTree>
    <p:extLst>
      <p:ext uri="{BB962C8B-B14F-4D97-AF65-F5344CB8AC3E}">
        <p14:creationId xmlns:p14="http://schemas.microsoft.com/office/powerpoint/2010/main" val="16575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blog.bycoddot.com/wp-content/uploads/2008/05/spiritual-warfare-in-old-and-new-testament-examples-from-the-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 y="0"/>
            <a:ext cx="913707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5600" y="1214660"/>
            <a:ext cx="6019800" cy="4401205"/>
          </a:xfrm>
          <a:prstGeom prst="rect">
            <a:avLst/>
          </a:prstGeom>
        </p:spPr>
        <p:txBody>
          <a:bodyPr wrap="square">
            <a:spAutoFit/>
          </a:bodyPr>
          <a:lstStyle/>
          <a:p>
            <a:pPr algn="ctr"/>
            <a:r>
              <a:rPr lang="en-US" sz="4000" dirty="0" smtClean="0">
                <a:ln w="18415" cmpd="sng">
                  <a:solidFill>
                    <a:sysClr val="windowText" lastClr="000000"/>
                  </a:solidFill>
                  <a:prstDash val="solid"/>
                </a:ln>
                <a:solidFill>
                  <a:srgbClr val="FFFFFF"/>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There </a:t>
            </a:r>
            <a:r>
              <a:rPr lang="en-US" sz="4000" dirty="0">
                <a:ln w="18415" cmpd="sng">
                  <a:solidFill>
                    <a:sysClr val="windowText" lastClr="000000"/>
                  </a:solidFill>
                  <a:prstDash val="solid"/>
                </a:ln>
                <a:solidFill>
                  <a:srgbClr val="FFFFFF"/>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is a choice you have to make,</a:t>
            </a:r>
            <a:br>
              <a:rPr lang="en-US" sz="4000" dirty="0">
                <a:ln w="18415" cmpd="sng">
                  <a:solidFill>
                    <a:sysClr val="windowText" lastClr="000000"/>
                  </a:solidFill>
                  <a:prstDash val="solid"/>
                </a:ln>
                <a:solidFill>
                  <a:srgbClr val="FFFFFF"/>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br>
            <a:r>
              <a:rPr lang="en-US" sz="4000" dirty="0">
                <a:ln w="18415" cmpd="sng">
                  <a:solidFill>
                    <a:sysClr val="windowText" lastClr="000000"/>
                  </a:solidFill>
                  <a:prstDash val="solid"/>
                </a:ln>
                <a:solidFill>
                  <a:srgbClr val="FFFFFF"/>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In everything you do.</a:t>
            </a:r>
            <a:br>
              <a:rPr lang="en-US" sz="4000" dirty="0">
                <a:ln w="18415" cmpd="sng">
                  <a:solidFill>
                    <a:sysClr val="windowText" lastClr="000000"/>
                  </a:solidFill>
                  <a:prstDash val="solid"/>
                </a:ln>
                <a:solidFill>
                  <a:srgbClr val="FFFFFF"/>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br>
            <a:r>
              <a:rPr lang="en-US" sz="4000" dirty="0">
                <a:ln w="18415" cmpd="sng">
                  <a:solidFill>
                    <a:sysClr val="windowText" lastClr="000000"/>
                  </a:solidFill>
                  <a:prstDash val="solid"/>
                </a:ln>
                <a:solidFill>
                  <a:srgbClr val="FFFFFF"/>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And you must always keep in mind,</a:t>
            </a:r>
            <a:br>
              <a:rPr lang="en-US" sz="4000" dirty="0">
                <a:ln w="18415" cmpd="sng">
                  <a:solidFill>
                    <a:sysClr val="windowText" lastClr="000000"/>
                  </a:solidFill>
                  <a:prstDash val="solid"/>
                </a:ln>
                <a:solidFill>
                  <a:srgbClr val="FFFFFF"/>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br>
            <a:r>
              <a:rPr lang="en-US" sz="4000" dirty="0">
                <a:ln w="18415" cmpd="sng">
                  <a:solidFill>
                    <a:sysClr val="windowText" lastClr="000000"/>
                  </a:solidFill>
                  <a:prstDash val="solid"/>
                </a:ln>
                <a:solidFill>
                  <a:srgbClr val="FFFFFF"/>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The choice you make makes you</a:t>
            </a:r>
            <a:r>
              <a:rPr lang="en-US" sz="4000" dirty="0" smtClean="0">
                <a:ln w="18415" cmpd="sng">
                  <a:solidFill>
                    <a:sysClr val="windowText" lastClr="000000"/>
                  </a:solidFill>
                  <a:prstDash val="solid"/>
                </a:ln>
                <a:solidFill>
                  <a:srgbClr val="FFFFFF"/>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a:t>
            </a:r>
          </a:p>
        </p:txBody>
      </p:sp>
      <p:sp>
        <p:nvSpPr>
          <p:cNvPr id="5" name="Rectangle 4"/>
          <p:cNvSpPr/>
          <p:nvPr/>
        </p:nvSpPr>
        <p:spPr>
          <a:xfrm>
            <a:off x="4390317" y="5867400"/>
            <a:ext cx="4144083" cy="400110"/>
          </a:xfrm>
          <a:prstGeom prst="rect">
            <a:avLst/>
          </a:prstGeom>
        </p:spPr>
        <p:txBody>
          <a:bodyPr wrap="none">
            <a:spAutoFit/>
          </a:bodyPr>
          <a:lstStyle/>
          <a:p>
            <a:r>
              <a:rPr lang="en-US" sz="2000" dirty="0">
                <a:effectLst>
                  <a:glow rad="101600">
                    <a:srgbClr val="FFC000">
                      <a:alpha val="60000"/>
                    </a:srgbClr>
                  </a:glow>
                </a:effectLst>
              </a:rPr>
              <a:t> In the little booklet, Bits and </a:t>
            </a:r>
            <a:r>
              <a:rPr lang="en-US" sz="2000" dirty="0" smtClean="0">
                <a:effectLst>
                  <a:glow rad="101600">
                    <a:srgbClr val="FFC000">
                      <a:alpha val="60000"/>
                    </a:srgbClr>
                  </a:glow>
                </a:effectLst>
              </a:rPr>
              <a:t>Pieces,</a:t>
            </a:r>
            <a:endParaRPr lang="en-US" sz="2000" dirty="0">
              <a:effectLst>
                <a:glow rad="101600">
                  <a:srgbClr val="FFC000">
                    <a:alpha val="60000"/>
                  </a:srgbClr>
                </a:glow>
              </a:effectLst>
            </a:endParaRPr>
          </a:p>
        </p:txBody>
      </p:sp>
      <p:sp>
        <p:nvSpPr>
          <p:cNvPr id="8" name="TextBox 7"/>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70397873"/>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08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18</a:t>
            </a:fld>
            <a:endParaRPr lang="en-US">
              <a:solidFill>
                <a:srgbClr val="FFF9E5"/>
              </a:solidFill>
            </a:endParaRPr>
          </a:p>
        </p:txBody>
      </p:sp>
      <p:sp>
        <p:nvSpPr>
          <p:cNvPr id="3" name="TextBox 2"/>
          <p:cNvSpPr txBox="1"/>
          <p:nvPr/>
        </p:nvSpPr>
        <p:spPr>
          <a:xfrm>
            <a:off x="152401" y="1395948"/>
            <a:ext cx="8763000" cy="341632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4353">
              <a:defRPr/>
            </a:pPr>
            <a:r>
              <a:rPr lang="en-US" sz="2400" kern="0" dirty="0">
                <a:solidFill>
                  <a:schemeClr val="bg1"/>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Prepared </a:t>
            </a:r>
            <a:r>
              <a:rPr lang="en-US" kern="0" dirty="0" smtClean="0">
                <a:solidFill>
                  <a:schemeClr val="bg1"/>
                </a:solidFill>
                <a:effectLst>
                  <a:outerShdw blurRad="60007" dist="310007" dir="7680000" sy="30000" kx="1300200" algn="ctr" rotWithShape="0">
                    <a:prstClr val="black">
                      <a:alpha val="32000"/>
                    </a:prstClr>
                  </a:outerShdw>
                </a:effectLst>
                <a:latin typeface="Book Antiqua"/>
              </a:rPr>
              <a:t>February 10-12,  </a:t>
            </a:r>
            <a:r>
              <a:rPr lang="en-US" kern="0" dirty="0">
                <a:solidFill>
                  <a:schemeClr val="bg1"/>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Preached </a:t>
            </a:r>
            <a:r>
              <a:rPr lang="en-US" kern="0" dirty="0" smtClean="0">
                <a:solidFill>
                  <a:schemeClr val="bg1"/>
                </a:solidFill>
                <a:effectLst>
                  <a:outerShdw blurRad="60007" dist="310007" dir="7680000" sy="30000" kx="1300200" algn="ctr" rotWithShape="0">
                    <a:prstClr val="black">
                      <a:alpha val="32000"/>
                    </a:prstClr>
                  </a:outerShdw>
                </a:effectLst>
                <a:latin typeface="Book Antiqua"/>
              </a:rPr>
              <a:t>February 13, </a:t>
            </a:r>
            <a:r>
              <a:rPr lang="en-US" kern="0" dirty="0">
                <a:solidFill>
                  <a:schemeClr val="bg1"/>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schemeClr val="bg1"/>
                </a:solidFill>
                <a:effectLst>
                  <a:outerShdw blurRad="60007" dist="310007" dir="7680000" sy="30000" kx="1300200" algn="ctr" rotWithShape="0">
                    <a:prstClr val="black">
                      <a:alpha val="32000"/>
                    </a:prstClr>
                  </a:outerShdw>
                </a:effectLst>
                <a:latin typeface="Book Antiqua"/>
              </a:rPr>
              <a:t>th</a:t>
            </a:r>
            <a:r>
              <a:rPr lang="en-US" sz="2000" kern="0" dirty="0">
                <a:solidFill>
                  <a:schemeClr val="bg1"/>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Email – </a:t>
            </a:r>
            <a:r>
              <a:rPr lang="en-US" u="sng" kern="0" dirty="0">
                <a:solidFill>
                  <a:schemeClr val="bg1"/>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schemeClr val="bg1"/>
                </a:solidFill>
                <a:effectLst>
                  <a:outerShdw blurRad="60007" dist="310007" dir="7680000" sy="30000" kx="1300200" algn="ctr" rotWithShape="0">
                    <a:prstClr val="black">
                      <a:alpha val="32000"/>
                    </a:prstClr>
                  </a:outerShdw>
                </a:effectLst>
                <a:latin typeface="Book Antiqua"/>
              </a:rPr>
              <a:t> </a:t>
            </a:r>
            <a:r>
              <a:rPr lang="en-US" kern="0" dirty="0">
                <a:solidFill>
                  <a:schemeClr val="bg1"/>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schemeClr val="bg1"/>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sz="2000" kern="0" dirty="0">
                <a:solidFill>
                  <a:schemeClr val="bg1"/>
                </a:solidFill>
                <a:effectLst>
                  <a:outerShdw blurRad="60007" dist="310007" dir="7680000" sy="30000" kx="1300200" algn="ctr" rotWithShape="0">
                    <a:prstClr val="black">
                      <a:alpha val="32000"/>
                    </a:prstClr>
                  </a:outerShdw>
                </a:effectLst>
                <a:latin typeface="Book Antiqua"/>
              </a:rPr>
              <a:t> </a:t>
            </a:r>
            <a:endParaRPr lang="en-US" sz="2000" dirty="0">
              <a:solidFill>
                <a:schemeClr val="bg1"/>
              </a:solidFill>
            </a:endParaRPr>
          </a:p>
        </p:txBody>
      </p:sp>
      <p:sp>
        <p:nvSpPr>
          <p:cNvPr id="9" name="TextBox 8"/>
          <p:cNvSpPr txBox="1"/>
          <p:nvPr/>
        </p:nvSpPr>
        <p:spPr>
          <a:xfrm>
            <a:off x="152401" y="5250873"/>
            <a:ext cx="8763000" cy="1631212"/>
          </a:xfrm>
          <a:prstGeom prst="rect">
            <a:avLst/>
          </a:prstGeom>
        </p:spPr>
        <p:style>
          <a:lnRef idx="3">
            <a:schemeClr val="lt1"/>
          </a:lnRef>
          <a:fillRef idx="1">
            <a:schemeClr val="accent6"/>
          </a:fillRef>
          <a:effectRef idx="1">
            <a:schemeClr val="accent6"/>
          </a:effectRef>
          <a:fontRef idx="minor">
            <a:schemeClr val="lt1"/>
          </a:fontRef>
        </p:style>
        <p:txBody>
          <a:bodyPr wrap="square" lIns="91435" tIns="45718" rIns="91435" bIns="45718" rtlCol="0">
            <a:spAutoFit/>
          </a:bodyPr>
          <a:lstStyle/>
          <a:p>
            <a:pPr algn="ctr" defTabSz="914353"/>
            <a:r>
              <a:rPr lang="en-US" sz="2000" dirty="0">
                <a:solidFill>
                  <a:schemeClr val="bg1"/>
                </a:solidFill>
              </a:rPr>
              <a:t>Note – Many of the transition effects used in this presentation are lost using PPT 2007 Viewer</a:t>
            </a:r>
          </a:p>
          <a:p>
            <a:pPr algn="ctr" defTabSz="914353"/>
            <a:r>
              <a:rPr lang="en-US" sz="2000" dirty="0">
                <a:solidFill>
                  <a:schemeClr val="bg1"/>
                </a:solidFill>
              </a:rPr>
              <a:t>To view transitions you can download PPT 2010 viewer:</a:t>
            </a:r>
          </a:p>
          <a:p>
            <a:pPr algn="ctr" defTabSz="914353"/>
            <a:r>
              <a:rPr lang="en-US" sz="2000" dirty="0">
                <a:solidFill>
                  <a:schemeClr val="bg1"/>
                </a:solidFill>
                <a:hlinkClick r:id="rId3"/>
              </a:rPr>
              <a:t>http://www.microsoft.com/downloads/en/details.aspx?displaylang=en&amp;FamilyID=cb9bf144-1076-4615-9951-294eeb832823</a:t>
            </a:r>
            <a:r>
              <a:rPr lang="en-US" sz="2000" dirty="0">
                <a:solidFill>
                  <a:schemeClr val="bg1"/>
                </a:solidFill>
              </a:rPr>
              <a:t>  </a:t>
            </a:r>
          </a:p>
        </p:txBody>
      </p:sp>
      <p:sp>
        <p:nvSpPr>
          <p:cNvPr id="7" name="TextBox 6"/>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28867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438400" y="1524000"/>
            <a:ext cx="6477000" cy="5064443"/>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2667000" y="1676400"/>
            <a:ext cx="6272212" cy="4912043"/>
          </a:xfrm>
          <a:prstGeom prst="rect">
            <a:avLst/>
          </a:prstGeom>
          <a:noFill/>
        </p:spPr>
        <p:txBody>
          <a:bodyPr wrap="square" rtlCol="0">
            <a:spAutoFit/>
          </a:bodyPr>
          <a:lstStyle/>
          <a:p>
            <a:pPr marL="457200" indent="-457200">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“Crossing the Rubicon” - </a:t>
            </a:r>
            <a:r>
              <a:rPr lang="en-US" sz="2400" dirty="0" smtClean="0">
                <a:effectLst>
                  <a:outerShdw blurRad="60007" dist="310007" dir="7680000" sy="30000" kx="1300200" algn="ctr" rotWithShape="0">
                    <a:prstClr val="black">
                      <a:alpha val="32000"/>
                    </a:prstClr>
                  </a:outerShdw>
                </a:effectLst>
                <a:latin typeface="+mj-lt"/>
              </a:rPr>
              <a:t>Julius Caesar's invasion of Ancient Rome (Jan 10, 49 BC), </a:t>
            </a:r>
            <a:endParaRPr lang="en-US" sz="2800" dirty="0" smtClean="0">
              <a:effectLst>
                <a:outerShdw blurRad="60007" dist="310007" dir="7680000" sy="30000" kx="1300200" algn="ctr" rotWithShape="0">
                  <a:prstClr val="black">
                    <a:alpha val="32000"/>
                  </a:prstClr>
                </a:outerShdw>
              </a:effectLst>
              <a:latin typeface="+mj-lt"/>
            </a:endParaRPr>
          </a:p>
          <a:p>
            <a:pPr marL="457200" indent="-457200">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“Burn one's bridges” – </a:t>
            </a:r>
            <a:r>
              <a:rPr lang="en-US" sz="2400" dirty="0" smtClean="0">
                <a:effectLst>
                  <a:outerShdw blurRad="60007" dist="310007" dir="7680000" sy="30000" kx="1300200" algn="ctr" rotWithShape="0">
                    <a:prstClr val="black">
                      <a:alpha val="32000"/>
                    </a:prstClr>
                  </a:outerShdw>
                </a:effectLst>
                <a:latin typeface="+mj-lt"/>
              </a:rPr>
              <a:t>Military expression – the point of no retreat.</a:t>
            </a:r>
            <a:endParaRPr lang="en-US" sz="2800" dirty="0" smtClean="0">
              <a:effectLst>
                <a:outerShdw blurRad="60007" dist="310007" dir="7680000" sy="30000" kx="1300200" algn="ctr" rotWithShape="0">
                  <a:prstClr val="black">
                    <a:alpha val="32000"/>
                  </a:prstClr>
                </a:outerShdw>
              </a:effectLst>
              <a:latin typeface="+mj-lt"/>
            </a:endParaRPr>
          </a:p>
          <a:p>
            <a:pPr marL="457200" indent="-457200">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“Burn one's boats” - </a:t>
            </a:r>
            <a:r>
              <a:rPr lang="en-US" sz="2400" dirty="0" smtClean="0">
                <a:effectLst>
                  <a:outerShdw blurRad="60007" dist="310007" dir="7680000" sy="30000" kx="1300200" algn="ctr" rotWithShape="0">
                    <a:prstClr val="black">
                      <a:alpha val="32000"/>
                    </a:prstClr>
                  </a:outerShdw>
                </a:effectLst>
                <a:latin typeface="+mj-lt"/>
              </a:rPr>
              <a:t>Tariq </a:t>
            </a:r>
            <a:r>
              <a:rPr lang="en-US" sz="2400" dirty="0" err="1" smtClean="0">
                <a:effectLst>
                  <a:outerShdw blurRad="60007" dist="310007" dir="7680000" sy="30000" kx="1300200" algn="ctr" rotWithShape="0">
                    <a:prstClr val="black">
                      <a:alpha val="32000"/>
                    </a:prstClr>
                  </a:outerShdw>
                </a:effectLst>
                <a:latin typeface="+mj-lt"/>
              </a:rPr>
              <a:t>ibn</a:t>
            </a:r>
            <a:r>
              <a:rPr lang="en-US" sz="2400" dirty="0" smtClean="0">
                <a:effectLst>
                  <a:outerShdw blurRad="60007" dist="310007" dir="7680000" sy="30000" kx="1300200" algn="ctr" rotWithShape="0">
                    <a:prstClr val="black">
                      <a:alpha val="32000"/>
                    </a:prstClr>
                  </a:outerShdw>
                </a:effectLst>
                <a:latin typeface="+mj-lt"/>
              </a:rPr>
              <a:t> </a:t>
            </a:r>
            <a:r>
              <a:rPr lang="en-US" sz="2400" dirty="0" err="1" smtClean="0">
                <a:effectLst>
                  <a:outerShdw blurRad="60007" dist="310007" dir="7680000" sy="30000" kx="1300200" algn="ctr" rotWithShape="0">
                    <a:prstClr val="black">
                      <a:alpha val="32000"/>
                    </a:prstClr>
                  </a:outerShdw>
                </a:effectLst>
                <a:latin typeface="+mj-lt"/>
              </a:rPr>
              <a:t>Ziyad</a:t>
            </a:r>
            <a:r>
              <a:rPr lang="en-US" sz="2400" dirty="0" smtClean="0">
                <a:effectLst>
                  <a:outerShdw blurRad="60007" dist="310007" dir="7680000" sy="30000" kx="1300200" algn="ctr" rotWithShape="0">
                    <a:prstClr val="black">
                      <a:alpha val="32000"/>
                    </a:prstClr>
                  </a:outerShdw>
                </a:effectLst>
                <a:latin typeface="+mj-lt"/>
              </a:rPr>
              <a:t>, upon setting foot on the Iberian Peninsula (711 AD), - </a:t>
            </a:r>
            <a:r>
              <a:rPr lang="en-US" sz="2400" dirty="0" err="1" smtClean="0">
                <a:effectLst>
                  <a:outerShdw blurRad="60007" dist="310007" dir="7680000" sy="30000" kx="1300200" algn="ctr" rotWithShape="0">
                    <a:prstClr val="black">
                      <a:alpha val="32000"/>
                    </a:prstClr>
                  </a:outerShdw>
                </a:effectLst>
                <a:latin typeface="+mj-lt"/>
              </a:rPr>
              <a:t>Hernan</a:t>
            </a:r>
            <a:r>
              <a:rPr lang="en-US" sz="2400" dirty="0" smtClean="0">
                <a:effectLst>
                  <a:outerShdw blurRad="60007" dist="310007" dir="7680000" sy="30000" kx="1300200" algn="ctr" rotWithShape="0">
                    <a:prstClr val="black">
                      <a:alpha val="32000"/>
                    </a:prstClr>
                  </a:outerShdw>
                </a:effectLst>
                <a:latin typeface="+mj-lt"/>
              </a:rPr>
              <a:t> Cortes (1485-1547),</a:t>
            </a:r>
            <a:endParaRPr lang="en-US" sz="2800" dirty="0" smtClean="0">
              <a:effectLst>
                <a:outerShdw blurRad="60007" dist="310007" dir="7680000" sy="30000" kx="1300200" algn="ctr" rotWithShape="0">
                  <a:prstClr val="black">
                    <a:alpha val="32000"/>
                  </a:prstClr>
                </a:outerShdw>
              </a:effectLst>
              <a:latin typeface="+mj-lt"/>
            </a:endParaRPr>
          </a:p>
          <a:p>
            <a:pPr marL="457200" indent="-457200">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"Break the woks and sink the boats” - </a:t>
            </a:r>
            <a:r>
              <a:rPr lang="en-US" sz="2400" dirty="0" smtClean="0">
                <a:effectLst>
                  <a:outerShdw blurRad="60007" dist="310007" dir="7680000" sy="30000" kx="1300200" algn="ctr" rotWithShape="0">
                    <a:prstClr val="black">
                      <a:alpha val="32000"/>
                    </a:prstClr>
                  </a:outerShdw>
                </a:effectLst>
                <a:latin typeface="+mj-lt"/>
              </a:rPr>
              <a:t>Xiang Yu's order at the Battle of </a:t>
            </a:r>
            <a:r>
              <a:rPr lang="en-US" sz="2400" dirty="0" err="1" smtClean="0">
                <a:effectLst>
                  <a:outerShdw blurRad="60007" dist="310007" dir="7680000" sy="30000" kx="1300200" algn="ctr" rotWithShape="0">
                    <a:prstClr val="black">
                      <a:alpha val="32000"/>
                    </a:prstClr>
                  </a:outerShdw>
                </a:effectLst>
                <a:latin typeface="+mj-lt"/>
              </a:rPr>
              <a:t>Julu</a:t>
            </a:r>
            <a:r>
              <a:rPr lang="en-US" sz="2400" dirty="0" smtClean="0">
                <a:effectLst>
                  <a:outerShdw blurRad="60007" dist="310007" dir="7680000" sy="30000" kx="1300200" algn="ctr" rotWithShape="0">
                    <a:prstClr val="black">
                      <a:alpha val="32000"/>
                    </a:prstClr>
                  </a:outerShdw>
                </a:effectLst>
                <a:latin typeface="+mj-lt"/>
              </a:rPr>
              <a:t> (207 BC); </a:t>
            </a:r>
            <a:endParaRPr lang="en-US" sz="2800" dirty="0" smtClean="0">
              <a:effectLst>
                <a:outerShdw blurRad="60007" dist="310007" dir="7680000" sy="30000" kx="1300200" algn="ctr" rotWithShape="0">
                  <a:prstClr val="black">
                    <a:alpha val="32000"/>
                  </a:prstClr>
                </a:outerShdw>
              </a:effectLst>
              <a:latin typeface="+mj-lt"/>
            </a:endParaRPr>
          </a:p>
        </p:txBody>
      </p:sp>
      <p:sp>
        <p:nvSpPr>
          <p:cNvPr id="7" name="TextBox 6"/>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72221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5" name="Rectangle 4"/>
          <p:cNvSpPr/>
          <p:nvPr/>
        </p:nvSpPr>
        <p:spPr>
          <a:xfrm>
            <a:off x="2362200" y="2438400"/>
            <a:ext cx="6553200" cy="3539430"/>
          </a:xfrm>
          <a:prstGeom prst="rect">
            <a:avLst/>
          </a:prstGeom>
        </p:spPr>
        <p:txBody>
          <a:bodyPr wrap="square">
            <a:spAutoFit/>
          </a:bodyPr>
          <a:lstStyle/>
          <a:p>
            <a:pPr algn="ctr"/>
            <a:r>
              <a:rPr lang="en-US" sz="3200" dirty="0">
                <a:effectLst>
                  <a:glow rad="228600">
                    <a:schemeClr val="bg2">
                      <a:alpha val="40000"/>
                    </a:schemeClr>
                  </a:glow>
                  <a:outerShdw blurRad="60007" dist="310007" dir="7680000" sy="30000" kx="1300200" algn="ctr" rotWithShape="0">
                    <a:prstClr val="black">
                      <a:alpha val="32000"/>
                    </a:prstClr>
                  </a:outerShdw>
                </a:effectLst>
                <a:latin typeface="Dominican Small Caps" pitchFamily="2" charset="0"/>
              </a:rPr>
              <a:t>"Radius of Action </a:t>
            </a:r>
            <a:r>
              <a:rPr lang="en-US" sz="3200" dirty="0" smtClean="0">
                <a:effectLst>
                  <a:glow rad="228600">
                    <a:schemeClr val="bg2">
                      <a:alpha val="40000"/>
                    </a:schemeClr>
                  </a:glow>
                  <a:outerShdw blurRad="60007" dist="310007" dir="7680000" sy="30000" kx="1300200" algn="ctr" rotWithShape="0">
                    <a:prstClr val="black">
                      <a:alpha val="32000"/>
                    </a:prstClr>
                  </a:outerShdw>
                </a:effectLst>
                <a:latin typeface="Dominican Small Caps" pitchFamily="2" charset="0"/>
              </a:rPr>
              <a:t>Formula</a:t>
            </a:r>
            <a:r>
              <a:rPr lang="en-US" sz="3200" dirty="0">
                <a:effectLst>
                  <a:glow rad="228600">
                    <a:schemeClr val="bg2">
                      <a:alpha val="40000"/>
                    </a:schemeClr>
                  </a:glow>
                  <a:outerShdw blurRad="60007" dist="310007" dir="7680000" sy="30000" kx="1300200" algn="ctr" rotWithShape="0">
                    <a:prstClr val="black">
                      <a:alpha val="32000"/>
                    </a:prstClr>
                  </a:outerShdw>
                </a:effectLst>
                <a:latin typeface="Dominican Small Caps" pitchFamily="2" charset="0"/>
              </a:rPr>
              <a:t>"—</a:t>
            </a:r>
            <a:r>
              <a:rPr lang="en-US" sz="3200" dirty="0" smtClean="0">
                <a:effectLst>
                  <a:glow rad="228600">
                    <a:schemeClr val="bg2">
                      <a:alpha val="40000"/>
                    </a:schemeClr>
                  </a:glow>
                  <a:outerShdw blurRad="60007" dist="310007" dir="7680000" sy="30000" kx="1300200" algn="ctr" rotWithShape="0">
                    <a:prstClr val="black">
                      <a:alpha val="32000"/>
                    </a:prstClr>
                  </a:outerShdw>
                </a:effectLst>
              </a:rPr>
              <a:t>originated </a:t>
            </a:r>
            <a:r>
              <a:rPr lang="en-US" sz="3200" dirty="0">
                <a:effectLst>
                  <a:glow rad="228600">
                    <a:schemeClr val="bg2">
                      <a:alpha val="40000"/>
                    </a:schemeClr>
                  </a:glow>
                  <a:outerShdw blurRad="60007" dist="310007" dir="7680000" sy="30000" kx="1300200" algn="ctr" rotWithShape="0">
                    <a:prstClr val="black">
                      <a:alpha val="32000"/>
                    </a:prstClr>
                  </a:outerShdw>
                </a:effectLst>
              </a:rPr>
              <a:t>as a technical term in air navigation to refer to the point on a flight at which, due to fuel consumption, a plane is no longer capable of returning to its airfield of original takeoff. </a:t>
            </a:r>
            <a:endParaRPr lang="en-US" sz="2800" dirty="0">
              <a:effectLst>
                <a:glow rad="228600">
                  <a:schemeClr val="bg2">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317185073"/>
      </p:ext>
    </p:extLst>
  </p:cSld>
  <p:clrMapOvr>
    <a:masterClrMapping/>
  </p:clrMapOvr>
  <p:transition spd="slow">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3" name="Round Diagonal Corner Rectangle 2"/>
          <p:cNvSpPr/>
          <p:nvPr/>
        </p:nvSpPr>
        <p:spPr>
          <a:xfrm>
            <a:off x="4495800" y="1524000"/>
            <a:ext cx="4419600" cy="5064443"/>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4953000" y="1676400"/>
            <a:ext cx="3986212" cy="4939814"/>
          </a:xfrm>
          <a:prstGeom prst="rect">
            <a:avLst/>
          </a:prstGeom>
          <a:noFill/>
        </p:spPr>
        <p:txBody>
          <a:bodyPr wrap="square" rtlCol="0">
            <a:spAutoFit/>
          </a:bodyPr>
          <a:lstStyle/>
          <a:p>
            <a:pPr marL="457200" indent="-4572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Pharaoh – </a:t>
            </a:r>
          </a:p>
          <a:p>
            <a:pPr lvl="1">
              <a:spcAft>
                <a:spcPts val="600"/>
              </a:spcAft>
              <a:buClr>
                <a:schemeClr val="accent6">
                  <a:lumMod val="75000"/>
                </a:schemeClr>
              </a:buClr>
            </a:pPr>
            <a:r>
              <a:rPr lang="en-US" sz="2400" dirty="0" smtClean="0">
                <a:effectLst>
                  <a:outerShdw blurRad="60007" dist="310007" dir="7680000" sy="30000" kx="1300200" algn="ctr" rotWithShape="0">
                    <a:prstClr val="black">
                      <a:alpha val="32000"/>
                    </a:prstClr>
                  </a:outerShdw>
                </a:effectLst>
                <a:latin typeface="+mj-lt"/>
              </a:rPr>
              <a:t>Exodus 4:21; 7:3,4,13, 14; 8:15,19,32; 9:7,34,35; 10:1</a:t>
            </a:r>
            <a:endParaRPr lang="en-US" sz="2800" dirty="0" smtClean="0">
              <a:effectLst>
                <a:outerShdw blurRad="60007" dist="310007" dir="7680000" sy="30000" kx="1300200" algn="ctr" rotWithShape="0">
                  <a:prstClr val="black">
                    <a:alpha val="32000"/>
                  </a:prstClr>
                </a:outerShdw>
              </a:effectLst>
              <a:latin typeface="+mj-lt"/>
            </a:endParaRPr>
          </a:p>
          <a:p>
            <a:pPr marL="457200" indent="-4572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Saul – </a:t>
            </a:r>
          </a:p>
          <a:p>
            <a:pPr lvl="1">
              <a:spcAft>
                <a:spcPts val="600"/>
              </a:spcAft>
              <a:buClr>
                <a:schemeClr val="accent6">
                  <a:lumMod val="75000"/>
                </a:schemeClr>
              </a:buClr>
            </a:pPr>
            <a:r>
              <a:rPr lang="en-US" sz="2400" dirty="0" smtClean="0">
                <a:effectLst>
                  <a:outerShdw blurRad="60007" dist="310007" dir="7680000" sy="30000" kx="1300200" algn="ctr" rotWithShape="0">
                    <a:prstClr val="black">
                      <a:alpha val="32000"/>
                    </a:prstClr>
                  </a:outerShdw>
                </a:effectLst>
                <a:latin typeface="+mj-lt"/>
              </a:rPr>
              <a:t>1 Samuel 15:23,26; </a:t>
            </a:r>
            <a:endParaRPr lang="en-US" sz="2800" dirty="0" smtClean="0">
              <a:effectLst>
                <a:outerShdw blurRad="60007" dist="310007" dir="7680000" sy="30000" kx="1300200" algn="ctr" rotWithShape="0">
                  <a:prstClr val="black">
                    <a:alpha val="32000"/>
                  </a:prstClr>
                </a:outerShdw>
              </a:effectLst>
              <a:latin typeface="+mj-lt"/>
            </a:endParaRPr>
          </a:p>
          <a:p>
            <a:pPr marL="457200" indent="-4572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Israel – </a:t>
            </a:r>
          </a:p>
          <a:p>
            <a:pPr lvl="1">
              <a:spcAft>
                <a:spcPts val="600"/>
              </a:spcAft>
              <a:buClr>
                <a:schemeClr val="accent6">
                  <a:lumMod val="75000"/>
                </a:schemeClr>
              </a:buClr>
            </a:pPr>
            <a:r>
              <a:rPr lang="en-US" sz="2400" dirty="0" smtClean="0">
                <a:effectLst>
                  <a:outerShdw blurRad="60007" dist="310007" dir="7680000" sy="30000" kx="1300200" algn="ctr" rotWithShape="0">
                    <a:prstClr val="black">
                      <a:alpha val="32000"/>
                    </a:prstClr>
                  </a:outerShdw>
                </a:effectLst>
                <a:latin typeface="+mj-lt"/>
              </a:rPr>
              <a:t>Isaiah 48:4; 44:18,20</a:t>
            </a:r>
            <a:endParaRPr lang="en-US" sz="2800" dirty="0" smtClean="0">
              <a:effectLst>
                <a:outerShdw blurRad="60007" dist="310007" dir="7680000" sy="30000" kx="1300200" algn="ctr" rotWithShape="0">
                  <a:prstClr val="black">
                    <a:alpha val="32000"/>
                  </a:prstClr>
                </a:outerShdw>
              </a:effectLst>
              <a:latin typeface="+mj-lt"/>
            </a:endParaRPr>
          </a:p>
          <a:p>
            <a:pPr marL="457200" indent="-4572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Judah – </a:t>
            </a:r>
          </a:p>
          <a:p>
            <a:pPr lvl="1">
              <a:spcAft>
                <a:spcPts val="600"/>
              </a:spcAft>
              <a:buClr>
                <a:schemeClr val="accent6">
                  <a:lumMod val="75000"/>
                </a:schemeClr>
              </a:buClr>
            </a:pPr>
            <a:r>
              <a:rPr lang="en-US" sz="2400" dirty="0" smtClean="0">
                <a:effectLst>
                  <a:outerShdw blurRad="60007" dist="310007" dir="7680000" sy="30000" kx="1300200" algn="ctr" rotWithShape="0">
                    <a:prstClr val="black">
                      <a:alpha val="32000"/>
                    </a:prstClr>
                  </a:outerShdw>
                </a:effectLst>
                <a:latin typeface="+mj-lt"/>
              </a:rPr>
              <a:t>Jeremiah 7:16-24</a:t>
            </a:r>
            <a:endParaRPr lang="en-US" sz="2800" dirty="0" smtClean="0">
              <a:effectLst>
                <a:outerShdw blurRad="60007" dist="310007" dir="7680000" sy="30000" kx="1300200" algn="ctr" rotWithShape="0">
                  <a:prstClr val="black">
                    <a:alpha val="32000"/>
                  </a:prstClr>
                </a:outerShdw>
              </a:effectLst>
              <a:latin typeface="+mj-lt"/>
            </a:endParaRPr>
          </a:p>
        </p:txBody>
      </p:sp>
    </p:spTree>
    <p:extLst>
      <p:ext uri="{BB962C8B-B14F-4D97-AF65-F5344CB8AC3E}">
        <p14:creationId xmlns:p14="http://schemas.microsoft.com/office/powerpoint/2010/main" val="13039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pic>
        <p:nvPicPr>
          <p:cNvPr id="6" name="Picture 5"/>
          <p:cNvPicPr>
            <a:picLocks noChangeAspect="1" noChangeArrowheads="1"/>
          </p:cNvPicPr>
          <p:nvPr/>
        </p:nvPicPr>
        <p:blipFill>
          <a:blip r:embed="rId2" cstate="print"/>
          <a:srcRect/>
          <a:stretch>
            <a:fillRect/>
          </a:stretch>
        </p:blipFill>
        <p:spPr bwMode="auto">
          <a:xfrm>
            <a:off x="2362200" y="1228129"/>
            <a:ext cx="6781800" cy="5660349"/>
          </a:xfrm>
          <a:prstGeom prst="rect">
            <a:avLst/>
          </a:prstGeom>
          <a:noFill/>
          <a:ln w="9525">
            <a:noFill/>
            <a:miter lim="800000"/>
            <a:headEnd/>
            <a:tailEnd/>
          </a:ln>
          <a:effectLst/>
        </p:spPr>
      </p:pic>
      <p:sp>
        <p:nvSpPr>
          <p:cNvPr id="4" name="Rectangle 3"/>
          <p:cNvSpPr/>
          <p:nvPr/>
        </p:nvSpPr>
        <p:spPr>
          <a:xfrm>
            <a:off x="3200400" y="1752600"/>
            <a:ext cx="4953000" cy="3416320"/>
          </a:xfrm>
          <a:prstGeom prst="rect">
            <a:avLst/>
          </a:prstGeom>
        </p:spPr>
        <p:txBody>
          <a:bodyPr wrap="square">
            <a:spAutoFit/>
          </a:bodyPr>
          <a:lstStyle/>
          <a:p>
            <a:pPr algn="ctr"/>
            <a:r>
              <a:rPr lang="en-US" sz="3600" b="1" dirty="0">
                <a:effectLst>
                  <a:outerShdw blurRad="60007" dist="310007" dir="7680000" sy="30000" kx="1300200" algn="ctr" rotWithShape="0">
                    <a:prstClr val="black">
                      <a:alpha val="32000"/>
                    </a:prstClr>
                  </a:outerShdw>
                </a:effectLst>
              </a:rPr>
              <a:t>Proverbs 29:1 (NKJV) </a:t>
            </a:r>
            <a:r>
              <a:rPr lang="en-US" sz="3600" dirty="0">
                <a:effectLst>
                  <a:outerShdw blurRad="60007" dist="310007" dir="7680000" sy="30000" kx="1300200" algn="ctr" rotWithShape="0">
                    <a:prstClr val="black">
                      <a:alpha val="32000"/>
                    </a:prstClr>
                  </a:outerShdw>
                </a:effectLst>
              </a:rPr>
              <a:t/>
            </a:r>
            <a:br>
              <a:rPr lang="en-US" sz="3600" dirty="0">
                <a:effectLst>
                  <a:outerShdw blurRad="60007" dist="310007" dir="7680000" sy="30000" kx="1300200" algn="ctr" rotWithShape="0">
                    <a:prstClr val="black">
                      <a:alpha val="32000"/>
                    </a:prstClr>
                  </a:outerShdw>
                </a:effectLst>
              </a:rPr>
            </a:br>
            <a:r>
              <a:rPr lang="en-US" sz="3600" baseline="30000" dirty="0">
                <a:effectLst>
                  <a:outerShdw blurRad="60007" dist="310007" dir="7680000" sy="30000" kx="1300200" algn="ctr" rotWithShape="0">
                    <a:prstClr val="black">
                      <a:alpha val="32000"/>
                    </a:prstClr>
                  </a:outerShdw>
                </a:effectLst>
              </a:rPr>
              <a:t>1 </a:t>
            </a:r>
            <a:r>
              <a:rPr lang="en-US" sz="3600" dirty="0">
                <a:effectLst>
                  <a:outerShdw blurRad="60007" dist="310007" dir="7680000" sy="30000" kx="1300200" algn="ctr" rotWithShape="0">
                    <a:prstClr val="black">
                      <a:alpha val="32000"/>
                    </a:prstClr>
                  </a:outerShdw>
                </a:effectLst>
              </a:rPr>
              <a:t>He who is often rebuked, </a:t>
            </a:r>
            <a:r>
              <a:rPr lang="en-US" sz="3600" i="1" dirty="0">
                <a:effectLst>
                  <a:outerShdw blurRad="60007" dist="310007" dir="7680000" sy="30000" kx="1300200" algn="ctr" rotWithShape="0">
                    <a:prstClr val="black">
                      <a:alpha val="32000"/>
                    </a:prstClr>
                  </a:outerShdw>
                </a:effectLst>
              </a:rPr>
              <a:t>and</a:t>
            </a:r>
            <a:r>
              <a:rPr lang="en-US" sz="3600" dirty="0">
                <a:effectLst>
                  <a:outerShdw blurRad="60007" dist="310007" dir="7680000" sy="30000" kx="1300200" algn="ctr" rotWithShape="0">
                    <a:prstClr val="black">
                      <a:alpha val="32000"/>
                    </a:prstClr>
                  </a:outerShdw>
                </a:effectLst>
              </a:rPr>
              <a:t> hardens </a:t>
            </a:r>
            <a:r>
              <a:rPr lang="en-US" sz="3600" i="1" dirty="0">
                <a:effectLst>
                  <a:outerShdw blurRad="60007" dist="310007" dir="7680000" sy="30000" kx="1300200" algn="ctr" rotWithShape="0">
                    <a:prstClr val="black">
                      <a:alpha val="32000"/>
                    </a:prstClr>
                  </a:outerShdw>
                </a:effectLst>
              </a:rPr>
              <a:t>his</a:t>
            </a:r>
            <a:r>
              <a:rPr lang="en-US" sz="3600" dirty="0">
                <a:effectLst>
                  <a:outerShdw blurRad="60007" dist="310007" dir="7680000" sy="30000" kx="1300200" algn="ctr" rotWithShape="0">
                    <a:prstClr val="black">
                      <a:alpha val="32000"/>
                    </a:prstClr>
                  </a:outerShdw>
                </a:effectLst>
              </a:rPr>
              <a:t> neck, Will suddenly be destroyed, and that without remedy. </a:t>
            </a:r>
          </a:p>
        </p:txBody>
      </p:sp>
    </p:spTree>
    <p:extLst>
      <p:ext uri="{BB962C8B-B14F-4D97-AF65-F5344CB8AC3E}">
        <p14:creationId xmlns:p14="http://schemas.microsoft.com/office/powerpoint/2010/main" val="42421365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3" name="Round Diagonal Corner Rectangle 2"/>
          <p:cNvSpPr/>
          <p:nvPr/>
        </p:nvSpPr>
        <p:spPr>
          <a:xfrm>
            <a:off x="3352800" y="2133601"/>
            <a:ext cx="5638800" cy="45720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3505200" y="2286000"/>
            <a:ext cx="5434012" cy="4262705"/>
          </a:xfrm>
          <a:prstGeom prst="rect">
            <a:avLst/>
          </a:prstGeom>
          <a:noFill/>
        </p:spPr>
        <p:txBody>
          <a:bodyPr wrap="square" rtlCol="0">
            <a:spAutoFit/>
          </a:bodyPr>
          <a:lstStyle/>
          <a:p>
            <a:pPr algn="ctr">
              <a:spcAft>
                <a:spcPts val="600"/>
              </a:spcAft>
              <a:buClr>
                <a:schemeClr val="accent6">
                  <a:lumMod val="75000"/>
                </a:schemeClr>
              </a:buClr>
            </a:pPr>
            <a:r>
              <a:rPr lang="en-US" sz="3600" dirty="0" smtClean="0">
                <a:effectLst>
                  <a:outerShdw blurRad="60007" dist="310007" dir="7680000" sy="30000" kx="1300200" algn="ctr" rotWithShape="0">
                    <a:prstClr val="black">
                      <a:alpha val="32000"/>
                    </a:prstClr>
                  </a:outerShdw>
                </a:effectLst>
                <a:latin typeface="Dominican Small Caps" pitchFamily="2" charset="0"/>
              </a:rPr>
              <a:t>Rejection of Spiritual Instruction</a:t>
            </a:r>
            <a:endParaRPr lang="en-US" sz="2800" dirty="0" smtClean="0">
              <a:effectLst>
                <a:outerShdw blurRad="60007" dist="310007" dir="7680000" sy="30000" kx="1300200" algn="ctr" rotWithShape="0">
                  <a:prstClr val="black">
                    <a:alpha val="32000"/>
                  </a:prstClr>
                </a:outerShdw>
              </a:effectLst>
              <a:latin typeface="Dominican Small Caps" pitchFamily="2" charset="0"/>
            </a:endParaRPr>
          </a:p>
          <a:p>
            <a:pPr marL="457200" indent="-4572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Physical </a:t>
            </a:r>
            <a:r>
              <a:rPr lang="en-US" sz="2800" dirty="0">
                <a:effectLst>
                  <a:outerShdw blurRad="60007" dist="310007" dir="7680000" sy="30000" kx="1300200" algn="ctr" rotWithShape="0">
                    <a:prstClr val="black">
                      <a:alpha val="32000"/>
                    </a:prstClr>
                  </a:outerShdw>
                </a:effectLst>
                <a:latin typeface="Boulder" pitchFamily="2" charset="0"/>
              </a:rPr>
              <a:t>evidence – </a:t>
            </a:r>
            <a:r>
              <a:rPr lang="en-US" sz="2400" dirty="0" smtClean="0">
                <a:effectLst>
                  <a:outerShdw blurRad="60007" dist="310007" dir="7680000" sy="30000" kx="1300200" algn="ctr" rotWithShape="0">
                    <a:prstClr val="black">
                      <a:alpha val="32000"/>
                    </a:prstClr>
                  </a:outerShdw>
                </a:effectLst>
                <a:latin typeface="+mj-lt"/>
              </a:rPr>
              <a:t>(Rom </a:t>
            </a:r>
            <a:r>
              <a:rPr lang="en-US" sz="2400" dirty="0">
                <a:effectLst>
                  <a:outerShdw blurRad="60007" dist="310007" dir="7680000" sy="30000" kx="1300200" algn="ctr" rotWithShape="0">
                    <a:prstClr val="black">
                      <a:alpha val="32000"/>
                    </a:prstClr>
                  </a:outerShdw>
                </a:effectLst>
                <a:latin typeface="+mj-lt"/>
              </a:rPr>
              <a:t>1:20; Ps 19:1; 94:9; </a:t>
            </a:r>
            <a:r>
              <a:rPr lang="en-US" sz="2400" dirty="0" smtClean="0">
                <a:effectLst>
                  <a:outerShdw blurRad="60007" dist="310007" dir="7680000" sy="30000" kx="1300200" algn="ctr" rotWithShape="0">
                    <a:prstClr val="black">
                      <a:alpha val="32000"/>
                    </a:prstClr>
                  </a:outerShdw>
                </a:effectLst>
                <a:latin typeface="+mj-lt"/>
              </a:rPr>
              <a:t>143:5)</a:t>
            </a:r>
            <a:r>
              <a:rPr lang="en-US" sz="2800" dirty="0" smtClean="0">
                <a:effectLst>
                  <a:outerShdw blurRad="60007" dist="310007" dir="7680000" sy="30000" kx="1300200" algn="ctr" rotWithShape="0">
                    <a:prstClr val="black">
                      <a:alpha val="32000"/>
                    </a:prstClr>
                  </a:outerShdw>
                </a:effectLst>
                <a:latin typeface="Boulder" pitchFamily="2" charset="0"/>
              </a:rPr>
              <a:t> </a:t>
            </a:r>
            <a:endParaRPr lang="en-US" sz="2800" dirty="0">
              <a:effectLst>
                <a:outerShdw blurRad="60007" dist="310007" dir="7680000" sy="30000" kx="1300200" algn="ctr" rotWithShape="0">
                  <a:prstClr val="black">
                    <a:alpha val="32000"/>
                  </a:prstClr>
                </a:outerShdw>
              </a:effectLst>
              <a:latin typeface="Boulder" pitchFamily="2" charset="0"/>
            </a:endParaRPr>
          </a:p>
          <a:p>
            <a:pPr marL="457200" indent="-4572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Circumstances </a:t>
            </a:r>
            <a:r>
              <a:rPr lang="en-US" sz="2800" dirty="0">
                <a:effectLst>
                  <a:outerShdw blurRad="60007" dist="310007" dir="7680000" sy="30000" kx="1300200" algn="ctr" rotWithShape="0">
                    <a:prstClr val="black">
                      <a:alpha val="32000"/>
                    </a:prstClr>
                  </a:outerShdw>
                </a:effectLst>
                <a:latin typeface="Boulder" pitchFamily="2" charset="0"/>
              </a:rPr>
              <a:t>– </a:t>
            </a:r>
            <a:r>
              <a:rPr lang="en-US" sz="2400" dirty="0">
                <a:effectLst>
                  <a:outerShdw blurRad="60007" dist="310007" dir="7680000" sy="30000" kx="1300200" algn="ctr" rotWithShape="0">
                    <a:prstClr val="black">
                      <a:alpha val="32000"/>
                    </a:prstClr>
                  </a:outerShdw>
                </a:effectLst>
                <a:latin typeface="+mj-lt"/>
              </a:rPr>
              <a:t>(death of loved one / Birth / hardships / moments of decision)</a:t>
            </a:r>
          </a:p>
          <a:p>
            <a:pPr marL="457200" indent="-457200">
              <a:spcAft>
                <a:spcPts val="600"/>
              </a:spcAft>
              <a:buClr>
                <a:schemeClr val="accent6">
                  <a:lumMod val="7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oulder" pitchFamily="2" charset="0"/>
              </a:rPr>
              <a:t>God’s </a:t>
            </a:r>
            <a:r>
              <a:rPr lang="en-US" sz="2800" dirty="0">
                <a:effectLst>
                  <a:outerShdw blurRad="60007" dist="310007" dir="7680000" sy="30000" kx="1300200" algn="ctr" rotWithShape="0">
                    <a:prstClr val="black">
                      <a:alpha val="32000"/>
                    </a:prstClr>
                  </a:outerShdw>
                </a:effectLst>
                <a:latin typeface="Boulder" pitchFamily="2" charset="0"/>
              </a:rPr>
              <a:t>word – </a:t>
            </a:r>
            <a:r>
              <a:rPr lang="en-US" sz="2400" dirty="0" smtClean="0">
                <a:effectLst>
                  <a:outerShdw blurRad="60007" dist="310007" dir="7680000" sy="30000" kx="1300200" algn="ctr" rotWithShape="0">
                    <a:prstClr val="black">
                      <a:alpha val="32000"/>
                    </a:prstClr>
                  </a:outerShdw>
                </a:effectLst>
                <a:latin typeface="+mj-lt"/>
              </a:rPr>
              <a:t>(Prov. 1:14-31; John 5,6,8; 12:44-50)</a:t>
            </a:r>
            <a:endParaRPr lang="en-US" sz="2800" dirty="0" smtClean="0">
              <a:effectLst>
                <a:outerShdw blurRad="60007" dist="310007" dir="7680000" sy="30000" kx="1300200" algn="ctr" rotWithShape="0">
                  <a:prstClr val="black">
                    <a:alpha val="32000"/>
                  </a:prstClr>
                </a:outerShdw>
              </a:effectLst>
              <a:latin typeface="+mj-lt"/>
            </a:endParaRPr>
          </a:p>
        </p:txBody>
      </p:sp>
      <p:sp>
        <p:nvSpPr>
          <p:cNvPr id="5" name="Rectangle 4"/>
          <p:cNvSpPr/>
          <p:nvPr/>
        </p:nvSpPr>
        <p:spPr>
          <a:xfrm>
            <a:off x="1942594" y="1219200"/>
            <a:ext cx="5258812" cy="584775"/>
          </a:xfrm>
          <a:prstGeom prst="rect">
            <a:avLst/>
          </a:prstGeom>
        </p:spPr>
        <p:txBody>
          <a:bodyPr wrap="none">
            <a:spAutoFit/>
          </a:bodyPr>
          <a:lstStyle/>
          <a:p>
            <a:r>
              <a:rPr lang="en-US" sz="3200" b="1" i="1" spc="50" dirty="0" smtClean="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“He </a:t>
            </a:r>
            <a:r>
              <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who is often </a:t>
            </a:r>
            <a:r>
              <a:rPr lang="en-US" sz="3200" b="1" i="1" spc="50" dirty="0" smtClean="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rebuked”</a:t>
            </a:r>
            <a:endPar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endParaRPr>
          </a:p>
        </p:txBody>
      </p:sp>
    </p:spTree>
    <p:extLst>
      <p:ext uri="{BB962C8B-B14F-4D97-AF65-F5344CB8AC3E}">
        <p14:creationId xmlns:p14="http://schemas.microsoft.com/office/powerpoint/2010/main" val="88697378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3" name="Round Diagonal Corner Rectangle 2"/>
          <p:cNvSpPr/>
          <p:nvPr/>
        </p:nvSpPr>
        <p:spPr>
          <a:xfrm>
            <a:off x="3124200" y="2133601"/>
            <a:ext cx="5867400" cy="45720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3352800" y="2286000"/>
            <a:ext cx="5586412" cy="4355038"/>
          </a:xfrm>
          <a:prstGeom prst="rect">
            <a:avLst/>
          </a:prstGeom>
          <a:noFill/>
        </p:spPr>
        <p:txBody>
          <a:bodyPr wrap="square" rtlCol="0">
            <a:spAutoFit/>
          </a:bodyPr>
          <a:lstStyle/>
          <a:p>
            <a:pPr algn="ctr">
              <a:spcAft>
                <a:spcPts val="600"/>
              </a:spcAft>
              <a:buClr>
                <a:schemeClr val="accent6">
                  <a:lumMod val="75000"/>
                </a:schemeClr>
              </a:buClr>
            </a:pPr>
            <a:r>
              <a:rPr lang="en-US" sz="3600" dirty="0">
                <a:effectLst>
                  <a:outerShdw blurRad="60007" dist="310007" dir="7680000" sy="30000" kx="1300200" algn="ctr" rotWithShape="0">
                    <a:prstClr val="black">
                      <a:alpha val="32000"/>
                    </a:prstClr>
                  </a:outerShdw>
                </a:effectLst>
                <a:latin typeface="Dominican Small Caps" pitchFamily="2" charset="0"/>
              </a:rPr>
              <a:t>Stubborn </a:t>
            </a:r>
            <a:r>
              <a:rPr lang="en-US" sz="3600" dirty="0" smtClean="0">
                <a:effectLst>
                  <a:outerShdw blurRad="60007" dist="310007" dir="7680000" sy="30000" kx="1300200" algn="ctr" rotWithShape="0">
                    <a:prstClr val="black">
                      <a:alpha val="32000"/>
                    </a:prstClr>
                  </a:outerShdw>
                </a:effectLst>
                <a:latin typeface="Dominican Small Caps" pitchFamily="2" charset="0"/>
              </a:rPr>
              <a:t>Disobedience</a:t>
            </a:r>
            <a:endParaRPr lang="en-US" sz="2800" dirty="0">
              <a:effectLst>
                <a:outerShdw blurRad="60007" dist="310007" dir="7680000" sy="30000" kx="1300200" algn="ctr" rotWithShape="0">
                  <a:prstClr val="black">
                    <a:alpha val="32000"/>
                  </a:prstClr>
                </a:outerShdw>
              </a:effectLst>
              <a:latin typeface="Boulder" pitchFamily="2" charset="0"/>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Openly </a:t>
            </a:r>
            <a:r>
              <a:rPr lang="en-US" sz="2400" dirty="0">
                <a:effectLst>
                  <a:outerShdw blurRad="60007" dist="310007" dir="7680000" sy="30000" kx="1300200" algn="ctr" rotWithShape="0">
                    <a:prstClr val="black">
                      <a:alpha val="32000"/>
                    </a:prstClr>
                  </a:outerShdw>
                </a:effectLst>
                <a:latin typeface="Boulder" pitchFamily="2" charset="0"/>
              </a:rPr>
              <a:t>defiant – </a:t>
            </a:r>
            <a:r>
              <a:rPr lang="en-US" sz="2400" dirty="0" smtClean="0">
                <a:effectLst>
                  <a:outerShdw blurRad="60007" dist="310007" dir="7680000" sy="30000" kx="1300200" algn="ctr" rotWithShape="0">
                    <a:prstClr val="black">
                      <a:alpha val="32000"/>
                    </a:prstClr>
                  </a:outerShdw>
                </a:effectLst>
                <a:latin typeface="+mj-lt"/>
              </a:rPr>
              <a:t>(Psalm 14:1)</a:t>
            </a:r>
            <a:endParaRPr lang="en-US" sz="2400" dirty="0">
              <a:effectLst>
                <a:outerShdw blurRad="60007" dist="310007" dir="7680000" sy="30000" kx="1300200" algn="ctr" rotWithShape="0">
                  <a:prstClr val="black">
                    <a:alpha val="32000"/>
                  </a:prstClr>
                </a:outerShdw>
              </a:effectLst>
              <a:latin typeface="+mj-lt"/>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Pride </a:t>
            </a:r>
            <a:r>
              <a:rPr lang="en-US" sz="2400" dirty="0">
                <a:effectLst>
                  <a:outerShdw blurRad="60007" dist="310007" dir="7680000" sy="30000" kx="1300200" algn="ctr" rotWithShape="0">
                    <a:prstClr val="black">
                      <a:alpha val="32000"/>
                    </a:prstClr>
                  </a:outerShdw>
                </a:effectLst>
                <a:latin typeface="Boulder" pitchFamily="2" charset="0"/>
              </a:rPr>
              <a:t>– </a:t>
            </a:r>
            <a:r>
              <a:rPr lang="en-US" sz="2400" dirty="0" smtClean="0">
                <a:effectLst>
                  <a:outerShdw blurRad="60007" dist="310007" dir="7680000" sy="30000" kx="1300200" algn="ctr" rotWithShape="0">
                    <a:prstClr val="black">
                      <a:alpha val="32000"/>
                    </a:prstClr>
                  </a:outerShdw>
                </a:effectLst>
                <a:latin typeface="+mj-lt"/>
              </a:rPr>
              <a:t>(</a:t>
            </a:r>
            <a:r>
              <a:rPr lang="en-US" sz="2400" dirty="0" err="1" smtClean="0">
                <a:effectLst>
                  <a:outerShdw blurRad="60007" dist="310007" dir="7680000" sy="30000" kx="1300200" algn="ctr" rotWithShape="0">
                    <a:prstClr val="black">
                      <a:alpha val="32000"/>
                    </a:prstClr>
                  </a:outerShdw>
                </a:effectLst>
                <a:latin typeface="+mj-lt"/>
              </a:rPr>
              <a:t>Neh</a:t>
            </a:r>
            <a:r>
              <a:rPr lang="en-US" sz="2400" dirty="0" smtClean="0">
                <a:effectLst>
                  <a:outerShdw blurRad="60007" dist="310007" dir="7680000" sy="30000" kx="1300200" algn="ctr" rotWithShape="0">
                    <a:prstClr val="black">
                      <a:alpha val="32000"/>
                    </a:prstClr>
                  </a:outerShdw>
                </a:effectLst>
                <a:latin typeface="+mj-lt"/>
              </a:rPr>
              <a:t> 9:16,29; Jer. 13:15-17; 44:10,16,17; Jam 4:6-10)</a:t>
            </a:r>
            <a:endParaRPr lang="en-US" sz="2400" dirty="0">
              <a:effectLst>
                <a:outerShdw blurRad="60007" dist="310007" dir="7680000" sy="30000" kx="1300200" algn="ctr" rotWithShape="0">
                  <a:prstClr val="black">
                    <a:alpha val="32000"/>
                  </a:prstClr>
                </a:outerShdw>
              </a:effectLst>
              <a:latin typeface="+mj-lt"/>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Covetousness </a:t>
            </a:r>
            <a:r>
              <a:rPr lang="en-US" sz="2400" dirty="0">
                <a:effectLst>
                  <a:outerShdw blurRad="60007" dist="310007" dir="7680000" sy="30000" kx="1300200" algn="ctr" rotWithShape="0">
                    <a:prstClr val="black">
                      <a:alpha val="32000"/>
                    </a:prstClr>
                  </a:outerShdw>
                </a:effectLst>
                <a:latin typeface="Boulder" pitchFamily="2" charset="0"/>
              </a:rPr>
              <a:t>– </a:t>
            </a:r>
            <a:r>
              <a:rPr lang="en-US" sz="2400" dirty="0" smtClean="0">
                <a:solidFill>
                  <a:prstClr val="black"/>
                </a:solidFill>
                <a:effectLst>
                  <a:outerShdw blurRad="60007" dist="310007" dir="7680000" sy="30000" kx="1300200" algn="ctr" rotWithShape="0">
                    <a:prstClr val="black">
                      <a:alpha val="32000"/>
                    </a:prstClr>
                  </a:outerShdw>
                </a:effectLst>
                <a:latin typeface="Lucida Sans"/>
              </a:rPr>
              <a:t>(</a:t>
            </a:r>
            <a:r>
              <a:rPr lang="en-US" sz="2400" dirty="0" err="1" smtClean="0">
                <a:solidFill>
                  <a:prstClr val="black"/>
                </a:solidFill>
                <a:effectLst>
                  <a:outerShdw blurRad="60007" dist="310007" dir="7680000" sy="30000" kx="1300200" algn="ctr" rotWithShape="0">
                    <a:prstClr val="black">
                      <a:alpha val="32000"/>
                    </a:prstClr>
                  </a:outerShdw>
                </a:effectLst>
                <a:latin typeface="Lucida Sans"/>
              </a:rPr>
              <a:t>Ez</a:t>
            </a:r>
            <a:r>
              <a:rPr lang="en-US" sz="2400" dirty="0" smtClean="0">
                <a:solidFill>
                  <a:prstClr val="black"/>
                </a:solidFill>
                <a:effectLst>
                  <a:outerShdw blurRad="60007" dist="310007" dir="7680000" sy="30000" kx="1300200" algn="ctr" rotWithShape="0">
                    <a:prstClr val="black">
                      <a:alpha val="32000"/>
                    </a:prstClr>
                  </a:outerShdw>
                </a:effectLst>
                <a:latin typeface="Lucida Sans"/>
              </a:rPr>
              <a:t> 33:31)</a:t>
            </a:r>
            <a:endParaRPr lang="en-US" sz="2400" dirty="0">
              <a:effectLst>
                <a:outerShdw blurRad="60007" dist="310007" dir="7680000" sy="30000" kx="1300200" algn="ctr" rotWithShape="0">
                  <a:prstClr val="black">
                    <a:alpha val="32000"/>
                  </a:prstClr>
                </a:outerShdw>
              </a:effectLst>
              <a:latin typeface="Boulder" pitchFamily="2" charset="0"/>
            </a:endParaRPr>
          </a:p>
          <a:p>
            <a:pPr marL="457200" indent="-457200">
              <a:spcAft>
                <a:spcPts val="600"/>
              </a:spcAft>
              <a:buClr>
                <a:schemeClr val="accent6">
                  <a:lumMod val="75000"/>
                </a:schemeClr>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oulder" pitchFamily="2" charset="0"/>
              </a:rPr>
              <a:t>Pleasure of sin </a:t>
            </a:r>
            <a:r>
              <a:rPr lang="en-US" sz="2400" dirty="0" smtClean="0">
                <a:effectLst>
                  <a:outerShdw blurRad="60007" dist="310007" dir="7680000" sy="30000" kx="1300200" algn="ctr" rotWithShape="0">
                    <a:prstClr val="black">
                      <a:alpha val="32000"/>
                    </a:prstClr>
                  </a:outerShdw>
                </a:effectLst>
                <a:latin typeface="Boulder" pitchFamily="2" charset="0"/>
              </a:rPr>
              <a:t>– </a:t>
            </a:r>
            <a:r>
              <a:rPr lang="en-US" sz="2400" dirty="0" smtClean="0">
                <a:effectLst>
                  <a:outerShdw blurRad="60007" dist="310007" dir="7680000" sy="30000" kx="1300200" algn="ctr" rotWithShape="0">
                    <a:prstClr val="black">
                      <a:alpha val="32000"/>
                    </a:prstClr>
                  </a:outerShdw>
                </a:effectLst>
                <a:latin typeface="+mj-lt"/>
              </a:rPr>
              <a:t>(2 Tim 3:4; </a:t>
            </a:r>
            <a:r>
              <a:rPr lang="en-US" sz="2400" dirty="0" err="1" smtClean="0">
                <a:effectLst>
                  <a:outerShdw blurRad="60007" dist="310007" dir="7680000" sy="30000" kx="1300200" algn="ctr" rotWithShape="0">
                    <a:prstClr val="black">
                      <a:alpha val="32000"/>
                    </a:prstClr>
                  </a:outerShdw>
                </a:effectLst>
                <a:latin typeface="+mj-lt"/>
              </a:rPr>
              <a:t>Eph</a:t>
            </a:r>
            <a:r>
              <a:rPr lang="en-US" sz="2400" dirty="0" smtClean="0">
                <a:effectLst>
                  <a:outerShdw blurRad="60007" dist="310007" dir="7680000" sy="30000" kx="1300200" algn="ctr" rotWithShape="0">
                    <a:prstClr val="black">
                      <a:alpha val="32000"/>
                    </a:prstClr>
                  </a:outerShdw>
                </a:effectLst>
                <a:latin typeface="+mj-lt"/>
              </a:rPr>
              <a:t> 4:17-19; 2 </a:t>
            </a:r>
            <a:r>
              <a:rPr lang="en-US" sz="2400" dirty="0" err="1" smtClean="0">
                <a:effectLst>
                  <a:outerShdw blurRad="60007" dist="310007" dir="7680000" sy="30000" kx="1300200" algn="ctr" rotWithShape="0">
                    <a:prstClr val="black">
                      <a:alpha val="32000"/>
                    </a:prstClr>
                  </a:outerShdw>
                </a:effectLst>
                <a:latin typeface="+mj-lt"/>
              </a:rPr>
              <a:t>Thes</a:t>
            </a:r>
            <a:r>
              <a:rPr lang="en-US" sz="2400" dirty="0" smtClean="0">
                <a:effectLst>
                  <a:outerShdw blurRad="60007" dist="310007" dir="7680000" sy="30000" kx="1300200" algn="ctr" rotWithShape="0">
                    <a:prstClr val="black">
                      <a:alpha val="32000"/>
                    </a:prstClr>
                  </a:outerShdw>
                </a:effectLst>
                <a:latin typeface="+mj-lt"/>
              </a:rPr>
              <a:t> 2:10-12)</a:t>
            </a:r>
            <a:endParaRPr lang="en-US" sz="2400" dirty="0">
              <a:effectLst>
                <a:outerShdw blurRad="60007" dist="310007" dir="7680000" sy="30000" kx="1300200" algn="ctr" rotWithShape="0">
                  <a:prstClr val="black">
                    <a:alpha val="32000"/>
                  </a:prstClr>
                </a:outerShdw>
              </a:effectLst>
              <a:latin typeface="+mj-lt"/>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Procrastination -</a:t>
            </a:r>
            <a:r>
              <a:rPr lang="en-US" sz="2400" dirty="0" smtClean="0">
                <a:effectLst>
                  <a:outerShdw blurRad="60007" dist="310007" dir="7680000" sy="30000" kx="1300200" algn="ctr" rotWithShape="0">
                    <a:prstClr val="black">
                      <a:alpha val="32000"/>
                    </a:prstClr>
                  </a:outerShdw>
                </a:effectLst>
                <a:latin typeface="+mj-lt"/>
              </a:rPr>
              <a:t> </a:t>
            </a:r>
            <a:r>
              <a:rPr lang="nl-NL" sz="2400" dirty="0">
                <a:effectLst>
                  <a:outerShdw blurRad="60007" dist="310007" dir="7680000" sy="30000" kx="1300200" algn="ctr" rotWithShape="0">
                    <a:prstClr val="black">
                      <a:alpha val="32000"/>
                    </a:prstClr>
                  </a:outerShdw>
                </a:effectLst>
                <a:latin typeface="+mj-lt"/>
              </a:rPr>
              <a:t>(Prov 27:1; </a:t>
            </a:r>
            <a:r>
              <a:rPr lang="nl-NL" sz="2400" dirty="0" smtClean="0">
                <a:effectLst>
                  <a:outerShdw blurRad="60007" dist="310007" dir="7680000" sy="30000" kx="1300200" algn="ctr" rotWithShape="0">
                    <a:prstClr val="black">
                      <a:alpha val="32000"/>
                    </a:prstClr>
                  </a:outerShdw>
                </a:effectLst>
                <a:latin typeface="+mj-lt"/>
              </a:rPr>
              <a:t>Acts 24:22-27; James </a:t>
            </a:r>
            <a:r>
              <a:rPr lang="nl-NL" sz="2400" dirty="0">
                <a:effectLst>
                  <a:outerShdw blurRad="60007" dist="310007" dir="7680000" sy="30000" kx="1300200" algn="ctr" rotWithShape="0">
                    <a:prstClr val="black">
                      <a:alpha val="32000"/>
                    </a:prstClr>
                  </a:outerShdw>
                </a:effectLst>
                <a:latin typeface="+mj-lt"/>
              </a:rPr>
              <a:t>4:13-17; 2 Cor. 6:1; Heb 3:7; 4:7)</a:t>
            </a:r>
            <a:endParaRPr lang="en-US" sz="2400" dirty="0">
              <a:effectLst>
                <a:outerShdw blurRad="60007" dist="310007" dir="7680000" sy="30000" kx="1300200" algn="ctr" rotWithShape="0">
                  <a:prstClr val="black">
                    <a:alpha val="32000"/>
                  </a:prstClr>
                </a:outerShdw>
              </a:effectLst>
              <a:latin typeface="+mj-lt"/>
            </a:endParaRPr>
          </a:p>
        </p:txBody>
      </p:sp>
      <p:sp>
        <p:nvSpPr>
          <p:cNvPr id="5" name="Rectangle 4"/>
          <p:cNvSpPr/>
          <p:nvPr/>
        </p:nvSpPr>
        <p:spPr>
          <a:xfrm>
            <a:off x="2193175" y="1219199"/>
            <a:ext cx="4757649" cy="584775"/>
          </a:xfrm>
          <a:prstGeom prst="rect">
            <a:avLst/>
          </a:prstGeom>
        </p:spPr>
        <p:txBody>
          <a:bodyPr wrap="none">
            <a:spAutoFit/>
          </a:bodyPr>
          <a:lstStyle/>
          <a:p>
            <a:r>
              <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“and hardens his neck,”</a:t>
            </a:r>
          </a:p>
        </p:txBody>
      </p:sp>
    </p:spTree>
    <p:extLst>
      <p:ext uri="{BB962C8B-B14F-4D97-AF65-F5344CB8AC3E}">
        <p14:creationId xmlns:p14="http://schemas.microsoft.com/office/powerpoint/2010/main" val="7346697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3" name="Round Diagonal Corner Rectangle 2"/>
          <p:cNvSpPr/>
          <p:nvPr/>
        </p:nvSpPr>
        <p:spPr>
          <a:xfrm>
            <a:off x="3124200" y="2133601"/>
            <a:ext cx="5867400" cy="45720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3352800" y="2286000"/>
            <a:ext cx="5586412" cy="646331"/>
          </a:xfrm>
          <a:prstGeom prst="rect">
            <a:avLst/>
          </a:prstGeom>
          <a:noFill/>
        </p:spPr>
        <p:txBody>
          <a:bodyPr wrap="square" rtlCol="0">
            <a:spAutoFit/>
          </a:bodyPr>
          <a:lstStyle/>
          <a:p>
            <a:pPr algn="ctr">
              <a:spcAft>
                <a:spcPts val="600"/>
              </a:spcAft>
              <a:buClr>
                <a:schemeClr val="accent6">
                  <a:lumMod val="75000"/>
                </a:schemeClr>
              </a:buClr>
            </a:pPr>
            <a:r>
              <a:rPr lang="en-US" sz="3600" dirty="0">
                <a:effectLst>
                  <a:outerShdw blurRad="60007" dist="310007" dir="7680000" sy="30000" kx="1300200" algn="ctr" rotWithShape="0">
                    <a:prstClr val="black">
                      <a:alpha val="32000"/>
                    </a:prstClr>
                  </a:outerShdw>
                </a:effectLst>
                <a:latin typeface="Dominican Small Caps" pitchFamily="2" charset="0"/>
              </a:rPr>
              <a:t>Stubborn </a:t>
            </a:r>
            <a:r>
              <a:rPr lang="en-US" sz="3600" dirty="0" smtClean="0">
                <a:effectLst>
                  <a:outerShdw blurRad="60007" dist="310007" dir="7680000" sy="30000" kx="1300200" algn="ctr" rotWithShape="0">
                    <a:prstClr val="black">
                      <a:alpha val="32000"/>
                    </a:prstClr>
                  </a:outerShdw>
                </a:effectLst>
                <a:latin typeface="Dominican Small Caps" pitchFamily="2" charset="0"/>
              </a:rPr>
              <a:t>Disobedience</a:t>
            </a:r>
            <a:endParaRPr lang="en-US" sz="2800" dirty="0">
              <a:effectLst>
                <a:outerShdw blurRad="60007" dist="310007" dir="7680000" sy="30000" kx="1300200" algn="ctr" rotWithShape="0">
                  <a:prstClr val="black">
                    <a:alpha val="32000"/>
                  </a:prstClr>
                </a:outerShdw>
              </a:effectLst>
              <a:latin typeface="Boulder" pitchFamily="2" charset="0"/>
            </a:endParaRPr>
          </a:p>
        </p:txBody>
      </p:sp>
      <p:sp>
        <p:nvSpPr>
          <p:cNvPr id="5" name="Rectangle 4"/>
          <p:cNvSpPr/>
          <p:nvPr/>
        </p:nvSpPr>
        <p:spPr>
          <a:xfrm>
            <a:off x="2193175" y="1219199"/>
            <a:ext cx="4757649" cy="584775"/>
          </a:xfrm>
          <a:prstGeom prst="rect">
            <a:avLst/>
          </a:prstGeom>
        </p:spPr>
        <p:txBody>
          <a:bodyPr wrap="none">
            <a:spAutoFit/>
          </a:bodyPr>
          <a:lstStyle/>
          <a:p>
            <a:r>
              <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“and hardens his neck,”</a:t>
            </a:r>
          </a:p>
        </p:txBody>
      </p:sp>
      <p:sp>
        <p:nvSpPr>
          <p:cNvPr id="6" name="Rectangle 5"/>
          <p:cNvSpPr/>
          <p:nvPr/>
        </p:nvSpPr>
        <p:spPr>
          <a:xfrm>
            <a:off x="3297382" y="2895600"/>
            <a:ext cx="5521036" cy="3970318"/>
          </a:xfrm>
          <a:prstGeom prst="rect">
            <a:avLst/>
          </a:prstGeom>
        </p:spPr>
        <p:txBody>
          <a:bodyPr wrap="square">
            <a:spAutoFit/>
          </a:bodyPr>
          <a:lstStyle/>
          <a:p>
            <a:pPr algn="ctr"/>
            <a:r>
              <a:rPr lang="en-US" sz="3600" b="1" dirty="0">
                <a:solidFill>
                  <a:schemeClr val="tx1">
                    <a:lumMod val="75000"/>
                    <a:lumOff val="25000"/>
                  </a:schemeClr>
                </a:solidFill>
                <a:effectLst>
                  <a:outerShdw blurRad="60007" dist="310007" dir="7680000" sy="30000" kx="1300200" algn="ctr" rotWithShape="0">
                    <a:prstClr val="black">
                      <a:alpha val="32000"/>
                    </a:prstClr>
                  </a:outerShdw>
                </a:effectLst>
              </a:rPr>
              <a:t>"The difference between perseverance and obstinacy is that one comes from a strong will, and the other from a strong won't." </a:t>
            </a:r>
            <a:endParaRPr lang="en-US" sz="3600" b="1" dirty="0" smtClean="0">
              <a:solidFill>
                <a:schemeClr val="tx1">
                  <a:lumMod val="75000"/>
                  <a:lumOff val="25000"/>
                </a:schemeClr>
              </a:solidFill>
              <a:effectLst>
                <a:outerShdw blurRad="60007" dist="310007" dir="7680000" sy="30000" kx="1300200" algn="ctr" rotWithShape="0">
                  <a:prstClr val="black">
                    <a:alpha val="32000"/>
                  </a:prstClr>
                </a:outerShdw>
              </a:effectLst>
            </a:endParaRPr>
          </a:p>
          <a:p>
            <a:pPr algn="ctr"/>
            <a:r>
              <a:rPr lang="en-US" sz="2800" b="1" i="1" dirty="0" smtClean="0">
                <a:solidFill>
                  <a:schemeClr val="tx1">
                    <a:lumMod val="75000"/>
                    <a:lumOff val="25000"/>
                  </a:schemeClr>
                </a:solidFill>
                <a:effectLst>
                  <a:outerShdw blurRad="60007" dist="310007" dir="7680000" sy="30000" kx="1300200" algn="ctr" rotWithShape="0">
                    <a:prstClr val="black">
                      <a:alpha val="32000"/>
                    </a:prstClr>
                  </a:outerShdw>
                </a:effectLst>
              </a:rPr>
              <a:t>~ Henry </a:t>
            </a:r>
            <a:r>
              <a:rPr lang="en-US" sz="2800" b="1" i="1" dirty="0">
                <a:solidFill>
                  <a:schemeClr val="tx1">
                    <a:lumMod val="75000"/>
                    <a:lumOff val="25000"/>
                  </a:schemeClr>
                </a:solidFill>
                <a:effectLst>
                  <a:outerShdw blurRad="60007" dist="310007" dir="7680000" sy="30000" kx="1300200" algn="ctr" rotWithShape="0">
                    <a:prstClr val="black">
                      <a:alpha val="32000"/>
                    </a:prstClr>
                  </a:outerShdw>
                </a:effectLst>
              </a:rPr>
              <a:t>Ward </a:t>
            </a:r>
            <a:r>
              <a:rPr lang="en-US" sz="2800" b="1" i="1" dirty="0" smtClean="0">
                <a:solidFill>
                  <a:schemeClr val="tx1">
                    <a:lumMod val="75000"/>
                    <a:lumOff val="25000"/>
                  </a:schemeClr>
                </a:solidFill>
                <a:effectLst>
                  <a:outerShdw blurRad="60007" dist="310007" dir="7680000" sy="30000" kx="1300200" algn="ctr" rotWithShape="0">
                    <a:prstClr val="black">
                      <a:alpha val="32000"/>
                    </a:prstClr>
                  </a:outerShdw>
                </a:effectLst>
              </a:rPr>
              <a:t>Beecher ~</a:t>
            </a:r>
            <a:endParaRPr lang="en-US" sz="3600" b="1" i="1" dirty="0">
              <a:solidFill>
                <a:schemeClr val="tx1">
                  <a:lumMod val="75000"/>
                  <a:lumOff val="25000"/>
                </a:schemeClr>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4908156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rPr>
              <a:t>The Point of No Return</a:t>
            </a:r>
            <a:endParaRPr lang="en-US" sz="5400" b="1" dirty="0">
              <a:ln w="11430"/>
              <a:solidFill>
                <a:schemeClr val="accent4">
                  <a:lumMod val="20000"/>
                  <a:lumOff val="80000"/>
                </a:schemeClr>
              </a:solidFill>
              <a:effectLst>
                <a:glow rad="101600">
                  <a:schemeClr val="accent3">
                    <a:satMod val="175000"/>
                    <a:alpha val="40000"/>
                  </a:schemeClr>
                </a:glow>
                <a:outerShdw blurRad="50800" dist="39000" dir="5460000" algn="tl">
                  <a:srgbClr val="000000">
                    <a:alpha val="38000"/>
                  </a:srgbClr>
                </a:outerShdw>
              </a:effectLst>
              <a:latin typeface="Dominican Small Caps" pitchFamily="2" charset="0"/>
            </a:endParaRPr>
          </a:p>
        </p:txBody>
      </p:sp>
      <p:sp>
        <p:nvSpPr>
          <p:cNvPr id="3" name="Round Diagonal Corner Rectangle 2"/>
          <p:cNvSpPr/>
          <p:nvPr/>
        </p:nvSpPr>
        <p:spPr>
          <a:xfrm>
            <a:off x="3124200" y="2133601"/>
            <a:ext cx="5867400" cy="45720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3352800" y="2133600"/>
            <a:ext cx="5586412" cy="4570482"/>
          </a:xfrm>
          <a:prstGeom prst="rect">
            <a:avLst/>
          </a:prstGeom>
          <a:noFill/>
        </p:spPr>
        <p:txBody>
          <a:bodyPr wrap="square" rtlCol="0">
            <a:spAutoFit/>
          </a:bodyPr>
          <a:lstStyle/>
          <a:p>
            <a:pPr algn="ctr">
              <a:spcAft>
                <a:spcPts val="600"/>
              </a:spcAft>
              <a:buClr>
                <a:schemeClr val="accent6">
                  <a:lumMod val="75000"/>
                </a:schemeClr>
              </a:buClr>
            </a:pPr>
            <a:r>
              <a:rPr lang="en-US" sz="3600" dirty="0">
                <a:effectLst>
                  <a:outerShdw blurRad="60007" dist="310007" dir="7680000" sy="30000" kx="1300200" algn="ctr" rotWithShape="0">
                    <a:prstClr val="black">
                      <a:alpha val="32000"/>
                    </a:prstClr>
                  </a:outerShdw>
                </a:effectLst>
                <a:latin typeface="Dominican Small Caps" pitchFamily="2" charset="0"/>
              </a:rPr>
              <a:t>Sudden Destruction</a:t>
            </a:r>
            <a:endParaRPr lang="en-US" sz="2800" dirty="0" smtClean="0">
              <a:effectLst>
                <a:outerShdw blurRad="60007" dist="310007" dir="7680000" sy="30000" kx="1300200" algn="ctr" rotWithShape="0">
                  <a:prstClr val="black">
                    <a:alpha val="32000"/>
                  </a:prstClr>
                </a:outerShdw>
              </a:effectLst>
              <a:latin typeface="Boulder" pitchFamily="2" charset="0"/>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Separated </a:t>
            </a:r>
            <a:r>
              <a:rPr lang="en-US" sz="2400" dirty="0">
                <a:effectLst>
                  <a:outerShdw blurRad="60007" dist="310007" dir="7680000" sy="30000" kx="1300200" algn="ctr" rotWithShape="0">
                    <a:prstClr val="black">
                      <a:alpha val="32000"/>
                    </a:prstClr>
                  </a:outerShdw>
                </a:effectLst>
                <a:latin typeface="Boulder" pitchFamily="2" charset="0"/>
              </a:rPr>
              <a:t>from </a:t>
            </a:r>
            <a:r>
              <a:rPr lang="en-US" sz="2400" dirty="0" smtClean="0">
                <a:effectLst>
                  <a:outerShdw blurRad="60007" dist="310007" dir="7680000" sy="30000" kx="1300200" algn="ctr" rotWithShape="0">
                    <a:prstClr val="black">
                      <a:alpha val="32000"/>
                    </a:prstClr>
                  </a:outerShdw>
                </a:effectLst>
                <a:latin typeface="Boulder" pitchFamily="2" charset="0"/>
              </a:rPr>
              <a:t>God – </a:t>
            </a:r>
            <a:r>
              <a:rPr lang="en-US" sz="2400" dirty="0" smtClean="0">
                <a:effectLst>
                  <a:outerShdw blurRad="60007" dist="310007" dir="7680000" sy="30000" kx="1300200" algn="ctr" rotWithShape="0">
                    <a:prstClr val="black">
                      <a:alpha val="32000"/>
                    </a:prstClr>
                  </a:outerShdw>
                </a:effectLst>
                <a:latin typeface="+mj-lt"/>
              </a:rPr>
              <a:t>(Isaiah 59:1,2; Prov. 6:15; 1 Tim 5:6)</a:t>
            </a: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Literally</a:t>
            </a:r>
            <a:r>
              <a:rPr lang="en-US" sz="2400" dirty="0">
                <a:effectLst>
                  <a:outerShdw blurRad="60007" dist="310007" dir="7680000" sy="30000" kx="1300200" algn="ctr" rotWithShape="0">
                    <a:prstClr val="black">
                      <a:alpha val="32000"/>
                    </a:prstClr>
                  </a:outerShdw>
                </a:effectLst>
                <a:latin typeface="Boulder" pitchFamily="2" charset="0"/>
              </a:rPr>
              <a:t>, “shall be broken” – </a:t>
            </a:r>
            <a:r>
              <a:rPr lang="en-US" sz="2400" dirty="0" smtClean="0">
                <a:effectLst>
                  <a:outerShdw blurRad="60007" dist="310007" dir="7680000" sy="30000" kx="1300200" algn="ctr" rotWithShape="0">
                    <a:prstClr val="black">
                      <a:alpha val="32000"/>
                    </a:prstClr>
                  </a:outerShdw>
                </a:effectLst>
                <a:latin typeface="+mj-lt"/>
              </a:rPr>
              <a:t>(Pro 6:15 – Not instant physical death – but spiritually broken beyond the possibility of restoration – Jer. 19:11,15; 1 Tim. 4:2)</a:t>
            </a:r>
            <a:endParaRPr lang="en-US" sz="2400" dirty="0">
              <a:effectLst>
                <a:outerShdw blurRad="60007" dist="310007" dir="7680000" sy="30000" kx="1300200" algn="ctr" rotWithShape="0">
                  <a:prstClr val="black">
                    <a:alpha val="32000"/>
                  </a:prstClr>
                </a:outerShdw>
              </a:effectLst>
              <a:latin typeface="+mj-lt"/>
            </a:endParaRPr>
          </a:p>
          <a:p>
            <a:pPr marL="457200" indent="-457200">
              <a:spcAft>
                <a:spcPts val="600"/>
              </a:spcAft>
              <a:buClr>
                <a:schemeClr val="accent6">
                  <a:lumMod val="75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oulder" pitchFamily="2" charset="0"/>
              </a:rPr>
              <a:t>Strong </a:t>
            </a:r>
            <a:r>
              <a:rPr lang="en-US" sz="2400" dirty="0">
                <a:effectLst>
                  <a:outerShdw blurRad="60007" dist="310007" dir="7680000" sy="30000" kx="1300200" algn="ctr" rotWithShape="0">
                    <a:prstClr val="black">
                      <a:alpha val="32000"/>
                    </a:prstClr>
                  </a:outerShdw>
                </a:effectLst>
                <a:latin typeface="Boulder" pitchFamily="2" charset="0"/>
              </a:rPr>
              <a:t>delusion </a:t>
            </a:r>
            <a:r>
              <a:rPr lang="en-US" sz="2400" dirty="0" smtClean="0">
                <a:effectLst>
                  <a:outerShdw blurRad="60007" dist="310007" dir="7680000" sy="30000" kx="1300200" algn="ctr" rotWithShape="0">
                    <a:prstClr val="black">
                      <a:alpha val="32000"/>
                    </a:prstClr>
                  </a:outerShdw>
                </a:effectLst>
                <a:latin typeface="Boulder" pitchFamily="2" charset="0"/>
              </a:rPr>
              <a:t>–</a:t>
            </a:r>
            <a:r>
              <a:rPr lang="en-US" sz="2400" dirty="0" smtClean="0">
                <a:effectLst>
                  <a:outerShdw blurRad="60007" dist="310007" dir="7680000" sy="30000" kx="1300200" algn="ctr" rotWithShape="0">
                    <a:prstClr val="black">
                      <a:alpha val="32000"/>
                    </a:prstClr>
                  </a:outerShdw>
                </a:effectLst>
                <a:latin typeface="+mj-lt"/>
              </a:rPr>
              <a:t> (2 </a:t>
            </a:r>
            <a:r>
              <a:rPr lang="en-US" sz="2400" dirty="0" err="1" smtClean="0">
                <a:effectLst>
                  <a:outerShdw blurRad="60007" dist="310007" dir="7680000" sy="30000" kx="1300200" algn="ctr" rotWithShape="0">
                    <a:prstClr val="black">
                      <a:alpha val="32000"/>
                    </a:prstClr>
                  </a:outerShdw>
                </a:effectLst>
                <a:latin typeface="+mj-lt"/>
              </a:rPr>
              <a:t>Thes</a:t>
            </a:r>
            <a:r>
              <a:rPr lang="en-US" sz="2400" dirty="0" smtClean="0">
                <a:effectLst>
                  <a:outerShdw blurRad="60007" dist="310007" dir="7680000" sy="30000" kx="1300200" algn="ctr" rotWithShape="0">
                    <a:prstClr val="black">
                      <a:alpha val="32000"/>
                    </a:prstClr>
                  </a:outerShdw>
                </a:effectLst>
                <a:latin typeface="+mj-lt"/>
              </a:rPr>
              <a:t>. 2:10-12; Ps. 81:11,12; Isa. 29:9-24; </a:t>
            </a:r>
            <a:r>
              <a:rPr lang="en-US" sz="2400" dirty="0" err="1" smtClean="0">
                <a:effectLst>
                  <a:outerShdw blurRad="60007" dist="310007" dir="7680000" sy="30000" kx="1300200" algn="ctr" rotWithShape="0">
                    <a:prstClr val="black">
                      <a:alpha val="32000"/>
                    </a:prstClr>
                  </a:outerShdw>
                </a:effectLst>
                <a:latin typeface="+mj-lt"/>
              </a:rPr>
              <a:t>Jhn</a:t>
            </a:r>
            <a:r>
              <a:rPr lang="en-US" sz="2400" dirty="0" smtClean="0">
                <a:effectLst>
                  <a:outerShdw blurRad="60007" dist="310007" dir="7680000" sy="30000" kx="1300200" algn="ctr" rotWithShape="0">
                    <a:prstClr val="black">
                      <a:alpha val="32000"/>
                    </a:prstClr>
                  </a:outerShdw>
                </a:effectLst>
                <a:latin typeface="+mj-lt"/>
              </a:rPr>
              <a:t> 12:39-43; Rom 1:21-25,28)</a:t>
            </a:r>
            <a:endParaRPr lang="en-US" sz="2400" dirty="0">
              <a:effectLst>
                <a:outerShdw blurRad="60007" dist="310007" dir="7680000" sy="30000" kx="1300200" algn="ctr" rotWithShape="0">
                  <a:prstClr val="black">
                    <a:alpha val="32000"/>
                  </a:prstClr>
                </a:outerShdw>
              </a:effectLst>
              <a:latin typeface="+mj-lt"/>
            </a:endParaRPr>
          </a:p>
        </p:txBody>
      </p:sp>
      <p:sp>
        <p:nvSpPr>
          <p:cNvPr id="5" name="Rectangle 4"/>
          <p:cNvSpPr/>
          <p:nvPr/>
        </p:nvSpPr>
        <p:spPr>
          <a:xfrm>
            <a:off x="1509334" y="1219199"/>
            <a:ext cx="6125331" cy="584775"/>
          </a:xfrm>
          <a:prstGeom prst="rect">
            <a:avLst/>
          </a:prstGeom>
        </p:spPr>
        <p:txBody>
          <a:bodyPr wrap="none">
            <a:spAutoFit/>
          </a:bodyPr>
          <a:lstStyle/>
          <a:p>
            <a:r>
              <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“Will suddenly be </a:t>
            </a:r>
            <a:r>
              <a:rPr lang="en-US" sz="3200" b="1" i="1" spc="50" dirty="0" smtClean="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rPr>
              <a:t>destroyed,”</a:t>
            </a:r>
            <a:endParaRPr lang="en-US" sz="3200" b="1" i="1" spc="50" dirty="0">
              <a:ln w="12700" cmpd="sng">
                <a:solidFill>
                  <a:schemeClr val="accent6">
                    <a:satMod val="120000"/>
                    <a:shade val="80000"/>
                  </a:schemeClr>
                </a:solidFill>
                <a:prstDash val="solid"/>
              </a:ln>
              <a:solidFill>
                <a:schemeClr val="accent6">
                  <a:tint val="1000"/>
                </a:schemeClr>
              </a:solidFill>
              <a:effectLst>
                <a:glow rad="139700">
                  <a:schemeClr val="tx1">
                    <a:alpha val="40000"/>
                  </a:schemeClr>
                </a:glow>
                <a:outerShdw blurRad="50800" dist="38100" dir="2700000" algn="tl" rotWithShape="0">
                  <a:prstClr val="black">
                    <a:alpha val="40000"/>
                  </a:prstClr>
                </a:outerShdw>
              </a:effectLst>
              <a:latin typeface="Constantia" pitchFamily="18" charset="0"/>
            </a:endParaRPr>
          </a:p>
        </p:txBody>
      </p:sp>
    </p:spTree>
    <p:extLst>
      <p:ext uri="{BB962C8B-B14F-4D97-AF65-F5344CB8AC3E}">
        <p14:creationId xmlns:p14="http://schemas.microsoft.com/office/powerpoint/2010/main" val="16502239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3863</TotalTime>
  <Words>1891</Words>
  <Application>Microsoft Office PowerPoint</Application>
  <PresentationFormat>On-screen Show (4:3)</PresentationFormat>
  <Paragraphs>121</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49</cp:revision>
  <dcterms:created xsi:type="dcterms:W3CDTF">2011-02-11T00:08:09Z</dcterms:created>
  <dcterms:modified xsi:type="dcterms:W3CDTF">2011-02-14T15:26:41Z</dcterms:modified>
</cp:coreProperties>
</file>