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59" r:id="rId3"/>
    <p:sldId id="261" r:id="rId4"/>
    <p:sldId id="263" r:id="rId5"/>
    <p:sldId id="262" r:id="rId6"/>
    <p:sldId id="265" r:id="rId7"/>
    <p:sldId id="264" r:id="rId8"/>
    <p:sldId id="266" r:id="rId9"/>
    <p:sldId id="267" r:id="rId10"/>
    <p:sldId id="268" r:id="rId11"/>
    <p:sldId id="269" r:id="rId12"/>
    <p:sldId id="270" r:id="rId13"/>
    <p:sldId id="271" r:id="rId14"/>
    <p:sldId id="257"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C6EB5-A7EA-4E51-8044-E0EB73ACCBAA}" type="datetimeFigureOut">
              <a:rPr lang="en-US" smtClean="0"/>
              <a:t>4/11/2011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7169E-5B72-4164-9165-AA84CEEDFFC1}" type="slidenum">
              <a:rPr lang="en-US" smtClean="0"/>
              <a:t>‹#›</a:t>
            </a:fld>
            <a:endParaRPr lang="en-US"/>
          </a:p>
        </p:txBody>
      </p:sp>
    </p:spTree>
    <p:extLst>
      <p:ext uri="{BB962C8B-B14F-4D97-AF65-F5344CB8AC3E}">
        <p14:creationId xmlns:p14="http://schemas.microsoft.com/office/powerpoint/2010/main" val="307810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2</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3</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4</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5</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6</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7</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8</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Daniel 4:1-3 (NKJV) </a:t>
            </a:r>
            <a:r>
              <a:rPr lang="en-US" dirty="0" smtClean="0"/>
              <a:t/>
            </a:r>
            <a:br>
              <a:rPr lang="en-US" dirty="0" smtClean="0"/>
            </a:br>
            <a:r>
              <a:rPr lang="en-US" baseline="30000" dirty="0" smtClean="0"/>
              <a:t>1 </a:t>
            </a:r>
            <a:r>
              <a:rPr lang="en-US" dirty="0" smtClean="0"/>
              <a:t>Nebuchadnezzar the king, To all peoples, nations, and languages that dwell in all the earth: Peace be multiplied to you. </a:t>
            </a:r>
            <a:br>
              <a:rPr lang="en-US" dirty="0" smtClean="0"/>
            </a:br>
            <a:r>
              <a:rPr lang="en-US" baseline="30000" dirty="0" smtClean="0"/>
              <a:t>2 </a:t>
            </a:r>
            <a:r>
              <a:rPr lang="en-US" dirty="0" smtClean="0"/>
              <a:t>I thought it good to declare the signs and wonders that the Most High God has worked for me. </a:t>
            </a:r>
            <a:br>
              <a:rPr lang="en-US" dirty="0" smtClean="0"/>
            </a:br>
            <a:r>
              <a:rPr lang="en-US" baseline="30000" dirty="0" smtClean="0"/>
              <a:t>3 </a:t>
            </a:r>
            <a:r>
              <a:rPr lang="en-US" dirty="0" smtClean="0"/>
              <a:t>How great </a:t>
            </a:r>
            <a:r>
              <a:rPr lang="en-US" i="1" dirty="0" smtClean="0"/>
              <a:t>are</a:t>
            </a:r>
            <a:r>
              <a:rPr lang="en-US" dirty="0" smtClean="0"/>
              <a:t> His signs, And how mighty His wonders! His kingdom </a:t>
            </a:r>
            <a:r>
              <a:rPr lang="en-US" i="1" dirty="0" smtClean="0"/>
              <a:t>is</a:t>
            </a:r>
            <a:r>
              <a:rPr lang="en-US" dirty="0" smtClean="0"/>
              <a:t> an everlasting kingdom, And His dominion </a:t>
            </a:r>
            <a:r>
              <a:rPr lang="en-US" i="1" dirty="0" smtClean="0"/>
              <a:t>is</a:t>
            </a:r>
            <a:r>
              <a:rPr lang="en-US" dirty="0" smtClean="0"/>
              <a:t> from generation to generation.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9</a:t>
            </a:fld>
            <a:endParaRPr lang="en-US"/>
          </a:p>
        </p:txBody>
      </p:sp>
    </p:spTree>
    <p:extLst>
      <p:ext uri="{BB962C8B-B14F-4D97-AF65-F5344CB8AC3E}">
        <p14:creationId xmlns:p14="http://schemas.microsoft.com/office/powerpoint/2010/main" val="101697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may search for happiness in the world - they may even think they find it sometimes - but it will never truly satisfy - it will always slip away from them - it will always turn into sorrow and heartbreak !!!! If you want to find real happiness - true joy - and the peace that passes understanding - humble yourself and commit your ways and your heart to the Lord Jesus Christ - He alone can save and give you what you really need!</a:t>
            </a:r>
            <a:endParaRPr lang="en-US" dirty="0"/>
          </a:p>
        </p:txBody>
      </p:sp>
      <p:sp>
        <p:nvSpPr>
          <p:cNvPr id="4" name="Slide Number Placeholder 3"/>
          <p:cNvSpPr>
            <a:spLocks noGrp="1"/>
          </p:cNvSpPr>
          <p:nvPr>
            <p:ph type="sldNum" sz="quarter" idx="10"/>
          </p:nvPr>
        </p:nvSpPr>
        <p:spPr/>
        <p:txBody>
          <a:bodyPr/>
          <a:lstStyle/>
          <a:p>
            <a:fld id="{7E77169E-5B72-4164-9165-AA84CEEDFFC1}" type="slidenum">
              <a:rPr lang="en-US" smtClean="0"/>
              <a:t>10</a:t>
            </a:fld>
            <a:endParaRPr lang="en-US"/>
          </a:p>
        </p:txBody>
      </p:sp>
    </p:spTree>
    <p:extLst>
      <p:ext uri="{BB962C8B-B14F-4D97-AF65-F5344CB8AC3E}">
        <p14:creationId xmlns:p14="http://schemas.microsoft.com/office/powerpoint/2010/main" val="101697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FFBA170-44CA-444C-A6EE-18D28C5F9B88}" type="datetimeFigureOut">
              <a:rPr lang="en-US" smtClean="0"/>
              <a:t>4/11/2011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D6D9E1B-DC04-4B83-A4B8-1DC39836CB3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FBA170-44CA-444C-A6EE-18D28C5F9B88}"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FBA170-44CA-444C-A6EE-18D28C5F9B88}"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FBA170-44CA-444C-A6EE-18D28C5F9B88}"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FBA170-44CA-444C-A6EE-18D28C5F9B88}" type="datetimeFigureOut">
              <a:rPr lang="en-US" smtClean="0"/>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D6D9E1B-DC04-4B83-A4B8-1DC39836CB3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FBA170-44CA-444C-A6EE-18D28C5F9B88}"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FBA170-44CA-444C-A6EE-18D28C5F9B88}" type="datetimeFigureOut">
              <a:rPr lang="en-US" smtClean="0"/>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FBA170-44CA-444C-A6EE-18D28C5F9B88}" type="datetimeFigureOut">
              <a:rPr lang="en-US" smtClean="0"/>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BA170-44CA-444C-A6EE-18D28C5F9B88}" type="datetimeFigureOut">
              <a:rPr lang="en-US" smtClean="0"/>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FBA170-44CA-444C-A6EE-18D28C5F9B88}"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FBA170-44CA-444C-A6EE-18D28C5F9B88}" type="datetimeFigureOut">
              <a:rPr lang="en-US" smtClean="0"/>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9E1B-DC04-4B83-A4B8-1DC39836CB3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FFBA170-44CA-444C-A6EE-18D28C5F9B88}" type="datetimeFigureOut">
              <a:rPr lang="en-US" smtClean="0"/>
              <a:t>4/11/2011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D6D9E1B-DC04-4B83-A4B8-1DC39836CB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1509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667000"/>
            <a:ext cx="6019800" cy="4154984"/>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Lesson That All Men Need To Learn!</a:t>
            </a:r>
            <a:endParaRPr lang="en-US" sz="66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0" y="0"/>
            <a:ext cx="7772400" cy="1569660"/>
          </a:xfrm>
          <a:prstGeom prst="rect">
            <a:avLst/>
          </a:prstGeom>
        </p:spPr>
        <p:txBody>
          <a:bodyPr wrap="square">
            <a:spAutoFit/>
          </a:bodyPr>
          <a:lstStyle/>
          <a:p>
            <a:pPr algn="ctr"/>
            <a:r>
              <a:rPr lang="en-US" sz="2400" b="1" dirty="0">
                <a:effectLst>
                  <a:glow rad="101600">
                    <a:srgbClr val="000000">
                      <a:alpha val="40000"/>
                    </a:srgbClr>
                  </a:glow>
                  <a:outerShdw blurRad="60007" dist="310007" dir="7680000" sy="30000" kx="1300200" algn="ctr" rotWithShape="0">
                    <a:prstClr val="black">
                      <a:alpha val="32000"/>
                    </a:prstClr>
                  </a:outerShdw>
                </a:effectLst>
              </a:rPr>
              <a:t>Daniel 4:17 (NKJV) </a:t>
            </a:r>
            <a:r>
              <a:rPr lang="en-US" sz="2400" dirty="0">
                <a:effectLst>
                  <a:glow rad="101600">
                    <a:srgbClr val="000000">
                      <a:alpha val="40000"/>
                    </a:srgbClr>
                  </a:glow>
                  <a:outerShdw blurRad="60007" dist="310007" dir="7680000" sy="30000" kx="1300200" algn="ctr" rotWithShape="0">
                    <a:prstClr val="black">
                      <a:alpha val="32000"/>
                    </a:prstClr>
                  </a:outerShdw>
                </a:effectLst>
              </a:rPr>
              <a:t/>
            </a:r>
            <a:br>
              <a:rPr lang="en-US" sz="2400" dirty="0">
                <a:effectLst>
                  <a:glow rad="101600">
                    <a:srgbClr val="000000">
                      <a:alpha val="40000"/>
                    </a:srgbClr>
                  </a:glow>
                  <a:outerShdw blurRad="60007" dist="310007" dir="7680000" sy="30000" kx="1300200" algn="ctr" rotWithShape="0">
                    <a:prstClr val="black">
                      <a:alpha val="32000"/>
                    </a:prstClr>
                  </a:outerShdw>
                </a:effectLst>
              </a:rPr>
            </a:br>
            <a:r>
              <a:rPr lang="en-US" sz="2400" baseline="30000" dirty="0">
                <a:effectLst>
                  <a:glow rad="101600">
                    <a:srgbClr val="000000">
                      <a:alpha val="40000"/>
                    </a:srgbClr>
                  </a:glow>
                  <a:outerShdw blurRad="60007" dist="310007" dir="7680000" sy="30000" kx="1300200" algn="ctr" rotWithShape="0">
                    <a:prstClr val="black">
                      <a:alpha val="32000"/>
                    </a:prstClr>
                  </a:outerShdw>
                </a:effectLst>
              </a:rPr>
              <a:t>17 </a:t>
            </a:r>
            <a:r>
              <a:rPr lang="en-US" sz="2400" dirty="0" smtClean="0">
                <a:effectLst>
                  <a:glow rad="101600">
                    <a:srgbClr val="000000">
                      <a:alpha val="40000"/>
                    </a:srgbClr>
                  </a:glow>
                  <a:outerShdw blurRad="60007" dist="310007" dir="7680000" sy="30000" kx="1300200" algn="ctr" rotWithShape="0">
                    <a:prstClr val="black">
                      <a:alpha val="32000"/>
                    </a:prstClr>
                  </a:outerShdw>
                </a:effectLst>
              </a:rPr>
              <a:t>. . . </a:t>
            </a:r>
            <a:r>
              <a:rPr lang="en-US" sz="2400" dirty="0">
                <a:effectLst>
                  <a:glow rad="101600">
                    <a:srgbClr val="000000">
                      <a:alpha val="40000"/>
                    </a:srgbClr>
                  </a:glow>
                  <a:outerShdw blurRad="60007" dist="310007" dir="7680000" sy="30000" kx="1300200" algn="ctr" rotWithShape="0">
                    <a:prstClr val="black">
                      <a:alpha val="32000"/>
                    </a:prstClr>
                  </a:outerShdw>
                </a:effectLst>
              </a:rPr>
              <a:t>In order that the living may know That the Most High rules in the kingdom of men, Gives it to whomever He will, And sets over it the lowest of men.' </a:t>
            </a:r>
          </a:p>
        </p:txBody>
      </p:sp>
    </p:spTree>
    <p:extLst>
      <p:ext uri="{BB962C8B-B14F-4D97-AF65-F5344CB8AC3E}">
        <p14:creationId xmlns:p14="http://schemas.microsoft.com/office/powerpoint/2010/main" val="37204790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1166"/>
            <a:ext cx="4355223" cy="3789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1200329"/>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Humility Comes Before True Honor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7" name="TextBox 6"/>
          <p:cNvSpPr txBox="1"/>
          <p:nvPr/>
        </p:nvSpPr>
        <p:spPr>
          <a:xfrm>
            <a:off x="3733800" y="3124200"/>
            <a:ext cx="5105400" cy="3647152"/>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We must realize our hopeless state apart from God! </a:t>
            </a:r>
            <a:r>
              <a:rPr lang="en-US" sz="2400" dirty="0" smtClean="0">
                <a:solidFill>
                  <a:schemeClr val="bg1"/>
                </a:solidFill>
                <a:effectLst>
                  <a:outerShdw blurRad="60007" dist="310007" dir="7680000" sy="30000" kx="1300200" algn="ctr" rotWithShape="0">
                    <a:prstClr val="black">
                      <a:alpha val="32000"/>
                    </a:prstClr>
                  </a:outerShdw>
                </a:effectLst>
              </a:rPr>
              <a:t>– Rom 3:23; 6:23; Eph. 2:12</a:t>
            </a:r>
          </a:p>
          <a:p>
            <a:pPr marL="747713" lvl="1" indent="-457200">
              <a:spcAft>
                <a:spcPts val="600"/>
              </a:spcAft>
              <a:buClr>
                <a:schemeClr val="accent2">
                  <a:lumMod val="75000"/>
                </a:schemeClr>
              </a:buClr>
              <a:buFont typeface="Wingdings" pitchFamily="2" charset="2"/>
              <a:buChar char="v"/>
            </a:pPr>
            <a:r>
              <a:rPr lang="en-US" sz="2400" dirty="0">
                <a:solidFill>
                  <a:schemeClr val="bg1"/>
                </a:solidFill>
                <a:effectLst>
                  <a:outerShdw blurRad="60007" dist="310007" dir="7680000" sy="30000" kx="1300200" algn="ctr" rotWithShape="0">
                    <a:prstClr val="black">
                      <a:alpha val="32000"/>
                    </a:prstClr>
                  </a:outerShdw>
                </a:effectLst>
              </a:rPr>
              <a:t>The prodigal son - </a:t>
            </a:r>
            <a:r>
              <a:rPr lang="en-US" sz="2400" dirty="0" smtClean="0">
                <a:solidFill>
                  <a:schemeClr val="bg1"/>
                </a:solidFill>
                <a:effectLst>
                  <a:outerShdw blurRad="60007" dist="310007" dir="7680000" sy="30000" kx="1300200" algn="ctr" rotWithShape="0">
                    <a:prstClr val="black">
                      <a:alpha val="32000"/>
                    </a:prstClr>
                  </a:outerShdw>
                </a:effectLst>
              </a:rPr>
              <a:t>             Luke 15:11-24</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Those on Pentecost –          Acts 2:36-38</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The Philippian jailor –        Acts 16:30</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3522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295400"/>
            <a:ext cx="9144000" cy="5562600"/>
          </a:xfrm>
          <a:prstGeom prst="rect">
            <a:avLst/>
          </a:prstGeom>
          <a:noFill/>
          <a:ln w="9525">
            <a:noFill/>
            <a:miter lim="800000"/>
            <a:headEnd/>
            <a:tailEnd/>
          </a:ln>
          <a:effectLst/>
        </p:spPr>
      </p:pic>
      <p:sp>
        <p:nvSpPr>
          <p:cNvPr id="2" name="TextBox 1"/>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Lesson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1143000" y="1676400"/>
            <a:ext cx="6781800" cy="3785652"/>
          </a:xfrm>
          <a:prstGeom prst="rect">
            <a:avLst/>
          </a:prstGeom>
        </p:spPr>
        <p:txBody>
          <a:bodyPr wrap="square">
            <a:spAutoFit/>
          </a:bodyPr>
          <a:lstStyle/>
          <a:p>
            <a:pPr algn="ctr"/>
            <a:r>
              <a:rPr lang="en-US" sz="2400" b="1" dirty="0">
                <a:solidFill>
                  <a:schemeClr val="bg1"/>
                </a:solidFill>
                <a:effectLst>
                  <a:outerShdw blurRad="60007" dist="310007" dir="7680000" sy="30000" kx="1300200" algn="ctr" rotWithShape="0">
                    <a:prstClr val="black">
                      <a:alpha val="32000"/>
                    </a:prstClr>
                  </a:outerShdw>
                </a:effectLst>
              </a:rPr>
              <a:t>Daniel 4:36-37 (NKJV) </a:t>
            </a:r>
            <a:r>
              <a:rPr lang="en-US" sz="2400" dirty="0">
                <a:solidFill>
                  <a:schemeClr val="bg1"/>
                </a:solidFill>
                <a:effectLst>
                  <a:outerShdw blurRad="60007" dist="310007" dir="7680000" sy="30000" kx="1300200" algn="ctr" rotWithShape="0">
                    <a:prstClr val="black">
                      <a:alpha val="32000"/>
                    </a:prstClr>
                  </a:outerShdw>
                </a:effectLst>
              </a:rPr>
              <a:t/>
            </a:r>
            <a:br>
              <a:rPr lang="en-US" sz="2400" dirty="0">
                <a:solidFill>
                  <a:schemeClr val="bg1"/>
                </a:solidFill>
                <a:effectLst>
                  <a:outerShdw blurRad="60007" dist="310007" dir="7680000" sy="30000" kx="1300200" algn="ctr" rotWithShape="0">
                    <a:prstClr val="black">
                      <a:alpha val="32000"/>
                    </a:prstClr>
                  </a:outerShdw>
                </a:effectLst>
              </a:rPr>
            </a:br>
            <a:r>
              <a:rPr lang="en-US" sz="2400" baseline="30000" dirty="0">
                <a:solidFill>
                  <a:schemeClr val="bg1"/>
                </a:solidFill>
                <a:effectLst>
                  <a:outerShdw blurRad="60007" dist="310007" dir="7680000" sy="30000" kx="1300200" algn="ctr" rotWithShape="0">
                    <a:prstClr val="black">
                      <a:alpha val="32000"/>
                    </a:prstClr>
                  </a:outerShdw>
                </a:effectLst>
              </a:rPr>
              <a:t>36 </a:t>
            </a:r>
            <a:r>
              <a:rPr lang="en-US" sz="2400" dirty="0">
                <a:solidFill>
                  <a:schemeClr val="bg1"/>
                </a:solidFill>
                <a:effectLst>
                  <a:outerShdw blurRad="60007" dist="310007" dir="7680000" sy="30000" kx="1300200" algn="ctr" rotWithShape="0">
                    <a:prstClr val="black">
                      <a:alpha val="32000"/>
                    </a:prstClr>
                  </a:outerShdw>
                </a:effectLst>
              </a:rPr>
              <a:t>At the same time my reason returned to me, and for the glory of my kingdom, my honor and splendor returned to me. My counselors and nobles resorted to me, I was restored to my kingdom, and excellent majesty was added to me. </a:t>
            </a:r>
            <a:r>
              <a:rPr lang="en-US" sz="2400" baseline="30000" dirty="0" smtClean="0">
                <a:solidFill>
                  <a:schemeClr val="bg1"/>
                </a:solidFill>
                <a:effectLst>
                  <a:outerShdw blurRad="60007" dist="310007" dir="7680000" sy="30000" kx="1300200" algn="ctr" rotWithShape="0">
                    <a:prstClr val="black">
                      <a:alpha val="32000"/>
                    </a:prstClr>
                  </a:outerShdw>
                </a:effectLst>
              </a:rPr>
              <a:t>37 </a:t>
            </a:r>
            <a:r>
              <a:rPr lang="en-US" sz="2400" dirty="0">
                <a:solidFill>
                  <a:schemeClr val="bg1"/>
                </a:solidFill>
                <a:effectLst>
                  <a:outerShdw blurRad="60007" dist="310007" dir="7680000" sy="30000" kx="1300200" algn="ctr" rotWithShape="0">
                    <a:prstClr val="black">
                      <a:alpha val="32000"/>
                    </a:prstClr>
                  </a:outerShdw>
                </a:effectLst>
              </a:rPr>
              <a:t>Now I, Nebuchadnezzar, praise and extol and honor the King of heaven, all of whose works </a:t>
            </a:r>
            <a:r>
              <a:rPr lang="en-US" sz="2400" i="1" dirty="0">
                <a:solidFill>
                  <a:schemeClr val="bg1"/>
                </a:solidFill>
                <a:effectLst>
                  <a:outerShdw blurRad="60007" dist="310007" dir="7680000" sy="30000" kx="1300200" algn="ctr" rotWithShape="0">
                    <a:prstClr val="black">
                      <a:alpha val="32000"/>
                    </a:prstClr>
                  </a:outerShdw>
                </a:effectLst>
              </a:rPr>
              <a:t>are</a:t>
            </a:r>
            <a:r>
              <a:rPr lang="en-US" sz="2400" dirty="0">
                <a:solidFill>
                  <a:schemeClr val="bg1"/>
                </a:solidFill>
                <a:effectLst>
                  <a:outerShdw blurRad="60007" dist="310007" dir="7680000" sy="30000" kx="1300200" algn="ctr" rotWithShape="0">
                    <a:prstClr val="black">
                      <a:alpha val="32000"/>
                    </a:prstClr>
                  </a:outerShdw>
                </a:effectLst>
              </a:rPr>
              <a:t> truth, and His ways justice. And those who walk in pride He is able to put down. </a:t>
            </a:r>
          </a:p>
        </p:txBody>
      </p:sp>
    </p:spTree>
    <p:extLst>
      <p:ext uri="{BB962C8B-B14F-4D97-AF65-F5344CB8AC3E}">
        <p14:creationId xmlns:p14="http://schemas.microsoft.com/office/powerpoint/2010/main" val="3131079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1509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Lesson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6" name="TextBox 5"/>
          <p:cNvSpPr txBox="1"/>
          <p:nvPr/>
        </p:nvSpPr>
        <p:spPr>
          <a:xfrm>
            <a:off x="152400" y="1981200"/>
            <a:ext cx="6096000" cy="4555093"/>
          </a:xfrm>
          <a:prstGeom prst="rect">
            <a:avLst/>
          </a:prstGeom>
          <a:noFill/>
        </p:spPr>
        <p:txBody>
          <a:bodyPr wrap="square" rtlCol="0">
            <a:spAutoFit/>
          </a:bodyPr>
          <a:lstStyle/>
          <a:p>
            <a:pPr marL="457200" indent="-457200">
              <a:spcAft>
                <a:spcPts val="600"/>
              </a:spcAft>
              <a:buClr>
                <a:srgbClr val="FFFF00"/>
              </a:buClr>
              <a:buFont typeface="Wingdings 2" pitchFamily="18" charset="2"/>
              <a:buChar char="è"/>
            </a:pPr>
            <a:r>
              <a:rPr lang="en-US" sz="2800" dirty="0" smtClean="0">
                <a:solidFill>
                  <a:schemeClr val="accent1">
                    <a:lumMod val="20000"/>
                    <a:lumOff val="80000"/>
                  </a:schemeClr>
                </a:solidFill>
                <a:effectLst>
                  <a:glow rad="127000">
                    <a:srgbClr val="000000"/>
                  </a:glow>
                  <a:outerShdw blurRad="50800" dist="38100" dir="2700000" algn="tl" rotWithShape="0">
                    <a:prstClr val="black">
                      <a:alpha val="40000"/>
                    </a:prstClr>
                  </a:outerShdw>
                </a:effectLst>
                <a:latin typeface="Berlin Sans FB Demi" pitchFamily="34" charset="0"/>
              </a:rPr>
              <a:t>The person who comes to know who God is and what God’s will is – is the one who has true understanding -</a:t>
            </a:r>
          </a:p>
          <a:p>
            <a:pPr marL="457200" indent="-457200">
              <a:spcAft>
                <a:spcPts val="600"/>
              </a:spcAft>
              <a:buClr>
                <a:srgbClr val="FFFF00"/>
              </a:buClr>
              <a:buFont typeface="Wingdings 2" pitchFamily="18" charset="2"/>
              <a:buChar char="è"/>
            </a:pPr>
            <a:r>
              <a:rPr lang="en-US" sz="2800" dirty="0" smtClean="0">
                <a:solidFill>
                  <a:schemeClr val="accent1">
                    <a:lumMod val="20000"/>
                    <a:lumOff val="80000"/>
                  </a:schemeClr>
                </a:solidFill>
                <a:effectLst>
                  <a:glow rad="127000">
                    <a:srgbClr val="000000"/>
                  </a:glow>
                  <a:outerShdw blurRad="50800" dist="38100" dir="2700000" algn="tl" rotWithShape="0">
                    <a:prstClr val="black">
                      <a:alpha val="40000"/>
                    </a:prstClr>
                  </a:outerShdw>
                </a:effectLst>
                <a:latin typeface="Berlin Sans FB Demi" pitchFamily="34" charset="0"/>
              </a:rPr>
              <a:t>God saves and restores far more than what He ask us to give up in this life –</a:t>
            </a:r>
          </a:p>
          <a:p>
            <a:pPr marL="457200" indent="-457200">
              <a:spcAft>
                <a:spcPts val="600"/>
              </a:spcAft>
              <a:buClr>
                <a:srgbClr val="FFFF00"/>
              </a:buClr>
              <a:buFont typeface="Wingdings 2" pitchFamily="18" charset="2"/>
              <a:buChar char="è"/>
            </a:pPr>
            <a:r>
              <a:rPr lang="en-US" sz="2800" dirty="0" smtClean="0">
                <a:solidFill>
                  <a:schemeClr val="accent1">
                    <a:lumMod val="20000"/>
                    <a:lumOff val="80000"/>
                  </a:schemeClr>
                </a:solidFill>
                <a:effectLst>
                  <a:glow rad="127000">
                    <a:srgbClr val="000000"/>
                  </a:glow>
                  <a:outerShdw blurRad="50800" dist="38100" dir="2700000" algn="tl" rotWithShape="0">
                    <a:prstClr val="black">
                      <a:alpha val="40000"/>
                    </a:prstClr>
                  </a:outerShdw>
                </a:effectLst>
                <a:latin typeface="Berlin Sans FB Demi" pitchFamily="34" charset="0"/>
              </a:rPr>
              <a:t>God is indeed worthy of exaltation and praise – worthy of our worship, obedience and trust! </a:t>
            </a:r>
            <a:endParaRPr lang="en-US" sz="2800" dirty="0">
              <a:solidFill>
                <a:schemeClr val="accent1">
                  <a:lumMod val="20000"/>
                  <a:lumOff val="80000"/>
                </a:schemeClr>
              </a:solidFill>
              <a:effectLst>
                <a:glow rad="127000">
                  <a:srgbClr val="000000"/>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7310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0"/>
            <a:ext cx="91509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Lesson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2" name="TextBox 1"/>
          <p:cNvSpPr txBox="1"/>
          <p:nvPr/>
        </p:nvSpPr>
        <p:spPr>
          <a:xfrm>
            <a:off x="716973" y="5581471"/>
            <a:ext cx="7696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20000"/>
                    <a:lumOff val="80000"/>
                  </a:schemeClr>
                </a:solidFill>
                <a:effectLst>
                  <a:glow rad="101600">
                    <a:srgbClr val="000000">
                      <a:alpha val="61000"/>
                    </a:srgbClr>
                  </a:glow>
                  <a:outerShdw blurRad="60007" dist="310007" dir="7680000" sy="30000" kx="1300200" algn="ctr" rotWithShape="0">
                    <a:prstClr val="black">
                      <a:alpha val="32000"/>
                    </a:prstClr>
                  </a:outerShdw>
                </a:effectLst>
                <a:latin typeface="Pythagoras" pitchFamily="2" charset="0"/>
              </a:rPr>
              <a:t>Have you come to learn </a:t>
            </a:r>
            <a:r>
              <a:rPr lang="en-US" sz="3600" b="1" dirty="0">
                <a:ln w="11430"/>
                <a:solidFill>
                  <a:schemeClr val="bg2">
                    <a:lumMod val="20000"/>
                    <a:lumOff val="80000"/>
                  </a:schemeClr>
                </a:solidFill>
                <a:effectLst>
                  <a:glow rad="101600">
                    <a:srgbClr val="000000">
                      <a:alpha val="61000"/>
                    </a:srgbClr>
                  </a:glow>
                  <a:outerShdw blurRad="60007" dist="310007" dir="7680000" sy="30000" kx="1300200" algn="ctr" rotWithShape="0">
                    <a:prstClr val="black">
                      <a:alpha val="32000"/>
                    </a:prstClr>
                  </a:outerShdw>
                </a:effectLst>
                <a:latin typeface="Pythagoras" pitchFamily="2" charset="0"/>
              </a:rPr>
              <a:t>the lesson </a:t>
            </a:r>
            <a:r>
              <a:rPr lang="en-US" sz="3600" b="1" dirty="0" smtClean="0">
                <a:ln w="11430"/>
                <a:solidFill>
                  <a:schemeClr val="bg2">
                    <a:lumMod val="20000"/>
                    <a:lumOff val="80000"/>
                  </a:schemeClr>
                </a:solidFill>
                <a:effectLst>
                  <a:glow rad="101600">
                    <a:srgbClr val="000000">
                      <a:alpha val="61000"/>
                    </a:srgbClr>
                  </a:glow>
                  <a:outerShdw blurRad="60007" dist="310007" dir="7680000" sy="30000" kx="1300200" algn="ctr" rotWithShape="0">
                    <a:prstClr val="black">
                      <a:alpha val="32000"/>
                    </a:prstClr>
                  </a:outerShdw>
                </a:effectLst>
                <a:latin typeface="Pythagoras" pitchFamily="2" charset="0"/>
              </a:rPr>
              <a:t>Nebuchadnezzar learned? </a:t>
            </a:r>
          </a:p>
        </p:txBody>
      </p:sp>
      <p:sp>
        <p:nvSpPr>
          <p:cNvPr id="4" name="Rectangle 3"/>
          <p:cNvSpPr/>
          <p:nvPr/>
        </p:nvSpPr>
        <p:spPr>
          <a:xfrm>
            <a:off x="228600" y="2590800"/>
            <a:ext cx="6858000" cy="2062103"/>
          </a:xfrm>
          <a:prstGeom prst="rect">
            <a:avLst/>
          </a:prstGeom>
        </p:spPr>
        <p:txBody>
          <a:bodyPr wrap="square">
            <a:spAutoFit/>
          </a:bodyPr>
          <a:lstStyle/>
          <a:p>
            <a:pPr algn="ctr"/>
            <a:r>
              <a:rPr lang="en-US" sz="3200" b="1" dirty="0" smtClean="0">
                <a:effectLst>
                  <a:glow rad="63500">
                    <a:srgbClr val="000000">
                      <a:alpha val="40000"/>
                    </a:srgbClr>
                  </a:glow>
                  <a:outerShdw blurRad="60007" dist="310007" dir="7680000" sy="30000" kx="1300200" algn="ctr" rotWithShape="0">
                    <a:prstClr val="black">
                      <a:alpha val="32000"/>
                    </a:prstClr>
                  </a:outerShdw>
                </a:effectLst>
                <a:latin typeface="Berlin Sans FB Demi" pitchFamily="34" charset="0"/>
              </a:rPr>
              <a:t>Daniel 4:37</a:t>
            </a:r>
          </a:p>
          <a:p>
            <a:pPr algn="ctr"/>
            <a:r>
              <a:rPr lang="en-US" sz="2400" b="1" dirty="0" smtClean="0">
                <a:effectLst>
                  <a:glow rad="63500">
                    <a:srgbClr val="000000">
                      <a:alpha val="40000"/>
                    </a:srgbClr>
                  </a:glow>
                  <a:outerShdw blurRad="60007" dist="310007" dir="7680000" sy="30000" kx="1300200" algn="ctr" rotWithShape="0">
                    <a:prstClr val="black">
                      <a:alpha val="32000"/>
                    </a:prstClr>
                  </a:outerShdw>
                </a:effectLst>
              </a:rPr>
              <a:t> </a:t>
            </a:r>
            <a:r>
              <a:rPr lang="en-US" sz="2400" b="1" dirty="0">
                <a:effectLst>
                  <a:glow rad="63500">
                    <a:srgbClr val="000000">
                      <a:alpha val="40000"/>
                    </a:srgbClr>
                  </a:glow>
                  <a:outerShdw blurRad="60007" dist="310007" dir="7680000" sy="30000" kx="1300200" algn="ctr" rotWithShape="0">
                    <a:prstClr val="black">
                      <a:alpha val="32000"/>
                    </a:prstClr>
                  </a:outerShdw>
                </a:effectLst>
              </a:rPr>
              <a:t>Now I, Nebuchadnezzar, praise and extol and honor the King of heaven, all of whose works are truth, and His ways justice. And those who walk in pride He is able to put down. </a:t>
            </a:r>
          </a:p>
        </p:txBody>
      </p:sp>
    </p:spTree>
    <p:extLst>
      <p:ext uri="{BB962C8B-B14F-4D97-AF65-F5344CB8AC3E}">
        <p14:creationId xmlns:p14="http://schemas.microsoft.com/office/powerpoint/2010/main" val="12634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36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15</a:t>
            </a:fld>
            <a:endParaRPr lang="en-US">
              <a:solidFill>
                <a:srgbClr val="FFF9E5"/>
              </a:solidFill>
            </a:endParaRPr>
          </a:p>
        </p:txBody>
      </p:sp>
      <p:sp>
        <p:nvSpPr>
          <p:cNvPr id="3" name="TextBox 2"/>
          <p:cNvSpPr txBox="1"/>
          <p:nvPr/>
        </p:nvSpPr>
        <p:spPr>
          <a:xfrm>
            <a:off x="152401" y="2008525"/>
            <a:ext cx="8763000" cy="3477875"/>
          </a:xfrm>
          <a:prstGeom prst="rect">
            <a:avLst/>
          </a:prstGeom>
          <a:solidFill>
            <a:schemeClr val="tx2"/>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Prepared </a:t>
            </a:r>
            <a:r>
              <a:rPr lang="en-US" sz="2400" kern="0" dirty="0" smtClean="0">
                <a:solidFill>
                  <a:srgbClr val="000000"/>
                </a:solidFill>
                <a:effectLst>
                  <a:outerShdw blurRad="60007" dist="310007" dir="7680000" sy="30000" kx="1300200" algn="ctr" rotWithShape="0">
                    <a:prstClr val="black">
                      <a:alpha val="32000"/>
                    </a:prstClr>
                  </a:outerShdw>
                </a:effectLst>
                <a:latin typeface="Book Antiqua"/>
              </a:rPr>
              <a:t>March 30-April 7-9,  </a:t>
            </a:r>
            <a:r>
              <a:rPr lang="en-US" sz="2400" kern="0" dirty="0">
                <a:solidFill>
                  <a:srgbClr val="000000"/>
                </a:solidFill>
                <a:effectLst>
                  <a:outerShdw blurRad="60007" dist="310007" dir="7680000" sy="30000" kx="1300200" algn="ctr" rotWithShape="0">
                    <a:prstClr val="black">
                      <a:alpha val="32000"/>
                    </a:prstClr>
                  </a:outerShdw>
                </a:effectLst>
                <a:latin typeface="Book Antiqua"/>
              </a:rPr>
              <a:t>2011</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Preached </a:t>
            </a:r>
            <a:r>
              <a:rPr lang="en-US" sz="2400" kern="0" dirty="0" smtClean="0">
                <a:solidFill>
                  <a:srgbClr val="000000"/>
                </a:solidFill>
                <a:effectLst>
                  <a:outerShdw blurRad="60007" dist="310007" dir="7680000" sy="30000" kx="1300200" algn="ctr" rotWithShape="0">
                    <a:prstClr val="black">
                      <a:alpha val="32000"/>
                    </a:prstClr>
                  </a:outerShdw>
                </a:effectLst>
                <a:latin typeface="Book Antiqua"/>
              </a:rPr>
              <a:t>April 10, </a:t>
            </a:r>
            <a:r>
              <a:rPr lang="en-US" sz="2400" kern="0" dirty="0">
                <a:solidFill>
                  <a:srgbClr val="000000"/>
                </a:solidFill>
                <a:effectLst>
                  <a:outerShdw blurRad="60007" dist="310007" dir="7680000" sy="30000" kx="1300200" algn="ctr" rotWithShape="0">
                    <a:prstClr val="black">
                      <a:alpha val="32000"/>
                    </a:prstClr>
                  </a:outerShdw>
                </a:effectLst>
                <a:latin typeface="Book Antiqua"/>
              </a:rPr>
              <a:t>2011</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rgbClr val="000000"/>
                </a:solidFill>
                <a:effectLst>
                  <a:outerShdw blurRad="60007" dist="310007" dir="7680000" sy="30000" kx="1300200" algn="ctr" rotWithShape="0">
                    <a:prstClr val="black">
                      <a:alpha val="32000"/>
                    </a:prstClr>
                  </a:outerShdw>
                </a:effectLst>
                <a:latin typeface="Book Antiqua"/>
              </a:rPr>
              <a:t>th</a:t>
            </a:r>
            <a:r>
              <a:rPr lang="en-US" sz="2000" kern="0" dirty="0">
                <a:solidFill>
                  <a:srgbClr val="000000"/>
                </a:solidFill>
                <a:effectLst>
                  <a:outerShdw blurRad="60007" dist="310007" dir="7680000" sy="30000" kx="1300200" algn="ctr" rotWithShape="0">
                    <a:prstClr val="black">
                      <a:alpha val="32000"/>
                    </a:prstClr>
                  </a:outerShdw>
                </a:effectLst>
                <a:latin typeface="Book Antiqua"/>
              </a:rPr>
              <a:t> Street church of Christ</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P.O. Box 190062; Little Rock AR 72219</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501-568-1062</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Prepared using PPT 2010 – </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Email – </a:t>
            </a:r>
            <a:r>
              <a:rPr lang="en-US" sz="2400" u="sng" kern="0" dirty="0">
                <a:solidFill>
                  <a:srgbClr val="000000"/>
                </a:solidFill>
                <a:effectLst>
                  <a:outerShdw blurRad="60007" dist="310007" dir="7680000" sy="30000" kx="1300200" algn="ctr" rotWithShape="0">
                    <a:prstClr val="black">
                      <a:alpha val="32000"/>
                    </a:prstClr>
                  </a:outerShdw>
                </a:effectLst>
                <a:latin typeface="Book Antiqua"/>
                <a:hlinkClick r:id=""/>
              </a:rPr>
              <a:t>donmcclain@sbcglobal.net</a:t>
            </a:r>
            <a:r>
              <a:rPr lang="en-US" sz="2400" u="sng" kern="0" dirty="0">
                <a:solidFill>
                  <a:srgbClr val="000000"/>
                </a:solidFill>
                <a:effectLst>
                  <a:outerShdw blurRad="60007" dist="310007" dir="7680000" sy="30000" kx="1300200" algn="ctr" rotWithShape="0">
                    <a:prstClr val="black">
                      <a:alpha val="32000"/>
                    </a:prstClr>
                  </a:outerShdw>
                </a:effectLst>
                <a:latin typeface="Book Antiqua"/>
              </a:rPr>
              <a:t> </a:t>
            </a:r>
            <a:r>
              <a:rPr lang="en-US" sz="2400" kern="0" dirty="0">
                <a:solidFill>
                  <a:srgbClr val="000000"/>
                </a:solidFill>
                <a:effectLst>
                  <a:outerShdw blurRad="60007" dist="310007" dir="7680000" sy="30000" kx="1300200" algn="ctr" rotWithShape="0">
                    <a:prstClr val="black">
                      <a:alpha val="32000"/>
                    </a:prstClr>
                  </a:outerShdw>
                </a:effectLst>
                <a:latin typeface="Book Antiqua"/>
              </a:rPr>
              <a:t> </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More PPT &amp; Audio Sermons:</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hlinkClick r:id=""/>
              </a:rPr>
              <a:t>http://w65stchurchofchrist.org/donmaccla/2011SermonPage.html</a:t>
            </a:r>
            <a:r>
              <a:rPr lang="en-US" sz="2000" kern="0" dirty="0">
                <a:solidFill>
                  <a:srgbClr val="000000"/>
                </a:solidFill>
                <a:effectLst>
                  <a:outerShdw blurRad="60007" dist="310007" dir="7680000" sy="30000" kx="1300200" algn="ctr" rotWithShape="0">
                    <a:prstClr val="black">
                      <a:alpha val="32000"/>
                    </a:prstClr>
                  </a:outerShdw>
                </a:effectLst>
                <a:latin typeface="Book Antiqua"/>
              </a:rPr>
              <a:t> </a:t>
            </a:r>
            <a:endParaRPr lang="en-US" sz="2000" dirty="0">
              <a:solidFill>
                <a:srgbClr val="000000"/>
              </a:solidFill>
            </a:endParaRPr>
          </a:p>
        </p:txBody>
      </p:sp>
      <p:sp>
        <p:nvSpPr>
          <p:cNvPr id="6" name="TextBox 5"/>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Lesson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4655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480619" cy="4495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Lesson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771900" y="1828800"/>
            <a:ext cx="4953000" cy="646331"/>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Daniel 4</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7" name="TextBox 6"/>
          <p:cNvSpPr txBox="1"/>
          <p:nvPr/>
        </p:nvSpPr>
        <p:spPr>
          <a:xfrm>
            <a:off x="3733800" y="2362200"/>
            <a:ext cx="5105400" cy="4324261"/>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Prior events </a:t>
            </a:r>
            <a:r>
              <a:rPr lang="en-US" sz="2400" dirty="0" smtClean="0">
                <a:solidFill>
                  <a:schemeClr val="bg1"/>
                </a:solidFill>
                <a:effectLst>
                  <a:outerShdw blurRad="60007" dist="310007" dir="7680000" sy="30000" kx="1300200" algn="ctr" rotWithShape="0">
                    <a:prstClr val="black">
                      <a:alpha val="32000"/>
                    </a:prstClr>
                  </a:outerShdw>
                </a:effectLst>
              </a:rPr>
              <a:t>– Daniel 1-3</a:t>
            </a:r>
          </a:p>
          <a:p>
            <a:pPr marL="457200" indent="-457200">
              <a:spcAft>
                <a:spcPts val="600"/>
              </a:spcAft>
              <a:buClr>
                <a:schemeClr val="bg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Nebuchadnezzar’s declaration:</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A changed man – 1-3</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His dream – 4-17</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His charge to Daniel – 18,19a</a:t>
            </a:r>
          </a:p>
          <a:p>
            <a:pPr marL="747713" lvl="1" indent="-457200">
              <a:spcAft>
                <a:spcPts val="600"/>
              </a:spcAft>
              <a:buClr>
                <a:schemeClr val="accent2">
                  <a:lumMod val="75000"/>
                </a:schemeClr>
              </a:buClr>
              <a:buFont typeface="Wingdings" pitchFamily="2" charset="2"/>
              <a:buChar char="v"/>
            </a:pPr>
            <a:r>
              <a:rPr lang="en-US" sz="2400" dirty="0">
                <a:solidFill>
                  <a:schemeClr val="bg1"/>
                </a:solidFill>
                <a:effectLst>
                  <a:outerShdw blurRad="60007" dist="310007" dir="7680000" sy="30000" kx="1300200" algn="ctr" rotWithShape="0">
                    <a:prstClr val="black">
                      <a:alpha val="32000"/>
                    </a:prstClr>
                  </a:outerShdw>
                </a:effectLst>
              </a:rPr>
              <a:t>Daniel gives the </a:t>
            </a:r>
            <a:r>
              <a:rPr lang="en-US" sz="2400" dirty="0" smtClean="0">
                <a:solidFill>
                  <a:schemeClr val="bg1"/>
                </a:solidFill>
                <a:effectLst>
                  <a:outerShdw blurRad="60007" dist="310007" dir="7680000" sy="30000" kx="1300200" algn="ctr" rotWithShape="0">
                    <a:prstClr val="black">
                      <a:alpha val="32000"/>
                    </a:prstClr>
                  </a:outerShdw>
                </a:effectLst>
              </a:rPr>
              <a:t>interpretation to Nebuchadnezzar – 19b-27</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Nebuchadnezzar’s fall – 28-33</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Nebuchadnezzar’s restoration &amp; confession – 34-37</a:t>
            </a:r>
            <a:endParaRPr lang="en-US" sz="24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0756845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480619" cy="4495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646331"/>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Men Can &amp; Do Change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7" name="TextBox 6"/>
          <p:cNvSpPr txBox="1"/>
          <p:nvPr/>
        </p:nvSpPr>
        <p:spPr>
          <a:xfrm>
            <a:off x="3733800" y="2609939"/>
            <a:ext cx="5105400" cy="4016484"/>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What changed Nebuchadnezzar </a:t>
            </a:r>
            <a:r>
              <a:rPr lang="en-US" sz="2400" dirty="0" smtClean="0">
                <a:solidFill>
                  <a:schemeClr val="bg1"/>
                </a:solidFill>
                <a:effectLst>
                  <a:outerShdw blurRad="60007" dist="310007" dir="7680000" sy="30000" kx="1300200" algn="ctr" rotWithShape="0">
                    <a:prstClr val="black">
                      <a:alpha val="32000"/>
                    </a:prstClr>
                  </a:outerShdw>
                </a:effectLst>
              </a:rPr>
              <a:t>– Daniel 4:2,3,34-36</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He learned that God is with those who serve Him – 1:19; 3:16-18,26-30</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He learned that God knows the future and rules over men – 2:46-49; 4:3,9,18,34,35; 5:18-21</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He learned that God is true and righteous – 4:37; Ps 119:75</a:t>
            </a:r>
            <a:endParaRPr lang="en-US" sz="24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246072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480619" cy="4495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646331"/>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Pride Brings Judgment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7" name="TextBox 6"/>
          <p:cNvSpPr txBox="1"/>
          <p:nvPr/>
        </p:nvSpPr>
        <p:spPr>
          <a:xfrm>
            <a:off x="3733800" y="2667000"/>
            <a:ext cx="5105400" cy="3939540"/>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a:solidFill>
                  <a:schemeClr val="bg1"/>
                </a:solidFill>
                <a:effectLst>
                  <a:outerShdw blurRad="60007" dist="310007" dir="7680000" sy="30000" kx="1300200" algn="ctr" rotWithShape="0">
                    <a:prstClr val="black">
                      <a:alpha val="32000"/>
                    </a:prstClr>
                  </a:outerShdw>
                </a:effectLst>
                <a:latin typeface="Berlin Sans FB Demi" pitchFamily="34" charset="0"/>
              </a:rPr>
              <a:t>When </a:t>
            </a: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Nebuchadnezzar’s heart was lifted up with pride he was dethroned </a:t>
            </a:r>
            <a:r>
              <a:rPr lang="en-US" sz="2400" dirty="0" smtClean="0">
                <a:solidFill>
                  <a:schemeClr val="bg1"/>
                </a:solidFill>
                <a:effectLst>
                  <a:outerShdw blurRad="60007" dist="310007" dir="7680000" sy="30000" kx="1300200" algn="ctr" rotWithShape="0">
                    <a:prstClr val="black">
                      <a:alpha val="32000"/>
                    </a:prstClr>
                  </a:outerShdw>
                </a:effectLst>
              </a:rPr>
              <a:t>– Daniel 4:28-31</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Pride precedes destruction – (</a:t>
            </a:r>
            <a:r>
              <a:rPr lang="en-US" sz="2400" dirty="0">
                <a:solidFill>
                  <a:schemeClr val="bg1"/>
                </a:solidFill>
                <a:effectLst>
                  <a:outerShdw blurRad="60007" dist="310007" dir="7680000" sy="30000" kx="1300200" algn="ctr" rotWithShape="0">
                    <a:prstClr val="black">
                      <a:alpha val="32000"/>
                    </a:prstClr>
                  </a:outerShdw>
                </a:effectLst>
              </a:rPr>
              <a:t>Dan. 5:18-23; </a:t>
            </a:r>
            <a:r>
              <a:rPr lang="en-US" sz="2400" dirty="0" smtClean="0">
                <a:solidFill>
                  <a:schemeClr val="bg1"/>
                </a:solidFill>
                <a:effectLst>
                  <a:outerShdw blurRad="60007" dist="310007" dir="7680000" sy="30000" kx="1300200" algn="ctr" rotWithShape="0">
                    <a:prstClr val="black">
                      <a:alpha val="32000"/>
                    </a:prstClr>
                  </a:outerShdw>
                </a:effectLst>
              </a:rPr>
              <a:t>Prov. 16:18; Isa. 2:12; Est. 3:5; 6:6; 7:10; 1 Cor. 10:12; Luke 12:16-21)</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The proud refuse to seek the Lord – (Ps. 10:3,4; Jer. 49:16; Prov. 30:9)</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8" name="TextBox 7"/>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93442321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1166"/>
            <a:ext cx="4355223" cy="3789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1200329"/>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Humility Comes Before True Honor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7" name="TextBox 6"/>
          <p:cNvSpPr txBox="1"/>
          <p:nvPr/>
        </p:nvSpPr>
        <p:spPr>
          <a:xfrm>
            <a:off x="3733800" y="3177332"/>
            <a:ext cx="5105400" cy="3570208"/>
          </a:xfrm>
          <a:prstGeom prst="rect">
            <a:avLst/>
          </a:prstGeom>
          <a:noFill/>
        </p:spPr>
        <p:txBody>
          <a:bodyPr wrap="square" rtlCol="0">
            <a:spAutoFit/>
          </a:bodyPr>
          <a:lstStyle/>
          <a:p>
            <a:pPr marL="457200" indent="-457200">
              <a:spcAft>
                <a:spcPts val="600"/>
              </a:spcAft>
              <a:buClr>
                <a:schemeClr val="bg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Nebuchadnezzar learned humility </a:t>
            </a:r>
            <a:r>
              <a:rPr lang="en-US" sz="2400" dirty="0" smtClean="0">
                <a:solidFill>
                  <a:schemeClr val="bg1"/>
                </a:solidFill>
                <a:effectLst>
                  <a:outerShdw blurRad="60007" dist="310007" dir="7680000" sy="30000" kx="1300200" algn="ctr" rotWithShape="0">
                    <a:prstClr val="black">
                      <a:alpha val="32000"/>
                    </a:prstClr>
                  </a:outerShdw>
                </a:effectLst>
              </a:rPr>
              <a:t>– Daniel 4:25,30-33; 5:20,21</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What was the difference between Nebuchadnezzar and Pharaoh? – (Ex. 7:1-4; 9:35)</a:t>
            </a:r>
          </a:p>
          <a:p>
            <a:pPr marL="747713" lvl="1" indent="-457200">
              <a:spcAft>
                <a:spcPts val="600"/>
              </a:spcAft>
              <a:buClr>
                <a:schemeClr val="accent2">
                  <a:lumMod val="75000"/>
                </a:schemeClr>
              </a:buClr>
              <a:buFont typeface="Wingdings" pitchFamily="2" charset="2"/>
              <a:buChar char="v"/>
            </a:pPr>
            <a:r>
              <a:rPr lang="en-US" sz="2400" dirty="0" smtClean="0">
                <a:solidFill>
                  <a:schemeClr val="bg1"/>
                </a:solidFill>
                <a:effectLst>
                  <a:outerShdw blurRad="60007" dist="310007" dir="7680000" sy="30000" kx="1300200" algn="ctr" rotWithShape="0">
                    <a:prstClr val="black">
                      <a:alpha val="32000"/>
                    </a:prstClr>
                  </a:outerShdw>
                </a:effectLst>
              </a:rPr>
              <a:t>God will exalt the humble, (</a:t>
            </a:r>
            <a:r>
              <a:rPr lang="en-US" sz="2400" i="1" dirty="0" smtClean="0">
                <a:solidFill>
                  <a:schemeClr val="bg1"/>
                </a:solidFill>
                <a:effectLst>
                  <a:outerShdw blurRad="60007" dist="310007" dir="7680000" sy="30000" kx="1300200" algn="ctr" rotWithShape="0">
                    <a:prstClr val="black">
                      <a:alpha val="32000"/>
                    </a:prstClr>
                  </a:outerShdw>
                </a:effectLst>
              </a:rPr>
              <a:t>those who fear, exalt, hear and obey Him</a:t>
            </a:r>
            <a:r>
              <a:rPr lang="en-US" sz="2400" dirty="0" smtClean="0">
                <a:solidFill>
                  <a:schemeClr val="bg1"/>
                </a:solidFill>
                <a:effectLst>
                  <a:outerShdw blurRad="60007" dist="310007" dir="7680000" sy="30000" kx="1300200" algn="ctr" rotWithShape="0">
                    <a:prstClr val="black">
                      <a:alpha val="32000"/>
                    </a:prstClr>
                  </a:outerShdw>
                </a:effectLst>
              </a:rPr>
              <a:t>) – Luke 14:11</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4237773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1166"/>
            <a:ext cx="4355223" cy="3789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1200329"/>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Humility Comes Before True Honor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3" name="Rectangle 2"/>
          <p:cNvSpPr/>
          <p:nvPr/>
        </p:nvSpPr>
        <p:spPr>
          <a:xfrm>
            <a:off x="3810000" y="3505200"/>
            <a:ext cx="4876800" cy="2862322"/>
          </a:xfrm>
          <a:prstGeom prst="rect">
            <a:avLst/>
          </a:prstGeom>
        </p:spPr>
        <p:txBody>
          <a:bodyPr wrap="square">
            <a:spAutoFit/>
          </a:bodyPr>
          <a:lstStyle/>
          <a:p>
            <a:pPr algn="ctr"/>
            <a:r>
              <a:rPr lang="en-US" sz="3600" b="1" dirty="0">
                <a:solidFill>
                  <a:schemeClr val="bg1"/>
                </a:solidFill>
                <a:effectLst>
                  <a:outerShdw blurRad="60007" dist="310007" dir="7680000" sy="30000" kx="1300200" algn="ctr" rotWithShape="0">
                    <a:prstClr val="black">
                      <a:alpha val="32000"/>
                    </a:prstClr>
                  </a:outerShdw>
                </a:effectLst>
              </a:rPr>
              <a:t>Proverbs 18:12 (NKJV) </a:t>
            </a:r>
            <a:r>
              <a:rPr lang="en-US" sz="3600" dirty="0">
                <a:solidFill>
                  <a:schemeClr val="bg1"/>
                </a:solidFill>
                <a:effectLst>
                  <a:outerShdw blurRad="60007" dist="310007" dir="7680000" sy="30000" kx="1300200" algn="ctr" rotWithShape="0">
                    <a:prstClr val="black">
                      <a:alpha val="32000"/>
                    </a:prstClr>
                  </a:outerShdw>
                </a:effectLst>
              </a:rPr>
              <a:t/>
            </a:r>
            <a:br>
              <a:rPr lang="en-US" sz="3600" dirty="0">
                <a:solidFill>
                  <a:schemeClr val="bg1"/>
                </a:solidFill>
                <a:effectLst>
                  <a:outerShdw blurRad="60007" dist="310007" dir="7680000" sy="30000" kx="1300200" algn="ctr" rotWithShape="0">
                    <a:prstClr val="black">
                      <a:alpha val="32000"/>
                    </a:prstClr>
                  </a:outerShdw>
                </a:effectLst>
              </a:rPr>
            </a:br>
            <a:r>
              <a:rPr lang="en-US" sz="3600" baseline="30000" dirty="0">
                <a:solidFill>
                  <a:schemeClr val="bg1"/>
                </a:solidFill>
                <a:effectLst>
                  <a:outerShdw blurRad="60007" dist="310007" dir="7680000" sy="30000" kx="1300200" algn="ctr" rotWithShape="0">
                    <a:prstClr val="black">
                      <a:alpha val="32000"/>
                    </a:prstClr>
                  </a:outerShdw>
                </a:effectLst>
              </a:rPr>
              <a:t>12 </a:t>
            </a:r>
            <a:r>
              <a:rPr lang="en-US" sz="3600" dirty="0">
                <a:solidFill>
                  <a:schemeClr val="bg1"/>
                </a:solidFill>
                <a:effectLst>
                  <a:outerShdw blurRad="60007" dist="310007" dir="7680000" sy="30000" kx="1300200" algn="ctr" rotWithShape="0">
                    <a:prstClr val="black">
                      <a:alpha val="32000"/>
                    </a:prstClr>
                  </a:outerShdw>
                </a:effectLst>
              </a:rPr>
              <a:t>Before destruction the heart of a man is haughty, And before honor </a:t>
            </a:r>
            <a:r>
              <a:rPr lang="en-US" sz="3600" i="1" dirty="0">
                <a:solidFill>
                  <a:schemeClr val="bg1"/>
                </a:solidFill>
                <a:effectLst>
                  <a:outerShdw blurRad="60007" dist="310007" dir="7680000" sy="30000" kx="1300200" algn="ctr" rotWithShape="0">
                    <a:prstClr val="black">
                      <a:alpha val="32000"/>
                    </a:prstClr>
                  </a:outerShdw>
                </a:effectLst>
              </a:rPr>
              <a:t>is</a:t>
            </a:r>
            <a:r>
              <a:rPr lang="en-US" sz="3600" dirty="0">
                <a:solidFill>
                  <a:schemeClr val="bg1"/>
                </a:solidFill>
                <a:effectLst>
                  <a:outerShdw blurRad="60007" dist="310007" dir="7680000" sy="30000" kx="1300200" algn="ctr" rotWithShape="0">
                    <a:prstClr val="black">
                      <a:alpha val="32000"/>
                    </a:prstClr>
                  </a:outerShdw>
                </a:effectLst>
              </a:rPr>
              <a:t> humility. </a:t>
            </a: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630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1166"/>
            <a:ext cx="4355223" cy="3789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1200329"/>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Humility Comes Before True Honor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2" name="Rectangle 1"/>
          <p:cNvSpPr/>
          <p:nvPr/>
        </p:nvSpPr>
        <p:spPr>
          <a:xfrm>
            <a:off x="3657600" y="3538478"/>
            <a:ext cx="5198918" cy="2862322"/>
          </a:xfrm>
          <a:prstGeom prst="rect">
            <a:avLst/>
          </a:prstGeom>
        </p:spPr>
        <p:txBody>
          <a:bodyPr wrap="square">
            <a:spAutoFit/>
          </a:bodyPr>
          <a:lstStyle/>
          <a:p>
            <a:pPr algn="ctr"/>
            <a:r>
              <a:rPr lang="en-US" sz="3600" b="1" dirty="0">
                <a:solidFill>
                  <a:schemeClr val="bg1"/>
                </a:solidFill>
                <a:effectLst>
                  <a:outerShdw blurRad="60007" dist="310007" dir="7680000" sy="30000" kx="1300200" algn="ctr" rotWithShape="0">
                    <a:prstClr val="black">
                      <a:alpha val="32000"/>
                    </a:prstClr>
                  </a:outerShdw>
                </a:effectLst>
              </a:rPr>
              <a:t>Proverbs 11:2 (NKJV) </a:t>
            </a:r>
            <a:r>
              <a:rPr lang="en-US" sz="3600" dirty="0">
                <a:solidFill>
                  <a:schemeClr val="bg1"/>
                </a:solidFill>
                <a:effectLst>
                  <a:outerShdw blurRad="60007" dist="310007" dir="7680000" sy="30000" kx="1300200" algn="ctr" rotWithShape="0">
                    <a:prstClr val="black">
                      <a:alpha val="32000"/>
                    </a:prstClr>
                  </a:outerShdw>
                </a:effectLst>
              </a:rPr>
              <a:t/>
            </a:r>
            <a:br>
              <a:rPr lang="en-US" sz="3600" dirty="0">
                <a:solidFill>
                  <a:schemeClr val="bg1"/>
                </a:solidFill>
                <a:effectLst>
                  <a:outerShdw blurRad="60007" dist="310007" dir="7680000" sy="30000" kx="1300200" algn="ctr" rotWithShape="0">
                    <a:prstClr val="black">
                      <a:alpha val="32000"/>
                    </a:prstClr>
                  </a:outerShdw>
                </a:effectLst>
              </a:rPr>
            </a:br>
            <a:r>
              <a:rPr lang="en-US" sz="3600" baseline="30000" dirty="0">
                <a:solidFill>
                  <a:schemeClr val="bg1"/>
                </a:solidFill>
                <a:effectLst>
                  <a:outerShdw blurRad="60007" dist="310007" dir="7680000" sy="30000" kx="1300200" algn="ctr" rotWithShape="0">
                    <a:prstClr val="black">
                      <a:alpha val="32000"/>
                    </a:prstClr>
                  </a:outerShdw>
                </a:effectLst>
              </a:rPr>
              <a:t>2 </a:t>
            </a:r>
            <a:r>
              <a:rPr lang="en-US" sz="3600" dirty="0">
                <a:solidFill>
                  <a:schemeClr val="bg1"/>
                </a:solidFill>
                <a:effectLst>
                  <a:outerShdw blurRad="60007" dist="310007" dir="7680000" sy="30000" kx="1300200" algn="ctr" rotWithShape="0">
                    <a:prstClr val="black">
                      <a:alpha val="32000"/>
                    </a:prstClr>
                  </a:outerShdw>
                </a:effectLst>
              </a:rPr>
              <a:t>When pride comes, then comes shame; But with the humble </a:t>
            </a:r>
            <a:r>
              <a:rPr lang="en-US" sz="3600" i="1" dirty="0">
                <a:solidFill>
                  <a:schemeClr val="bg1"/>
                </a:solidFill>
                <a:effectLst>
                  <a:outerShdw blurRad="60007" dist="310007" dir="7680000" sy="30000" kx="1300200" algn="ctr" rotWithShape="0">
                    <a:prstClr val="black">
                      <a:alpha val="32000"/>
                    </a:prstClr>
                  </a:outerShdw>
                </a:effectLst>
              </a:rPr>
              <a:t>is</a:t>
            </a:r>
            <a:r>
              <a:rPr lang="en-US" sz="3600" dirty="0">
                <a:solidFill>
                  <a:schemeClr val="bg1"/>
                </a:solidFill>
                <a:effectLst>
                  <a:outerShdw blurRad="60007" dist="310007" dir="7680000" sy="30000" kx="1300200" algn="ctr" rotWithShape="0">
                    <a:prstClr val="black">
                      <a:alpha val="32000"/>
                    </a:prstClr>
                  </a:outerShdw>
                </a:effectLst>
              </a:rPr>
              <a:t> wisdom. </a:t>
            </a: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41326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1166"/>
            <a:ext cx="4355223" cy="3789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1200329"/>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Humility Comes Before True Honor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3" name="Rectangle 2"/>
          <p:cNvSpPr/>
          <p:nvPr/>
        </p:nvSpPr>
        <p:spPr>
          <a:xfrm>
            <a:off x="3690504" y="3124200"/>
            <a:ext cx="5205845" cy="3539430"/>
          </a:xfrm>
          <a:prstGeom prst="rect">
            <a:avLst/>
          </a:prstGeom>
        </p:spPr>
        <p:txBody>
          <a:bodyPr wrap="square">
            <a:spAutoFit/>
          </a:bodyPr>
          <a:lstStyle/>
          <a:p>
            <a:pPr algn="ctr"/>
            <a:r>
              <a:rPr lang="en-US" sz="2800" b="1" dirty="0">
                <a:solidFill>
                  <a:schemeClr val="bg1"/>
                </a:solidFill>
                <a:effectLst>
                  <a:outerShdw blurRad="60007" dist="310007" dir="7680000" sy="30000" kx="1300200" algn="ctr" rotWithShape="0">
                    <a:prstClr val="black">
                      <a:alpha val="32000"/>
                    </a:prstClr>
                  </a:outerShdw>
                </a:effectLst>
              </a:rPr>
              <a:t>Proverbs 15:32-33 (NKJV) </a:t>
            </a:r>
            <a:r>
              <a:rPr lang="en-US" sz="2800" dirty="0">
                <a:solidFill>
                  <a:schemeClr val="bg1"/>
                </a:solidFill>
                <a:effectLst>
                  <a:outerShdw blurRad="60007" dist="310007" dir="7680000" sy="30000" kx="1300200" algn="ctr" rotWithShape="0">
                    <a:prstClr val="black">
                      <a:alpha val="32000"/>
                    </a:prstClr>
                  </a:outerShdw>
                </a:effectLst>
              </a:rPr>
              <a:t/>
            </a:r>
            <a:br>
              <a:rPr lang="en-US" sz="2800" dirty="0">
                <a:solidFill>
                  <a:schemeClr val="bg1"/>
                </a:solidFill>
                <a:effectLst>
                  <a:outerShdw blurRad="60007" dist="310007" dir="7680000" sy="30000" kx="1300200" algn="ctr" rotWithShape="0">
                    <a:prstClr val="black">
                      <a:alpha val="32000"/>
                    </a:prstClr>
                  </a:outerShdw>
                </a:effectLst>
              </a:rPr>
            </a:br>
            <a:r>
              <a:rPr lang="en-US" sz="2800" baseline="30000" dirty="0">
                <a:solidFill>
                  <a:schemeClr val="bg1"/>
                </a:solidFill>
                <a:effectLst>
                  <a:outerShdw blurRad="60007" dist="310007" dir="7680000" sy="30000" kx="1300200" algn="ctr" rotWithShape="0">
                    <a:prstClr val="black">
                      <a:alpha val="32000"/>
                    </a:prstClr>
                  </a:outerShdw>
                </a:effectLst>
              </a:rPr>
              <a:t>32 </a:t>
            </a:r>
            <a:r>
              <a:rPr lang="en-US" sz="2800" dirty="0">
                <a:solidFill>
                  <a:schemeClr val="bg1"/>
                </a:solidFill>
                <a:effectLst>
                  <a:outerShdw blurRad="60007" dist="310007" dir="7680000" sy="30000" kx="1300200" algn="ctr" rotWithShape="0">
                    <a:prstClr val="black">
                      <a:alpha val="32000"/>
                    </a:prstClr>
                  </a:outerShdw>
                </a:effectLst>
              </a:rPr>
              <a:t>He who disdains instruction despises his own soul, But he who heeds rebuke gets understanding. </a:t>
            </a:r>
            <a:r>
              <a:rPr lang="en-US" sz="2800" dirty="0" smtClean="0">
                <a:solidFill>
                  <a:schemeClr val="bg1"/>
                </a:solidFill>
                <a:effectLst>
                  <a:outerShdw blurRad="60007" dist="310007" dir="7680000" sy="30000" kx="1300200" algn="ctr" rotWithShape="0">
                    <a:prstClr val="black">
                      <a:alpha val="32000"/>
                    </a:prstClr>
                  </a:outerShdw>
                </a:effectLst>
              </a:rPr>
              <a:t> </a:t>
            </a:r>
            <a:r>
              <a:rPr lang="en-US" sz="2800" baseline="30000" dirty="0" smtClean="0">
                <a:solidFill>
                  <a:schemeClr val="bg1"/>
                </a:solidFill>
                <a:effectLst>
                  <a:outerShdw blurRad="60007" dist="310007" dir="7680000" sy="30000" kx="1300200" algn="ctr" rotWithShape="0">
                    <a:prstClr val="black">
                      <a:alpha val="32000"/>
                    </a:prstClr>
                  </a:outerShdw>
                </a:effectLst>
              </a:rPr>
              <a:t>33 </a:t>
            </a:r>
            <a:r>
              <a:rPr lang="en-US" sz="2800" dirty="0">
                <a:solidFill>
                  <a:schemeClr val="bg1"/>
                </a:solidFill>
                <a:effectLst>
                  <a:outerShdw blurRad="60007" dist="310007" dir="7680000" sy="30000" kx="1300200" algn="ctr" rotWithShape="0">
                    <a:prstClr val="black">
                      <a:alpha val="32000"/>
                    </a:prstClr>
                  </a:outerShdw>
                </a:effectLst>
              </a:rPr>
              <a:t>The fear of the LORD </a:t>
            </a:r>
            <a:r>
              <a:rPr lang="en-US" sz="2800" i="1" dirty="0">
                <a:solidFill>
                  <a:schemeClr val="bg1"/>
                </a:solidFill>
                <a:effectLst>
                  <a:outerShdw blurRad="60007" dist="310007" dir="7680000" sy="30000" kx="1300200" algn="ctr" rotWithShape="0">
                    <a:prstClr val="black">
                      <a:alpha val="32000"/>
                    </a:prstClr>
                  </a:outerShdw>
                </a:effectLst>
              </a:rPr>
              <a:t>is</a:t>
            </a:r>
            <a:r>
              <a:rPr lang="en-US" sz="2800" dirty="0">
                <a:solidFill>
                  <a:schemeClr val="bg1"/>
                </a:solidFill>
                <a:effectLst>
                  <a:outerShdw blurRad="60007" dist="310007" dir="7680000" sy="30000" kx="1300200" algn="ctr" rotWithShape="0">
                    <a:prstClr val="black">
                      <a:alpha val="32000"/>
                    </a:prstClr>
                  </a:outerShdw>
                </a:effectLst>
              </a:rPr>
              <a:t> the instruction of wisdom, And before honor </a:t>
            </a:r>
            <a:r>
              <a:rPr lang="en-US" sz="2800" i="1" dirty="0">
                <a:solidFill>
                  <a:schemeClr val="bg1"/>
                </a:solidFill>
                <a:effectLst>
                  <a:outerShdw blurRad="60007" dist="310007" dir="7680000" sy="30000" kx="1300200" algn="ctr" rotWithShape="0">
                    <a:prstClr val="black">
                      <a:alpha val="32000"/>
                    </a:prstClr>
                  </a:outerShdw>
                </a:effectLst>
              </a:rPr>
              <a:t>is</a:t>
            </a:r>
            <a:r>
              <a:rPr lang="en-US" sz="2800" dirty="0">
                <a:solidFill>
                  <a:schemeClr val="bg1"/>
                </a:solidFill>
                <a:effectLst>
                  <a:outerShdw blurRad="60007" dist="310007" dir="7680000" sy="30000" kx="1300200" algn="ctr" rotWithShape="0">
                    <a:prstClr val="black">
                      <a:alpha val="32000"/>
                    </a:prstClr>
                  </a:outerShdw>
                </a:effectLst>
              </a:rPr>
              <a:t> humility. </a:t>
            </a: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1333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11166"/>
            <a:ext cx="4355223" cy="3789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3505200" y="1828800"/>
            <a:ext cx="5486400" cy="48768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676650" y="2024858"/>
            <a:ext cx="5219700" cy="1200329"/>
          </a:xfrm>
          <a:prstGeom prst="rect">
            <a:avLst/>
          </a:prstGeom>
          <a:noFill/>
        </p:spPr>
        <p:txBody>
          <a:bodyPr wrap="square" rtlCol="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Humility Comes Before True Honor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endParaRPr>
          </a:p>
        </p:txBody>
      </p:sp>
      <p:sp>
        <p:nvSpPr>
          <p:cNvPr id="2" name="Rectangle 1"/>
          <p:cNvSpPr/>
          <p:nvPr/>
        </p:nvSpPr>
        <p:spPr>
          <a:xfrm>
            <a:off x="3819525" y="3124200"/>
            <a:ext cx="4857750" cy="3539430"/>
          </a:xfrm>
          <a:prstGeom prst="rect">
            <a:avLst/>
          </a:prstGeom>
        </p:spPr>
        <p:txBody>
          <a:bodyPr wrap="square">
            <a:spAutoFit/>
          </a:bodyPr>
          <a:lstStyle/>
          <a:p>
            <a:pPr algn="ctr"/>
            <a:r>
              <a:rPr lang="en-US" sz="2800" b="1" dirty="0">
                <a:solidFill>
                  <a:schemeClr val="bg1"/>
                </a:solidFill>
                <a:effectLst>
                  <a:outerShdw blurRad="60007" dist="310007" dir="7680000" sy="30000" kx="1300200" algn="ctr" rotWithShape="0">
                    <a:prstClr val="black">
                      <a:alpha val="32000"/>
                    </a:prstClr>
                  </a:outerShdw>
                </a:effectLst>
              </a:rPr>
              <a:t>James 1:21 (NKJV) </a:t>
            </a:r>
            <a:r>
              <a:rPr lang="en-US" sz="2800" dirty="0">
                <a:solidFill>
                  <a:schemeClr val="bg1"/>
                </a:solidFill>
                <a:effectLst>
                  <a:outerShdw blurRad="60007" dist="310007" dir="7680000" sy="30000" kx="1300200" algn="ctr" rotWithShape="0">
                    <a:prstClr val="black">
                      <a:alpha val="32000"/>
                    </a:prstClr>
                  </a:outerShdw>
                </a:effectLst>
              </a:rPr>
              <a:t/>
            </a:r>
            <a:br>
              <a:rPr lang="en-US" sz="2800" dirty="0">
                <a:solidFill>
                  <a:schemeClr val="bg1"/>
                </a:solidFill>
                <a:effectLst>
                  <a:outerShdw blurRad="60007" dist="310007" dir="7680000" sy="30000" kx="1300200" algn="ctr" rotWithShape="0">
                    <a:prstClr val="black">
                      <a:alpha val="32000"/>
                    </a:prstClr>
                  </a:outerShdw>
                </a:effectLst>
              </a:rPr>
            </a:br>
            <a:r>
              <a:rPr lang="en-US" sz="2800" baseline="30000" dirty="0">
                <a:solidFill>
                  <a:schemeClr val="bg1"/>
                </a:solidFill>
                <a:effectLst>
                  <a:outerShdw blurRad="60007" dist="310007" dir="7680000" sy="30000" kx="1300200" algn="ctr" rotWithShape="0">
                    <a:prstClr val="black">
                      <a:alpha val="32000"/>
                    </a:prstClr>
                  </a:outerShdw>
                </a:effectLst>
              </a:rPr>
              <a:t>21 </a:t>
            </a:r>
            <a:r>
              <a:rPr lang="en-US" sz="2800" dirty="0">
                <a:solidFill>
                  <a:schemeClr val="bg1"/>
                </a:solidFill>
                <a:effectLst>
                  <a:outerShdw blurRad="60007" dist="310007" dir="7680000" sy="30000" kx="1300200" algn="ctr" rotWithShape="0">
                    <a:prstClr val="black">
                      <a:alpha val="32000"/>
                    </a:prstClr>
                  </a:outerShdw>
                </a:effectLst>
              </a:rPr>
              <a:t>Therefore lay aside all filthiness and overflow of wickedness, and receive with meekness the implanted word, which is able to save your souls. </a:t>
            </a:r>
            <a:endParaRPr lang="en-US" sz="2800" dirty="0" smtClean="0">
              <a:solidFill>
                <a:schemeClr val="bg1"/>
              </a:solidFill>
              <a:effectLst>
                <a:outerShdw blurRad="60007" dist="310007" dir="7680000" sy="30000" kx="1300200" algn="ctr" rotWithShape="0">
                  <a:prstClr val="black">
                    <a:alpha val="32000"/>
                  </a:prstClr>
                </a:outerShdw>
              </a:effectLst>
            </a:endParaRPr>
          </a:p>
          <a:p>
            <a:pPr algn="ctr"/>
            <a:r>
              <a:rPr lang="en-US" sz="2800" dirty="0" smtClean="0">
                <a:solidFill>
                  <a:schemeClr val="bg1"/>
                </a:solidFill>
                <a:effectLst>
                  <a:outerShdw blurRad="60007" dist="310007" dir="7680000" sy="30000" kx="1300200" algn="ctr" rotWithShape="0">
                    <a:prstClr val="black">
                      <a:alpha val="32000"/>
                    </a:prstClr>
                  </a:outerShdw>
                </a:effectLst>
              </a:rPr>
              <a:t>(</a:t>
            </a:r>
            <a:r>
              <a:rPr lang="en-US" sz="2800" i="1" dirty="0" smtClean="0">
                <a:solidFill>
                  <a:schemeClr val="bg1"/>
                </a:solidFill>
                <a:effectLst>
                  <a:outerShdw blurRad="60007" dist="310007" dir="7680000" sy="30000" kx="1300200" algn="ctr" rotWithShape="0">
                    <a:prstClr val="black">
                      <a:alpha val="32000"/>
                    </a:prstClr>
                  </a:outerShdw>
                </a:effectLst>
              </a:rPr>
              <a:t>cf. James 4:6-10</a:t>
            </a:r>
            <a:r>
              <a:rPr lang="en-US" sz="2800" dirty="0" smtClean="0">
                <a:solidFill>
                  <a:schemeClr val="bg1"/>
                </a:solidFill>
                <a:effectLst>
                  <a:outerShdw blurRad="60007" dist="310007" dir="7680000" sy="30000" kx="1300200" algn="ctr" rotWithShape="0">
                    <a:prstClr val="black">
                      <a:alpha val="32000"/>
                    </a:prstClr>
                  </a:outerShdw>
                </a:effectLst>
              </a:rPr>
              <a:t>)</a:t>
            </a:r>
            <a:endParaRPr lang="en-US" sz="2800" dirty="0">
              <a:solidFill>
                <a:schemeClr val="bg1"/>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Lessons That All Men Need To Learn!</a:t>
            </a:r>
            <a:endPar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68913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4233</TotalTime>
  <Words>728</Words>
  <Application>Microsoft Office PowerPoint</Application>
  <PresentationFormat>On-screen Show (4:3)</PresentationFormat>
  <Paragraphs>88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42</cp:revision>
  <dcterms:created xsi:type="dcterms:W3CDTF">2011-04-05T15:58:17Z</dcterms:created>
  <dcterms:modified xsi:type="dcterms:W3CDTF">2011-04-11T20:57:02Z</dcterms:modified>
</cp:coreProperties>
</file>