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41"/>
  </p:notesMasterIdLst>
  <p:sldIdLst>
    <p:sldId id="256" r:id="rId3"/>
    <p:sldId id="257" r:id="rId4"/>
    <p:sldId id="306" r:id="rId5"/>
    <p:sldId id="258" r:id="rId6"/>
    <p:sldId id="259" r:id="rId7"/>
    <p:sldId id="281" r:id="rId8"/>
    <p:sldId id="282" r:id="rId9"/>
    <p:sldId id="283" r:id="rId10"/>
    <p:sldId id="260" r:id="rId11"/>
    <p:sldId id="285" r:id="rId12"/>
    <p:sldId id="286" r:id="rId13"/>
    <p:sldId id="287" r:id="rId14"/>
    <p:sldId id="291" r:id="rId15"/>
    <p:sldId id="288" r:id="rId16"/>
    <p:sldId id="289" r:id="rId17"/>
    <p:sldId id="292" r:id="rId18"/>
    <p:sldId id="277" r:id="rId19"/>
    <p:sldId id="294" r:id="rId20"/>
    <p:sldId id="293" r:id="rId21"/>
    <p:sldId id="295" r:id="rId22"/>
    <p:sldId id="296" r:id="rId23"/>
    <p:sldId id="298" r:id="rId24"/>
    <p:sldId id="299" r:id="rId25"/>
    <p:sldId id="297" r:id="rId26"/>
    <p:sldId id="300" r:id="rId27"/>
    <p:sldId id="290" r:id="rId28"/>
    <p:sldId id="303" r:id="rId29"/>
    <p:sldId id="301" r:id="rId30"/>
    <p:sldId id="302" r:id="rId31"/>
    <p:sldId id="279" r:id="rId32"/>
    <p:sldId id="284" r:id="rId33"/>
    <p:sldId id="261" r:id="rId34"/>
    <p:sldId id="266" r:id="rId35"/>
    <p:sldId id="262" r:id="rId36"/>
    <p:sldId id="263" r:id="rId37"/>
    <p:sldId id="264" r:id="rId38"/>
    <p:sldId id="304" r:id="rId39"/>
    <p:sldId id="305" r:id="rId40"/>
  </p:sldIdLst>
  <p:sldSz cx="13004800" cy="9753600"/>
  <p:notesSz cx="6858000" cy="9144000"/>
  <p:defaultTextStyle>
    <a:defPPr>
      <a:defRPr lang="en-US"/>
    </a:defPPr>
    <a:lvl1pPr algn="ctr" rtl="0" fontAlgn="base">
      <a:spcBef>
        <a:spcPct val="0"/>
      </a:spcBef>
      <a:spcAft>
        <a:spcPct val="0"/>
      </a:spcAft>
      <a:defRPr sz="4200" kern="1200">
        <a:solidFill>
          <a:srgbClr val="5B5648"/>
        </a:solidFill>
        <a:latin typeface="Baskerville" charset="0"/>
        <a:ea typeface="ヒラギノ明朝 ProN W3" charset="0"/>
        <a:cs typeface="ヒラギノ明朝 ProN W3" charset="0"/>
        <a:sym typeface="Baskerville" charset="0"/>
      </a:defRPr>
    </a:lvl1pPr>
    <a:lvl2pPr marL="457200" algn="ctr" rtl="0" fontAlgn="base">
      <a:spcBef>
        <a:spcPct val="0"/>
      </a:spcBef>
      <a:spcAft>
        <a:spcPct val="0"/>
      </a:spcAft>
      <a:defRPr sz="4200" kern="1200">
        <a:solidFill>
          <a:srgbClr val="5B5648"/>
        </a:solidFill>
        <a:latin typeface="Baskerville" charset="0"/>
        <a:ea typeface="ヒラギノ明朝 ProN W3" charset="0"/>
        <a:cs typeface="ヒラギノ明朝 ProN W3" charset="0"/>
        <a:sym typeface="Baskerville" charset="0"/>
      </a:defRPr>
    </a:lvl2pPr>
    <a:lvl3pPr marL="914400" algn="ctr" rtl="0" fontAlgn="base">
      <a:spcBef>
        <a:spcPct val="0"/>
      </a:spcBef>
      <a:spcAft>
        <a:spcPct val="0"/>
      </a:spcAft>
      <a:defRPr sz="4200" kern="1200">
        <a:solidFill>
          <a:srgbClr val="5B5648"/>
        </a:solidFill>
        <a:latin typeface="Baskerville" charset="0"/>
        <a:ea typeface="ヒラギノ明朝 ProN W3" charset="0"/>
        <a:cs typeface="ヒラギノ明朝 ProN W3" charset="0"/>
        <a:sym typeface="Baskerville" charset="0"/>
      </a:defRPr>
    </a:lvl3pPr>
    <a:lvl4pPr marL="1371600" algn="ctr" rtl="0" fontAlgn="base">
      <a:spcBef>
        <a:spcPct val="0"/>
      </a:spcBef>
      <a:spcAft>
        <a:spcPct val="0"/>
      </a:spcAft>
      <a:defRPr sz="4200" kern="1200">
        <a:solidFill>
          <a:srgbClr val="5B5648"/>
        </a:solidFill>
        <a:latin typeface="Baskerville" charset="0"/>
        <a:ea typeface="ヒラギノ明朝 ProN W3" charset="0"/>
        <a:cs typeface="ヒラギノ明朝 ProN W3" charset="0"/>
        <a:sym typeface="Baskerville" charset="0"/>
      </a:defRPr>
    </a:lvl4pPr>
    <a:lvl5pPr marL="1828800" algn="ctr" rtl="0" fontAlgn="base">
      <a:spcBef>
        <a:spcPct val="0"/>
      </a:spcBef>
      <a:spcAft>
        <a:spcPct val="0"/>
      </a:spcAft>
      <a:defRPr sz="4200" kern="1200">
        <a:solidFill>
          <a:srgbClr val="5B5648"/>
        </a:solidFill>
        <a:latin typeface="Baskerville" charset="0"/>
        <a:ea typeface="ヒラギノ明朝 ProN W3" charset="0"/>
        <a:cs typeface="ヒラギノ明朝 ProN W3" charset="0"/>
        <a:sym typeface="Baskerville" charset="0"/>
      </a:defRPr>
    </a:lvl5pPr>
    <a:lvl6pPr marL="2286000" algn="l" defTabSz="914400" rtl="0" eaLnBrk="1" latinLnBrk="0" hangingPunct="1">
      <a:defRPr sz="4200" kern="1200">
        <a:solidFill>
          <a:srgbClr val="5B5648"/>
        </a:solidFill>
        <a:latin typeface="Baskerville" charset="0"/>
        <a:ea typeface="ヒラギノ明朝 ProN W3" charset="0"/>
        <a:cs typeface="ヒラギノ明朝 ProN W3" charset="0"/>
        <a:sym typeface="Baskerville" charset="0"/>
      </a:defRPr>
    </a:lvl6pPr>
    <a:lvl7pPr marL="2743200" algn="l" defTabSz="914400" rtl="0" eaLnBrk="1" latinLnBrk="0" hangingPunct="1">
      <a:defRPr sz="4200" kern="1200">
        <a:solidFill>
          <a:srgbClr val="5B5648"/>
        </a:solidFill>
        <a:latin typeface="Baskerville" charset="0"/>
        <a:ea typeface="ヒラギノ明朝 ProN W3" charset="0"/>
        <a:cs typeface="ヒラギノ明朝 ProN W3" charset="0"/>
        <a:sym typeface="Baskerville" charset="0"/>
      </a:defRPr>
    </a:lvl7pPr>
    <a:lvl8pPr marL="3200400" algn="l" defTabSz="914400" rtl="0" eaLnBrk="1" latinLnBrk="0" hangingPunct="1">
      <a:defRPr sz="4200" kern="1200">
        <a:solidFill>
          <a:srgbClr val="5B5648"/>
        </a:solidFill>
        <a:latin typeface="Baskerville" charset="0"/>
        <a:ea typeface="ヒラギノ明朝 ProN W3" charset="0"/>
        <a:cs typeface="ヒラギノ明朝 ProN W3" charset="0"/>
        <a:sym typeface="Baskerville" charset="0"/>
      </a:defRPr>
    </a:lvl8pPr>
    <a:lvl9pPr marL="3657600" algn="l" defTabSz="914400" rtl="0" eaLnBrk="1" latinLnBrk="0" hangingPunct="1">
      <a:defRPr sz="4200" kern="1200">
        <a:solidFill>
          <a:srgbClr val="5B5648"/>
        </a:solidFill>
        <a:latin typeface="Baskerville" charset="0"/>
        <a:ea typeface="ヒラギノ明朝 ProN W3" charset="0"/>
        <a:cs typeface="ヒラギノ明朝 ProN W3" charset="0"/>
        <a:sym typeface="Baskerville"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5" d="100"/>
          <a:sy n="45" d="100"/>
        </p:scale>
        <p:origin x="-1164" y="-108"/>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Ro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2"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158076785"/>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Baskerville" charset="0"/>
        <a:ea typeface="+mn-ea"/>
        <a:cs typeface="+mn-cs"/>
      </a:defRPr>
    </a:lvl1pPr>
    <a:lvl2pPr marL="457200" algn="l" rtl="0" fontAlgn="base">
      <a:spcBef>
        <a:spcPct val="0"/>
      </a:spcBef>
      <a:spcAft>
        <a:spcPct val="0"/>
      </a:spcAft>
      <a:defRPr sz="1200" kern="1200">
        <a:solidFill>
          <a:schemeClr val="tx1"/>
        </a:solidFill>
        <a:latin typeface="Baskerville" charset="0"/>
        <a:ea typeface="+mn-ea"/>
        <a:cs typeface="+mn-cs"/>
      </a:defRPr>
    </a:lvl2pPr>
    <a:lvl3pPr marL="914400" algn="l" rtl="0" fontAlgn="base">
      <a:spcBef>
        <a:spcPct val="0"/>
      </a:spcBef>
      <a:spcAft>
        <a:spcPct val="0"/>
      </a:spcAft>
      <a:defRPr sz="1200" kern="1200">
        <a:solidFill>
          <a:schemeClr val="tx1"/>
        </a:solidFill>
        <a:latin typeface="Baskerville" charset="0"/>
        <a:ea typeface="+mn-ea"/>
        <a:cs typeface="+mn-cs"/>
      </a:defRPr>
    </a:lvl3pPr>
    <a:lvl4pPr marL="1371600" algn="l" rtl="0" fontAlgn="base">
      <a:spcBef>
        <a:spcPct val="0"/>
      </a:spcBef>
      <a:spcAft>
        <a:spcPct val="0"/>
      </a:spcAft>
      <a:defRPr sz="1200" kern="1200">
        <a:solidFill>
          <a:schemeClr val="tx1"/>
        </a:solidFill>
        <a:latin typeface="Baskerville" charset="0"/>
        <a:ea typeface="+mn-ea"/>
        <a:cs typeface="+mn-cs"/>
      </a:defRPr>
    </a:lvl4pPr>
    <a:lvl5pPr marL="1828800" algn="l" rtl="0" fontAlgn="base">
      <a:spcBef>
        <a:spcPct val="0"/>
      </a:spcBef>
      <a:spcAft>
        <a:spcPct val="0"/>
      </a:spcAft>
      <a:defRPr sz="1200" kern="1200">
        <a:solidFill>
          <a:schemeClr val="tx1"/>
        </a:solidFill>
        <a:latin typeface="Baskerville"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146"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722"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a:spcBef>
                <a:spcPts val="613"/>
              </a:spcBef>
            </a:pPr>
            <a:r>
              <a:rPr lang="en-US" sz="2200">
                <a:latin typeface="Lucida Grande" charset="0"/>
                <a:ea typeface="Lucida Grande" charset="0"/>
                <a:cs typeface="Lucida Grande" charset="0"/>
                <a:sym typeface="Lucida Grande" charset="0"/>
              </a:rPr>
              <a:t>Comparing Romans 4 &amp; James 2</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2"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a:spcBef>
                <a:spcPts val="613"/>
              </a:spcBef>
            </a:pPr>
            <a:r>
              <a:rPr lang="en-US" sz="2200">
                <a:latin typeface="Lucida Grande" charset="0"/>
                <a:ea typeface="Lucida Grande" charset="0"/>
                <a:cs typeface="Lucida Grande" charset="0"/>
                <a:sym typeface="Lucida Grande" charset="0"/>
              </a:rPr>
              <a:t>Comparing Romans 4 &amp; James 2</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u="sng">
                <a:latin typeface="Times New Roman Bold" charset="0"/>
                <a:cs typeface="Times New Roman Bold" charset="0"/>
                <a:sym typeface="Times New Roman Bold" charset="0"/>
              </a:rPr>
              <a:t>INTRODUCTION</a:t>
            </a:r>
            <a:endParaRPr lang="en-US" sz="1000">
              <a:latin typeface="Times New Roman Bold" charset="0"/>
              <a:cs typeface="Times" charset="0"/>
              <a:sym typeface="Times New Roman Bold"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1. Perhaps you have seen the bumper sticker: "When life hands you a lemon, make lemonade!"</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2. It is easier to smile at that statement than to practice it, but the basic philosophy is sound</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a. In fact, it is Biblical</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b. Throughout the Bible are people who turned defeat into victory and trials into triumph</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c. Instead of being VICTIMS, they became VICTORS</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3. The Epistle of James tells us that we can have this same experience today!</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a. Whether we are dealing with trials on the outside</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b. Or temptations on the inside</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 Through faith in God and Jesus Christ we CAN experience victory!</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4. The KEY to turning trials into triumph is to obey four imperatives:</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a. </a:t>
            </a:r>
            <a:r>
              <a:rPr lang="en-US" sz="1000" u="sng">
                <a:latin typeface="Arial Bold" charset="0"/>
                <a:cs typeface="Arial Bold" charset="0"/>
                <a:sym typeface="Arial Bold" charset="0"/>
              </a:rPr>
              <a:t>COUNT</a:t>
            </a:r>
            <a:r>
              <a:rPr lang="en-US" sz="1000">
                <a:latin typeface="Arial" charset="0"/>
                <a:cs typeface="Arial" charset="0"/>
                <a:sym typeface="Arial" charset="0"/>
              </a:rPr>
              <a:t> - 1:2 - </a:t>
            </a:r>
            <a:r>
              <a:rPr lang="en-US">
                <a:latin typeface="Times New Roman Italic" charset="0"/>
                <a:cs typeface="Times New Roman Italic" charset="0"/>
                <a:sym typeface="Times New Roman Italic" charset="0"/>
              </a:rPr>
              <a:t>to consider, deem, account, think</a:t>
            </a:r>
            <a:r>
              <a:rPr lang="en-US">
                <a:latin typeface="Times New Roman" charset="0"/>
                <a:cs typeface="Times New Roman" charset="0"/>
                <a:sym typeface="Times New Roman" charset="0"/>
              </a:rPr>
              <a:t> (Thayer)</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a:latin typeface="Times New Roman Bold" charset="0"/>
                <a:cs typeface="Times New Roman Bold" charset="0"/>
                <a:sym typeface="Times New Roman Bold" charset="0"/>
              </a:rPr>
              <a:t>count </a:t>
            </a:r>
            <a:r>
              <a:rPr lang="en-US">
                <a:latin typeface="Times New Roman" charset="0"/>
                <a:cs typeface="Times New Roman" charset="0"/>
                <a:sym typeface="Times New Roman" charset="0"/>
              </a:rPr>
              <a:t>it all joy when you fall into various trials,”</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b. </a:t>
            </a:r>
            <a:r>
              <a:rPr lang="en-US" sz="1000" u="sng">
                <a:latin typeface="Arial Bold" charset="0"/>
                <a:cs typeface="Arial Bold" charset="0"/>
                <a:sym typeface="Arial Bold" charset="0"/>
              </a:rPr>
              <a:t>KNOW</a:t>
            </a:r>
            <a:r>
              <a:rPr lang="en-US" sz="1000">
                <a:latin typeface="Arial" charset="0"/>
                <a:cs typeface="Arial" charset="0"/>
                <a:sym typeface="Arial" charset="0"/>
              </a:rPr>
              <a:t> - 1:3 - </a:t>
            </a:r>
            <a:r>
              <a:rPr lang="en-US">
                <a:latin typeface="Times New Roman Italic" charset="0"/>
                <a:cs typeface="Times New Roman Italic" charset="0"/>
                <a:sym typeface="Times New Roman Italic" charset="0"/>
              </a:rPr>
              <a:t>to know, understand, perceive, have knowledge of - </a:t>
            </a:r>
            <a:r>
              <a:rPr lang="en-US">
                <a:latin typeface="Times New Roman" charset="0"/>
                <a:cs typeface="Times New Roman" charset="0"/>
                <a:sym typeface="Times New Roman" charset="0"/>
              </a:rPr>
              <a:t>(Thayer)</a:t>
            </a:r>
            <a:endParaRPr lang="en-US" sz="1000">
              <a:latin typeface="Arial Italic" charset="0"/>
              <a:ea typeface="Lucida Grande" charset="0"/>
              <a:cs typeface="Lucida Grande" charset="0"/>
              <a:sym typeface="Arial Italic"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a:latin typeface="Times New Roman Bold" charset="0"/>
                <a:cs typeface="Times New Roman Bold" charset="0"/>
                <a:sym typeface="Times New Roman Bold" charset="0"/>
              </a:rPr>
              <a:t>knowing</a:t>
            </a:r>
            <a:r>
              <a:rPr lang="en-US">
                <a:latin typeface="Times New Roman" charset="0"/>
                <a:cs typeface="Times New Roman" charset="0"/>
                <a:sym typeface="Times New Roman" charset="0"/>
              </a:rPr>
              <a:t> that the testing of your faith produces patience.”</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c. </a:t>
            </a:r>
            <a:r>
              <a:rPr lang="en-US" sz="1000" u="sng">
                <a:latin typeface="Arial Bold" charset="0"/>
                <a:cs typeface="Arial Bold" charset="0"/>
                <a:sym typeface="Arial Bold" charset="0"/>
              </a:rPr>
              <a:t>LET</a:t>
            </a:r>
            <a:r>
              <a:rPr lang="en-US" sz="1000">
                <a:latin typeface="Arial" charset="0"/>
                <a:cs typeface="Arial" charset="0"/>
                <a:sym typeface="Arial" charset="0"/>
              </a:rPr>
              <a:t> - 1:4 - </a:t>
            </a:r>
            <a:r>
              <a:rPr lang="en-US">
                <a:latin typeface="Times New Roman Italic" charset="0"/>
                <a:cs typeface="Times New Roman Italic" charset="0"/>
                <a:sym typeface="Times New Roman Italic" charset="0"/>
              </a:rPr>
              <a:t>to hold one's self to a thing, to lay hold of a thing, to adhere or cling </a:t>
            </a:r>
            <a:r>
              <a:rPr lang="en-US">
                <a:latin typeface="Times New Roman" charset="0"/>
                <a:cs typeface="Times New Roman" charset="0"/>
                <a:sym typeface="Times New Roman" charset="0"/>
              </a:rPr>
              <a:t>- (Thayer)</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baseline="32000">
                <a:latin typeface="Times New Roman" charset="0"/>
                <a:cs typeface="Times New Roman" charset="0"/>
                <a:sym typeface="Times New Roman" charset="0"/>
              </a:rPr>
              <a:t>4</a:t>
            </a:r>
            <a:r>
              <a:rPr lang="en-US">
                <a:latin typeface="Times New Roman" charset="0"/>
                <a:cs typeface="Times New Roman" charset="0"/>
                <a:sym typeface="Times New Roman" charset="0"/>
              </a:rPr>
              <a:t>But </a:t>
            </a:r>
            <a:r>
              <a:rPr lang="en-US">
                <a:latin typeface="Times New Roman Bold" charset="0"/>
                <a:cs typeface="Times New Roman Bold" charset="0"/>
                <a:sym typeface="Times New Roman Bold" charset="0"/>
              </a:rPr>
              <a:t>let patience</a:t>
            </a:r>
            <a:r>
              <a:rPr lang="en-US">
                <a:latin typeface="Times New Roman" charset="0"/>
                <a:cs typeface="Times New Roman" charset="0"/>
                <a:sym typeface="Times New Roman" charset="0"/>
              </a:rPr>
              <a:t> have </a:t>
            </a:r>
            <a:r>
              <a:rPr lang="en-US">
                <a:latin typeface="Times New Roman Italic" charset="0"/>
                <a:cs typeface="Times New Roman Italic" charset="0"/>
                <a:sym typeface="Times New Roman Italic" charset="0"/>
              </a:rPr>
              <a:t>its</a:t>
            </a:r>
            <a:r>
              <a:rPr lang="en-US">
                <a:latin typeface="Times New Roman" charset="0"/>
                <a:cs typeface="Times New Roman" charset="0"/>
                <a:sym typeface="Times New Roman" charset="0"/>
              </a:rPr>
              <a:t> perfect work, that you may be perfect and complete,”</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d. </a:t>
            </a:r>
            <a:r>
              <a:rPr lang="en-US" sz="1000" u="sng">
                <a:latin typeface="Arial Bold" charset="0"/>
                <a:cs typeface="Arial Bold" charset="0"/>
                <a:sym typeface="Arial Bold" charset="0"/>
              </a:rPr>
              <a:t>ASK FOR WISDOM</a:t>
            </a:r>
            <a:r>
              <a:rPr lang="en-US" sz="1000">
                <a:latin typeface="Arial" charset="0"/>
                <a:cs typeface="Arial" charset="0"/>
                <a:sym typeface="Arial" charset="0"/>
              </a:rPr>
              <a:t> - 1:5-8</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baseline="32000">
                <a:latin typeface="Times New Roman" charset="0"/>
                <a:cs typeface="Times New Roman" charset="0"/>
                <a:sym typeface="Times New Roman" charset="0"/>
              </a:rPr>
              <a:t>5</a:t>
            </a:r>
            <a:r>
              <a:rPr lang="en-US">
                <a:latin typeface="Times New Roman" charset="0"/>
                <a:cs typeface="Times New Roman" charset="0"/>
                <a:sym typeface="Times New Roman" charset="0"/>
              </a:rPr>
              <a:t>If any of you lacks wisdom, let him </a:t>
            </a:r>
            <a:r>
              <a:rPr lang="en-US" u="sng">
                <a:solidFill>
                  <a:srgbClr val="FF0000"/>
                </a:solidFill>
                <a:latin typeface="Times New Roman Bold" charset="0"/>
                <a:cs typeface="Times New Roman Bold" charset="0"/>
                <a:sym typeface="Times New Roman Bold" charset="0"/>
              </a:rPr>
              <a:t>ask</a:t>
            </a:r>
            <a:r>
              <a:rPr lang="en-US">
                <a:latin typeface="Times New Roman" charset="0"/>
                <a:cs typeface="Times New Roman" charset="0"/>
                <a:sym typeface="Times New Roman" charset="0"/>
              </a:rPr>
              <a:t> of God, . . . </a:t>
            </a:r>
            <a:r>
              <a:rPr lang="en-US" baseline="32000">
                <a:latin typeface="Times New Roman" charset="0"/>
                <a:cs typeface="Times New Roman" charset="0"/>
                <a:sym typeface="Times New Roman" charset="0"/>
              </a:rPr>
              <a:t>6</a:t>
            </a:r>
            <a:r>
              <a:rPr lang="en-US">
                <a:latin typeface="Times New Roman" charset="0"/>
                <a:cs typeface="Times New Roman" charset="0"/>
                <a:sym typeface="Times New Roman" charset="0"/>
              </a:rPr>
              <a:t>But let him </a:t>
            </a:r>
            <a:r>
              <a:rPr lang="en-US" u="sng">
                <a:solidFill>
                  <a:srgbClr val="FF0000"/>
                </a:solidFill>
                <a:latin typeface="Times New Roman Bold" charset="0"/>
                <a:cs typeface="Times New Roman Bold" charset="0"/>
                <a:sym typeface="Times New Roman Bold" charset="0"/>
              </a:rPr>
              <a:t>ask</a:t>
            </a:r>
            <a:r>
              <a:rPr lang="en-US">
                <a:latin typeface="Times New Roman" charset="0"/>
                <a:cs typeface="Times New Roman" charset="0"/>
                <a:sym typeface="Times New Roman" charset="0"/>
              </a:rPr>
              <a:t> in faith, </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178"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a:spcBef>
                <a:spcPts val="613"/>
              </a:spcBef>
            </a:pPr>
            <a:r>
              <a:rPr lang="en-US" sz="2200">
                <a:latin typeface="Lucida Grande" charset="0"/>
                <a:ea typeface="Lucida Grande" charset="0"/>
                <a:cs typeface="Lucida Grande" charset="0"/>
                <a:sym typeface="Lucida Grande" charset="0"/>
              </a:rPr>
              <a:t>How Then Can Baptism Be Essential For Salvation?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218"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 practice of showing partiality to the rich discriminates against the poor and is evil (2:1–4). It is also strange, as the rich rather than the poor exploit Christians and slander that name (vv. 5–7). Worst of all, it is sin, for God’s Law calls on everyone to love a neighbor as yourself. Breaking that Law is the same as indulging in the more “serious” sins, for law is like a balloon: Stick a pin in one part and the whole thing breaks (vv. 8–11). We are to speak and act as those who are freed by the law of love from the law of rules. We will be evaluated on this basis: He who has received mercy must show himself merciful (vv. 12–13).0</a:t>
            </a: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362"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atin typeface="Helvetica" charset="0"/>
                <a:ea typeface="Lucida Grande" charset="0"/>
                <a:cs typeface="Lucida Grande" charset="0"/>
                <a:sym typeface="Helvetica" charset="0"/>
              </a:rPr>
              <a:t>b. As to Obey. The fact that “to believe” is “to obey,” as in the OT (→ 199, 19 ff.), is particularly emphasised in Hb. 11. Here the </a:t>
            </a:r>
            <a:r>
              <a:rPr lang="en-US">
                <a:latin typeface="Gentium" charset="0"/>
                <a:ea typeface="Gentium" charset="0"/>
                <a:cs typeface="Gentium" charset="0"/>
                <a:sym typeface="Gentium" charset="0"/>
              </a:rPr>
              <a:t>πιστεύειν</a:t>
            </a:r>
            <a:r>
              <a:rPr lang="en-US">
                <a:latin typeface="Helvetica" charset="0"/>
                <a:cs typeface="Helvetica" charset="0"/>
                <a:sym typeface="Helvetica" charset="0"/>
              </a:rPr>
              <a:t> of OT characters has in some instances the more or less explicit sense of obedience.</a:t>
            </a:r>
            <a:r>
              <a:rPr lang="en-US" baseline="32000">
                <a:latin typeface="Helvetica" charset="0"/>
                <a:cs typeface="Helvetica" charset="0"/>
                <a:sym typeface="Helvetica" charset="0"/>
              </a:rPr>
              <a:t>237</a:t>
            </a:r>
            <a:r>
              <a:rPr lang="en-US">
                <a:latin typeface="Helvetica" charset="0"/>
                <a:cs typeface="Helvetica" charset="0"/>
                <a:sym typeface="Helvetica" charset="0"/>
              </a:rPr>
              <a:t> How naturally </a:t>
            </a:r>
            <a:r>
              <a:rPr lang="en-US">
                <a:latin typeface="Gentium" charset="0"/>
                <a:ea typeface="Gentium" charset="0"/>
                <a:cs typeface="Gentium" charset="0"/>
                <a:sym typeface="Gentium" charset="0"/>
              </a:rPr>
              <a:t>πιστεύειν</a:t>
            </a:r>
            <a:r>
              <a:rPr lang="en-US">
                <a:latin typeface="Helvetica" charset="0"/>
                <a:cs typeface="Helvetica" charset="0"/>
                <a:sym typeface="Helvetica" charset="0"/>
              </a:rPr>
              <a:t> includes obeying may be seen from the use of </a:t>
            </a:r>
            <a:r>
              <a:rPr lang="en-US">
                <a:latin typeface="Gentium" charset="0"/>
                <a:ea typeface="Gentium" charset="0"/>
                <a:cs typeface="Gentium" charset="0"/>
                <a:sym typeface="Gentium" charset="0"/>
              </a:rPr>
              <a:t>πείθεσθαι</a:t>
            </a:r>
            <a:r>
              <a:rPr lang="en-US">
                <a:latin typeface="Helvetica" charset="0"/>
                <a:cs typeface="Helvetica" charset="0"/>
                <a:sym typeface="Helvetica" charset="0"/>
              </a:rPr>
              <a:t> rather than </a:t>
            </a:r>
            <a:r>
              <a:rPr lang="en-US">
                <a:latin typeface="Gentium" charset="0"/>
                <a:ea typeface="Gentium" charset="0"/>
                <a:cs typeface="Gentium" charset="0"/>
                <a:sym typeface="Gentium" charset="0"/>
              </a:rPr>
              <a:t>πιστεύειν</a:t>
            </a:r>
            <a:r>
              <a:rPr lang="en-US">
                <a:latin typeface="Helvetica" charset="0"/>
                <a:ea typeface="Lucida Grande" charset="0"/>
                <a:cs typeface="Lucida Grande" charset="0"/>
                <a:sym typeface="Helvetica" charset="0"/>
              </a:rPr>
              <a:t> for receiving the Christian message, → 4, 18 ff. Unbelief can be denoted not merely by </a:t>
            </a:r>
            <a:r>
              <a:rPr lang="en-US">
                <a:latin typeface="Gentium" charset="0"/>
                <a:ea typeface="Gentium" charset="0"/>
                <a:cs typeface="Gentium" charset="0"/>
                <a:sym typeface="Gentium" charset="0"/>
              </a:rPr>
              <a:t>ἀπιστεῖν</a:t>
            </a:r>
            <a:r>
              <a:rPr lang="en-US">
                <a:latin typeface="Helvetica" charset="0"/>
                <a:cs typeface="Helvetica" charset="0"/>
                <a:sym typeface="Helvetica" charset="0"/>
              </a:rPr>
              <a:t> but also by </a:t>
            </a:r>
            <a:r>
              <a:rPr lang="en-US">
                <a:latin typeface="Gentium" charset="0"/>
                <a:ea typeface="Gentium" charset="0"/>
                <a:cs typeface="Gentium" charset="0"/>
                <a:sym typeface="Gentium" charset="0"/>
              </a:rPr>
              <a:t>ἀπειθεῖν</a:t>
            </a:r>
            <a:r>
              <a:rPr lang="en-US">
                <a:latin typeface="Helvetica" charset="0"/>
                <a:ea typeface="Lucida Grande" charset="0"/>
                <a:cs typeface="Lucida Grande" charset="0"/>
                <a:sym typeface="Helvetica" charset="0"/>
              </a:rPr>
              <a:t>, → 11, 16 ff. Paul in particular stresses the element of obedience in faith. For him </a:t>
            </a:r>
            <a:r>
              <a:rPr lang="en-US">
                <a:latin typeface="Gentium" charset="0"/>
                <a:ea typeface="Gentium" charset="0"/>
                <a:cs typeface="Gentium" charset="0"/>
                <a:sym typeface="Gentium" charset="0"/>
              </a:rPr>
              <a:t>πίστις</a:t>
            </a:r>
            <a:r>
              <a:rPr lang="en-US">
                <a:latin typeface="Helvetica" charset="0"/>
                <a:cs typeface="Helvetica" charset="0"/>
                <a:sym typeface="Helvetica" charset="0"/>
              </a:rPr>
              <a:t> is indeed </a:t>
            </a:r>
            <a:r>
              <a:rPr lang="en-US">
                <a:latin typeface="Gentium" charset="0"/>
                <a:ea typeface="Gentium" charset="0"/>
                <a:cs typeface="Gentium" charset="0"/>
                <a:sym typeface="Gentium" charset="0"/>
              </a:rPr>
              <a:t>ὑπακοή</a:t>
            </a:r>
            <a:r>
              <a:rPr lang="en-US">
                <a:latin typeface="Helvetica" charset="0"/>
                <a:cs typeface="Helvetica" charset="0"/>
                <a:sym typeface="Helvetica" charset="0"/>
              </a:rPr>
              <a:t>, as comparison of R. 1:8; 1 Th. 1:8 with R. 15:18; 16:19, or 2 C. 10:5 f. with 10:15, shows. Faith is for Paul </a:t>
            </a:r>
            <a:r>
              <a:rPr lang="en-US">
                <a:latin typeface="Gentium" charset="0"/>
                <a:ea typeface="Gentium" charset="0"/>
                <a:cs typeface="Gentium" charset="0"/>
                <a:sym typeface="Gentium" charset="0"/>
              </a:rPr>
              <a:t>ὑπακούειν τῷ εὐαγγελίῳ</a:t>
            </a:r>
            <a:r>
              <a:rPr lang="en-US">
                <a:latin typeface="Helvetica" charset="0"/>
                <a:cs typeface="Helvetica" charset="0"/>
                <a:sym typeface="Helvetica" charset="0"/>
              </a:rPr>
              <a:t>, R. 10:16. To refuse to believe is not to obey the righteousness which the Gospel offers for faith, R. 10:3. Paul can call believing confession of the Gospel the </a:t>
            </a:r>
            <a:r>
              <a:rPr lang="en-US">
                <a:latin typeface="Gentium" charset="0"/>
                <a:ea typeface="Gentium" charset="0"/>
                <a:cs typeface="Gentium" charset="0"/>
                <a:sym typeface="Gentium" charset="0"/>
              </a:rPr>
              <a:t>ὑποταγὴ τῆς ὁμολογίας εἰς τὸ εὐαγγέλιον τοῦ Χριστοῦ</a:t>
            </a:r>
            <a:r>
              <a:rPr lang="en-US">
                <a:latin typeface="Helvetica" charset="0"/>
                <a:cs typeface="Helvetica" charset="0"/>
                <a:sym typeface="Helvetica" charset="0"/>
              </a:rPr>
              <a:t>, 2 C. 9:13. He coins the combination </a:t>
            </a:r>
            <a:r>
              <a:rPr lang="en-US">
                <a:latin typeface="Gentium" charset="0"/>
                <a:ea typeface="Gentium" charset="0"/>
                <a:cs typeface="Gentium" charset="0"/>
                <a:sym typeface="Gentium" charset="0"/>
              </a:rPr>
              <a:t>ὑπακοὴ πίστεως</a:t>
            </a:r>
            <a:r>
              <a:rPr lang="en-US">
                <a:latin typeface="Helvetica" charset="0"/>
                <a:ea typeface="Lucida Grande" charset="0"/>
                <a:cs typeface="Lucida Grande" charset="0"/>
                <a:sym typeface="Helvetica" charset="0"/>
              </a:rPr>
              <a:t>, R. 1:5. On the theological interpretation of faith contained herein → 217, 35 ff.</a:t>
            </a:r>
          </a:p>
          <a:p>
            <a:r>
              <a:rPr lang="en-US" i="1">
                <a:latin typeface="Helvetica" charset="0"/>
                <a:cs typeface="Helvetica" charset="0"/>
                <a:sym typeface="Helvetica" charset="0"/>
              </a:rPr>
              <a:t>Theological dictionary of the New Testament</a:t>
            </a:r>
            <a:r>
              <a:rPr lang="en-US">
                <a:latin typeface="Helvetica" charset="0"/>
                <a:cs typeface="Helvetica" charset="0"/>
                <a:sym typeface="Helvetica" charset="0"/>
              </a:rPr>
              <a:t>. 1964- (G. Kittel, G. W. Bromiley &amp; G. Friedrich, Ed.) (electronic ed.). Grand Rapids, MI: Eerdmans.</a:t>
            </a:r>
          </a:p>
          <a:p>
            <a:endParaRPr lang="en-US">
              <a:latin typeface="Helvetica" charset="0"/>
              <a:cs typeface="Helvetica" charset="0"/>
              <a:sym typeface="Helvetica" charset="0"/>
            </a:endParaRPr>
          </a:p>
          <a:p>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410"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u="sng">
                <a:latin typeface="Times New Roman Bold" charset="0"/>
                <a:cs typeface="Times New Roman Bold" charset="0"/>
                <a:sym typeface="Times New Roman Bold" charset="0"/>
              </a:rPr>
              <a:t>INTRODUCTION</a:t>
            </a:r>
            <a:endParaRPr lang="en-US" sz="1000">
              <a:latin typeface="Times New Roman Bold" charset="0"/>
              <a:cs typeface="Times" charset="0"/>
              <a:sym typeface="Times New Roman Bold"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1. Perhaps you have seen the bumper sticker: "When life hands you a lemon, make lemonade!"</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2. It is easier to smile at that statement than to practice it, but the basic philosophy is sound</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a. In fact, it is Biblical</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b. Throughout the Bible are people who turned defeat into victory and trials into triumph</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c. Instead of being VICTIMS, they became VICTORS</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3. The Epistle of James tells us that we can have this same experience today!</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a. Whether we are dealing with trials on the outside</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b. Or temptations on the inside</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 Through faith in God and Jesus Christ we CAN experience victory!</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4. The KEY to turning trials into triumph is to obey four imperatives:</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a. </a:t>
            </a:r>
            <a:r>
              <a:rPr lang="en-US" sz="1000" u="sng">
                <a:latin typeface="Arial Bold" charset="0"/>
                <a:cs typeface="Arial Bold" charset="0"/>
                <a:sym typeface="Arial Bold" charset="0"/>
              </a:rPr>
              <a:t>COUNT</a:t>
            </a:r>
            <a:r>
              <a:rPr lang="en-US" sz="1000">
                <a:latin typeface="Arial" charset="0"/>
                <a:cs typeface="Arial" charset="0"/>
                <a:sym typeface="Arial" charset="0"/>
              </a:rPr>
              <a:t> - 1:2 - </a:t>
            </a:r>
            <a:r>
              <a:rPr lang="en-US">
                <a:latin typeface="Times New Roman Italic" charset="0"/>
                <a:cs typeface="Times New Roman Italic" charset="0"/>
                <a:sym typeface="Times New Roman Italic" charset="0"/>
              </a:rPr>
              <a:t>to consider, deem, account, think</a:t>
            </a:r>
            <a:r>
              <a:rPr lang="en-US">
                <a:latin typeface="Times New Roman" charset="0"/>
                <a:cs typeface="Times New Roman" charset="0"/>
                <a:sym typeface="Times New Roman" charset="0"/>
              </a:rPr>
              <a:t> (Thayer)</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a:latin typeface="Times New Roman Bold" charset="0"/>
                <a:cs typeface="Times New Roman Bold" charset="0"/>
                <a:sym typeface="Times New Roman Bold" charset="0"/>
              </a:rPr>
              <a:t>count </a:t>
            </a:r>
            <a:r>
              <a:rPr lang="en-US">
                <a:latin typeface="Times New Roman" charset="0"/>
                <a:cs typeface="Times New Roman" charset="0"/>
                <a:sym typeface="Times New Roman" charset="0"/>
              </a:rPr>
              <a:t>it all joy when you fall into various trials,”</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b. </a:t>
            </a:r>
            <a:r>
              <a:rPr lang="en-US" sz="1000" u="sng">
                <a:latin typeface="Arial Bold" charset="0"/>
                <a:cs typeface="Arial Bold" charset="0"/>
                <a:sym typeface="Arial Bold" charset="0"/>
              </a:rPr>
              <a:t>KNOW</a:t>
            </a:r>
            <a:r>
              <a:rPr lang="en-US" sz="1000">
                <a:latin typeface="Arial" charset="0"/>
                <a:cs typeface="Arial" charset="0"/>
                <a:sym typeface="Arial" charset="0"/>
              </a:rPr>
              <a:t> - 1:3 - </a:t>
            </a:r>
            <a:r>
              <a:rPr lang="en-US">
                <a:latin typeface="Times New Roman Italic" charset="0"/>
                <a:cs typeface="Times New Roman Italic" charset="0"/>
                <a:sym typeface="Times New Roman Italic" charset="0"/>
              </a:rPr>
              <a:t>to know, understand, perceive, have knowledge of - </a:t>
            </a:r>
            <a:r>
              <a:rPr lang="en-US">
                <a:latin typeface="Times New Roman" charset="0"/>
                <a:cs typeface="Times New Roman" charset="0"/>
                <a:sym typeface="Times New Roman" charset="0"/>
              </a:rPr>
              <a:t>(Thayer)</a:t>
            </a:r>
            <a:endParaRPr lang="en-US" sz="1000">
              <a:latin typeface="Arial Italic" charset="0"/>
              <a:ea typeface="Lucida Grande" charset="0"/>
              <a:cs typeface="Lucida Grande" charset="0"/>
              <a:sym typeface="Arial Italic"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a:latin typeface="Times New Roman Bold" charset="0"/>
                <a:cs typeface="Times New Roman Bold" charset="0"/>
                <a:sym typeface="Times New Roman Bold" charset="0"/>
              </a:rPr>
              <a:t>knowing</a:t>
            </a:r>
            <a:r>
              <a:rPr lang="en-US">
                <a:latin typeface="Times New Roman" charset="0"/>
                <a:cs typeface="Times New Roman" charset="0"/>
                <a:sym typeface="Times New Roman" charset="0"/>
              </a:rPr>
              <a:t> that the testing of your faith produces patience.”</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c. </a:t>
            </a:r>
            <a:r>
              <a:rPr lang="en-US" sz="1000" u="sng">
                <a:latin typeface="Arial Bold" charset="0"/>
                <a:cs typeface="Arial Bold" charset="0"/>
                <a:sym typeface="Arial Bold" charset="0"/>
              </a:rPr>
              <a:t>LET</a:t>
            </a:r>
            <a:r>
              <a:rPr lang="en-US" sz="1000">
                <a:latin typeface="Arial" charset="0"/>
                <a:cs typeface="Arial" charset="0"/>
                <a:sym typeface="Arial" charset="0"/>
              </a:rPr>
              <a:t> - 1:4 - </a:t>
            </a:r>
            <a:r>
              <a:rPr lang="en-US">
                <a:latin typeface="Times New Roman Italic" charset="0"/>
                <a:cs typeface="Times New Roman Italic" charset="0"/>
                <a:sym typeface="Times New Roman Italic" charset="0"/>
              </a:rPr>
              <a:t>to hold one's self to a thing, to lay hold of a thing, to adhere or cling </a:t>
            </a:r>
            <a:r>
              <a:rPr lang="en-US">
                <a:latin typeface="Times New Roman" charset="0"/>
                <a:cs typeface="Times New Roman" charset="0"/>
                <a:sym typeface="Times New Roman" charset="0"/>
              </a:rPr>
              <a:t>- (Thayer)</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baseline="32000">
                <a:latin typeface="Times New Roman" charset="0"/>
                <a:cs typeface="Times New Roman" charset="0"/>
                <a:sym typeface="Times New Roman" charset="0"/>
              </a:rPr>
              <a:t>4</a:t>
            </a:r>
            <a:r>
              <a:rPr lang="en-US">
                <a:latin typeface="Times New Roman" charset="0"/>
                <a:cs typeface="Times New Roman" charset="0"/>
                <a:sym typeface="Times New Roman" charset="0"/>
              </a:rPr>
              <a:t>But </a:t>
            </a:r>
            <a:r>
              <a:rPr lang="en-US">
                <a:latin typeface="Times New Roman Bold" charset="0"/>
                <a:cs typeface="Times New Roman Bold" charset="0"/>
                <a:sym typeface="Times New Roman Bold" charset="0"/>
              </a:rPr>
              <a:t>let patience</a:t>
            </a:r>
            <a:r>
              <a:rPr lang="en-US">
                <a:latin typeface="Times New Roman" charset="0"/>
                <a:cs typeface="Times New Roman" charset="0"/>
                <a:sym typeface="Times New Roman" charset="0"/>
              </a:rPr>
              <a:t> have </a:t>
            </a:r>
            <a:r>
              <a:rPr lang="en-US">
                <a:latin typeface="Times New Roman Italic" charset="0"/>
                <a:cs typeface="Times New Roman Italic" charset="0"/>
                <a:sym typeface="Times New Roman Italic" charset="0"/>
              </a:rPr>
              <a:t>its</a:t>
            </a:r>
            <a:r>
              <a:rPr lang="en-US">
                <a:latin typeface="Times New Roman" charset="0"/>
                <a:cs typeface="Times New Roman" charset="0"/>
                <a:sym typeface="Times New Roman" charset="0"/>
              </a:rPr>
              <a:t> perfect work, that you may be perfect and complete,”</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d. </a:t>
            </a:r>
            <a:r>
              <a:rPr lang="en-US" sz="1000" u="sng">
                <a:latin typeface="Arial Bold" charset="0"/>
                <a:cs typeface="Arial Bold" charset="0"/>
                <a:sym typeface="Arial Bold" charset="0"/>
              </a:rPr>
              <a:t>ASK FOR WISDOM</a:t>
            </a:r>
            <a:r>
              <a:rPr lang="en-US" sz="1000">
                <a:latin typeface="Arial" charset="0"/>
                <a:cs typeface="Arial" charset="0"/>
                <a:sym typeface="Arial" charset="0"/>
              </a:rPr>
              <a:t> - 1:5-8</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baseline="32000">
                <a:latin typeface="Times New Roman" charset="0"/>
                <a:cs typeface="Times New Roman" charset="0"/>
                <a:sym typeface="Times New Roman" charset="0"/>
              </a:rPr>
              <a:t>5</a:t>
            </a:r>
            <a:r>
              <a:rPr lang="en-US">
                <a:latin typeface="Times New Roman" charset="0"/>
                <a:cs typeface="Times New Roman" charset="0"/>
                <a:sym typeface="Times New Roman" charset="0"/>
              </a:rPr>
              <a:t>If any of you lacks wisdom, let him </a:t>
            </a:r>
            <a:r>
              <a:rPr lang="en-US" u="sng">
                <a:solidFill>
                  <a:srgbClr val="FF0000"/>
                </a:solidFill>
                <a:latin typeface="Times New Roman Bold" charset="0"/>
                <a:cs typeface="Times New Roman Bold" charset="0"/>
                <a:sym typeface="Times New Roman Bold" charset="0"/>
              </a:rPr>
              <a:t>ask</a:t>
            </a:r>
            <a:r>
              <a:rPr lang="en-US">
                <a:latin typeface="Times New Roman" charset="0"/>
                <a:cs typeface="Times New Roman" charset="0"/>
                <a:sym typeface="Times New Roman" charset="0"/>
              </a:rPr>
              <a:t> of God, . . . </a:t>
            </a:r>
            <a:r>
              <a:rPr lang="en-US" baseline="32000">
                <a:latin typeface="Times New Roman" charset="0"/>
                <a:cs typeface="Times New Roman" charset="0"/>
                <a:sym typeface="Times New Roman" charset="0"/>
              </a:rPr>
              <a:t>6</a:t>
            </a:r>
            <a:r>
              <a:rPr lang="en-US">
                <a:latin typeface="Times New Roman" charset="0"/>
                <a:cs typeface="Times New Roman" charset="0"/>
                <a:sym typeface="Times New Roman" charset="0"/>
              </a:rPr>
              <a:t>But let him </a:t>
            </a:r>
            <a:r>
              <a:rPr lang="en-US" u="sng">
                <a:solidFill>
                  <a:srgbClr val="FF0000"/>
                </a:solidFill>
                <a:latin typeface="Times New Roman Bold" charset="0"/>
                <a:cs typeface="Times New Roman Bold" charset="0"/>
                <a:sym typeface="Times New Roman Bold" charset="0"/>
              </a:rPr>
              <a:t>ask</a:t>
            </a:r>
            <a:r>
              <a:rPr lang="en-US">
                <a:latin typeface="Times New Roman" charset="0"/>
                <a:cs typeface="Times New Roman" charset="0"/>
                <a:sym typeface="Times New Roman" charset="0"/>
              </a:rPr>
              <a:t> in faith, </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8"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u="sng">
                <a:latin typeface="Times New Roman Bold" charset="0"/>
                <a:cs typeface="Times New Roman Bold" charset="0"/>
                <a:sym typeface="Times New Roman Bold" charset="0"/>
              </a:rPr>
              <a:t>INTRODUCTION</a:t>
            </a:r>
            <a:endParaRPr lang="en-US" sz="1000">
              <a:latin typeface="Times New Roman Bold" charset="0"/>
              <a:cs typeface="Times" charset="0"/>
              <a:sym typeface="Times New Roman Bold"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1. Perhaps you have seen the bumper sticker: "When life hands you a lemon, make lemonade!"</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2. It is easier to smile at that statement than to practice it, but the basic philosophy is sound</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a. In fact, it is Biblical</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b. Throughout the Bible are people who turned defeat into victory and trials into triumph</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c. Instead of being VICTIMS, they became VICTORS</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3. The Epistle of James tells us that we can have this same experience today!</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a. Whether we are dealing with trials on the outside</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b. Or temptations on the inside</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 Through faith in God and Jesus Christ we CAN experience victory!</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4. The KEY to turning trials into triumph is to obey four imperatives:</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a. </a:t>
            </a:r>
            <a:r>
              <a:rPr lang="en-US" sz="1000" u="sng">
                <a:latin typeface="Arial Bold" charset="0"/>
                <a:cs typeface="Arial Bold" charset="0"/>
                <a:sym typeface="Arial Bold" charset="0"/>
              </a:rPr>
              <a:t>COUNT</a:t>
            </a:r>
            <a:r>
              <a:rPr lang="en-US" sz="1000">
                <a:latin typeface="Arial" charset="0"/>
                <a:cs typeface="Arial" charset="0"/>
                <a:sym typeface="Arial" charset="0"/>
              </a:rPr>
              <a:t> - 1:2 - </a:t>
            </a:r>
            <a:r>
              <a:rPr lang="en-US">
                <a:latin typeface="Times New Roman Italic" charset="0"/>
                <a:cs typeface="Times New Roman Italic" charset="0"/>
                <a:sym typeface="Times New Roman Italic" charset="0"/>
              </a:rPr>
              <a:t>to consider, deem, account, think</a:t>
            </a:r>
            <a:r>
              <a:rPr lang="en-US">
                <a:latin typeface="Times New Roman" charset="0"/>
                <a:cs typeface="Times New Roman" charset="0"/>
                <a:sym typeface="Times New Roman" charset="0"/>
              </a:rPr>
              <a:t> (Thayer)</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a:latin typeface="Times New Roman Bold" charset="0"/>
                <a:cs typeface="Times New Roman Bold" charset="0"/>
                <a:sym typeface="Times New Roman Bold" charset="0"/>
              </a:rPr>
              <a:t>count </a:t>
            </a:r>
            <a:r>
              <a:rPr lang="en-US">
                <a:latin typeface="Times New Roman" charset="0"/>
                <a:cs typeface="Times New Roman" charset="0"/>
                <a:sym typeface="Times New Roman" charset="0"/>
              </a:rPr>
              <a:t>it all joy when you fall into various trials,”</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b. </a:t>
            </a:r>
            <a:r>
              <a:rPr lang="en-US" sz="1000" u="sng">
                <a:latin typeface="Arial Bold" charset="0"/>
                <a:cs typeface="Arial Bold" charset="0"/>
                <a:sym typeface="Arial Bold" charset="0"/>
              </a:rPr>
              <a:t>KNOW</a:t>
            </a:r>
            <a:r>
              <a:rPr lang="en-US" sz="1000">
                <a:latin typeface="Arial" charset="0"/>
                <a:cs typeface="Arial" charset="0"/>
                <a:sym typeface="Arial" charset="0"/>
              </a:rPr>
              <a:t> - 1:3 - </a:t>
            </a:r>
            <a:r>
              <a:rPr lang="en-US">
                <a:latin typeface="Times New Roman Italic" charset="0"/>
                <a:cs typeface="Times New Roman Italic" charset="0"/>
                <a:sym typeface="Times New Roman Italic" charset="0"/>
              </a:rPr>
              <a:t>to know, understand, perceive, have knowledge of - </a:t>
            </a:r>
            <a:r>
              <a:rPr lang="en-US">
                <a:latin typeface="Times New Roman" charset="0"/>
                <a:cs typeface="Times New Roman" charset="0"/>
                <a:sym typeface="Times New Roman" charset="0"/>
              </a:rPr>
              <a:t>(Thayer)</a:t>
            </a:r>
            <a:endParaRPr lang="en-US" sz="1000">
              <a:latin typeface="Arial Italic" charset="0"/>
              <a:ea typeface="Lucida Grande" charset="0"/>
              <a:cs typeface="Lucida Grande" charset="0"/>
              <a:sym typeface="Arial Italic"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a:latin typeface="Times New Roman Bold" charset="0"/>
                <a:cs typeface="Times New Roman Bold" charset="0"/>
                <a:sym typeface="Times New Roman Bold" charset="0"/>
              </a:rPr>
              <a:t>knowing</a:t>
            </a:r>
            <a:r>
              <a:rPr lang="en-US">
                <a:latin typeface="Times New Roman" charset="0"/>
                <a:cs typeface="Times New Roman" charset="0"/>
                <a:sym typeface="Times New Roman" charset="0"/>
              </a:rPr>
              <a:t> that the testing of your faith produces patience.”</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c. </a:t>
            </a:r>
            <a:r>
              <a:rPr lang="en-US" sz="1000" u="sng">
                <a:latin typeface="Arial Bold" charset="0"/>
                <a:cs typeface="Arial Bold" charset="0"/>
                <a:sym typeface="Arial Bold" charset="0"/>
              </a:rPr>
              <a:t>LET</a:t>
            </a:r>
            <a:r>
              <a:rPr lang="en-US" sz="1000">
                <a:latin typeface="Arial" charset="0"/>
                <a:cs typeface="Arial" charset="0"/>
                <a:sym typeface="Arial" charset="0"/>
              </a:rPr>
              <a:t> - 1:4 - </a:t>
            </a:r>
            <a:r>
              <a:rPr lang="en-US">
                <a:latin typeface="Times New Roman Italic" charset="0"/>
                <a:cs typeface="Times New Roman Italic" charset="0"/>
                <a:sym typeface="Times New Roman Italic" charset="0"/>
              </a:rPr>
              <a:t>to hold one's self to a thing, to lay hold of a thing, to adhere or cling </a:t>
            </a:r>
            <a:r>
              <a:rPr lang="en-US">
                <a:latin typeface="Times New Roman" charset="0"/>
                <a:cs typeface="Times New Roman" charset="0"/>
                <a:sym typeface="Times New Roman" charset="0"/>
              </a:rPr>
              <a:t>- (Thayer)</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baseline="32000">
                <a:latin typeface="Times New Roman" charset="0"/>
                <a:cs typeface="Times New Roman" charset="0"/>
                <a:sym typeface="Times New Roman" charset="0"/>
              </a:rPr>
              <a:t>4</a:t>
            </a:r>
            <a:r>
              <a:rPr lang="en-US">
                <a:latin typeface="Times New Roman" charset="0"/>
                <a:cs typeface="Times New Roman" charset="0"/>
                <a:sym typeface="Times New Roman" charset="0"/>
              </a:rPr>
              <a:t>But </a:t>
            </a:r>
            <a:r>
              <a:rPr lang="en-US">
                <a:latin typeface="Times New Roman Bold" charset="0"/>
                <a:cs typeface="Times New Roman Bold" charset="0"/>
                <a:sym typeface="Times New Roman Bold" charset="0"/>
              </a:rPr>
              <a:t>let patience</a:t>
            </a:r>
            <a:r>
              <a:rPr lang="en-US">
                <a:latin typeface="Times New Roman" charset="0"/>
                <a:cs typeface="Times New Roman" charset="0"/>
                <a:sym typeface="Times New Roman" charset="0"/>
              </a:rPr>
              <a:t> have </a:t>
            </a:r>
            <a:r>
              <a:rPr lang="en-US">
                <a:latin typeface="Times New Roman Italic" charset="0"/>
                <a:cs typeface="Times New Roman Italic" charset="0"/>
                <a:sym typeface="Times New Roman Italic" charset="0"/>
              </a:rPr>
              <a:t>its</a:t>
            </a:r>
            <a:r>
              <a:rPr lang="en-US">
                <a:latin typeface="Times New Roman" charset="0"/>
                <a:cs typeface="Times New Roman" charset="0"/>
                <a:sym typeface="Times New Roman" charset="0"/>
              </a:rPr>
              <a:t> perfect work, that you may be perfect and complete,”</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d. </a:t>
            </a:r>
            <a:r>
              <a:rPr lang="en-US" sz="1000" u="sng">
                <a:latin typeface="Arial Bold" charset="0"/>
                <a:cs typeface="Arial Bold" charset="0"/>
                <a:sym typeface="Arial Bold" charset="0"/>
              </a:rPr>
              <a:t>ASK FOR WISDOM</a:t>
            </a:r>
            <a:r>
              <a:rPr lang="en-US" sz="1000">
                <a:latin typeface="Arial" charset="0"/>
                <a:cs typeface="Arial" charset="0"/>
                <a:sym typeface="Arial" charset="0"/>
              </a:rPr>
              <a:t> - 1:5-8</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baseline="32000">
                <a:latin typeface="Times New Roman" charset="0"/>
                <a:cs typeface="Times New Roman" charset="0"/>
                <a:sym typeface="Times New Roman" charset="0"/>
              </a:rPr>
              <a:t>5</a:t>
            </a:r>
            <a:r>
              <a:rPr lang="en-US">
                <a:latin typeface="Times New Roman" charset="0"/>
                <a:cs typeface="Times New Roman" charset="0"/>
                <a:sym typeface="Times New Roman" charset="0"/>
              </a:rPr>
              <a:t>If any of you lacks wisdom, let him </a:t>
            </a:r>
            <a:r>
              <a:rPr lang="en-US" u="sng">
                <a:solidFill>
                  <a:srgbClr val="FF0000"/>
                </a:solidFill>
                <a:latin typeface="Times New Roman Bold" charset="0"/>
                <a:cs typeface="Times New Roman Bold" charset="0"/>
                <a:sym typeface="Times New Roman Bold" charset="0"/>
              </a:rPr>
              <a:t>ask</a:t>
            </a:r>
            <a:r>
              <a:rPr lang="en-US">
                <a:latin typeface="Times New Roman" charset="0"/>
                <a:cs typeface="Times New Roman" charset="0"/>
                <a:sym typeface="Times New Roman" charset="0"/>
              </a:rPr>
              <a:t> of God, . . . </a:t>
            </a:r>
            <a:r>
              <a:rPr lang="en-US" baseline="32000">
                <a:latin typeface="Times New Roman" charset="0"/>
                <a:cs typeface="Times New Roman" charset="0"/>
                <a:sym typeface="Times New Roman" charset="0"/>
              </a:rPr>
              <a:t>6</a:t>
            </a:r>
            <a:r>
              <a:rPr lang="en-US">
                <a:latin typeface="Times New Roman" charset="0"/>
                <a:cs typeface="Times New Roman" charset="0"/>
                <a:sym typeface="Times New Roman" charset="0"/>
              </a:rPr>
              <a:t>But let him </a:t>
            </a:r>
            <a:r>
              <a:rPr lang="en-US" u="sng">
                <a:solidFill>
                  <a:srgbClr val="FF0000"/>
                </a:solidFill>
                <a:latin typeface="Times New Roman Bold" charset="0"/>
                <a:cs typeface="Times New Roman Bold" charset="0"/>
                <a:sym typeface="Times New Roman Bold" charset="0"/>
              </a:rPr>
              <a:t>ask</a:t>
            </a:r>
            <a:r>
              <a:rPr lang="en-US">
                <a:latin typeface="Times New Roman" charset="0"/>
                <a:cs typeface="Times New Roman" charset="0"/>
                <a:sym typeface="Times New Roman" charset="0"/>
              </a:rPr>
              <a:t> in faith, </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506"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u="sng">
                <a:latin typeface="Times New Roman Bold" charset="0"/>
                <a:cs typeface="Times New Roman Bold" charset="0"/>
                <a:sym typeface="Times New Roman Bold" charset="0"/>
              </a:rPr>
              <a:t>INTRODUCTION</a:t>
            </a:r>
            <a:endParaRPr lang="en-US" sz="1000">
              <a:latin typeface="Times New Roman Bold" charset="0"/>
              <a:cs typeface="Times" charset="0"/>
              <a:sym typeface="Times New Roman Bold"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1. Perhaps you have seen the bumper sticker: "When life hands you a lemon, make lemonade!"</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2. It is easier to smile at that statement than to practice it, but the basic philosophy is sound</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a. In fact, it is Biblical</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b. Throughout the Bible are people who turned defeat into victory and trials into triumph</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c. Instead of being VICTIMS, they became VICTORS</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3. The Epistle of James tells us that we can have this same experience today!</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a. Whether we are dealing with trials on the outside</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b. Or temptations on the inside</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 Through faith in God and Jesus Christ we CAN experience victory!</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4. The KEY to turning trials into triumph is to obey four imperatives:</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a. </a:t>
            </a:r>
            <a:r>
              <a:rPr lang="en-US" sz="1000" u="sng">
                <a:latin typeface="Arial Bold" charset="0"/>
                <a:cs typeface="Arial Bold" charset="0"/>
                <a:sym typeface="Arial Bold" charset="0"/>
              </a:rPr>
              <a:t>COUNT</a:t>
            </a:r>
            <a:r>
              <a:rPr lang="en-US" sz="1000">
                <a:latin typeface="Arial" charset="0"/>
                <a:cs typeface="Arial" charset="0"/>
                <a:sym typeface="Arial" charset="0"/>
              </a:rPr>
              <a:t> - 1:2 - </a:t>
            </a:r>
            <a:r>
              <a:rPr lang="en-US">
                <a:latin typeface="Times New Roman Italic" charset="0"/>
                <a:cs typeface="Times New Roman Italic" charset="0"/>
                <a:sym typeface="Times New Roman Italic" charset="0"/>
              </a:rPr>
              <a:t>to consider, deem, account, think</a:t>
            </a:r>
            <a:r>
              <a:rPr lang="en-US">
                <a:latin typeface="Times New Roman" charset="0"/>
                <a:cs typeface="Times New Roman" charset="0"/>
                <a:sym typeface="Times New Roman" charset="0"/>
              </a:rPr>
              <a:t> (Thayer)</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a:latin typeface="Times New Roman Bold" charset="0"/>
                <a:cs typeface="Times New Roman Bold" charset="0"/>
                <a:sym typeface="Times New Roman Bold" charset="0"/>
              </a:rPr>
              <a:t>count </a:t>
            </a:r>
            <a:r>
              <a:rPr lang="en-US">
                <a:latin typeface="Times New Roman" charset="0"/>
                <a:cs typeface="Times New Roman" charset="0"/>
                <a:sym typeface="Times New Roman" charset="0"/>
              </a:rPr>
              <a:t>it all joy when you fall into various trials,”</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b. </a:t>
            </a:r>
            <a:r>
              <a:rPr lang="en-US" sz="1000" u="sng">
                <a:latin typeface="Arial Bold" charset="0"/>
                <a:cs typeface="Arial Bold" charset="0"/>
                <a:sym typeface="Arial Bold" charset="0"/>
              </a:rPr>
              <a:t>KNOW</a:t>
            </a:r>
            <a:r>
              <a:rPr lang="en-US" sz="1000">
                <a:latin typeface="Arial" charset="0"/>
                <a:cs typeface="Arial" charset="0"/>
                <a:sym typeface="Arial" charset="0"/>
              </a:rPr>
              <a:t> - 1:3 - </a:t>
            </a:r>
            <a:r>
              <a:rPr lang="en-US">
                <a:latin typeface="Times New Roman Italic" charset="0"/>
                <a:cs typeface="Times New Roman Italic" charset="0"/>
                <a:sym typeface="Times New Roman Italic" charset="0"/>
              </a:rPr>
              <a:t>to know, understand, perceive, have knowledge of - </a:t>
            </a:r>
            <a:r>
              <a:rPr lang="en-US">
                <a:latin typeface="Times New Roman" charset="0"/>
                <a:cs typeface="Times New Roman" charset="0"/>
                <a:sym typeface="Times New Roman" charset="0"/>
              </a:rPr>
              <a:t>(Thayer)</a:t>
            </a:r>
            <a:endParaRPr lang="en-US" sz="1000">
              <a:latin typeface="Arial Italic" charset="0"/>
              <a:ea typeface="Lucida Grande" charset="0"/>
              <a:cs typeface="Lucida Grande" charset="0"/>
              <a:sym typeface="Arial Italic"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a:latin typeface="Times New Roman Bold" charset="0"/>
                <a:cs typeface="Times New Roman Bold" charset="0"/>
                <a:sym typeface="Times New Roman Bold" charset="0"/>
              </a:rPr>
              <a:t>knowing</a:t>
            </a:r>
            <a:r>
              <a:rPr lang="en-US">
                <a:latin typeface="Times New Roman" charset="0"/>
                <a:cs typeface="Times New Roman" charset="0"/>
                <a:sym typeface="Times New Roman" charset="0"/>
              </a:rPr>
              <a:t> that the testing of your faith produces patience.”</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c. </a:t>
            </a:r>
            <a:r>
              <a:rPr lang="en-US" sz="1000" u="sng">
                <a:latin typeface="Arial Bold" charset="0"/>
                <a:cs typeface="Arial Bold" charset="0"/>
                <a:sym typeface="Arial Bold" charset="0"/>
              </a:rPr>
              <a:t>LET</a:t>
            </a:r>
            <a:r>
              <a:rPr lang="en-US" sz="1000">
                <a:latin typeface="Arial" charset="0"/>
                <a:cs typeface="Arial" charset="0"/>
                <a:sym typeface="Arial" charset="0"/>
              </a:rPr>
              <a:t> - 1:4 - </a:t>
            </a:r>
            <a:r>
              <a:rPr lang="en-US">
                <a:latin typeface="Times New Roman Italic" charset="0"/>
                <a:cs typeface="Times New Roman Italic" charset="0"/>
                <a:sym typeface="Times New Roman Italic" charset="0"/>
              </a:rPr>
              <a:t>to hold one's self to a thing, to lay hold of a thing, to adhere or cling </a:t>
            </a:r>
            <a:r>
              <a:rPr lang="en-US">
                <a:latin typeface="Times New Roman" charset="0"/>
                <a:cs typeface="Times New Roman" charset="0"/>
                <a:sym typeface="Times New Roman" charset="0"/>
              </a:rPr>
              <a:t>- (Thayer)</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baseline="32000">
                <a:latin typeface="Times New Roman" charset="0"/>
                <a:cs typeface="Times New Roman" charset="0"/>
                <a:sym typeface="Times New Roman" charset="0"/>
              </a:rPr>
              <a:t>4</a:t>
            </a:r>
            <a:r>
              <a:rPr lang="en-US">
                <a:latin typeface="Times New Roman" charset="0"/>
                <a:cs typeface="Times New Roman" charset="0"/>
                <a:sym typeface="Times New Roman" charset="0"/>
              </a:rPr>
              <a:t>But </a:t>
            </a:r>
            <a:r>
              <a:rPr lang="en-US">
                <a:latin typeface="Times New Roman Bold" charset="0"/>
                <a:cs typeface="Times New Roman Bold" charset="0"/>
                <a:sym typeface="Times New Roman Bold" charset="0"/>
              </a:rPr>
              <a:t>let patience</a:t>
            </a:r>
            <a:r>
              <a:rPr lang="en-US">
                <a:latin typeface="Times New Roman" charset="0"/>
                <a:cs typeface="Times New Roman" charset="0"/>
                <a:sym typeface="Times New Roman" charset="0"/>
              </a:rPr>
              <a:t> have </a:t>
            </a:r>
            <a:r>
              <a:rPr lang="en-US">
                <a:latin typeface="Times New Roman Italic" charset="0"/>
                <a:cs typeface="Times New Roman Italic" charset="0"/>
                <a:sym typeface="Times New Roman Italic" charset="0"/>
              </a:rPr>
              <a:t>its</a:t>
            </a:r>
            <a:r>
              <a:rPr lang="en-US">
                <a:latin typeface="Times New Roman" charset="0"/>
                <a:cs typeface="Times New Roman" charset="0"/>
                <a:sym typeface="Times New Roman" charset="0"/>
              </a:rPr>
              <a:t> perfect work, that you may be perfect and complete,”</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d. </a:t>
            </a:r>
            <a:r>
              <a:rPr lang="en-US" sz="1000" u="sng">
                <a:latin typeface="Arial Bold" charset="0"/>
                <a:cs typeface="Arial Bold" charset="0"/>
                <a:sym typeface="Arial Bold" charset="0"/>
              </a:rPr>
              <a:t>ASK FOR WISDOM</a:t>
            </a:r>
            <a:r>
              <a:rPr lang="en-US" sz="1000">
                <a:latin typeface="Arial" charset="0"/>
                <a:cs typeface="Arial" charset="0"/>
                <a:sym typeface="Arial" charset="0"/>
              </a:rPr>
              <a:t> - 1:5-8</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baseline="32000">
                <a:latin typeface="Times New Roman" charset="0"/>
                <a:cs typeface="Times New Roman" charset="0"/>
                <a:sym typeface="Times New Roman" charset="0"/>
              </a:rPr>
              <a:t>5</a:t>
            </a:r>
            <a:r>
              <a:rPr lang="en-US">
                <a:latin typeface="Times New Roman" charset="0"/>
                <a:cs typeface="Times New Roman" charset="0"/>
                <a:sym typeface="Times New Roman" charset="0"/>
              </a:rPr>
              <a:t>If any of you lacks wisdom, let him </a:t>
            </a:r>
            <a:r>
              <a:rPr lang="en-US" u="sng">
                <a:solidFill>
                  <a:srgbClr val="FF0000"/>
                </a:solidFill>
                <a:latin typeface="Times New Roman Bold" charset="0"/>
                <a:cs typeface="Times New Roman Bold" charset="0"/>
                <a:sym typeface="Times New Roman Bold" charset="0"/>
              </a:rPr>
              <a:t>ask</a:t>
            </a:r>
            <a:r>
              <a:rPr lang="en-US">
                <a:latin typeface="Times New Roman" charset="0"/>
                <a:cs typeface="Times New Roman" charset="0"/>
                <a:sym typeface="Times New Roman" charset="0"/>
              </a:rPr>
              <a:t> of God, . . . </a:t>
            </a:r>
            <a:r>
              <a:rPr lang="en-US" baseline="32000">
                <a:latin typeface="Times New Roman" charset="0"/>
                <a:cs typeface="Times New Roman" charset="0"/>
                <a:sym typeface="Times New Roman" charset="0"/>
              </a:rPr>
              <a:t>6</a:t>
            </a:r>
            <a:r>
              <a:rPr lang="en-US">
                <a:latin typeface="Times New Roman" charset="0"/>
                <a:cs typeface="Times New Roman" charset="0"/>
                <a:sym typeface="Times New Roman" charset="0"/>
              </a:rPr>
              <a:t>But let him </a:t>
            </a:r>
            <a:r>
              <a:rPr lang="en-US" u="sng">
                <a:solidFill>
                  <a:srgbClr val="FF0000"/>
                </a:solidFill>
                <a:latin typeface="Times New Roman Bold" charset="0"/>
                <a:cs typeface="Times New Roman Bold" charset="0"/>
                <a:sym typeface="Times New Roman Bold" charset="0"/>
              </a:rPr>
              <a:t>ask</a:t>
            </a:r>
            <a:r>
              <a:rPr lang="en-US">
                <a:latin typeface="Times New Roman" charset="0"/>
                <a:cs typeface="Times New Roman" charset="0"/>
                <a:sym typeface="Times New Roman" charset="0"/>
              </a:rPr>
              <a:t> in faith, </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4"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u="sng">
                <a:latin typeface="Times New Roman Bold" charset="0"/>
                <a:cs typeface="Times New Roman Bold" charset="0"/>
                <a:sym typeface="Times New Roman Bold" charset="0"/>
              </a:rPr>
              <a:t>INTRODUCTION</a:t>
            </a:r>
            <a:endParaRPr lang="en-US" sz="1000">
              <a:latin typeface="Times New Roman Bold" charset="0"/>
              <a:cs typeface="Times" charset="0"/>
              <a:sym typeface="Times New Roman Bold"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1. Perhaps you have seen the bumper sticker: "When life hands you a lemon, make lemonade!"</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2. It is easier to smile at that statement than to practice it, but the basic philosophy is sound</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a. In fact, it is Biblical</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b. Throughout the Bible are people who turned defeat into victory and trials into triumph</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c. Instead of being VICTIMS, they became VICTORS</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3. The Epistle of James tells us that we can have this same experience today!</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a. Whether we are dealing with trials on the outside</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b. Or temptations on the inside</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 Through faith in God and Jesus Christ we CAN experience victory!</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4. The KEY to turning trials into triumph is to obey four imperatives:</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a. </a:t>
            </a:r>
            <a:r>
              <a:rPr lang="en-US" sz="1000" u="sng">
                <a:latin typeface="Arial Bold" charset="0"/>
                <a:cs typeface="Arial Bold" charset="0"/>
                <a:sym typeface="Arial Bold" charset="0"/>
              </a:rPr>
              <a:t>COUNT</a:t>
            </a:r>
            <a:r>
              <a:rPr lang="en-US" sz="1000">
                <a:latin typeface="Arial" charset="0"/>
                <a:cs typeface="Arial" charset="0"/>
                <a:sym typeface="Arial" charset="0"/>
              </a:rPr>
              <a:t> - 1:2 - </a:t>
            </a:r>
            <a:r>
              <a:rPr lang="en-US">
                <a:latin typeface="Times New Roman Italic" charset="0"/>
                <a:cs typeface="Times New Roman Italic" charset="0"/>
                <a:sym typeface="Times New Roman Italic" charset="0"/>
              </a:rPr>
              <a:t>to consider, deem, account, think</a:t>
            </a:r>
            <a:r>
              <a:rPr lang="en-US">
                <a:latin typeface="Times New Roman" charset="0"/>
                <a:cs typeface="Times New Roman" charset="0"/>
                <a:sym typeface="Times New Roman" charset="0"/>
              </a:rPr>
              <a:t> (Thayer)</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a:latin typeface="Times New Roman Bold" charset="0"/>
                <a:cs typeface="Times New Roman Bold" charset="0"/>
                <a:sym typeface="Times New Roman Bold" charset="0"/>
              </a:rPr>
              <a:t>count </a:t>
            </a:r>
            <a:r>
              <a:rPr lang="en-US">
                <a:latin typeface="Times New Roman" charset="0"/>
                <a:cs typeface="Times New Roman" charset="0"/>
                <a:sym typeface="Times New Roman" charset="0"/>
              </a:rPr>
              <a:t>it all joy when you fall into various trials,”</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b. </a:t>
            </a:r>
            <a:r>
              <a:rPr lang="en-US" sz="1000" u="sng">
                <a:latin typeface="Arial Bold" charset="0"/>
                <a:cs typeface="Arial Bold" charset="0"/>
                <a:sym typeface="Arial Bold" charset="0"/>
              </a:rPr>
              <a:t>KNOW</a:t>
            </a:r>
            <a:r>
              <a:rPr lang="en-US" sz="1000">
                <a:latin typeface="Arial" charset="0"/>
                <a:cs typeface="Arial" charset="0"/>
                <a:sym typeface="Arial" charset="0"/>
              </a:rPr>
              <a:t> - 1:3 - </a:t>
            </a:r>
            <a:r>
              <a:rPr lang="en-US">
                <a:latin typeface="Times New Roman Italic" charset="0"/>
                <a:cs typeface="Times New Roman Italic" charset="0"/>
                <a:sym typeface="Times New Roman Italic" charset="0"/>
              </a:rPr>
              <a:t>to know, understand, perceive, have knowledge of - </a:t>
            </a:r>
            <a:r>
              <a:rPr lang="en-US">
                <a:latin typeface="Times New Roman" charset="0"/>
                <a:cs typeface="Times New Roman" charset="0"/>
                <a:sym typeface="Times New Roman" charset="0"/>
              </a:rPr>
              <a:t>(Thayer)</a:t>
            </a:r>
            <a:endParaRPr lang="en-US" sz="1000">
              <a:latin typeface="Arial Italic" charset="0"/>
              <a:ea typeface="Lucida Grande" charset="0"/>
              <a:cs typeface="Lucida Grande" charset="0"/>
              <a:sym typeface="Arial Italic"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a:latin typeface="Times New Roman Bold" charset="0"/>
                <a:cs typeface="Times New Roman Bold" charset="0"/>
                <a:sym typeface="Times New Roman Bold" charset="0"/>
              </a:rPr>
              <a:t>knowing</a:t>
            </a:r>
            <a:r>
              <a:rPr lang="en-US">
                <a:latin typeface="Times New Roman" charset="0"/>
                <a:cs typeface="Times New Roman" charset="0"/>
                <a:sym typeface="Times New Roman" charset="0"/>
              </a:rPr>
              <a:t> that the testing of your faith produces patience.”</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c. </a:t>
            </a:r>
            <a:r>
              <a:rPr lang="en-US" sz="1000" u="sng">
                <a:latin typeface="Arial Bold" charset="0"/>
                <a:cs typeface="Arial Bold" charset="0"/>
                <a:sym typeface="Arial Bold" charset="0"/>
              </a:rPr>
              <a:t>LET</a:t>
            </a:r>
            <a:r>
              <a:rPr lang="en-US" sz="1000">
                <a:latin typeface="Arial" charset="0"/>
                <a:cs typeface="Arial" charset="0"/>
                <a:sym typeface="Arial" charset="0"/>
              </a:rPr>
              <a:t> - 1:4 - </a:t>
            </a:r>
            <a:r>
              <a:rPr lang="en-US">
                <a:latin typeface="Times New Roman Italic" charset="0"/>
                <a:cs typeface="Times New Roman Italic" charset="0"/>
                <a:sym typeface="Times New Roman Italic" charset="0"/>
              </a:rPr>
              <a:t>to hold one's self to a thing, to lay hold of a thing, to adhere or cling </a:t>
            </a:r>
            <a:r>
              <a:rPr lang="en-US">
                <a:latin typeface="Times New Roman" charset="0"/>
                <a:cs typeface="Times New Roman" charset="0"/>
                <a:sym typeface="Times New Roman" charset="0"/>
              </a:rPr>
              <a:t>- (Thayer)</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baseline="32000">
                <a:latin typeface="Times New Roman" charset="0"/>
                <a:cs typeface="Times New Roman" charset="0"/>
                <a:sym typeface="Times New Roman" charset="0"/>
              </a:rPr>
              <a:t>4</a:t>
            </a:r>
            <a:r>
              <a:rPr lang="en-US">
                <a:latin typeface="Times New Roman" charset="0"/>
                <a:cs typeface="Times New Roman" charset="0"/>
                <a:sym typeface="Times New Roman" charset="0"/>
              </a:rPr>
              <a:t>But </a:t>
            </a:r>
            <a:r>
              <a:rPr lang="en-US">
                <a:latin typeface="Times New Roman Bold" charset="0"/>
                <a:cs typeface="Times New Roman Bold" charset="0"/>
                <a:sym typeface="Times New Roman Bold" charset="0"/>
              </a:rPr>
              <a:t>let patience</a:t>
            </a:r>
            <a:r>
              <a:rPr lang="en-US">
                <a:latin typeface="Times New Roman" charset="0"/>
                <a:cs typeface="Times New Roman" charset="0"/>
                <a:sym typeface="Times New Roman" charset="0"/>
              </a:rPr>
              <a:t> have </a:t>
            </a:r>
            <a:r>
              <a:rPr lang="en-US">
                <a:latin typeface="Times New Roman Italic" charset="0"/>
                <a:cs typeface="Times New Roman Italic" charset="0"/>
                <a:sym typeface="Times New Roman Italic" charset="0"/>
              </a:rPr>
              <a:t>its</a:t>
            </a:r>
            <a:r>
              <a:rPr lang="en-US">
                <a:latin typeface="Times New Roman" charset="0"/>
                <a:cs typeface="Times New Roman" charset="0"/>
                <a:sym typeface="Times New Roman" charset="0"/>
              </a:rPr>
              <a:t> perfect work, that you may be perfect and complete,”</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d. </a:t>
            </a:r>
            <a:r>
              <a:rPr lang="en-US" sz="1000" u="sng">
                <a:latin typeface="Arial Bold" charset="0"/>
                <a:cs typeface="Arial Bold" charset="0"/>
                <a:sym typeface="Arial Bold" charset="0"/>
              </a:rPr>
              <a:t>ASK FOR WISDOM</a:t>
            </a:r>
            <a:r>
              <a:rPr lang="en-US" sz="1000">
                <a:latin typeface="Arial" charset="0"/>
                <a:cs typeface="Arial" charset="0"/>
                <a:sym typeface="Arial" charset="0"/>
              </a:rPr>
              <a:t> - 1:5-8</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baseline="32000">
                <a:latin typeface="Times New Roman" charset="0"/>
                <a:cs typeface="Times New Roman" charset="0"/>
                <a:sym typeface="Times New Roman" charset="0"/>
              </a:rPr>
              <a:t>5</a:t>
            </a:r>
            <a:r>
              <a:rPr lang="en-US">
                <a:latin typeface="Times New Roman" charset="0"/>
                <a:cs typeface="Times New Roman" charset="0"/>
                <a:sym typeface="Times New Roman" charset="0"/>
              </a:rPr>
              <a:t>If any of you lacks wisdom, let him </a:t>
            </a:r>
            <a:r>
              <a:rPr lang="en-US" u="sng">
                <a:solidFill>
                  <a:srgbClr val="FF0000"/>
                </a:solidFill>
                <a:latin typeface="Times New Roman Bold" charset="0"/>
                <a:cs typeface="Times New Roman Bold" charset="0"/>
                <a:sym typeface="Times New Roman Bold" charset="0"/>
              </a:rPr>
              <a:t>ask</a:t>
            </a:r>
            <a:r>
              <a:rPr lang="en-US">
                <a:latin typeface="Times New Roman" charset="0"/>
                <a:cs typeface="Times New Roman" charset="0"/>
                <a:sym typeface="Times New Roman" charset="0"/>
              </a:rPr>
              <a:t> of God, . . . </a:t>
            </a:r>
            <a:r>
              <a:rPr lang="en-US" baseline="32000">
                <a:latin typeface="Times New Roman" charset="0"/>
                <a:cs typeface="Times New Roman" charset="0"/>
                <a:sym typeface="Times New Roman" charset="0"/>
              </a:rPr>
              <a:t>6</a:t>
            </a:r>
            <a:r>
              <a:rPr lang="en-US">
                <a:latin typeface="Times New Roman" charset="0"/>
                <a:cs typeface="Times New Roman" charset="0"/>
                <a:sym typeface="Times New Roman" charset="0"/>
              </a:rPr>
              <a:t>But let him </a:t>
            </a:r>
            <a:r>
              <a:rPr lang="en-US" u="sng">
                <a:solidFill>
                  <a:srgbClr val="FF0000"/>
                </a:solidFill>
                <a:latin typeface="Times New Roman Bold" charset="0"/>
                <a:cs typeface="Times New Roman Bold" charset="0"/>
                <a:sym typeface="Times New Roman Bold" charset="0"/>
              </a:rPr>
              <a:t>ask</a:t>
            </a:r>
            <a:r>
              <a:rPr lang="en-US">
                <a:latin typeface="Times New Roman" charset="0"/>
                <a:cs typeface="Times New Roman" charset="0"/>
                <a:sym typeface="Times New Roman" charset="0"/>
              </a:rPr>
              <a:t> in faith, </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602"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u="sng">
                <a:latin typeface="Times New Roman Bold" charset="0"/>
                <a:cs typeface="Times New Roman Bold" charset="0"/>
                <a:sym typeface="Times New Roman Bold" charset="0"/>
              </a:rPr>
              <a:t>INTRODUCTION</a:t>
            </a:r>
            <a:endParaRPr lang="en-US" sz="1000">
              <a:latin typeface="Times New Roman Bold" charset="0"/>
              <a:cs typeface="Times" charset="0"/>
              <a:sym typeface="Times New Roman Bold"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1. Perhaps you have seen the bumper sticker: "When life hands you a lemon, make lemonade!"</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2. It is easier to smile at that statement than to practice it, but the basic philosophy is sound</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a. In fact, it is Biblical</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b. Throughout the Bible are people who turned defeat into victory and trials into triumph</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c. Instead of being VICTIMS, they became VICTORS</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3. The Epistle of James tells us that we can have this same experience today!</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a. Whether we are dealing with trials on the outside</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b. Or temptations on the inside</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 Through faith in God and Jesus Christ we CAN experience victory!</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4. The KEY to turning trials into triumph is to obey four imperatives:</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a. </a:t>
            </a:r>
            <a:r>
              <a:rPr lang="en-US" sz="1000" u="sng">
                <a:latin typeface="Arial Bold" charset="0"/>
                <a:cs typeface="Arial Bold" charset="0"/>
                <a:sym typeface="Arial Bold" charset="0"/>
              </a:rPr>
              <a:t>COUNT</a:t>
            </a:r>
            <a:r>
              <a:rPr lang="en-US" sz="1000">
                <a:latin typeface="Arial" charset="0"/>
                <a:cs typeface="Arial" charset="0"/>
                <a:sym typeface="Arial" charset="0"/>
              </a:rPr>
              <a:t> - 1:2 - </a:t>
            </a:r>
            <a:r>
              <a:rPr lang="en-US">
                <a:latin typeface="Times New Roman Italic" charset="0"/>
                <a:cs typeface="Times New Roman Italic" charset="0"/>
                <a:sym typeface="Times New Roman Italic" charset="0"/>
              </a:rPr>
              <a:t>to consider, deem, account, think</a:t>
            </a:r>
            <a:r>
              <a:rPr lang="en-US">
                <a:latin typeface="Times New Roman" charset="0"/>
                <a:cs typeface="Times New Roman" charset="0"/>
                <a:sym typeface="Times New Roman" charset="0"/>
              </a:rPr>
              <a:t> (Thayer)</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a:latin typeface="Times New Roman Bold" charset="0"/>
                <a:cs typeface="Times New Roman Bold" charset="0"/>
                <a:sym typeface="Times New Roman Bold" charset="0"/>
              </a:rPr>
              <a:t>count </a:t>
            </a:r>
            <a:r>
              <a:rPr lang="en-US">
                <a:latin typeface="Times New Roman" charset="0"/>
                <a:cs typeface="Times New Roman" charset="0"/>
                <a:sym typeface="Times New Roman" charset="0"/>
              </a:rPr>
              <a:t>it all joy when you fall into various trials,”</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b. </a:t>
            </a:r>
            <a:r>
              <a:rPr lang="en-US" sz="1000" u="sng">
                <a:latin typeface="Arial Bold" charset="0"/>
                <a:cs typeface="Arial Bold" charset="0"/>
                <a:sym typeface="Arial Bold" charset="0"/>
              </a:rPr>
              <a:t>KNOW</a:t>
            </a:r>
            <a:r>
              <a:rPr lang="en-US" sz="1000">
                <a:latin typeface="Arial" charset="0"/>
                <a:cs typeface="Arial" charset="0"/>
                <a:sym typeface="Arial" charset="0"/>
              </a:rPr>
              <a:t> - 1:3 - </a:t>
            </a:r>
            <a:r>
              <a:rPr lang="en-US">
                <a:latin typeface="Times New Roman Italic" charset="0"/>
                <a:cs typeface="Times New Roman Italic" charset="0"/>
                <a:sym typeface="Times New Roman Italic" charset="0"/>
              </a:rPr>
              <a:t>to know, understand, perceive, have knowledge of - </a:t>
            </a:r>
            <a:r>
              <a:rPr lang="en-US">
                <a:latin typeface="Times New Roman" charset="0"/>
                <a:cs typeface="Times New Roman" charset="0"/>
                <a:sym typeface="Times New Roman" charset="0"/>
              </a:rPr>
              <a:t>(Thayer)</a:t>
            </a:r>
            <a:endParaRPr lang="en-US" sz="1000">
              <a:latin typeface="Arial Italic" charset="0"/>
              <a:ea typeface="Lucida Grande" charset="0"/>
              <a:cs typeface="Lucida Grande" charset="0"/>
              <a:sym typeface="Arial Italic"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a:latin typeface="Times New Roman Bold" charset="0"/>
                <a:cs typeface="Times New Roman Bold" charset="0"/>
                <a:sym typeface="Times New Roman Bold" charset="0"/>
              </a:rPr>
              <a:t>knowing</a:t>
            </a:r>
            <a:r>
              <a:rPr lang="en-US">
                <a:latin typeface="Times New Roman" charset="0"/>
                <a:cs typeface="Times New Roman" charset="0"/>
                <a:sym typeface="Times New Roman" charset="0"/>
              </a:rPr>
              <a:t> that the testing of your faith produces patience.”</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c. </a:t>
            </a:r>
            <a:r>
              <a:rPr lang="en-US" sz="1000" u="sng">
                <a:latin typeface="Arial Bold" charset="0"/>
                <a:cs typeface="Arial Bold" charset="0"/>
                <a:sym typeface="Arial Bold" charset="0"/>
              </a:rPr>
              <a:t>LET</a:t>
            </a:r>
            <a:r>
              <a:rPr lang="en-US" sz="1000">
                <a:latin typeface="Arial" charset="0"/>
                <a:cs typeface="Arial" charset="0"/>
                <a:sym typeface="Arial" charset="0"/>
              </a:rPr>
              <a:t> - 1:4 - </a:t>
            </a:r>
            <a:r>
              <a:rPr lang="en-US">
                <a:latin typeface="Times New Roman Italic" charset="0"/>
                <a:cs typeface="Times New Roman Italic" charset="0"/>
                <a:sym typeface="Times New Roman Italic" charset="0"/>
              </a:rPr>
              <a:t>to hold one's self to a thing, to lay hold of a thing, to adhere or cling </a:t>
            </a:r>
            <a:r>
              <a:rPr lang="en-US">
                <a:latin typeface="Times New Roman" charset="0"/>
                <a:cs typeface="Times New Roman" charset="0"/>
                <a:sym typeface="Times New Roman" charset="0"/>
              </a:rPr>
              <a:t>- (Thayer)</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baseline="32000">
                <a:latin typeface="Times New Roman" charset="0"/>
                <a:cs typeface="Times New Roman" charset="0"/>
                <a:sym typeface="Times New Roman" charset="0"/>
              </a:rPr>
              <a:t>4</a:t>
            </a:r>
            <a:r>
              <a:rPr lang="en-US">
                <a:latin typeface="Times New Roman" charset="0"/>
                <a:cs typeface="Times New Roman" charset="0"/>
                <a:sym typeface="Times New Roman" charset="0"/>
              </a:rPr>
              <a:t>But </a:t>
            </a:r>
            <a:r>
              <a:rPr lang="en-US">
                <a:latin typeface="Times New Roman Bold" charset="0"/>
                <a:cs typeface="Times New Roman Bold" charset="0"/>
                <a:sym typeface="Times New Roman Bold" charset="0"/>
              </a:rPr>
              <a:t>let patience</a:t>
            </a:r>
            <a:r>
              <a:rPr lang="en-US">
                <a:latin typeface="Times New Roman" charset="0"/>
                <a:cs typeface="Times New Roman" charset="0"/>
                <a:sym typeface="Times New Roman" charset="0"/>
              </a:rPr>
              <a:t> have </a:t>
            </a:r>
            <a:r>
              <a:rPr lang="en-US">
                <a:latin typeface="Times New Roman Italic" charset="0"/>
                <a:cs typeface="Times New Roman Italic" charset="0"/>
                <a:sym typeface="Times New Roman Italic" charset="0"/>
              </a:rPr>
              <a:t>its</a:t>
            </a:r>
            <a:r>
              <a:rPr lang="en-US">
                <a:latin typeface="Times New Roman" charset="0"/>
                <a:cs typeface="Times New Roman" charset="0"/>
                <a:sym typeface="Times New Roman" charset="0"/>
              </a:rPr>
              <a:t> perfect work, that you may be perfect and complete,”</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d. </a:t>
            </a:r>
            <a:r>
              <a:rPr lang="en-US" sz="1000" u="sng">
                <a:latin typeface="Arial Bold" charset="0"/>
                <a:cs typeface="Arial Bold" charset="0"/>
                <a:sym typeface="Arial Bold" charset="0"/>
              </a:rPr>
              <a:t>ASK FOR WISDOM</a:t>
            </a:r>
            <a:r>
              <a:rPr lang="en-US" sz="1000">
                <a:latin typeface="Arial" charset="0"/>
                <a:cs typeface="Arial" charset="0"/>
                <a:sym typeface="Arial" charset="0"/>
              </a:rPr>
              <a:t> - 1:5-8</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baseline="32000">
                <a:latin typeface="Times New Roman" charset="0"/>
                <a:cs typeface="Times New Roman" charset="0"/>
                <a:sym typeface="Times New Roman" charset="0"/>
              </a:rPr>
              <a:t>5</a:t>
            </a:r>
            <a:r>
              <a:rPr lang="en-US">
                <a:latin typeface="Times New Roman" charset="0"/>
                <a:cs typeface="Times New Roman" charset="0"/>
                <a:sym typeface="Times New Roman" charset="0"/>
              </a:rPr>
              <a:t>If any of you lacks wisdom, let him </a:t>
            </a:r>
            <a:r>
              <a:rPr lang="en-US" u="sng">
                <a:solidFill>
                  <a:srgbClr val="FF0000"/>
                </a:solidFill>
                <a:latin typeface="Times New Roman Bold" charset="0"/>
                <a:cs typeface="Times New Roman Bold" charset="0"/>
                <a:sym typeface="Times New Roman Bold" charset="0"/>
              </a:rPr>
              <a:t>ask</a:t>
            </a:r>
            <a:r>
              <a:rPr lang="en-US">
                <a:latin typeface="Times New Roman" charset="0"/>
                <a:cs typeface="Times New Roman" charset="0"/>
                <a:sym typeface="Times New Roman" charset="0"/>
              </a:rPr>
              <a:t> of God, . . . </a:t>
            </a:r>
            <a:r>
              <a:rPr lang="en-US" baseline="32000">
                <a:latin typeface="Times New Roman" charset="0"/>
                <a:cs typeface="Times New Roman" charset="0"/>
                <a:sym typeface="Times New Roman" charset="0"/>
              </a:rPr>
              <a:t>6</a:t>
            </a:r>
            <a:r>
              <a:rPr lang="en-US">
                <a:latin typeface="Times New Roman" charset="0"/>
                <a:cs typeface="Times New Roman" charset="0"/>
                <a:sym typeface="Times New Roman" charset="0"/>
              </a:rPr>
              <a:t>But let him </a:t>
            </a:r>
            <a:r>
              <a:rPr lang="en-US" u="sng">
                <a:solidFill>
                  <a:srgbClr val="FF0000"/>
                </a:solidFill>
                <a:latin typeface="Times New Roman Bold" charset="0"/>
                <a:cs typeface="Times New Roman Bold" charset="0"/>
                <a:sym typeface="Times New Roman Bold" charset="0"/>
              </a:rPr>
              <a:t>ask</a:t>
            </a:r>
            <a:r>
              <a:rPr lang="en-US">
                <a:latin typeface="Times New Roman" charset="0"/>
                <a:cs typeface="Times New Roman" charset="0"/>
                <a:sym typeface="Times New Roman" charset="0"/>
              </a:rPr>
              <a:t> in faith, </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endParaRPr lang="en-US" sz="2200">
              <a:latin typeface="Lucida Grande" charset="0"/>
              <a:ea typeface="Lucida Grande" charset="0"/>
              <a:cs typeface="Lucida Grande" charset="0"/>
              <a:sym typeface="Lucida Grande"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650"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u="sng">
                <a:latin typeface="Times New Roman Bold" charset="0"/>
                <a:cs typeface="Times New Roman Bold" charset="0"/>
                <a:sym typeface="Times New Roman Bold" charset="0"/>
              </a:rPr>
              <a:t>INTRODUCTION</a:t>
            </a:r>
            <a:endParaRPr lang="en-US" sz="1000">
              <a:latin typeface="Times New Roman Bold" charset="0"/>
              <a:cs typeface="Times" charset="0"/>
              <a:sym typeface="Times New Roman Bold"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1. Perhaps you have seen the bumper sticker: "When life hands you a lemon, make lemonade!"</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2. It is easier to smile at that statement than to practice it, but the basic philosophy is sound</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a. In fact, it is Biblical</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b. Throughout the Bible are people who turned defeat into victory and trials into triumph</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c. Instead of being VICTIMS, they became VICTORS</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3. The Epistle of James tells us that we can have this same experience today!</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a. Whether we are dealing with trials on the outside</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b. Or temptations on the inside</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 Through faith in God and Jesus Christ we CAN experience victory!</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4. The KEY to turning trials into triumph is to obey four imperatives:</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a. </a:t>
            </a:r>
            <a:r>
              <a:rPr lang="en-US" sz="1000" u="sng">
                <a:latin typeface="Arial Bold" charset="0"/>
                <a:cs typeface="Arial Bold" charset="0"/>
                <a:sym typeface="Arial Bold" charset="0"/>
              </a:rPr>
              <a:t>COUNT</a:t>
            </a:r>
            <a:r>
              <a:rPr lang="en-US" sz="1000">
                <a:latin typeface="Arial" charset="0"/>
                <a:cs typeface="Arial" charset="0"/>
                <a:sym typeface="Arial" charset="0"/>
              </a:rPr>
              <a:t> - 1:2 - </a:t>
            </a:r>
            <a:r>
              <a:rPr lang="en-US">
                <a:latin typeface="Times New Roman Italic" charset="0"/>
                <a:cs typeface="Times New Roman Italic" charset="0"/>
                <a:sym typeface="Times New Roman Italic" charset="0"/>
              </a:rPr>
              <a:t>to consider, deem, account, think</a:t>
            </a:r>
            <a:r>
              <a:rPr lang="en-US">
                <a:latin typeface="Times New Roman" charset="0"/>
                <a:cs typeface="Times New Roman" charset="0"/>
                <a:sym typeface="Times New Roman" charset="0"/>
              </a:rPr>
              <a:t> (Thayer)</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a:latin typeface="Times New Roman Bold" charset="0"/>
                <a:cs typeface="Times New Roman Bold" charset="0"/>
                <a:sym typeface="Times New Roman Bold" charset="0"/>
              </a:rPr>
              <a:t>count </a:t>
            </a:r>
            <a:r>
              <a:rPr lang="en-US">
                <a:latin typeface="Times New Roman" charset="0"/>
                <a:cs typeface="Times New Roman" charset="0"/>
                <a:sym typeface="Times New Roman" charset="0"/>
              </a:rPr>
              <a:t>it all joy when you fall into various trials,”</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b. </a:t>
            </a:r>
            <a:r>
              <a:rPr lang="en-US" sz="1000" u="sng">
                <a:latin typeface="Arial Bold" charset="0"/>
                <a:cs typeface="Arial Bold" charset="0"/>
                <a:sym typeface="Arial Bold" charset="0"/>
              </a:rPr>
              <a:t>KNOW</a:t>
            </a:r>
            <a:r>
              <a:rPr lang="en-US" sz="1000">
                <a:latin typeface="Arial" charset="0"/>
                <a:cs typeface="Arial" charset="0"/>
                <a:sym typeface="Arial" charset="0"/>
              </a:rPr>
              <a:t> - 1:3 - </a:t>
            </a:r>
            <a:r>
              <a:rPr lang="en-US">
                <a:latin typeface="Times New Roman Italic" charset="0"/>
                <a:cs typeface="Times New Roman Italic" charset="0"/>
                <a:sym typeface="Times New Roman Italic" charset="0"/>
              </a:rPr>
              <a:t>to know, understand, perceive, have knowledge of - </a:t>
            </a:r>
            <a:r>
              <a:rPr lang="en-US">
                <a:latin typeface="Times New Roman" charset="0"/>
                <a:cs typeface="Times New Roman" charset="0"/>
                <a:sym typeface="Times New Roman" charset="0"/>
              </a:rPr>
              <a:t>(Thayer)</a:t>
            </a:r>
            <a:endParaRPr lang="en-US" sz="1000">
              <a:latin typeface="Arial Italic" charset="0"/>
              <a:ea typeface="Lucida Grande" charset="0"/>
              <a:cs typeface="Lucida Grande" charset="0"/>
              <a:sym typeface="Arial Italic"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a:latin typeface="Times New Roman Bold" charset="0"/>
                <a:cs typeface="Times New Roman Bold" charset="0"/>
                <a:sym typeface="Times New Roman Bold" charset="0"/>
              </a:rPr>
              <a:t>knowing</a:t>
            </a:r>
            <a:r>
              <a:rPr lang="en-US">
                <a:latin typeface="Times New Roman" charset="0"/>
                <a:cs typeface="Times New Roman" charset="0"/>
                <a:sym typeface="Times New Roman" charset="0"/>
              </a:rPr>
              <a:t> that the testing of your faith produces patience.”</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c. </a:t>
            </a:r>
            <a:r>
              <a:rPr lang="en-US" sz="1000" u="sng">
                <a:latin typeface="Arial Bold" charset="0"/>
                <a:cs typeface="Arial Bold" charset="0"/>
                <a:sym typeface="Arial Bold" charset="0"/>
              </a:rPr>
              <a:t>LET</a:t>
            </a:r>
            <a:r>
              <a:rPr lang="en-US" sz="1000">
                <a:latin typeface="Arial" charset="0"/>
                <a:cs typeface="Arial" charset="0"/>
                <a:sym typeface="Arial" charset="0"/>
              </a:rPr>
              <a:t> - 1:4 - </a:t>
            </a:r>
            <a:r>
              <a:rPr lang="en-US">
                <a:latin typeface="Times New Roman Italic" charset="0"/>
                <a:cs typeface="Times New Roman Italic" charset="0"/>
                <a:sym typeface="Times New Roman Italic" charset="0"/>
              </a:rPr>
              <a:t>to hold one's self to a thing, to lay hold of a thing, to adhere or cling </a:t>
            </a:r>
            <a:r>
              <a:rPr lang="en-US">
                <a:latin typeface="Times New Roman" charset="0"/>
                <a:cs typeface="Times New Roman" charset="0"/>
                <a:sym typeface="Times New Roman" charset="0"/>
              </a:rPr>
              <a:t>- (Thayer)</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baseline="32000">
                <a:latin typeface="Times New Roman" charset="0"/>
                <a:cs typeface="Times New Roman" charset="0"/>
                <a:sym typeface="Times New Roman" charset="0"/>
              </a:rPr>
              <a:t>4</a:t>
            </a:r>
            <a:r>
              <a:rPr lang="en-US">
                <a:latin typeface="Times New Roman" charset="0"/>
                <a:cs typeface="Times New Roman" charset="0"/>
                <a:sym typeface="Times New Roman" charset="0"/>
              </a:rPr>
              <a:t>But </a:t>
            </a:r>
            <a:r>
              <a:rPr lang="en-US">
                <a:latin typeface="Times New Roman Bold" charset="0"/>
                <a:cs typeface="Times New Roman Bold" charset="0"/>
                <a:sym typeface="Times New Roman Bold" charset="0"/>
              </a:rPr>
              <a:t>let patience</a:t>
            </a:r>
            <a:r>
              <a:rPr lang="en-US">
                <a:latin typeface="Times New Roman" charset="0"/>
                <a:cs typeface="Times New Roman" charset="0"/>
                <a:sym typeface="Times New Roman" charset="0"/>
              </a:rPr>
              <a:t> have </a:t>
            </a:r>
            <a:r>
              <a:rPr lang="en-US">
                <a:latin typeface="Times New Roman Italic" charset="0"/>
                <a:cs typeface="Times New Roman Italic" charset="0"/>
                <a:sym typeface="Times New Roman Italic" charset="0"/>
              </a:rPr>
              <a:t>its</a:t>
            </a:r>
            <a:r>
              <a:rPr lang="en-US">
                <a:latin typeface="Times New Roman" charset="0"/>
                <a:cs typeface="Times New Roman" charset="0"/>
                <a:sym typeface="Times New Roman" charset="0"/>
              </a:rPr>
              <a:t> perfect work, that you may be perfect and complete,”</a:t>
            </a:r>
            <a:endParaRPr lang="en-US" sz="1000">
              <a:latin typeface="Arial" charset="0"/>
              <a:ea typeface="Lucida Grande" charset="0"/>
              <a:cs typeface="Lucida Grande" charset="0"/>
              <a:sym typeface="Arial" charset="0"/>
            </a:endParaRP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sz="1000">
                <a:latin typeface="Arial" charset="0"/>
                <a:cs typeface="Arial" charset="0"/>
                <a:sym typeface="Arial" charset="0"/>
              </a:rPr>
              <a:t>d. </a:t>
            </a:r>
            <a:r>
              <a:rPr lang="en-US" sz="1000" u="sng">
                <a:latin typeface="Arial Bold" charset="0"/>
                <a:cs typeface="Arial Bold" charset="0"/>
                <a:sym typeface="Arial Bold" charset="0"/>
              </a:rPr>
              <a:t>ASK FOR WISDOM</a:t>
            </a:r>
            <a:r>
              <a:rPr lang="en-US" sz="1000">
                <a:latin typeface="Arial" charset="0"/>
                <a:cs typeface="Arial" charset="0"/>
                <a:sym typeface="Arial" charset="0"/>
              </a:rPr>
              <a:t> - 1:5-8</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r>
              <a:rPr lang="en-US">
                <a:latin typeface="Times New Roman" charset="0"/>
                <a:cs typeface="Times New Roman" charset="0"/>
                <a:sym typeface="Times New Roman" charset="0"/>
              </a:rPr>
              <a:t>“</a:t>
            </a:r>
            <a:r>
              <a:rPr lang="en-US" baseline="32000">
                <a:latin typeface="Times New Roman" charset="0"/>
                <a:cs typeface="Times New Roman" charset="0"/>
                <a:sym typeface="Times New Roman" charset="0"/>
              </a:rPr>
              <a:t>5</a:t>
            </a:r>
            <a:r>
              <a:rPr lang="en-US">
                <a:latin typeface="Times New Roman" charset="0"/>
                <a:cs typeface="Times New Roman" charset="0"/>
                <a:sym typeface="Times New Roman" charset="0"/>
              </a:rPr>
              <a:t>If any of you lacks wisdom, let him </a:t>
            </a:r>
            <a:r>
              <a:rPr lang="en-US" u="sng">
                <a:solidFill>
                  <a:srgbClr val="FF0000"/>
                </a:solidFill>
                <a:latin typeface="Times New Roman Bold" charset="0"/>
                <a:cs typeface="Times New Roman Bold" charset="0"/>
                <a:sym typeface="Times New Roman Bold" charset="0"/>
              </a:rPr>
              <a:t>ask</a:t>
            </a:r>
            <a:r>
              <a:rPr lang="en-US">
                <a:latin typeface="Times New Roman" charset="0"/>
                <a:cs typeface="Times New Roman" charset="0"/>
                <a:sym typeface="Times New Roman" charset="0"/>
              </a:rPr>
              <a:t> of God, . . . </a:t>
            </a:r>
            <a:r>
              <a:rPr lang="en-US" baseline="32000">
                <a:latin typeface="Times New Roman" charset="0"/>
                <a:cs typeface="Times New Roman" charset="0"/>
                <a:sym typeface="Times New Roman" charset="0"/>
              </a:rPr>
              <a:t>6</a:t>
            </a:r>
            <a:r>
              <a:rPr lang="en-US">
                <a:latin typeface="Times New Roman" charset="0"/>
                <a:cs typeface="Times New Roman" charset="0"/>
                <a:sym typeface="Times New Roman" charset="0"/>
              </a:rPr>
              <a:t>But let him </a:t>
            </a:r>
            <a:r>
              <a:rPr lang="en-US" u="sng">
                <a:solidFill>
                  <a:srgbClr val="FF0000"/>
                </a:solidFill>
                <a:latin typeface="Times New Roman Bold" charset="0"/>
                <a:cs typeface="Times New Roman Bold" charset="0"/>
                <a:sym typeface="Times New Roman Bold" charset="0"/>
              </a:rPr>
              <a:t>ask</a:t>
            </a:r>
            <a:r>
              <a:rPr lang="en-US">
                <a:latin typeface="Times New Roman" charset="0"/>
                <a:cs typeface="Times New Roman" charset="0"/>
                <a:sym typeface="Times New Roman" charset="0"/>
              </a:rPr>
              <a:t> in faith, </a:t>
            </a:r>
          </a:p>
          <a:p>
            <a:pPr marL="171450" indent="-171450">
              <a:tabLst>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 pos="228600" algn="l"/>
                <a:tab pos="457200" algn="l"/>
                <a:tab pos="571500" algn="l"/>
                <a:tab pos="57150" algn="l"/>
                <a:tab pos="114300" algn="l"/>
              </a:tabLst>
            </a:pPr>
            <a:endParaRPr lang="en-US" sz="2200">
              <a:latin typeface="Lucida Grande" charset="0"/>
              <a:ea typeface="Lucida Grande" charset="0"/>
              <a:cs typeface="Lucida Grande" charset="0"/>
              <a:sym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0372042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586397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45600" y="2032000"/>
            <a:ext cx="2743200" cy="455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16000" y="2032000"/>
            <a:ext cx="8077200" cy="455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52602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581514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269766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8292183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7477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7477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886936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345550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4176822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85040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3485094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930405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792638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745999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1041400"/>
            <a:ext cx="2925762" cy="871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1041400"/>
            <a:ext cx="8624888" cy="871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47539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2808269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16000" y="5359400"/>
            <a:ext cx="5410200" cy="123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359400"/>
            <a:ext cx="5410200" cy="123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869073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604956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5286944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3613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1590450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8313396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ph type="title"/>
          </p:nvPr>
        </p:nvSpPr>
        <p:spPr bwMode="auto">
          <a:xfrm>
            <a:off x="1016000" y="2032000"/>
            <a:ext cx="10972800" cy="3225800"/>
          </a:xfrm>
          <a:prstGeom prst="rect">
            <a:avLst/>
          </a:prstGeom>
          <a:noFill/>
          <a:ln>
            <a:noFill/>
          </a:ln>
          <a:effectLst>
            <a:outerShdw blurRad="25400" dist="50800" dir="13500000" algn="ctr" rotWithShape="0">
              <a:schemeClr val="bg2">
                <a:alpha val="50000"/>
              </a:schemeClr>
            </a:outerShdw>
          </a:effectLst>
          <a:extLst>
            <a:ext uri="{909E8E84-426E-40DD-AFC4-6F175D3DCCD1}">
              <a14:hiddenFill xmlns:a14="http://schemas.microsoft.com/office/drawing/2010/main">
                <a:solidFill>
                  <a:srgbClr val="FFFFFF">
                    <a:alpha val="89848"/>
                  </a:srgbClr>
                </a:solidFill>
              </a14:hiddenFill>
            </a:ext>
            <a:ext uri="{91240B29-F687-4F45-9708-019B960494DF}">
              <a14:hiddenLine xmlns:a14="http://schemas.microsoft.com/office/drawing/2010/main" w="12700">
                <a:solidFill>
                  <a:srgbClr val="000000">
                    <a:alpha val="89848"/>
                  </a:srgbClr>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smtClean="0">
                <a:sym typeface="Copperplate" charset="0"/>
              </a:rPr>
              <a:t>Click to edit Master title style</a:t>
            </a:r>
          </a:p>
        </p:txBody>
      </p:sp>
      <p:sp>
        <p:nvSpPr>
          <p:cNvPr id="1026" name="Rectangle 2"/>
          <p:cNvSpPr>
            <a:spLocks noChangeArrowheads="1"/>
          </p:cNvSpPr>
          <p:nvPr>
            <p:ph type="body" idx="1"/>
          </p:nvPr>
        </p:nvSpPr>
        <p:spPr bwMode="auto">
          <a:xfrm>
            <a:off x="1016000" y="5359400"/>
            <a:ext cx="10972800" cy="1231900"/>
          </a:xfrm>
          <a:prstGeom prst="rect">
            <a:avLst/>
          </a:prstGeom>
          <a:noFill/>
          <a:ln>
            <a:noFill/>
          </a:ln>
          <a:effectLst>
            <a:outerShdw blurRad="25400" dist="25399" dir="13500000" algn="ctr" rotWithShape="0">
              <a:schemeClr val="bg2">
                <a:alpha val="50000"/>
              </a:schemeClr>
            </a:outerShdw>
          </a:effectLst>
          <a:extLst>
            <a:ext uri="{909E8E84-426E-40DD-AFC4-6F175D3DCCD1}">
              <a14:hiddenFill xmlns:a14="http://schemas.microsoft.com/office/drawing/2010/main">
                <a:solidFill>
                  <a:srgbClr val="FFFFFF">
                    <a:alpha val="89848"/>
                  </a:srgbClr>
                </a:solidFill>
              </a14:hiddenFill>
            </a:ext>
            <a:ext uri="{91240B29-F687-4F45-9708-019B960494DF}">
              <a14:hiddenLine xmlns:a14="http://schemas.microsoft.com/office/drawing/2010/main" w="12700">
                <a:solidFill>
                  <a:srgbClr val="000000">
                    <a:alpha val="89848"/>
                  </a:srgbClr>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smtClean="0">
                <a:sym typeface="Copperplate" charset="0"/>
              </a:rPr>
              <a:t>Click to edit Master text styles</a:t>
            </a:r>
          </a:p>
          <a:p>
            <a:pPr lvl="1"/>
            <a:r>
              <a:rPr lang="en-US" smtClean="0">
                <a:sym typeface="Copperplate" charset="0"/>
              </a:rPr>
              <a:t>Second level</a:t>
            </a:r>
          </a:p>
          <a:p>
            <a:pPr lvl="2"/>
            <a:r>
              <a:rPr lang="en-US" smtClean="0">
                <a:sym typeface="Copperplate" charset="0"/>
              </a:rPr>
              <a:t>Third level</a:t>
            </a:r>
          </a:p>
          <a:p>
            <a:pPr lvl="3"/>
            <a:r>
              <a:rPr lang="en-US" smtClean="0">
                <a:sym typeface="Copperplate" charset="0"/>
              </a:rPr>
              <a:t>Fourth level</a:t>
            </a:r>
          </a:p>
          <a:p>
            <a:pPr lvl="4"/>
            <a:r>
              <a:rPr lang="en-US" smtClean="0">
                <a:sym typeface="Copperplate" charset="0"/>
              </a:rPr>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p:txStyles>
    <p:titleStyle>
      <a:lvl1pPr algn="ctr" rtl="0" fontAlgn="base">
        <a:spcBef>
          <a:spcPct val="0"/>
        </a:spcBef>
        <a:spcAft>
          <a:spcPct val="0"/>
        </a:spcAft>
        <a:defRPr sz="10500">
          <a:solidFill>
            <a:srgbClr val="FFFBEF"/>
          </a:solidFill>
          <a:latin typeface="+mj-lt"/>
          <a:ea typeface="+mj-ea"/>
          <a:cs typeface="+mj-cs"/>
          <a:sym typeface="Copperplate" charset="0"/>
        </a:defRPr>
      </a:lvl1pPr>
      <a:lvl2pPr algn="ctr" rtl="0" fontAlgn="base">
        <a:spcBef>
          <a:spcPct val="0"/>
        </a:spcBef>
        <a:spcAft>
          <a:spcPct val="0"/>
        </a:spcAft>
        <a:defRPr sz="10500">
          <a:solidFill>
            <a:srgbClr val="FFFBEF"/>
          </a:solidFill>
          <a:latin typeface="Copperplate" charset="0"/>
          <a:ea typeface="ヒラギノ明朝 ProN W3" charset="0"/>
          <a:cs typeface="ヒラギノ明朝 ProN W3" charset="0"/>
          <a:sym typeface="Copperplate" charset="0"/>
        </a:defRPr>
      </a:lvl2pPr>
      <a:lvl3pPr algn="ctr" rtl="0" fontAlgn="base">
        <a:spcBef>
          <a:spcPct val="0"/>
        </a:spcBef>
        <a:spcAft>
          <a:spcPct val="0"/>
        </a:spcAft>
        <a:defRPr sz="10500">
          <a:solidFill>
            <a:srgbClr val="FFFBEF"/>
          </a:solidFill>
          <a:latin typeface="Copperplate" charset="0"/>
          <a:ea typeface="ヒラギノ明朝 ProN W3" charset="0"/>
          <a:cs typeface="ヒラギノ明朝 ProN W3" charset="0"/>
          <a:sym typeface="Copperplate" charset="0"/>
        </a:defRPr>
      </a:lvl3pPr>
      <a:lvl4pPr algn="ctr" rtl="0" fontAlgn="base">
        <a:spcBef>
          <a:spcPct val="0"/>
        </a:spcBef>
        <a:spcAft>
          <a:spcPct val="0"/>
        </a:spcAft>
        <a:defRPr sz="10500">
          <a:solidFill>
            <a:srgbClr val="FFFBEF"/>
          </a:solidFill>
          <a:latin typeface="Copperplate" charset="0"/>
          <a:ea typeface="ヒラギノ明朝 ProN W3" charset="0"/>
          <a:cs typeface="ヒラギノ明朝 ProN W3" charset="0"/>
          <a:sym typeface="Copperplate" charset="0"/>
        </a:defRPr>
      </a:lvl4pPr>
      <a:lvl5pPr algn="ctr" rtl="0" fontAlgn="base">
        <a:spcBef>
          <a:spcPct val="0"/>
        </a:spcBef>
        <a:spcAft>
          <a:spcPct val="0"/>
        </a:spcAft>
        <a:defRPr sz="10500">
          <a:solidFill>
            <a:srgbClr val="FFFBEF"/>
          </a:solidFill>
          <a:latin typeface="Copperplate" charset="0"/>
          <a:ea typeface="ヒラギノ明朝 ProN W3" charset="0"/>
          <a:cs typeface="ヒラギノ明朝 ProN W3" charset="0"/>
          <a:sym typeface="Copperplate" charset="0"/>
        </a:defRPr>
      </a:lvl5pPr>
      <a:lvl6pPr marL="457200" algn="ctr" rtl="0" fontAlgn="base">
        <a:spcBef>
          <a:spcPct val="0"/>
        </a:spcBef>
        <a:spcAft>
          <a:spcPct val="0"/>
        </a:spcAft>
        <a:defRPr sz="10500">
          <a:solidFill>
            <a:srgbClr val="FFFBEF"/>
          </a:solidFill>
          <a:latin typeface="Copperplate" charset="0"/>
          <a:ea typeface="ヒラギノ明朝 ProN W3" charset="0"/>
          <a:cs typeface="ヒラギノ明朝 ProN W3" charset="0"/>
          <a:sym typeface="Copperplate" charset="0"/>
        </a:defRPr>
      </a:lvl6pPr>
      <a:lvl7pPr marL="914400" algn="ctr" rtl="0" fontAlgn="base">
        <a:spcBef>
          <a:spcPct val="0"/>
        </a:spcBef>
        <a:spcAft>
          <a:spcPct val="0"/>
        </a:spcAft>
        <a:defRPr sz="10500">
          <a:solidFill>
            <a:srgbClr val="FFFBEF"/>
          </a:solidFill>
          <a:latin typeface="Copperplate" charset="0"/>
          <a:ea typeface="ヒラギノ明朝 ProN W3" charset="0"/>
          <a:cs typeface="ヒラギノ明朝 ProN W3" charset="0"/>
          <a:sym typeface="Copperplate" charset="0"/>
        </a:defRPr>
      </a:lvl7pPr>
      <a:lvl8pPr marL="1371600" algn="ctr" rtl="0" fontAlgn="base">
        <a:spcBef>
          <a:spcPct val="0"/>
        </a:spcBef>
        <a:spcAft>
          <a:spcPct val="0"/>
        </a:spcAft>
        <a:defRPr sz="10500">
          <a:solidFill>
            <a:srgbClr val="FFFBEF"/>
          </a:solidFill>
          <a:latin typeface="Copperplate" charset="0"/>
          <a:ea typeface="ヒラギノ明朝 ProN W3" charset="0"/>
          <a:cs typeface="ヒラギノ明朝 ProN W3" charset="0"/>
          <a:sym typeface="Copperplate" charset="0"/>
        </a:defRPr>
      </a:lvl8pPr>
      <a:lvl9pPr marL="1828800" algn="ctr" rtl="0" fontAlgn="base">
        <a:spcBef>
          <a:spcPct val="0"/>
        </a:spcBef>
        <a:spcAft>
          <a:spcPct val="0"/>
        </a:spcAft>
        <a:defRPr sz="10500">
          <a:solidFill>
            <a:srgbClr val="FFFBEF"/>
          </a:solidFill>
          <a:latin typeface="Copperplate" charset="0"/>
          <a:ea typeface="ヒラギノ明朝 ProN W3" charset="0"/>
          <a:cs typeface="ヒラギノ明朝 ProN W3" charset="0"/>
          <a:sym typeface="Copperplate" charset="0"/>
        </a:defRPr>
      </a:lvl9pPr>
    </p:titleStyle>
    <p:bodyStyle>
      <a:lvl1pPr algn="ctr" rtl="0" fontAlgn="base">
        <a:spcBef>
          <a:spcPct val="0"/>
        </a:spcBef>
        <a:spcAft>
          <a:spcPct val="0"/>
        </a:spcAft>
        <a:defRPr sz="4200">
          <a:solidFill>
            <a:srgbClr val="FFFBEF"/>
          </a:solidFill>
          <a:latin typeface="+mn-lt"/>
          <a:ea typeface="+mn-ea"/>
          <a:cs typeface="+mn-cs"/>
          <a:sym typeface="Copperplate" charset="0"/>
        </a:defRPr>
      </a:lvl1pPr>
      <a:lvl2pPr algn="ctr" rtl="0" fontAlgn="base">
        <a:spcBef>
          <a:spcPct val="0"/>
        </a:spcBef>
        <a:spcAft>
          <a:spcPct val="0"/>
        </a:spcAft>
        <a:defRPr sz="4200">
          <a:solidFill>
            <a:srgbClr val="FFFBEF"/>
          </a:solidFill>
          <a:latin typeface="+mn-lt"/>
          <a:ea typeface="+mn-ea"/>
          <a:cs typeface="+mn-cs"/>
          <a:sym typeface="Copperplate" charset="0"/>
        </a:defRPr>
      </a:lvl2pPr>
      <a:lvl3pPr algn="ctr" rtl="0" fontAlgn="base">
        <a:spcBef>
          <a:spcPct val="0"/>
        </a:spcBef>
        <a:spcAft>
          <a:spcPct val="0"/>
        </a:spcAft>
        <a:defRPr sz="4200">
          <a:solidFill>
            <a:srgbClr val="FFFBEF"/>
          </a:solidFill>
          <a:latin typeface="+mn-lt"/>
          <a:ea typeface="+mn-ea"/>
          <a:cs typeface="+mn-cs"/>
          <a:sym typeface="Copperplate" charset="0"/>
        </a:defRPr>
      </a:lvl3pPr>
      <a:lvl4pPr algn="ctr" rtl="0" fontAlgn="base">
        <a:spcBef>
          <a:spcPct val="0"/>
        </a:spcBef>
        <a:spcAft>
          <a:spcPct val="0"/>
        </a:spcAft>
        <a:defRPr sz="4200">
          <a:solidFill>
            <a:srgbClr val="FFFBEF"/>
          </a:solidFill>
          <a:latin typeface="+mn-lt"/>
          <a:ea typeface="+mn-ea"/>
          <a:cs typeface="+mn-cs"/>
          <a:sym typeface="Copperplate" charset="0"/>
        </a:defRPr>
      </a:lvl4pPr>
      <a:lvl5pPr algn="ctr" rtl="0" fontAlgn="base">
        <a:spcBef>
          <a:spcPct val="0"/>
        </a:spcBef>
        <a:spcAft>
          <a:spcPct val="0"/>
        </a:spcAft>
        <a:defRPr sz="4200">
          <a:solidFill>
            <a:srgbClr val="FFFBEF"/>
          </a:solidFill>
          <a:latin typeface="+mn-lt"/>
          <a:ea typeface="+mn-ea"/>
          <a:cs typeface="+mn-cs"/>
          <a:sym typeface="Copperplate" charset="0"/>
        </a:defRPr>
      </a:lvl5pPr>
      <a:lvl6pPr marL="457200" algn="ctr" rtl="0" fontAlgn="base">
        <a:spcBef>
          <a:spcPct val="0"/>
        </a:spcBef>
        <a:spcAft>
          <a:spcPct val="0"/>
        </a:spcAft>
        <a:defRPr sz="4200">
          <a:solidFill>
            <a:srgbClr val="FFFBEF"/>
          </a:solidFill>
          <a:latin typeface="+mn-lt"/>
          <a:ea typeface="+mn-ea"/>
          <a:cs typeface="+mn-cs"/>
          <a:sym typeface="Copperplate" charset="0"/>
        </a:defRPr>
      </a:lvl6pPr>
      <a:lvl7pPr marL="914400" algn="ctr" rtl="0" fontAlgn="base">
        <a:spcBef>
          <a:spcPct val="0"/>
        </a:spcBef>
        <a:spcAft>
          <a:spcPct val="0"/>
        </a:spcAft>
        <a:defRPr sz="4200">
          <a:solidFill>
            <a:srgbClr val="FFFBEF"/>
          </a:solidFill>
          <a:latin typeface="+mn-lt"/>
          <a:ea typeface="+mn-ea"/>
          <a:cs typeface="+mn-cs"/>
          <a:sym typeface="Copperplate" charset="0"/>
        </a:defRPr>
      </a:lvl7pPr>
      <a:lvl8pPr marL="1371600" algn="ctr" rtl="0" fontAlgn="base">
        <a:spcBef>
          <a:spcPct val="0"/>
        </a:spcBef>
        <a:spcAft>
          <a:spcPct val="0"/>
        </a:spcAft>
        <a:defRPr sz="4200">
          <a:solidFill>
            <a:srgbClr val="FFFBEF"/>
          </a:solidFill>
          <a:latin typeface="+mn-lt"/>
          <a:ea typeface="+mn-ea"/>
          <a:cs typeface="+mn-cs"/>
          <a:sym typeface="Copperplate" charset="0"/>
        </a:defRPr>
      </a:lvl8pPr>
      <a:lvl9pPr marL="1828800" algn="ctr" rtl="0" fontAlgn="base">
        <a:spcBef>
          <a:spcPct val="0"/>
        </a:spcBef>
        <a:spcAft>
          <a:spcPct val="0"/>
        </a:spcAft>
        <a:defRPr sz="4200">
          <a:solidFill>
            <a:srgbClr val="FFFBEF"/>
          </a:solidFill>
          <a:latin typeface="+mn-lt"/>
          <a:ea typeface="+mn-ea"/>
          <a:cs typeface="+mn-cs"/>
          <a:sym typeface="Copperplate"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ChangeArrowheads="1"/>
          </p:cNvSpPr>
          <p:nvPr>
            <p:ph type="title"/>
          </p:nvPr>
        </p:nvSpPr>
        <p:spPr bwMode="auto">
          <a:xfrm>
            <a:off x="1371600" y="1041400"/>
            <a:ext cx="10261600" cy="309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lvl="0"/>
            <a:r>
              <a:rPr lang="en-US" smtClean="0">
                <a:sym typeface="Papyrus" charset="0"/>
              </a:rPr>
              <a:t>Click to edit Master title style</a:t>
            </a:r>
          </a:p>
        </p:txBody>
      </p:sp>
      <p:sp>
        <p:nvSpPr>
          <p:cNvPr id="2050" name="Rectangle 2"/>
          <p:cNvSpPr>
            <a:spLocks noChangeArrowheads="1"/>
          </p:cNvSpPr>
          <p:nvPr>
            <p:ph type="body" idx="1"/>
          </p:nvPr>
        </p:nvSpPr>
        <p:spPr bwMode="auto">
          <a:xfrm>
            <a:off x="650875" y="2276475"/>
            <a:ext cx="11703050" cy="747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t" anchorCtr="0" compatLnSpc="1">
            <a:prstTxWarp prst="textNoShape">
              <a:avLst/>
            </a:prstTxWarp>
          </a:bodyPr>
          <a:lstStyle/>
          <a:p>
            <a:pPr lvl="0"/>
            <a:r>
              <a:rPr lang="en-US" smtClean="0">
                <a:sym typeface="Papyrus" charset="0"/>
              </a:rPr>
              <a:t>Click to edit Master text styles</a:t>
            </a:r>
          </a:p>
          <a:p>
            <a:pPr lvl="1"/>
            <a:r>
              <a:rPr lang="en-US" smtClean="0">
                <a:sym typeface="Papyrus" charset="0"/>
              </a:rPr>
              <a:t>Second level</a:t>
            </a:r>
          </a:p>
          <a:p>
            <a:pPr lvl="2"/>
            <a:r>
              <a:rPr lang="en-US" smtClean="0">
                <a:sym typeface="Papyrus" charset="0"/>
              </a:rPr>
              <a:t>Third level</a:t>
            </a:r>
          </a:p>
          <a:p>
            <a:pPr lvl="3"/>
            <a:r>
              <a:rPr lang="en-US" smtClean="0">
                <a:sym typeface="Papyrus" charset="0"/>
              </a:rPr>
              <a:t>Fourth level</a:t>
            </a:r>
          </a:p>
          <a:p>
            <a:pPr lvl="4"/>
            <a:r>
              <a:rPr lang="en-US" smtClean="0">
                <a:sym typeface="Papyrus" charset="0"/>
              </a:rPr>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fontAlgn="base">
        <a:spcBef>
          <a:spcPts val="200"/>
        </a:spcBef>
        <a:spcAft>
          <a:spcPct val="0"/>
        </a:spcAft>
        <a:defRPr sz="7000">
          <a:solidFill>
            <a:schemeClr val="tx1"/>
          </a:solidFill>
          <a:latin typeface="+mj-lt"/>
          <a:ea typeface="+mj-ea"/>
          <a:cs typeface="+mj-cs"/>
          <a:sym typeface="Papyrus" charset="0"/>
        </a:defRPr>
      </a:lvl1pPr>
      <a:lvl2pPr algn="ctr" rtl="0" fontAlgn="base">
        <a:spcBef>
          <a:spcPts val="200"/>
        </a:spcBef>
        <a:spcAft>
          <a:spcPct val="0"/>
        </a:spcAft>
        <a:defRPr sz="7000">
          <a:solidFill>
            <a:schemeClr val="tx1"/>
          </a:solidFill>
          <a:latin typeface="Papyrus" charset="0"/>
          <a:ea typeface="ヒラギノ明朝 ProN W3" charset="0"/>
          <a:cs typeface="ヒラギノ明朝 ProN W3" charset="0"/>
          <a:sym typeface="Papyrus" charset="0"/>
        </a:defRPr>
      </a:lvl2pPr>
      <a:lvl3pPr algn="ctr" rtl="0" fontAlgn="base">
        <a:spcBef>
          <a:spcPts val="200"/>
        </a:spcBef>
        <a:spcAft>
          <a:spcPct val="0"/>
        </a:spcAft>
        <a:defRPr sz="7000">
          <a:solidFill>
            <a:schemeClr val="tx1"/>
          </a:solidFill>
          <a:latin typeface="Papyrus" charset="0"/>
          <a:ea typeface="ヒラギノ明朝 ProN W3" charset="0"/>
          <a:cs typeface="ヒラギノ明朝 ProN W3" charset="0"/>
          <a:sym typeface="Papyrus" charset="0"/>
        </a:defRPr>
      </a:lvl3pPr>
      <a:lvl4pPr algn="ctr" rtl="0" fontAlgn="base">
        <a:spcBef>
          <a:spcPts val="200"/>
        </a:spcBef>
        <a:spcAft>
          <a:spcPct val="0"/>
        </a:spcAft>
        <a:defRPr sz="7000">
          <a:solidFill>
            <a:schemeClr val="tx1"/>
          </a:solidFill>
          <a:latin typeface="Papyrus" charset="0"/>
          <a:ea typeface="ヒラギノ明朝 ProN W3" charset="0"/>
          <a:cs typeface="ヒラギノ明朝 ProN W3" charset="0"/>
          <a:sym typeface="Papyrus" charset="0"/>
        </a:defRPr>
      </a:lvl4pPr>
      <a:lvl5pPr algn="ctr" rtl="0" fontAlgn="base">
        <a:spcBef>
          <a:spcPts val="200"/>
        </a:spcBef>
        <a:spcAft>
          <a:spcPct val="0"/>
        </a:spcAft>
        <a:defRPr sz="7000">
          <a:solidFill>
            <a:schemeClr val="tx1"/>
          </a:solidFill>
          <a:latin typeface="Papyrus" charset="0"/>
          <a:ea typeface="ヒラギノ明朝 ProN W3" charset="0"/>
          <a:cs typeface="ヒラギノ明朝 ProN W3" charset="0"/>
          <a:sym typeface="Papyrus" charset="0"/>
        </a:defRPr>
      </a:lvl5pPr>
      <a:lvl6pPr marL="457200" algn="ctr" rtl="0" fontAlgn="base">
        <a:spcBef>
          <a:spcPts val="200"/>
        </a:spcBef>
        <a:spcAft>
          <a:spcPct val="0"/>
        </a:spcAft>
        <a:defRPr sz="7000">
          <a:solidFill>
            <a:schemeClr val="tx1"/>
          </a:solidFill>
          <a:latin typeface="Papyrus" charset="0"/>
          <a:ea typeface="ヒラギノ明朝 ProN W3" charset="0"/>
          <a:cs typeface="ヒラギノ明朝 ProN W3" charset="0"/>
          <a:sym typeface="Papyrus" charset="0"/>
        </a:defRPr>
      </a:lvl6pPr>
      <a:lvl7pPr marL="914400" algn="ctr" rtl="0" fontAlgn="base">
        <a:spcBef>
          <a:spcPts val="200"/>
        </a:spcBef>
        <a:spcAft>
          <a:spcPct val="0"/>
        </a:spcAft>
        <a:defRPr sz="7000">
          <a:solidFill>
            <a:schemeClr val="tx1"/>
          </a:solidFill>
          <a:latin typeface="Papyrus" charset="0"/>
          <a:ea typeface="ヒラギノ明朝 ProN W3" charset="0"/>
          <a:cs typeface="ヒラギノ明朝 ProN W3" charset="0"/>
          <a:sym typeface="Papyrus" charset="0"/>
        </a:defRPr>
      </a:lvl7pPr>
      <a:lvl8pPr marL="1371600" algn="ctr" rtl="0" fontAlgn="base">
        <a:spcBef>
          <a:spcPts val="200"/>
        </a:spcBef>
        <a:spcAft>
          <a:spcPct val="0"/>
        </a:spcAft>
        <a:defRPr sz="7000">
          <a:solidFill>
            <a:schemeClr val="tx1"/>
          </a:solidFill>
          <a:latin typeface="Papyrus" charset="0"/>
          <a:ea typeface="ヒラギノ明朝 ProN W3" charset="0"/>
          <a:cs typeface="ヒラギノ明朝 ProN W3" charset="0"/>
          <a:sym typeface="Papyrus" charset="0"/>
        </a:defRPr>
      </a:lvl8pPr>
      <a:lvl9pPr marL="1828800" algn="ctr" rtl="0" fontAlgn="base">
        <a:spcBef>
          <a:spcPts val="200"/>
        </a:spcBef>
        <a:spcAft>
          <a:spcPct val="0"/>
        </a:spcAft>
        <a:defRPr sz="7000">
          <a:solidFill>
            <a:schemeClr val="tx1"/>
          </a:solidFill>
          <a:latin typeface="Papyrus" charset="0"/>
          <a:ea typeface="ヒラギノ明朝 ProN W3" charset="0"/>
          <a:cs typeface="ヒラギノ明朝 ProN W3" charset="0"/>
          <a:sym typeface="Papyrus" charset="0"/>
        </a:defRPr>
      </a:lvl9pPr>
    </p:titleStyle>
    <p:bodyStyle>
      <a:lvl1pPr marL="779463" indent="-665163"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1pPr>
      <a:lvl2pPr marL="1381125" indent="-679450"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2pPr>
      <a:lvl3pPr marL="2019300" indent="-677863"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3pPr>
      <a:lvl4pPr marL="2679700" indent="-677863"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4pPr>
      <a:lvl5pPr marL="3294063" indent="-665163"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5pPr>
      <a:lvl6pPr marL="3751263" indent="-665163"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6pPr>
      <a:lvl7pPr marL="4208463" indent="-665163"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7pPr>
      <a:lvl8pPr marL="4665663" indent="-665163"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8pPr>
      <a:lvl9pPr marL="5122863" indent="-665163" algn="l" rtl="0" fontAlgn="base">
        <a:spcBef>
          <a:spcPts val="2200"/>
        </a:spcBef>
        <a:spcAft>
          <a:spcPct val="0"/>
        </a:spcAft>
        <a:buClr>
          <a:srgbClr val="000000"/>
        </a:buClr>
        <a:buSzPct val="124000"/>
        <a:buFont typeface="Papyrus" charset="0"/>
        <a:buChar char="•"/>
        <a:defRPr sz="3000">
          <a:solidFill>
            <a:schemeClr val="tx1"/>
          </a:solidFill>
          <a:latin typeface="+mn-lt"/>
          <a:ea typeface="+mn-ea"/>
          <a:cs typeface="+mn-cs"/>
          <a:sym typeface="Papyru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NULL" TargetMode="External"/><Relationship Id="rId7" Type="http://schemas.openxmlformats.org/officeDocument/2006/relationships/image" Target="../media/image8.png"/><Relationship Id="rId2" Type="http://schemas.openxmlformats.org/officeDocument/2006/relationships/hyperlink" Target="NULL" TargetMode="Externa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hyperlink" Target="http://www.microsoft.com/downloads/details.aspx?FamilyID=cb9bf144-1076-4615-9951-294eeb832823&amp;displaylang=en" TargetMode="External"/><Relationship Id="rId4" Type="http://schemas.openxmlformats.org/officeDocument/2006/relationships/hyperlink" Target="NULL"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12939713" cy="984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658813"/>
            <a:ext cx="12519025"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075" name="Rectangle 3"/>
          <p:cNvSpPr>
            <a:spLocks/>
          </p:cNvSpPr>
          <p:nvPr/>
        </p:nvSpPr>
        <p:spPr bwMode="auto">
          <a:xfrm>
            <a:off x="2452688" y="6762750"/>
            <a:ext cx="10553700" cy="2730500"/>
          </a:xfrm>
          <a:prstGeom prst="rect">
            <a:avLst/>
          </a:prstGeom>
          <a:noFill/>
          <a:ln>
            <a:noFill/>
          </a:ln>
          <a:effectLst>
            <a:outerShdw blurRad="114300" dist="126999" dir="2700000" algn="ctr" rotWithShape="0">
              <a:srgbClr val="00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6000">
                <a:solidFill>
                  <a:srgbClr val="D9EACA"/>
                </a:solidFill>
                <a:effectLst>
                  <a:outerShdw blurRad="38100" dist="38100" dir="2700000" algn="tl">
                    <a:srgbClr val="000000"/>
                  </a:outerShdw>
                </a:effectLst>
                <a:ea typeface="Baskerville" charset="0"/>
                <a:cs typeface="Baskerville" charset="0"/>
              </a:rPr>
              <a:t>“There Is Faith That Cannot Save &amp; Only One Kind of Faith That Does”—James 2:14-26</a:t>
            </a:r>
          </a:p>
        </p:txBody>
      </p:sp>
      <p:sp>
        <p:nvSpPr>
          <p:cNvPr id="3076" name="Rectangle 4"/>
          <p:cNvSpPr>
            <a:spLocks/>
          </p:cNvSpPr>
          <p:nvPr/>
        </p:nvSpPr>
        <p:spPr bwMode="auto">
          <a:xfrm>
            <a:off x="241300" y="2165350"/>
            <a:ext cx="11087100" cy="210185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800" dirty="0">
                <a:solidFill>
                  <a:schemeClr val="tx1"/>
                </a:solidFill>
                <a:latin typeface="Boulder Regular" charset="0"/>
                <a:ea typeface="Boulder Regular" charset="0"/>
                <a:cs typeface="Boulder Regular" charset="0"/>
                <a:sym typeface="Boulder Regular" charset="0"/>
              </a:rPr>
              <a:t>James 2:14 (NKJV)</a:t>
            </a:r>
            <a:r>
              <a:rPr lang="en-US" sz="3800" dirty="0">
                <a:solidFill>
                  <a:schemeClr val="tx1"/>
                </a:solidFill>
                <a:ea typeface="Baskerville" charset="0"/>
                <a:cs typeface="Baskerville" charset="0"/>
              </a:rPr>
              <a:t> </a:t>
            </a:r>
            <a:endParaRPr lang="en-US" sz="3800" dirty="0" smtClean="0">
              <a:solidFill>
                <a:schemeClr val="tx1"/>
              </a:solidFill>
              <a:ea typeface="Baskerville" charset="0"/>
              <a:cs typeface="Baskerville" charset="0"/>
            </a:endParaRPr>
          </a:p>
          <a:p>
            <a:r>
              <a:rPr lang="en-US" sz="3800" dirty="0" smtClean="0">
                <a:solidFill>
                  <a:schemeClr val="tx1"/>
                </a:solidFill>
                <a:ea typeface="Baskerville" charset="0"/>
                <a:cs typeface="Baskerville" charset="0"/>
              </a:rPr>
              <a:t>“</a:t>
            </a:r>
            <a:r>
              <a:rPr lang="en-US" sz="3800" dirty="0">
                <a:solidFill>
                  <a:schemeClr val="tx1"/>
                </a:solidFill>
                <a:ea typeface="Baskerville" charset="0"/>
                <a:cs typeface="Baskerville" charset="0"/>
              </a:rPr>
              <a:t>What does it profit, my brethren, if someone says he has faith but does not have works? Can faith save him?”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7908608" presetClass="entr" presetSubtype="97829760" fill="hold" grpId="0" nodeType="afterEffect">
                                  <p:stCondLst>
                                    <p:cond delay="0"/>
                                  </p:stCondLst>
                                  <p:childTnLst>
                                    <p:set>
                                      <p:cBhvr>
                                        <p:cTn id="6" dur="1" fill="hold">
                                          <p:stCondLst>
                                            <p:cond delay="499"/>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238500"/>
            <a:ext cx="7950200" cy="6286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386" name="Rectangle 2"/>
          <p:cNvSpPr>
            <a:spLocks/>
          </p:cNvSpPr>
          <p:nvPr/>
        </p:nvSpPr>
        <p:spPr bwMode="auto">
          <a:xfrm>
            <a:off x="57150" y="2095500"/>
            <a:ext cx="12865100" cy="10668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6600">
                <a:solidFill>
                  <a:schemeClr val="tx1"/>
                </a:solidFill>
                <a:latin typeface="Denmark Regular" charset="0"/>
                <a:ea typeface="Denmark Regular" charset="0"/>
                <a:cs typeface="Denmark Regular" charset="0"/>
                <a:sym typeface="Denmark Regular" charset="0"/>
              </a:rPr>
              <a:t>Defining Faith</a:t>
            </a:r>
            <a:r>
              <a:rPr lang="en-US" sz="5100">
                <a:solidFill>
                  <a:schemeClr val="tx1"/>
                </a:solidFill>
                <a:latin typeface="Denmark Regular" charset="0"/>
                <a:ea typeface="Denmark Regular" charset="0"/>
                <a:cs typeface="Denmark Regular" charset="0"/>
                <a:sym typeface="Denmark Regular" charset="0"/>
              </a:rPr>
              <a:t> </a:t>
            </a:r>
            <a:r>
              <a:rPr lang="en-US" sz="5500">
                <a:solidFill>
                  <a:schemeClr val="tx1"/>
                </a:solidFill>
                <a:latin typeface="Denmark Regular" charset="0"/>
                <a:ea typeface="Denmark Regular" charset="0"/>
                <a:cs typeface="Denmark Regular" charset="0"/>
                <a:sym typeface="Denmark Regular" charset="0"/>
              </a:rPr>
              <a:t> </a:t>
            </a:r>
          </a:p>
        </p:txBody>
      </p:sp>
      <p:sp>
        <p:nvSpPr>
          <p:cNvPr id="16387" name="Rectangle 3"/>
          <p:cNvSpPr>
            <a:spLocks/>
          </p:cNvSpPr>
          <p:nvPr/>
        </p:nvSpPr>
        <p:spPr bwMode="auto">
          <a:xfrm>
            <a:off x="4978400" y="3632200"/>
            <a:ext cx="7594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285750" indent="-285750">
              <a:spcBef>
                <a:spcPts val="1200"/>
              </a:spcBef>
            </a:pPr>
            <a:r>
              <a:rPr lang="en-US" sz="3100">
                <a:solidFill>
                  <a:schemeClr val="tx1"/>
                </a:solidFill>
                <a:effectLst>
                  <a:outerShdw blurRad="38100" dist="38100" dir="2700000" algn="tl">
                    <a:srgbClr val="C0C0C0"/>
                  </a:outerShdw>
                </a:effectLst>
                <a:latin typeface="Book Antiqua Bold" charset="0"/>
                <a:ea typeface="Book Antiqua Bold" charset="0"/>
                <a:cs typeface="Book Antiqua Bold" charset="0"/>
                <a:sym typeface="Book Antiqua Bold" charset="0"/>
              </a:rPr>
              <a:t>4102.  πίστις pistis, pis´-tis; </a:t>
            </a:r>
          </a:p>
          <a:p>
            <a:pPr marL="285750" indent="-285750">
              <a:spcBef>
                <a:spcPts val="1200"/>
              </a:spcBef>
            </a:pPr>
            <a:r>
              <a:rPr lang="en-US" sz="3000">
                <a:solidFill>
                  <a:schemeClr val="tx1"/>
                </a:solidFill>
                <a:effectLst>
                  <a:outerShdw blurRad="38100" dist="38100" dir="2700000" algn="tl">
                    <a:srgbClr val="C0C0C0"/>
                  </a:outerShdw>
                </a:effectLst>
                <a:latin typeface="Book Antiqua" charset="0"/>
                <a:ea typeface="Book Antiqua" charset="0"/>
                <a:cs typeface="Book Antiqua" charset="0"/>
                <a:sym typeface="Book Antiqua" charset="0"/>
              </a:rPr>
              <a:t>The fact that “to believe” is “to obey,” as in the OT . . . , is particularly emphasised in Hb. 11. Here the πιστεύειν of OT characters has in some instances the more or less explicit sense of obedience.237 How naturally πιστεύειν includes obeying may be seen from the use of πείθεσθαι rather than πιστεύειν for receiving the Christian message, -</a:t>
            </a:r>
            <a:r>
              <a:rPr lang="en-US" sz="2400">
                <a:solidFill>
                  <a:schemeClr val="tx1"/>
                </a:solidFill>
                <a:effectLst>
                  <a:outerShdw blurRad="38100" dist="38100" dir="2700000" algn="tl">
                    <a:srgbClr val="C0C0C0"/>
                  </a:outerShdw>
                </a:effectLst>
                <a:latin typeface="Book Antiqua" charset="0"/>
                <a:ea typeface="Book Antiqua" charset="0"/>
                <a:cs typeface="Book Antiqua" charset="0"/>
                <a:sym typeface="Book Antiqua" charset="0"/>
              </a:rPr>
              <a:t> </a:t>
            </a:r>
          </a:p>
          <a:p>
            <a:pPr marL="285750" indent="-285750">
              <a:spcBef>
                <a:spcPts val="1200"/>
              </a:spcBef>
            </a:pPr>
            <a:r>
              <a:rPr lang="en-US" sz="1700" i="1">
                <a:solidFill>
                  <a:schemeClr val="tx1"/>
                </a:solidFill>
                <a:latin typeface="Helvetica" charset="0"/>
                <a:cs typeface="Helvetica" charset="0"/>
                <a:sym typeface="Helvetica" charset="0"/>
              </a:rPr>
              <a:t>Theological dictionary of the New Testament</a:t>
            </a:r>
            <a:r>
              <a:rPr lang="en-US" sz="1700">
                <a:solidFill>
                  <a:schemeClr val="tx1"/>
                </a:solidFill>
                <a:latin typeface="Helvetica" charset="0"/>
                <a:cs typeface="Helvetica" charset="0"/>
                <a:sym typeface="Helvetica" charset="0"/>
              </a:rPr>
              <a:t>. 1964- (G. Kittel, G. W. Bromiley &amp; G. Friedrich, Ed.) (electronic ed.). Grand Rapids, MI: Eerdmans.</a:t>
            </a:r>
          </a:p>
        </p:txBody>
      </p:sp>
      <p:pic>
        <p:nvPicPr>
          <p:cNvPr id="1638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3911600"/>
            <a:ext cx="5207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6389"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16390" name="Rectangle 6"/>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spTree>
  </p:cSld>
  <p:clrMapOvr>
    <a:masterClrMapping/>
  </p:clrMapOvr>
  <p:transition spd="med">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238500"/>
            <a:ext cx="7950200" cy="6286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8434" name="Rectangle 2"/>
          <p:cNvSpPr>
            <a:spLocks/>
          </p:cNvSpPr>
          <p:nvPr/>
        </p:nvSpPr>
        <p:spPr bwMode="auto">
          <a:xfrm>
            <a:off x="57150" y="2095500"/>
            <a:ext cx="12865100" cy="10668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6600">
                <a:solidFill>
                  <a:schemeClr val="tx1"/>
                </a:solidFill>
                <a:latin typeface="Denmark Regular" charset="0"/>
                <a:ea typeface="Denmark Regular" charset="0"/>
                <a:cs typeface="Denmark Regular" charset="0"/>
                <a:sym typeface="Denmark Regular" charset="0"/>
              </a:rPr>
              <a:t>Defining Faith</a:t>
            </a:r>
            <a:r>
              <a:rPr lang="en-US" sz="5100">
                <a:solidFill>
                  <a:schemeClr val="tx1"/>
                </a:solidFill>
                <a:latin typeface="Denmark Regular" charset="0"/>
                <a:ea typeface="Denmark Regular" charset="0"/>
                <a:cs typeface="Denmark Regular" charset="0"/>
                <a:sym typeface="Denmark Regular" charset="0"/>
              </a:rPr>
              <a:t> </a:t>
            </a:r>
            <a:r>
              <a:rPr lang="en-US" sz="5500">
                <a:solidFill>
                  <a:schemeClr val="tx1"/>
                </a:solidFill>
                <a:latin typeface="Denmark Regular" charset="0"/>
                <a:ea typeface="Denmark Regular" charset="0"/>
                <a:cs typeface="Denmark Regular" charset="0"/>
                <a:sym typeface="Denmark Regular" charset="0"/>
              </a:rPr>
              <a:t> </a:t>
            </a:r>
          </a:p>
        </p:txBody>
      </p:sp>
      <p:pic>
        <p:nvPicPr>
          <p:cNvPr id="18435"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3911600"/>
            <a:ext cx="5207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8436"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18437" name="Rectangle 5"/>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sp>
        <p:nvSpPr>
          <p:cNvPr id="18438" name="Rectangle 6"/>
          <p:cNvSpPr>
            <a:spLocks/>
          </p:cNvSpPr>
          <p:nvPr/>
        </p:nvSpPr>
        <p:spPr bwMode="auto">
          <a:xfrm>
            <a:off x="5170488" y="3797300"/>
            <a:ext cx="7213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470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Hebrews 11:1 (NKJV)</a:t>
            </a:r>
          </a:p>
          <a:p>
            <a:r>
              <a:rPr lang="en-US" sz="5900"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1</a:t>
            </a:r>
            <a:r>
              <a:rPr lang="en-US" sz="59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Now faith is the substance of things hoped for, the evidence of things not seen.</a:t>
            </a:r>
          </a:p>
        </p:txBody>
      </p:sp>
    </p:spTree>
  </p:cSld>
  <p:clrMapOvr>
    <a:masterClrMapping/>
  </p:clrMapOvr>
  <p:transition spd="med">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238500"/>
            <a:ext cx="7950200" cy="6286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0482" name="Rectangle 2"/>
          <p:cNvSpPr>
            <a:spLocks/>
          </p:cNvSpPr>
          <p:nvPr/>
        </p:nvSpPr>
        <p:spPr bwMode="auto">
          <a:xfrm>
            <a:off x="57150" y="2095500"/>
            <a:ext cx="12865100" cy="10668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6600">
                <a:solidFill>
                  <a:schemeClr val="tx1"/>
                </a:solidFill>
                <a:latin typeface="Denmark Regular" charset="0"/>
                <a:ea typeface="Denmark Regular" charset="0"/>
                <a:cs typeface="Denmark Regular" charset="0"/>
                <a:sym typeface="Denmark Regular" charset="0"/>
              </a:rPr>
              <a:t>Defining Faith</a:t>
            </a:r>
            <a:r>
              <a:rPr lang="en-US" sz="5100">
                <a:solidFill>
                  <a:schemeClr val="tx1"/>
                </a:solidFill>
                <a:latin typeface="Denmark Regular" charset="0"/>
                <a:ea typeface="Denmark Regular" charset="0"/>
                <a:cs typeface="Denmark Regular" charset="0"/>
                <a:sym typeface="Denmark Regular" charset="0"/>
              </a:rPr>
              <a:t> </a:t>
            </a:r>
            <a:r>
              <a:rPr lang="en-US" sz="5500">
                <a:solidFill>
                  <a:schemeClr val="tx1"/>
                </a:solidFill>
                <a:latin typeface="Denmark Regular" charset="0"/>
                <a:ea typeface="Denmark Regular" charset="0"/>
                <a:cs typeface="Denmark Regular" charset="0"/>
                <a:sym typeface="Denmark Regular" charset="0"/>
              </a:rPr>
              <a:t> </a:t>
            </a:r>
          </a:p>
        </p:txBody>
      </p:sp>
      <p:pic>
        <p:nvPicPr>
          <p:cNvPr id="20483"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3911600"/>
            <a:ext cx="5207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0484"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20485" name="Rectangle 5"/>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sp>
        <p:nvSpPr>
          <p:cNvPr id="20486" name="Rectangle 6"/>
          <p:cNvSpPr>
            <a:spLocks/>
          </p:cNvSpPr>
          <p:nvPr/>
        </p:nvSpPr>
        <p:spPr bwMode="auto">
          <a:xfrm>
            <a:off x="5170488" y="3530600"/>
            <a:ext cx="7213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470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Hebrews 11:6 (NKJV)</a:t>
            </a:r>
          </a:p>
          <a:p>
            <a:r>
              <a:rPr lang="en-US" sz="4700"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6</a:t>
            </a:r>
            <a:r>
              <a:rPr lang="en-US" sz="47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But without faith </a:t>
            </a:r>
            <a:r>
              <a:rPr lang="en-US" sz="4700">
                <a:solidFill>
                  <a:schemeClr val="tx1"/>
                </a:solidFill>
                <a:effectLst>
                  <a:outerShdw blurRad="38100" dist="38100" dir="2700000" algn="tl">
                    <a:srgbClr val="C0C0C0"/>
                  </a:outerShdw>
                </a:effectLst>
                <a:latin typeface="Constantia Italic" charset="0"/>
                <a:ea typeface="Constantia Italic" charset="0"/>
                <a:cs typeface="Constantia Italic" charset="0"/>
                <a:sym typeface="Constantia Italic" charset="0"/>
              </a:rPr>
              <a:t>it is</a:t>
            </a:r>
            <a:r>
              <a:rPr lang="en-US" sz="47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impossible to please </a:t>
            </a:r>
            <a:r>
              <a:rPr lang="en-US" sz="4700">
                <a:solidFill>
                  <a:schemeClr val="tx1"/>
                </a:solidFill>
                <a:effectLst>
                  <a:outerShdw blurRad="38100" dist="38100" dir="2700000" algn="tl">
                    <a:srgbClr val="C0C0C0"/>
                  </a:outerShdw>
                </a:effectLst>
                <a:latin typeface="Constantia Italic" charset="0"/>
                <a:ea typeface="Constantia Italic" charset="0"/>
                <a:cs typeface="Constantia Italic" charset="0"/>
                <a:sym typeface="Constantia Italic" charset="0"/>
              </a:rPr>
              <a:t>Him,</a:t>
            </a:r>
            <a:r>
              <a:rPr lang="en-US" sz="47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for he who comes to God must believe that He is, and </a:t>
            </a:r>
            <a:r>
              <a:rPr lang="en-US" sz="4700">
                <a:solidFill>
                  <a:schemeClr val="tx1"/>
                </a:solidFill>
                <a:effectLst>
                  <a:outerShdw blurRad="38100" dist="38100" dir="2700000" algn="tl">
                    <a:srgbClr val="C0C0C0"/>
                  </a:outerShdw>
                </a:effectLst>
                <a:latin typeface="Constantia Italic" charset="0"/>
                <a:ea typeface="Constantia Italic" charset="0"/>
                <a:cs typeface="Constantia Italic" charset="0"/>
                <a:sym typeface="Constantia Italic" charset="0"/>
              </a:rPr>
              <a:t>that</a:t>
            </a:r>
            <a:r>
              <a:rPr lang="en-US" sz="47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He is a rewarder of those who diligently seek Him.</a:t>
            </a:r>
          </a:p>
        </p:txBody>
      </p:sp>
    </p:spTree>
  </p:cSld>
  <p:clrMapOvr>
    <a:masterClrMapping/>
  </p:clrMapOvr>
  <p:transition spd="med">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57150" y="2095500"/>
            <a:ext cx="12865100" cy="10668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6600">
                <a:solidFill>
                  <a:schemeClr val="tx1"/>
                </a:solidFill>
                <a:latin typeface="Denmark Regular" charset="0"/>
                <a:ea typeface="Denmark Regular" charset="0"/>
                <a:cs typeface="Denmark Regular" charset="0"/>
                <a:sym typeface="Denmark Regular" charset="0"/>
              </a:rPr>
              <a:t>Defining Faith</a:t>
            </a:r>
            <a:r>
              <a:rPr lang="en-US" sz="5100">
                <a:solidFill>
                  <a:schemeClr val="tx1"/>
                </a:solidFill>
                <a:latin typeface="Denmark Regular" charset="0"/>
                <a:ea typeface="Denmark Regular" charset="0"/>
                <a:cs typeface="Denmark Regular" charset="0"/>
                <a:sym typeface="Denmark Regular" charset="0"/>
              </a:rPr>
              <a:t> </a:t>
            </a:r>
            <a:r>
              <a:rPr lang="en-US" sz="5500">
                <a:solidFill>
                  <a:schemeClr val="tx1"/>
                </a:solidFill>
                <a:latin typeface="Denmark Regular" charset="0"/>
                <a:ea typeface="Denmark Regular" charset="0"/>
                <a:cs typeface="Denmark Regular" charset="0"/>
                <a:sym typeface="Denmark Regular" charset="0"/>
              </a:rPr>
              <a:t> </a:t>
            </a:r>
          </a:p>
        </p:txBody>
      </p:sp>
      <p:pic>
        <p:nvPicPr>
          <p:cNvPr id="2253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22531" name="Rectangle 3"/>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pic>
        <p:nvPicPr>
          <p:cNvPr id="2253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86100"/>
            <a:ext cx="12255500" cy="66167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238500"/>
            <a:ext cx="7950200" cy="6286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4578" name="Rectangle 2"/>
          <p:cNvSpPr>
            <a:spLocks/>
          </p:cNvSpPr>
          <p:nvPr/>
        </p:nvSpPr>
        <p:spPr bwMode="auto">
          <a:xfrm>
            <a:off x="57150" y="2095500"/>
            <a:ext cx="12865100" cy="10668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6600">
                <a:solidFill>
                  <a:schemeClr val="tx1"/>
                </a:solidFill>
                <a:latin typeface="Denmark Regular" charset="0"/>
                <a:ea typeface="Denmark Regular" charset="0"/>
                <a:cs typeface="Denmark Regular" charset="0"/>
                <a:sym typeface="Denmark Regular" charset="0"/>
              </a:rPr>
              <a:t>Defining Works</a:t>
            </a:r>
            <a:r>
              <a:rPr lang="en-US" sz="5100">
                <a:solidFill>
                  <a:schemeClr val="tx1"/>
                </a:solidFill>
                <a:latin typeface="Denmark Regular" charset="0"/>
                <a:ea typeface="Denmark Regular" charset="0"/>
                <a:cs typeface="Denmark Regular" charset="0"/>
                <a:sym typeface="Denmark Regular" charset="0"/>
              </a:rPr>
              <a:t> </a:t>
            </a:r>
            <a:r>
              <a:rPr lang="en-US" sz="5500">
                <a:solidFill>
                  <a:schemeClr val="tx1"/>
                </a:solidFill>
                <a:latin typeface="Denmark Regular" charset="0"/>
                <a:ea typeface="Denmark Regular" charset="0"/>
                <a:cs typeface="Denmark Regular" charset="0"/>
                <a:sym typeface="Denmark Regular" charset="0"/>
              </a:rPr>
              <a:t> </a:t>
            </a:r>
          </a:p>
        </p:txBody>
      </p:sp>
      <p:pic>
        <p:nvPicPr>
          <p:cNvPr id="24579"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3911600"/>
            <a:ext cx="5207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4580"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24581" name="Rectangle 5"/>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sp>
        <p:nvSpPr>
          <p:cNvPr id="24582" name="Rectangle 6"/>
          <p:cNvSpPr>
            <a:spLocks/>
          </p:cNvSpPr>
          <p:nvPr/>
        </p:nvSpPr>
        <p:spPr bwMode="auto">
          <a:xfrm>
            <a:off x="5143500" y="3556000"/>
            <a:ext cx="7289800"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35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(c) of believers, . . . "work of faith," here the initial act of faith at conversion (turning to God, 1 Thess. 1:9); . . . "every work of faith," RV, denotes every activity undertaken for Christ's sake; . . . frequent in James, as the effect of faith [in Jas. 1:25, AV, "(a doer) of the work," RV, "(a doer) that worketh"]</a:t>
            </a:r>
          </a:p>
          <a:p>
            <a:r>
              <a:rPr lang="en-US" sz="2700">
                <a:solidFill>
                  <a:schemeClr val="tx1"/>
                </a:solidFill>
                <a:effectLst>
                  <a:outerShdw blurRad="38100" dist="38100" dir="2700000" algn="tl">
                    <a:srgbClr val="C0C0C0"/>
                  </a:outerShdw>
                </a:effectLst>
                <a:latin typeface="Lucida Grande" charset="0"/>
                <a:ea typeface="Lucida Grande" charset="0"/>
                <a:cs typeface="Lucida Grande" charset="0"/>
                <a:sym typeface="Lucida Grande" charset="0"/>
              </a:rPr>
              <a:t>Vine's Expository Dictionary of Old Testament and New Testament Words.</a:t>
            </a:r>
          </a:p>
        </p:txBody>
      </p:sp>
    </p:spTree>
  </p:cSld>
  <p:clrMapOvr>
    <a:masterClrMapping/>
  </p:clrMapOvr>
  <p:transition spd="med">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238500"/>
            <a:ext cx="7950200" cy="6286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6626" name="Rectangle 2"/>
          <p:cNvSpPr>
            <a:spLocks/>
          </p:cNvSpPr>
          <p:nvPr/>
        </p:nvSpPr>
        <p:spPr bwMode="auto">
          <a:xfrm>
            <a:off x="57150" y="2095500"/>
            <a:ext cx="12865100" cy="10668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6600">
                <a:solidFill>
                  <a:schemeClr val="tx1"/>
                </a:solidFill>
                <a:latin typeface="Denmark Regular" charset="0"/>
                <a:ea typeface="Denmark Regular" charset="0"/>
                <a:cs typeface="Denmark Regular" charset="0"/>
                <a:sym typeface="Denmark Regular" charset="0"/>
              </a:rPr>
              <a:t>Defining Works</a:t>
            </a:r>
            <a:r>
              <a:rPr lang="en-US" sz="5100">
                <a:solidFill>
                  <a:schemeClr val="tx1"/>
                </a:solidFill>
                <a:latin typeface="Denmark Regular" charset="0"/>
                <a:ea typeface="Denmark Regular" charset="0"/>
                <a:cs typeface="Denmark Regular" charset="0"/>
                <a:sym typeface="Denmark Regular" charset="0"/>
              </a:rPr>
              <a:t> </a:t>
            </a:r>
            <a:r>
              <a:rPr lang="en-US" sz="5500">
                <a:solidFill>
                  <a:schemeClr val="tx1"/>
                </a:solidFill>
                <a:latin typeface="Denmark Regular" charset="0"/>
                <a:ea typeface="Denmark Regular" charset="0"/>
                <a:cs typeface="Denmark Regular" charset="0"/>
                <a:sym typeface="Denmark Regular" charset="0"/>
              </a:rPr>
              <a:t> </a:t>
            </a:r>
          </a:p>
        </p:txBody>
      </p:sp>
      <p:pic>
        <p:nvPicPr>
          <p:cNvPr id="2662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3911600"/>
            <a:ext cx="5207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6628"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26629" name="Rectangle 5"/>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sp>
        <p:nvSpPr>
          <p:cNvPr id="26630" name="Rectangle 6"/>
          <p:cNvSpPr>
            <a:spLocks/>
          </p:cNvSpPr>
          <p:nvPr/>
        </p:nvSpPr>
        <p:spPr bwMode="auto">
          <a:xfrm>
            <a:off x="5207000" y="3746500"/>
            <a:ext cx="71247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4100">
                <a:solidFill>
                  <a:schemeClr val="tx1"/>
                </a:solidFill>
                <a:effectLst>
                  <a:outerShdw blurRad="38100" dist="38100" dir="2700000" algn="tl">
                    <a:srgbClr val="C0C0C0"/>
                  </a:outerShdw>
                </a:effectLst>
                <a:latin typeface="Lucida Grande" charset="0"/>
                <a:ea typeface="Lucida Grande" charset="0"/>
                <a:cs typeface="Lucida Grande" charset="0"/>
                <a:sym typeface="Lucida Grande" charset="0"/>
              </a:rPr>
              <a:t>. . . of those who seek justification by works, e.g., Rom. 9:32; Gal. 3:10; Eph. 2:9; described as the works of the law, e.g., Gal. 2:16; Gal. 3:2, 5; dead works, Heb. 6:1; Heb. 9:14; </a:t>
            </a:r>
          </a:p>
          <a:p>
            <a:r>
              <a:rPr lang="en-US" sz="2900">
                <a:solidFill>
                  <a:schemeClr val="tx1"/>
                </a:solidFill>
                <a:effectLst>
                  <a:outerShdw blurRad="38100" dist="38100" dir="2700000" algn="tl">
                    <a:srgbClr val="C0C0C0"/>
                  </a:outerShdw>
                </a:effectLst>
                <a:latin typeface="Lucida Grande" charset="0"/>
                <a:ea typeface="Lucida Grande" charset="0"/>
                <a:cs typeface="Lucida Grande" charset="0"/>
                <a:sym typeface="Lucida Grande" charset="0"/>
              </a:rPr>
              <a:t>Vine's Expository Dictionary of Old Testament and New Testament Words.</a:t>
            </a:r>
          </a:p>
        </p:txBody>
      </p:sp>
    </p:spTree>
  </p:cSld>
  <p:clrMapOvr>
    <a:masterClrMapping/>
  </p:clrMapOvr>
  <p:transition spd="med">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3162300"/>
            <a:ext cx="7886700" cy="6578600"/>
          </a:xfrm>
          <a:prstGeom prst="rect">
            <a:avLst/>
          </a:prstGeom>
          <a:noFill/>
          <a:ln>
            <a:noFill/>
          </a:ln>
          <a:effectLst>
            <a:outerShdw blurRad="165100" dist="88899" dir="2040002"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8674" name="Rectangle 2"/>
          <p:cNvSpPr>
            <a:spLocks/>
          </p:cNvSpPr>
          <p:nvPr/>
        </p:nvSpPr>
        <p:spPr bwMode="auto">
          <a:xfrm>
            <a:off x="57150" y="2095500"/>
            <a:ext cx="12865100" cy="10668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6600">
                <a:solidFill>
                  <a:schemeClr val="tx1"/>
                </a:solidFill>
                <a:latin typeface="Denmark Regular" charset="0"/>
                <a:ea typeface="Denmark Regular" charset="0"/>
                <a:cs typeface="Denmark Regular" charset="0"/>
                <a:sym typeface="Denmark Regular" charset="0"/>
              </a:rPr>
              <a:t>Defining Works</a:t>
            </a:r>
            <a:r>
              <a:rPr lang="en-US" sz="5100">
                <a:solidFill>
                  <a:schemeClr val="tx1"/>
                </a:solidFill>
                <a:latin typeface="Denmark Regular" charset="0"/>
                <a:ea typeface="Denmark Regular" charset="0"/>
                <a:cs typeface="Denmark Regular" charset="0"/>
                <a:sym typeface="Denmark Regular" charset="0"/>
              </a:rPr>
              <a:t> </a:t>
            </a:r>
            <a:r>
              <a:rPr lang="en-US" sz="5500">
                <a:solidFill>
                  <a:schemeClr val="tx1"/>
                </a:solidFill>
                <a:latin typeface="Denmark Regular" charset="0"/>
                <a:ea typeface="Denmark Regular" charset="0"/>
                <a:cs typeface="Denmark Regular" charset="0"/>
                <a:sym typeface="Denmark Regular" charset="0"/>
              </a:rPr>
              <a:t> </a:t>
            </a:r>
          </a:p>
        </p:txBody>
      </p:sp>
      <p:pic>
        <p:nvPicPr>
          <p:cNvPr id="2867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28676" name="Rectangle 4"/>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sp>
        <p:nvSpPr>
          <p:cNvPr id="28677" name="Rectangle 5"/>
          <p:cNvSpPr>
            <a:spLocks/>
          </p:cNvSpPr>
          <p:nvPr/>
        </p:nvSpPr>
        <p:spPr bwMode="auto">
          <a:xfrm>
            <a:off x="8636000" y="4356100"/>
            <a:ext cx="39116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203200" tIns="203200" rIns="203200" bIns="203200" anchor="ctr"/>
          <a:lstStyle/>
          <a:p>
            <a:r>
              <a:rPr lang="en-US" sz="4600">
                <a:solidFill>
                  <a:srgbClr val="6E0500"/>
                </a:solidFill>
                <a:effectLst>
                  <a:outerShdw blurRad="38100" dist="38100" dir="2700000" algn="tl">
                    <a:srgbClr val="C0C0C0"/>
                  </a:outerShdw>
                </a:effectLst>
                <a:latin typeface="Boulder Regular" charset="0"/>
                <a:ea typeface="Boulder Regular" charset="0"/>
                <a:cs typeface="Boulder Regular" charset="0"/>
                <a:sym typeface="Boulder Regular" charset="0"/>
              </a:rPr>
              <a:t>Includes</a:t>
            </a:r>
            <a:r>
              <a:rPr lang="en-US" sz="460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a:t>
            </a:r>
          </a:p>
          <a:p>
            <a:r>
              <a:rPr lang="en-US" sz="430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Receiving the word</a:t>
            </a:r>
          </a:p>
          <a:p>
            <a:r>
              <a:rPr lang="en-US" sz="430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Confession</a:t>
            </a:r>
          </a:p>
          <a:p>
            <a:r>
              <a:rPr lang="en-US" sz="430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Repentance</a:t>
            </a:r>
          </a:p>
          <a:p>
            <a:r>
              <a:rPr lang="en-US" sz="430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Baptism</a:t>
            </a:r>
          </a:p>
          <a:p>
            <a:r>
              <a:rPr lang="en-US" sz="430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Faithfulness</a:t>
            </a:r>
          </a:p>
        </p:txBody>
      </p:sp>
      <p:pic>
        <p:nvPicPr>
          <p:cNvPr id="286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5900" y="4381500"/>
            <a:ext cx="1425575"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846848" presetClass="entr" presetSubtype="168873040" fill="hold" grpId="0" nodeType="clickEffect">
                                  <p:stCondLst>
                                    <p:cond delay="0"/>
                                  </p:stCondLst>
                                  <p:childTnLst>
                                    <p:set>
                                      <p:cBhvr>
                                        <p:cTn id="6" dur="1" fill="hold">
                                          <p:stCondLst>
                                            <p:cond delay="499"/>
                                          </p:stCondLst>
                                        </p:cTn>
                                        <p:tgtEl>
                                          <p:spTgt spid="28677"/>
                                        </p:tgtEl>
                                        <p:attrNameLst>
                                          <p:attrName>style.visibility</p:attrName>
                                        </p:attrNameLst>
                                      </p:cBhvr>
                                      <p:to>
                                        <p:strVal val="visible"/>
                                      </p:to>
                                    </p:set>
                                  </p:childTnLst>
                                </p:cTn>
                              </p:par>
                            </p:childTnLst>
                          </p:cTn>
                        </p:par>
                        <p:par>
                          <p:cTn id="7" fill="hold" nodeType="afterGroup">
                            <p:stCondLst>
                              <p:cond delay="500"/>
                            </p:stCondLst>
                            <p:childTnLst>
                              <p:par>
                                <p:cTn id="8" presetID="168846848" presetClass="entr" presetSubtype="168872960" fill="hold" nodeType="afterEffect">
                                  <p:stCondLst>
                                    <p:cond delay="0"/>
                                  </p:stCondLst>
                                  <p:childTnLst>
                                    <p:set>
                                      <p:cBhvr>
                                        <p:cTn id="9" dur="1" fill="hold">
                                          <p:stCondLst>
                                            <p:cond delay="499"/>
                                          </p:stCondLst>
                                        </p:cTn>
                                        <p:tgtEl>
                                          <p:spTgt spid="286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300" y="4800600"/>
            <a:ext cx="42164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9698"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7975" y="2794000"/>
            <a:ext cx="48768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9699" name="AutoShape 3"/>
          <p:cNvSpPr>
            <a:spLocks/>
          </p:cNvSpPr>
          <p:nvPr/>
        </p:nvSpPr>
        <p:spPr bwMode="auto">
          <a:xfrm>
            <a:off x="215900" y="4546600"/>
            <a:ext cx="4013200" cy="5118100"/>
          </a:xfrm>
          <a:prstGeom prst="roundRect">
            <a:avLst>
              <a:gd name="adj" fmla="val 11708"/>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9700" name="AutoShape 4"/>
          <p:cNvSpPr>
            <a:spLocks/>
          </p:cNvSpPr>
          <p:nvPr/>
        </p:nvSpPr>
        <p:spPr bwMode="auto">
          <a:xfrm>
            <a:off x="8775700" y="4546600"/>
            <a:ext cx="4013200" cy="5118100"/>
          </a:xfrm>
          <a:prstGeom prst="roundRect">
            <a:avLst>
              <a:gd name="adj" fmla="val 11708"/>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29701" name="Rectangle 5"/>
          <p:cNvSpPr>
            <a:spLocks/>
          </p:cNvSpPr>
          <p:nvPr/>
        </p:nvSpPr>
        <p:spPr bwMode="auto">
          <a:xfrm>
            <a:off x="215900" y="4572000"/>
            <a:ext cx="40259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38100" tIns="38100" rIns="38100" bIns="38100"/>
          <a:lstStyle/>
          <a:p>
            <a:r>
              <a:rPr lang="en-US" sz="3800" dirty="0">
                <a:solidFill>
                  <a:schemeClr val="tx1"/>
                </a:solidFill>
                <a:effectLst>
                  <a:outerShdw blurRad="38100" dist="38100" dir="2700000" algn="tl">
                    <a:srgbClr val="C0C0C0"/>
                  </a:outerShdw>
                </a:effectLst>
                <a:latin typeface="Dominican Small Caps" charset="0"/>
                <a:ea typeface="Dominican Small Caps" charset="0"/>
                <a:cs typeface="Dominican Small Caps" charset="0"/>
                <a:sym typeface="Dominican Small Caps" charset="0"/>
              </a:rPr>
              <a:t>Ephesians 2:8,9</a:t>
            </a:r>
            <a:endParaRPr lang="en-US" sz="3000" dirty="0">
              <a:solidFill>
                <a:srgbClr val="FFFFFF"/>
              </a:solidFill>
              <a:effectLst>
                <a:outerShdw blurRad="38100" dist="38100" dir="2700000" algn="tl">
                  <a:srgbClr val="C0C0C0"/>
                </a:outerShdw>
              </a:effectLst>
              <a:latin typeface="Lucida Grande" charset="0"/>
              <a:ea typeface="Lucida Grande" charset="0"/>
              <a:cs typeface="Lucida Grande" charset="0"/>
              <a:sym typeface="Lucida Grande" charset="0"/>
            </a:endParaRPr>
          </a:p>
          <a:p>
            <a:r>
              <a:rPr lang="en-US" sz="3600" dirty="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Salvation by Grace</a:t>
            </a:r>
          </a:p>
          <a:p>
            <a:r>
              <a:rPr lang="en-US" sz="3600" dirty="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Salvation through faith</a:t>
            </a:r>
          </a:p>
          <a:p>
            <a:r>
              <a:rPr lang="en-US" sz="3600" dirty="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Salvation not of ourselves</a:t>
            </a:r>
          </a:p>
          <a:p>
            <a:r>
              <a:rPr lang="en-US" sz="3600" dirty="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Salvation NOT of works</a:t>
            </a:r>
            <a:endParaRPr lang="en-US" sz="3800" dirty="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endParaRPr>
          </a:p>
        </p:txBody>
      </p:sp>
      <p:sp>
        <p:nvSpPr>
          <p:cNvPr id="29702" name="Rectangle 6"/>
          <p:cNvSpPr>
            <a:spLocks/>
          </p:cNvSpPr>
          <p:nvPr/>
        </p:nvSpPr>
        <p:spPr bwMode="auto">
          <a:xfrm>
            <a:off x="9105900" y="4572000"/>
            <a:ext cx="34798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38100" tIns="38100" rIns="38100" bIns="38100"/>
          <a:lstStyle/>
          <a:p>
            <a:r>
              <a:rPr lang="en-US" sz="3800" dirty="0">
                <a:solidFill>
                  <a:schemeClr val="tx1"/>
                </a:solidFill>
                <a:effectLst>
                  <a:outerShdw blurRad="38100" dist="38100" dir="2700000" algn="tl">
                    <a:srgbClr val="C0C0C0"/>
                  </a:outerShdw>
                </a:effectLst>
                <a:latin typeface="Dominican Small Caps" charset="0"/>
                <a:ea typeface="Dominican Small Caps" charset="0"/>
                <a:cs typeface="Dominican Small Caps" charset="0"/>
                <a:sym typeface="Dominican Small Caps" charset="0"/>
              </a:rPr>
              <a:t>James </a:t>
            </a:r>
            <a:r>
              <a:rPr lang="en-US" sz="3800" dirty="0" smtClean="0">
                <a:solidFill>
                  <a:schemeClr val="tx1"/>
                </a:solidFill>
                <a:effectLst>
                  <a:outerShdw blurRad="38100" dist="38100" dir="2700000" algn="tl">
                    <a:srgbClr val="C0C0C0"/>
                  </a:outerShdw>
                </a:effectLst>
                <a:latin typeface="Dominican Small Caps" charset="0"/>
                <a:ea typeface="Dominican Small Caps" charset="0"/>
                <a:cs typeface="Dominican Small Caps" charset="0"/>
                <a:sym typeface="Dominican Small Caps" charset="0"/>
              </a:rPr>
              <a:t>2:14-26</a:t>
            </a:r>
          </a:p>
          <a:p>
            <a:r>
              <a:rPr lang="en-US" sz="3600" dirty="0" smtClean="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17 </a:t>
            </a:r>
            <a:r>
              <a:rPr lang="en-US" sz="3600" dirty="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 . . . faith by itself, if it does not have works, is dead. </a:t>
            </a:r>
          </a:p>
          <a:p>
            <a:r>
              <a:rPr lang="en-US" sz="3600" dirty="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24 - . . . justified by works, and not by faith only.</a:t>
            </a:r>
            <a:r>
              <a:rPr lang="en-US" sz="3800" dirty="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 </a:t>
            </a:r>
          </a:p>
        </p:txBody>
      </p:sp>
      <p:sp>
        <p:nvSpPr>
          <p:cNvPr id="29703" name="Rectangle 7"/>
          <p:cNvSpPr>
            <a:spLocks/>
          </p:cNvSpPr>
          <p:nvPr/>
        </p:nvSpPr>
        <p:spPr bwMode="auto">
          <a:xfrm>
            <a:off x="8661400" y="3221038"/>
            <a:ext cx="43561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r>
              <a:rPr lang="en-US" sz="4400">
                <a:solidFill>
                  <a:srgbClr val="471400"/>
                </a:solidFill>
                <a:effectLst>
                  <a:outerShdw blurRad="38100" dist="38100" dir="2700000" algn="tl">
                    <a:srgbClr val="C0C0C0"/>
                  </a:outerShdw>
                </a:effectLst>
                <a:latin typeface="Boulder Regular" charset="0"/>
                <a:ea typeface="Boulder Regular" charset="0"/>
                <a:cs typeface="Boulder Regular" charset="0"/>
                <a:sym typeface="Boulder Regular" charset="0"/>
              </a:rPr>
              <a:t>We Are Saved By Works, </a:t>
            </a:r>
          </a:p>
        </p:txBody>
      </p:sp>
      <p:sp>
        <p:nvSpPr>
          <p:cNvPr id="29704" name="Rectangle 8"/>
          <p:cNvSpPr>
            <a:spLocks/>
          </p:cNvSpPr>
          <p:nvPr/>
        </p:nvSpPr>
        <p:spPr bwMode="auto">
          <a:xfrm>
            <a:off x="0" y="3221038"/>
            <a:ext cx="44577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r>
              <a:rPr lang="en-US" sz="4400">
                <a:solidFill>
                  <a:srgbClr val="471400"/>
                </a:solidFill>
                <a:effectLst>
                  <a:outerShdw blurRad="38100" dist="38100" dir="2700000" algn="tl">
                    <a:srgbClr val="C0C0C0"/>
                  </a:outerShdw>
                </a:effectLst>
                <a:latin typeface="Boulder Regular" charset="0"/>
                <a:ea typeface="Boulder Regular" charset="0"/>
                <a:cs typeface="Boulder Regular" charset="0"/>
                <a:sym typeface="Boulder Regular" charset="0"/>
              </a:rPr>
              <a:t>We Are NOT Saved By Works, </a:t>
            </a:r>
          </a:p>
        </p:txBody>
      </p:sp>
      <p:sp>
        <p:nvSpPr>
          <p:cNvPr id="29705" name="Rectangle 9"/>
          <p:cNvSpPr>
            <a:spLocks/>
          </p:cNvSpPr>
          <p:nvPr/>
        </p:nvSpPr>
        <p:spPr bwMode="auto">
          <a:xfrm>
            <a:off x="4584700" y="3282950"/>
            <a:ext cx="39243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r>
              <a:rPr lang="en-US" sz="310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“WORKS used in two different senses or else a contradiction!</a:t>
            </a:r>
          </a:p>
        </p:txBody>
      </p:sp>
      <p:sp>
        <p:nvSpPr>
          <p:cNvPr id="29706" name="Rectangle 10"/>
          <p:cNvSpPr>
            <a:spLocks/>
          </p:cNvSpPr>
          <p:nvPr/>
        </p:nvSpPr>
        <p:spPr bwMode="auto">
          <a:xfrm>
            <a:off x="57150" y="2095500"/>
            <a:ext cx="12865100" cy="10668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6600">
                <a:solidFill>
                  <a:schemeClr val="tx1"/>
                </a:solidFill>
                <a:latin typeface="Denmark Regular" charset="0"/>
                <a:ea typeface="Denmark Regular" charset="0"/>
                <a:cs typeface="Denmark Regular" charset="0"/>
                <a:sym typeface="Denmark Regular" charset="0"/>
              </a:rPr>
              <a:t>Defining Works</a:t>
            </a:r>
            <a:r>
              <a:rPr lang="en-US" sz="5100">
                <a:solidFill>
                  <a:schemeClr val="tx1"/>
                </a:solidFill>
                <a:latin typeface="Denmark Regular" charset="0"/>
                <a:ea typeface="Denmark Regular" charset="0"/>
                <a:cs typeface="Denmark Regular" charset="0"/>
                <a:sym typeface="Denmark Regular" charset="0"/>
              </a:rPr>
              <a:t> </a:t>
            </a:r>
            <a:r>
              <a:rPr lang="en-US" sz="5500">
                <a:solidFill>
                  <a:schemeClr val="tx1"/>
                </a:solidFill>
                <a:latin typeface="Denmark Regular" charset="0"/>
                <a:ea typeface="Denmark Regular" charset="0"/>
                <a:cs typeface="Denmark Regular" charset="0"/>
                <a:sym typeface="Denmark Regular" charset="0"/>
              </a:rPr>
              <a:t> </a:t>
            </a:r>
          </a:p>
        </p:txBody>
      </p:sp>
      <p:pic>
        <p:nvPicPr>
          <p:cNvPr id="29707" name="Picture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29708" name="Rectangle 12"/>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pic>
        <p:nvPicPr>
          <p:cNvPr id="29709" name="Picture 1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8125" y="8382000"/>
            <a:ext cx="2540000" cy="1422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9701">
                                            <p:txEl>
                                              <p:pRg st="0" end="0"/>
                                            </p:txEl>
                                          </p:spTgt>
                                        </p:tgtEl>
                                        <p:attrNameLst>
                                          <p:attrName>style.visibility</p:attrName>
                                        </p:attrNameLst>
                                      </p:cBhvr>
                                      <p:to>
                                        <p:strVal val="visible"/>
                                      </p:to>
                                    </p:set>
                                    <p:anim calcmode="lin" valueType="num">
                                      <p:cBhvr>
                                        <p:cTn id="7" dur="500" fill="hold"/>
                                        <p:tgtEl>
                                          <p:spTgt spid="2970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701">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29701">
                                            <p:txEl>
                                              <p:pRg st="1" end="1"/>
                                            </p:txEl>
                                          </p:spTgt>
                                        </p:tgtEl>
                                        <p:attrNameLst>
                                          <p:attrName>style.visibility</p:attrName>
                                        </p:attrNameLst>
                                      </p:cBhvr>
                                      <p:to>
                                        <p:strVal val="visible"/>
                                      </p:to>
                                    </p:set>
                                    <p:anim calcmode="lin" valueType="num">
                                      <p:cBhvr>
                                        <p:cTn id="12" dur="500" fill="hold"/>
                                        <p:tgtEl>
                                          <p:spTgt spid="2970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9701">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29701">
                                            <p:txEl>
                                              <p:pRg st="2" end="2"/>
                                            </p:txEl>
                                          </p:spTgt>
                                        </p:tgtEl>
                                        <p:attrNameLst>
                                          <p:attrName>style.visibility</p:attrName>
                                        </p:attrNameLst>
                                      </p:cBhvr>
                                      <p:to>
                                        <p:strVal val="visible"/>
                                      </p:to>
                                    </p:set>
                                    <p:anim calcmode="lin" valueType="num">
                                      <p:cBhvr>
                                        <p:cTn id="17" dur="500" fill="hold"/>
                                        <p:tgtEl>
                                          <p:spTgt spid="2970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9701">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29701">
                                            <p:txEl>
                                              <p:pRg st="3" end="3"/>
                                            </p:txEl>
                                          </p:spTgt>
                                        </p:tgtEl>
                                        <p:attrNameLst>
                                          <p:attrName>style.visibility</p:attrName>
                                        </p:attrNameLst>
                                      </p:cBhvr>
                                      <p:to>
                                        <p:strVal val="visible"/>
                                      </p:to>
                                    </p:set>
                                    <p:anim calcmode="lin" valueType="num">
                                      <p:cBhvr>
                                        <p:cTn id="22" dur="500" fill="hold"/>
                                        <p:tgtEl>
                                          <p:spTgt spid="29701">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29701">
                                            <p:txEl>
                                              <p:pRg st="3" end="3"/>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29701">
                                            <p:txEl>
                                              <p:pRg st="4" end="4"/>
                                            </p:txEl>
                                          </p:spTgt>
                                        </p:tgtEl>
                                        <p:attrNameLst>
                                          <p:attrName>style.visibility</p:attrName>
                                        </p:attrNameLst>
                                      </p:cBhvr>
                                      <p:to>
                                        <p:strVal val="visible"/>
                                      </p:to>
                                    </p:set>
                                    <p:anim calcmode="lin" valueType="num">
                                      <p:cBhvr>
                                        <p:cTn id="27" dur="500" fill="hold"/>
                                        <p:tgtEl>
                                          <p:spTgt spid="29701">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2970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68847232" presetClass="entr" presetSubtype="97615912" fill="hold" grpId="0" nodeType="clickEffect">
                                  <p:stCondLst>
                                    <p:cond delay="0"/>
                                  </p:stCondLst>
                                  <p:childTnLst>
                                    <p:set>
                                      <p:cBhvr>
                                        <p:cTn id="32" dur="1" fill="hold">
                                          <p:stCondLst>
                                            <p:cond delay="499"/>
                                          </p:stCondLst>
                                        </p:cTn>
                                        <p:tgtEl>
                                          <p:spTgt spid="29700"/>
                                        </p:tgtEl>
                                        <p:attrNameLst>
                                          <p:attrName>style.visibility</p:attrName>
                                        </p:attrNameLst>
                                      </p:cBhvr>
                                      <p:to>
                                        <p:strVal val="visible"/>
                                      </p:to>
                                    </p:set>
                                  </p:childTnLst>
                                </p:cTn>
                              </p:par>
                            </p:childTnLst>
                          </p:cTn>
                        </p:par>
                        <p:par>
                          <p:cTn id="33" fill="hold" nodeType="afterGroup">
                            <p:stCondLst>
                              <p:cond delay="500"/>
                            </p:stCondLst>
                            <p:childTnLst>
                              <p:par>
                                <p:cTn id="34" presetID="168847232" presetClass="entr" presetSubtype="168872528" fill="hold" grpId="0" nodeType="afterEffect">
                                  <p:stCondLst>
                                    <p:cond delay="0"/>
                                  </p:stCondLst>
                                  <p:childTnLst>
                                    <p:set>
                                      <p:cBhvr>
                                        <p:cTn id="35" dur="1" fill="hold">
                                          <p:stCondLst>
                                            <p:cond delay="499"/>
                                          </p:stCondLst>
                                        </p:cTn>
                                        <p:tgtEl>
                                          <p:spTgt spid="29702"/>
                                        </p:tgtEl>
                                        <p:attrNameLst>
                                          <p:attrName>style.visibility</p:attrName>
                                        </p:attrNameLst>
                                      </p:cBhvr>
                                      <p:to>
                                        <p:strVal val="visible"/>
                                      </p:to>
                                    </p:set>
                                  </p:childTnLst>
                                </p:cTn>
                              </p:par>
                            </p:childTnLst>
                          </p:cTn>
                        </p:par>
                        <p:par>
                          <p:cTn id="36" fill="hold" nodeType="afterGroup">
                            <p:stCondLst>
                              <p:cond delay="1000"/>
                            </p:stCondLst>
                            <p:childTnLst>
                              <p:par>
                                <p:cTn id="37" presetID="168847232" presetClass="entr" presetSubtype="168870144" fill="hold" grpId="0" nodeType="afterEffect">
                                  <p:stCondLst>
                                    <p:cond delay="0"/>
                                  </p:stCondLst>
                                  <p:childTnLst>
                                    <p:set>
                                      <p:cBhvr>
                                        <p:cTn id="38" dur="1" fill="hold">
                                          <p:stCondLst>
                                            <p:cond delay="499"/>
                                          </p:stCondLst>
                                        </p:cTn>
                                        <p:tgtEl>
                                          <p:spTgt spid="2970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68847232" presetClass="entr" presetSubtype="97615872" fill="hold" nodeType="clickEffect">
                                  <p:stCondLst>
                                    <p:cond delay="0"/>
                                  </p:stCondLst>
                                  <p:childTnLst>
                                    <p:set>
                                      <p:cBhvr>
                                        <p:cTn id="42" dur="1" fill="hold">
                                          <p:stCondLst>
                                            <p:cond delay="499"/>
                                          </p:stCondLst>
                                        </p:cTn>
                                        <p:tgtEl>
                                          <p:spTgt spid="29698"/>
                                        </p:tgtEl>
                                        <p:attrNameLst>
                                          <p:attrName>style.visibility</p:attrName>
                                        </p:attrNameLst>
                                      </p:cBhvr>
                                      <p:to>
                                        <p:strVal val="visible"/>
                                      </p:to>
                                    </p:set>
                                  </p:childTnLst>
                                </p:cTn>
                              </p:par>
                            </p:childTnLst>
                          </p:cTn>
                        </p:par>
                        <p:par>
                          <p:cTn id="43" fill="hold" nodeType="afterGroup">
                            <p:stCondLst>
                              <p:cond delay="500"/>
                            </p:stCondLst>
                            <p:childTnLst>
                              <p:par>
                                <p:cTn id="44" presetID="168847232" presetClass="entr" presetSubtype="168839168" fill="hold" grpId="0" nodeType="afterEffect">
                                  <p:stCondLst>
                                    <p:cond delay="0"/>
                                  </p:stCondLst>
                                  <p:childTnLst>
                                    <p:set>
                                      <p:cBhvr>
                                        <p:cTn id="45" dur="1" fill="hold">
                                          <p:stCondLst>
                                            <p:cond delay="499"/>
                                          </p:stCondLst>
                                        </p:cTn>
                                        <p:tgtEl>
                                          <p:spTgt spid="29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P spid="29701" grpId="0" build="p" autoUpdateAnimBg="0" advAuto="0"/>
      <p:bldP spid="29702" grpId="0" autoUpdateAnimBg="0"/>
      <p:bldP spid="29703" grpId="0" autoUpdateAnimBg="0"/>
      <p:bldP spid="29705"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5600"/>
            <a:ext cx="4679950" cy="81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1746" name="Rectangle 2"/>
          <p:cNvSpPr>
            <a:spLocks/>
          </p:cNvSpPr>
          <p:nvPr/>
        </p:nvSpPr>
        <p:spPr bwMode="auto">
          <a:xfrm>
            <a:off x="2063750" y="2095500"/>
            <a:ext cx="10858500" cy="10668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6600">
                <a:solidFill>
                  <a:schemeClr val="tx1"/>
                </a:solidFill>
                <a:latin typeface="Denmark Regular" charset="0"/>
                <a:ea typeface="Denmark Regular" charset="0"/>
                <a:cs typeface="Denmark Regular" charset="0"/>
                <a:sym typeface="Denmark Regular" charset="0"/>
              </a:rPr>
              <a:t>The First Illustration</a:t>
            </a:r>
          </a:p>
        </p:txBody>
      </p:sp>
      <p:pic>
        <p:nvPicPr>
          <p:cNvPr id="3174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31748" name="Rectangle 4"/>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pic>
        <p:nvPicPr>
          <p:cNvPr id="31749"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5422900"/>
            <a:ext cx="62484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1750"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3800" y="3517900"/>
            <a:ext cx="6502400" cy="61214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1751" name="Rectangle 7"/>
          <p:cNvSpPr>
            <a:spLocks/>
          </p:cNvSpPr>
          <p:nvPr/>
        </p:nvSpPr>
        <p:spPr bwMode="auto">
          <a:xfrm>
            <a:off x="6553200" y="5676900"/>
            <a:ext cx="6108700" cy="36068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468313" indent="-468313" algn="l">
              <a:spcBef>
                <a:spcPts val="1400"/>
              </a:spcBef>
              <a:buClr>
                <a:srgbClr val="804000"/>
              </a:buClr>
              <a:buSzPct val="125000"/>
              <a:buFont typeface="Zapf Dingbats" charset="0"/>
              <a:buChar char="✦"/>
            </a:pPr>
            <a:r>
              <a:rPr lang="en-US" sz="4000" dirty="0">
                <a:solidFill>
                  <a:schemeClr val="tx1"/>
                </a:solidFill>
                <a:latin typeface="Constantia" charset="0"/>
                <a:ea typeface="Constantia" charset="0"/>
                <a:cs typeface="Constantia" charset="0"/>
                <a:sym typeface="Constantia" charset="0"/>
              </a:rPr>
              <a:t>To know of their condition</a:t>
            </a:r>
          </a:p>
          <a:p>
            <a:pPr marL="468313" indent="-468313" algn="l">
              <a:spcBef>
                <a:spcPts val="1400"/>
              </a:spcBef>
              <a:buClr>
                <a:srgbClr val="804000"/>
              </a:buClr>
              <a:buSzPct val="125000"/>
              <a:buFont typeface="Zapf Dingbats" charset="0"/>
              <a:buChar char="✦"/>
            </a:pPr>
            <a:r>
              <a:rPr lang="en-US" sz="4000" dirty="0">
                <a:solidFill>
                  <a:schemeClr val="tx1"/>
                </a:solidFill>
                <a:latin typeface="Constantia" charset="0"/>
                <a:ea typeface="Constantia" charset="0"/>
                <a:cs typeface="Constantia" charset="0"/>
                <a:sym typeface="Constantia" charset="0"/>
              </a:rPr>
              <a:t>To wish them well</a:t>
            </a:r>
          </a:p>
          <a:p>
            <a:pPr marL="468313" indent="-468313" algn="l">
              <a:spcBef>
                <a:spcPts val="1400"/>
              </a:spcBef>
              <a:buClr>
                <a:srgbClr val="804000"/>
              </a:buClr>
              <a:buSzPct val="125000"/>
              <a:buFont typeface="Zapf Dingbats" charset="0"/>
              <a:buChar char="✦"/>
            </a:pPr>
            <a:r>
              <a:rPr lang="en-US" sz="4000" dirty="0">
                <a:solidFill>
                  <a:schemeClr val="tx1"/>
                </a:solidFill>
                <a:latin typeface="Constantia" charset="0"/>
                <a:ea typeface="Constantia" charset="0"/>
                <a:cs typeface="Constantia" charset="0"/>
                <a:sym typeface="Constantia" charset="0"/>
              </a:rPr>
              <a:t>To speak the right words</a:t>
            </a:r>
          </a:p>
          <a:p>
            <a:pPr marL="468313" indent="-468313" algn="l">
              <a:spcBef>
                <a:spcPts val="1400"/>
              </a:spcBef>
              <a:buClr>
                <a:srgbClr val="804000"/>
              </a:buClr>
              <a:buSzPct val="125000"/>
              <a:buFont typeface="Zapf Dingbats" charset="0"/>
              <a:buChar char="✦"/>
            </a:pPr>
            <a:r>
              <a:rPr lang="en-US" sz="4000" dirty="0">
                <a:solidFill>
                  <a:schemeClr val="tx1"/>
                </a:solidFill>
                <a:latin typeface="Constantia" charset="0"/>
                <a:ea typeface="Constantia" charset="0"/>
                <a:cs typeface="Constantia" charset="0"/>
                <a:sym typeface="Constantia" charset="0"/>
              </a:rPr>
              <a:t>To take no action!</a:t>
            </a:r>
          </a:p>
        </p:txBody>
      </p:sp>
      <p:sp>
        <p:nvSpPr>
          <p:cNvPr id="31752" name="Rectangle 8"/>
          <p:cNvSpPr>
            <a:spLocks/>
          </p:cNvSpPr>
          <p:nvPr/>
        </p:nvSpPr>
        <p:spPr bwMode="auto">
          <a:xfrm>
            <a:off x="6715125" y="3721100"/>
            <a:ext cx="56261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6400">
                <a:solidFill>
                  <a:srgbClr val="452700"/>
                </a:solidFill>
                <a:effectLst>
                  <a:outerShdw blurRad="38100" dist="38100" dir="2700000" algn="tl">
                    <a:srgbClr val="C0C0C0"/>
                  </a:outerShdw>
                </a:effectLst>
                <a:latin typeface="Boulder Regular" charset="0"/>
                <a:ea typeface="Boulder Regular" charset="0"/>
                <a:cs typeface="Boulder Regular" charset="0"/>
                <a:sym typeface="Boulder Regular" charset="0"/>
              </a:rPr>
              <a:t>What does it profit?</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iterate type="lt">
                                    <p:tmPct val="100000"/>
                                  </p:iterate>
                                  <p:childTnLst>
                                    <p:set>
                                      <p:cBhvr>
                                        <p:cTn id="6" dur="1" fill="hold">
                                          <p:stCondLst>
                                            <p:cond delay="0"/>
                                          </p:stCondLst>
                                        </p:cTn>
                                        <p:tgtEl>
                                          <p:spTgt spid="31751">
                                            <p:txEl>
                                              <p:pRg st="0" end="0"/>
                                            </p:txEl>
                                          </p:spTgt>
                                        </p:tgtEl>
                                        <p:attrNameLst>
                                          <p:attrName>style.visibility</p:attrName>
                                        </p:attrNameLst>
                                      </p:cBhvr>
                                      <p:to>
                                        <p:strVal val="visible"/>
                                      </p:to>
                                    </p:set>
                                    <p:anim calcmode="lin" valueType="num">
                                      <p:cBhvr>
                                        <p:cTn id="7" dur="75" fill="hold"/>
                                        <p:tgtEl>
                                          <p:spTgt spid="31751">
                                            <p:txEl>
                                              <p:pRg st="0" end="0"/>
                                            </p:txEl>
                                          </p:spTgt>
                                        </p:tgtEl>
                                        <p:attrNameLst>
                                          <p:attrName>ppt_w</p:attrName>
                                        </p:attrNameLst>
                                      </p:cBhvr>
                                      <p:tavLst>
                                        <p:tav tm="0">
                                          <p:val>
                                            <p:strVal val="4*#ppt_w"/>
                                          </p:val>
                                        </p:tav>
                                        <p:tav tm="100000">
                                          <p:val>
                                            <p:strVal val="#ppt_w"/>
                                          </p:val>
                                        </p:tav>
                                      </p:tavLst>
                                    </p:anim>
                                    <p:anim calcmode="lin" valueType="num">
                                      <p:cBhvr>
                                        <p:cTn id="8" dur="75" fill="hold"/>
                                        <p:tgtEl>
                                          <p:spTgt spid="31751">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iterate type="lt">
                                    <p:tmPct val="100000"/>
                                  </p:iterate>
                                  <p:childTnLst>
                                    <p:set>
                                      <p:cBhvr>
                                        <p:cTn id="12" dur="1" fill="hold">
                                          <p:stCondLst>
                                            <p:cond delay="0"/>
                                          </p:stCondLst>
                                        </p:cTn>
                                        <p:tgtEl>
                                          <p:spTgt spid="31751">
                                            <p:txEl>
                                              <p:pRg st="1" end="1"/>
                                            </p:txEl>
                                          </p:spTgt>
                                        </p:tgtEl>
                                        <p:attrNameLst>
                                          <p:attrName>style.visibility</p:attrName>
                                        </p:attrNameLst>
                                      </p:cBhvr>
                                      <p:to>
                                        <p:strVal val="visible"/>
                                      </p:to>
                                    </p:set>
                                    <p:anim calcmode="lin" valueType="num">
                                      <p:cBhvr>
                                        <p:cTn id="13" dur="75" fill="hold"/>
                                        <p:tgtEl>
                                          <p:spTgt spid="31751">
                                            <p:txEl>
                                              <p:pRg st="1" end="1"/>
                                            </p:txEl>
                                          </p:spTgt>
                                        </p:tgtEl>
                                        <p:attrNameLst>
                                          <p:attrName>ppt_w</p:attrName>
                                        </p:attrNameLst>
                                      </p:cBhvr>
                                      <p:tavLst>
                                        <p:tav tm="0">
                                          <p:val>
                                            <p:strVal val="4*#ppt_w"/>
                                          </p:val>
                                        </p:tav>
                                        <p:tav tm="100000">
                                          <p:val>
                                            <p:strVal val="#ppt_w"/>
                                          </p:val>
                                        </p:tav>
                                      </p:tavLst>
                                    </p:anim>
                                    <p:anim calcmode="lin" valueType="num">
                                      <p:cBhvr>
                                        <p:cTn id="14" dur="75" fill="hold"/>
                                        <p:tgtEl>
                                          <p:spTgt spid="31751">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iterate type="lt">
                                    <p:tmPct val="100000"/>
                                  </p:iterate>
                                  <p:childTnLst>
                                    <p:set>
                                      <p:cBhvr>
                                        <p:cTn id="18" dur="1" fill="hold">
                                          <p:stCondLst>
                                            <p:cond delay="0"/>
                                          </p:stCondLst>
                                        </p:cTn>
                                        <p:tgtEl>
                                          <p:spTgt spid="31751">
                                            <p:txEl>
                                              <p:pRg st="2" end="2"/>
                                            </p:txEl>
                                          </p:spTgt>
                                        </p:tgtEl>
                                        <p:attrNameLst>
                                          <p:attrName>style.visibility</p:attrName>
                                        </p:attrNameLst>
                                      </p:cBhvr>
                                      <p:to>
                                        <p:strVal val="visible"/>
                                      </p:to>
                                    </p:set>
                                    <p:anim calcmode="lin" valueType="num">
                                      <p:cBhvr>
                                        <p:cTn id="19" dur="75" fill="hold"/>
                                        <p:tgtEl>
                                          <p:spTgt spid="31751">
                                            <p:txEl>
                                              <p:pRg st="2" end="2"/>
                                            </p:txEl>
                                          </p:spTgt>
                                        </p:tgtEl>
                                        <p:attrNameLst>
                                          <p:attrName>ppt_w</p:attrName>
                                        </p:attrNameLst>
                                      </p:cBhvr>
                                      <p:tavLst>
                                        <p:tav tm="0">
                                          <p:val>
                                            <p:strVal val="4*#ppt_w"/>
                                          </p:val>
                                        </p:tav>
                                        <p:tav tm="100000">
                                          <p:val>
                                            <p:strVal val="#ppt_w"/>
                                          </p:val>
                                        </p:tav>
                                      </p:tavLst>
                                    </p:anim>
                                    <p:anim calcmode="lin" valueType="num">
                                      <p:cBhvr>
                                        <p:cTn id="20" dur="75" fill="hold"/>
                                        <p:tgtEl>
                                          <p:spTgt spid="31751">
                                            <p:txEl>
                                              <p:pRg st="2" end="2"/>
                                            </p:txEl>
                                          </p:spTgt>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32" fill="hold" grpId="0" nodeType="clickEffect">
                                  <p:stCondLst>
                                    <p:cond delay="0"/>
                                  </p:stCondLst>
                                  <p:iterate type="lt">
                                    <p:tmPct val="100000"/>
                                  </p:iterate>
                                  <p:childTnLst>
                                    <p:set>
                                      <p:cBhvr>
                                        <p:cTn id="24" dur="1" fill="hold">
                                          <p:stCondLst>
                                            <p:cond delay="0"/>
                                          </p:stCondLst>
                                        </p:cTn>
                                        <p:tgtEl>
                                          <p:spTgt spid="31751">
                                            <p:txEl>
                                              <p:pRg st="3" end="3"/>
                                            </p:txEl>
                                          </p:spTgt>
                                        </p:tgtEl>
                                        <p:attrNameLst>
                                          <p:attrName>style.visibility</p:attrName>
                                        </p:attrNameLst>
                                      </p:cBhvr>
                                      <p:to>
                                        <p:strVal val="visible"/>
                                      </p:to>
                                    </p:set>
                                    <p:anim calcmode="lin" valueType="num">
                                      <p:cBhvr>
                                        <p:cTn id="25" dur="75" fill="hold"/>
                                        <p:tgtEl>
                                          <p:spTgt spid="31751">
                                            <p:txEl>
                                              <p:pRg st="3" end="3"/>
                                            </p:txEl>
                                          </p:spTgt>
                                        </p:tgtEl>
                                        <p:attrNameLst>
                                          <p:attrName>ppt_w</p:attrName>
                                        </p:attrNameLst>
                                      </p:cBhvr>
                                      <p:tavLst>
                                        <p:tav tm="0">
                                          <p:val>
                                            <p:strVal val="4*#ppt_w"/>
                                          </p:val>
                                        </p:tav>
                                        <p:tav tm="100000">
                                          <p:val>
                                            <p:strVal val="#ppt_w"/>
                                          </p:val>
                                        </p:tav>
                                      </p:tavLst>
                                    </p:anim>
                                    <p:anim calcmode="lin" valueType="num">
                                      <p:cBhvr>
                                        <p:cTn id="26" dur="75" fill="hold"/>
                                        <p:tgtEl>
                                          <p:spTgt spid="31751">
                                            <p:txEl>
                                              <p:pRg st="3" end="3"/>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5600"/>
            <a:ext cx="4679950" cy="81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3277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32771" name="Rectangle 3"/>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pic>
        <p:nvPicPr>
          <p:cNvPr id="3277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5753100"/>
            <a:ext cx="5181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2773"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400" y="3517900"/>
            <a:ext cx="7543800" cy="61214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2774" name="Rectangle 6"/>
          <p:cNvSpPr>
            <a:spLocks/>
          </p:cNvSpPr>
          <p:nvPr/>
        </p:nvSpPr>
        <p:spPr bwMode="auto">
          <a:xfrm>
            <a:off x="5575300" y="4025900"/>
            <a:ext cx="6908800" cy="52324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468313" indent="-468313" algn="l">
              <a:spcBef>
                <a:spcPts val="1400"/>
              </a:spcBef>
              <a:buClr>
                <a:srgbClr val="804000"/>
              </a:buClr>
              <a:buSzPct val="125000"/>
              <a:buFont typeface="Zapf Dingbats" charset="0"/>
              <a:buChar char="✦"/>
            </a:pPr>
            <a:r>
              <a:rPr lang="en-US" sz="3700" dirty="0">
                <a:solidFill>
                  <a:schemeClr val="tx1"/>
                </a:solidFill>
                <a:latin typeface="Boulder Regular" charset="0"/>
                <a:ea typeface="Boulder Regular" charset="0"/>
                <a:cs typeface="Boulder Regular" charset="0"/>
                <a:sym typeface="Boulder Regular" charset="0"/>
              </a:rPr>
              <a:t>Hearers - not doers</a:t>
            </a:r>
            <a:r>
              <a:rPr lang="en-US" sz="3700" dirty="0">
                <a:solidFill>
                  <a:schemeClr val="tx1"/>
                </a:solidFill>
                <a:latin typeface="Constantia" charset="0"/>
                <a:ea typeface="Constantia" charset="0"/>
                <a:cs typeface="Constantia" charset="0"/>
                <a:sym typeface="Constantia" charset="0"/>
              </a:rPr>
              <a:t> - 1:22-25</a:t>
            </a:r>
          </a:p>
          <a:p>
            <a:pPr marL="468313" indent="-468313" algn="l">
              <a:spcBef>
                <a:spcPts val="1400"/>
              </a:spcBef>
              <a:buClr>
                <a:srgbClr val="804000"/>
              </a:buClr>
              <a:buSzPct val="125000"/>
              <a:buFont typeface="Zapf Dingbats" charset="0"/>
              <a:buChar char="✦"/>
            </a:pPr>
            <a:r>
              <a:rPr lang="en-US" sz="3700" dirty="0">
                <a:solidFill>
                  <a:schemeClr val="tx1"/>
                </a:solidFill>
                <a:latin typeface="Boulder Regular" charset="0"/>
                <a:ea typeface="Boulder Regular" charset="0"/>
                <a:cs typeface="Boulder Regular" charset="0"/>
                <a:sym typeface="Boulder Regular" charset="0"/>
              </a:rPr>
              <a:t>Intellectual faith that will not confess</a:t>
            </a:r>
            <a:r>
              <a:rPr lang="en-US" sz="3700" dirty="0">
                <a:solidFill>
                  <a:schemeClr val="tx1"/>
                </a:solidFill>
                <a:latin typeface="Constantia" charset="0"/>
                <a:ea typeface="Constantia" charset="0"/>
                <a:cs typeface="Constantia" charset="0"/>
                <a:sym typeface="Constantia" charset="0"/>
              </a:rPr>
              <a:t> - John 12:42</a:t>
            </a:r>
          </a:p>
          <a:p>
            <a:pPr marL="468313" indent="-468313" algn="l">
              <a:spcBef>
                <a:spcPts val="1400"/>
              </a:spcBef>
              <a:buClr>
                <a:srgbClr val="804000"/>
              </a:buClr>
              <a:buSzPct val="125000"/>
              <a:buFont typeface="Zapf Dingbats" charset="0"/>
              <a:buChar char="✦"/>
            </a:pPr>
            <a:r>
              <a:rPr lang="en-US" sz="3700" dirty="0">
                <a:solidFill>
                  <a:schemeClr val="tx1"/>
                </a:solidFill>
                <a:latin typeface="Boulder Regular" charset="0"/>
                <a:ea typeface="Boulder Regular" charset="0"/>
                <a:cs typeface="Boulder Regular" charset="0"/>
                <a:sym typeface="Boulder Regular" charset="0"/>
              </a:rPr>
              <a:t>Professors but not followers </a:t>
            </a:r>
            <a:r>
              <a:rPr lang="en-US" sz="3700" dirty="0">
                <a:solidFill>
                  <a:schemeClr val="tx1"/>
                </a:solidFill>
                <a:latin typeface="Constantia" charset="0"/>
                <a:ea typeface="Constantia" charset="0"/>
                <a:cs typeface="Constantia" charset="0"/>
                <a:sym typeface="Constantia" charset="0"/>
              </a:rPr>
              <a:t>- Luke 6:46</a:t>
            </a:r>
          </a:p>
          <a:p>
            <a:pPr marL="468313" indent="-468313" algn="l">
              <a:spcBef>
                <a:spcPts val="1400"/>
              </a:spcBef>
              <a:buClr>
                <a:srgbClr val="804000"/>
              </a:buClr>
              <a:buSzPct val="125000"/>
              <a:buFont typeface="Zapf Dingbats" charset="0"/>
              <a:buChar char="✦"/>
            </a:pPr>
            <a:r>
              <a:rPr lang="en-US" sz="3700" dirty="0">
                <a:solidFill>
                  <a:schemeClr val="tx1"/>
                </a:solidFill>
                <a:latin typeface="Boulder Regular" charset="0"/>
                <a:ea typeface="Boulder Regular" charset="0"/>
                <a:cs typeface="Boulder Regular" charset="0"/>
                <a:sym typeface="Boulder Regular" charset="0"/>
              </a:rPr>
              <a:t>Those who say Lord, Lord, but do “their will” instead of the Lord’s will</a:t>
            </a:r>
            <a:r>
              <a:rPr lang="en-US" sz="3700" dirty="0">
                <a:solidFill>
                  <a:schemeClr val="tx1"/>
                </a:solidFill>
                <a:latin typeface="Constantia" charset="0"/>
                <a:ea typeface="Constantia" charset="0"/>
                <a:cs typeface="Constantia" charset="0"/>
                <a:sym typeface="Constantia" charset="0"/>
              </a:rPr>
              <a:t> - Mat. 7:21-23</a:t>
            </a:r>
          </a:p>
        </p:txBody>
      </p:sp>
      <p:sp>
        <p:nvSpPr>
          <p:cNvPr id="32775" name="Rectangle 7"/>
          <p:cNvSpPr>
            <a:spLocks/>
          </p:cNvSpPr>
          <p:nvPr/>
        </p:nvSpPr>
        <p:spPr bwMode="auto">
          <a:xfrm>
            <a:off x="2063750" y="2095500"/>
            <a:ext cx="10858500" cy="10668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6600">
                <a:solidFill>
                  <a:schemeClr val="tx1"/>
                </a:solidFill>
                <a:latin typeface="Denmark Regular" charset="0"/>
                <a:ea typeface="Denmark Regular" charset="0"/>
                <a:cs typeface="Denmark Regular" charset="0"/>
                <a:sym typeface="Denmark Regular" charset="0"/>
              </a:rPr>
              <a:t>The First Illustration</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1656704" presetClass="entr" presetSubtype="97616256" fill="hold" grpId="0" nodeType="clickEffect">
                                  <p:stCondLst>
                                    <p:cond delay="0"/>
                                  </p:stCondLst>
                                  <p:childTnLst>
                                    <p:set>
                                      <p:cBhvr>
                                        <p:cTn id="6" dur="1" fill="hold">
                                          <p:stCondLst>
                                            <p:cond delay="499"/>
                                          </p:stCondLst>
                                        </p:cTn>
                                        <p:tgtEl>
                                          <p:spTgt spid="3277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1656704" presetClass="entr" presetSubtype="97616256" fill="hold" grpId="0" nodeType="clickEffect">
                                  <p:stCondLst>
                                    <p:cond delay="0"/>
                                  </p:stCondLst>
                                  <p:childTnLst>
                                    <p:set>
                                      <p:cBhvr>
                                        <p:cTn id="10" dur="1" fill="hold">
                                          <p:stCondLst>
                                            <p:cond delay="499"/>
                                          </p:stCondLst>
                                        </p:cTn>
                                        <p:tgtEl>
                                          <p:spTgt spid="3277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71656704" presetClass="entr" presetSubtype="97616256" fill="hold" grpId="0" nodeType="clickEffect">
                                  <p:stCondLst>
                                    <p:cond delay="0"/>
                                  </p:stCondLst>
                                  <p:childTnLst>
                                    <p:set>
                                      <p:cBhvr>
                                        <p:cTn id="14" dur="1" fill="hold">
                                          <p:stCondLst>
                                            <p:cond delay="499"/>
                                          </p:stCondLst>
                                        </p:cTn>
                                        <p:tgtEl>
                                          <p:spTgt spid="3277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71656704" presetClass="entr" presetSubtype="97616256" fill="hold" grpId="0" nodeType="clickEffect">
                                  <p:stCondLst>
                                    <p:cond delay="0"/>
                                  </p:stCondLst>
                                  <p:childTnLst>
                                    <p:set>
                                      <p:cBhvr>
                                        <p:cTn id="18" dur="1" fill="hold">
                                          <p:stCondLst>
                                            <p:cond delay="499"/>
                                          </p:stCondLst>
                                        </p:cTn>
                                        <p:tgtEl>
                                          <p:spTgt spid="3277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517900"/>
            <a:ext cx="8153400" cy="61214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4140200"/>
            <a:ext cx="60833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099" name="Rectangle 3"/>
          <p:cNvSpPr>
            <a:spLocks/>
          </p:cNvSpPr>
          <p:nvPr/>
        </p:nvSpPr>
        <p:spPr bwMode="auto">
          <a:xfrm>
            <a:off x="5168900" y="3898900"/>
            <a:ext cx="7366000" cy="55753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509588" indent="-509588" algn="l">
              <a:spcBef>
                <a:spcPts val="1400"/>
              </a:spcBef>
              <a:buClr>
                <a:srgbClr val="804000"/>
              </a:buClr>
              <a:buSzPct val="125000"/>
              <a:buFont typeface="Zapf Dingbats" charset="0"/>
              <a:buChar char="✦"/>
            </a:pPr>
            <a:r>
              <a:rPr lang="en-US" sz="3000" dirty="0">
                <a:solidFill>
                  <a:schemeClr val="tx1"/>
                </a:solidFill>
                <a:latin typeface="Constantia" charset="0"/>
                <a:ea typeface="Constantia" charset="0"/>
                <a:cs typeface="Constantia" charset="0"/>
                <a:sym typeface="Constantia" charset="0"/>
              </a:rPr>
              <a:t>Joy in trials, and enduring them through faith - 1:1-12</a:t>
            </a:r>
          </a:p>
          <a:p>
            <a:pPr marL="509588" indent="-509588" algn="l">
              <a:spcBef>
                <a:spcPts val="1400"/>
              </a:spcBef>
              <a:buClr>
                <a:srgbClr val="804000"/>
              </a:buClr>
              <a:buSzPct val="125000"/>
              <a:buFont typeface="Zapf Dingbats" charset="0"/>
              <a:buChar char="✦"/>
            </a:pPr>
            <a:r>
              <a:rPr lang="en-US" sz="3000" dirty="0">
                <a:solidFill>
                  <a:schemeClr val="tx1"/>
                </a:solidFill>
                <a:latin typeface="Constantia" charset="0"/>
                <a:ea typeface="Constantia" charset="0"/>
                <a:cs typeface="Constantia" charset="0"/>
                <a:sym typeface="Constantia" charset="0"/>
              </a:rPr>
              <a:t>Overcoming temptation to do evil through faith - 1:13-16</a:t>
            </a:r>
          </a:p>
          <a:p>
            <a:pPr marL="509588" indent="-509588" algn="l">
              <a:spcBef>
                <a:spcPts val="1400"/>
              </a:spcBef>
              <a:buClr>
                <a:srgbClr val="804000"/>
              </a:buClr>
              <a:buSzPct val="125000"/>
              <a:buFont typeface="Zapf Dingbats" charset="0"/>
              <a:buChar char="✦"/>
            </a:pPr>
            <a:r>
              <a:rPr lang="en-US" sz="3000" dirty="0">
                <a:solidFill>
                  <a:schemeClr val="tx1"/>
                </a:solidFill>
                <a:latin typeface="Constantia" charset="0"/>
                <a:ea typeface="Constantia" charset="0"/>
                <a:cs typeface="Constantia" charset="0"/>
                <a:sym typeface="Constantia" charset="0"/>
              </a:rPr>
              <a:t>Overcoming anger through faith - 1:17-19</a:t>
            </a:r>
          </a:p>
          <a:p>
            <a:pPr marL="509588" indent="-509588" algn="l">
              <a:spcBef>
                <a:spcPts val="1400"/>
              </a:spcBef>
              <a:buClr>
                <a:srgbClr val="804000"/>
              </a:buClr>
              <a:buSzPct val="125000"/>
              <a:buFont typeface="Zapf Dingbats" charset="0"/>
              <a:buChar char="✦"/>
            </a:pPr>
            <a:r>
              <a:rPr lang="en-US" sz="3000" dirty="0">
                <a:solidFill>
                  <a:schemeClr val="tx1"/>
                </a:solidFill>
                <a:latin typeface="Constantia" charset="0"/>
                <a:ea typeface="Constantia" charset="0"/>
                <a:cs typeface="Constantia" charset="0"/>
                <a:sym typeface="Constantia" charset="0"/>
              </a:rPr>
              <a:t>Being doers of the word by faith - 1:20-27</a:t>
            </a:r>
          </a:p>
          <a:p>
            <a:pPr marL="509588" indent="-509588" algn="l">
              <a:spcBef>
                <a:spcPts val="1400"/>
              </a:spcBef>
              <a:buClr>
                <a:srgbClr val="804000"/>
              </a:buClr>
              <a:buSzPct val="125000"/>
              <a:buFont typeface="Zapf Dingbats" charset="0"/>
              <a:buChar char="✦"/>
            </a:pPr>
            <a:r>
              <a:rPr lang="en-US" sz="3000" dirty="0">
                <a:solidFill>
                  <a:schemeClr val="tx1"/>
                </a:solidFill>
                <a:latin typeface="Constantia" charset="0"/>
                <a:ea typeface="Constantia" charset="0"/>
                <a:cs typeface="Constantia" charset="0"/>
                <a:sym typeface="Constantia" charset="0"/>
              </a:rPr>
              <a:t>The matter of “favoritism” or “prejudice” - 2:1-13</a:t>
            </a:r>
          </a:p>
          <a:p>
            <a:pPr marL="509588" indent="-509588" algn="l">
              <a:spcBef>
                <a:spcPts val="1400"/>
              </a:spcBef>
              <a:buClr>
                <a:srgbClr val="804000"/>
              </a:buClr>
              <a:buSzPct val="125000"/>
              <a:buFont typeface="Zapf Dingbats" charset="0"/>
              <a:buChar char="✦"/>
            </a:pPr>
            <a:r>
              <a:rPr lang="en-US" sz="3000" dirty="0">
                <a:solidFill>
                  <a:schemeClr val="tx1"/>
                </a:solidFill>
                <a:latin typeface="Constantia" charset="0"/>
                <a:ea typeface="Constantia" charset="0"/>
                <a:cs typeface="Constantia" charset="0"/>
                <a:sym typeface="Constantia" charset="0"/>
              </a:rPr>
              <a:t>The faith that does not save and the kind of faith that does - 2:14-26</a:t>
            </a:r>
          </a:p>
        </p:txBody>
      </p:sp>
      <p:pic>
        <p:nvPicPr>
          <p:cNvPr id="4100"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4101" name="Rectangle 5"/>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sp>
        <p:nvSpPr>
          <p:cNvPr id="4102" name="Rectangle 6"/>
          <p:cNvSpPr>
            <a:spLocks/>
          </p:cNvSpPr>
          <p:nvPr/>
        </p:nvSpPr>
        <p:spPr bwMode="auto">
          <a:xfrm>
            <a:off x="57150" y="2006600"/>
            <a:ext cx="12865100" cy="9906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3000">
                <a:solidFill>
                  <a:schemeClr val="tx1"/>
                </a:solidFill>
                <a:latin typeface="Denmark Regular" charset="0"/>
                <a:ea typeface="Denmark Regular" charset="0"/>
                <a:cs typeface="Denmark Regular" charset="0"/>
                <a:sym typeface="Denmark Regular" charset="0"/>
              </a:rPr>
              <a:t>“What does it profit, my brethren, if someone says he has faith but does not have works? Can faith save him?” (2:14)</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iterate type="lt">
                                    <p:tmPct val="100000"/>
                                  </p:iterate>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p:cTn id="7" dur="75" fill="hold"/>
                                        <p:tgtEl>
                                          <p:spTgt spid="4099">
                                            <p:txEl>
                                              <p:pRg st="0" end="0"/>
                                            </p:txEl>
                                          </p:spTgt>
                                        </p:tgtEl>
                                        <p:attrNameLst>
                                          <p:attrName>ppt_w</p:attrName>
                                        </p:attrNameLst>
                                      </p:cBhvr>
                                      <p:tavLst>
                                        <p:tav tm="0">
                                          <p:val>
                                            <p:strVal val="4*#ppt_w"/>
                                          </p:val>
                                        </p:tav>
                                        <p:tav tm="100000">
                                          <p:val>
                                            <p:strVal val="#ppt_w"/>
                                          </p:val>
                                        </p:tav>
                                      </p:tavLst>
                                    </p:anim>
                                    <p:anim calcmode="lin" valueType="num">
                                      <p:cBhvr>
                                        <p:cTn id="8" dur="75" fill="hold"/>
                                        <p:tgtEl>
                                          <p:spTgt spid="4099">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iterate type="lt">
                                    <p:tmPct val="100000"/>
                                  </p:iterate>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p:cTn id="13" dur="75" fill="hold"/>
                                        <p:tgtEl>
                                          <p:spTgt spid="4099">
                                            <p:txEl>
                                              <p:pRg st="1" end="1"/>
                                            </p:txEl>
                                          </p:spTgt>
                                        </p:tgtEl>
                                        <p:attrNameLst>
                                          <p:attrName>ppt_w</p:attrName>
                                        </p:attrNameLst>
                                      </p:cBhvr>
                                      <p:tavLst>
                                        <p:tav tm="0">
                                          <p:val>
                                            <p:strVal val="4*#ppt_w"/>
                                          </p:val>
                                        </p:tav>
                                        <p:tav tm="100000">
                                          <p:val>
                                            <p:strVal val="#ppt_w"/>
                                          </p:val>
                                        </p:tav>
                                      </p:tavLst>
                                    </p:anim>
                                    <p:anim calcmode="lin" valueType="num">
                                      <p:cBhvr>
                                        <p:cTn id="14" dur="75" fill="hold"/>
                                        <p:tgtEl>
                                          <p:spTgt spid="4099">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iterate type="lt">
                                    <p:tmPct val="100000"/>
                                  </p:iterate>
                                  <p:childTnLst>
                                    <p:set>
                                      <p:cBhvr>
                                        <p:cTn id="18" dur="1" fill="hold">
                                          <p:stCondLst>
                                            <p:cond delay="0"/>
                                          </p:stCondLst>
                                        </p:cTn>
                                        <p:tgtEl>
                                          <p:spTgt spid="4099">
                                            <p:txEl>
                                              <p:pRg st="2" end="2"/>
                                            </p:txEl>
                                          </p:spTgt>
                                        </p:tgtEl>
                                        <p:attrNameLst>
                                          <p:attrName>style.visibility</p:attrName>
                                        </p:attrNameLst>
                                      </p:cBhvr>
                                      <p:to>
                                        <p:strVal val="visible"/>
                                      </p:to>
                                    </p:set>
                                    <p:anim calcmode="lin" valueType="num">
                                      <p:cBhvr>
                                        <p:cTn id="19" dur="75" fill="hold"/>
                                        <p:tgtEl>
                                          <p:spTgt spid="4099">
                                            <p:txEl>
                                              <p:pRg st="2" end="2"/>
                                            </p:txEl>
                                          </p:spTgt>
                                        </p:tgtEl>
                                        <p:attrNameLst>
                                          <p:attrName>ppt_w</p:attrName>
                                        </p:attrNameLst>
                                      </p:cBhvr>
                                      <p:tavLst>
                                        <p:tav tm="0">
                                          <p:val>
                                            <p:strVal val="4*#ppt_w"/>
                                          </p:val>
                                        </p:tav>
                                        <p:tav tm="100000">
                                          <p:val>
                                            <p:strVal val="#ppt_w"/>
                                          </p:val>
                                        </p:tav>
                                      </p:tavLst>
                                    </p:anim>
                                    <p:anim calcmode="lin" valueType="num">
                                      <p:cBhvr>
                                        <p:cTn id="20" dur="75" fill="hold"/>
                                        <p:tgtEl>
                                          <p:spTgt spid="4099">
                                            <p:txEl>
                                              <p:pRg st="2" end="2"/>
                                            </p:txEl>
                                          </p:spTgt>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32" fill="hold" grpId="0" nodeType="clickEffect">
                                  <p:stCondLst>
                                    <p:cond delay="0"/>
                                  </p:stCondLst>
                                  <p:iterate type="lt">
                                    <p:tmPct val="100000"/>
                                  </p:iterate>
                                  <p:childTnLst>
                                    <p:set>
                                      <p:cBhvr>
                                        <p:cTn id="24" dur="1" fill="hold">
                                          <p:stCondLst>
                                            <p:cond delay="0"/>
                                          </p:stCondLst>
                                        </p:cTn>
                                        <p:tgtEl>
                                          <p:spTgt spid="4099">
                                            <p:txEl>
                                              <p:pRg st="3" end="3"/>
                                            </p:txEl>
                                          </p:spTgt>
                                        </p:tgtEl>
                                        <p:attrNameLst>
                                          <p:attrName>style.visibility</p:attrName>
                                        </p:attrNameLst>
                                      </p:cBhvr>
                                      <p:to>
                                        <p:strVal val="visible"/>
                                      </p:to>
                                    </p:set>
                                    <p:anim calcmode="lin" valueType="num">
                                      <p:cBhvr>
                                        <p:cTn id="25" dur="75" fill="hold"/>
                                        <p:tgtEl>
                                          <p:spTgt spid="4099">
                                            <p:txEl>
                                              <p:pRg st="3" end="3"/>
                                            </p:txEl>
                                          </p:spTgt>
                                        </p:tgtEl>
                                        <p:attrNameLst>
                                          <p:attrName>ppt_w</p:attrName>
                                        </p:attrNameLst>
                                      </p:cBhvr>
                                      <p:tavLst>
                                        <p:tav tm="0">
                                          <p:val>
                                            <p:strVal val="4*#ppt_w"/>
                                          </p:val>
                                        </p:tav>
                                        <p:tav tm="100000">
                                          <p:val>
                                            <p:strVal val="#ppt_w"/>
                                          </p:val>
                                        </p:tav>
                                      </p:tavLst>
                                    </p:anim>
                                    <p:anim calcmode="lin" valueType="num">
                                      <p:cBhvr>
                                        <p:cTn id="26" dur="75" fill="hold"/>
                                        <p:tgtEl>
                                          <p:spTgt spid="4099">
                                            <p:txEl>
                                              <p:pRg st="3" end="3"/>
                                            </p:txEl>
                                          </p:spTgt>
                                        </p:tgtEl>
                                        <p:attrNameLst>
                                          <p:attrName>ppt_h</p:attrName>
                                        </p:attrNameLst>
                                      </p:cBhvr>
                                      <p:tavLst>
                                        <p:tav tm="0">
                                          <p:val>
                                            <p:strVal val="4*#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2" fill="hold" grpId="0" nodeType="clickEffect">
                                  <p:stCondLst>
                                    <p:cond delay="0"/>
                                  </p:stCondLst>
                                  <p:iterate type="lt">
                                    <p:tmPct val="100000"/>
                                  </p:iterate>
                                  <p:childTnLst>
                                    <p:set>
                                      <p:cBhvr>
                                        <p:cTn id="30" dur="1" fill="hold">
                                          <p:stCondLst>
                                            <p:cond delay="0"/>
                                          </p:stCondLst>
                                        </p:cTn>
                                        <p:tgtEl>
                                          <p:spTgt spid="4099">
                                            <p:txEl>
                                              <p:pRg st="4" end="4"/>
                                            </p:txEl>
                                          </p:spTgt>
                                        </p:tgtEl>
                                        <p:attrNameLst>
                                          <p:attrName>style.visibility</p:attrName>
                                        </p:attrNameLst>
                                      </p:cBhvr>
                                      <p:to>
                                        <p:strVal val="visible"/>
                                      </p:to>
                                    </p:set>
                                    <p:anim calcmode="lin" valueType="num">
                                      <p:cBhvr>
                                        <p:cTn id="31" dur="75" fill="hold"/>
                                        <p:tgtEl>
                                          <p:spTgt spid="4099">
                                            <p:txEl>
                                              <p:pRg st="4" end="4"/>
                                            </p:txEl>
                                          </p:spTgt>
                                        </p:tgtEl>
                                        <p:attrNameLst>
                                          <p:attrName>ppt_w</p:attrName>
                                        </p:attrNameLst>
                                      </p:cBhvr>
                                      <p:tavLst>
                                        <p:tav tm="0">
                                          <p:val>
                                            <p:strVal val="4*#ppt_w"/>
                                          </p:val>
                                        </p:tav>
                                        <p:tav tm="100000">
                                          <p:val>
                                            <p:strVal val="#ppt_w"/>
                                          </p:val>
                                        </p:tav>
                                      </p:tavLst>
                                    </p:anim>
                                    <p:anim calcmode="lin" valueType="num">
                                      <p:cBhvr>
                                        <p:cTn id="32" dur="75" fill="hold"/>
                                        <p:tgtEl>
                                          <p:spTgt spid="4099">
                                            <p:txEl>
                                              <p:pRg st="4" end="4"/>
                                            </p:txEl>
                                          </p:spTgt>
                                        </p:tgtEl>
                                        <p:attrNameLst>
                                          <p:attrName>ppt_h</p:attrName>
                                        </p:attrNameLst>
                                      </p:cBhvr>
                                      <p:tavLst>
                                        <p:tav tm="0">
                                          <p:val>
                                            <p:strVal val="4*#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32" fill="hold" grpId="0" nodeType="clickEffect">
                                  <p:stCondLst>
                                    <p:cond delay="0"/>
                                  </p:stCondLst>
                                  <p:iterate type="lt">
                                    <p:tmPct val="100000"/>
                                  </p:iterate>
                                  <p:childTnLst>
                                    <p:set>
                                      <p:cBhvr>
                                        <p:cTn id="36" dur="1" fill="hold">
                                          <p:stCondLst>
                                            <p:cond delay="0"/>
                                          </p:stCondLst>
                                        </p:cTn>
                                        <p:tgtEl>
                                          <p:spTgt spid="4099">
                                            <p:txEl>
                                              <p:pRg st="5" end="5"/>
                                            </p:txEl>
                                          </p:spTgt>
                                        </p:tgtEl>
                                        <p:attrNameLst>
                                          <p:attrName>style.visibility</p:attrName>
                                        </p:attrNameLst>
                                      </p:cBhvr>
                                      <p:to>
                                        <p:strVal val="visible"/>
                                      </p:to>
                                    </p:set>
                                    <p:anim calcmode="lin" valueType="num">
                                      <p:cBhvr>
                                        <p:cTn id="37" dur="75" fill="hold"/>
                                        <p:tgtEl>
                                          <p:spTgt spid="4099">
                                            <p:txEl>
                                              <p:pRg st="5" end="5"/>
                                            </p:txEl>
                                          </p:spTgt>
                                        </p:tgtEl>
                                        <p:attrNameLst>
                                          <p:attrName>ppt_w</p:attrName>
                                        </p:attrNameLst>
                                      </p:cBhvr>
                                      <p:tavLst>
                                        <p:tav tm="0">
                                          <p:val>
                                            <p:strVal val="4*#ppt_w"/>
                                          </p:val>
                                        </p:tav>
                                        <p:tav tm="100000">
                                          <p:val>
                                            <p:strVal val="#ppt_w"/>
                                          </p:val>
                                        </p:tav>
                                      </p:tavLst>
                                    </p:anim>
                                    <p:anim calcmode="lin" valueType="num">
                                      <p:cBhvr>
                                        <p:cTn id="38" dur="75" fill="hold"/>
                                        <p:tgtEl>
                                          <p:spTgt spid="4099">
                                            <p:txEl>
                                              <p:pRg st="5" end="5"/>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5600"/>
            <a:ext cx="4679950" cy="81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3379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33795" name="Rectangle 3"/>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pic>
        <p:nvPicPr>
          <p:cNvPr id="33796"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4711700"/>
            <a:ext cx="49784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3797"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400" y="3517900"/>
            <a:ext cx="7543800" cy="61214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3798" name="Rectangle 6"/>
          <p:cNvSpPr>
            <a:spLocks/>
          </p:cNvSpPr>
          <p:nvPr/>
        </p:nvSpPr>
        <p:spPr bwMode="auto">
          <a:xfrm>
            <a:off x="5575300" y="3733800"/>
            <a:ext cx="6908800" cy="55118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468313" indent="-468313" algn="l">
              <a:spcBef>
                <a:spcPts val="1400"/>
              </a:spcBef>
              <a:buClr>
                <a:srgbClr val="804000"/>
              </a:buClr>
              <a:buSzPct val="125000"/>
              <a:buFont typeface="Zapf Dingbats" charset="0"/>
              <a:buChar char="✦"/>
            </a:pPr>
            <a:r>
              <a:rPr lang="en-US" sz="3500" dirty="0">
                <a:solidFill>
                  <a:schemeClr val="tx1"/>
                </a:solidFill>
                <a:latin typeface="Boulder Regular" charset="0"/>
                <a:ea typeface="Boulder Regular" charset="0"/>
                <a:cs typeface="Boulder Regular" charset="0"/>
                <a:sym typeface="Boulder Regular" charset="0"/>
              </a:rPr>
              <a:t>Faith and works are both insufficient “ALONE!”</a:t>
            </a:r>
          </a:p>
          <a:p>
            <a:pPr marL="468313" indent="-468313" algn="l">
              <a:spcBef>
                <a:spcPts val="1400"/>
              </a:spcBef>
              <a:buClr>
                <a:srgbClr val="804000"/>
              </a:buClr>
              <a:buSzPct val="125000"/>
              <a:buFont typeface="Zapf Dingbats" charset="0"/>
              <a:buChar char="✦"/>
            </a:pPr>
            <a:r>
              <a:rPr lang="en-US" sz="3500" dirty="0">
                <a:solidFill>
                  <a:schemeClr val="tx1"/>
                </a:solidFill>
                <a:latin typeface="Boulder Regular" charset="0"/>
                <a:ea typeface="Boulder Regular" charset="0"/>
                <a:cs typeface="Boulder Regular" charset="0"/>
                <a:sym typeface="Boulder Regular" charset="0"/>
              </a:rPr>
              <a:t>A verbal declaration of faith (that is not evidenced by obedience) is a false declaration: A DEAD FAITH</a:t>
            </a:r>
            <a:r>
              <a:rPr lang="en-US" sz="3500" dirty="0" smtClean="0">
                <a:solidFill>
                  <a:schemeClr val="tx1"/>
                </a:solidFill>
                <a:latin typeface="Boulder Regular" charset="0"/>
                <a:ea typeface="Boulder Regular" charset="0"/>
                <a:cs typeface="Boulder Regular" charset="0"/>
                <a:sym typeface="Boulder Regular" charset="0"/>
              </a:rPr>
              <a:t>!</a:t>
            </a:r>
          </a:p>
          <a:p>
            <a:pPr marL="468313" indent="-468313" algn="l">
              <a:spcBef>
                <a:spcPts val="1400"/>
              </a:spcBef>
              <a:buClr>
                <a:srgbClr val="804000"/>
              </a:buClr>
              <a:buSzPct val="125000"/>
              <a:buFont typeface="Zapf Dingbats" charset="0"/>
              <a:buChar char="✦"/>
            </a:pPr>
            <a:r>
              <a:rPr lang="en-US" sz="3500" dirty="0" smtClean="0">
                <a:solidFill>
                  <a:schemeClr val="tx1"/>
                </a:solidFill>
                <a:latin typeface="Boulder Regular" charset="0"/>
                <a:ea typeface="Boulder Regular" charset="0"/>
                <a:cs typeface="Boulder Regular" charset="0"/>
                <a:sym typeface="Boulder Regular" charset="0"/>
              </a:rPr>
              <a:t>Dead </a:t>
            </a:r>
            <a:r>
              <a:rPr lang="en-US" sz="3500" dirty="0">
                <a:solidFill>
                  <a:schemeClr val="tx1"/>
                </a:solidFill>
                <a:latin typeface="Boulder Regular" charset="0"/>
                <a:ea typeface="Boulder Regular" charset="0"/>
                <a:cs typeface="Boulder Regular" charset="0"/>
                <a:sym typeface="Boulder Regular" charset="0"/>
              </a:rPr>
              <a:t>faith is counterfeit faith and lulls the person into a false confidence, i.e., he deceives himself - 1:22  </a:t>
            </a:r>
          </a:p>
        </p:txBody>
      </p:sp>
      <p:sp>
        <p:nvSpPr>
          <p:cNvPr id="33799" name="Rectangle 7"/>
          <p:cNvSpPr>
            <a:spLocks/>
          </p:cNvSpPr>
          <p:nvPr/>
        </p:nvSpPr>
        <p:spPr bwMode="auto">
          <a:xfrm>
            <a:off x="2343150" y="2095500"/>
            <a:ext cx="10642600" cy="10287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6300">
                <a:solidFill>
                  <a:schemeClr val="tx1"/>
                </a:solidFill>
                <a:latin typeface="Denmark Regular" charset="0"/>
                <a:ea typeface="Denmark Regular" charset="0"/>
                <a:cs typeface="Denmark Regular" charset="0"/>
                <a:sym typeface="Denmark Regular" charset="0"/>
              </a:rPr>
              <a:t>The Second Illustration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798">
                                            <p:txEl>
                                              <p:pRg st="0" end="0"/>
                                            </p:txEl>
                                          </p:spTgt>
                                        </p:tgtEl>
                                        <p:attrNameLst>
                                          <p:attrName>style.visibility</p:attrName>
                                        </p:attrNameLst>
                                      </p:cBhvr>
                                      <p:to>
                                        <p:strVal val="visible"/>
                                      </p:to>
                                    </p:set>
                                    <p:animEffect transition="in" filter="wipe(left)">
                                      <p:cBhvr>
                                        <p:cTn id="7" dur="500"/>
                                        <p:tgtEl>
                                          <p:spTgt spid="3379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798">
                                            <p:txEl>
                                              <p:pRg st="1" end="1"/>
                                            </p:txEl>
                                          </p:spTgt>
                                        </p:tgtEl>
                                        <p:attrNameLst>
                                          <p:attrName>style.visibility</p:attrName>
                                        </p:attrNameLst>
                                      </p:cBhvr>
                                      <p:to>
                                        <p:strVal val="visible"/>
                                      </p:to>
                                    </p:set>
                                    <p:animEffect transition="in" filter="wipe(left)">
                                      <p:cBhvr>
                                        <p:cTn id="12" dur="500"/>
                                        <p:tgtEl>
                                          <p:spTgt spid="337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798">
                                            <p:txEl>
                                              <p:pRg st="2" end="2"/>
                                            </p:txEl>
                                          </p:spTgt>
                                        </p:tgtEl>
                                        <p:attrNameLst>
                                          <p:attrName>style.visibility</p:attrName>
                                        </p:attrNameLst>
                                      </p:cBhvr>
                                      <p:to>
                                        <p:strVal val="visible"/>
                                      </p:to>
                                    </p:set>
                                    <p:animEffect transition="in" filter="wipe(left)">
                                      <p:cBhvr>
                                        <p:cTn id="17" dur="500"/>
                                        <p:tgtEl>
                                          <p:spTgt spid="337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2827338"/>
            <a:ext cx="7493000" cy="697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481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34819" name="Rectangle 3"/>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pic>
        <p:nvPicPr>
          <p:cNvPr id="34820"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6146800"/>
            <a:ext cx="53848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4821"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400" y="3517900"/>
            <a:ext cx="7543800" cy="61214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4822" name="Rectangle 6"/>
          <p:cNvSpPr>
            <a:spLocks/>
          </p:cNvSpPr>
          <p:nvPr/>
        </p:nvSpPr>
        <p:spPr bwMode="auto">
          <a:xfrm>
            <a:off x="5524500" y="3797300"/>
            <a:ext cx="6959600" cy="54864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509588" indent="-509588" algn="l">
              <a:spcBef>
                <a:spcPts val="700"/>
              </a:spcBef>
              <a:buClr>
                <a:srgbClr val="804000"/>
              </a:buClr>
              <a:buSzPct val="125000"/>
              <a:buFont typeface="Zapf Dingbats" charset="0"/>
              <a:buChar char="✦"/>
            </a:pPr>
            <a:r>
              <a:rPr lang="en-US" sz="3200" dirty="0">
                <a:solidFill>
                  <a:schemeClr val="tx1"/>
                </a:solidFill>
                <a:latin typeface="Boulder Regular" charset="0"/>
                <a:ea typeface="Boulder Regular" charset="0"/>
                <a:cs typeface="Boulder Regular" charset="0"/>
                <a:sym typeface="Boulder Regular" charset="0"/>
              </a:rPr>
              <a:t>It is good to believe that there is one God - </a:t>
            </a:r>
            <a:r>
              <a:rPr lang="en-US" sz="3200" dirty="0">
                <a:solidFill>
                  <a:schemeClr val="tx1"/>
                </a:solidFill>
                <a:latin typeface="Constantia" charset="0"/>
                <a:ea typeface="Constantia" charset="0"/>
                <a:cs typeface="Constantia" charset="0"/>
                <a:sym typeface="Constantia" charset="0"/>
              </a:rPr>
              <a:t>(</a:t>
            </a:r>
            <a:r>
              <a:rPr lang="en-US" sz="3200" dirty="0" err="1">
                <a:solidFill>
                  <a:schemeClr val="tx1"/>
                </a:solidFill>
                <a:latin typeface="Constantia" charset="0"/>
                <a:ea typeface="Constantia" charset="0"/>
                <a:cs typeface="Constantia" charset="0"/>
                <a:sym typeface="Constantia" charset="0"/>
              </a:rPr>
              <a:t>Deut</a:t>
            </a:r>
            <a:r>
              <a:rPr lang="en-US" sz="3200" dirty="0">
                <a:solidFill>
                  <a:schemeClr val="tx1"/>
                </a:solidFill>
                <a:latin typeface="Constantia" charset="0"/>
                <a:ea typeface="Constantia" charset="0"/>
                <a:cs typeface="Constantia" charset="0"/>
                <a:sym typeface="Constantia" charset="0"/>
              </a:rPr>
              <a:t> 6:4; Mark 12:29-31; 1 Cor. 8:4-6)</a:t>
            </a:r>
            <a:endParaRPr lang="en-US" sz="3200" dirty="0">
              <a:solidFill>
                <a:schemeClr val="tx1"/>
              </a:solidFill>
              <a:latin typeface="Boulder Regular" charset="0"/>
              <a:ea typeface="Lucida Grande" charset="0"/>
              <a:cs typeface="Lucida Grande" charset="0"/>
              <a:sym typeface="Boulder Regular" charset="0"/>
            </a:endParaRPr>
          </a:p>
          <a:p>
            <a:pPr marL="509588" indent="-509588" algn="l">
              <a:spcBef>
                <a:spcPts val="700"/>
              </a:spcBef>
              <a:buClr>
                <a:srgbClr val="804000"/>
              </a:buClr>
              <a:buSzPct val="125000"/>
              <a:buFont typeface="Zapf Dingbats" charset="0"/>
              <a:buChar char="✦"/>
            </a:pPr>
            <a:r>
              <a:rPr lang="en-US" sz="3200" dirty="0">
                <a:solidFill>
                  <a:schemeClr val="tx1"/>
                </a:solidFill>
                <a:latin typeface="Boulder Regular" charset="0"/>
                <a:ea typeface="Lucida Grande" charset="0"/>
                <a:cs typeface="Lucida Grande" charset="0"/>
                <a:sym typeface="Boulder Regular" charset="0"/>
              </a:rPr>
              <a:t>Demons believe in the one God - </a:t>
            </a:r>
            <a:r>
              <a:rPr lang="en-US" sz="3200" dirty="0">
                <a:solidFill>
                  <a:schemeClr val="tx1"/>
                </a:solidFill>
                <a:latin typeface="Constantia" charset="0"/>
                <a:ea typeface="Constantia" charset="0"/>
                <a:cs typeface="Constantia" charset="0"/>
                <a:sym typeface="Constantia" charset="0"/>
              </a:rPr>
              <a:t>(Mark 1:24; 5:7; Luke 4:34; Ac. 19:15)</a:t>
            </a:r>
            <a:endParaRPr lang="en-US" sz="3200" dirty="0">
              <a:solidFill>
                <a:schemeClr val="tx1"/>
              </a:solidFill>
              <a:latin typeface="Boulder Regular" charset="0"/>
              <a:ea typeface="Lucida Grande" charset="0"/>
              <a:cs typeface="Lucida Grande" charset="0"/>
              <a:sym typeface="Boulder Regular" charset="0"/>
            </a:endParaRPr>
          </a:p>
          <a:p>
            <a:pPr marL="509588" indent="-509588" algn="l">
              <a:spcBef>
                <a:spcPts val="700"/>
              </a:spcBef>
              <a:buClr>
                <a:srgbClr val="804000"/>
              </a:buClr>
              <a:buSzPct val="125000"/>
              <a:buFont typeface="Zapf Dingbats" charset="0"/>
              <a:buChar char="✦"/>
            </a:pPr>
            <a:r>
              <a:rPr lang="en-US" sz="3200" dirty="0">
                <a:solidFill>
                  <a:schemeClr val="tx1"/>
                </a:solidFill>
                <a:latin typeface="Boulder Regular" charset="0"/>
                <a:ea typeface="Lucida Grande" charset="0"/>
                <a:cs typeface="Lucida Grande" charset="0"/>
                <a:sym typeface="Boulder Regular" charset="0"/>
              </a:rPr>
              <a:t>Demons believe in the deity of Jesus - </a:t>
            </a:r>
            <a:r>
              <a:rPr lang="en-US" sz="3200" dirty="0">
                <a:solidFill>
                  <a:schemeClr val="tx1"/>
                </a:solidFill>
                <a:latin typeface="Constantia" charset="0"/>
                <a:ea typeface="Constantia" charset="0"/>
                <a:cs typeface="Constantia" charset="0"/>
                <a:sym typeface="Constantia" charset="0"/>
              </a:rPr>
              <a:t>(Mark 3:11,12; Luke 8:30,31)</a:t>
            </a:r>
            <a:endParaRPr lang="en-US" sz="3200" dirty="0">
              <a:solidFill>
                <a:schemeClr val="tx1"/>
              </a:solidFill>
              <a:latin typeface="Boulder Regular" charset="0"/>
              <a:ea typeface="Lucida Grande" charset="0"/>
              <a:cs typeface="Lucida Grande" charset="0"/>
              <a:sym typeface="Boulder Regular" charset="0"/>
            </a:endParaRPr>
          </a:p>
          <a:p>
            <a:pPr marL="509588" indent="-509588" algn="l">
              <a:spcBef>
                <a:spcPts val="700"/>
              </a:spcBef>
              <a:buClr>
                <a:srgbClr val="804000"/>
              </a:buClr>
              <a:buSzPct val="125000"/>
              <a:buFont typeface="Zapf Dingbats" charset="0"/>
              <a:buChar char="✦"/>
            </a:pPr>
            <a:r>
              <a:rPr lang="en-US" sz="3200" dirty="0">
                <a:solidFill>
                  <a:schemeClr val="tx1"/>
                </a:solidFill>
                <a:latin typeface="Boulder Regular" charset="0"/>
                <a:ea typeface="Lucida Grande" charset="0"/>
                <a:cs typeface="Lucida Grande" charset="0"/>
                <a:sym typeface="Boulder Regular" charset="0"/>
              </a:rPr>
              <a:t>They believe in hell -</a:t>
            </a:r>
            <a:r>
              <a:rPr lang="en-US" sz="3200" dirty="0">
                <a:solidFill>
                  <a:schemeClr val="tx1"/>
                </a:solidFill>
                <a:latin typeface="Constantia" charset="0"/>
                <a:ea typeface="Constantia" charset="0"/>
                <a:cs typeface="Constantia" charset="0"/>
                <a:sym typeface="Constantia" charset="0"/>
              </a:rPr>
              <a:t> (Mat 8:29)</a:t>
            </a:r>
            <a:endParaRPr lang="en-US" sz="3200" dirty="0">
              <a:solidFill>
                <a:schemeClr val="tx1"/>
              </a:solidFill>
              <a:latin typeface="Boulder Regular" charset="0"/>
              <a:ea typeface="Lucida Grande" charset="0"/>
              <a:cs typeface="Lucida Grande" charset="0"/>
              <a:sym typeface="Boulder Regular" charset="0"/>
            </a:endParaRPr>
          </a:p>
          <a:p>
            <a:pPr marL="509588" indent="-509588" algn="l">
              <a:spcBef>
                <a:spcPts val="700"/>
              </a:spcBef>
              <a:buClr>
                <a:srgbClr val="804000"/>
              </a:buClr>
              <a:buSzPct val="125000"/>
              <a:buFont typeface="Zapf Dingbats" charset="0"/>
              <a:buChar char="✦"/>
            </a:pPr>
            <a:r>
              <a:rPr lang="en-US" sz="3200" dirty="0">
                <a:solidFill>
                  <a:schemeClr val="tx1"/>
                </a:solidFill>
                <a:latin typeface="Boulder Regular" charset="0"/>
                <a:ea typeface="Lucida Grande" charset="0"/>
                <a:cs typeface="Lucida Grande" charset="0"/>
                <a:sym typeface="Boulder Regular" charset="0"/>
              </a:rPr>
              <a:t>They believe Jesus is judge and will condemn - </a:t>
            </a:r>
            <a:r>
              <a:rPr lang="en-US" sz="3200" dirty="0">
                <a:solidFill>
                  <a:schemeClr val="tx1"/>
                </a:solidFill>
                <a:latin typeface="Constantia" charset="0"/>
                <a:ea typeface="Constantia" charset="0"/>
                <a:cs typeface="Constantia" charset="0"/>
                <a:sym typeface="Constantia" charset="0"/>
              </a:rPr>
              <a:t>(Mark 5:1-13)</a:t>
            </a:r>
          </a:p>
        </p:txBody>
      </p:sp>
      <p:sp>
        <p:nvSpPr>
          <p:cNvPr id="34823" name="Rectangle 7"/>
          <p:cNvSpPr>
            <a:spLocks/>
          </p:cNvSpPr>
          <p:nvPr/>
        </p:nvSpPr>
        <p:spPr bwMode="auto">
          <a:xfrm>
            <a:off x="2343150" y="2095500"/>
            <a:ext cx="10642600" cy="10287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6300">
                <a:solidFill>
                  <a:schemeClr val="tx1"/>
                </a:solidFill>
                <a:latin typeface="Denmark Regular" charset="0"/>
                <a:ea typeface="Denmark Regular" charset="0"/>
                <a:cs typeface="Denmark Regular" charset="0"/>
                <a:sym typeface="Denmark Regular" charset="0"/>
              </a:rPr>
              <a:t>The Third Illustration</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1657472" presetClass="entr" presetSubtype="97619280" fill="hold" grpId="0" nodeType="clickEffect">
                                  <p:stCondLst>
                                    <p:cond delay="0"/>
                                  </p:stCondLst>
                                  <p:childTnLst>
                                    <p:set>
                                      <p:cBhvr>
                                        <p:cTn id="6" dur="1" fill="hold">
                                          <p:stCondLst>
                                            <p:cond delay="499"/>
                                          </p:stCondLst>
                                        </p:cTn>
                                        <p:tgtEl>
                                          <p:spTgt spid="348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1657472" presetClass="entr" presetSubtype="97619280" fill="hold" grpId="0" nodeType="clickEffect">
                                  <p:stCondLst>
                                    <p:cond delay="0"/>
                                  </p:stCondLst>
                                  <p:childTnLst>
                                    <p:set>
                                      <p:cBhvr>
                                        <p:cTn id="10" dur="1" fill="hold">
                                          <p:stCondLst>
                                            <p:cond delay="499"/>
                                          </p:stCondLst>
                                        </p:cTn>
                                        <p:tgtEl>
                                          <p:spTgt spid="3482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71657472" presetClass="entr" presetSubtype="97619280" fill="hold" grpId="0" nodeType="clickEffect">
                                  <p:stCondLst>
                                    <p:cond delay="0"/>
                                  </p:stCondLst>
                                  <p:childTnLst>
                                    <p:set>
                                      <p:cBhvr>
                                        <p:cTn id="14" dur="1" fill="hold">
                                          <p:stCondLst>
                                            <p:cond delay="499"/>
                                          </p:stCondLst>
                                        </p:cTn>
                                        <p:tgtEl>
                                          <p:spTgt spid="3482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71657472" presetClass="entr" presetSubtype="97619280" fill="hold" grpId="0" nodeType="clickEffect">
                                  <p:stCondLst>
                                    <p:cond delay="0"/>
                                  </p:stCondLst>
                                  <p:childTnLst>
                                    <p:set>
                                      <p:cBhvr>
                                        <p:cTn id="18" dur="1" fill="hold">
                                          <p:stCondLst>
                                            <p:cond delay="499"/>
                                          </p:stCondLst>
                                        </p:cTn>
                                        <p:tgtEl>
                                          <p:spTgt spid="3482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71657472" presetClass="entr" presetSubtype="97619280" fill="hold" grpId="0" nodeType="clickEffect">
                                  <p:stCondLst>
                                    <p:cond delay="0"/>
                                  </p:stCondLst>
                                  <p:childTnLst>
                                    <p:set>
                                      <p:cBhvr>
                                        <p:cTn id="22" dur="1" fill="hold">
                                          <p:stCondLst>
                                            <p:cond delay="499"/>
                                          </p:stCondLst>
                                        </p:cTn>
                                        <p:tgtEl>
                                          <p:spTgt spid="348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2827338"/>
            <a:ext cx="7493000" cy="697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584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35843" name="Rectangle 3"/>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pic>
        <p:nvPicPr>
          <p:cNvPr id="3584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2400" y="3517900"/>
            <a:ext cx="7543800" cy="61214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5845" name="Rectangle 5"/>
          <p:cNvSpPr>
            <a:spLocks/>
          </p:cNvSpPr>
          <p:nvPr/>
        </p:nvSpPr>
        <p:spPr bwMode="auto">
          <a:xfrm>
            <a:off x="5524500" y="3873500"/>
            <a:ext cx="6959600" cy="53721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509588" indent="-509588" algn="l">
              <a:spcBef>
                <a:spcPts val="2000"/>
              </a:spcBef>
              <a:buClr>
                <a:srgbClr val="804000"/>
              </a:buClr>
              <a:buSzPct val="125000"/>
              <a:buFont typeface="Zapf Dingbats" charset="0"/>
              <a:buChar char="✦"/>
            </a:pPr>
            <a:r>
              <a:rPr lang="en-US" sz="3200" dirty="0">
                <a:solidFill>
                  <a:schemeClr val="tx1"/>
                </a:solidFill>
                <a:latin typeface="Boulder Regular" charset="0"/>
                <a:ea typeface="Boulder Regular" charset="0"/>
                <a:cs typeface="Boulder Regular" charset="0"/>
                <a:sym typeface="Boulder Regular" charset="0"/>
              </a:rPr>
              <a:t>The demons’ faith extends beyond mere intellectual faith to emotional faith - They tremble!</a:t>
            </a:r>
          </a:p>
          <a:p>
            <a:pPr marL="966788" lvl="1" indent="-509588" algn="l">
              <a:spcBef>
                <a:spcPts val="2000"/>
              </a:spcBef>
              <a:buClr>
                <a:srgbClr val="804000"/>
              </a:buClr>
              <a:buSzPct val="125000"/>
              <a:buFont typeface="Zapf Dingbats" charset="0"/>
              <a:buChar char="✴"/>
            </a:pPr>
            <a:r>
              <a:rPr lang="en-US" sz="3200" dirty="0">
                <a:solidFill>
                  <a:schemeClr val="tx1"/>
                </a:solidFill>
                <a:latin typeface="Constantia" charset="0"/>
                <a:ea typeface="Constantia" charset="0"/>
                <a:cs typeface="Constantia" charset="0"/>
                <a:sym typeface="Constantia" charset="0"/>
              </a:rPr>
              <a:t>Men make their easy professions of faith and live their worldly lives as if there were not God at all. </a:t>
            </a:r>
          </a:p>
          <a:p>
            <a:pPr marL="966788" lvl="1" indent="-509588" algn="l">
              <a:spcBef>
                <a:spcPts val="2000"/>
              </a:spcBef>
              <a:buClr>
                <a:srgbClr val="804000"/>
              </a:buClr>
              <a:buSzPct val="125000"/>
              <a:buFont typeface="Zapf Dingbats" charset="0"/>
              <a:buChar char="✴"/>
            </a:pPr>
            <a:r>
              <a:rPr lang="en-US" sz="3200" dirty="0">
                <a:solidFill>
                  <a:schemeClr val="tx1"/>
                </a:solidFill>
                <a:latin typeface="Constantia" charset="0"/>
                <a:ea typeface="Constantia" charset="0"/>
                <a:cs typeface="Constantia" charset="0"/>
                <a:sym typeface="Constantia" charset="0"/>
              </a:rPr>
              <a:t>Why do demons tremble, while sinners can sail on in blissful unconcern? - </a:t>
            </a:r>
            <a:r>
              <a:rPr lang="en-US" sz="3200" dirty="0">
                <a:solidFill>
                  <a:schemeClr val="tx1"/>
                </a:solidFill>
                <a:latin typeface="Constantia Bold" charset="0"/>
                <a:ea typeface="Constantia Bold" charset="0"/>
                <a:cs typeface="Constantia Bold" charset="0"/>
                <a:sym typeface="Constantia Bold" charset="0"/>
              </a:rPr>
              <a:t>They know that judgment is real &amp; coming!</a:t>
            </a:r>
          </a:p>
        </p:txBody>
      </p:sp>
      <p:sp>
        <p:nvSpPr>
          <p:cNvPr id="35846" name="Rectangle 6"/>
          <p:cNvSpPr>
            <a:spLocks/>
          </p:cNvSpPr>
          <p:nvPr/>
        </p:nvSpPr>
        <p:spPr bwMode="auto">
          <a:xfrm>
            <a:off x="2343150" y="2095500"/>
            <a:ext cx="10642600" cy="10287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6300">
                <a:solidFill>
                  <a:schemeClr val="tx1"/>
                </a:solidFill>
                <a:latin typeface="Denmark Regular" charset="0"/>
                <a:ea typeface="Denmark Regular" charset="0"/>
                <a:cs typeface="Denmark Regular" charset="0"/>
                <a:sym typeface="Denmark Regular" charset="0"/>
              </a:rPr>
              <a:t>The Third Illustration</a:t>
            </a:r>
          </a:p>
        </p:txBody>
      </p:sp>
      <p:pic>
        <p:nvPicPr>
          <p:cNvPr id="35847"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6146800"/>
            <a:ext cx="53848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iterate type="lt">
                                    <p:tmPct val="100000"/>
                                  </p:iterate>
                                  <p:childTnLst>
                                    <p:set>
                                      <p:cBhvr>
                                        <p:cTn id="6" dur="1" fill="hold">
                                          <p:stCondLst>
                                            <p:cond delay="0"/>
                                          </p:stCondLst>
                                        </p:cTn>
                                        <p:tgtEl>
                                          <p:spTgt spid="35845">
                                            <p:txEl>
                                              <p:pRg st="0" end="0"/>
                                            </p:txEl>
                                          </p:spTgt>
                                        </p:tgtEl>
                                        <p:attrNameLst>
                                          <p:attrName>style.visibility</p:attrName>
                                        </p:attrNameLst>
                                      </p:cBhvr>
                                      <p:to>
                                        <p:strVal val="visible"/>
                                      </p:to>
                                    </p:set>
                                    <p:anim calcmode="lin" valueType="num">
                                      <p:cBhvr>
                                        <p:cTn id="7" dur="75" fill="hold"/>
                                        <p:tgtEl>
                                          <p:spTgt spid="35845">
                                            <p:txEl>
                                              <p:pRg st="0" end="0"/>
                                            </p:txEl>
                                          </p:spTgt>
                                        </p:tgtEl>
                                        <p:attrNameLst>
                                          <p:attrName>ppt_w</p:attrName>
                                        </p:attrNameLst>
                                      </p:cBhvr>
                                      <p:tavLst>
                                        <p:tav tm="0">
                                          <p:val>
                                            <p:strVal val="4*#ppt_w"/>
                                          </p:val>
                                        </p:tav>
                                        <p:tav tm="100000">
                                          <p:val>
                                            <p:strVal val="#ppt_w"/>
                                          </p:val>
                                        </p:tav>
                                      </p:tavLst>
                                    </p:anim>
                                    <p:anim calcmode="lin" valueType="num">
                                      <p:cBhvr>
                                        <p:cTn id="8" dur="75" fill="hold"/>
                                        <p:tgtEl>
                                          <p:spTgt spid="35845">
                                            <p:txEl>
                                              <p:pRg st="0" end="0"/>
                                            </p:txEl>
                                          </p:spTgt>
                                        </p:tgtEl>
                                        <p:attrNameLst>
                                          <p:attrName>ppt_h</p:attrName>
                                        </p:attrNameLst>
                                      </p:cBhvr>
                                      <p:tavLst>
                                        <p:tav tm="0">
                                          <p:val>
                                            <p:strVal val="4*#ppt_h"/>
                                          </p:val>
                                        </p:tav>
                                        <p:tav tm="100000">
                                          <p:val>
                                            <p:strVal val="#ppt_h"/>
                                          </p:val>
                                        </p:tav>
                                      </p:tavLst>
                                    </p:anim>
                                  </p:childTnLst>
                                </p:cTn>
                              </p:par>
                              <p:par>
                                <p:cTn id="9" presetID="23" presetClass="entr" presetSubtype="32" fill="hold" grpId="0" nodeType="withEffect">
                                  <p:stCondLst>
                                    <p:cond delay="0"/>
                                  </p:stCondLst>
                                  <p:iterate type="lt">
                                    <p:tmPct val="100000"/>
                                  </p:iterate>
                                  <p:childTnLst>
                                    <p:set>
                                      <p:cBhvr>
                                        <p:cTn id="10" dur="1" fill="hold">
                                          <p:stCondLst>
                                            <p:cond delay="0"/>
                                          </p:stCondLst>
                                        </p:cTn>
                                        <p:tgtEl>
                                          <p:spTgt spid="35845">
                                            <p:txEl>
                                              <p:pRg st="1" end="1"/>
                                            </p:txEl>
                                          </p:spTgt>
                                        </p:tgtEl>
                                        <p:attrNameLst>
                                          <p:attrName>style.visibility</p:attrName>
                                        </p:attrNameLst>
                                      </p:cBhvr>
                                      <p:to>
                                        <p:strVal val="visible"/>
                                      </p:to>
                                    </p:set>
                                    <p:anim calcmode="lin" valueType="num">
                                      <p:cBhvr>
                                        <p:cTn id="11" dur="75" fill="hold"/>
                                        <p:tgtEl>
                                          <p:spTgt spid="35845">
                                            <p:txEl>
                                              <p:pRg st="1" end="1"/>
                                            </p:txEl>
                                          </p:spTgt>
                                        </p:tgtEl>
                                        <p:attrNameLst>
                                          <p:attrName>ppt_w</p:attrName>
                                        </p:attrNameLst>
                                      </p:cBhvr>
                                      <p:tavLst>
                                        <p:tav tm="0">
                                          <p:val>
                                            <p:strVal val="4*#ppt_w"/>
                                          </p:val>
                                        </p:tav>
                                        <p:tav tm="100000">
                                          <p:val>
                                            <p:strVal val="#ppt_w"/>
                                          </p:val>
                                        </p:tav>
                                      </p:tavLst>
                                    </p:anim>
                                    <p:anim calcmode="lin" valueType="num">
                                      <p:cBhvr>
                                        <p:cTn id="12" dur="75" fill="hold"/>
                                        <p:tgtEl>
                                          <p:spTgt spid="35845">
                                            <p:txEl>
                                              <p:pRg st="1" end="1"/>
                                            </p:txEl>
                                          </p:spTgt>
                                        </p:tgtEl>
                                        <p:attrNameLst>
                                          <p:attrName>ppt_h</p:attrName>
                                        </p:attrNameLst>
                                      </p:cBhvr>
                                      <p:tavLst>
                                        <p:tav tm="0">
                                          <p:val>
                                            <p:strVal val="4*#ppt_h"/>
                                          </p:val>
                                        </p:tav>
                                        <p:tav tm="100000">
                                          <p:val>
                                            <p:strVal val="#ppt_h"/>
                                          </p:val>
                                        </p:tav>
                                      </p:tavLst>
                                    </p:anim>
                                  </p:childTnLst>
                                </p:cTn>
                              </p:par>
                              <p:par>
                                <p:cTn id="13" presetID="23" presetClass="entr" presetSubtype="32" fill="hold" grpId="0" nodeType="withEffect">
                                  <p:stCondLst>
                                    <p:cond delay="0"/>
                                  </p:stCondLst>
                                  <p:iterate type="lt">
                                    <p:tmPct val="100000"/>
                                  </p:iterate>
                                  <p:childTnLst>
                                    <p:set>
                                      <p:cBhvr>
                                        <p:cTn id="14" dur="1" fill="hold">
                                          <p:stCondLst>
                                            <p:cond delay="0"/>
                                          </p:stCondLst>
                                        </p:cTn>
                                        <p:tgtEl>
                                          <p:spTgt spid="35845">
                                            <p:txEl>
                                              <p:pRg st="2" end="2"/>
                                            </p:txEl>
                                          </p:spTgt>
                                        </p:tgtEl>
                                        <p:attrNameLst>
                                          <p:attrName>style.visibility</p:attrName>
                                        </p:attrNameLst>
                                      </p:cBhvr>
                                      <p:to>
                                        <p:strVal val="visible"/>
                                      </p:to>
                                    </p:set>
                                    <p:anim calcmode="lin" valueType="num">
                                      <p:cBhvr>
                                        <p:cTn id="15" dur="75" fill="hold"/>
                                        <p:tgtEl>
                                          <p:spTgt spid="35845">
                                            <p:txEl>
                                              <p:pRg st="2" end="2"/>
                                            </p:txEl>
                                          </p:spTgt>
                                        </p:tgtEl>
                                        <p:attrNameLst>
                                          <p:attrName>ppt_w</p:attrName>
                                        </p:attrNameLst>
                                      </p:cBhvr>
                                      <p:tavLst>
                                        <p:tav tm="0">
                                          <p:val>
                                            <p:strVal val="4*#ppt_w"/>
                                          </p:val>
                                        </p:tav>
                                        <p:tav tm="100000">
                                          <p:val>
                                            <p:strVal val="#ppt_w"/>
                                          </p:val>
                                        </p:tav>
                                      </p:tavLst>
                                    </p:anim>
                                    <p:anim calcmode="lin" valueType="num">
                                      <p:cBhvr>
                                        <p:cTn id="16" dur="75" fill="hold"/>
                                        <p:tgtEl>
                                          <p:spTgt spid="35845">
                                            <p:txEl>
                                              <p:pRg st="2" end="2"/>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2827338"/>
            <a:ext cx="7493000" cy="697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686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36867" name="Rectangle 3"/>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pic>
        <p:nvPicPr>
          <p:cNvPr id="3686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6146800"/>
            <a:ext cx="53848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6869"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400" y="3517900"/>
            <a:ext cx="7543800" cy="61214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6870" name="Rectangle 6"/>
          <p:cNvSpPr>
            <a:spLocks/>
          </p:cNvSpPr>
          <p:nvPr/>
        </p:nvSpPr>
        <p:spPr bwMode="auto">
          <a:xfrm>
            <a:off x="5524500" y="3873500"/>
            <a:ext cx="6959600" cy="54610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509588" indent="-509588" algn="l">
              <a:spcBef>
                <a:spcPts val="2000"/>
              </a:spcBef>
              <a:buClr>
                <a:srgbClr val="804000"/>
              </a:buClr>
              <a:buSzPct val="125000"/>
              <a:buFont typeface="Zapf Dingbats" charset="0"/>
              <a:buChar char="✦"/>
            </a:pPr>
            <a:r>
              <a:rPr lang="en-US" sz="4100" dirty="0">
                <a:solidFill>
                  <a:schemeClr val="tx1"/>
                </a:solidFill>
                <a:latin typeface="Boulder Regular" charset="0"/>
                <a:ea typeface="Boulder Regular" charset="0"/>
                <a:cs typeface="Boulder Regular" charset="0"/>
                <a:sym typeface="Boulder Regular" charset="0"/>
              </a:rPr>
              <a:t>A demons faith, as it were, cannot save them!</a:t>
            </a:r>
          </a:p>
          <a:p>
            <a:pPr marL="509588" indent="-509588" algn="l">
              <a:spcBef>
                <a:spcPts val="2000"/>
              </a:spcBef>
              <a:buClr>
                <a:srgbClr val="804000"/>
              </a:buClr>
              <a:buSzPct val="125000"/>
              <a:buFont typeface="Zapf Dingbats" charset="0"/>
              <a:buChar char="✦"/>
            </a:pPr>
            <a:r>
              <a:rPr lang="en-US" sz="4100" dirty="0">
                <a:solidFill>
                  <a:schemeClr val="tx1"/>
                </a:solidFill>
                <a:latin typeface="Boulder Regular" charset="0"/>
                <a:ea typeface="Boulder Regular" charset="0"/>
                <a:cs typeface="Boulder Regular" charset="0"/>
                <a:sym typeface="Boulder Regular" charset="0"/>
              </a:rPr>
              <a:t>One with such faith is empty, (foolish)</a:t>
            </a:r>
          </a:p>
          <a:p>
            <a:pPr marL="509588" indent="-509588" algn="l">
              <a:spcBef>
                <a:spcPts val="2000"/>
              </a:spcBef>
              <a:buClr>
                <a:srgbClr val="804000"/>
              </a:buClr>
              <a:buSzPct val="125000"/>
              <a:buFont typeface="Zapf Dingbats" charset="0"/>
              <a:buChar char="✦"/>
            </a:pPr>
            <a:r>
              <a:rPr lang="en-US" sz="4100" dirty="0">
                <a:solidFill>
                  <a:schemeClr val="tx1"/>
                </a:solidFill>
                <a:latin typeface="Boulder Regular" charset="0"/>
                <a:ea typeface="Boulder Regular" charset="0"/>
                <a:cs typeface="Boulder Regular" charset="0"/>
                <a:sym typeface="Boulder Regular" charset="0"/>
              </a:rPr>
              <a:t>To have faith without works is powerless - it is dead, useless - it cannot save!</a:t>
            </a:r>
          </a:p>
        </p:txBody>
      </p:sp>
      <p:sp>
        <p:nvSpPr>
          <p:cNvPr id="36871" name="Rectangle 7"/>
          <p:cNvSpPr>
            <a:spLocks/>
          </p:cNvSpPr>
          <p:nvPr/>
        </p:nvSpPr>
        <p:spPr bwMode="auto">
          <a:xfrm>
            <a:off x="2343150" y="2095500"/>
            <a:ext cx="10642600" cy="10287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6300">
                <a:solidFill>
                  <a:schemeClr val="tx1"/>
                </a:solidFill>
                <a:latin typeface="Denmark Regular" charset="0"/>
                <a:ea typeface="Denmark Regular" charset="0"/>
                <a:cs typeface="Denmark Regular" charset="0"/>
                <a:sym typeface="Denmark Regular" charset="0"/>
              </a:rPr>
              <a:t>The Third Illustration</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iterate type="lt">
                                    <p:tmPct val="100000"/>
                                  </p:iterate>
                                  <p:childTnLst>
                                    <p:set>
                                      <p:cBhvr>
                                        <p:cTn id="6" dur="1" fill="hold">
                                          <p:stCondLst>
                                            <p:cond delay="0"/>
                                          </p:stCondLst>
                                        </p:cTn>
                                        <p:tgtEl>
                                          <p:spTgt spid="36870">
                                            <p:txEl>
                                              <p:pRg st="0" end="0"/>
                                            </p:txEl>
                                          </p:spTgt>
                                        </p:tgtEl>
                                        <p:attrNameLst>
                                          <p:attrName>style.visibility</p:attrName>
                                        </p:attrNameLst>
                                      </p:cBhvr>
                                      <p:to>
                                        <p:strVal val="visible"/>
                                      </p:to>
                                    </p:set>
                                    <p:anim calcmode="lin" valueType="num">
                                      <p:cBhvr>
                                        <p:cTn id="7" dur="75" fill="hold"/>
                                        <p:tgtEl>
                                          <p:spTgt spid="36870">
                                            <p:txEl>
                                              <p:pRg st="0" end="0"/>
                                            </p:txEl>
                                          </p:spTgt>
                                        </p:tgtEl>
                                        <p:attrNameLst>
                                          <p:attrName>ppt_w</p:attrName>
                                        </p:attrNameLst>
                                      </p:cBhvr>
                                      <p:tavLst>
                                        <p:tav tm="0">
                                          <p:val>
                                            <p:fltVal val="0"/>
                                          </p:val>
                                        </p:tav>
                                        <p:tav tm="100000">
                                          <p:val>
                                            <p:strVal val="#ppt_w"/>
                                          </p:val>
                                        </p:tav>
                                      </p:tavLst>
                                    </p:anim>
                                    <p:anim calcmode="lin" valueType="num">
                                      <p:cBhvr>
                                        <p:cTn id="8" dur="75" fill="hold"/>
                                        <p:tgtEl>
                                          <p:spTgt spid="3687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iterate type="lt">
                                    <p:tmPct val="100000"/>
                                  </p:iterate>
                                  <p:childTnLst>
                                    <p:set>
                                      <p:cBhvr>
                                        <p:cTn id="12" dur="1" fill="hold">
                                          <p:stCondLst>
                                            <p:cond delay="0"/>
                                          </p:stCondLst>
                                        </p:cTn>
                                        <p:tgtEl>
                                          <p:spTgt spid="36870">
                                            <p:txEl>
                                              <p:pRg st="1" end="1"/>
                                            </p:txEl>
                                          </p:spTgt>
                                        </p:tgtEl>
                                        <p:attrNameLst>
                                          <p:attrName>style.visibility</p:attrName>
                                        </p:attrNameLst>
                                      </p:cBhvr>
                                      <p:to>
                                        <p:strVal val="visible"/>
                                      </p:to>
                                    </p:set>
                                    <p:anim calcmode="lin" valueType="num">
                                      <p:cBhvr>
                                        <p:cTn id="13" dur="75" fill="hold"/>
                                        <p:tgtEl>
                                          <p:spTgt spid="36870">
                                            <p:txEl>
                                              <p:pRg st="1" end="1"/>
                                            </p:txEl>
                                          </p:spTgt>
                                        </p:tgtEl>
                                        <p:attrNameLst>
                                          <p:attrName>ppt_w</p:attrName>
                                        </p:attrNameLst>
                                      </p:cBhvr>
                                      <p:tavLst>
                                        <p:tav tm="0">
                                          <p:val>
                                            <p:fltVal val="0"/>
                                          </p:val>
                                        </p:tav>
                                        <p:tav tm="100000">
                                          <p:val>
                                            <p:strVal val="#ppt_w"/>
                                          </p:val>
                                        </p:tav>
                                      </p:tavLst>
                                    </p:anim>
                                    <p:anim calcmode="lin" valueType="num">
                                      <p:cBhvr>
                                        <p:cTn id="14" dur="75" fill="hold"/>
                                        <p:tgtEl>
                                          <p:spTgt spid="3687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iterate type="lt">
                                    <p:tmPct val="100000"/>
                                  </p:iterate>
                                  <p:childTnLst>
                                    <p:set>
                                      <p:cBhvr>
                                        <p:cTn id="18" dur="1" fill="hold">
                                          <p:stCondLst>
                                            <p:cond delay="0"/>
                                          </p:stCondLst>
                                        </p:cTn>
                                        <p:tgtEl>
                                          <p:spTgt spid="36870">
                                            <p:txEl>
                                              <p:pRg st="2" end="2"/>
                                            </p:txEl>
                                          </p:spTgt>
                                        </p:tgtEl>
                                        <p:attrNameLst>
                                          <p:attrName>style.visibility</p:attrName>
                                        </p:attrNameLst>
                                      </p:cBhvr>
                                      <p:to>
                                        <p:strVal val="visible"/>
                                      </p:to>
                                    </p:set>
                                    <p:anim calcmode="lin" valueType="num">
                                      <p:cBhvr>
                                        <p:cTn id="19" dur="75" fill="hold"/>
                                        <p:tgtEl>
                                          <p:spTgt spid="36870">
                                            <p:txEl>
                                              <p:pRg st="2" end="2"/>
                                            </p:txEl>
                                          </p:spTgt>
                                        </p:tgtEl>
                                        <p:attrNameLst>
                                          <p:attrName>ppt_w</p:attrName>
                                        </p:attrNameLst>
                                      </p:cBhvr>
                                      <p:tavLst>
                                        <p:tav tm="0">
                                          <p:val>
                                            <p:fltVal val="0"/>
                                          </p:val>
                                        </p:tav>
                                        <p:tav tm="100000">
                                          <p:val>
                                            <p:strVal val="#ppt_w"/>
                                          </p:val>
                                        </p:tav>
                                      </p:tavLst>
                                    </p:anim>
                                    <p:anim calcmode="lin" valueType="num">
                                      <p:cBhvr>
                                        <p:cTn id="20" dur="75" fill="hold"/>
                                        <p:tgtEl>
                                          <p:spTgt spid="36870">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82800"/>
            <a:ext cx="63627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789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37891" name="Rectangle 3"/>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pic>
        <p:nvPicPr>
          <p:cNvPr id="3789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2400" y="3517900"/>
            <a:ext cx="7543800" cy="61214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7893" name="Rectangle 5"/>
          <p:cNvSpPr>
            <a:spLocks/>
          </p:cNvSpPr>
          <p:nvPr/>
        </p:nvSpPr>
        <p:spPr bwMode="auto">
          <a:xfrm>
            <a:off x="5524500" y="3835400"/>
            <a:ext cx="6959600" cy="55880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468313" indent="-468313" algn="l">
              <a:spcBef>
                <a:spcPts val="1400"/>
              </a:spcBef>
              <a:buClr>
                <a:srgbClr val="804000"/>
              </a:buClr>
              <a:buSzPct val="125000"/>
              <a:buFont typeface="Zapf Dingbats" charset="0"/>
              <a:buChar char="✦"/>
            </a:pPr>
            <a:r>
              <a:rPr lang="en-US" sz="3200" dirty="0">
                <a:solidFill>
                  <a:schemeClr val="tx1"/>
                </a:solidFill>
                <a:latin typeface="Boulder Regular" charset="0"/>
                <a:ea typeface="Boulder Regular" charset="0"/>
                <a:cs typeface="Boulder Regular" charset="0"/>
                <a:sym typeface="Boulder Regular" charset="0"/>
              </a:rPr>
              <a:t>Abraham was JUSTIFIED by works - </a:t>
            </a:r>
            <a:r>
              <a:rPr lang="en-US" sz="3200" dirty="0">
                <a:solidFill>
                  <a:schemeClr val="tx1"/>
                </a:solidFill>
                <a:latin typeface="Constantia" charset="0"/>
                <a:ea typeface="Constantia" charset="0"/>
                <a:cs typeface="Constantia" charset="0"/>
                <a:sym typeface="Constantia" charset="0"/>
              </a:rPr>
              <a:t>(justified, </a:t>
            </a:r>
            <a:r>
              <a:rPr lang="en-US" sz="2900" dirty="0">
                <a:solidFill>
                  <a:srgbClr val="471400"/>
                </a:solidFill>
                <a:effectLst>
                  <a:outerShdw blurRad="38100" dist="38100" dir="2700000" algn="tl">
                    <a:srgbClr val="C0C0C0"/>
                  </a:outerShdw>
                </a:effectLst>
                <a:latin typeface="Arial" charset="0"/>
                <a:cs typeface="Arial" charset="0"/>
                <a:sym typeface="Arial" charset="0"/>
              </a:rPr>
              <a:t>[</a:t>
            </a:r>
            <a:r>
              <a:rPr lang="en-US" sz="2900" dirty="0" err="1">
                <a:solidFill>
                  <a:srgbClr val="471400"/>
                </a:solidFill>
                <a:effectLst>
                  <a:outerShdw blurRad="38100" dist="38100" dir="2700000" algn="tl">
                    <a:srgbClr val="C0C0C0"/>
                  </a:outerShdw>
                </a:effectLst>
                <a:latin typeface="Arial" charset="0"/>
                <a:cs typeface="Arial" charset="0"/>
                <a:sym typeface="Arial" charset="0"/>
              </a:rPr>
              <a:t>dikaiosune</a:t>
            </a:r>
            <a:r>
              <a:rPr lang="en-US" sz="2900" dirty="0">
                <a:solidFill>
                  <a:srgbClr val="471400"/>
                </a:solidFill>
                <a:effectLst>
                  <a:outerShdw blurRad="38100" dist="38100" dir="2700000" algn="tl">
                    <a:srgbClr val="C0C0C0"/>
                  </a:outerShdw>
                </a:effectLst>
                <a:latin typeface="Arial" charset="0"/>
                <a:cs typeface="Arial" charset="0"/>
                <a:sym typeface="Arial" charset="0"/>
              </a:rPr>
              <a:t> - </a:t>
            </a:r>
            <a:r>
              <a:rPr lang="en-US" sz="2900" dirty="0" err="1">
                <a:solidFill>
                  <a:srgbClr val="471400"/>
                </a:solidFill>
                <a:effectLst>
                  <a:outerShdw blurRad="38100" dist="38100" dir="2700000" algn="tl">
                    <a:srgbClr val="C0C0C0"/>
                  </a:outerShdw>
                </a:effectLst>
                <a:latin typeface="TITUS Cyberbit Basic" charset="0"/>
                <a:cs typeface="TITUS Cyberbit Basic" charset="0"/>
                <a:sym typeface="TITUS Cyberbit Basic" charset="0"/>
              </a:rPr>
              <a:t>δικ</a:t>
            </a:r>
            <a:r>
              <a:rPr lang="en-US" sz="2900" dirty="0">
                <a:solidFill>
                  <a:srgbClr val="471400"/>
                </a:solidFill>
                <a:effectLst>
                  <a:outerShdw blurRad="38100" dist="38100" dir="2700000" algn="tl">
                    <a:srgbClr val="C0C0C0"/>
                  </a:outerShdw>
                </a:effectLst>
                <a:latin typeface="TITUS Cyberbit Basic" charset="0"/>
                <a:cs typeface="TITUS Cyberbit Basic" charset="0"/>
                <a:sym typeface="TITUS Cyberbit Basic" charset="0"/>
              </a:rPr>
              <a:t>αιοσύνη</a:t>
            </a:r>
            <a:r>
              <a:rPr lang="en-US" sz="2900" dirty="0">
                <a:solidFill>
                  <a:srgbClr val="471400"/>
                </a:solidFill>
                <a:effectLst>
                  <a:outerShdw blurRad="38100" dist="38100" dir="2700000" algn="tl">
                    <a:srgbClr val="C0C0C0"/>
                  </a:outerShdw>
                </a:effectLst>
                <a:latin typeface="Arial" charset="0"/>
                <a:cs typeface="Arial" charset="0"/>
                <a:sym typeface="Arial" charset="0"/>
              </a:rPr>
              <a:t>] </a:t>
            </a:r>
            <a:r>
              <a:rPr lang="en-US" sz="3200" dirty="0">
                <a:solidFill>
                  <a:schemeClr val="tx1"/>
                </a:solidFill>
                <a:latin typeface="Constantia" charset="0"/>
                <a:ea typeface="Constantia" charset="0"/>
                <a:cs typeface="Constantia" charset="0"/>
                <a:sym typeface="Constantia" charset="0"/>
              </a:rPr>
              <a:t>same term as in Rom 4:2,3,5,6; 6:16)</a:t>
            </a:r>
            <a:endParaRPr lang="en-US" sz="3200" dirty="0">
              <a:solidFill>
                <a:schemeClr val="tx1"/>
              </a:solidFill>
              <a:latin typeface="Boulder Regular" charset="0"/>
              <a:ea typeface="Lucida Grande" charset="0"/>
              <a:cs typeface="Lucida Grande" charset="0"/>
              <a:sym typeface="Boulder Regular" charset="0"/>
            </a:endParaRPr>
          </a:p>
          <a:p>
            <a:pPr marL="468313" indent="-468313" algn="l">
              <a:spcBef>
                <a:spcPts val="1400"/>
              </a:spcBef>
              <a:buClr>
                <a:srgbClr val="804000"/>
              </a:buClr>
              <a:buSzPct val="125000"/>
              <a:buFont typeface="Zapf Dingbats" charset="0"/>
              <a:buChar char="✦"/>
            </a:pPr>
            <a:r>
              <a:rPr lang="en-US" sz="3200" dirty="0">
                <a:solidFill>
                  <a:schemeClr val="tx1"/>
                </a:solidFill>
                <a:latin typeface="Boulder Regular" charset="0"/>
                <a:ea typeface="Lucida Grande" charset="0"/>
                <a:cs typeface="Lucida Grande" charset="0"/>
                <a:sym typeface="Boulder Regular" charset="0"/>
              </a:rPr>
              <a:t>When he obeyed God by offering Isaac -</a:t>
            </a:r>
            <a:r>
              <a:rPr lang="en-US" sz="3200" dirty="0">
                <a:solidFill>
                  <a:schemeClr val="tx1"/>
                </a:solidFill>
                <a:latin typeface="Constantia" charset="0"/>
                <a:ea typeface="Constantia" charset="0"/>
                <a:cs typeface="Constantia" charset="0"/>
                <a:sym typeface="Constantia" charset="0"/>
              </a:rPr>
              <a:t> (Gen 22:1-19)</a:t>
            </a:r>
          </a:p>
          <a:p>
            <a:pPr marL="468313" indent="-468313" algn="l">
              <a:spcBef>
                <a:spcPts val="1400"/>
              </a:spcBef>
              <a:buClr>
                <a:srgbClr val="804000"/>
              </a:buClr>
              <a:buSzPct val="125000"/>
              <a:buFont typeface="Zapf Dingbats" charset="0"/>
              <a:buChar char="✦"/>
            </a:pPr>
            <a:r>
              <a:rPr lang="en-US" sz="3200" dirty="0">
                <a:solidFill>
                  <a:schemeClr val="tx1"/>
                </a:solidFill>
                <a:latin typeface="Boulder Regular" charset="0"/>
                <a:ea typeface="Boulder Regular" charset="0"/>
                <a:cs typeface="Boulder Regular" charset="0"/>
                <a:sym typeface="Boulder Regular" charset="0"/>
              </a:rPr>
              <a:t>Abraham trusted God to the max! </a:t>
            </a:r>
            <a:r>
              <a:rPr lang="en-US" sz="3200" dirty="0">
                <a:solidFill>
                  <a:schemeClr val="tx1"/>
                </a:solidFill>
                <a:latin typeface="Constantia" charset="0"/>
                <a:ea typeface="Constantia" charset="0"/>
                <a:cs typeface="Constantia" charset="0"/>
                <a:sym typeface="Constantia" charset="0"/>
              </a:rPr>
              <a:t>- (</a:t>
            </a:r>
            <a:r>
              <a:rPr lang="en-US" sz="3200" dirty="0" err="1">
                <a:solidFill>
                  <a:schemeClr val="tx1"/>
                </a:solidFill>
                <a:latin typeface="Constantia" charset="0"/>
                <a:ea typeface="Constantia" charset="0"/>
                <a:cs typeface="Constantia" charset="0"/>
                <a:sym typeface="Constantia" charset="0"/>
              </a:rPr>
              <a:t>Heb</a:t>
            </a:r>
            <a:r>
              <a:rPr lang="en-US" sz="3200" dirty="0">
                <a:solidFill>
                  <a:schemeClr val="tx1"/>
                </a:solidFill>
                <a:latin typeface="Constantia" charset="0"/>
                <a:ea typeface="Constantia" charset="0"/>
                <a:cs typeface="Constantia" charset="0"/>
                <a:sym typeface="Constantia" charset="0"/>
              </a:rPr>
              <a:t> 11:17; Rom 4:19-22)</a:t>
            </a:r>
          </a:p>
          <a:p>
            <a:pPr marL="468313" indent="-468313" algn="l">
              <a:spcBef>
                <a:spcPts val="1400"/>
              </a:spcBef>
              <a:buClr>
                <a:srgbClr val="804000"/>
              </a:buClr>
              <a:buSzPct val="125000"/>
              <a:buFont typeface="Zapf Dingbats" charset="0"/>
              <a:buChar char="✦"/>
            </a:pPr>
            <a:r>
              <a:rPr lang="en-US" sz="3200" dirty="0">
                <a:solidFill>
                  <a:schemeClr val="tx1"/>
                </a:solidFill>
                <a:latin typeface="Boulder Regular" charset="0"/>
                <a:ea typeface="Boulder Regular" charset="0"/>
                <a:cs typeface="Boulder Regular" charset="0"/>
                <a:sym typeface="Boulder Regular" charset="0"/>
              </a:rPr>
              <a:t>The only viable faith is the faith that obeys God! </a:t>
            </a:r>
            <a:r>
              <a:rPr lang="en-US" sz="3200" dirty="0">
                <a:solidFill>
                  <a:schemeClr val="tx1"/>
                </a:solidFill>
                <a:latin typeface="Constantia" charset="0"/>
                <a:ea typeface="Constantia" charset="0"/>
                <a:cs typeface="Constantia" charset="0"/>
                <a:sym typeface="Constantia" charset="0"/>
              </a:rPr>
              <a:t>- (Mark 16:16; Acts 2:37,38,41; Rom 4:12,23, 6:16-19)</a:t>
            </a:r>
          </a:p>
        </p:txBody>
      </p:sp>
      <p:sp>
        <p:nvSpPr>
          <p:cNvPr id="37894" name="Rectangle 6"/>
          <p:cNvSpPr>
            <a:spLocks/>
          </p:cNvSpPr>
          <p:nvPr/>
        </p:nvSpPr>
        <p:spPr bwMode="auto">
          <a:xfrm>
            <a:off x="31750" y="2095500"/>
            <a:ext cx="12954000" cy="8763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300">
                <a:solidFill>
                  <a:schemeClr val="tx1"/>
                </a:solidFill>
                <a:latin typeface="Denmark Regular" charset="0"/>
                <a:ea typeface="Denmark Regular" charset="0"/>
                <a:cs typeface="Denmark Regular" charset="0"/>
                <a:sym typeface="Denmark Regular" charset="0"/>
              </a:rPr>
              <a:t>The Example of Abraham - (21-24)</a:t>
            </a:r>
          </a:p>
        </p:txBody>
      </p:sp>
      <p:pic>
        <p:nvPicPr>
          <p:cNvPr id="37895"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6146800"/>
            <a:ext cx="53848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iterate type="lt">
                                    <p:tmPct val="100000"/>
                                  </p:iterate>
                                  <p:childTnLst>
                                    <p:set>
                                      <p:cBhvr>
                                        <p:cTn id="6" dur="1" fill="hold">
                                          <p:stCondLst>
                                            <p:cond delay="0"/>
                                          </p:stCondLst>
                                        </p:cTn>
                                        <p:tgtEl>
                                          <p:spTgt spid="37893">
                                            <p:txEl>
                                              <p:pRg st="0" end="0"/>
                                            </p:txEl>
                                          </p:spTgt>
                                        </p:tgtEl>
                                        <p:attrNameLst>
                                          <p:attrName>style.visibility</p:attrName>
                                        </p:attrNameLst>
                                      </p:cBhvr>
                                      <p:to>
                                        <p:strVal val="visible"/>
                                      </p:to>
                                    </p:set>
                                    <p:anim calcmode="lin" valueType="num">
                                      <p:cBhvr>
                                        <p:cTn id="7" dur="75" fill="hold"/>
                                        <p:tgtEl>
                                          <p:spTgt spid="37893">
                                            <p:txEl>
                                              <p:pRg st="0" end="0"/>
                                            </p:txEl>
                                          </p:spTgt>
                                        </p:tgtEl>
                                        <p:attrNameLst>
                                          <p:attrName>ppt_w</p:attrName>
                                        </p:attrNameLst>
                                      </p:cBhvr>
                                      <p:tavLst>
                                        <p:tav tm="0">
                                          <p:val>
                                            <p:strVal val="4*#ppt_w"/>
                                          </p:val>
                                        </p:tav>
                                        <p:tav tm="100000">
                                          <p:val>
                                            <p:strVal val="#ppt_w"/>
                                          </p:val>
                                        </p:tav>
                                      </p:tavLst>
                                    </p:anim>
                                    <p:anim calcmode="lin" valueType="num">
                                      <p:cBhvr>
                                        <p:cTn id="8" dur="75" fill="hold"/>
                                        <p:tgtEl>
                                          <p:spTgt spid="37893">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iterate type="lt">
                                    <p:tmPct val="100000"/>
                                  </p:iterate>
                                  <p:childTnLst>
                                    <p:set>
                                      <p:cBhvr>
                                        <p:cTn id="12" dur="1" fill="hold">
                                          <p:stCondLst>
                                            <p:cond delay="0"/>
                                          </p:stCondLst>
                                        </p:cTn>
                                        <p:tgtEl>
                                          <p:spTgt spid="37893">
                                            <p:txEl>
                                              <p:pRg st="1" end="1"/>
                                            </p:txEl>
                                          </p:spTgt>
                                        </p:tgtEl>
                                        <p:attrNameLst>
                                          <p:attrName>style.visibility</p:attrName>
                                        </p:attrNameLst>
                                      </p:cBhvr>
                                      <p:to>
                                        <p:strVal val="visible"/>
                                      </p:to>
                                    </p:set>
                                    <p:anim calcmode="lin" valueType="num">
                                      <p:cBhvr>
                                        <p:cTn id="13" dur="75" fill="hold"/>
                                        <p:tgtEl>
                                          <p:spTgt spid="37893">
                                            <p:txEl>
                                              <p:pRg st="1" end="1"/>
                                            </p:txEl>
                                          </p:spTgt>
                                        </p:tgtEl>
                                        <p:attrNameLst>
                                          <p:attrName>ppt_w</p:attrName>
                                        </p:attrNameLst>
                                      </p:cBhvr>
                                      <p:tavLst>
                                        <p:tav tm="0">
                                          <p:val>
                                            <p:strVal val="4*#ppt_w"/>
                                          </p:val>
                                        </p:tav>
                                        <p:tav tm="100000">
                                          <p:val>
                                            <p:strVal val="#ppt_w"/>
                                          </p:val>
                                        </p:tav>
                                      </p:tavLst>
                                    </p:anim>
                                    <p:anim calcmode="lin" valueType="num">
                                      <p:cBhvr>
                                        <p:cTn id="14" dur="75" fill="hold"/>
                                        <p:tgtEl>
                                          <p:spTgt spid="37893">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iterate type="lt">
                                    <p:tmPct val="100000"/>
                                  </p:iterate>
                                  <p:childTnLst>
                                    <p:set>
                                      <p:cBhvr>
                                        <p:cTn id="18" dur="1" fill="hold">
                                          <p:stCondLst>
                                            <p:cond delay="0"/>
                                          </p:stCondLst>
                                        </p:cTn>
                                        <p:tgtEl>
                                          <p:spTgt spid="37893">
                                            <p:txEl>
                                              <p:pRg st="2" end="2"/>
                                            </p:txEl>
                                          </p:spTgt>
                                        </p:tgtEl>
                                        <p:attrNameLst>
                                          <p:attrName>style.visibility</p:attrName>
                                        </p:attrNameLst>
                                      </p:cBhvr>
                                      <p:to>
                                        <p:strVal val="visible"/>
                                      </p:to>
                                    </p:set>
                                    <p:anim calcmode="lin" valueType="num">
                                      <p:cBhvr>
                                        <p:cTn id="19" dur="75" fill="hold"/>
                                        <p:tgtEl>
                                          <p:spTgt spid="37893">
                                            <p:txEl>
                                              <p:pRg st="2" end="2"/>
                                            </p:txEl>
                                          </p:spTgt>
                                        </p:tgtEl>
                                        <p:attrNameLst>
                                          <p:attrName>ppt_w</p:attrName>
                                        </p:attrNameLst>
                                      </p:cBhvr>
                                      <p:tavLst>
                                        <p:tav tm="0">
                                          <p:val>
                                            <p:strVal val="4*#ppt_w"/>
                                          </p:val>
                                        </p:tav>
                                        <p:tav tm="100000">
                                          <p:val>
                                            <p:strVal val="#ppt_w"/>
                                          </p:val>
                                        </p:tav>
                                      </p:tavLst>
                                    </p:anim>
                                    <p:anim calcmode="lin" valueType="num">
                                      <p:cBhvr>
                                        <p:cTn id="20" dur="75" fill="hold"/>
                                        <p:tgtEl>
                                          <p:spTgt spid="37893">
                                            <p:txEl>
                                              <p:pRg st="2" end="2"/>
                                            </p:txEl>
                                          </p:spTgt>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32" fill="hold" grpId="0" nodeType="clickEffect">
                                  <p:stCondLst>
                                    <p:cond delay="0"/>
                                  </p:stCondLst>
                                  <p:iterate type="lt">
                                    <p:tmPct val="100000"/>
                                  </p:iterate>
                                  <p:childTnLst>
                                    <p:set>
                                      <p:cBhvr>
                                        <p:cTn id="24" dur="1" fill="hold">
                                          <p:stCondLst>
                                            <p:cond delay="0"/>
                                          </p:stCondLst>
                                        </p:cTn>
                                        <p:tgtEl>
                                          <p:spTgt spid="37893">
                                            <p:txEl>
                                              <p:pRg st="3" end="3"/>
                                            </p:txEl>
                                          </p:spTgt>
                                        </p:tgtEl>
                                        <p:attrNameLst>
                                          <p:attrName>style.visibility</p:attrName>
                                        </p:attrNameLst>
                                      </p:cBhvr>
                                      <p:to>
                                        <p:strVal val="visible"/>
                                      </p:to>
                                    </p:set>
                                    <p:anim calcmode="lin" valueType="num">
                                      <p:cBhvr>
                                        <p:cTn id="25" dur="75" fill="hold"/>
                                        <p:tgtEl>
                                          <p:spTgt spid="37893">
                                            <p:txEl>
                                              <p:pRg st="3" end="3"/>
                                            </p:txEl>
                                          </p:spTgt>
                                        </p:tgtEl>
                                        <p:attrNameLst>
                                          <p:attrName>ppt_w</p:attrName>
                                        </p:attrNameLst>
                                      </p:cBhvr>
                                      <p:tavLst>
                                        <p:tav tm="0">
                                          <p:val>
                                            <p:strVal val="4*#ppt_w"/>
                                          </p:val>
                                        </p:tav>
                                        <p:tav tm="100000">
                                          <p:val>
                                            <p:strVal val="#ppt_w"/>
                                          </p:val>
                                        </p:tav>
                                      </p:tavLst>
                                    </p:anim>
                                    <p:anim calcmode="lin" valueType="num">
                                      <p:cBhvr>
                                        <p:cTn id="26" dur="75" fill="hold"/>
                                        <p:tgtEl>
                                          <p:spTgt spid="37893">
                                            <p:txEl>
                                              <p:pRg st="3" end="3"/>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82800"/>
            <a:ext cx="63627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891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38915" name="Rectangle 3"/>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pic>
        <p:nvPicPr>
          <p:cNvPr id="38916"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2400" y="3517900"/>
            <a:ext cx="7543800" cy="61214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8917" name="Rectangle 5"/>
          <p:cNvSpPr>
            <a:spLocks/>
          </p:cNvSpPr>
          <p:nvPr/>
        </p:nvSpPr>
        <p:spPr bwMode="auto">
          <a:xfrm>
            <a:off x="5524500" y="3835400"/>
            <a:ext cx="6959600" cy="56388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468313" indent="-468313" algn="l">
              <a:spcBef>
                <a:spcPts val="1400"/>
              </a:spcBef>
              <a:buClr>
                <a:srgbClr val="804000"/>
              </a:buClr>
              <a:buSzPct val="125000"/>
              <a:buFont typeface="Zapf Dingbats" charset="0"/>
              <a:buChar char="✦"/>
            </a:pPr>
            <a:r>
              <a:rPr lang="en-US" sz="3200" dirty="0">
                <a:solidFill>
                  <a:schemeClr val="tx1"/>
                </a:solidFill>
                <a:latin typeface="Boulder Regular" charset="0"/>
                <a:ea typeface="Boulder Regular" charset="0"/>
                <a:cs typeface="Boulder Regular" charset="0"/>
                <a:sym typeface="Boulder Regular" charset="0"/>
              </a:rPr>
              <a:t>Faith motivated Abraham’s obedience -</a:t>
            </a:r>
            <a:r>
              <a:rPr lang="en-US" sz="3200" dirty="0">
                <a:solidFill>
                  <a:schemeClr val="tx1"/>
                </a:solidFill>
                <a:latin typeface="Constantia" charset="0"/>
                <a:ea typeface="Constantia" charset="0"/>
                <a:cs typeface="Constantia" charset="0"/>
                <a:sym typeface="Constantia" charset="0"/>
              </a:rPr>
              <a:t> (22a; </a:t>
            </a:r>
            <a:r>
              <a:rPr lang="en-US" sz="3200" dirty="0" err="1">
                <a:solidFill>
                  <a:schemeClr val="tx1"/>
                </a:solidFill>
                <a:latin typeface="Constantia" charset="0"/>
                <a:ea typeface="Constantia" charset="0"/>
                <a:cs typeface="Constantia" charset="0"/>
                <a:sym typeface="Constantia" charset="0"/>
              </a:rPr>
              <a:t>Heb</a:t>
            </a:r>
            <a:r>
              <a:rPr lang="en-US" sz="3200" dirty="0">
                <a:solidFill>
                  <a:schemeClr val="tx1"/>
                </a:solidFill>
                <a:latin typeface="Constantia" charset="0"/>
                <a:ea typeface="Constantia" charset="0"/>
                <a:cs typeface="Constantia" charset="0"/>
                <a:sym typeface="Constantia" charset="0"/>
              </a:rPr>
              <a:t> 11:17-19)</a:t>
            </a:r>
          </a:p>
          <a:p>
            <a:pPr marL="468313" indent="-468313" algn="l">
              <a:spcBef>
                <a:spcPts val="1400"/>
              </a:spcBef>
              <a:buClr>
                <a:srgbClr val="804000"/>
              </a:buClr>
              <a:buSzPct val="125000"/>
              <a:buFont typeface="Zapf Dingbats" charset="0"/>
              <a:buChar char="✦"/>
            </a:pPr>
            <a:r>
              <a:rPr lang="en-US" sz="3200" dirty="0">
                <a:solidFill>
                  <a:schemeClr val="tx1"/>
                </a:solidFill>
                <a:latin typeface="Boulder Regular" charset="0"/>
                <a:ea typeface="Boulder Regular" charset="0"/>
                <a:cs typeface="Boulder Regular" charset="0"/>
                <a:sym typeface="Boulder Regular" charset="0"/>
              </a:rPr>
              <a:t>Faith plus works make faith complete! - </a:t>
            </a:r>
            <a:r>
              <a:rPr lang="en-US" sz="3200" dirty="0">
                <a:solidFill>
                  <a:schemeClr val="tx1"/>
                </a:solidFill>
                <a:latin typeface="Constantia" charset="0"/>
                <a:ea typeface="Constantia" charset="0"/>
                <a:cs typeface="Constantia" charset="0"/>
                <a:sym typeface="Constantia" charset="0"/>
              </a:rPr>
              <a:t>(vs. 22b; Gal 5:6)</a:t>
            </a:r>
            <a:endParaRPr lang="en-US" sz="3200" dirty="0">
              <a:solidFill>
                <a:schemeClr val="tx1"/>
              </a:solidFill>
              <a:latin typeface="Boulder Regular" charset="0"/>
              <a:ea typeface="Lucida Grande" charset="0"/>
              <a:cs typeface="Lucida Grande" charset="0"/>
              <a:sym typeface="Boulder Regular" charset="0"/>
            </a:endParaRPr>
          </a:p>
          <a:p>
            <a:pPr marL="468313" indent="-468313" algn="l">
              <a:spcBef>
                <a:spcPts val="1400"/>
              </a:spcBef>
              <a:buClr>
                <a:srgbClr val="804000"/>
              </a:buClr>
              <a:buSzPct val="125000"/>
              <a:buFont typeface="Zapf Dingbats" charset="0"/>
              <a:buChar char="✦"/>
            </a:pPr>
            <a:r>
              <a:rPr lang="en-US" sz="3200" dirty="0">
                <a:solidFill>
                  <a:schemeClr val="tx1"/>
                </a:solidFill>
                <a:latin typeface="Boulder Regular" charset="0"/>
                <a:ea typeface="Lucida Grande" charset="0"/>
                <a:cs typeface="Lucida Grande" charset="0"/>
                <a:sym typeface="Boulder Regular" charset="0"/>
              </a:rPr>
              <a:t>Righteousness was credited to Abraham by faith when he obeyed! </a:t>
            </a:r>
            <a:r>
              <a:rPr lang="en-US" sz="3200" dirty="0">
                <a:solidFill>
                  <a:schemeClr val="tx1"/>
                </a:solidFill>
                <a:latin typeface="Constantia" charset="0"/>
                <a:ea typeface="Constantia" charset="0"/>
                <a:cs typeface="Constantia" charset="0"/>
                <a:sym typeface="Constantia" charset="0"/>
              </a:rPr>
              <a:t>- (23a; Gen 15:6; Rom 4:3; Gal. 3:6-8)</a:t>
            </a:r>
          </a:p>
          <a:p>
            <a:pPr marL="468313" indent="-468313" algn="l">
              <a:spcBef>
                <a:spcPts val="1400"/>
              </a:spcBef>
              <a:buClr>
                <a:srgbClr val="804000"/>
              </a:buClr>
              <a:buSzPct val="125000"/>
              <a:buFont typeface="Zapf Dingbats" charset="0"/>
              <a:buChar char="✦"/>
            </a:pPr>
            <a:r>
              <a:rPr lang="en-US" sz="3200" dirty="0">
                <a:solidFill>
                  <a:schemeClr val="tx1"/>
                </a:solidFill>
                <a:latin typeface="Boulder Regular" charset="0"/>
                <a:ea typeface="Boulder Regular" charset="0"/>
                <a:cs typeface="Boulder Regular" charset="0"/>
                <a:sym typeface="Boulder Regular" charset="0"/>
              </a:rPr>
              <a:t>Abraham was called the friend of God! </a:t>
            </a:r>
            <a:r>
              <a:rPr lang="en-US" sz="3200" dirty="0">
                <a:solidFill>
                  <a:schemeClr val="tx1"/>
                </a:solidFill>
                <a:latin typeface="Constantia" charset="0"/>
                <a:ea typeface="Constantia" charset="0"/>
                <a:cs typeface="Constantia" charset="0"/>
                <a:sym typeface="Constantia" charset="0"/>
              </a:rPr>
              <a:t>- (23b; Is 41:8; 2 </a:t>
            </a:r>
            <a:r>
              <a:rPr lang="en-US" sz="3200" dirty="0" err="1">
                <a:solidFill>
                  <a:schemeClr val="tx1"/>
                </a:solidFill>
                <a:latin typeface="Constantia" charset="0"/>
                <a:ea typeface="Constantia" charset="0"/>
                <a:cs typeface="Constantia" charset="0"/>
                <a:sym typeface="Constantia" charset="0"/>
              </a:rPr>
              <a:t>Chron</a:t>
            </a:r>
            <a:r>
              <a:rPr lang="en-US" sz="3200" dirty="0">
                <a:solidFill>
                  <a:schemeClr val="tx1"/>
                </a:solidFill>
                <a:latin typeface="Constantia" charset="0"/>
                <a:ea typeface="Constantia" charset="0"/>
                <a:cs typeface="Constantia" charset="0"/>
                <a:sym typeface="Constantia" charset="0"/>
              </a:rPr>
              <a:t> 20:7)</a:t>
            </a:r>
          </a:p>
        </p:txBody>
      </p:sp>
      <p:sp>
        <p:nvSpPr>
          <p:cNvPr id="38918" name="Rectangle 6"/>
          <p:cNvSpPr>
            <a:spLocks/>
          </p:cNvSpPr>
          <p:nvPr/>
        </p:nvSpPr>
        <p:spPr bwMode="auto">
          <a:xfrm>
            <a:off x="31750" y="2095500"/>
            <a:ext cx="12954000" cy="8763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300">
                <a:solidFill>
                  <a:schemeClr val="tx1"/>
                </a:solidFill>
                <a:latin typeface="Denmark Regular" charset="0"/>
                <a:ea typeface="Denmark Regular" charset="0"/>
                <a:cs typeface="Denmark Regular" charset="0"/>
                <a:sym typeface="Denmark Regular" charset="0"/>
              </a:rPr>
              <a:t>The Example of Abraham - (21-24)</a:t>
            </a:r>
          </a:p>
        </p:txBody>
      </p:sp>
      <p:pic>
        <p:nvPicPr>
          <p:cNvPr id="38919"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6146800"/>
            <a:ext cx="53848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5861760" presetClass="entr" presetSubtype="97746944" fill="hold" grpId="0" nodeType="clickEffect">
                                  <p:stCondLst>
                                    <p:cond delay="0"/>
                                  </p:stCondLst>
                                  <p:childTnLst>
                                    <p:set>
                                      <p:cBhvr>
                                        <p:cTn id="6" dur="1" fill="hold">
                                          <p:stCondLst>
                                            <p:cond delay="499"/>
                                          </p:stCondLst>
                                        </p:cTn>
                                        <p:tgtEl>
                                          <p:spTgt spid="389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5861760" presetClass="entr" presetSubtype="97746944" fill="hold" grpId="0" nodeType="clickEffect">
                                  <p:stCondLst>
                                    <p:cond delay="0"/>
                                  </p:stCondLst>
                                  <p:childTnLst>
                                    <p:set>
                                      <p:cBhvr>
                                        <p:cTn id="10" dur="1" fill="hold">
                                          <p:stCondLst>
                                            <p:cond delay="499"/>
                                          </p:stCondLst>
                                        </p:cTn>
                                        <p:tgtEl>
                                          <p:spTgt spid="389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75861760" presetClass="entr" presetSubtype="97746944" fill="hold" grpId="0" nodeType="clickEffect">
                                  <p:stCondLst>
                                    <p:cond delay="0"/>
                                  </p:stCondLst>
                                  <p:childTnLst>
                                    <p:set>
                                      <p:cBhvr>
                                        <p:cTn id="14" dur="1" fill="hold">
                                          <p:stCondLst>
                                            <p:cond delay="499"/>
                                          </p:stCondLst>
                                        </p:cTn>
                                        <p:tgtEl>
                                          <p:spTgt spid="3891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75861760" presetClass="entr" presetSubtype="97746944" fill="hold" grpId="0" nodeType="clickEffect">
                                  <p:stCondLst>
                                    <p:cond delay="0"/>
                                  </p:stCondLst>
                                  <p:childTnLst>
                                    <p:set>
                                      <p:cBhvr>
                                        <p:cTn id="18" dur="1" fill="hold">
                                          <p:stCondLst>
                                            <p:cond delay="499"/>
                                          </p:stCondLst>
                                        </p:cTn>
                                        <p:tgtEl>
                                          <p:spTgt spid="389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AutoShape 1"/>
          <p:cNvSpPr>
            <a:spLocks/>
          </p:cNvSpPr>
          <p:nvPr/>
        </p:nvSpPr>
        <p:spPr bwMode="auto">
          <a:xfrm>
            <a:off x="215900" y="4546600"/>
            <a:ext cx="4013200" cy="5118100"/>
          </a:xfrm>
          <a:prstGeom prst="roundRect">
            <a:avLst>
              <a:gd name="adj" fmla="val 11708"/>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39938" name="AutoShape 2"/>
          <p:cNvSpPr>
            <a:spLocks/>
          </p:cNvSpPr>
          <p:nvPr/>
        </p:nvSpPr>
        <p:spPr bwMode="auto">
          <a:xfrm>
            <a:off x="8775700" y="4546600"/>
            <a:ext cx="4013200" cy="5118100"/>
          </a:xfrm>
          <a:prstGeom prst="roundRect">
            <a:avLst>
              <a:gd name="adj" fmla="val 11708"/>
            </a:avLst>
          </a:prstGeom>
          <a:solidFill>
            <a:schemeClr val="accent1"/>
          </a:solidFill>
          <a:ln w="9525" cap="flat">
            <a:solidFill>
              <a:srgbClr val="FFFFFF"/>
            </a:solidFill>
            <a:prstDash val="solid"/>
            <a:round/>
            <a:headEnd type="none" w="med" len="med"/>
            <a:tailEnd type="none" w="med" len="med"/>
          </a:ln>
        </p:spPr>
        <p:txBody>
          <a:bodyPr lIns="0" tIns="0" rIns="0" bIns="0"/>
          <a:lstStyle/>
          <a:p>
            <a:endParaRPr lang="en-US"/>
          </a:p>
        </p:txBody>
      </p:sp>
      <p:sp>
        <p:nvSpPr>
          <p:cNvPr id="39939" name="Rectangle 3"/>
          <p:cNvSpPr>
            <a:spLocks/>
          </p:cNvSpPr>
          <p:nvPr/>
        </p:nvSpPr>
        <p:spPr bwMode="auto">
          <a:xfrm>
            <a:off x="8661400" y="3221038"/>
            <a:ext cx="43561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r>
              <a:rPr lang="en-US" sz="4400">
                <a:solidFill>
                  <a:srgbClr val="471400"/>
                </a:solidFill>
                <a:effectLst>
                  <a:outerShdw blurRad="38100" dist="38100" dir="2700000" algn="tl">
                    <a:srgbClr val="C0C0C0"/>
                  </a:outerShdw>
                </a:effectLst>
                <a:latin typeface="Boulder Regular" charset="0"/>
                <a:ea typeface="Boulder Regular" charset="0"/>
                <a:cs typeface="Boulder Regular" charset="0"/>
                <a:sym typeface="Boulder Regular" charset="0"/>
              </a:rPr>
              <a:t>We Are Saved By Works, </a:t>
            </a:r>
          </a:p>
        </p:txBody>
      </p:sp>
      <p:sp>
        <p:nvSpPr>
          <p:cNvPr id="39940" name="Rectangle 4"/>
          <p:cNvSpPr>
            <a:spLocks/>
          </p:cNvSpPr>
          <p:nvPr/>
        </p:nvSpPr>
        <p:spPr bwMode="auto">
          <a:xfrm>
            <a:off x="0" y="3221038"/>
            <a:ext cx="44577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p>
            <a:r>
              <a:rPr lang="en-US" sz="4400">
                <a:solidFill>
                  <a:srgbClr val="471400"/>
                </a:solidFill>
                <a:effectLst>
                  <a:outerShdw blurRad="38100" dist="38100" dir="2700000" algn="tl">
                    <a:srgbClr val="C0C0C0"/>
                  </a:outerShdw>
                </a:effectLst>
                <a:latin typeface="Boulder Regular" charset="0"/>
                <a:ea typeface="Boulder Regular" charset="0"/>
                <a:cs typeface="Boulder Regular" charset="0"/>
                <a:sym typeface="Boulder Regular" charset="0"/>
              </a:rPr>
              <a:t>We Are NOT Saved By Works, </a:t>
            </a:r>
          </a:p>
        </p:txBody>
      </p:sp>
      <p:sp>
        <p:nvSpPr>
          <p:cNvPr id="39941" name="Rectangle 5"/>
          <p:cNvSpPr>
            <a:spLocks/>
          </p:cNvSpPr>
          <p:nvPr/>
        </p:nvSpPr>
        <p:spPr bwMode="auto">
          <a:xfrm>
            <a:off x="215900" y="4635500"/>
            <a:ext cx="40259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38100" tIns="38100" rIns="38100" bIns="38100"/>
          <a:lstStyle/>
          <a:p>
            <a:r>
              <a:rPr lang="en-US" sz="3800">
                <a:solidFill>
                  <a:schemeClr val="tx1"/>
                </a:solidFill>
                <a:effectLst>
                  <a:outerShdw blurRad="38100" dist="38100" dir="2700000" algn="tl">
                    <a:srgbClr val="C0C0C0"/>
                  </a:outerShdw>
                </a:effectLst>
                <a:latin typeface="Dominican Small Caps" charset="0"/>
                <a:ea typeface="Dominican Small Caps" charset="0"/>
                <a:cs typeface="Dominican Small Caps" charset="0"/>
                <a:sym typeface="Dominican Small Caps" charset="0"/>
              </a:rPr>
              <a:t>Romans 4:1-6</a:t>
            </a:r>
            <a:endParaRPr lang="en-US" sz="3000">
              <a:solidFill>
                <a:srgbClr val="FFFFFF"/>
              </a:solidFill>
              <a:effectLst>
                <a:outerShdw blurRad="38100" dist="38100" dir="2700000" algn="tl">
                  <a:srgbClr val="C0C0C0"/>
                </a:outerShdw>
              </a:effectLst>
              <a:latin typeface="Lucida Grande" charset="0"/>
              <a:ea typeface="Lucida Grande" charset="0"/>
              <a:cs typeface="Lucida Grande" charset="0"/>
              <a:sym typeface="Lucida Grande" charset="0"/>
            </a:endParaRPr>
          </a:p>
          <a:p>
            <a:r>
              <a:rPr lang="en-US" sz="380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Justified</a:t>
            </a:r>
            <a:endParaRPr lang="en-US" sz="3000">
              <a:solidFill>
                <a:srgbClr val="FFFFFF"/>
              </a:solidFill>
              <a:effectLst>
                <a:outerShdw blurRad="38100" dist="38100" dir="2700000" algn="tl">
                  <a:srgbClr val="C0C0C0"/>
                </a:outerShdw>
              </a:effectLst>
              <a:latin typeface="Lucida Grande" charset="0"/>
              <a:ea typeface="Lucida Grande" charset="0"/>
              <a:cs typeface="Lucida Grande" charset="0"/>
              <a:sym typeface="Lucida Grande" charset="0"/>
            </a:endParaRPr>
          </a:p>
          <a:p>
            <a:r>
              <a:rPr lang="en-US" sz="380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Counted for</a:t>
            </a:r>
            <a:br>
              <a:rPr lang="en-US" sz="380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br>
            <a:r>
              <a:rPr lang="en-US" sz="380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righteousness</a:t>
            </a:r>
            <a:endParaRPr lang="en-US" sz="3000">
              <a:solidFill>
                <a:srgbClr val="FFFFFF"/>
              </a:solidFill>
              <a:effectLst>
                <a:outerShdw blurRad="38100" dist="38100" dir="2700000" algn="tl">
                  <a:srgbClr val="C0C0C0"/>
                </a:outerShdw>
              </a:effectLst>
              <a:latin typeface="Lucida Grande" charset="0"/>
              <a:ea typeface="Lucida Grande" charset="0"/>
              <a:cs typeface="Lucida Grande" charset="0"/>
              <a:sym typeface="Lucida Grande" charset="0"/>
            </a:endParaRPr>
          </a:p>
          <a:p>
            <a:r>
              <a:rPr lang="en-US" sz="380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Fulfilled</a:t>
            </a:r>
            <a:br>
              <a:rPr lang="en-US" sz="380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br>
            <a:r>
              <a:rPr lang="en-US" sz="380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Genesis 15:6</a:t>
            </a:r>
            <a:endParaRPr lang="en-US" sz="3000">
              <a:solidFill>
                <a:srgbClr val="FFFFFF"/>
              </a:solidFill>
              <a:effectLst>
                <a:outerShdw blurRad="38100" dist="38100" dir="2700000" algn="tl">
                  <a:srgbClr val="C0C0C0"/>
                </a:outerShdw>
              </a:effectLst>
              <a:latin typeface="Lucida Grande" charset="0"/>
              <a:ea typeface="Lucida Grande" charset="0"/>
              <a:cs typeface="Lucida Grande" charset="0"/>
              <a:sym typeface="Lucida Grande" charset="0"/>
            </a:endParaRPr>
          </a:p>
          <a:p>
            <a:r>
              <a:rPr lang="en-US" sz="380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Strong</a:t>
            </a:r>
            <a:endParaRPr lang="en-US" sz="3000">
              <a:solidFill>
                <a:srgbClr val="FFFFFF"/>
              </a:solidFill>
              <a:effectLst>
                <a:outerShdw blurRad="38100" dist="38100" dir="2700000" algn="tl">
                  <a:srgbClr val="C0C0C0"/>
                </a:outerShdw>
              </a:effectLst>
              <a:latin typeface="Lucida Grande" charset="0"/>
              <a:ea typeface="Lucida Grande" charset="0"/>
              <a:cs typeface="Lucida Grande" charset="0"/>
              <a:sym typeface="Lucida Grande" charset="0"/>
            </a:endParaRPr>
          </a:p>
          <a:p>
            <a:r>
              <a:rPr lang="en-US" sz="380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Not of works</a:t>
            </a:r>
          </a:p>
        </p:txBody>
      </p:sp>
      <p:sp>
        <p:nvSpPr>
          <p:cNvPr id="39942" name="Rectangle 6"/>
          <p:cNvSpPr>
            <a:spLocks/>
          </p:cNvSpPr>
          <p:nvPr/>
        </p:nvSpPr>
        <p:spPr bwMode="auto">
          <a:xfrm>
            <a:off x="9105900" y="4635500"/>
            <a:ext cx="34798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38100" tIns="38100" rIns="38100" bIns="38100"/>
          <a:lstStyle/>
          <a:p>
            <a:r>
              <a:rPr lang="en-US" sz="3800">
                <a:solidFill>
                  <a:schemeClr val="tx1"/>
                </a:solidFill>
                <a:effectLst>
                  <a:outerShdw blurRad="38100" dist="38100" dir="2700000" algn="tl">
                    <a:srgbClr val="C0C0C0"/>
                  </a:outerShdw>
                </a:effectLst>
                <a:latin typeface="Dominican Small Caps" charset="0"/>
                <a:ea typeface="Dominican Small Caps" charset="0"/>
                <a:cs typeface="Dominican Small Caps" charset="0"/>
                <a:sym typeface="Dominican Small Caps" charset="0"/>
              </a:rPr>
              <a:t>James 2:21-24</a:t>
            </a:r>
            <a:endParaRPr lang="en-US" sz="3000">
              <a:solidFill>
                <a:srgbClr val="FFFFFF"/>
              </a:solidFill>
              <a:effectLst>
                <a:outerShdw blurRad="38100" dist="38100" dir="2700000" algn="tl">
                  <a:srgbClr val="C0C0C0"/>
                </a:outerShdw>
              </a:effectLst>
              <a:latin typeface="Lucida Grande" charset="0"/>
              <a:ea typeface="Lucida Grande" charset="0"/>
              <a:cs typeface="Lucida Grande" charset="0"/>
              <a:sym typeface="Lucida Grande" charset="0"/>
            </a:endParaRPr>
          </a:p>
          <a:p>
            <a:r>
              <a:rPr lang="en-US" sz="380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Justified</a:t>
            </a:r>
            <a:endParaRPr lang="en-US" sz="3000">
              <a:solidFill>
                <a:srgbClr val="FFFFFF"/>
              </a:solidFill>
              <a:effectLst>
                <a:outerShdw blurRad="38100" dist="38100" dir="2700000" algn="tl">
                  <a:srgbClr val="C0C0C0"/>
                </a:outerShdw>
              </a:effectLst>
              <a:latin typeface="Lucida Grande" charset="0"/>
              <a:ea typeface="Lucida Grande" charset="0"/>
              <a:cs typeface="Lucida Grande" charset="0"/>
              <a:sym typeface="Lucida Grande" charset="0"/>
            </a:endParaRPr>
          </a:p>
          <a:p>
            <a:r>
              <a:rPr lang="en-US" sz="380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Counted for</a:t>
            </a:r>
            <a:br>
              <a:rPr lang="en-US" sz="380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br>
            <a:r>
              <a:rPr lang="en-US" sz="380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righteousness</a:t>
            </a:r>
            <a:endParaRPr lang="en-US" sz="3000">
              <a:solidFill>
                <a:srgbClr val="FFFFFF"/>
              </a:solidFill>
              <a:effectLst>
                <a:outerShdw blurRad="38100" dist="38100" dir="2700000" algn="tl">
                  <a:srgbClr val="C0C0C0"/>
                </a:outerShdw>
              </a:effectLst>
              <a:latin typeface="Lucida Grande" charset="0"/>
              <a:ea typeface="Lucida Grande" charset="0"/>
              <a:cs typeface="Lucida Grande" charset="0"/>
              <a:sym typeface="Lucida Grande" charset="0"/>
            </a:endParaRPr>
          </a:p>
          <a:p>
            <a:r>
              <a:rPr lang="en-US" sz="380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Fulfilled</a:t>
            </a:r>
            <a:br>
              <a:rPr lang="en-US" sz="380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br>
            <a:r>
              <a:rPr lang="en-US" sz="380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Genesis 15:6</a:t>
            </a:r>
            <a:endParaRPr lang="en-US" sz="3000">
              <a:solidFill>
                <a:srgbClr val="FFFFFF"/>
              </a:solidFill>
              <a:effectLst>
                <a:outerShdw blurRad="38100" dist="38100" dir="2700000" algn="tl">
                  <a:srgbClr val="C0C0C0"/>
                </a:outerShdw>
              </a:effectLst>
              <a:latin typeface="Lucida Grande" charset="0"/>
              <a:ea typeface="Lucida Grande" charset="0"/>
              <a:cs typeface="Lucida Grande" charset="0"/>
              <a:sym typeface="Lucida Grande" charset="0"/>
            </a:endParaRPr>
          </a:p>
          <a:p>
            <a:r>
              <a:rPr lang="en-US" sz="380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Perfect</a:t>
            </a:r>
            <a:endParaRPr lang="en-US" sz="3000">
              <a:solidFill>
                <a:srgbClr val="FFFFFF"/>
              </a:solidFill>
              <a:effectLst>
                <a:outerShdw blurRad="38100" dist="38100" dir="2700000" algn="tl">
                  <a:srgbClr val="C0C0C0"/>
                </a:outerShdw>
              </a:effectLst>
              <a:latin typeface="Lucida Grande" charset="0"/>
              <a:ea typeface="Lucida Grande" charset="0"/>
              <a:cs typeface="Lucida Grande" charset="0"/>
              <a:sym typeface="Lucida Grande" charset="0"/>
            </a:endParaRPr>
          </a:p>
          <a:p>
            <a:r>
              <a:rPr lang="en-US" sz="380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By works</a:t>
            </a:r>
          </a:p>
        </p:txBody>
      </p:sp>
      <p:sp>
        <p:nvSpPr>
          <p:cNvPr id="39943" name="AutoShape 7"/>
          <p:cNvSpPr>
            <a:spLocks/>
          </p:cNvSpPr>
          <p:nvPr/>
        </p:nvSpPr>
        <p:spPr bwMode="auto">
          <a:xfrm>
            <a:off x="3683000" y="6072188"/>
            <a:ext cx="5638800" cy="546100"/>
          </a:xfrm>
          <a:prstGeom prst="leftRightArrow">
            <a:avLst>
              <a:gd name="adj1" fmla="val 27083"/>
              <a:gd name="adj2" fmla="val 54879"/>
            </a:avLst>
          </a:prstGeom>
          <a:gradFill rotWithShape="0">
            <a:gsLst>
              <a:gs pos="0">
                <a:srgbClr val="FEBB41"/>
              </a:gs>
              <a:gs pos="20001">
                <a:srgbClr val="FFBB40"/>
              </a:gs>
              <a:gs pos="100000">
                <a:srgbClr val="C8902A"/>
              </a:gs>
            </a:gsLst>
            <a:lin ang="5400000" scaled="1"/>
          </a:gradFill>
          <a:ln w="9525" cap="flat">
            <a:solidFill>
              <a:srgbClr val="F6B94C"/>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lstStyle/>
          <a:p>
            <a:endParaRPr lang="en-US"/>
          </a:p>
        </p:txBody>
      </p:sp>
      <p:sp>
        <p:nvSpPr>
          <p:cNvPr id="39944" name="AutoShape 8"/>
          <p:cNvSpPr>
            <a:spLocks/>
          </p:cNvSpPr>
          <p:nvPr/>
        </p:nvSpPr>
        <p:spPr bwMode="auto">
          <a:xfrm>
            <a:off x="3683000" y="7156450"/>
            <a:ext cx="5638800" cy="546100"/>
          </a:xfrm>
          <a:prstGeom prst="leftRightArrow">
            <a:avLst>
              <a:gd name="adj1" fmla="val 27083"/>
              <a:gd name="adj2" fmla="val 54879"/>
            </a:avLst>
          </a:prstGeom>
          <a:gradFill rotWithShape="0">
            <a:gsLst>
              <a:gs pos="0">
                <a:srgbClr val="FEBB41"/>
              </a:gs>
              <a:gs pos="20001">
                <a:srgbClr val="FFBB40"/>
              </a:gs>
              <a:gs pos="100000">
                <a:srgbClr val="C8902A"/>
              </a:gs>
            </a:gsLst>
            <a:lin ang="5400000" scaled="1"/>
          </a:gradFill>
          <a:ln w="9525" cap="flat">
            <a:solidFill>
              <a:srgbClr val="F6B94C"/>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lstStyle/>
          <a:p>
            <a:endParaRPr lang="en-US"/>
          </a:p>
        </p:txBody>
      </p:sp>
      <p:sp>
        <p:nvSpPr>
          <p:cNvPr id="39945" name="AutoShape 9"/>
          <p:cNvSpPr>
            <a:spLocks/>
          </p:cNvSpPr>
          <p:nvPr/>
        </p:nvSpPr>
        <p:spPr bwMode="auto">
          <a:xfrm>
            <a:off x="3683000" y="8013700"/>
            <a:ext cx="5638800" cy="546100"/>
          </a:xfrm>
          <a:prstGeom prst="leftRightArrow">
            <a:avLst>
              <a:gd name="adj1" fmla="val 27083"/>
              <a:gd name="adj2" fmla="val 54879"/>
            </a:avLst>
          </a:prstGeom>
          <a:gradFill rotWithShape="0">
            <a:gsLst>
              <a:gs pos="0">
                <a:srgbClr val="FEBB41"/>
              </a:gs>
              <a:gs pos="20001">
                <a:srgbClr val="FFBB40"/>
              </a:gs>
              <a:gs pos="100000">
                <a:srgbClr val="C8902A"/>
              </a:gs>
            </a:gsLst>
            <a:lin ang="5400000" scaled="1"/>
          </a:gradFill>
          <a:ln w="9525" cap="flat">
            <a:solidFill>
              <a:srgbClr val="F6B94C"/>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lstStyle/>
          <a:p>
            <a:endParaRPr lang="en-US"/>
          </a:p>
        </p:txBody>
      </p:sp>
      <p:sp>
        <p:nvSpPr>
          <p:cNvPr id="39946" name="AutoShape 10"/>
          <p:cNvSpPr>
            <a:spLocks/>
          </p:cNvSpPr>
          <p:nvPr/>
        </p:nvSpPr>
        <p:spPr bwMode="auto">
          <a:xfrm>
            <a:off x="3683000" y="8775700"/>
            <a:ext cx="5638800" cy="546100"/>
          </a:xfrm>
          <a:prstGeom prst="leftRightArrow">
            <a:avLst>
              <a:gd name="adj1" fmla="val 27083"/>
              <a:gd name="adj2" fmla="val 54879"/>
            </a:avLst>
          </a:prstGeom>
          <a:gradFill rotWithShape="0">
            <a:gsLst>
              <a:gs pos="0">
                <a:srgbClr val="FEBB41"/>
              </a:gs>
              <a:gs pos="20001">
                <a:srgbClr val="FFBB40"/>
              </a:gs>
              <a:gs pos="100000">
                <a:srgbClr val="C8902A"/>
              </a:gs>
            </a:gsLst>
            <a:lin ang="5400000" scaled="1"/>
          </a:gradFill>
          <a:ln w="9525" cap="flat">
            <a:solidFill>
              <a:srgbClr val="F6B94C"/>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lstStyle/>
          <a:p>
            <a:endParaRPr lang="en-US"/>
          </a:p>
        </p:txBody>
      </p:sp>
      <p:sp>
        <p:nvSpPr>
          <p:cNvPr id="39947" name="AutoShape 11"/>
          <p:cNvSpPr>
            <a:spLocks/>
          </p:cNvSpPr>
          <p:nvPr/>
        </p:nvSpPr>
        <p:spPr bwMode="auto">
          <a:xfrm>
            <a:off x="3683000" y="5097463"/>
            <a:ext cx="5638800" cy="546100"/>
          </a:xfrm>
          <a:prstGeom prst="leftRightArrow">
            <a:avLst>
              <a:gd name="adj1" fmla="val 27083"/>
              <a:gd name="adj2" fmla="val 54879"/>
            </a:avLst>
          </a:prstGeom>
          <a:gradFill rotWithShape="0">
            <a:gsLst>
              <a:gs pos="0">
                <a:srgbClr val="FEBB41"/>
              </a:gs>
              <a:gs pos="20001">
                <a:srgbClr val="FFBB40"/>
              </a:gs>
              <a:gs pos="100000">
                <a:srgbClr val="C8902A"/>
              </a:gs>
            </a:gsLst>
            <a:lin ang="5400000" scaled="1"/>
          </a:gradFill>
          <a:ln w="9525" cap="flat">
            <a:solidFill>
              <a:srgbClr val="F6B94C"/>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lstStyle/>
          <a:p>
            <a:endParaRPr lang="en-US"/>
          </a:p>
        </p:txBody>
      </p:sp>
      <p:pic>
        <p:nvPicPr>
          <p:cNvPr id="39948" name="Picture 1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39949" name="Rectangle 13"/>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sp>
        <p:nvSpPr>
          <p:cNvPr id="39950" name="Rectangle 14"/>
          <p:cNvSpPr>
            <a:spLocks/>
          </p:cNvSpPr>
          <p:nvPr/>
        </p:nvSpPr>
        <p:spPr bwMode="auto">
          <a:xfrm>
            <a:off x="31750" y="2095500"/>
            <a:ext cx="12954000" cy="8763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300">
                <a:solidFill>
                  <a:schemeClr val="tx1"/>
                </a:solidFill>
                <a:latin typeface="Denmark Regular" charset="0"/>
                <a:ea typeface="Denmark Regular" charset="0"/>
                <a:cs typeface="Denmark Regular" charset="0"/>
                <a:sym typeface="Denmark Regular" charset="0"/>
              </a:rPr>
              <a:t>The Example of Abraham - (21-24)</a:t>
            </a:r>
          </a:p>
        </p:txBody>
      </p:sp>
      <p:pic>
        <p:nvPicPr>
          <p:cNvPr id="39951"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8813" y="4038600"/>
            <a:ext cx="4167187"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9952" name="Picture 1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7975" y="2794000"/>
            <a:ext cx="48768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9953" name="Rectangle 17"/>
          <p:cNvSpPr>
            <a:spLocks/>
          </p:cNvSpPr>
          <p:nvPr/>
        </p:nvSpPr>
        <p:spPr bwMode="auto">
          <a:xfrm>
            <a:off x="4584700" y="3282950"/>
            <a:ext cx="39243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r>
              <a:rPr lang="en-US" sz="3100">
                <a:solidFill>
                  <a:schemeClr val="tx1"/>
                </a:solidFill>
                <a:effectLst>
                  <a:outerShdw blurRad="38100" dist="38100" dir="2700000" algn="tl">
                    <a:srgbClr val="C0C0C0"/>
                  </a:outerShdw>
                </a:effectLst>
                <a:latin typeface="Berlin Sans FB Demi Bold" charset="0"/>
                <a:ea typeface="Berlin Sans FB Demi Bold" charset="0"/>
                <a:cs typeface="Berlin Sans FB Demi Bold" charset="0"/>
                <a:sym typeface="Berlin Sans FB Demi Bold" charset="0"/>
              </a:rPr>
              <a:t>“WORKS used in two different senses or else a contradiction!</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5862144" presetClass="entr" presetSubtype="97747072" fill="hold" grpId="0" nodeType="clickEffect">
                                  <p:stCondLst>
                                    <p:cond delay="0"/>
                                  </p:stCondLst>
                                  <p:childTnLst>
                                    <p:set>
                                      <p:cBhvr>
                                        <p:cTn id="6" dur="1" fill="hold">
                                          <p:stCondLst>
                                            <p:cond delay="499"/>
                                          </p:stCondLst>
                                        </p:cTn>
                                        <p:tgtEl>
                                          <p:spTgt spid="39937"/>
                                        </p:tgtEl>
                                        <p:attrNameLst>
                                          <p:attrName>style.visibility</p:attrName>
                                        </p:attrNameLst>
                                      </p:cBhvr>
                                      <p:to>
                                        <p:strVal val="visible"/>
                                      </p:to>
                                    </p:set>
                                  </p:childTnLst>
                                </p:cTn>
                              </p:par>
                            </p:childTnLst>
                          </p:cTn>
                        </p:par>
                        <p:par>
                          <p:cTn id="7" fill="hold" nodeType="afterGroup">
                            <p:stCondLst>
                              <p:cond delay="500"/>
                            </p:stCondLst>
                            <p:childTnLst>
                              <p:par>
                                <p:cTn id="8" presetID="175862144" presetClass="entr" presetSubtype="176088448" fill="hold" grpId="0" nodeType="afterEffect">
                                  <p:stCondLst>
                                    <p:cond delay="0"/>
                                  </p:stCondLst>
                                  <p:childTnLst>
                                    <p:set>
                                      <p:cBhvr>
                                        <p:cTn id="9" dur="1" fill="hold">
                                          <p:stCondLst>
                                            <p:cond delay="499"/>
                                          </p:stCondLst>
                                        </p:cTn>
                                        <p:tgtEl>
                                          <p:spTgt spid="39940"/>
                                        </p:tgtEl>
                                        <p:attrNameLst>
                                          <p:attrName>style.visibility</p:attrName>
                                        </p:attrNameLst>
                                      </p:cBhvr>
                                      <p:to>
                                        <p:strVal val="visible"/>
                                      </p:to>
                                    </p:set>
                                  </p:childTnLst>
                                </p:cTn>
                              </p:par>
                            </p:childTnLst>
                          </p:cTn>
                        </p:par>
                        <p:par>
                          <p:cTn id="10" fill="hold" nodeType="afterGroup">
                            <p:stCondLst>
                              <p:cond delay="1000"/>
                            </p:stCondLst>
                            <p:childTnLst>
                              <p:par>
                                <p:cTn id="11" presetID="175862144" presetClass="entr" presetSubtype="176088528" fill="hold" grpId="0" nodeType="afterEffect">
                                  <p:stCondLst>
                                    <p:cond delay="0"/>
                                  </p:stCondLst>
                                  <p:childTnLst>
                                    <p:set>
                                      <p:cBhvr>
                                        <p:cTn id="12" dur="1" fill="hold">
                                          <p:stCondLst>
                                            <p:cond delay="499"/>
                                          </p:stCondLst>
                                        </p:cTn>
                                        <p:tgtEl>
                                          <p:spTgt spid="39941"/>
                                        </p:tgtEl>
                                        <p:attrNameLst>
                                          <p:attrName>style.visibility</p:attrName>
                                        </p:attrNameLst>
                                      </p:cBhvr>
                                      <p:to>
                                        <p:strVal val="visible"/>
                                      </p:to>
                                    </p:set>
                                  </p:childTnLst>
                                </p:cTn>
                              </p:par>
                            </p:childTnLst>
                          </p:cTn>
                        </p:par>
                        <p:par>
                          <p:cTn id="13" fill="hold" nodeType="afterGroup">
                            <p:stCondLst>
                              <p:cond delay="1500"/>
                            </p:stCondLst>
                            <p:childTnLst>
                              <p:par>
                                <p:cTn id="14" presetID="175862144" presetClass="entr" presetSubtype="176090192" fill="hold" grpId="0" nodeType="afterEffect">
                                  <p:stCondLst>
                                    <p:cond delay="0"/>
                                  </p:stCondLst>
                                  <p:childTnLst>
                                    <p:set>
                                      <p:cBhvr>
                                        <p:cTn id="15" dur="1" fill="hold">
                                          <p:stCondLst>
                                            <p:cond delay="499"/>
                                          </p:stCondLst>
                                        </p:cTn>
                                        <p:tgtEl>
                                          <p:spTgt spid="39943"/>
                                        </p:tgtEl>
                                        <p:attrNameLst>
                                          <p:attrName>style.visibility</p:attrName>
                                        </p:attrNameLst>
                                      </p:cBhvr>
                                      <p:to>
                                        <p:strVal val="visible"/>
                                      </p:to>
                                    </p:set>
                                  </p:childTnLst>
                                </p:cTn>
                              </p:par>
                            </p:childTnLst>
                          </p:cTn>
                        </p:par>
                        <p:par>
                          <p:cTn id="16" fill="hold" nodeType="afterGroup">
                            <p:stCondLst>
                              <p:cond delay="2000"/>
                            </p:stCondLst>
                            <p:childTnLst>
                              <p:par>
                                <p:cTn id="17" presetID="175862144" presetClass="entr" presetSubtype="176088912" fill="hold" grpId="0" nodeType="afterEffect">
                                  <p:stCondLst>
                                    <p:cond delay="0"/>
                                  </p:stCondLst>
                                  <p:childTnLst>
                                    <p:set>
                                      <p:cBhvr>
                                        <p:cTn id="18" dur="1" fill="hold">
                                          <p:stCondLst>
                                            <p:cond delay="499"/>
                                          </p:stCondLst>
                                        </p:cTn>
                                        <p:tgtEl>
                                          <p:spTgt spid="39944"/>
                                        </p:tgtEl>
                                        <p:attrNameLst>
                                          <p:attrName>style.visibility</p:attrName>
                                        </p:attrNameLst>
                                      </p:cBhvr>
                                      <p:to>
                                        <p:strVal val="visible"/>
                                      </p:to>
                                    </p:set>
                                  </p:childTnLst>
                                </p:cTn>
                              </p:par>
                            </p:childTnLst>
                          </p:cTn>
                        </p:par>
                        <p:par>
                          <p:cTn id="19" fill="hold" nodeType="afterGroup">
                            <p:stCondLst>
                              <p:cond delay="2500"/>
                            </p:stCondLst>
                            <p:childTnLst>
                              <p:par>
                                <p:cTn id="20" presetID="175862144" presetClass="entr" presetSubtype="176088656" fill="hold" grpId="0" nodeType="afterEffect">
                                  <p:stCondLst>
                                    <p:cond delay="0"/>
                                  </p:stCondLst>
                                  <p:childTnLst>
                                    <p:set>
                                      <p:cBhvr>
                                        <p:cTn id="21" dur="1" fill="hold">
                                          <p:stCondLst>
                                            <p:cond delay="499"/>
                                          </p:stCondLst>
                                        </p:cTn>
                                        <p:tgtEl>
                                          <p:spTgt spid="39945"/>
                                        </p:tgtEl>
                                        <p:attrNameLst>
                                          <p:attrName>style.visibility</p:attrName>
                                        </p:attrNameLst>
                                      </p:cBhvr>
                                      <p:to>
                                        <p:strVal val="visible"/>
                                      </p:to>
                                    </p:set>
                                  </p:childTnLst>
                                </p:cTn>
                              </p:par>
                            </p:childTnLst>
                          </p:cTn>
                        </p:par>
                        <p:par>
                          <p:cTn id="22" fill="hold" nodeType="afterGroup">
                            <p:stCondLst>
                              <p:cond delay="3000"/>
                            </p:stCondLst>
                            <p:childTnLst>
                              <p:par>
                                <p:cTn id="23" presetID="175862144" presetClass="entr" presetSubtype="176088872" fill="hold" grpId="0" nodeType="afterEffect">
                                  <p:stCondLst>
                                    <p:cond delay="0"/>
                                  </p:stCondLst>
                                  <p:childTnLst>
                                    <p:set>
                                      <p:cBhvr>
                                        <p:cTn id="24" dur="1" fill="hold">
                                          <p:stCondLst>
                                            <p:cond delay="499"/>
                                          </p:stCondLst>
                                        </p:cTn>
                                        <p:tgtEl>
                                          <p:spTgt spid="39946"/>
                                        </p:tgtEl>
                                        <p:attrNameLst>
                                          <p:attrName>style.visibility</p:attrName>
                                        </p:attrNameLst>
                                      </p:cBhvr>
                                      <p:to>
                                        <p:strVal val="visible"/>
                                      </p:to>
                                    </p:set>
                                  </p:childTnLst>
                                </p:cTn>
                              </p:par>
                            </p:childTnLst>
                          </p:cTn>
                        </p:par>
                        <p:par>
                          <p:cTn id="25" fill="hold" nodeType="afterGroup">
                            <p:stCondLst>
                              <p:cond delay="3500"/>
                            </p:stCondLst>
                            <p:childTnLst>
                              <p:par>
                                <p:cTn id="26" presetID="175862144" presetClass="entr" presetSubtype="176088960" fill="hold" grpId="0" nodeType="afterEffect">
                                  <p:stCondLst>
                                    <p:cond delay="0"/>
                                  </p:stCondLst>
                                  <p:childTnLst>
                                    <p:set>
                                      <p:cBhvr>
                                        <p:cTn id="27" dur="1" fill="hold">
                                          <p:stCondLst>
                                            <p:cond delay="499"/>
                                          </p:stCondLst>
                                        </p:cTn>
                                        <p:tgtEl>
                                          <p:spTgt spid="39947"/>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75862144" presetClass="entr" presetSubtype="176088744" fill="hold" nodeType="clickEffect">
                                  <p:stCondLst>
                                    <p:cond delay="0"/>
                                  </p:stCondLst>
                                  <p:childTnLst>
                                    <p:set>
                                      <p:cBhvr>
                                        <p:cTn id="31" dur="1" fill="hold">
                                          <p:stCondLst>
                                            <p:cond delay="499"/>
                                          </p:stCondLst>
                                        </p:cTn>
                                        <p:tgtEl>
                                          <p:spTgt spid="39952"/>
                                        </p:tgtEl>
                                        <p:attrNameLst>
                                          <p:attrName>style.visibility</p:attrName>
                                        </p:attrNameLst>
                                      </p:cBhvr>
                                      <p:to>
                                        <p:strVal val="visible"/>
                                      </p:to>
                                    </p:set>
                                  </p:childTnLst>
                                </p:cTn>
                              </p:par>
                            </p:childTnLst>
                          </p:cTn>
                        </p:par>
                        <p:par>
                          <p:cTn id="32" fill="hold" nodeType="afterGroup">
                            <p:stCondLst>
                              <p:cond delay="500"/>
                            </p:stCondLst>
                            <p:childTnLst>
                              <p:par>
                                <p:cTn id="33" presetID="175862144" presetClass="entr" presetSubtype="176089000" fill="hold" grpId="0" nodeType="afterEffect">
                                  <p:stCondLst>
                                    <p:cond delay="0"/>
                                  </p:stCondLst>
                                  <p:childTnLst>
                                    <p:set>
                                      <p:cBhvr>
                                        <p:cTn id="34" dur="1" fill="hold">
                                          <p:stCondLst>
                                            <p:cond delay="499"/>
                                          </p:stCondLst>
                                        </p:cTn>
                                        <p:tgtEl>
                                          <p:spTgt spid="399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7" grpId="0" animBg="1"/>
      <p:bldP spid="39940" grpId="0" autoUpdateAnimBg="0"/>
      <p:bldP spid="39941" grpId="0" autoUpdateAnimBg="0"/>
      <p:bldP spid="39943" grpId="0" animBg="1"/>
      <p:bldP spid="39944" grpId="0" animBg="1"/>
      <p:bldP spid="39945" grpId="0" animBg="1"/>
      <p:bldP spid="39946" grpId="0" animBg="1"/>
      <p:bldP spid="39947" grpId="0" animBg="1"/>
      <p:bldP spid="39953"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82800"/>
            <a:ext cx="63627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198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41987" name="Rectangle 3"/>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pic>
        <p:nvPicPr>
          <p:cNvPr id="4198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0400" y="4394200"/>
            <a:ext cx="7035800" cy="52451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1989" name="Rectangle 5"/>
          <p:cNvSpPr>
            <a:spLocks/>
          </p:cNvSpPr>
          <p:nvPr/>
        </p:nvSpPr>
        <p:spPr bwMode="auto">
          <a:xfrm>
            <a:off x="31750" y="2095500"/>
            <a:ext cx="12954000" cy="8763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300">
                <a:solidFill>
                  <a:schemeClr val="tx1"/>
                </a:solidFill>
                <a:latin typeface="Denmark Regular" charset="0"/>
                <a:ea typeface="Denmark Regular" charset="0"/>
                <a:cs typeface="Denmark Regular" charset="0"/>
                <a:sym typeface="Denmark Regular" charset="0"/>
              </a:rPr>
              <a:t>The Example of Abraham - (21-24)</a:t>
            </a:r>
          </a:p>
        </p:txBody>
      </p:sp>
      <p:pic>
        <p:nvPicPr>
          <p:cNvPr id="41990"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6146800"/>
            <a:ext cx="53848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1991" name="Rectangle 7"/>
          <p:cNvSpPr>
            <a:spLocks/>
          </p:cNvSpPr>
          <p:nvPr/>
        </p:nvSpPr>
        <p:spPr bwMode="auto">
          <a:xfrm>
            <a:off x="6142038" y="4800600"/>
            <a:ext cx="624840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370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Romans 4:12 (NKJV)</a:t>
            </a:r>
          </a:p>
          <a:p>
            <a:r>
              <a:rPr lang="en-US" sz="37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and the father of circumcision to those who not only </a:t>
            </a:r>
            <a:r>
              <a:rPr lang="en-US" sz="3700">
                <a:solidFill>
                  <a:schemeClr val="tx1"/>
                </a:solidFill>
                <a:effectLst>
                  <a:outerShdw blurRad="38100" dist="38100" dir="2700000" algn="tl">
                    <a:srgbClr val="C0C0C0"/>
                  </a:outerShdw>
                </a:effectLst>
                <a:latin typeface="Constantia Italic" charset="0"/>
                <a:ea typeface="Constantia Italic" charset="0"/>
                <a:cs typeface="Constantia Italic" charset="0"/>
                <a:sym typeface="Constantia Italic" charset="0"/>
              </a:rPr>
              <a:t>are</a:t>
            </a:r>
            <a:r>
              <a:rPr lang="en-US" sz="37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of the circumcision, but who also walk in the steps of the faith which our father Abraham </a:t>
            </a:r>
            <a:r>
              <a:rPr lang="en-US" sz="3700">
                <a:solidFill>
                  <a:schemeClr val="tx1"/>
                </a:solidFill>
                <a:effectLst>
                  <a:outerShdw blurRad="38100" dist="38100" dir="2700000" algn="tl">
                    <a:srgbClr val="C0C0C0"/>
                  </a:outerShdw>
                </a:effectLst>
                <a:latin typeface="Constantia Italic" charset="0"/>
                <a:ea typeface="Constantia Italic" charset="0"/>
                <a:cs typeface="Constantia Italic" charset="0"/>
                <a:sym typeface="Constantia Italic" charset="0"/>
              </a:rPr>
              <a:t>had while still</a:t>
            </a:r>
            <a:r>
              <a:rPr lang="en-US" sz="37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uncircumcised.</a:t>
            </a:r>
          </a:p>
        </p:txBody>
      </p:sp>
    </p:spTree>
  </p:cSld>
  <p:clrMapOvr>
    <a:masterClrMapping/>
  </p:clrMapOvr>
  <p:transition spd="med">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82800"/>
            <a:ext cx="63627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301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43011" name="Rectangle 3"/>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pic>
        <p:nvPicPr>
          <p:cNvPr id="4301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0400" y="4394200"/>
            <a:ext cx="7035800" cy="52451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3013" name="Rectangle 5"/>
          <p:cNvSpPr>
            <a:spLocks/>
          </p:cNvSpPr>
          <p:nvPr/>
        </p:nvSpPr>
        <p:spPr bwMode="auto">
          <a:xfrm>
            <a:off x="31750" y="2095500"/>
            <a:ext cx="12954000" cy="8763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300">
                <a:solidFill>
                  <a:schemeClr val="tx1"/>
                </a:solidFill>
                <a:latin typeface="Denmark Regular" charset="0"/>
                <a:ea typeface="Denmark Regular" charset="0"/>
                <a:cs typeface="Denmark Regular" charset="0"/>
                <a:sym typeface="Denmark Regular" charset="0"/>
              </a:rPr>
              <a:t>The Example of Abraham - (21-24)</a:t>
            </a:r>
          </a:p>
        </p:txBody>
      </p:sp>
      <p:pic>
        <p:nvPicPr>
          <p:cNvPr id="43014"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6146800"/>
            <a:ext cx="53848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3015" name="Rectangle 7"/>
          <p:cNvSpPr>
            <a:spLocks/>
          </p:cNvSpPr>
          <p:nvPr/>
        </p:nvSpPr>
        <p:spPr bwMode="auto">
          <a:xfrm>
            <a:off x="6157913" y="4978400"/>
            <a:ext cx="62103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540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James 2:24 (NKJV)</a:t>
            </a:r>
          </a:p>
          <a:p>
            <a:r>
              <a:rPr lang="en-US" sz="5400"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24</a:t>
            </a:r>
            <a:r>
              <a:rPr lang="en-US" sz="54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You see then that a man is justified by works, and not by faith only.</a:t>
            </a:r>
          </a:p>
        </p:txBody>
      </p:sp>
    </p:spTree>
  </p:cSld>
  <p:clrMapOvr>
    <a:masterClrMapping/>
  </p:clrMapOvr>
  <p:transition spd="med">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2619375"/>
            <a:ext cx="93091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4403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44035" name="Rectangle 3"/>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pic>
        <p:nvPicPr>
          <p:cNvPr id="44036"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500" y="3098800"/>
            <a:ext cx="6616700" cy="6540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4037" name="Rectangle 5"/>
          <p:cNvSpPr>
            <a:spLocks/>
          </p:cNvSpPr>
          <p:nvPr/>
        </p:nvSpPr>
        <p:spPr bwMode="auto">
          <a:xfrm>
            <a:off x="31750" y="2095500"/>
            <a:ext cx="12954000" cy="8763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5300">
                <a:solidFill>
                  <a:schemeClr val="tx1"/>
                </a:solidFill>
                <a:latin typeface="Denmark Regular" charset="0"/>
                <a:ea typeface="Denmark Regular" charset="0"/>
                <a:cs typeface="Denmark Regular" charset="0"/>
                <a:sym typeface="Denmark Regular" charset="0"/>
              </a:rPr>
              <a:t>The Example of Rahab - (25)</a:t>
            </a:r>
          </a:p>
        </p:txBody>
      </p:sp>
      <p:pic>
        <p:nvPicPr>
          <p:cNvPr id="44038"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0" y="6870700"/>
            <a:ext cx="46228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4039" name="Rectangle 7"/>
          <p:cNvSpPr>
            <a:spLocks/>
          </p:cNvSpPr>
          <p:nvPr/>
        </p:nvSpPr>
        <p:spPr bwMode="auto">
          <a:xfrm>
            <a:off x="6400800" y="3467100"/>
            <a:ext cx="6400800" cy="58801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509588" indent="-509588" algn="l">
              <a:spcBef>
                <a:spcPts val="1000"/>
              </a:spcBef>
              <a:buClr>
                <a:srgbClr val="804000"/>
              </a:buClr>
              <a:buSzPct val="125000"/>
              <a:buFont typeface="Zapf Dingbats" charset="0"/>
              <a:buChar char="✦"/>
            </a:pPr>
            <a:r>
              <a:rPr lang="en-US" sz="3200" dirty="0">
                <a:solidFill>
                  <a:schemeClr val="tx1"/>
                </a:solidFill>
                <a:latin typeface="Boulder Regular" charset="0"/>
                <a:ea typeface="Boulder Regular" charset="0"/>
                <a:cs typeface="Boulder Regular" charset="0"/>
                <a:sym typeface="Boulder Regular" charset="0"/>
              </a:rPr>
              <a:t>Listed among the heroes of faith -</a:t>
            </a:r>
            <a:r>
              <a:rPr lang="en-US" sz="3200" dirty="0">
                <a:solidFill>
                  <a:schemeClr val="tx1"/>
                </a:solidFill>
                <a:latin typeface="Constantia" charset="0"/>
                <a:ea typeface="Constantia" charset="0"/>
                <a:cs typeface="Constantia" charset="0"/>
                <a:sym typeface="Constantia" charset="0"/>
              </a:rPr>
              <a:t> (</a:t>
            </a:r>
            <a:r>
              <a:rPr lang="en-US" sz="3200" dirty="0" err="1">
                <a:solidFill>
                  <a:schemeClr val="tx1"/>
                </a:solidFill>
                <a:latin typeface="Constantia" charset="0"/>
                <a:ea typeface="Constantia" charset="0"/>
                <a:cs typeface="Constantia" charset="0"/>
                <a:sym typeface="Constantia" charset="0"/>
              </a:rPr>
              <a:t>Heb</a:t>
            </a:r>
            <a:r>
              <a:rPr lang="en-US" sz="3200" dirty="0">
                <a:solidFill>
                  <a:schemeClr val="tx1"/>
                </a:solidFill>
                <a:latin typeface="Constantia" charset="0"/>
                <a:ea typeface="Constantia" charset="0"/>
                <a:cs typeface="Constantia" charset="0"/>
                <a:sym typeface="Constantia" charset="0"/>
              </a:rPr>
              <a:t> 11:31)</a:t>
            </a:r>
          </a:p>
          <a:p>
            <a:pPr marL="509588" indent="-509588" algn="l">
              <a:spcBef>
                <a:spcPts val="1000"/>
              </a:spcBef>
              <a:buClr>
                <a:srgbClr val="804000"/>
              </a:buClr>
              <a:buSzPct val="125000"/>
              <a:buFont typeface="Zapf Dingbats" charset="0"/>
              <a:buChar char="✦"/>
            </a:pPr>
            <a:r>
              <a:rPr lang="en-US" sz="3200" dirty="0">
                <a:solidFill>
                  <a:schemeClr val="tx1"/>
                </a:solidFill>
                <a:latin typeface="Boulder Regular" charset="0"/>
                <a:ea typeface="Boulder Regular" charset="0"/>
                <a:cs typeface="Boulder Regular" charset="0"/>
                <a:sym typeface="Boulder Regular" charset="0"/>
              </a:rPr>
              <a:t>Great grandmother of David and in the lineage of Jesus - </a:t>
            </a:r>
            <a:r>
              <a:rPr lang="en-US" sz="3200" dirty="0">
                <a:solidFill>
                  <a:schemeClr val="tx1"/>
                </a:solidFill>
                <a:latin typeface="Constantia" charset="0"/>
                <a:ea typeface="Constantia" charset="0"/>
                <a:cs typeface="Constantia" charset="0"/>
                <a:sym typeface="Constantia" charset="0"/>
              </a:rPr>
              <a:t>(Mat 1:5,6)</a:t>
            </a:r>
            <a:endParaRPr lang="en-US" sz="3200" dirty="0">
              <a:solidFill>
                <a:schemeClr val="tx1"/>
              </a:solidFill>
              <a:latin typeface="Boulder Regular" charset="0"/>
              <a:ea typeface="Lucida Grande" charset="0"/>
              <a:cs typeface="Lucida Grande" charset="0"/>
              <a:sym typeface="Boulder Regular" charset="0"/>
            </a:endParaRPr>
          </a:p>
          <a:p>
            <a:pPr marL="509588" indent="-509588" algn="l">
              <a:spcBef>
                <a:spcPts val="1000"/>
              </a:spcBef>
              <a:buClr>
                <a:srgbClr val="804000"/>
              </a:buClr>
              <a:buSzPct val="125000"/>
              <a:buFont typeface="Zapf Dingbats" charset="0"/>
              <a:buChar char="✦"/>
            </a:pPr>
            <a:r>
              <a:rPr lang="en-US" sz="3200" dirty="0">
                <a:solidFill>
                  <a:schemeClr val="tx1"/>
                </a:solidFill>
                <a:latin typeface="Boulder Regular" charset="0"/>
                <a:ea typeface="Lucida Grande" charset="0"/>
                <a:cs typeface="Lucida Grande" charset="0"/>
                <a:sym typeface="Boulder Regular" charset="0"/>
              </a:rPr>
              <a:t>She helped the spies escape at the risk of her own life! </a:t>
            </a:r>
            <a:r>
              <a:rPr lang="en-US" sz="3200" dirty="0">
                <a:solidFill>
                  <a:schemeClr val="tx1"/>
                </a:solidFill>
                <a:latin typeface="Constantia" charset="0"/>
                <a:ea typeface="Constantia" charset="0"/>
                <a:cs typeface="Constantia" charset="0"/>
                <a:sym typeface="Constantia" charset="0"/>
              </a:rPr>
              <a:t>- (Joshua 2:10,11)</a:t>
            </a:r>
          </a:p>
          <a:p>
            <a:pPr marL="509588" indent="-509588" algn="l">
              <a:spcBef>
                <a:spcPts val="1000"/>
              </a:spcBef>
              <a:buClr>
                <a:srgbClr val="804000"/>
              </a:buClr>
              <a:buSzPct val="125000"/>
              <a:buFont typeface="Zapf Dingbats" charset="0"/>
              <a:buChar char="✦"/>
            </a:pPr>
            <a:r>
              <a:rPr lang="en-US" sz="3200" dirty="0">
                <a:solidFill>
                  <a:schemeClr val="tx1"/>
                </a:solidFill>
                <a:latin typeface="Boulder Regular" charset="0"/>
                <a:ea typeface="Boulder Regular" charset="0"/>
                <a:cs typeface="Boulder Regular" charset="0"/>
                <a:sym typeface="Boulder Regular" charset="0"/>
              </a:rPr>
              <a:t>When Jericho was destroyed - she, &amp; her household were saved </a:t>
            </a:r>
            <a:r>
              <a:rPr lang="en-US" sz="3200" dirty="0">
                <a:solidFill>
                  <a:schemeClr val="tx1"/>
                </a:solidFill>
                <a:latin typeface="Constantia" charset="0"/>
                <a:ea typeface="Constantia" charset="0"/>
                <a:cs typeface="Constantia" charset="0"/>
                <a:sym typeface="Constantia" charset="0"/>
              </a:rPr>
              <a:t>- (Josh 6:25; </a:t>
            </a:r>
            <a:r>
              <a:rPr lang="en-US" sz="3200" dirty="0" err="1">
                <a:solidFill>
                  <a:schemeClr val="tx1"/>
                </a:solidFill>
                <a:latin typeface="Constantia" charset="0"/>
                <a:ea typeface="Constantia" charset="0"/>
                <a:cs typeface="Constantia" charset="0"/>
                <a:sym typeface="Constantia" charset="0"/>
              </a:rPr>
              <a:t>Heb</a:t>
            </a:r>
            <a:r>
              <a:rPr lang="en-US" sz="3200" dirty="0">
                <a:solidFill>
                  <a:schemeClr val="tx1"/>
                </a:solidFill>
                <a:latin typeface="Constantia" charset="0"/>
                <a:ea typeface="Constantia" charset="0"/>
                <a:cs typeface="Constantia" charset="0"/>
                <a:sym typeface="Constantia" charset="0"/>
              </a:rPr>
              <a:t> 11:31)</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5863296" presetClass="entr" presetSubtype="97747792" fill="hold" grpId="0" nodeType="clickEffect">
                                  <p:stCondLst>
                                    <p:cond delay="0"/>
                                  </p:stCondLst>
                                  <p:childTnLst>
                                    <p:set>
                                      <p:cBhvr>
                                        <p:cTn id="6" dur="1" fill="hold">
                                          <p:stCondLst>
                                            <p:cond delay="499"/>
                                          </p:stCondLst>
                                        </p:cTn>
                                        <p:tgtEl>
                                          <p:spTgt spid="440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5863296" presetClass="entr" presetSubtype="97747792" fill="hold" grpId="0" nodeType="clickEffect">
                                  <p:stCondLst>
                                    <p:cond delay="0"/>
                                  </p:stCondLst>
                                  <p:childTnLst>
                                    <p:set>
                                      <p:cBhvr>
                                        <p:cTn id="10" dur="1" fill="hold">
                                          <p:stCondLst>
                                            <p:cond delay="499"/>
                                          </p:stCondLst>
                                        </p:cTn>
                                        <p:tgtEl>
                                          <p:spTgt spid="440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75863296" presetClass="entr" presetSubtype="97747792" fill="hold" grpId="0" nodeType="clickEffect">
                                  <p:stCondLst>
                                    <p:cond delay="0"/>
                                  </p:stCondLst>
                                  <p:childTnLst>
                                    <p:set>
                                      <p:cBhvr>
                                        <p:cTn id="14" dur="1" fill="hold">
                                          <p:stCondLst>
                                            <p:cond delay="499"/>
                                          </p:stCondLst>
                                        </p:cTn>
                                        <p:tgtEl>
                                          <p:spTgt spid="4403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75863296" presetClass="entr" presetSubtype="97747792" fill="hold" grpId="0" nodeType="clickEffect">
                                  <p:stCondLst>
                                    <p:cond delay="0"/>
                                  </p:stCondLst>
                                  <p:childTnLst>
                                    <p:set>
                                      <p:cBhvr>
                                        <p:cTn id="18" dur="1" fill="hold">
                                          <p:stCondLst>
                                            <p:cond delay="499"/>
                                          </p:stCondLst>
                                        </p:cTn>
                                        <p:tgtEl>
                                          <p:spTgt spid="440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19151">
            <a:off x="935038" y="3694113"/>
            <a:ext cx="3644900" cy="5461000"/>
          </a:xfrm>
          <a:prstGeom prst="rect">
            <a:avLst/>
          </a:prstGeom>
          <a:noFill/>
          <a:ln>
            <a:noFill/>
          </a:ln>
          <a:effectLst>
            <a:outerShdw blurRad="152400" dist="88899" dir="2040002" algn="ctr" rotWithShape="0">
              <a:schemeClr val="bg2">
                <a:alpha val="85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170" name="Rectangle 2"/>
          <p:cNvSpPr>
            <a:spLocks/>
          </p:cNvSpPr>
          <p:nvPr/>
        </p:nvSpPr>
        <p:spPr bwMode="auto">
          <a:xfrm>
            <a:off x="5397500" y="3390900"/>
            <a:ext cx="7112000" cy="6007100"/>
          </a:xfrm>
          <a:prstGeom prst="rect">
            <a:avLst/>
          </a:prstGeom>
          <a:noFill/>
          <a:ln>
            <a:noFill/>
          </a:ln>
          <a:effectLst>
            <a:outerShdw blurRad="203200" dist="114300" dir="2039981"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5600">
                <a:solidFill>
                  <a:srgbClr val="2E1800"/>
                </a:solidFill>
                <a:effectLst>
                  <a:outerShdw blurRad="38100" dist="38100" dir="2700000" algn="tl">
                    <a:srgbClr val="C0C0C0"/>
                  </a:outerShdw>
                </a:effectLst>
                <a:latin typeface="Times" charset="0"/>
                <a:cs typeface="Times" charset="0"/>
                <a:sym typeface="Times" charset="0"/>
              </a:rPr>
              <a:t>"Wherefore, that we are justified by faith, only, is a most wholesome doctrine and very full of comfort" - </a:t>
            </a:r>
          </a:p>
          <a:p>
            <a:r>
              <a:rPr lang="en-US" sz="3700" i="1">
                <a:solidFill>
                  <a:srgbClr val="2E1800"/>
                </a:solidFill>
                <a:effectLst>
                  <a:outerShdw blurRad="38100" dist="38100" dir="2700000" algn="tl">
                    <a:srgbClr val="C0C0C0"/>
                  </a:outerShdw>
                </a:effectLst>
                <a:latin typeface="Times" charset="0"/>
                <a:cs typeface="Times" charset="0"/>
                <a:sym typeface="Times" charset="0"/>
              </a:rPr>
              <a:t>The Book of Discipline of the United Methodist Church</a:t>
            </a:r>
            <a:r>
              <a:rPr lang="en-US" sz="3700">
                <a:solidFill>
                  <a:srgbClr val="2E1800"/>
                </a:solidFill>
                <a:effectLst>
                  <a:outerShdw blurRad="38100" dist="38100" dir="2700000" algn="tl">
                    <a:srgbClr val="C0C0C0"/>
                  </a:outerShdw>
                </a:effectLst>
                <a:latin typeface="Times" charset="0"/>
                <a:cs typeface="Times" charset="0"/>
                <a:sym typeface="Times" charset="0"/>
              </a:rPr>
              <a:t>, </a:t>
            </a:r>
          </a:p>
          <a:p>
            <a:r>
              <a:rPr lang="en-US" sz="3700">
                <a:solidFill>
                  <a:srgbClr val="2E1800"/>
                </a:solidFill>
                <a:effectLst>
                  <a:outerShdw blurRad="38100" dist="38100" dir="2700000" algn="tl">
                    <a:srgbClr val="C0C0C0"/>
                  </a:outerShdw>
                </a:effectLst>
                <a:latin typeface="Times" charset="0"/>
                <a:cs typeface="Times" charset="0"/>
                <a:sym typeface="Times" charset="0"/>
              </a:rPr>
              <a:t>1972 Edition, p. 55.</a:t>
            </a:r>
          </a:p>
        </p:txBody>
      </p:sp>
      <p:pic>
        <p:nvPicPr>
          <p:cNvPr id="717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7172" name="Rectangle 4"/>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sp>
        <p:nvSpPr>
          <p:cNvPr id="7173" name="Rectangle 5"/>
          <p:cNvSpPr>
            <a:spLocks/>
          </p:cNvSpPr>
          <p:nvPr/>
        </p:nvSpPr>
        <p:spPr bwMode="auto">
          <a:xfrm>
            <a:off x="57150" y="2006600"/>
            <a:ext cx="12865100" cy="9906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3000">
                <a:solidFill>
                  <a:schemeClr val="tx1"/>
                </a:solidFill>
                <a:latin typeface="Denmark Regular" charset="0"/>
                <a:ea typeface="Denmark Regular" charset="0"/>
                <a:cs typeface="Denmark Regular" charset="0"/>
                <a:sym typeface="Denmark Regular" charset="0"/>
              </a:rPr>
              <a:t>“What does it profit, my brethren, if someone says he has faith but does not have works? Can faith save him?” (2:14)</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up)">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noChangeArrowheads="1"/>
          </p:cNvPicPr>
          <p:nvPr/>
        </p:nvPicPr>
        <p:blipFill>
          <a:blip r:embed="rId2">
            <a:extLst>
              <a:ext uri="{28A0092B-C50C-407E-A947-70E740481C1C}">
                <a14:useLocalDpi xmlns:a14="http://schemas.microsoft.com/office/drawing/2010/main" val="0"/>
              </a:ext>
            </a:extLst>
          </a:blip>
          <a:srcRect l="2692" t="5434" r="48553" b="6224"/>
          <a:stretch>
            <a:fillRect/>
          </a:stretch>
        </p:blipFill>
        <p:spPr bwMode="auto">
          <a:xfrm>
            <a:off x="431800" y="3149600"/>
            <a:ext cx="6210300" cy="6400800"/>
          </a:xfrm>
          <a:prstGeom prst="rect">
            <a:avLst/>
          </a:prstGeom>
          <a:noFill/>
          <a:ln>
            <a:noFill/>
          </a:ln>
          <a:effectLst>
            <a:outerShdw blurRad="1143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505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45059" name="Rectangle 3"/>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sp>
        <p:nvSpPr>
          <p:cNvPr id="45060" name="Rectangle 4"/>
          <p:cNvSpPr>
            <a:spLocks/>
          </p:cNvSpPr>
          <p:nvPr/>
        </p:nvSpPr>
        <p:spPr bwMode="auto">
          <a:xfrm>
            <a:off x="57150" y="2032000"/>
            <a:ext cx="12865100" cy="10160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3100">
                <a:solidFill>
                  <a:schemeClr val="tx1"/>
                </a:solidFill>
                <a:latin typeface="Denmark Regular" charset="0"/>
                <a:ea typeface="Denmark Regular" charset="0"/>
                <a:cs typeface="Denmark Regular" charset="0"/>
                <a:sym typeface="Denmark Regular" charset="0"/>
              </a:rPr>
              <a:t>“What does it profit, my brethren, if someone says he has faith but does not have works? Can faith save him?”2:14 </a:t>
            </a:r>
          </a:p>
        </p:txBody>
      </p:sp>
      <p:pic>
        <p:nvPicPr>
          <p:cNvPr id="45061" name="Picture 5"/>
          <p:cNvPicPr>
            <a:picLocks noChangeAspect="1" noChangeArrowheads="1"/>
          </p:cNvPicPr>
          <p:nvPr/>
        </p:nvPicPr>
        <p:blipFill>
          <a:blip r:embed="rId2">
            <a:extLst>
              <a:ext uri="{28A0092B-C50C-407E-A947-70E740481C1C}">
                <a14:useLocalDpi xmlns:a14="http://schemas.microsoft.com/office/drawing/2010/main" val="0"/>
              </a:ext>
            </a:extLst>
          </a:blip>
          <a:srcRect l="50847" t="7185" b="5348"/>
          <a:stretch>
            <a:fillRect/>
          </a:stretch>
        </p:blipFill>
        <p:spPr bwMode="auto">
          <a:xfrm>
            <a:off x="6565900" y="3276600"/>
            <a:ext cx="6261100" cy="6337300"/>
          </a:xfrm>
          <a:prstGeom prst="rect">
            <a:avLst/>
          </a:prstGeom>
          <a:noFill/>
          <a:ln>
            <a:noFill/>
          </a:ln>
          <a:effectLst>
            <a:outerShdw blurRad="1143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5863680" presetClass="entr" presetSubtype="97747968" fill="hold" nodeType="clickEffect">
                                  <p:stCondLst>
                                    <p:cond delay="0"/>
                                  </p:stCondLst>
                                  <p:childTnLst>
                                    <p:set>
                                      <p:cBhvr>
                                        <p:cTn id="6" dur="1" fill="hold">
                                          <p:stCondLst>
                                            <p:cond delay="499"/>
                                          </p:stCondLst>
                                        </p:cTn>
                                        <p:tgtEl>
                                          <p:spTgt spid="45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951038"/>
            <a:ext cx="12368213" cy="770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608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46083" name="Rectangle 3"/>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spTree>
  </p:cSld>
  <p:clrMapOvr>
    <a:masterClrMapping/>
  </p:clrMapOvr>
  <p:transition spd="slow">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09800"/>
            <a:ext cx="7416800" cy="73533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7106"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47107" name="Rectangle 3"/>
          <p:cNvSpPr>
            <a:spLocks/>
          </p:cNvSpPr>
          <p:nvPr/>
        </p:nvSpPr>
        <p:spPr bwMode="auto">
          <a:xfrm>
            <a:off x="5499100" y="2590800"/>
            <a:ext cx="6985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576263" indent="-576263" algn="l">
              <a:spcBef>
                <a:spcPts val="900"/>
              </a:spcBef>
              <a:buClr>
                <a:srgbClr val="804000"/>
              </a:buClr>
              <a:buSzPct val="125000"/>
              <a:buFont typeface="Zapf Dingbats" charset="0"/>
              <a:buChar char="✴"/>
            </a:pPr>
            <a:r>
              <a:rPr lang="en-US" sz="4100" dirty="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Faith without works is useless</a:t>
            </a:r>
          </a:p>
          <a:p>
            <a:pPr marL="576263" indent="-576263" algn="l">
              <a:spcBef>
                <a:spcPts val="900"/>
              </a:spcBef>
              <a:buClr>
                <a:srgbClr val="804000"/>
              </a:buClr>
              <a:buSzPct val="125000"/>
              <a:buFont typeface="Zapf Dingbats" charset="0"/>
              <a:buChar char="✴"/>
            </a:pPr>
            <a:r>
              <a:rPr lang="en-US" sz="4100" dirty="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Faith without works cannot be demonstrated</a:t>
            </a:r>
          </a:p>
          <a:p>
            <a:pPr marL="576263" indent="-576263" algn="l">
              <a:spcBef>
                <a:spcPts val="900"/>
              </a:spcBef>
              <a:buClr>
                <a:srgbClr val="804000"/>
              </a:buClr>
              <a:buSzPct val="125000"/>
              <a:buFont typeface="Zapf Dingbats" charset="0"/>
              <a:buChar char="✴"/>
            </a:pPr>
            <a:r>
              <a:rPr lang="en-US" sz="4100" dirty="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Faith without works is incomplete faith</a:t>
            </a:r>
          </a:p>
          <a:p>
            <a:pPr marL="576263" indent="-576263" algn="l">
              <a:spcBef>
                <a:spcPts val="900"/>
              </a:spcBef>
              <a:buClr>
                <a:srgbClr val="804000"/>
              </a:buClr>
              <a:buSzPct val="125000"/>
              <a:buFont typeface="Zapf Dingbats" charset="0"/>
              <a:buChar char="✴"/>
            </a:pPr>
            <a:r>
              <a:rPr lang="en-US" sz="4100" dirty="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Faith without works is dead</a:t>
            </a:r>
          </a:p>
          <a:p>
            <a:pPr marL="576263" indent="-576263" algn="l">
              <a:spcBef>
                <a:spcPts val="900"/>
              </a:spcBef>
              <a:buClr>
                <a:srgbClr val="804000"/>
              </a:buClr>
              <a:buSzPct val="125000"/>
              <a:buFont typeface="Zapf Dingbats" charset="0"/>
              <a:buChar char="✴"/>
            </a:pPr>
            <a:r>
              <a:rPr lang="en-US" sz="4100" dirty="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Faith that saves is the faith that obeys!</a:t>
            </a:r>
          </a:p>
        </p:txBody>
      </p:sp>
      <p:sp>
        <p:nvSpPr>
          <p:cNvPr id="47108" name="Rectangle 4"/>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pic>
        <p:nvPicPr>
          <p:cNvPr id="471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70025"/>
            <a:ext cx="6176963" cy="828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5864448" presetClass="entr" presetSubtype="97748392" fill="hold" grpId="0" nodeType="clickEffect">
                                  <p:stCondLst>
                                    <p:cond delay="0"/>
                                  </p:stCondLst>
                                  <p:childTnLst>
                                    <p:set>
                                      <p:cBhvr>
                                        <p:cTn id="6" dur="1" fill="hold">
                                          <p:stCondLst>
                                            <p:cond delay="499"/>
                                          </p:stCondLst>
                                        </p:cTn>
                                        <p:tgtEl>
                                          <p:spTgt spid="471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5864448" presetClass="entr" presetSubtype="97748392" fill="hold" grpId="0" nodeType="clickEffect">
                                  <p:stCondLst>
                                    <p:cond delay="0"/>
                                  </p:stCondLst>
                                  <p:childTnLst>
                                    <p:set>
                                      <p:cBhvr>
                                        <p:cTn id="10" dur="1" fill="hold">
                                          <p:stCondLst>
                                            <p:cond delay="499"/>
                                          </p:stCondLst>
                                        </p:cTn>
                                        <p:tgtEl>
                                          <p:spTgt spid="471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75864448" presetClass="entr" presetSubtype="97748392" fill="hold" grpId="0" nodeType="clickEffect">
                                  <p:stCondLst>
                                    <p:cond delay="0"/>
                                  </p:stCondLst>
                                  <p:childTnLst>
                                    <p:set>
                                      <p:cBhvr>
                                        <p:cTn id="14" dur="1" fill="hold">
                                          <p:stCondLst>
                                            <p:cond delay="499"/>
                                          </p:stCondLst>
                                        </p:cTn>
                                        <p:tgtEl>
                                          <p:spTgt spid="471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75864448" presetClass="entr" presetSubtype="97748392" fill="hold" grpId="0" nodeType="clickEffect">
                                  <p:stCondLst>
                                    <p:cond delay="0"/>
                                  </p:stCondLst>
                                  <p:childTnLst>
                                    <p:set>
                                      <p:cBhvr>
                                        <p:cTn id="18" dur="1" fill="hold">
                                          <p:stCondLst>
                                            <p:cond delay="499"/>
                                          </p:stCondLst>
                                        </p:cTn>
                                        <p:tgtEl>
                                          <p:spTgt spid="4710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75864448" presetClass="entr" presetSubtype="97748392" fill="hold" grpId="0" nodeType="clickEffect">
                                  <p:stCondLst>
                                    <p:cond delay="0"/>
                                  </p:stCondLst>
                                  <p:childTnLst>
                                    <p:set>
                                      <p:cBhvr>
                                        <p:cTn id="22" dur="1" fill="hold">
                                          <p:stCondLst>
                                            <p:cond delay="499"/>
                                          </p:stCondLst>
                                        </p:cTn>
                                        <p:tgtEl>
                                          <p:spTgt spid="471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p:cNvSpPr>
          <p:nvPr/>
        </p:nvSpPr>
        <p:spPr bwMode="auto">
          <a:xfrm>
            <a:off x="5830888" y="4886325"/>
            <a:ext cx="69850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p>
            <a:r>
              <a:rPr lang="en-US" sz="5900">
                <a:solidFill>
                  <a:schemeClr val="tx1"/>
                </a:solidFill>
                <a:effectLst>
                  <a:outerShdw blurRad="38100" dist="38100" dir="2700000" algn="tl">
                    <a:srgbClr val="C0C0C0"/>
                  </a:outerShdw>
                </a:effectLst>
                <a:latin typeface="Dominican Small Caps" charset="0"/>
                <a:ea typeface="Dominican Small Caps" charset="0"/>
                <a:cs typeface="Dominican Small Caps" charset="0"/>
                <a:sym typeface="Dominican Small Caps" charset="0"/>
              </a:rPr>
              <a:t>We </a:t>
            </a:r>
            <a:r>
              <a:rPr lang="en-US" sz="7300">
                <a:solidFill>
                  <a:schemeClr val="tx1"/>
                </a:solidFill>
                <a:effectLst>
                  <a:outerShdw blurRad="38100" dist="38100" dir="2700000" algn="tl">
                    <a:srgbClr val="C0C0C0"/>
                  </a:outerShdw>
                </a:effectLst>
                <a:latin typeface="Dominican Small Caps" charset="0"/>
                <a:ea typeface="Dominican Small Caps" charset="0"/>
                <a:cs typeface="Dominican Small Caps" charset="0"/>
                <a:sym typeface="Dominican Small Caps" charset="0"/>
              </a:rPr>
              <a:t>Cannot</a:t>
            </a:r>
            <a:r>
              <a:rPr lang="en-US" sz="5900">
                <a:solidFill>
                  <a:schemeClr val="tx1"/>
                </a:solidFill>
                <a:effectLst>
                  <a:outerShdw blurRad="38100" dist="38100" dir="2700000" algn="tl">
                    <a:srgbClr val="C0C0C0"/>
                  </a:outerShdw>
                </a:effectLst>
                <a:latin typeface="Dominican Small Caps" charset="0"/>
                <a:ea typeface="Dominican Small Caps" charset="0"/>
                <a:cs typeface="Dominican Small Caps" charset="0"/>
                <a:sym typeface="Dominican Small Caps" charset="0"/>
              </a:rPr>
              <a:t> Be Saved Without Obeying The Lord By Faith </a:t>
            </a:r>
          </a:p>
        </p:txBody>
      </p:sp>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70025"/>
            <a:ext cx="6176963" cy="828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9155" name="Rectangle 3"/>
          <p:cNvSpPr>
            <a:spLocks/>
          </p:cNvSpPr>
          <p:nvPr/>
        </p:nvSpPr>
        <p:spPr bwMode="auto">
          <a:xfrm>
            <a:off x="2603500" y="2057400"/>
            <a:ext cx="101854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p>
            <a:r>
              <a:rPr lang="en-US" sz="6100">
                <a:solidFill>
                  <a:schemeClr val="tx1"/>
                </a:solidFill>
                <a:effectLst>
                  <a:outerShdw blurRad="38100" dist="38100" dir="2700000" algn="tl">
                    <a:srgbClr val="C0C0C0"/>
                  </a:outerShdw>
                </a:effectLst>
                <a:latin typeface="Boopee" charset="0"/>
                <a:ea typeface="Boopee" charset="0"/>
                <a:cs typeface="Boopee" charset="0"/>
                <a:sym typeface="Boopee" charset="0"/>
              </a:rPr>
              <a:t>We are NOT saved by faith ALONE!</a:t>
            </a:r>
          </a:p>
          <a:p>
            <a:r>
              <a:rPr lang="en-US" sz="6100">
                <a:solidFill>
                  <a:schemeClr val="tx1"/>
                </a:solidFill>
                <a:effectLst>
                  <a:outerShdw blurRad="38100" dist="38100" dir="2700000" algn="tl">
                    <a:srgbClr val="C0C0C0"/>
                  </a:outerShdw>
                </a:effectLst>
                <a:latin typeface="Boopee" charset="0"/>
                <a:ea typeface="Boopee" charset="0"/>
                <a:cs typeface="Boopee" charset="0"/>
                <a:sym typeface="Boopee" charset="0"/>
              </a:rPr>
              <a:t>We are NOT saved by works ALONE!</a:t>
            </a:r>
          </a:p>
          <a:p>
            <a:r>
              <a:rPr lang="en-US" sz="6100">
                <a:solidFill>
                  <a:schemeClr val="tx1"/>
                </a:solidFill>
                <a:effectLst>
                  <a:outerShdw blurRad="38100" dist="38100" dir="2700000" algn="tl">
                    <a:srgbClr val="C0C0C0"/>
                  </a:outerShdw>
                </a:effectLst>
                <a:latin typeface="Boopee" charset="0"/>
                <a:ea typeface="Boopee" charset="0"/>
                <a:cs typeface="Boopee" charset="0"/>
                <a:sym typeface="Boopee" charset="0"/>
              </a:rPr>
              <a:t>We are saved by faith that works!</a:t>
            </a:r>
          </a:p>
        </p:txBody>
      </p:sp>
      <p:pic>
        <p:nvPicPr>
          <p:cNvPr id="49156"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49157" name="Rectangle 5"/>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wipe(left)">
                                      <p:cBhvr>
                                        <p:cTn id="7" dur="500"/>
                                        <p:tgtEl>
                                          <p:spTgt spid="491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Effect transition="in" filter="wipe(left)">
                                      <p:cBhvr>
                                        <p:cTn id="12" dur="500"/>
                                        <p:tgtEl>
                                          <p:spTgt spid="491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155">
                                            <p:txEl>
                                              <p:pRg st="2" end="2"/>
                                            </p:txEl>
                                          </p:spTgt>
                                        </p:tgtEl>
                                        <p:attrNameLst>
                                          <p:attrName>style.visibility</p:attrName>
                                        </p:attrNameLst>
                                      </p:cBhvr>
                                      <p:to>
                                        <p:strVal val="visible"/>
                                      </p:to>
                                    </p:set>
                                    <p:animEffect transition="in" filter="wipe(left)">
                                      <p:cBhvr>
                                        <p:cTn id="17" dur="500"/>
                                        <p:tgtEl>
                                          <p:spTgt spid="4915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75864832" presetClass="entr" presetSubtype="186004176" fill="hold" grpId="0" nodeType="clickEffect">
                                  <p:stCondLst>
                                    <p:cond delay="0"/>
                                  </p:stCondLst>
                                  <p:childTnLst>
                                    <p:set>
                                      <p:cBhvr>
                                        <p:cTn id="21" dur="1" fill="hold">
                                          <p:stCondLst>
                                            <p:cond delay="499"/>
                                          </p:stCondLst>
                                        </p:cTn>
                                        <p:tgtEl>
                                          <p:spTgt spid="49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3" grpId="0" autoUpdateAnimBg="0"/>
      <p:bldP spid="49155"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p:cNvSpPr>
          <p:nvPr/>
        </p:nvSpPr>
        <p:spPr bwMode="auto">
          <a:xfrm>
            <a:off x="431800" y="2092325"/>
            <a:ext cx="12052300" cy="5257800"/>
          </a:xfrm>
          <a:prstGeom prst="rect">
            <a:avLst/>
          </a:prstGeom>
          <a:gradFill rotWithShape="0">
            <a:gsLst>
              <a:gs pos="0">
                <a:srgbClr val="FAFCF4"/>
              </a:gs>
              <a:gs pos="65001">
                <a:srgbClr val="F2F7E4"/>
              </a:gs>
              <a:gs pos="100000">
                <a:srgbClr val="EDF4D9"/>
              </a:gs>
            </a:gsLst>
            <a:lin ang="5400000" scaled="1"/>
          </a:gradFill>
          <a:ln w="9525" cap="flat">
            <a:solidFill>
              <a:srgbClr val="AAB390"/>
            </a:solidFill>
            <a:prstDash val="solid"/>
            <a:round/>
            <a:headEnd type="none" w="med" len="med"/>
            <a:tailEnd type="none" w="med" len="med"/>
          </a:ln>
          <a:effectLst>
            <a:outerShdw blurRad="38100" dist="19999" dir="5400000" algn="ctr" rotWithShape="0">
              <a:schemeClr val="bg2">
                <a:alpha val="37999"/>
              </a:schemeClr>
            </a:outerShdw>
          </a:effectLst>
        </p:spPr>
        <p:txBody>
          <a:bodyPr lIns="38100" tIns="38100" rIns="38100" bIns="38100"/>
          <a:lstStyle/>
          <a:p>
            <a:r>
              <a:rPr lang="en-US" sz="3600">
                <a:solidFill>
                  <a:schemeClr val="tx1"/>
                </a:solidFill>
                <a:effectLst>
                  <a:outerShdw blurRad="38100" dist="38100" dir="2700000" algn="tl">
                    <a:srgbClr val="FFFFFF"/>
                  </a:outerShdw>
                </a:effectLst>
                <a:latin typeface="Berlin Sans FB Demi Bold" charset="0"/>
                <a:ea typeface="Berlin Sans FB Demi Bold" charset="0"/>
                <a:cs typeface="Berlin Sans FB Demi Bold" charset="0"/>
                <a:sym typeface="Berlin Sans FB Demi Bold" charset="0"/>
              </a:rPr>
              <a:t>Charts by Don McClain</a:t>
            </a:r>
            <a:endParaRPr lang="en-US" sz="3600">
              <a:solidFill>
                <a:schemeClr val="tx1"/>
              </a:solidFill>
              <a:latin typeface="Book Antiqua" charset="0"/>
              <a:cs typeface="Times" charset="0"/>
              <a:sym typeface="Book Antiqua" charset="0"/>
            </a:endParaRPr>
          </a:p>
          <a:p>
            <a:r>
              <a:rPr lang="en-US" sz="36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Prepared May 12,13, 2012</a:t>
            </a:r>
            <a:endParaRPr lang="en-US" sz="3600">
              <a:solidFill>
                <a:schemeClr val="tx1"/>
              </a:solidFill>
              <a:latin typeface="Book Antiqua" charset="0"/>
              <a:cs typeface="Times" charset="0"/>
              <a:sym typeface="Book Antiqua" charset="0"/>
            </a:endParaRPr>
          </a:p>
          <a:p>
            <a:r>
              <a:rPr lang="en-US" sz="36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Preached May 13, 2012</a:t>
            </a:r>
            <a:endParaRPr lang="en-US" sz="3600">
              <a:solidFill>
                <a:schemeClr val="tx1"/>
              </a:solidFill>
              <a:latin typeface="Book Antiqua" charset="0"/>
              <a:cs typeface="Times" charset="0"/>
              <a:sym typeface="Book Antiqua" charset="0"/>
            </a:endParaRPr>
          </a:p>
          <a:p>
            <a:r>
              <a:rPr lang="en-US" sz="36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West 65</a:t>
            </a:r>
            <a:r>
              <a:rPr lang="en-US" sz="3600" baseline="310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th</a:t>
            </a:r>
            <a:r>
              <a:rPr lang="en-US" sz="36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 Street church of Christ</a:t>
            </a:r>
            <a:endParaRPr lang="en-US" sz="3600">
              <a:solidFill>
                <a:schemeClr val="tx1"/>
              </a:solidFill>
              <a:latin typeface="Book Antiqua" charset="0"/>
              <a:cs typeface="Times" charset="0"/>
              <a:sym typeface="Book Antiqua" charset="0"/>
            </a:endParaRPr>
          </a:p>
          <a:p>
            <a:r>
              <a:rPr lang="en-US" sz="36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P.O. Box 190062</a:t>
            </a:r>
            <a:endParaRPr lang="en-US" sz="3600">
              <a:solidFill>
                <a:schemeClr val="tx1"/>
              </a:solidFill>
              <a:latin typeface="Book Antiqua" charset="0"/>
              <a:cs typeface="Times" charset="0"/>
              <a:sym typeface="Book Antiqua" charset="0"/>
            </a:endParaRPr>
          </a:p>
          <a:p>
            <a:r>
              <a:rPr lang="en-US" sz="36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Little Rock AR 72219</a:t>
            </a:r>
            <a:endParaRPr lang="en-US" sz="3600">
              <a:solidFill>
                <a:schemeClr val="tx1"/>
              </a:solidFill>
              <a:latin typeface="Book Antiqua" charset="0"/>
              <a:cs typeface="Times" charset="0"/>
              <a:sym typeface="Book Antiqua" charset="0"/>
            </a:endParaRPr>
          </a:p>
          <a:p>
            <a:r>
              <a:rPr lang="en-US" sz="36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501-568-1062</a:t>
            </a:r>
            <a:endParaRPr lang="en-US" sz="3600">
              <a:solidFill>
                <a:schemeClr val="tx1"/>
              </a:solidFill>
              <a:latin typeface="Book Antiqua" charset="0"/>
              <a:cs typeface="Times" charset="0"/>
              <a:sym typeface="Book Antiqua" charset="0"/>
            </a:endParaRPr>
          </a:p>
          <a:p>
            <a:r>
              <a:rPr lang="en-US" sz="23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Prepared using PPT 2010</a:t>
            </a:r>
            <a:endParaRPr lang="en-US" sz="2300">
              <a:solidFill>
                <a:schemeClr val="tx1"/>
              </a:solidFill>
              <a:latin typeface="Book Antiqua" charset="0"/>
              <a:cs typeface="Times" charset="0"/>
              <a:sym typeface="Book Antiqua" charset="0"/>
            </a:endParaRPr>
          </a:p>
          <a:p>
            <a:r>
              <a:rPr lang="en-US" sz="23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Email – </a:t>
            </a:r>
            <a:r>
              <a:rPr lang="en-US" sz="2300" u="sng">
                <a:solidFill>
                  <a:srgbClr val="CC9900"/>
                </a:solidFill>
                <a:effectLst>
                  <a:outerShdw blurRad="38100" dist="38100" dir="2700000" algn="tl">
                    <a:srgbClr val="000000"/>
                  </a:outerShdw>
                </a:effectLst>
                <a:latin typeface="Book Antiqua" charset="0"/>
                <a:ea typeface="Book Antiqua" charset="0"/>
                <a:cs typeface="Book Antiqua" charset="0"/>
                <a:sym typeface="Book Antiqua" charset="0"/>
                <a:hlinkClick r:id="rId2" invalidUrl="http://"/>
              </a:rPr>
              <a:t>donmcclain@sbcglobal.net</a:t>
            </a:r>
            <a:r>
              <a:rPr lang="en-US" sz="2300" u="sng">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 </a:t>
            </a:r>
            <a:r>
              <a:rPr lang="en-US" sz="23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 </a:t>
            </a:r>
            <a:endParaRPr lang="en-US" sz="2300">
              <a:solidFill>
                <a:schemeClr val="tx1"/>
              </a:solidFill>
              <a:latin typeface="Book Antiqua" charset="0"/>
              <a:cs typeface="Times" charset="0"/>
              <a:sym typeface="Book Antiqua" charset="0"/>
            </a:endParaRPr>
          </a:p>
          <a:p>
            <a:r>
              <a:rPr lang="en-US" sz="23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rPr>
              <a:t>More PPT &amp; Audio Sermons:</a:t>
            </a:r>
            <a:endParaRPr lang="en-US" sz="2300">
              <a:solidFill>
                <a:schemeClr val="tx1"/>
              </a:solidFill>
              <a:latin typeface="Book Antiqua" charset="0"/>
              <a:cs typeface="Times" charset="0"/>
              <a:sym typeface="Book Antiqua" charset="0"/>
            </a:endParaRPr>
          </a:p>
          <a:p>
            <a:r>
              <a:rPr lang="en-US" sz="2300" u="sng">
                <a:solidFill>
                  <a:srgbClr val="CC9900"/>
                </a:solidFill>
                <a:effectLst>
                  <a:outerShdw blurRad="38100" dist="38100" dir="2700000" algn="tl">
                    <a:srgbClr val="000000"/>
                  </a:outerShdw>
                </a:effectLst>
                <a:latin typeface="Book Antiqua" charset="0"/>
                <a:ea typeface="Book Antiqua" charset="0"/>
                <a:cs typeface="Book Antiqua" charset="0"/>
                <a:sym typeface="Book Antiqua" charset="0"/>
              </a:rPr>
              <a:t>http://w65stchurchofchri</a:t>
            </a:r>
            <a:r>
              <a:rPr lang="en-US" sz="2300" u="sng">
                <a:solidFill>
                  <a:srgbClr val="CC9900"/>
                </a:solidFill>
                <a:effectLst>
                  <a:outerShdw blurRad="38100" dist="38100" dir="2700000" algn="tl">
                    <a:srgbClr val="000000"/>
                  </a:outerShdw>
                </a:effectLst>
                <a:latin typeface="Book Antiqua" charset="0"/>
                <a:ea typeface="Book Antiqua" charset="0"/>
                <a:cs typeface="Book Antiqua" charset="0"/>
                <a:sym typeface="Book Antiqua" charset="0"/>
                <a:hlinkClick r:id="rId3" invalidUrl="http://"/>
              </a:rPr>
              <a:t>st.org/donmaccla/2010SermonPage.html</a:t>
            </a:r>
            <a:r>
              <a:rPr lang="en-US" sz="2300">
                <a:solidFill>
                  <a:schemeClr val="tx1"/>
                </a:solidFill>
                <a:effectLst>
                  <a:outerShdw blurRad="38100" dist="38100" dir="2700000" algn="tl">
                    <a:srgbClr val="FFFFFF"/>
                  </a:outerShdw>
                </a:effectLst>
                <a:latin typeface="Book Antiqua" charset="0"/>
                <a:ea typeface="Book Antiqua" charset="0"/>
                <a:cs typeface="Book Antiqua" charset="0"/>
                <a:sym typeface="Book Antiqua" charset="0"/>
                <a:hlinkClick r:id="rId4" invalidUrl="http://"/>
              </a:rPr>
              <a:t> </a:t>
            </a:r>
          </a:p>
        </p:txBody>
      </p:sp>
      <p:sp>
        <p:nvSpPr>
          <p:cNvPr id="52226" name="Rectangle 2"/>
          <p:cNvSpPr>
            <a:spLocks/>
          </p:cNvSpPr>
          <p:nvPr/>
        </p:nvSpPr>
        <p:spPr bwMode="auto">
          <a:xfrm>
            <a:off x="431800" y="7550150"/>
            <a:ext cx="12052300" cy="1854200"/>
          </a:xfrm>
          <a:prstGeom prst="rect">
            <a:avLst/>
          </a:prstGeom>
          <a:solidFill>
            <a:srgbClr val="6D621A"/>
          </a:solidFill>
          <a:ln w="38100" cap="flat">
            <a:solidFill>
              <a:srgbClr val="FFFFFF"/>
            </a:solidFill>
            <a:prstDash val="solid"/>
            <a:round/>
            <a:headEnd type="none" w="med" len="med"/>
            <a:tailEnd type="none" w="med" len="med"/>
          </a:ln>
          <a:effectLst>
            <a:outerShdw blurRad="38100" dist="19999" dir="5400000" algn="ctr" rotWithShape="0">
              <a:schemeClr val="bg2">
                <a:alpha val="37999"/>
              </a:schemeClr>
            </a:outerShdw>
          </a:effectLst>
        </p:spPr>
        <p:txBody>
          <a:bodyPr lIns="38100" tIns="38100" rIns="38100" bIns="38100"/>
          <a:lstStyle/>
          <a:p>
            <a:r>
              <a:rPr lang="en-US" sz="2800">
                <a:solidFill>
                  <a:srgbClr val="FFFFFF"/>
                </a:solidFill>
                <a:effectLst>
                  <a:outerShdw blurRad="38100" dist="38100" dir="2700000" algn="tl">
                    <a:srgbClr val="000000"/>
                  </a:outerShdw>
                </a:effectLst>
                <a:latin typeface="Book Antiqua" charset="0"/>
                <a:ea typeface="Book Antiqua" charset="0"/>
                <a:cs typeface="Book Antiqua" charset="0"/>
                <a:sym typeface="Book Antiqua" charset="0"/>
              </a:rPr>
              <a:t>Note – Many of the transition effects used in this presentation may be lost using PPT 2007 Viewer</a:t>
            </a:r>
            <a:endParaRPr lang="en-US" sz="3000">
              <a:solidFill>
                <a:srgbClr val="FFFFFF"/>
              </a:solidFill>
              <a:latin typeface="Book Antiqua" charset="0"/>
              <a:cs typeface="Times" charset="0"/>
              <a:sym typeface="Book Antiqua" charset="0"/>
            </a:endParaRPr>
          </a:p>
          <a:p>
            <a:r>
              <a:rPr lang="en-US" sz="2800" u="sng">
                <a:solidFill>
                  <a:srgbClr val="CC9900"/>
                </a:solidFill>
                <a:effectLst>
                  <a:outerShdw blurRad="38100" dist="38100" dir="2700000" algn="tl">
                    <a:srgbClr val="000000"/>
                  </a:outerShdw>
                </a:effectLst>
                <a:latin typeface="Book Antiqua" charset="0"/>
                <a:ea typeface="Book Antiqua" charset="0"/>
                <a:cs typeface="Book Antiqua" charset="0"/>
                <a:sym typeface="Book Antiqua" charset="0"/>
                <a:hlinkClick r:id="rId5"/>
              </a:rPr>
              <a:t>http://www.microsoft.com/downloads/details.aspx?FamilyID=cb9bf144-1076-4615-9951-294eeb832823&amp;displaylang=en</a:t>
            </a:r>
            <a:r>
              <a:rPr lang="en-US" sz="2800">
                <a:solidFill>
                  <a:srgbClr val="FFFFFF"/>
                </a:solidFill>
                <a:effectLst>
                  <a:outerShdw blurRad="38100" dist="38100" dir="2700000" algn="tl">
                    <a:srgbClr val="000000"/>
                  </a:outerShdw>
                </a:effectLst>
                <a:latin typeface="Book Antiqua" charset="0"/>
                <a:ea typeface="Book Antiqua" charset="0"/>
                <a:cs typeface="Book Antiqua" charset="0"/>
                <a:sym typeface="Book Antiqua" charset="0"/>
              </a:rPr>
              <a:t> </a:t>
            </a:r>
          </a:p>
        </p:txBody>
      </p:sp>
      <p:pic>
        <p:nvPicPr>
          <p:cNvPr id="52227" name="Picture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00" y="1485900"/>
            <a:ext cx="11861800" cy="622300"/>
          </a:xfrm>
          <a:prstGeom prst="rect">
            <a:avLst/>
          </a:prstGeom>
          <a:noFill/>
          <a:ln>
            <a:noFill/>
          </a:ln>
          <a:effectLst>
            <a:outerShdw blurRad="114300" dist="165100" dir="2700000" algn="ctr" rotWithShape="0">
              <a:schemeClr val="bg2">
                <a:alpha val="56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2228" name="Picture 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8400" y="1687513"/>
            <a:ext cx="87630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pic>
        <p:nvPicPr>
          <p:cNvPr id="522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700" y="201613"/>
            <a:ext cx="12519025" cy="1550987"/>
          </a:xfrm>
          <a:prstGeom prst="rect">
            <a:avLst/>
          </a:prstGeom>
          <a:noFill/>
          <a:ln>
            <a:noFill/>
          </a:ln>
          <a:effectLst>
            <a:outerShdw blurRad="101600" dist="114300" dir="2039981" algn="ctr" rotWithShape="0">
              <a:srgbClr val="FFFFFF">
                <a:alpha val="85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38100"/>
            <a:ext cx="12915900" cy="969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3250" name="Rectangle 2"/>
          <p:cNvSpPr>
            <a:spLocks/>
          </p:cNvSpPr>
          <p:nvPr/>
        </p:nvSpPr>
        <p:spPr bwMode="auto">
          <a:xfrm>
            <a:off x="1598613" y="698500"/>
            <a:ext cx="96774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440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Matthew 7:21–27 (NKJV)</a:t>
            </a:r>
          </a:p>
          <a:p>
            <a:r>
              <a:rPr lang="en-US" sz="3800"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21</a:t>
            </a:r>
            <a:r>
              <a:rPr lang="en-US" sz="38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sz="3800">
                <a:solidFill>
                  <a:srgbClr val="FF0000"/>
                </a:solidFill>
                <a:effectLst>
                  <a:outerShdw blurRad="38100" dist="38100" dir="2700000" algn="tl">
                    <a:srgbClr val="C0C0C0"/>
                  </a:outerShdw>
                </a:effectLst>
                <a:latin typeface="Constantia" charset="0"/>
                <a:ea typeface="Constantia" charset="0"/>
                <a:cs typeface="Constantia" charset="0"/>
                <a:sym typeface="Constantia" charset="0"/>
              </a:rPr>
              <a:t>“Not everyone who says to Me, ‘Lord, Lord,’ shall enter the kingdom of heaven, but he who does the will of My Father in heaven.</a:t>
            </a:r>
            <a:r>
              <a:rPr lang="en-US" sz="38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sz="3800"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22</a:t>
            </a:r>
            <a:r>
              <a:rPr lang="en-US" sz="38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sz="3800">
                <a:solidFill>
                  <a:srgbClr val="FF0000"/>
                </a:solidFill>
                <a:effectLst>
                  <a:outerShdw blurRad="38100" dist="38100" dir="2700000" algn="tl">
                    <a:srgbClr val="C0C0C0"/>
                  </a:outerShdw>
                </a:effectLst>
                <a:latin typeface="Constantia" charset="0"/>
                <a:ea typeface="Constantia" charset="0"/>
                <a:cs typeface="Constantia" charset="0"/>
                <a:sym typeface="Constantia" charset="0"/>
              </a:rPr>
              <a:t>Many will say to Me in that day, ‘Lord, Lord, have we not prophesied in Your name, cast out demons in Your name, and done many wonders in Your name?’</a:t>
            </a:r>
            <a:r>
              <a:rPr lang="en-US" sz="38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sz="3800"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23</a:t>
            </a:r>
            <a:r>
              <a:rPr lang="en-US" sz="38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sz="3800">
                <a:solidFill>
                  <a:srgbClr val="FF0000"/>
                </a:solidFill>
                <a:effectLst>
                  <a:outerShdw blurRad="38100" dist="38100" dir="2700000" algn="tl">
                    <a:srgbClr val="C0C0C0"/>
                  </a:outerShdw>
                </a:effectLst>
                <a:latin typeface="Constantia" charset="0"/>
                <a:ea typeface="Constantia" charset="0"/>
                <a:cs typeface="Constantia" charset="0"/>
                <a:sym typeface="Constantia" charset="0"/>
              </a:rPr>
              <a:t>And then I will declare to them, ‘I never knew you; depart from Me, you who practice lawlessness!’</a:t>
            </a:r>
            <a:r>
              <a:rPr lang="en-US" sz="38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p>
        </p:txBody>
      </p:sp>
    </p:spTree>
  </p:cSld>
  <p:clrMapOvr>
    <a:masterClrMapping/>
  </p:clrMapOvr>
  <p:transition spd="med">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38100"/>
            <a:ext cx="12915900" cy="969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4274" name="Rectangle 2"/>
          <p:cNvSpPr>
            <a:spLocks/>
          </p:cNvSpPr>
          <p:nvPr/>
        </p:nvSpPr>
        <p:spPr bwMode="auto">
          <a:xfrm>
            <a:off x="1598613" y="698500"/>
            <a:ext cx="9677400"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440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Matthew 7:21–27 (NKJV)</a:t>
            </a:r>
          </a:p>
          <a:p>
            <a:r>
              <a:rPr lang="en-US" sz="4700"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24</a:t>
            </a:r>
            <a:r>
              <a:rPr lang="en-US" sz="47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sz="4700">
                <a:solidFill>
                  <a:srgbClr val="FF0000"/>
                </a:solidFill>
                <a:effectLst>
                  <a:outerShdw blurRad="38100" dist="38100" dir="2700000" algn="tl">
                    <a:srgbClr val="C0C0C0"/>
                  </a:outerShdw>
                </a:effectLst>
                <a:latin typeface="Constantia" charset="0"/>
                <a:ea typeface="Constantia" charset="0"/>
                <a:cs typeface="Constantia" charset="0"/>
                <a:sym typeface="Constantia" charset="0"/>
              </a:rPr>
              <a:t>“Therefore whoever hears these sayings of Mine, and does them, I will liken him to a wise man who built his house on the rock:</a:t>
            </a:r>
            <a:r>
              <a:rPr lang="en-US" sz="47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sz="4700"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25</a:t>
            </a:r>
            <a:r>
              <a:rPr lang="en-US" sz="47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sz="4700">
                <a:solidFill>
                  <a:srgbClr val="FF0000"/>
                </a:solidFill>
                <a:effectLst>
                  <a:outerShdw blurRad="38100" dist="38100" dir="2700000" algn="tl">
                    <a:srgbClr val="C0C0C0"/>
                  </a:outerShdw>
                </a:effectLst>
                <a:latin typeface="Constantia" charset="0"/>
                <a:ea typeface="Constantia" charset="0"/>
                <a:cs typeface="Constantia" charset="0"/>
                <a:sym typeface="Constantia" charset="0"/>
              </a:rPr>
              <a:t>and the rain descended, the floods came, and the winds blew and beat on that house; and it did not fall, for it was founded on the rock.</a:t>
            </a:r>
            <a:r>
              <a:rPr lang="en-US" sz="47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p>
        </p:txBody>
      </p:sp>
    </p:spTree>
  </p:cSld>
  <p:clrMapOvr>
    <a:masterClrMapping/>
  </p:clrMapOvr>
  <p:transition spd="med">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38100"/>
            <a:ext cx="12915900" cy="969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5298" name="Rectangle 2"/>
          <p:cNvSpPr>
            <a:spLocks/>
          </p:cNvSpPr>
          <p:nvPr/>
        </p:nvSpPr>
        <p:spPr bwMode="auto">
          <a:xfrm>
            <a:off x="1598613" y="698500"/>
            <a:ext cx="9677400"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440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Matthew 7:21–27 (NKJV)</a:t>
            </a:r>
          </a:p>
          <a:p>
            <a:r>
              <a:rPr lang="en-US" sz="4700"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26</a:t>
            </a:r>
            <a:r>
              <a:rPr lang="en-US" sz="47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sz="4700">
                <a:solidFill>
                  <a:srgbClr val="FF0000"/>
                </a:solidFill>
                <a:effectLst>
                  <a:outerShdw blurRad="38100" dist="38100" dir="2700000" algn="tl">
                    <a:srgbClr val="C0C0C0"/>
                  </a:outerShdw>
                </a:effectLst>
                <a:latin typeface="Constantia" charset="0"/>
                <a:ea typeface="Constantia" charset="0"/>
                <a:cs typeface="Constantia" charset="0"/>
                <a:sym typeface="Constantia" charset="0"/>
              </a:rPr>
              <a:t>“But everyone who hears these sayings of Mine, and does not do them, will be like a foolish man who built his house on the sand:</a:t>
            </a:r>
            <a:r>
              <a:rPr lang="en-US" sz="47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sz="4700"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27</a:t>
            </a:r>
            <a:r>
              <a:rPr lang="en-US" sz="47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sz="4700">
                <a:solidFill>
                  <a:srgbClr val="FF0000"/>
                </a:solidFill>
                <a:effectLst>
                  <a:outerShdw blurRad="38100" dist="38100" dir="2700000" algn="tl">
                    <a:srgbClr val="C0C0C0"/>
                  </a:outerShdw>
                </a:effectLst>
                <a:latin typeface="Constantia" charset="0"/>
                <a:ea typeface="Constantia" charset="0"/>
                <a:cs typeface="Constantia" charset="0"/>
                <a:sym typeface="Constantia" charset="0"/>
              </a:rPr>
              <a:t>and the rain descended, the floods came, and the winds blew and beat on that house; and it fell. And great was its fall.”</a:t>
            </a:r>
          </a:p>
        </p:txBody>
      </p:sp>
    </p:spTree>
  </p:cSld>
  <p:clrMapOvr>
    <a:masterClrMapping/>
  </p:clrMapOvr>
  <p:transition spd="med">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3517900"/>
            <a:ext cx="8153400" cy="61214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4140200"/>
            <a:ext cx="60833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195" name="Rectangle 3"/>
          <p:cNvSpPr>
            <a:spLocks/>
          </p:cNvSpPr>
          <p:nvPr/>
        </p:nvSpPr>
        <p:spPr bwMode="auto">
          <a:xfrm>
            <a:off x="5168900" y="3949700"/>
            <a:ext cx="7366000" cy="54229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468313" indent="-468313" algn="l">
              <a:spcBef>
                <a:spcPts val="1400"/>
              </a:spcBef>
              <a:buClr>
                <a:srgbClr val="804000"/>
              </a:buClr>
              <a:buSzPct val="125000"/>
              <a:buFont typeface="Zapf Dingbats" charset="0"/>
              <a:buChar char="✦"/>
            </a:pPr>
            <a:r>
              <a:rPr lang="en-US" sz="2900" dirty="0">
                <a:solidFill>
                  <a:schemeClr val="tx1"/>
                </a:solidFill>
                <a:latin typeface="Constantia" charset="0"/>
                <a:ea typeface="Constantia" charset="0"/>
                <a:cs typeface="Constantia" charset="0"/>
                <a:sym typeface="Constantia" charset="0"/>
              </a:rPr>
              <a:t>If a person is saved, he is saved by faith - (Eph. 2:8; John 8:24; Rom. 5:1; </a:t>
            </a:r>
            <a:r>
              <a:rPr lang="en-US" sz="2900" dirty="0" err="1">
                <a:solidFill>
                  <a:schemeClr val="tx1"/>
                </a:solidFill>
                <a:latin typeface="Constantia" charset="0"/>
                <a:ea typeface="Constantia" charset="0"/>
                <a:cs typeface="Constantia" charset="0"/>
                <a:sym typeface="Constantia" charset="0"/>
              </a:rPr>
              <a:t>Heb</a:t>
            </a:r>
            <a:r>
              <a:rPr lang="en-US" sz="2900" dirty="0">
                <a:solidFill>
                  <a:schemeClr val="tx1"/>
                </a:solidFill>
                <a:latin typeface="Constantia" charset="0"/>
                <a:ea typeface="Constantia" charset="0"/>
                <a:cs typeface="Constantia" charset="0"/>
                <a:sym typeface="Constantia" charset="0"/>
              </a:rPr>
              <a:t> 11:1,6)</a:t>
            </a:r>
          </a:p>
          <a:p>
            <a:pPr marL="468313" indent="-468313" algn="l">
              <a:spcBef>
                <a:spcPts val="1400"/>
              </a:spcBef>
              <a:buClr>
                <a:srgbClr val="804000"/>
              </a:buClr>
              <a:buSzPct val="125000"/>
              <a:buFont typeface="Zapf Dingbats" charset="0"/>
              <a:buChar char="✦"/>
            </a:pPr>
            <a:r>
              <a:rPr lang="en-US" sz="2900" dirty="0">
                <a:solidFill>
                  <a:schemeClr val="tx1"/>
                </a:solidFill>
                <a:latin typeface="Constantia" charset="0"/>
                <a:ea typeface="Constantia" charset="0"/>
                <a:cs typeface="Constantia" charset="0"/>
                <a:sym typeface="Constantia" charset="0"/>
              </a:rPr>
              <a:t>Our text teaches us that there are different kinds of faith - kinds that will not save and the only kind that will.</a:t>
            </a:r>
          </a:p>
          <a:p>
            <a:pPr marL="468313" indent="-468313" algn="l">
              <a:spcBef>
                <a:spcPts val="1400"/>
              </a:spcBef>
              <a:buClr>
                <a:srgbClr val="804000"/>
              </a:buClr>
              <a:buSzPct val="125000"/>
              <a:buFont typeface="Zapf Dingbats" charset="0"/>
              <a:buChar char="✦"/>
            </a:pPr>
            <a:r>
              <a:rPr lang="en-US" sz="2900" dirty="0">
                <a:solidFill>
                  <a:schemeClr val="tx1"/>
                </a:solidFill>
                <a:latin typeface="Constantia" charset="0"/>
                <a:ea typeface="Constantia" charset="0"/>
                <a:cs typeface="Constantia" charset="0"/>
                <a:sym typeface="Constantia" charset="0"/>
              </a:rPr>
              <a:t>Faith that does not respect, love and trust the Lord enough to obey Him - will not and cannot save me or you!</a:t>
            </a:r>
          </a:p>
          <a:p>
            <a:pPr marL="468313" indent="-468313" algn="l">
              <a:spcBef>
                <a:spcPts val="1400"/>
              </a:spcBef>
              <a:buClr>
                <a:srgbClr val="804000"/>
              </a:buClr>
              <a:buSzPct val="125000"/>
              <a:buFont typeface="Zapf Dingbats" charset="0"/>
              <a:buChar char="✦"/>
            </a:pPr>
            <a:r>
              <a:rPr lang="en-US" sz="2900" dirty="0">
                <a:solidFill>
                  <a:schemeClr val="tx1"/>
                </a:solidFill>
                <a:latin typeface="Constantia" charset="0"/>
                <a:ea typeface="Constantia" charset="0"/>
                <a:cs typeface="Constantia" charset="0"/>
                <a:sym typeface="Constantia" charset="0"/>
              </a:rPr>
              <a:t>Only faith that respects, loves and trusts the Lord enough to obey Him will save me or anyone else!</a:t>
            </a:r>
          </a:p>
        </p:txBody>
      </p:sp>
      <p:pic>
        <p:nvPicPr>
          <p:cNvPr id="8196"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8197" name="Rectangle 5"/>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sp>
        <p:nvSpPr>
          <p:cNvPr id="8198" name="Rectangle 6"/>
          <p:cNvSpPr>
            <a:spLocks/>
          </p:cNvSpPr>
          <p:nvPr/>
        </p:nvSpPr>
        <p:spPr bwMode="auto">
          <a:xfrm>
            <a:off x="57150" y="2006600"/>
            <a:ext cx="12865100" cy="14732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4600">
                <a:solidFill>
                  <a:schemeClr val="tx1"/>
                </a:solidFill>
                <a:latin typeface="Denmark Regular" charset="0"/>
                <a:ea typeface="Denmark Regular" charset="0"/>
                <a:cs typeface="Denmark Regular" charset="0"/>
                <a:sym typeface="Denmark Regular" charset="0"/>
              </a:rPr>
              <a:t>Thus also faith by itself, if it does not have works, is dead. (2:17)</a:t>
            </a: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iterate type="lt">
                                    <p:tmPct val="100000"/>
                                  </p:iterate>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p:cTn id="7" dur="75" fill="hold"/>
                                        <p:tgtEl>
                                          <p:spTgt spid="8195">
                                            <p:txEl>
                                              <p:pRg st="0" end="0"/>
                                            </p:txEl>
                                          </p:spTgt>
                                        </p:tgtEl>
                                        <p:attrNameLst>
                                          <p:attrName>ppt_w</p:attrName>
                                        </p:attrNameLst>
                                      </p:cBhvr>
                                      <p:tavLst>
                                        <p:tav tm="0">
                                          <p:val>
                                            <p:strVal val="4*#ppt_w"/>
                                          </p:val>
                                        </p:tav>
                                        <p:tav tm="100000">
                                          <p:val>
                                            <p:strVal val="#ppt_w"/>
                                          </p:val>
                                        </p:tav>
                                      </p:tavLst>
                                    </p:anim>
                                    <p:anim calcmode="lin" valueType="num">
                                      <p:cBhvr>
                                        <p:cTn id="8" dur="75" fill="hold"/>
                                        <p:tgtEl>
                                          <p:spTgt spid="8195">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iterate type="lt">
                                    <p:tmPct val="100000"/>
                                  </p:iterate>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p:cTn id="13" dur="75" fill="hold"/>
                                        <p:tgtEl>
                                          <p:spTgt spid="8195">
                                            <p:txEl>
                                              <p:pRg st="1" end="1"/>
                                            </p:txEl>
                                          </p:spTgt>
                                        </p:tgtEl>
                                        <p:attrNameLst>
                                          <p:attrName>ppt_w</p:attrName>
                                        </p:attrNameLst>
                                      </p:cBhvr>
                                      <p:tavLst>
                                        <p:tav tm="0">
                                          <p:val>
                                            <p:strVal val="4*#ppt_w"/>
                                          </p:val>
                                        </p:tav>
                                        <p:tav tm="100000">
                                          <p:val>
                                            <p:strVal val="#ppt_w"/>
                                          </p:val>
                                        </p:tav>
                                      </p:tavLst>
                                    </p:anim>
                                    <p:anim calcmode="lin" valueType="num">
                                      <p:cBhvr>
                                        <p:cTn id="14" dur="75" fill="hold"/>
                                        <p:tgtEl>
                                          <p:spTgt spid="8195">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iterate type="lt">
                                    <p:tmPct val="100000"/>
                                  </p:iterate>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p:cTn id="19" dur="75" fill="hold"/>
                                        <p:tgtEl>
                                          <p:spTgt spid="8195">
                                            <p:txEl>
                                              <p:pRg st="2" end="2"/>
                                            </p:txEl>
                                          </p:spTgt>
                                        </p:tgtEl>
                                        <p:attrNameLst>
                                          <p:attrName>ppt_w</p:attrName>
                                        </p:attrNameLst>
                                      </p:cBhvr>
                                      <p:tavLst>
                                        <p:tav tm="0">
                                          <p:val>
                                            <p:strVal val="4*#ppt_w"/>
                                          </p:val>
                                        </p:tav>
                                        <p:tav tm="100000">
                                          <p:val>
                                            <p:strVal val="#ppt_w"/>
                                          </p:val>
                                        </p:tav>
                                      </p:tavLst>
                                    </p:anim>
                                    <p:anim calcmode="lin" valueType="num">
                                      <p:cBhvr>
                                        <p:cTn id="20" dur="75" fill="hold"/>
                                        <p:tgtEl>
                                          <p:spTgt spid="8195">
                                            <p:txEl>
                                              <p:pRg st="2" end="2"/>
                                            </p:txEl>
                                          </p:spTgt>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32" fill="hold" grpId="0" nodeType="clickEffect">
                                  <p:stCondLst>
                                    <p:cond delay="0"/>
                                  </p:stCondLst>
                                  <p:iterate type="lt">
                                    <p:tmPct val="100000"/>
                                  </p:iterate>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p:cTn id="25" dur="75" fill="hold"/>
                                        <p:tgtEl>
                                          <p:spTgt spid="8195">
                                            <p:txEl>
                                              <p:pRg st="3" end="3"/>
                                            </p:txEl>
                                          </p:spTgt>
                                        </p:tgtEl>
                                        <p:attrNameLst>
                                          <p:attrName>ppt_w</p:attrName>
                                        </p:attrNameLst>
                                      </p:cBhvr>
                                      <p:tavLst>
                                        <p:tav tm="0">
                                          <p:val>
                                            <p:strVal val="4*#ppt_w"/>
                                          </p:val>
                                        </p:tav>
                                        <p:tav tm="100000">
                                          <p:val>
                                            <p:strVal val="#ppt_w"/>
                                          </p:val>
                                        </p:tav>
                                      </p:tavLst>
                                    </p:anim>
                                    <p:anim calcmode="lin" valueType="num">
                                      <p:cBhvr>
                                        <p:cTn id="26" dur="75" fill="hold"/>
                                        <p:tgtEl>
                                          <p:spTgt spid="8195">
                                            <p:txEl>
                                              <p:pRg st="3" end="3"/>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pic>
        <p:nvPicPr>
          <p:cNvPr id="1024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1752600"/>
            <a:ext cx="12915900" cy="789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243" name="Rectangle 3"/>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sp>
        <p:nvSpPr>
          <p:cNvPr id="10244" name="Rectangle 4"/>
          <p:cNvSpPr>
            <a:spLocks/>
          </p:cNvSpPr>
          <p:nvPr/>
        </p:nvSpPr>
        <p:spPr bwMode="auto">
          <a:xfrm>
            <a:off x="1597025" y="2311400"/>
            <a:ext cx="97028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370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James 2:14–26 (NKJV)</a:t>
            </a:r>
          </a:p>
          <a:p>
            <a:r>
              <a:rPr lang="en-US" sz="3800"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14</a:t>
            </a:r>
            <a:r>
              <a:rPr lang="en-US" sz="38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What </a:t>
            </a:r>
            <a:r>
              <a:rPr lang="en-US" sz="3800">
                <a:solidFill>
                  <a:schemeClr val="tx1"/>
                </a:solidFill>
                <a:effectLst>
                  <a:outerShdw blurRad="38100" dist="38100" dir="2700000" algn="tl">
                    <a:srgbClr val="C0C0C0"/>
                  </a:outerShdw>
                </a:effectLst>
                <a:latin typeface="Constantia Italic" charset="0"/>
                <a:ea typeface="Constantia Italic" charset="0"/>
                <a:cs typeface="Constantia Italic" charset="0"/>
                <a:sym typeface="Constantia Italic" charset="0"/>
              </a:rPr>
              <a:t>does it</a:t>
            </a:r>
            <a:r>
              <a:rPr lang="en-US" sz="38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profit, my brethren, if someone says he has faith but does not have works? Can faith save him? </a:t>
            </a:r>
            <a:r>
              <a:rPr lang="en-US" sz="3800"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15</a:t>
            </a:r>
            <a:r>
              <a:rPr lang="en-US" sz="38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If a brother or sister is naked and destitute of daily food, </a:t>
            </a:r>
            <a:r>
              <a:rPr lang="en-US" sz="3800"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16</a:t>
            </a:r>
            <a:r>
              <a:rPr lang="en-US" sz="38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and one of you says to them, “Depart in peace, be warmed and filled,” but you do not give them the things which are needed for the body, what </a:t>
            </a:r>
            <a:r>
              <a:rPr lang="en-US" sz="3800">
                <a:solidFill>
                  <a:schemeClr val="tx1"/>
                </a:solidFill>
                <a:effectLst>
                  <a:outerShdw blurRad="38100" dist="38100" dir="2700000" algn="tl">
                    <a:srgbClr val="C0C0C0"/>
                  </a:outerShdw>
                </a:effectLst>
                <a:latin typeface="Constantia Italic" charset="0"/>
                <a:ea typeface="Constantia Italic" charset="0"/>
                <a:cs typeface="Constantia Italic" charset="0"/>
                <a:sym typeface="Constantia Italic" charset="0"/>
              </a:rPr>
              <a:t>does it</a:t>
            </a:r>
            <a:r>
              <a:rPr lang="en-US" sz="38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profit? </a:t>
            </a:r>
          </a:p>
        </p:txBody>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pic>
        <p:nvPicPr>
          <p:cNvPr id="1126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1752600"/>
            <a:ext cx="12915900" cy="789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267" name="Rectangle 3"/>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sp>
        <p:nvSpPr>
          <p:cNvPr id="11268" name="Rectangle 4"/>
          <p:cNvSpPr>
            <a:spLocks/>
          </p:cNvSpPr>
          <p:nvPr/>
        </p:nvSpPr>
        <p:spPr bwMode="auto">
          <a:xfrm>
            <a:off x="1597025" y="2311400"/>
            <a:ext cx="97028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370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James 2:14–26 (NKJV)</a:t>
            </a:r>
          </a:p>
          <a:p>
            <a:r>
              <a:rPr lang="en-US" sz="35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sz="3500"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17</a:t>
            </a:r>
            <a:r>
              <a:rPr lang="en-US" sz="35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Thus also faith by itself, if it does not have works, is dead. </a:t>
            </a:r>
            <a:r>
              <a:rPr lang="en-US" sz="3500"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18</a:t>
            </a:r>
            <a:r>
              <a:rPr lang="en-US" sz="35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But someone will say, “You have faith, and I have works.” Show me your faith without your works, and I will show you my faith by my works. </a:t>
            </a:r>
            <a:r>
              <a:rPr lang="en-US" sz="3500"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19</a:t>
            </a:r>
            <a:r>
              <a:rPr lang="en-US" sz="35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You believe that there is one God. You do well. Even the demons believe—and tremble! </a:t>
            </a:r>
            <a:r>
              <a:rPr lang="en-US" sz="3500"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20</a:t>
            </a:r>
            <a:r>
              <a:rPr lang="en-US" sz="35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But do you want to know, O foolish man, that faith without works is dead? </a:t>
            </a:r>
          </a:p>
        </p:txBody>
      </p:sp>
    </p:spTree>
  </p:cSld>
  <p:clrMapOvr>
    <a:masterClrMapping/>
  </p:clrMapOvr>
  <p:transition spd="med">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pic>
        <p:nvPicPr>
          <p:cNvPr id="1229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1752600"/>
            <a:ext cx="12915900" cy="789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2291" name="Rectangle 3"/>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sp>
        <p:nvSpPr>
          <p:cNvPr id="12292" name="Rectangle 4"/>
          <p:cNvSpPr>
            <a:spLocks/>
          </p:cNvSpPr>
          <p:nvPr/>
        </p:nvSpPr>
        <p:spPr bwMode="auto">
          <a:xfrm>
            <a:off x="1597025" y="2311400"/>
            <a:ext cx="97028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370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James 2:14–26 (NKJV)</a:t>
            </a:r>
          </a:p>
          <a:p>
            <a:r>
              <a:rPr lang="en-US" sz="36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sz="3600"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21</a:t>
            </a:r>
            <a:r>
              <a:rPr lang="en-US" sz="36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Was not Abraham our father justified by works when he offered Isaac his son on the altar? </a:t>
            </a:r>
            <a:r>
              <a:rPr lang="en-US" sz="3600"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22</a:t>
            </a:r>
            <a:r>
              <a:rPr lang="en-US" sz="36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Do you see that faith was working together with his works, and by works faith was made perfect? </a:t>
            </a:r>
            <a:r>
              <a:rPr lang="en-US" sz="3600"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23</a:t>
            </a:r>
            <a:r>
              <a:rPr lang="en-US" sz="36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And the Scripture was fulfilled which says, </a:t>
            </a:r>
            <a:r>
              <a:rPr lang="en-US" sz="3600">
                <a:solidFill>
                  <a:schemeClr val="tx1"/>
                </a:solidFill>
                <a:effectLst>
                  <a:outerShdw blurRad="38100" dist="38100" dir="2700000" algn="tl">
                    <a:srgbClr val="C0C0C0"/>
                  </a:outerShdw>
                </a:effectLst>
                <a:latin typeface="Constantia Italic" charset="0"/>
                <a:ea typeface="Constantia Italic" charset="0"/>
                <a:cs typeface="Constantia Italic" charset="0"/>
                <a:sym typeface="Constantia Italic" charset="0"/>
              </a:rPr>
              <a:t>“Abraham believed God, and it was</a:t>
            </a:r>
            <a:r>
              <a:rPr lang="en-US" sz="36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accounted to him for righteousness.” And he was called the friend of God.</a:t>
            </a:r>
          </a:p>
        </p:txBody>
      </p:sp>
    </p:spTree>
  </p:cSld>
  <p:clrMapOvr>
    <a:masterClrMapping/>
  </p:clrMapOvr>
  <p:transition spd="med">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pic>
        <p:nvPicPr>
          <p:cNvPr id="1331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1752600"/>
            <a:ext cx="12915900" cy="789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3315" name="Rectangle 3"/>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sp>
        <p:nvSpPr>
          <p:cNvPr id="13316" name="Rectangle 4"/>
          <p:cNvSpPr>
            <a:spLocks/>
          </p:cNvSpPr>
          <p:nvPr/>
        </p:nvSpPr>
        <p:spPr bwMode="auto">
          <a:xfrm>
            <a:off x="1597025" y="2311400"/>
            <a:ext cx="97028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r>
              <a:rPr lang="en-US" sz="3700">
                <a:solidFill>
                  <a:schemeClr val="tx1"/>
                </a:solidFill>
                <a:effectLst>
                  <a:outerShdw blurRad="38100" dist="38100" dir="2700000" algn="tl">
                    <a:srgbClr val="C0C0C0"/>
                  </a:outerShdw>
                </a:effectLst>
                <a:latin typeface="Boulder Regular" charset="0"/>
                <a:ea typeface="Boulder Regular" charset="0"/>
                <a:cs typeface="Boulder Regular" charset="0"/>
                <a:sym typeface="Boulder Regular" charset="0"/>
              </a:rPr>
              <a:t>James 2:14–26 (NKJV)</a:t>
            </a:r>
          </a:p>
          <a:p>
            <a:r>
              <a:rPr lang="en-US">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a:t>
            </a:r>
            <a:r>
              <a:rPr lang="en-US"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24</a:t>
            </a:r>
            <a:r>
              <a:rPr lang="en-US">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You see then that a man is justified by works, and not by faith only. </a:t>
            </a:r>
            <a:r>
              <a:rPr lang="en-US"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25</a:t>
            </a:r>
            <a:r>
              <a:rPr lang="en-US">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Likewise, was not Rahab the harlot also justified by works when she received the messengers and sent </a:t>
            </a:r>
            <a:r>
              <a:rPr lang="en-US">
                <a:solidFill>
                  <a:schemeClr val="tx1"/>
                </a:solidFill>
                <a:effectLst>
                  <a:outerShdw blurRad="38100" dist="38100" dir="2700000" algn="tl">
                    <a:srgbClr val="C0C0C0"/>
                  </a:outerShdw>
                </a:effectLst>
                <a:latin typeface="Constantia Italic" charset="0"/>
                <a:ea typeface="Constantia Italic" charset="0"/>
                <a:cs typeface="Constantia Italic" charset="0"/>
                <a:sym typeface="Constantia Italic" charset="0"/>
              </a:rPr>
              <a:t>them</a:t>
            </a:r>
            <a:r>
              <a:rPr lang="en-US">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out another way? </a:t>
            </a:r>
            <a:r>
              <a:rPr lang="en-US" baseline="32000">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26</a:t>
            </a:r>
            <a:r>
              <a:rPr lang="en-US">
                <a:solidFill>
                  <a:schemeClr val="tx1"/>
                </a:solidFill>
                <a:effectLst>
                  <a:outerShdw blurRad="38100" dist="38100" dir="2700000" algn="tl">
                    <a:srgbClr val="C0C0C0"/>
                  </a:outerShdw>
                </a:effectLst>
                <a:latin typeface="Constantia" charset="0"/>
                <a:ea typeface="Constantia" charset="0"/>
                <a:cs typeface="Constantia" charset="0"/>
                <a:sym typeface="Constantia" charset="0"/>
              </a:rPr>
              <a:t> For as the body without the spirit is dead, so faith without works is dead also.</a:t>
            </a:r>
          </a:p>
        </p:txBody>
      </p:sp>
    </p:spTree>
  </p:cSld>
  <p:clrMapOvr>
    <a:masterClrMapping/>
  </p:clrMapOvr>
  <p:transition spd="med">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238500"/>
            <a:ext cx="7950200" cy="6286500"/>
          </a:xfrm>
          <a:prstGeom prst="rect">
            <a:avLst/>
          </a:prstGeom>
          <a:noFill/>
          <a:ln>
            <a:noFill/>
          </a:ln>
          <a:effectLst>
            <a:outerShdw blurRad="190500" dist="114300" dir="203998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338" name="Rectangle 2"/>
          <p:cNvSpPr>
            <a:spLocks/>
          </p:cNvSpPr>
          <p:nvPr/>
        </p:nvSpPr>
        <p:spPr bwMode="auto">
          <a:xfrm>
            <a:off x="57150" y="2095500"/>
            <a:ext cx="12865100" cy="1066800"/>
          </a:xfrm>
          <a:prstGeom prst="rect">
            <a:avLst/>
          </a:prstGeom>
          <a:noFill/>
          <a:ln>
            <a:noFill/>
          </a:ln>
          <a:effectLst>
            <a:outerShdw blurRad="203200" dist="114300" dir="2039981"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57200" bIns="0"/>
          <a:lstStyle/>
          <a:p>
            <a:pPr marL="628650" indent="-171450">
              <a:spcBef>
                <a:spcPts val="2000"/>
              </a:spcBef>
              <a:tabLst>
                <a:tab pos="57150" algn="l"/>
                <a:tab pos="114300" algn="l"/>
                <a:tab pos="228600" algn="l"/>
                <a:tab pos="457200" algn="l"/>
                <a:tab pos="571500" algn="l"/>
              </a:tabLst>
            </a:pPr>
            <a:r>
              <a:rPr lang="en-US" sz="6600">
                <a:solidFill>
                  <a:schemeClr val="tx1"/>
                </a:solidFill>
                <a:latin typeface="Denmark Regular" charset="0"/>
                <a:ea typeface="Denmark Regular" charset="0"/>
                <a:cs typeface="Denmark Regular" charset="0"/>
                <a:sym typeface="Denmark Regular" charset="0"/>
              </a:rPr>
              <a:t>Defining Faith</a:t>
            </a:r>
            <a:r>
              <a:rPr lang="en-US" sz="5100">
                <a:solidFill>
                  <a:schemeClr val="tx1"/>
                </a:solidFill>
                <a:latin typeface="Denmark Regular" charset="0"/>
                <a:ea typeface="Denmark Regular" charset="0"/>
                <a:cs typeface="Denmark Regular" charset="0"/>
                <a:sym typeface="Denmark Regular" charset="0"/>
              </a:rPr>
              <a:t> </a:t>
            </a:r>
            <a:r>
              <a:rPr lang="en-US" sz="5500">
                <a:solidFill>
                  <a:schemeClr val="tx1"/>
                </a:solidFill>
                <a:latin typeface="Denmark Regular" charset="0"/>
                <a:ea typeface="Denmark Regular" charset="0"/>
                <a:cs typeface="Denmark Regular" charset="0"/>
                <a:sym typeface="Denmark Regular" charset="0"/>
              </a:rPr>
              <a:t> </a:t>
            </a:r>
          </a:p>
        </p:txBody>
      </p:sp>
      <p:sp>
        <p:nvSpPr>
          <p:cNvPr id="14339" name="Rectangle 3"/>
          <p:cNvSpPr>
            <a:spLocks/>
          </p:cNvSpPr>
          <p:nvPr/>
        </p:nvSpPr>
        <p:spPr bwMode="auto">
          <a:xfrm>
            <a:off x="4978400" y="3632200"/>
            <a:ext cx="7594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285750" indent="-285750">
              <a:spcBef>
                <a:spcPts val="1200"/>
              </a:spcBef>
            </a:pPr>
            <a:r>
              <a:rPr lang="en-US" sz="3200">
                <a:solidFill>
                  <a:schemeClr val="tx1"/>
                </a:solidFill>
                <a:effectLst>
                  <a:outerShdw blurRad="38100" dist="38100" dir="2700000" algn="tl">
                    <a:srgbClr val="C0C0C0"/>
                  </a:outerShdw>
                </a:effectLst>
                <a:latin typeface="Book Antiqua Bold" charset="0"/>
                <a:ea typeface="Book Antiqua Bold" charset="0"/>
                <a:cs typeface="Book Antiqua Bold" charset="0"/>
                <a:sym typeface="Book Antiqua Bold" charset="0"/>
              </a:rPr>
              <a:t>4102.  πίστις pistis, pis´-tis; from 3982; </a:t>
            </a:r>
            <a:r>
              <a:rPr lang="en-US" sz="3200">
                <a:solidFill>
                  <a:schemeClr val="tx1"/>
                </a:solidFill>
                <a:effectLst>
                  <a:outerShdw blurRad="38100" dist="38100" dir="2700000" algn="tl">
                    <a:srgbClr val="C0C0C0"/>
                  </a:outerShdw>
                </a:effectLst>
                <a:latin typeface="Book Antiqua" charset="0"/>
                <a:ea typeface="Book Antiqua" charset="0"/>
                <a:cs typeface="Book Antiqua" charset="0"/>
                <a:sym typeface="Book Antiqua" charset="0"/>
              </a:rPr>
              <a:t>persuasion, i.e. credence; mor. conviction (of religious truth, or the truthfulness of God or a religious teacher), espec. reliance upon Christ for salvation; abstr. constancy in such profession; by extens. the system of religious (Gospel) truth itself:—assurance, belief, believe, faith, fidelity.</a:t>
            </a:r>
            <a:r>
              <a:rPr lang="en-US" sz="3200">
                <a:solidFill>
                  <a:schemeClr val="tx1"/>
                </a:solidFill>
                <a:effectLst>
                  <a:outerShdw blurRad="38100" dist="38100" dir="2700000" algn="tl">
                    <a:srgbClr val="C0C0C0"/>
                  </a:outerShdw>
                </a:effectLst>
                <a:latin typeface="Book Antiqua Bold" charset="0"/>
                <a:ea typeface="Book Antiqua Bold" charset="0"/>
                <a:cs typeface="Book Antiqua Bold" charset="0"/>
                <a:sym typeface="Book Antiqua Bold" charset="0"/>
              </a:rPr>
              <a:t> </a:t>
            </a:r>
          </a:p>
          <a:p>
            <a:pPr marL="285750" indent="-285750">
              <a:spcBef>
                <a:spcPts val="1200"/>
              </a:spcBef>
            </a:pPr>
            <a:r>
              <a:rPr lang="en-US" sz="1900">
                <a:solidFill>
                  <a:schemeClr val="tx1"/>
                </a:solidFill>
                <a:latin typeface="Helvetica" charset="0"/>
                <a:cs typeface="Helvetica" charset="0"/>
                <a:sym typeface="Helvetica" charset="0"/>
              </a:rPr>
              <a:t>Strong, J. (2009). </a:t>
            </a:r>
            <a:r>
              <a:rPr lang="en-US" sz="1900" i="1">
                <a:solidFill>
                  <a:schemeClr val="tx1"/>
                </a:solidFill>
                <a:latin typeface="Helvetica" charset="0"/>
                <a:cs typeface="Helvetica" charset="0"/>
                <a:sym typeface="Helvetica" charset="0"/>
              </a:rPr>
              <a:t>A Concise Dictionary of the Words in the Greek Testament and The Hebrew Bible</a:t>
            </a:r>
            <a:r>
              <a:rPr lang="en-US" sz="1900">
                <a:solidFill>
                  <a:schemeClr val="tx1"/>
                </a:solidFill>
                <a:latin typeface="Helvetica" charset="0"/>
                <a:cs typeface="Helvetica" charset="0"/>
                <a:sym typeface="Helvetica" charset="0"/>
              </a:rPr>
              <a:t>. Bellingham, WA: Logos Bible Software.</a:t>
            </a:r>
          </a:p>
        </p:txBody>
      </p:sp>
      <p:pic>
        <p:nvPicPr>
          <p:cNvPr id="14340"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3911600"/>
            <a:ext cx="5207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4341"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408113"/>
            <a:ext cx="11658600" cy="393700"/>
          </a:xfrm>
          <a:prstGeom prst="rect">
            <a:avLst/>
          </a:prstGeom>
          <a:noFill/>
          <a:ln>
            <a:noFill/>
          </a:ln>
          <a:effectLst>
            <a:outerShdw blurRad="12700" dist="253998" dir="2039989" algn="ctr" rotWithShape="0">
              <a:srgbClr val="804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14342" name="Rectangle 6"/>
          <p:cNvSpPr>
            <a:spLocks/>
          </p:cNvSpPr>
          <p:nvPr/>
        </p:nvSpPr>
        <p:spPr bwMode="auto">
          <a:xfrm>
            <a:off x="26988" y="266700"/>
            <a:ext cx="12954000" cy="1041400"/>
          </a:xfrm>
          <a:prstGeom prst="rect">
            <a:avLst/>
          </a:prstGeom>
          <a:noFill/>
          <a:ln>
            <a:noFill/>
          </a:ln>
          <a:effectLst>
            <a:outerShdw blurRad="165100" dist="761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p>
            <a:r>
              <a:rPr lang="en-US" sz="6400">
                <a:solidFill>
                  <a:srgbClr val="663900"/>
                </a:solidFill>
                <a:latin typeface="Boulder Regular" charset="0"/>
                <a:ea typeface="Boulder Regular" charset="0"/>
                <a:cs typeface="Boulder Regular" charset="0"/>
                <a:sym typeface="Boulder Regular" charset="0"/>
              </a:rPr>
              <a:t>“There Is Faith That Cannot Save”</a:t>
            </a:r>
          </a:p>
        </p:txBody>
      </p:sp>
    </p:spTree>
  </p:cSld>
  <p:clrMapOvr>
    <a:masterClrMapping/>
  </p:clrMapOvr>
  <p:transition spd="med">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5B5648"/>
      </a:dk1>
      <a:lt1>
        <a:srgbClr val="A4A9B7"/>
      </a:lt1>
      <a:dk2>
        <a:srgbClr val="000000"/>
      </a:dk2>
      <a:lt2>
        <a:srgbClr val="333333"/>
      </a:lt2>
      <a:accent1>
        <a:srgbClr val="BBE0E3"/>
      </a:accent1>
      <a:accent2>
        <a:srgbClr val="333399"/>
      </a:accent2>
      <a:accent3>
        <a:srgbClr val="CFD1D8"/>
      </a:accent3>
      <a:accent4>
        <a:srgbClr val="4C483C"/>
      </a:accent4>
      <a:accent5>
        <a:srgbClr val="DAEDEF"/>
      </a:accent5>
      <a:accent6>
        <a:srgbClr val="2D2D8A"/>
      </a:accent6>
      <a:hlink>
        <a:srgbClr val="009999"/>
      </a:hlink>
      <a:folHlink>
        <a:srgbClr val="99CC00"/>
      </a:folHlink>
    </a:clrScheme>
    <a:fontScheme name="Title &amp; Subtitle">
      <a:majorFont>
        <a:latin typeface="Copperplate"/>
        <a:ea typeface="ヒラギノ明朝 ProN W3"/>
        <a:cs typeface="ヒラギノ明朝 ProN W3"/>
      </a:majorFont>
      <a:minorFont>
        <a:latin typeface="Copperplate"/>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 Title and Content">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Default - Title and Content">
      <a:majorFont>
        <a:latin typeface="Papyrus"/>
        <a:ea typeface="ヒラギノ明朝 ProN W3"/>
        <a:cs typeface="ヒラギノ明朝 ProN W3"/>
      </a:majorFont>
      <a:minorFont>
        <a:latin typeface="Papyrus"/>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12F2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5B5648"/>
            </a:solidFill>
            <a:effectLst/>
            <a:latin typeface="Baskerville" charset="0"/>
            <a:ea typeface="ヒラギノ明朝 ProN W3" charset="0"/>
            <a:cs typeface="ヒラギノ明朝 ProN W3" charset="0"/>
            <a:sym typeface="Baskerville"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Pages>0</Pages>
  <Words>5044</Words>
  <Characters>0</Characters>
  <Application>Microsoft Office PowerPoint</Application>
  <PresentationFormat>Custom</PresentationFormat>
  <Lines>0</Lines>
  <Paragraphs>333</Paragraphs>
  <Slides>38</Slides>
  <Notes>13</Notes>
  <HiddenSlides>0</HiddenSlides>
  <MMClips>0</MMClips>
  <ScaleCrop>false</ScaleCrop>
  <HeadingPairs>
    <vt:vector size="6" baseType="variant">
      <vt:variant>
        <vt:lpstr>Fonts Used</vt:lpstr>
      </vt:variant>
      <vt:variant>
        <vt:i4>26</vt:i4>
      </vt:variant>
      <vt:variant>
        <vt:lpstr>Theme</vt:lpstr>
      </vt:variant>
      <vt:variant>
        <vt:i4>2</vt:i4>
      </vt:variant>
      <vt:variant>
        <vt:lpstr>Slide Titles</vt:lpstr>
      </vt:variant>
      <vt:variant>
        <vt:i4>38</vt:i4>
      </vt:variant>
    </vt:vector>
  </HeadingPairs>
  <TitlesOfParts>
    <vt:vector size="66" baseType="lpstr">
      <vt:lpstr>Baskerville</vt:lpstr>
      <vt:lpstr>ヒラギノ明朝 ProN W3</vt:lpstr>
      <vt:lpstr>Copperplate</vt:lpstr>
      <vt:lpstr>Papyrus</vt:lpstr>
      <vt:lpstr>Boulder Regular</vt:lpstr>
      <vt:lpstr>Constantia</vt:lpstr>
      <vt:lpstr>Zapf Dingbats</vt:lpstr>
      <vt:lpstr>Denmark Regular</vt:lpstr>
      <vt:lpstr>Helvetica</vt:lpstr>
      <vt:lpstr>Lucida Grande</vt:lpstr>
      <vt:lpstr>Times</vt:lpstr>
      <vt:lpstr>Constantia Italic</vt:lpstr>
      <vt:lpstr>Book Antiqua Bold</vt:lpstr>
      <vt:lpstr>Book Antiqua</vt:lpstr>
      <vt:lpstr>Gentium</vt:lpstr>
      <vt:lpstr>Times New Roman Bold</vt:lpstr>
      <vt:lpstr>Times New Roman</vt:lpstr>
      <vt:lpstr>Arial</vt:lpstr>
      <vt:lpstr>Arial Bold</vt:lpstr>
      <vt:lpstr>Times New Roman Italic</vt:lpstr>
      <vt:lpstr>Arial Italic</vt:lpstr>
      <vt:lpstr>Dominican Small Caps</vt:lpstr>
      <vt:lpstr>Berlin Sans FB Demi Bold</vt:lpstr>
      <vt:lpstr>Constantia Bold</vt:lpstr>
      <vt:lpstr>TITUS Cyberbit Basic</vt:lpstr>
      <vt:lpstr>Boopee</vt:lpstr>
      <vt:lpstr>Title &amp; Subtitle</vt:lpstr>
      <vt:lpstr>Default - Title and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Faiths That Cannot Save &amp; Faith That Does</dc:title>
  <dc:creator>Don McClain</dc:creator>
  <cp:keywords>Faith, works, grace, obedience, justification</cp:keywords>
  <cp:lastModifiedBy>Don McClain</cp:lastModifiedBy>
  <cp:revision>2</cp:revision>
  <dcterms:modified xsi:type="dcterms:W3CDTF">2012-05-15T19:15:52Z</dcterms:modified>
</cp:coreProperties>
</file>