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</p:sldMasterIdLst>
  <p:sldIdLst>
    <p:sldId id="302" r:id="rId7"/>
    <p:sldId id="303" r:id="rId8"/>
    <p:sldId id="304" r:id="rId9"/>
    <p:sldId id="311" r:id="rId10"/>
    <p:sldId id="315" r:id="rId11"/>
    <p:sldId id="312" r:id="rId12"/>
    <p:sldId id="313" r:id="rId13"/>
    <p:sldId id="314" r:id="rId14"/>
    <p:sldId id="316" r:id="rId15"/>
    <p:sldId id="320" r:id="rId16"/>
    <p:sldId id="321" r:id="rId17"/>
    <p:sldId id="324" r:id="rId18"/>
    <p:sldId id="323" r:id="rId19"/>
    <p:sldId id="322" r:id="rId20"/>
    <p:sldId id="325" r:id="rId21"/>
    <p:sldId id="326" r:id="rId22"/>
    <p:sldId id="327" r:id="rId23"/>
    <p:sldId id="328" r:id="rId24"/>
    <p:sldId id="256" r:id="rId25"/>
    <p:sldId id="259" r:id="rId26"/>
    <p:sldId id="260" r:id="rId27"/>
    <p:sldId id="257" r:id="rId28"/>
    <p:sldId id="261" r:id="rId29"/>
    <p:sldId id="262" r:id="rId30"/>
    <p:sldId id="263" r:id="rId31"/>
    <p:sldId id="264" r:id="rId32"/>
    <p:sldId id="265" r:id="rId33"/>
    <p:sldId id="266" r:id="rId34"/>
    <p:sldId id="310" r:id="rId35"/>
    <p:sldId id="267" r:id="rId36"/>
    <p:sldId id="268" r:id="rId3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5pPr>
    <a:lvl6pPr marL="2286000" algn="l" defTabSz="457200" rtl="0" eaLnBrk="1" latinLnBrk="0" hangingPunct="1"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6pPr>
    <a:lvl7pPr marL="2743200" algn="l" defTabSz="457200" rtl="0" eaLnBrk="1" latinLnBrk="0" hangingPunct="1"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7pPr>
    <a:lvl8pPr marL="3200400" algn="l" defTabSz="457200" rtl="0" eaLnBrk="1" latinLnBrk="0" hangingPunct="1"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8pPr>
    <a:lvl9pPr marL="3657600" algn="l" defTabSz="457200" rtl="0" eaLnBrk="1" latinLnBrk="0" hangingPunct="1">
      <a:defRPr sz="4200" kern="1200">
        <a:solidFill>
          <a:srgbClr val="2F1A14"/>
        </a:solidFill>
        <a:latin typeface="Papyrus" charset="0"/>
        <a:ea typeface="ヒラギノ角ゴ ProN W3" charset="0"/>
        <a:cs typeface="ヒラギノ角ゴ ProN W3" charset="0"/>
        <a:sym typeface="Papyru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16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337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644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09075" y="635000"/>
            <a:ext cx="2613025" cy="801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86675" cy="8013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93708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0FDA70-DAD2-CC49-BCC8-03A45AC9B4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035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778C4D-E2B6-D44A-8846-ECE85CE72C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335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D8747E-625E-DE4F-B1C0-E0DCBC308E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3222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171700"/>
            <a:ext cx="2809875" cy="650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9975" y="2171700"/>
            <a:ext cx="2811463" cy="650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BECCA1-1077-AF44-843A-36BBE7406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91531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476BB-FC9E-4D44-8253-2DE6381171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3121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BDF2FD-199A-A14D-870E-67F645FC2E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024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CE0D8-D0D8-394B-82A4-8B81D8F121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6022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CEACD1-0B97-7240-9D1C-5E97C146A4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7163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3557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8D7FFF-18E2-1443-BC70-D134290FF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8484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CE9D16-FD41-0444-A76A-A7B25962B4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8920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215900"/>
            <a:ext cx="2927350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215900"/>
            <a:ext cx="8629650" cy="845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14EEC0-B65E-BB44-9747-3895F87D14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6572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5236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0419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08350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2527300"/>
            <a:ext cx="53467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27300"/>
            <a:ext cx="534670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702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887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5443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24207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659132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59651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449227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978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3850" y="152400"/>
            <a:ext cx="2711450" cy="848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152400"/>
            <a:ext cx="7981950" cy="848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4959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377648-C9E1-9845-A751-D5CFACF28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740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D5539E-6BF9-AC41-A9A2-69AE0D8386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410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6F04C5-52DF-AC41-B71F-865D8857B7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3343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E800A2-1A38-7E45-86FB-8194A97EEC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4169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80A94D-4FAC-3343-9951-7BF4CE3F95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38909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DE1439-FB32-4F4D-87DB-BE68373DF3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7817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49850" cy="582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819400"/>
            <a:ext cx="5149850" cy="582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98994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E9B270-12C7-2040-9A9A-B0DE25F3C6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41237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293EAA-0D81-CF40-8C4B-1EC5CBAF0F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84793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A68EFD-ADD0-0449-A298-5C5BEBCC42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4269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910E17-D057-8744-B3FF-23C3FCA534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80643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5327A1-E753-DB45-8BBA-73A594B492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05532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40518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5562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18847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2527300"/>
            <a:ext cx="534035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527300"/>
            <a:ext cx="5340350" cy="610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1586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7087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1364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80384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136857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6681461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4148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83643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4325" y="139700"/>
            <a:ext cx="2708275" cy="849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139700"/>
            <a:ext cx="7972425" cy="849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17918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5950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4794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353881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819400"/>
            <a:ext cx="5149850" cy="582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819400"/>
            <a:ext cx="5149850" cy="582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6037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92757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06326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3446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112538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54494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819931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3164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09075" y="635000"/>
            <a:ext cx="2613025" cy="801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635000"/>
            <a:ext cx="7686675" cy="8013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822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00337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89784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260834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521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521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-12700" y="-12700"/>
            <a:ext cx="13055600" cy="9766300"/>
            <a:chOff x="0" y="0"/>
            <a:chExt cx="8224" cy="6152"/>
          </a:xfrm>
        </p:grpSpPr>
        <p:sp>
          <p:nvSpPr>
            <p:cNvPr id="1027" name="Rectangle 3"/>
            <p:cNvSpPr>
              <a:spLocks/>
            </p:cNvSpPr>
            <p:nvPr/>
          </p:nvSpPr>
          <p:spPr bwMode="auto">
            <a:xfrm>
              <a:off x="0" y="0"/>
              <a:ext cx="8224" cy="6152"/>
            </a:xfrm>
            <a:prstGeom prst="rect">
              <a:avLst/>
            </a:prstGeom>
            <a:gradFill rotWithShape="0">
              <a:gsLst>
                <a:gs pos="0">
                  <a:srgbClr val="522809"/>
                </a:gs>
                <a:gs pos="100000">
                  <a:srgbClr val="220809"/>
                </a:gs>
              </a:gsLst>
              <a:lin ang="5400000" scaled="1"/>
            </a:gra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028" name="Picture 4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0"/>
              <a:ext cx="8168" cy="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647700" y="215900"/>
            <a:ext cx="11709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nstantia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47700" y="2171700"/>
            <a:ext cx="5773738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nstantia" charset="0"/>
              </a:rPr>
              <a:t>Click to edit Master text styles</a:t>
            </a:r>
          </a:p>
          <a:p>
            <a:pPr lvl="1"/>
            <a:r>
              <a:rPr lang="en-US">
                <a:sym typeface="Constantia" charset="0"/>
              </a:rPr>
              <a:t>Second level</a:t>
            </a:r>
          </a:p>
          <a:p>
            <a:pPr lvl="2"/>
            <a:r>
              <a:rPr lang="en-US">
                <a:sym typeface="Constantia" charset="0"/>
              </a:rPr>
              <a:t>Third level</a:t>
            </a:r>
          </a:p>
          <a:p>
            <a:pPr lvl="3"/>
            <a:r>
              <a:rPr lang="en-US">
                <a:sym typeface="Constantia" charset="0"/>
              </a:rPr>
              <a:t>Fourth level</a:t>
            </a:r>
          </a:p>
          <a:p>
            <a:pPr lvl="4"/>
            <a:r>
              <a:rPr lang="en-US">
                <a:sym typeface="Constantia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2446000" y="215900"/>
            <a:ext cx="3794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400">
                <a:solidFill>
                  <a:srgbClr val="ECE9C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  <a:cs typeface="Constantia" charset="0"/>
                <a:sym typeface="Constantia" charset="0"/>
              </a:defRPr>
            </a:lvl1pPr>
            <a:lvl2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fld id="{2B1C2A22-51A9-3046-A57D-8AD606DBA09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+mj-lt"/>
          <a:ea typeface="+mj-ea"/>
          <a:cs typeface="+mj-cs"/>
          <a:sym typeface="Constantia" charset="0"/>
        </a:defRPr>
      </a:lvl1pPr>
      <a:lvl2pPr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2pPr>
      <a:lvl3pPr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3pPr>
      <a:lvl4pPr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4pPr>
      <a:lvl5pPr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9pPr>
    </p:titleStyle>
    <p:bodyStyle>
      <a:lvl1pPr marL="273050" indent="-273050" algn="l" rtl="0" fontAlgn="base">
        <a:spcBef>
          <a:spcPts val="900"/>
        </a:spcBef>
        <a:spcAft>
          <a:spcPct val="0"/>
        </a:spcAft>
        <a:buClr>
          <a:srgbClr val="D6862D"/>
        </a:buClr>
        <a:buSzPct val="85000"/>
        <a:buFont typeface="Wingdings 2" charset="0"/>
        <a:buChar char=""/>
        <a:defRPr sz="36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1pPr>
      <a:lvl2pPr marL="601663" indent="-274638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3400">
          <a:solidFill>
            <a:srgbClr val="ECE9C6"/>
          </a:solidFill>
          <a:latin typeface="+mn-lt"/>
          <a:ea typeface="+mn-ea"/>
          <a:cs typeface="+mn-cs"/>
          <a:sym typeface="Constantia" charset="0"/>
        </a:defRPr>
      </a:lvl2pPr>
      <a:lvl3pPr marL="966788" indent="-228600" algn="l" rtl="0" fontAlgn="base">
        <a:spcBef>
          <a:spcPts val="400"/>
        </a:spcBef>
        <a:spcAft>
          <a:spcPct val="0"/>
        </a:spcAft>
        <a:buClr>
          <a:srgbClr val="9C6120"/>
        </a:buClr>
        <a:buSzPct val="85000"/>
        <a:buFont typeface="Wingdings 2" charset="0"/>
        <a:buChar char=""/>
        <a:defRPr sz="28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3pPr>
      <a:lvl4pPr marL="1241425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26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4pPr>
      <a:lvl5pPr marL="15160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22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5pPr>
      <a:lvl6pPr marL="19732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22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6pPr>
      <a:lvl7pPr marL="24304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22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7pPr>
      <a:lvl8pPr marL="28876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22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8pPr>
      <a:lvl9pPr marL="33448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22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079500" y="152400"/>
            <a:ext cx="10845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079500" y="2527300"/>
            <a:ext cx="108458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8524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3779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885950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411413" indent="-561975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9352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3924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8496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3068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764088" indent="-560388" algn="l" rtl="0" fontAlgn="base">
        <a:spcBef>
          <a:spcPts val="3200"/>
        </a:spcBef>
        <a:spcAft>
          <a:spcPct val="0"/>
        </a:spcAft>
        <a:buSzPct val="120000"/>
        <a:buFont typeface="American Typewrite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2488863" y="266700"/>
            <a:ext cx="3365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Constantia" charset="0"/>
                <a:sym typeface="Constantia" charset="0"/>
              </a:defRPr>
            </a:lvl1pPr>
            <a:lvl2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fld id="{73362712-9080-C243-8D10-4B3E24C0C78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+mj-lt"/>
          <a:ea typeface="+mj-ea"/>
          <a:cs typeface="+mj-cs"/>
          <a:sym typeface="Constantia" charset="0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600">
          <a:solidFill>
            <a:srgbClr val="F9F9F9"/>
          </a:solidFill>
          <a:latin typeface="Constantia" charset="0"/>
          <a:ea typeface="ヒラギノ角ゴ ProN W3" charset="0"/>
          <a:cs typeface="ヒラギノ角ゴ ProN W3" charset="0"/>
          <a:sym typeface="Constantia" charset="0"/>
        </a:defRPr>
      </a:lvl9pPr>
    </p:titleStyle>
    <p:bodyStyle>
      <a:lvl1pPr marL="273050" indent="-273050" algn="l" rtl="0" fontAlgn="base">
        <a:spcBef>
          <a:spcPts val="900"/>
        </a:spcBef>
        <a:spcAft>
          <a:spcPct val="0"/>
        </a:spcAft>
        <a:buClr>
          <a:srgbClr val="D6862D"/>
        </a:buClr>
        <a:buSzPct val="85000"/>
        <a:buFont typeface="Wingdings 2" charset="0"/>
        <a:buChar char=""/>
        <a:defRPr sz="34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1pPr>
      <a:lvl2pPr marL="639763" indent="-274638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3000">
          <a:solidFill>
            <a:srgbClr val="ECE9C6"/>
          </a:solidFill>
          <a:latin typeface="+mn-lt"/>
          <a:ea typeface="+mn-ea"/>
          <a:cs typeface="+mn-cs"/>
          <a:sym typeface="Constantia" charset="0"/>
        </a:defRPr>
      </a:lvl2pPr>
      <a:lvl3pPr marL="1004888" indent="-228600" algn="l" rtl="0" fontAlgn="base">
        <a:spcBef>
          <a:spcPts val="400"/>
        </a:spcBef>
        <a:spcAft>
          <a:spcPct val="0"/>
        </a:spcAft>
        <a:buClr>
          <a:srgbClr val="9C6120"/>
        </a:buClr>
        <a:buSzPct val="85000"/>
        <a:buFont typeface="Wingdings 2" charset="0"/>
        <a:buChar char=""/>
        <a:defRPr sz="24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3pPr>
      <a:lvl4pPr marL="1279525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 sz="2400"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4pPr>
      <a:lvl5pPr marL="15541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5pPr>
      <a:lvl6pPr marL="20113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6pPr>
      <a:lvl7pPr marL="24685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7pPr>
      <a:lvl8pPr marL="29257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8pPr>
      <a:lvl9pPr marL="3382963" indent="-228600" algn="l" rtl="0" fontAlgn="base">
        <a:spcBef>
          <a:spcPts val="400"/>
        </a:spcBef>
        <a:spcAft>
          <a:spcPct val="0"/>
        </a:spcAft>
        <a:buClr>
          <a:srgbClr val="BB7527"/>
        </a:buClr>
        <a:buSzPct val="85000"/>
        <a:buFont typeface="Wingdings 2" charset="0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079500" y="139700"/>
            <a:ext cx="108331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079500" y="2527300"/>
            <a:ext cx="108331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2pPr>
      <a:lvl3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3pPr>
      <a:lvl4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4pPr>
      <a:lvl5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American Typewriter" charset="0"/>
          <a:ea typeface="ヒラギノ明朝 ProN W3" charset="0"/>
          <a:cs typeface="ヒラギノ明朝 ProN W3" charset="0"/>
          <a:sym typeface="American Typewriter" charset="0"/>
        </a:defRPr>
      </a:lvl9pPr>
    </p:titleStyle>
    <p:bodyStyle>
      <a:lvl1pPr marL="852488" indent="-560388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377950" indent="-561975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885950" indent="-561975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411413" indent="-561975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935288" indent="-560388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3392488" indent="-560388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849688" indent="-560388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4306888" indent="-560388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764088" indent="-560388" algn="l" rtl="0" fontAlgn="base">
        <a:spcBef>
          <a:spcPts val="3300"/>
        </a:spcBef>
        <a:spcAft>
          <a:spcPct val="0"/>
        </a:spcAft>
        <a:buSzPct val="120000"/>
        <a:buFont typeface="American Typewriter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635000"/>
            <a:ext cx="104521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819400"/>
            <a:ext cx="104521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-12700" y="-12700"/>
            <a:ext cx="13055600" cy="9766300"/>
            <a:chOff x="0" y="0"/>
            <a:chExt cx="8224" cy="6152"/>
          </a:xfrm>
        </p:grpSpPr>
        <p:sp>
          <p:nvSpPr>
            <p:cNvPr id="6147" name="Rectangle 3"/>
            <p:cNvSpPr>
              <a:spLocks/>
            </p:cNvSpPr>
            <p:nvPr/>
          </p:nvSpPr>
          <p:spPr bwMode="auto">
            <a:xfrm>
              <a:off x="0" y="0"/>
              <a:ext cx="8224" cy="6152"/>
            </a:xfrm>
            <a:prstGeom prst="rect">
              <a:avLst/>
            </a:prstGeom>
            <a:gradFill rotWithShape="0">
              <a:gsLst>
                <a:gs pos="0">
                  <a:srgbClr val="522809"/>
                </a:gs>
                <a:gs pos="100000">
                  <a:srgbClr val="220809"/>
                </a:gs>
              </a:gsLst>
              <a:lin ang="5400000" scaled="1"/>
            </a:gra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148" name="Picture 4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0"/>
              <a:ext cx="8168" cy="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/>
  <p:txStyles>
    <p:titleStyle>
      <a:lvl1pPr marL="4191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4191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2pPr>
      <a:lvl3pPr marL="4191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3pPr>
      <a:lvl4pPr marL="4191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4pPr>
      <a:lvl5pPr marL="4191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5pPr>
      <a:lvl6pPr marL="8763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6pPr>
      <a:lvl7pPr marL="13335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7pPr>
      <a:lvl8pPr marL="17907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8pPr>
      <a:lvl9pPr marL="2247900" indent="-4191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Papyrus" charset="0"/>
          <a:ea typeface="ヒラギノ角ゴ ProN W3" charset="0"/>
          <a:cs typeface="ヒラギノ角ゴ ProN W3" charset="0"/>
          <a:sym typeface="Papyrus" charset="0"/>
        </a:defRPr>
      </a:lvl9pPr>
    </p:titleStyle>
    <p:bodyStyle>
      <a:lvl1pPr marL="8128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5113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22225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9337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36576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1148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45720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50292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5486400" indent="-558800" algn="l" rtl="0" fontAlgn="base">
        <a:spcBef>
          <a:spcPts val="11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7.jpe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7.jpe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6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5" Type="http://schemas.openxmlformats.org/officeDocument/2006/relationships/hyperlink" Target="http://www.microsoft.com/downloads/details.aspx?FamilyID=cb9bf144-1076-4615-9951-294eeb832823&amp;displaylang=en" TargetMode="Externa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2" Type="http://schemas.openxmlformats.org/officeDocument/2006/relationships/hyperlink" Target="NUL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1304290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2600"/>
            <a:ext cx="121078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/>
          </p:cNvSpPr>
          <p:nvPr/>
        </p:nvSpPr>
        <p:spPr bwMode="auto">
          <a:xfrm>
            <a:off x="6108700" y="1663700"/>
            <a:ext cx="6388100" cy="1003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65281B"/>
                </a:solidFill>
                <a:ea typeface="ＭＳ Ｐゴシック" charset="0"/>
                <a:cs typeface="Papyrus" charset="0"/>
              </a:rPr>
              <a:t>Our need to respond to the DEMANDS of the King in every respect - (Mt 7:13-27)</a:t>
            </a:r>
          </a:p>
        </p:txBody>
      </p:sp>
      <p:pic>
        <p:nvPicPr>
          <p:cNvPr id="717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797550"/>
            <a:ext cx="12763500" cy="33401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/>
          </p:cNvSpPr>
          <p:nvPr/>
        </p:nvSpPr>
        <p:spPr bwMode="auto">
          <a:xfrm>
            <a:off x="9055100" y="3619500"/>
            <a:ext cx="36830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foolish man who built his house on the sand</a:t>
            </a:r>
          </a:p>
        </p:txBody>
      </p:sp>
      <p:sp>
        <p:nvSpPr>
          <p:cNvPr id="16386" name="AutoShape 2"/>
          <p:cNvSpPr>
            <a:spLocks/>
          </p:cNvSpPr>
          <p:nvPr/>
        </p:nvSpPr>
        <p:spPr bwMode="auto">
          <a:xfrm>
            <a:off x="177800" y="3619500"/>
            <a:ext cx="36576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wise man who built his house on the rock</a:t>
            </a: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pic>
        <p:nvPicPr>
          <p:cNvPr id="1638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3863975" y="2320925"/>
            <a:ext cx="5275263" cy="3203575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/>
          </p:cNvSpPr>
          <p:nvPr/>
        </p:nvSpPr>
        <p:spPr bwMode="auto">
          <a:xfrm>
            <a:off x="101600" y="2489200"/>
            <a:ext cx="12801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4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Contrasting The Two Builders</a:t>
            </a:r>
          </a:p>
        </p:txBody>
      </p:sp>
      <p:sp>
        <p:nvSpPr>
          <p:cNvPr id="16390" name="Rectangle 6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16391" name="Rectangle 7"/>
          <p:cNvSpPr>
            <a:spLocks/>
          </p:cNvSpPr>
          <p:nvPr/>
        </p:nvSpPr>
        <p:spPr bwMode="auto">
          <a:xfrm>
            <a:off x="3048000" y="5727700"/>
            <a:ext cx="6896100" cy="36830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Similarities. </a:t>
            </a: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Built the same thing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Each built his own Both houses were tested by the same storm. </a:t>
            </a:r>
          </a:p>
        </p:txBody>
      </p:sp>
      <p:pic>
        <p:nvPicPr>
          <p:cNvPr id="16392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13" y="5689600"/>
            <a:ext cx="33528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0"/>
            <a:ext cx="22606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/>
          </p:cNvSpPr>
          <p:nvPr/>
        </p:nvSpPr>
        <p:spPr bwMode="auto">
          <a:xfrm>
            <a:off x="9055100" y="3619500"/>
            <a:ext cx="36830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foolish man who built his house on the sand</a:t>
            </a:r>
          </a:p>
        </p:txBody>
      </p:sp>
      <p:sp>
        <p:nvSpPr>
          <p:cNvPr id="17410" name="AutoShape 2"/>
          <p:cNvSpPr>
            <a:spLocks/>
          </p:cNvSpPr>
          <p:nvPr/>
        </p:nvSpPr>
        <p:spPr bwMode="auto">
          <a:xfrm>
            <a:off x="177800" y="3619500"/>
            <a:ext cx="36576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wise man who built his house on the rock</a:t>
            </a: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pic>
        <p:nvPicPr>
          <p:cNvPr id="174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572000"/>
            <a:ext cx="4848225" cy="4876800"/>
          </a:xfrm>
          <a:prstGeom prst="rect">
            <a:avLst/>
          </a:prstGeom>
          <a:noFill/>
          <a:ln>
            <a:noFill/>
          </a:ln>
          <a:effectLst>
            <a:outerShdw blurRad="152400" dist="1777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3863975" y="2320925"/>
            <a:ext cx="5275263" cy="3203575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17416" name="Rectangle 8"/>
          <p:cNvSpPr>
            <a:spLocks/>
          </p:cNvSpPr>
          <p:nvPr/>
        </p:nvSpPr>
        <p:spPr bwMode="auto">
          <a:xfrm>
            <a:off x="0" y="5816600"/>
            <a:ext cx="3911600" cy="38100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Chose the more difficult, expensive &amp; long term course</a:t>
            </a:r>
          </a:p>
          <a:p>
            <a:pPr>
              <a:lnSpc>
                <a:spcPct val="90000"/>
              </a:lnSpc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Luke 6:48</a:t>
            </a:r>
          </a:p>
        </p:txBody>
      </p:sp>
      <p:sp>
        <p:nvSpPr>
          <p:cNvPr id="17417" name="Rectangle 9"/>
          <p:cNvSpPr>
            <a:spLocks/>
          </p:cNvSpPr>
          <p:nvPr/>
        </p:nvSpPr>
        <p:spPr bwMode="auto">
          <a:xfrm>
            <a:off x="8940800" y="5816600"/>
            <a:ext cx="3911600" cy="38227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Chose the easiest, cheapest &amp; quickest course</a:t>
            </a:r>
          </a:p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Luke 6:49</a:t>
            </a:r>
          </a:p>
        </p:txBody>
      </p:sp>
      <p:sp>
        <p:nvSpPr>
          <p:cNvPr id="17418" name="Rectangle 10"/>
          <p:cNvSpPr>
            <a:spLocks/>
          </p:cNvSpPr>
          <p:nvPr/>
        </p:nvSpPr>
        <p:spPr bwMode="auto">
          <a:xfrm>
            <a:off x="4318000" y="5568950"/>
            <a:ext cx="4265613" cy="8001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rgbClr val="FFFFF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Difference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101600" y="2489200"/>
            <a:ext cx="12801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4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Contrasting The Two Builders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build="p" autoUpdateAnimBg="0"/>
      <p:bldP spid="1741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/>
          </p:cNvSpPr>
          <p:nvPr/>
        </p:nvSpPr>
        <p:spPr bwMode="auto">
          <a:xfrm>
            <a:off x="9055100" y="3619500"/>
            <a:ext cx="36830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foolish man who built his house on the sand</a:t>
            </a:r>
          </a:p>
        </p:txBody>
      </p:sp>
      <p:sp>
        <p:nvSpPr>
          <p:cNvPr id="18434" name="AutoShape 2"/>
          <p:cNvSpPr>
            <a:spLocks/>
          </p:cNvSpPr>
          <p:nvPr/>
        </p:nvSpPr>
        <p:spPr bwMode="auto">
          <a:xfrm>
            <a:off x="177800" y="3619500"/>
            <a:ext cx="36576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wise man who built his house on the rock</a:t>
            </a:r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pic>
        <p:nvPicPr>
          <p:cNvPr id="1843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572000"/>
            <a:ext cx="4848225" cy="4876800"/>
          </a:xfrm>
          <a:prstGeom prst="rect">
            <a:avLst/>
          </a:prstGeom>
          <a:noFill/>
          <a:ln>
            <a:noFill/>
          </a:ln>
          <a:effectLst>
            <a:outerShdw blurRad="152400" dist="1777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3863975" y="2320925"/>
            <a:ext cx="5275263" cy="3203575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18440" name="Rectangle 8"/>
          <p:cNvSpPr>
            <a:spLocks/>
          </p:cNvSpPr>
          <p:nvPr/>
        </p:nvSpPr>
        <p:spPr bwMode="auto">
          <a:xfrm>
            <a:off x="101600" y="5816600"/>
            <a:ext cx="3733800" cy="38227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Took time and effort to build on a solid foundation.</a:t>
            </a:r>
          </a:p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Luke 6:48</a:t>
            </a:r>
          </a:p>
        </p:txBody>
      </p:sp>
      <p:sp>
        <p:nvSpPr>
          <p:cNvPr id="18441" name="Rectangle 9"/>
          <p:cNvSpPr>
            <a:spLocks/>
          </p:cNvSpPr>
          <p:nvPr/>
        </p:nvSpPr>
        <p:spPr bwMode="auto">
          <a:xfrm>
            <a:off x="8940800" y="5816600"/>
            <a:ext cx="3911600" cy="38227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Did NOT take time or effort to build on a solid foundation.</a:t>
            </a:r>
          </a:p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Luke 6:49</a:t>
            </a:r>
          </a:p>
        </p:txBody>
      </p:sp>
      <p:sp>
        <p:nvSpPr>
          <p:cNvPr id="18442" name="Rectangle 10"/>
          <p:cNvSpPr>
            <a:spLocks/>
          </p:cNvSpPr>
          <p:nvPr/>
        </p:nvSpPr>
        <p:spPr bwMode="auto">
          <a:xfrm>
            <a:off x="4318000" y="5568950"/>
            <a:ext cx="4265613" cy="8001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rgbClr val="FFFFF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Difference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101600" y="2489200"/>
            <a:ext cx="12801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4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Contrasting The Two Builders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5305425"/>
            <a:ext cx="2946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4457700"/>
            <a:ext cx="26416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3"/>
          <p:cNvSpPr>
            <a:spLocks/>
          </p:cNvSpPr>
          <p:nvPr/>
        </p:nvSpPr>
        <p:spPr bwMode="auto">
          <a:xfrm>
            <a:off x="9055100" y="3619500"/>
            <a:ext cx="36830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foolish man who built his house on the sand</a:t>
            </a:r>
          </a:p>
        </p:txBody>
      </p:sp>
      <p:sp>
        <p:nvSpPr>
          <p:cNvPr id="19460" name="AutoShape 4"/>
          <p:cNvSpPr>
            <a:spLocks/>
          </p:cNvSpPr>
          <p:nvPr/>
        </p:nvSpPr>
        <p:spPr bwMode="auto">
          <a:xfrm>
            <a:off x="177800" y="3619500"/>
            <a:ext cx="36576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wise man who built his house on the rock</a:t>
            </a:r>
          </a:p>
        </p:txBody>
      </p:sp>
      <p:pic>
        <p:nvPicPr>
          <p:cNvPr id="1946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3863975" y="2320925"/>
            <a:ext cx="5275263" cy="3203575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19463" name="Rectangle 7"/>
          <p:cNvSpPr>
            <a:spLocks/>
          </p:cNvSpPr>
          <p:nvPr/>
        </p:nvSpPr>
        <p:spPr bwMode="auto">
          <a:xfrm>
            <a:off x="101600" y="2495550"/>
            <a:ext cx="1280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3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Contrasting The Two Foundations</a:t>
            </a:r>
          </a:p>
        </p:txBody>
      </p:sp>
      <p:sp>
        <p:nvSpPr>
          <p:cNvPr id="19464" name="Rectangle 8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19465" name="Rectangle 9"/>
          <p:cNvSpPr>
            <a:spLocks/>
          </p:cNvSpPr>
          <p:nvPr/>
        </p:nvSpPr>
        <p:spPr bwMode="auto">
          <a:xfrm>
            <a:off x="177800" y="6045200"/>
            <a:ext cx="3657600" cy="33528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Substantial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Would support his house long term</a:t>
            </a:r>
          </a:p>
        </p:txBody>
      </p:sp>
      <p:sp>
        <p:nvSpPr>
          <p:cNvPr id="19466" name="Rectangle 10"/>
          <p:cNvSpPr>
            <a:spLocks/>
          </p:cNvSpPr>
          <p:nvPr/>
        </p:nvSpPr>
        <p:spPr bwMode="auto">
          <a:xfrm>
            <a:off x="8915400" y="5943600"/>
            <a:ext cx="3962400" cy="33020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Unsubtantial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Would not support his house long term</a:t>
            </a:r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build="p" autoUpdateAnimBg="0"/>
      <p:bldP spid="19466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176338"/>
            <a:ext cx="13244513" cy="882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AutoShape 2"/>
          <p:cNvSpPr>
            <a:spLocks/>
          </p:cNvSpPr>
          <p:nvPr/>
        </p:nvSpPr>
        <p:spPr bwMode="auto">
          <a:xfrm>
            <a:off x="9055100" y="3619500"/>
            <a:ext cx="36830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foolish man who built his house on the sand</a:t>
            </a:r>
          </a:p>
        </p:txBody>
      </p:sp>
      <p:sp>
        <p:nvSpPr>
          <p:cNvPr id="20483" name="AutoShape 3"/>
          <p:cNvSpPr>
            <a:spLocks/>
          </p:cNvSpPr>
          <p:nvPr/>
        </p:nvSpPr>
        <p:spPr bwMode="auto">
          <a:xfrm>
            <a:off x="177800" y="3619500"/>
            <a:ext cx="36576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wise man who built his house on the rock</a:t>
            </a:r>
          </a:p>
        </p:txBody>
      </p:sp>
      <p:sp>
        <p:nvSpPr>
          <p:cNvPr id="20484" name="Rectangle 4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pic>
        <p:nvPicPr>
          <p:cNvPr id="2048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3863975" y="2320925"/>
            <a:ext cx="5275263" cy="3203575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/>
          </p:cNvSpPr>
          <p:nvPr/>
        </p:nvSpPr>
        <p:spPr bwMode="auto">
          <a:xfrm>
            <a:off x="101600" y="2489200"/>
            <a:ext cx="12801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4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Contrasting The Two Houses</a:t>
            </a:r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20488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902700"/>
            <a:ext cx="5638800" cy="850900"/>
          </a:xfrm>
          <a:prstGeom prst="rect">
            <a:avLst/>
          </a:prstGeom>
          <a:noFill/>
          <a:ln>
            <a:noFill/>
          </a:ln>
          <a:effectLst>
            <a:outerShdw blurRad="152400" dist="1777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335838"/>
            <a:ext cx="5003800" cy="2413000"/>
          </a:xfrm>
          <a:prstGeom prst="rect">
            <a:avLst/>
          </a:prstGeom>
          <a:noFill/>
          <a:ln>
            <a:noFill/>
          </a:ln>
          <a:effectLst>
            <a:outerShdw blurRad="152400" dist="1777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6616700"/>
            <a:ext cx="7099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1"/>
          <p:cNvSpPr>
            <a:spLocks/>
          </p:cNvSpPr>
          <p:nvPr/>
        </p:nvSpPr>
        <p:spPr bwMode="auto">
          <a:xfrm>
            <a:off x="228600" y="6235700"/>
            <a:ext cx="3302000" cy="27559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Withstood the storm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Everything preserved</a:t>
            </a:r>
          </a:p>
        </p:txBody>
      </p:sp>
      <p:sp>
        <p:nvSpPr>
          <p:cNvPr id="20492" name="Rectangle 12"/>
          <p:cNvSpPr>
            <a:spLocks/>
          </p:cNvSpPr>
          <p:nvPr/>
        </p:nvSpPr>
        <p:spPr bwMode="auto">
          <a:xfrm>
            <a:off x="9169400" y="5943600"/>
            <a:ext cx="3568700" cy="33528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Did NOT withstand the storm.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Lost everything!</a:t>
            </a:r>
          </a:p>
        </p:txBody>
      </p:sp>
      <p:sp>
        <p:nvSpPr>
          <p:cNvPr id="20493" name="Rectangle 13"/>
          <p:cNvSpPr>
            <a:spLocks/>
          </p:cNvSpPr>
          <p:nvPr/>
        </p:nvSpPr>
        <p:spPr bwMode="auto">
          <a:xfrm>
            <a:off x="4000500" y="5753100"/>
            <a:ext cx="5118100" cy="29210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Were the results predictable?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 build="p" autoUpdateAnimBg="0"/>
      <p:bldP spid="20492" grpId="0" build="p" autoUpdateAnimBg="0"/>
      <p:bldP spid="2049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9055100" y="3619500"/>
            <a:ext cx="36830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foolish man who built his house on the sand</a:t>
            </a:r>
          </a:p>
        </p:txBody>
      </p:sp>
      <p:sp>
        <p:nvSpPr>
          <p:cNvPr id="21507" name="AutoShape 3"/>
          <p:cNvSpPr>
            <a:spLocks/>
          </p:cNvSpPr>
          <p:nvPr/>
        </p:nvSpPr>
        <p:spPr bwMode="auto">
          <a:xfrm>
            <a:off x="177800" y="3619500"/>
            <a:ext cx="36576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wise man who built his house on the rock</a:t>
            </a:r>
          </a:p>
        </p:txBody>
      </p:sp>
      <p:pic>
        <p:nvPicPr>
          <p:cNvPr id="215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3863975" y="2320925"/>
            <a:ext cx="5275263" cy="3203575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21510" name="Rectangle 6"/>
          <p:cNvSpPr>
            <a:spLocks/>
          </p:cNvSpPr>
          <p:nvPr/>
        </p:nvSpPr>
        <p:spPr bwMode="auto">
          <a:xfrm>
            <a:off x="406400" y="6184900"/>
            <a:ext cx="12319000" cy="32893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2100"/>
              </a:spcBef>
            </a:pPr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We can understand The importance of being wise and NOT foolish in material [temporal] things.</a:t>
            </a:r>
          </a:p>
          <a:p>
            <a:pPr>
              <a:spcBef>
                <a:spcPts val="2100"/>
              </a:spcBef>
            </a:pPr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We desperately NEED to understand the importance of being wise and NOT foolish in spiritual [eternal] things.</a:t>
            </a:r>
          </a:p>
        </p:txBody>
      </p:sp>
      <p:sp>
        <p:nvSpPr>
          <p:cNvPr id="21511" name="Rectangle 7"/>
          <p:cNvSpPr>
            <a:spLocks/>
          </p:cNvSpPr>
          <p:nvPr/>
        </p:nvSpPr>
        <p:spPr bwMode="auto">
          <a:xfrm>
            <a:off x="101600" y="2197100"/>
            <a:ext cx="1280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Making Application</a:t>
            </a:r>
          </a:p>
        </p:txBody>
      </p:sp>
    </p:spTree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2530" name="Rectangle 2"/>
          <p:cNvSpPr>
            <a:spLocks/>
          </p:cNvSpPr>
          <p:nvPr/>
        </p:nvSpPr>
        <p:spPr bwMode="auto">
          <a:xfrm>
            <a:off x="101600" y="2197100"/>
            <a:ext cx="1280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Making Application</a:t>
            </a:r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139700" y="3568700"/>
            <a:ext cx="4483100" cy="622300"/>
          </a:xfrm>
          <a:prstGeom prst="rect">
            <a:avLst/>
          </a:prstGeom>
          <a:gradFill rotWithShape="0">
            <a:gsLst>
              <a:gs pos="0">
                <a:srgbClr val="1A4F99">
                  <a:alpha val="75000"/>
                </a:srgbClr>
              </a:gs>
              <a:gs pos="100000">
                <a:srgbClr val="004080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Wise Man</a:t>
            </a: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27000" y="4432300"/>
            <a:ext cx="4483100" cy="622300"/>
          </a:xfrm>
          <a:prstGeom prst="rect">
            <a:avLst/>
          </a:prstGeom>
          <a:gradFill rotWithShape="0">
            <a:gsLst>
              <a:gs pos="0">
                <a:srgbClr val="1A4F99">
                  <a:alpha val="75000"/>
                </a:srgbClr>
              </a:gs>
              <a:gs pos="100000">
                <a:srgbClr val="004080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Foolish Man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39700" y="5295900"/>
            <a:ext cx="4483100" cy="622300"/>
          </a:xfrm>
          <a:prstGeom prst="rect">
            <a:avLst/>
          </a:prstGeom>
          <a:gradFill rotWithShape="0">
            <a:gsLst>
              <a:gs pos="0">
                <a:srgbClr val="1A4F99">
                  <a:alpha val="75000"/>
                </a:srgbClr>
              </a:gs>
              <a:gs pos="100000">
                <a:srgbClr val="004080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House / Foundation</a:t>
            </a: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139700" y="7023100"/>
            <a:ext cx="4483100" cy="622300"/>
          </a:xfrm>
          <a:prstGeom prst="rect">
            <a:avLst/>
          </a:prstGeom>
          <a:gradFill rotWithShape="0">
            <a:gsLst>
              <a:gs pos="0">
                <a:srgbClr val="1A4F99">
                  <a:alpha val="75000"/>
                </a:srgbClr>
              </a:gs>
              <a:gs pos="100000">
                <a:srgbClr val="004080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Storm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127000" y="7886700"/>
            <a:ext cx="4483100" cy="622300"/>
          </a:xfrm>
          <a:prstGeom prst="rect">
            <a:avLst/>
          </a:prstGeom>
          <a:gradFill rotWithShape="0">
            <a:gsLst>
              <a:gs pos="0">
                <a:srgbClr val="1A4F99">
                  <a:alpha val="75000"/>
                </a:srgbClr>
              </a:gs>
              <a:gs pos="100000">
                <a:srgbClr val="004080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House Stood</a:t>
            </a: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39700" y="8750300"/>
            <a:ext cx="4483100" cy="622300"/>
          </a:xfrm>
          <a:prstGeom prst="rect">
            <a:avLst/>
          </a:prstGeom>
          <a:gradFill rotWithShape="0">
            <a:gsLst>
              <a:gs pos="0">
                <a:srgbClr val="1A4F99">
                  <a:alpha val="75000"/>
                </a:srgbClr>
              </a:gs>
              <a:gs pos="100000">
                <a:srgbClr val="004080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House Fell</a:t>
            </a:r>
          </a:p>
        </p:txBody>
      </p:sp>
      <p:sp>
        <p:nvSpPr>
          <p:cNvPr id="22538" name="AutoShape 10"/>
          <p:cNvSpPr>
            <a:spLocks/>
          </p:cNvSpPr>
          <p:nvPr/>
        </p:nvSpPr>
        <p:spPr bwMode="auto">
          <a:xfrm>
            <a:off x="6083300" y="8737600"/>
            <a:ext cx="6807200" cy="6477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FFCC66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Life Destroyed / Lost</a:t>
            </a: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127000" y="6159500"/>
            <a:ext cx="4483100" cy="622300"/>
          </a:xfrm>
          <a:prstGeom prst="rect">
            <a:avLst/>
          </a:prstGeom>
          <a:gradFill rotWithShape="0">
            <a:gsLst>
              <a:gs pos="0">
                <a:srgbClr val="1A4F99">
                  <a:alpha val="75000"/>
                </a:srgbClr>
              </a:gs>
              <a:gs pos="100000">
                <a:srgbClr val="004080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Rock / Sand</a:t>
            </a:r>
          </a:p>
        </p:txBody>
      </p:sp>
      <p:sp>
        <p:nvSpPr>
          <p:cNvPr id="22540" name="AutoShape 12"/>
          <p:cNvSpPr>
            <a:spLocks/>
          </p:cNvSpPr>
          <p:nvPr/>
        </p:nvSpPr>
        <p:spPr bwMode="auto">
          <a:xfrm>
            <a:off x="6083300" y="7874000"/>
            <a:ext cx="6807200" cy="6477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FFCC66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Life Perseveres / Saved</a:t>
            </a:r>
          </a:p>
        </p:txBody>
      </p:sp>
      <p:sp>
        <p:nvSpPr>
          <p:cNvPr id="22541" name="AutoShape 13"/>
          <p:cNvSpPr>
            <a:spLocks/>
          </p:cNvSpPr>
          <p:nvPr/>
        </p:nvSpPr>
        <p:spPr bwMode="auto">
          <a:xfrm>
            <a:off x="6083300" y="7010400"/>
            <a:ext cx="6807200" cy="6477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FFCC66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Trials of Life / Judgment</a:t>
            </a:r>
          </a:p>
        </p:txBody>
      </p:sp>
      <p:sp>
        <p:nvSpPr>
          <p:cNvPr id="22542" name="AutoShape 14"/>
          <p:cNvSpPr>
            <a:spLocks/>
          </p:cNvSpPr>
          <p:nvPr/>
        </p:nvSpPr>
        <p:spPr bwMode="auto">
          <a:xfrm>
            <a:off x="6083300" y="6146800"/>
            <a:ext cx="6807200" cy="6477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FFCC66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Christ</a:t>
            </a:r>
            <a:r>
              <a:rPr lang="ja-JP" alt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Boulder Regular" charset="0"/>
                <a:sym typeface="Boulder Regular" charset="0"/>
              </a:rPr>
              <a:t>’</a:t>
            </a: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s Words / Other Words</a:t>
            </a:r>
          </a:p>
        </p:txBody>
      </p:sp>
      <p:sp>
        <p:nvSpPr>
          <p:cNvPr id="22543" name="AutoShape 15"/>
          <p:cNvSpPr>
            <a:spLocks/>
          </p:cNvSpPr>
          <p:nvPr/>
        </p:nvSpPr>
        <p:spPr bwMode="auto">
          <a:xfrm>
            <a:off x="6083300" y="5283200"/>
            <a:ext cx="6807200" cy="6477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FFCC66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One</a:t>
            </a:r>
            <a:r>
              <a:rPr lang="ja-JP" alt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Boulder Regular" charset="0"/>
                <a:sym typeface="Boulder Regular" charset="0"/>
              </a:rPr>
              <a:t>’</a:t>
            </a: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s Life / Basis of One</a:t>
            </a:r>
            <a:r>
              <a:rPr lang="ja-JP" alt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Boulder Regular" charset="0"/>
                <a:sym typeface="Boulder Regular" charset="0"/>
              </a:rPr>
              <a:t>’</a:t>
            </a: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s Life</a:t>
            </a:r>
          </a:p>
        </p:txBody>
      </p:sp>
      <p:sp>
        <p:nvSpPr>
          <p:cNvPr id="22544" name="AutoShape 16"/>
          <p:cNvSpPr>
            <a:spLocks/>
          </p:cNvSpPr>
          <p:nvPr/>
        </p:nvSpPr>
        <p:spPr bwMode="auto">
          <a:xfrm>
            <a:off x="6083300" y="4419600"/>
            <a:ext cx="6807200" cy="6477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FFCC66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One Who Hears &amp; Does Not</a:t>
            </a:r>
          </a:p>
        </p:txBody>
      </p:sp>
      <p:sp>
        <p:nvSpPr>
          <p:cNvPr id="22545" name="AutoShape 17"/>
          <p:cNvSpPr>
            <a:spLocks/>
          </p:cNvSpPr>
          <p:nvPr/>
        </p:nvSpPr>
        <p:spPr bwMode="auto">
          <a:xfrm>
            <a:off x="6083300" y="3556000"/>
            <a:ext cx="6807200" cy="6477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FFCC66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One Who Hears &amp; Does</a:t>
            </a:r>
          </a:p>
        </p:txBody>
      </p:sp>
      <p:sp>
        <p:nvSpPr>
          <p:cNvPr id="22546" name="AutoShape 18"/>
          <p:cNvSpPr>
            <a:spLocks/>
          </p:cNvSpPr>
          <p:nvPr/>
        </p:nvSpPr>
        <p:spPr bwMode="auto">
          <a:xfrm>
            <a:off x="4610100" y="3479800"/>
            <a:ext cx="1765300" cy="812800"/>
          </a:xfrm>
          <a:prstGeom prst="rightArrow">
            <a:avLst>
              <a:gd name="adj1" fmla="val 73167"/>
              <a:gd name="adj2" fmla="val 57152"/>
            </a:avLst>
          </a:prstGeom>
          <a:gradFill rotWithShape="0">
            <a:gsLst>
              <a:gs pos="0">
                <a:srgbClr val="FF6666"/>
              </a:gs>
              <a:gs pos="100000">
                <a:srgbClr val="800000">
                  <a:alpha val="78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</a:t>
            </a:r>
          </a:p>
        </p:txBody>
      </p:sp>
      <p:sp>
        <p:nvSpPr>
          <p:cNvPr id="22547" name="AutoShape 19"/>
          <p:cNvSpPr>
            <a:spLocks/>
          </p:cNvSpPr>
          <p:nvPr/>
        </p:nvSpPr>
        <p:spPr bwMode="auto">
          <a:xfrm>
            <a:off x="4610100" y="4343400"/>
            <a:ext cx="1765300" cy="812800"/>
          </a:xfrm>
          <a:prstGeom prst="rightArrow">
            <a:avLst>
              <a:gd name="adj1" fmla="val 73167"/>
              <a:gd name="adj2" fmla="val 57152"/>
            </a:avLst>
          </a:prstGeom>
          <a:gradFill rotWithShape="0">
            <a:gsLst>
              <a:gs pos="0">
                <a:srgbClr val="FF6666"/>
              </a:gs>
              <a:gs pos="100000">
                <a:srgbClr val="800000">
                  <a:alpha val="78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</a:t>
            </a:r>
          </a:p>
        </p:txBody>
      </p:sp>
      <p:sp>
        <p:nvSpPr>
          <p:cNvPr id="22548" name="AutoShape 20"/>
          <p:cNvSpPr>
            <a:spLocks/>
          </p:cNvSpPr>
          <p:nvPr/>
        </p:nvSpPr>
        <p:spPr bwMode="auto">
          <a:xfrm>
            <a:off x="4610100" y="5207000"/>
            <a:ext cx="1765300" cy="812800"/>
          </a:xfrm>
          <a:prstGeom prst="rightArrow">
            <a:avLst>
              <a:gd name="adj1" fmla="val 73167"/>
              <a:gd name="adj2" fmla="val 57152"/>
            </a:avLst>
          </a:prstGeom>
          <a:gradFill rotWithShape="0">
            <a:gsLst>
              <a:gs pos="0">
                <a:srgbClr val="FF6666"/>
              </a:gs>
              <a:gs pos="100000">
                <a:srgbClr val="800000">
                  <a:alpha val="78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</a:t>
            </a:r>
          </a:p>
        </p:txBody>
      </p:sp>
      <p:sp>
        <p:nvSpPr>
          <p:cNvPr id="22549" name="AutoShape 21"/>
          <p:cNvSpPr>
            <a:spLocks/>
          </p:cNvSpPr>
          <p:nvPr/>
        </p:nvSpPr>
        <p:spPr bwMode="auto">
          <a:xfrm>
            <a:off x="4610100" y="6070600"/>
            <a:ext cx="1765300" cy="812800"/>
          </a:xfrm>
          <a:prstGeom prst="rightArrow">
            <a:avLst>
              <a:gd name="adj1" fmla="val 73167"/>
              <a:gd name="adj2" fmla="val 57152"/>
            </a:avLst>
          </a:prstGeom>
          <a:gradFill rotWithShape="0">
            <a:gsLst>
              <a:gs pos="0">
                <a:srgbClr val="FF6666"/>
              </a:gs>
              <a:gs pos="100000">
                <a:srgbClr val="800000">
                  <a:alpha val="78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</a:t>
            </a:r>
          </a:p>
        </p:txBody>
      </p:sp>
      <p:sp>
        <p:nvSpPr>
          <p:cNvPr id="22550" name="AutoShape 22"/>
          <p:cNvSpPr>
            <a:spLocks/>
          </p:cNvSpPr>
          <p:nvPr/>
        </p:nvSpPr>
        <p:spPr bwMode="auto">
          <a:xfrm>
            <a:off x="4610100" y="6934200"/>
            <a:ext cx="1765300" cy="812800"/>
          </a:xfrm>
          <a:prstGeom prst="rightArrow">
            <a:avLst>
              <a:gd name="adj1" fmla="val 73167"/>
              <a:gd name="adj2" fmla="val 57152"/>
            </a:avLst>
          </a:prstGeom>
          <a:gradFill rotWithShape="0">
            <a:gsLst>
              <a:gs pos="0">
                <a:srgbClr val="FF6666"/>
              </a:gs>
              <a:gs pos="100000">
                <a:srgbClr val="800000">
                  <a:alpha val="78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</a:t>
            </a:r>
          </a:p>
        </p:txBody>
      </p:sp>
      <p:sp>
        <p:nvSpPr>
          <p:cNvPr id="22551" name="AutoShape 23"/>
          <p:cNvSpPr>
            <a:spLocks/>
          </p:cNvSpPr>
          <p:nvPr/>
        </p:nvSpPr>
        <p:spPr bwMode="auto">
          <a:xfrm>
            <a:off x="4610100" y="7797800"/>
            <a:ext cx="1765300" cy="812800"/>
          </a:xfrm>
          <a:prstGeom prst="rightArrow">
            <a:avLst>
              <a:gd name="adj1" fmla="val 73167"/>
              <a:gd name="adj2" fmla="val 57152"/>
            </a:avLst>
          </a:prstGeom>
          <a:gradFill rotWithShape="0">
            <a:gsLst>
              <a:gs pos="0">
                <a:srgbClr val="FF6666"/>
              </a:gs>
              <a:gs pos="100000">
                <a:srgbClr val="800000">
                  <a:alpha val="78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</a:t>
            </a:r>
          </a:p>
        </p:txBody>
      </p:sp>
      <p:sp>
        <p:nvSpPr>
          <p:cNvPr id="22552" name="AutoShape 24"/>
          <p:cNvSpPr>
            <a:spLocks/>
          </p:cNvSpPr>
          <p:nvPr/>
        </p:nvSpPr>
        <p:spPr bwMode="auto">
          <a:xfrm>
            <a:off x="4610100" y="8661400"/>
            <a:ext cx="1765300" cy="812800"/>
          </a:xfrm>
          <a:prstGeom prst="rightArrow">
            <a:avLst>
              <a:gd name="adj1" fmla="val 73167"/>
              <a:gd name="adj2" fmla="val 57152"/>
            </a:avLst>
          </a:prstGeom>
          <a:gradFill rotWithShape="0">
            <a:gsLst>
              <a:gs pos="0">
                <a:srgbClr val="FF6666"/>
              </a:gs>
              <a:gs pos="100000">
                <a:srgbClr val="800000">
                  <a:alpha val="78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 autoUpdateAnimBg="0"/>
      <p:bldP spid="22533" grpId="0" animBg="1" autoUpdateAnimBg="0"/>
      <p:bldP spid="22534" grpId="0" animBg="1" autoUpdateAnimBg="0"/>
      <p:bldP spid="22535" grpId="0" animBg="1" autoUpdateAnimBg="0"/>
      <p:bldP spid="22536" grpId="0" animBg="1" autoUpdateAnimBg="0"/>
      <p:bldP spid="22537" grpId="0" animBg="1" autoUpdateAnimBg="0"/>
      <p:bldP spid="22538" grpId="0" animBg="1" autoUpdateAnimBg="0"/>
      <p:bldP spid="22539" grpId="0" animBg="1" autoUpdateAnimBg="0"/>
      <p:bldP spid="22540" grpId="0" animBg="1" autoUpdateAnimBg="0"/>
      <p:bldP spid="22541" grpId="0" animBg="1" autoUpdateAnimBg="0"/>
      <p:bldP spid="22542" grpId="0" animBg="1" autoUpdateAnimBg="0"/>
      <p:bldP spid="22543" grpId="0" animBg="1" autoUpdateAnimBg="0"/>
      <p:bldP spid="22544" grpId="0" animBg="1" autoUpdateAnimBg="0"/>
      <p:bldP spid="22545" grpId="0" animBg="1" autoUpdateAnimBg="0"/>
      <p:bldP spid="22546" grpId="0" animBg="1" autoUpdateAnimBg="0"/>
      <p:bldP spid="22547" grpId="0" animBg="1" autoUpdateAnimBg="0"/>
      <p:bldP spid="22548" grpId="0" animBg="1" autoUpdateAnimBg="0"/>
      <p:bldP spid="22549" grpId="0" animBg="1" autoUpdateAnimBg="0"/>
      <p:bldP spid="22550" grpId="0" animBg="1" autoUpdateAnimBg="0"/>
      <p:bldP spid="22551" grpId="0" animBg="1" autoUpdateAnimBg="0"/>
      <p:bldP spid="22552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101600" y="2432050"/>
            <a:ext cx="12801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On The Unshakable Rock</a:t>
            </a:r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2355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08400"/>
            <a:ext cx="4902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/>
          </p:cNvSpPr>
          <p:nvPr/>
        </p:nvSpPr>
        <p:spPr bwMode="auto">
          <a:xfrm>
            <a:off x="5118100" y="3797300"/>
            <a:ext cx="7632700" cy="56134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990600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We Are All Builders of Our OWN </a:t>
            </a:r>
            <a:r>
              <a:rPr lang="ja-JP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“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Life!</a:t>
            </a:r>
            <a:r>
              <a:rPr lang="ja-JP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”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Character –</a:t>
            </a:r>
          </a:p>
          <a:p>
            <a:pPr marL="1447800" lvl="1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Values </a:t>
            </a:r>
            <a:r>
              <a:rPr 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–</a:t>
            </a:r>
          </a:p>
          <a:p>
            <a:pPr marL="1447800" lvl="1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Relationships –</a:t>
            </a:r>
          </a:p>
          <a:p>
            <a:pPr marL="1447800" lvl="1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Habits –</a:t>
            </a:r>
          </a:p>
          <a:p>
            <a:pPr marL="1447800" lvl="1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Affections 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2458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08400"/>
            <a:ext cx="4902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/>
          </p:cNvSpPr>
          <p:nvPr/>
        </p:nvSpPr>
        <p:spPr bwMode="auto">
          <a:xfrm>
            <a:off x="5118100" y="3797300"/>
            <a:ext cx="7632700" cy="54864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990600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Defining </a:t>
            </a:r>
            <a:r>
              <a:rPr lang="ja-JP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“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A Quality Life</a:t>
            </a:r>
            <a:r>
              <a:rPr lang="ja-JP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”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depends on what we value!!!! </a:t>
            </a:r>
            <a:endParaRPr lang="en-US" sz="43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  <a:p>
            <a:pPr marL="1447800" lvl="1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ja-JP" alt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“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Success?</a:t>
            </a:r>
            <a:r>
              <a:rPr lang="ja-JP" alt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”</a:t>
            </a:r>
            <a:endParaRPr lang="en-US" altLang="ja-JP" sz="43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Chalkduster" charset="0"/>
              <a:sym typeface="Chalkduster" charset="0"/>
            </a:endParaRPr>
          </a:p>
          <a:p>
            <a:pPr marL="1447800" lvl="1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ja-JP" alt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“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Happiness, or joy?</a:t>
            </a:r>
            <a:r>
              <a:rPr lang="ja-JP" alt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”</a:t>
            </a:r>
            <a:endParaRPr lang="en-US" altLang="ja-JP" sz="43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Chalkduster" charset="0"/>
              <a:sym typeface="Chalkduster" charset="0"/>
            </a:endParaRPr>
          </a:p>
          <a:p>
            <a:pPr marL="1447800" lvl="1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ja-JP" alt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“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Peace of mind?</a:t>
            </a:r>
            <a:r>
              <a:rPr lang="ja-JP" alt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”</a:t>
            </a:r>
            <a:endParaRPr lang="en-US" altLang="ja-JP" sz="43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Chalkduster" charset="0"/>
              <a:sym typeface="Chalkduster" charset="0"/>
            </a:endParaRPr>
          </a:p>
          <a:p>
            <a:pPr marL="1447800" lvl="1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ja-JP" altLang="en-US" sz="4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“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Fulfillment?</a:t>
            </a:r>
            <a:r>
              <a:rPr lang="ja-JP" alt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”</a:t>
            </a:r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</a:t>
            </a:r>
          </a:p>
        </p:txBody>
      </p:sp>
      <p:sp>
        <p:nvSpPr>
          <p:cNvPr id="24582" name="AutoShape 6"/>
          <p:cNvSpPr>
            <a:spLocks/>
          </p:cNvSpPr>
          <p:nvPr/>
        </p:nvSpPr>
        <p:spPr bwMode="auto">
          <a:xfrm>
            <a:off x="215900" y="3505200"/>
            <a:ext cx="4965700" cy="6070600"/>
          </a:xfrm>
          <a:prstGeom prst="roundRect">
            <a:avLst>
              <a:gd name="adj" fmla="val 9778"/>
            </a:avLst>
          </a:prstGeom>
          <a:gradFill rotWithShape="0">
            <a:gsLst>
              <a:gs pos="0">
                <a:srgbClr val="800000">
                  <a:alpha val="62999"/>
                </a:srgbClr>
              </a:gs>
              <a:gs pos="100000">
                <a:srgbClr val="FF0000">
                  <a:alpha val="76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406399" dir="2339995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>
              <a:lnSpc>
                <a:spcPct val="80000"/>
              </a:lnSpc>
            </a:pPr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 Bold" charset="0"/>
                <a:ea typeface="ＭＳ Ｐゴシック" charset="0"/>
                <a:cs typeface="Amienne Bold" charset="0"/>
                <a:sym typeface="Amienne Bold" charset="0"/>
              </a:rPr>
              <a:t>How we define these things depend upon the standard or foundation upon which we have decided to build our life!</a:t>
            </a:r>
          </a:p>
          <a:p>
            <a:pPr marL="57150">
              <a:lnSpc>
                <a:spcPct val="90000"/>
              </a:lnSpc>
            </a:pPr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 Bold" charset="0"/>
                <a:ea typeface="ＭＳ Ｐゴシック" charset="0"/>
                <a:cs typeface="Amienne Bold" charset="0"/>
                <a:sym typeface="Amienne Bold" charset="0"/>
              </a:rPr>
              <a:t>Hebrews 11:25</a:t>
            </a: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101600" y="2432050"/>
            <a:ext cx="12801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On The Unshakable Rock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 autoUpdateAnimBg="0"/>
      <p:bldP spid="24582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08400"/>
            <a:ext cx="4902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/>
          </p:cNvSpPr>
          <p:nvPr/>
        </p:nvSpPr>
        <p:spPr bwMode="auto">
          <a:xfrm>
            <a:off x="4826000" y="3797300"/>
            <a:ext cx="7924800" cy="57150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35000" indent="-635000" algn="l">
              <a:spcBef>
                <a:spcPts val="0"/>
              </a:spcBef>
              <a:spcAft>
                <a:spcPts val="1200"/>
              </a:spcAft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ja-JP" alt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“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Building A Life that will last</a:t>
            </a:r>
            <a:r>
              <a:rPr lang="ja-JP" alt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”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requires we hear the Lord &amp; do what He says! </a:t>
            </a:r>
            <a:endParaRPr lang="en-US" sz="34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  <a:p>
            <a:pPr marL="1092200" lvl="1" indent="-635000" algn="l">
              <a:spcBef>
                <a:spcPts val="0"/>
              </a:spcBef>
              <a:spcAft>
                <a:spcPts val="1200"/>
              </a:spcAft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Real 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success - </a:t>
            </a:r>
            <a:r>
              <a:rPr lang="en-US" sz="3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Ecc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12:13,14</a:t>
            </a:r>
          </a:p>
          <a:p>
            <a:pPr marL="1092200" lvl="1" indent="-635000" algn="l">
              <a:spcBef>
                <a:spcPts val="0"/>
              </a:spcBef>
              <a:spcAft>
                <a:spcPts val="1200"/>
              </a:spcAft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Real Happiness - </a:t>
            </a:r>
            <a:r>
              <a:rPr lang="en-US" sz="3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Lk</a:t>
            </a:r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11:28</a:t>
            </a:r>
          </a:p>
          <a:p>
            <a:pPr marL="1092200" lvl="1" indent="-635000" algn="l">
              <a:spcBef>
                <a:spcPts val="0"/>
              </a:spcBef>
              <a:spcAft>
                <a:spcPts val="1200"/>
              </a:spcAft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Real peace - </a:t>
            </a:r>
            <a:r>
              <a:rPr lang="en-US" sz="3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Phili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4:7-9</a:t>
            </a:r>
          </a:p>
          <a:p>
            <a:pPr marL="1092200" lvl="1" indent="-635000" algn="l">
              <a:spcBef>
                <a:spcPts val="0"/>
              </a:spcBef>
              <a:spcAft>
                <a:spcPts val="1200"/>
              </a:spcAft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Real fulfillment - 1 </a:t>
            </a:r>
            <a:r>
              <a:rPr lang="en-US" sz="3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Thes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5:23; 1 </a:t>
            </a:r>
            <a:r>
              <a:rPr lang="en-US" sz="3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Pt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1:7; 5:4; 1 </a:t>
            </a:r>
            <a:r>
              <a:rPr lang="en-US" sz="3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Jn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2:28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01600" y="2432050"/>
            <a:ext cx="12801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On The Unshakable Rock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06F9F-1A94-BC49-A211-FAE68B5FF5A0}" type="slidenum">
              <a:rPr lang="en-US"/>
              <a:pPr/>
              <a:t>2</a:t>
            </a:fld>
            <a:endParaRPr lang="en-US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635" r="6093" b="6306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-25400" y="-25400"/>
            <a:ext cx="13055600" cy="9779000"/>
            <a:chOff x="0" y="0"/>
            <a:chExt cx="8224" cy="6160"/>
          </a:xfrm>
        </p:grpSpPr>
        <p:sp>
          <p:nvSpPr>
            <p:cNvPr id="8194" name="Rectangle 2"/>
            <p:cNvSpPr>
              <a:spLocks/>
            </p:cNvSpPr>
            <p:nvPr/>
          </p:nvSpPr>
          <p:spPr bwMode="auto">
            <a:xfrm>
              <a:off x="0" y="8"/>
              <a:ext cx="8224" cy="6152"/>
            </a:xfrm>
            <a:prstGeom prst="rect">
              <a:avLst/>
            </a:prstGeom>
            <a:gradFill rotWithShape="0">
              <a:gsLst>
                <a:gs pos="0">
                  <a:srgbClr val="522809"/>
                </a:gs>
                <a:gs pos="100000">
                  <a:srgbClr val="220809"/>
                </a:gs>
              </a:gsLst>
              <a:lin ang="5400000" scaled="1"/>
            </a:gra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8195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" y="0"/>
              <a:ext cx="8168" cy="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7" name="Rectangle 5"/>
          <p:cNvSpPr>
            <a:spLocks/>
          </p:cNvSpPr>
          <p:nvPr/>
        </p:nvSpPr>
        <p:spPr bwMode="auto">
          <a:xfrm>
            <a:off x="5435600" y="2794000"/>
            <a:ext cx="660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190500" indent="-190500" algn="l">
              <a:spcBef>
                <a:spcPts val="2700"/>
              </a:spcBef>
              <a:buClr>
                <a:srgbClr val="804000"/>
              </a:buClr>
              <a:buSzPct val="125000"/>
              <a:buFont typeface="Zapf Dingbats" charset="0"/>
              <a:buChar char="✦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The CHARACTER and BLESSEDNESS of the citizens of the kingdom - (Mt 5:3-16)</a:t>
            </a:r>
          </a:p>
          <a:p>
            <a:pPr marL="190500" indent="-190500" algn="l">
              <a:spcBef>
                <a:spcPts val="2700"/>
              </a:spcBef>
              <a:buClr>
                <a:srgbClr val="804000"/>
              </a:buClr>
              <a:buSzPct val="125000"/>
              <a:buFont typeface="Zapf Dingbats" charset="0"/>
              <a:buChar char="✦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The RIGHTEOUSNESS expected of its citizens - (Mt 5:17-7:12)</a:t>
            </a:r>
          </a:p>
          <a:p>
            <a:pPr marL="190500" indent="-190500" algn="l">
              <a:spcBef>
                <a:spcPts val="2700"/>
              </a:spcBef>
              <a:buClr>
                <a:srgbClr val="804000"/>
              </a:buClr>
              <a:buSzPct val="125000"/>
              <a:buFont typeface="Zapf Dingbats" charset="0"/>
              <a:buChar char="✦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Our need to respond to the DEMANDS of the King in every respect - (Mt 7:13-27)</a:t>
            </a:r>
          </a:p>
        </p:txBody>
      </p:sp>
      <p:pic>
        <p:nvPicPr>
          <p:cNvPr id="81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29"/>
          <a:stretch>
            <a:fillRect/>
          </a:stretch>
        </p:blipFill>
        <p:spPr bwMode="auto">
          <a:xfrm>
            <a:off x="385763" y="2108200"/>
            <a:ext cx="436245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2446000" y="215900"/>
            <a:ext cx="3794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pPr algn="r"/>
            <a:fld id="{83311CF3-15C5-5E47-AF59-11CE96F2CDA6}" type="slidenum">
              <a:rPr lang="en-US" sz="3400">
                <a:solidFill>
                  <a:srgbClr val="ECE9C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pPr algn="r"/>
              <a:t>2</a:t>
            </a:fld>
            <a:endParaRPr lang="en-US" sz="3400">
              <a:solidFill>
                <a:srgbClr val="ECE9C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 charset="0"/>
              <a:cs typeface="Constantia" charset="0"/>
              <a:sym typeface="Constantia" charset="0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2600"/>
            <a:ext cx="121078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266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08400"/>
            <a:ext cx="4902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/>
          </p:cNvSpPr>
          <p:nvPr/>
        </p:nvSpPr>
        <p:spPr bwMode="auto">
          <a:xfrm>
            <a:off x="4876800" y="3860800"/>
            <a:ext cx="7924800" cy="53467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35000" indent="-6350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4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By hearing the word from heaven and doing it one: </a:t>
            </a:r>
            <a:endParaRPr lang="en-US" sz="46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  <a:p>
            <a:pPr marL="1092200" lvl="1" indent="-6350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Ensures 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Self Preservation - (2 Peter 1:5-10)</a:t>
            </a:r>
          </a:p>
          <a:p>
            <a:pPr marL="1092200" lvl="1" indent="-6350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Ensures Self protection – (John 10:27-29) 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01600" y="2432050"/>
            <a:ext cx="12801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On The Unshakable Rock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7651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2765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08400"/>
            <a:ext cx="4902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/>
          </p:cNvSpPr>
          <p:nvPr/>
        </p:nvSpPr>
        <p:spPr bwMode="auto">
          <a:xfrm>
            <a:off x="4749800" y="3644900"/>
            <a:ext cx="8178800" cy="58801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35000" indent="-6350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Obedience has never been the </a:t>
            </a:r>
            <a:r>
              <a:rPr lang="ja-JP" alt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“</a:t>
            </a: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BASIS</a:t>
            </a:r>
            <a:r>
              <a:rPr lang="ja-JP" alt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Chalkduster" charset="0"/>
                <a:sym typeface="Chalkduster" charset="0"/>
              </a:rPr>
              <a:t>”</a:t>
            </a: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of salvation - </a:t>
            </a:r>
            <a:r>
              <a:rPr lang="en-US" sz="3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Eph</a:t>
            </a: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2:8-10; Tit 3:3-5 </a:t>
            </a:r>
            <a:endParaRPr lang="en-US" sz="38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  <a:p>
            <a:pPr marL="1092200" lvl="1" indent="-6350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foundation is Christ Himself – which extends to His authority &amp; to His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Words</a:t>
            </a:r>
          </a:p>
          <a:p>
            <a:pPr marL="1092200" lvl="1" indent="-6350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But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, We build upon that foundation ONLY by obeying His words! –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Lk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 6:46; He 5:8,9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01600" y="2432050"/>
            <a:ext cx="12801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On The Unshakable Rock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8675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2867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708400"/>
            <a:ext cx="4902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/>
          </p:cNvSpPr>
          <p:nvPr/>
        </p:nvSpPr>
        <p:spPr bwMode="auto">
          <a:xfrm>
            <a:off x="5422900" y="3479800"/>
            <a:ext cx="7162800" cy="30988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5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The life built upon what the Lord says BY DOING what the Lord says; WILL stand!</a:t>
            </a:r>
          </a:p>
        </p:txBody>
      </p:sp>
      <p:sp>
        <p:nvSpPr>
          <p:cNvPr id="28678" name="AutoShape 6"/>
          <p:cNvSpPr>
            <a:spLocks/>
          </p:cNvSpPr>
          <p:nvPr/>
        </p:nvSpPr>
        <p:spPr bwMode="auto">
          <a:xfrm>
            <a:off x="5232400" y="6718300"/>
            <a:ext cx="7531100" cy="2717800"/>
          </a:xfrm>
          <a:prstGeom prst="roundRect">
            <a:avLst>
              <a:gd name="adj" fmla="val 29176"/>
            </a:avLst>
          </a:prstGeom>
          <a:gradFill rotWithShape="0">
            <a:gsLst>
              <a:gs pos="0">
                <a:srgbClr val="800000">
                  <a:alpha val="62999"/>
                </a:srgbClr>
              </a:gs>
              <a:gs pos="100000">
                <a:srgbClr val="FF0000">
                  <a:alpha val="76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life built upon </a:t>
            </a:r>
          </a:p>
          <a:p>
            <a:pPr marL="57150"/>
            <a:r>
              <a:rPr lang="en-US" sz="54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ANYTHING ELSE </a:t>
            </a:r>
          </a:p>
          <a:p>
            <a:pPr marL="57150"/>
            <a:r>
              <a:rPr lang="en-US" sz="5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will fall.</a:t>
            </a: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101600" y="2432050"/>
            <a:ext cx="12801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On The Unshakable Rock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101600" y="2368550"/>
            <a:ext cx="12801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0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Before the Storm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5676900" y="3314700"/>
            <a:ext cx="6756400" cy="62357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35000" indent="-635000" algn="l"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Both will appear to have succeeded Before The Storm </a:t>
            </a:r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–</a:t>
            </a:r>
          </a:p>
          <a:p>
            <a:pPr marL="1092200" lvl="1" indent="-635000" algn="l">
              <a:spcAft>
                <a:spcPts val="1200"/>
              </a:spcAft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In 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fact, the fool may seem even to have the better of it. </a:t>
            </a:r>
          </a:p>
          <a:p>
            <a:pPr marL="1092200" lvl="1" indent="-635000" algn="l">
              <a:spcAft>
                <a:spcPts val="1200"/>
              </a:spcAft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Those living worldly lives will appear to be happy, &amp; probably think they are -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pic>
        <p:nvPicPr>
          <p:cNvPr id="2970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44900"/>
            <a:ext cx="56134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checke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060700"/>
            <a:ext cx="7110413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5676900" y="3314700"/>
            <a:ext cx="6756400" cy="61849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635000" indent="-635000" algn="l"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Both will appear to have succeeded Before The Storm </a:t>
            </a:r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–</a:t>
            </a:r>
          </a:p>
          <a:p>
            <a:pPr marL="1092200" lvl="1" indent="-635000" algn="l"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But 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what happens when the storm hits?</a:t>
            </a:r>
          </a:p>
          <a:p>
            <a:pPr marL="1092200" lvl="1" indent="-635000" algn="l"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Storms come in this life in a variety of forms, (loss,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temptation, heartaches, illness, death of loved one, etc.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)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duster" charset="0"/>
              <a:ea typeface="ＭＳ Ｐゴシック" charset="0"/>
              <a:cs typeface="Chalkduster" charset="0"/>
              <a:sym typeface="Chalkduster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01600" y="2368550"/>
            <a:ext cx="12801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0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Before the Storm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060700"/>
            <a:ext cx="7110413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317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3162300"/>
            <a:ext cx="10985500" cy="65659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101600" y="2368550"/>
            <a:ext cx="12801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0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Before the Storm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060700"/>
            <a:ext cx="7110413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3277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3162300"/>
            <a:ext cx="10985500" cy="64770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101600" y="2368550"/>
            <a:ext cx="12801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0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Building Before the Storm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01600" y="127000"/>
            <a:ext cx="128016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0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The Consequences of Choosing Your Foundation</a:t>
            </a:r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730500"/>
            <a:ext cx="3771900" cy="7035800"/>
          </a:xfrm>
          <a:prstGeom prst="rect">
            <a:avLst/>
          </a:prstGeom>
          <a:noFill/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4749800" y="2286000"/>
            <a:ext cx="7569200" cy="71882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990600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Jesus urges His hearers to consider soberly the consequences of the response they choose to give Him</a:t>
            </a:r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.</a:t>
            </a:r>
          </a:p>
          <a:p>
            <a:pPr marL="990600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Indifference </a:t>
            </a: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and neutrality are not an option.</a:t>
            </a:r>
          </a:p>
          <a:p>
            <a:pPr marL="990600" indent="-990600" algn="l">
              <a:spcBef>
                <a:spcPts val="1000"/>
              </a:spcBef>
              <a:buClr>
                <a:srgbClr val="FFCC66"/>
              </a:buClr>
              <a:buSzPct val="125000"/>
              <a:buFont typeface="Zapf Dingbats" charset="0"/>
              <a:buChar char="✴"/>
            </a:pP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We choose either to obey or not - we choose our destiny!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34818" name="Rectangle 2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152400" y="4076700"/>
            <a:ext cx="46609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"Therefore whoever </a:t>
            </a:r>
            <a:r>
              <a:rPr lang="en-US" sz="3600" u="sng" dirty="0">
                <a:solidFill>
                  <a:srgbClr val="FFFF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hears</a:t>
            </a:r>
            <a:r>
              <a:rPr lang="en-US" sz="3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 these sayings of Jesus, and </a:t>
            </a:r>
            <a:r>
              <a:rPr lang="en-US" sz="3600" u="sng" dirty="0">
                <a:solidFill>
                  <a:srgbClr val="FFFF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does</a:t>
            </a:r>
            <a:r>
              <a:rPr lang="en-US" sz="3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 them, . . .</a:t>
            </a:r>
            <a:r>
              <a:rPr lang="ja-JP" altLang="en-US" sz="3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 charset="0"/>
                <a:cs typeface="Boulder Regular" charset="0"/>
                <a:sym typeface="Boulder Regular" charset="0"/>
              </a:rPr>
              <a:t>”</a:t>
            </a:r>
            <a:endParaRPr lang="en-US" sz="3600" dirty="0">
              <a:solidFill>
                <a:srgbClr val="FEE0A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ulder Regular" charset="0"/>
              <a:ea typeface="ＭＳ Ｐゴシック" charset="0"/>
              <a:cs typeface="Boulder Regular" charset="0"/>
              <a:sym typeface="Boulder Regular" charset="0"/>
            </a:endParaRPr>
          </a:p>
        </p:txBody>
      </p:sp>
      <p:sp>
        <p:nvSpPr>
          <p:cNvPr id="34820" name="AutoShape 4"/>
          <p:cNvSpPr>
            <a:spLocks/>
          </p:cNvSpPr>
          <p:nvPr/>
        </p:nvSpPr>
        <p:spPr bwMode="auto">
          <a:xfrm>
            <a:off x="7353300" y="3860800"/>
            <a:ext cx="5537200" cy="2616200"/>
          </a:xfrm>
          <a:prstGeom prst="roundRect">
            <a:avLst>
              <a:gd name="adj" fmla="val 28269"/>
            </a:avLst>
          </a:prstGeom>
          <a:gradFill rotWithShape="0">
            <a:gsLst>
              <a:gs pos="0">
                <a:srgbClr val="94FFFE">
                  <a:alpha val="79999"/>
                </a:srgbClr>
              </a:gs>
              <a:gs pos="100000">
                <a:srgbClr val="8BD5FE">
                  <a:alpha val="92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wise man who built his house on the rock: . . Thus it withstood the storms.</a:t>
            </a:r>
          </a:p>
        </p:txBody>
      </p:sp>
      <p:sp>
        <p:nvSpPr>
          <p:cNvPr id="34821" name="AutoShape 5"/>
          <p:cNvSpPr>
            <a:spLocks/>
          </p:cNvSpPr>
          <p:nvPr/>
        </p:nvSpPr>
        <p:spPr bwMode="auto">
          <a:xfrm>
            <a:off x="4927600" y="4089400"/>
            <a:ext cx="2298700" cy="2146300"/>
          </a:xfrm>
          <a:prstGeom prst="rightArrow">
            <a:avLst>
              <a:gd name="adj1" fmla="val 59648"/>
              <a:gd name="adj2" fmla="val 31223"/>
            </a:avLst>
          </a:prstGeom>
          <a:gradFill rotWithShape="0">
            <a:gsLst>
              <a:gs pos="0">
                <a:srgbClr val="66FFFF"/>
              </a:gs>
              <a:gs pos="100000">
                <a:srgbClr val="0080FF"/>
              </a:gs>
            </a:gsLst>
            <a:lin ang="5400000" scaled="1"/>
          </a:gradFill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 Like</a:t>
            </a:r>
          </a:p>
        </p:txBody>
      </p:sp>
      <p:sp>
        <p:nvSpPr>
          <p:cNvPr id="34822" name="Rectangle 6"/>
          <p:cNvSpPr>
            <a:spLocks/>
          </p:cNvSpPr>
          <p:nvPr/>
        </p:nvSpPr>
        <p:spPr bwMode="auto">
          <a:xfrm>
            <a:off x="165100" y="7162800"/>
            <a:ext cx="46609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But everyone who </a:t>
            </a:r>
            <a:r>
              <a:rPr lang="en-US" sz="3600" u="sng" dirty="0">
                <a:solidFill>
                  <a:srgbClr val="F3EB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hears</a:t>
            </a:r>
            <a:r>
              <a:rPr lang="en-US" sz="3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 these sayings of Mine, and </a:t>
            </a:r>
            <a:r>
              <a:rPr lang="en-US" sz="3600" u="sng" dirty="0">
                <a:solidFill>
                  <a:srgbClr val="FFFF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does not do</a:t>
            </a:r>
            <a:r>
              <a:rPr lang="en-US" sz="36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 them,</a:t>
            </a:r>
          </a:p>
        </p:txBody>
      </p:sp>
      <p:sp>
        <p:nvSpPr>
          <p:cNvPr id="34823" name="AutoShape 7"/>
          <p:cNvSpPr>
            <a:spLocks/>
          </p:cNvSpPr>
          <p:nvPr/>
        </p:nvSpPr>
        <p:spPr bwMode="auto">
          <a:xfrm>
            <a:off x="7366000" y="6946900"/>
            <a:ext cx="5537200" cy="2616200"/>
          </a:xfrm>
          <a:prstGeom prst="roundRect">
            <a:avLst>
              <a:gd name="adj" fmla="val 28269"/>
            </a:avLst>
          </a:prstGeom>
          <a:gradFill rotWithShape="0">
            <a:gsLst>
              <a:gs pos="0">
                <a:srgbClr val="FFCC66">
                  <a:alpha val="70999"/>
                </a:srgbClr>
              </a:gs>
              <a:gs pos="100000">
                <a:srgbClr val="FF6666">
                  <a:alpha val="65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foolish man who built his house on the sand: . . . thus it fell. And great was its fall</a:t>
            </a:r>
          </a:p>
        </p:txBody>
      </p:sp>
      <p:sp>
        <p:nvSpPr>
          <p:cNvPr id="34824" name="AutoShape 8"/>
          <p:cNvSpPr>
            <a:spLocks/>
          </p:cNvSpPr>
          <p:nvPr/>
        </p:nvSpPr>
        <p:spPr bwMode="auto">
          <a:xfrm>
            <a:off x="4940300" y="7175500"/>
            <a:ext cx="2298700" cy="2146300"/>
          </a:xfrm>
          <a:prstGeom prst="rightArrow">
            <a:avLst>
              <a:gd name="adj1" fmla="val 59648"/>
              <a:gd name="adj2" fmla="val 31223"/>
            </a:avLst>
          </a:prstGeom>
          <a:gradFill rotWithShape="0">
            <a:gsLst>
              <a:gs pos="0">
                <a:srgbClr val="800000"/>
              </a:gs>
              <a:gs pos="43382">
                <a:srgbClr val="FF6666"/>
              </a:gs>
              <a:gs pos="100000">
                <a:srgbClr val="800040"/>
              </a:gs>
            </a:gsLst>
            <a:lin ang="5340000" scaled="1"/>
          </a:gradFill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 Like</a:t>
            </a:r>
          </a:p>
        </p:txBody>
      </p:sp>
      <p:sp>
        <p:nvSpPr>
          <p:cNvPr id="34825" name="Rectangle 9"/>
          <p:cNvSpPr>
            <a:spLocks/>
          </p:cNvSpPr>
          <p:nvPr/>
        </p:nvSpPr>
        <p:spPr bwMode="auto">
          <a:xfrm>
            <a:off x="101600" y="2489200"/>
            <a:ext cx="12801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4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Which Represents Us?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 autoUpdateAnimBg="0"/>
      <p:bldP spid="34821" grpId="0" animBg="1" autoUpdateAnimBg="0"/>
      <p:bldP spid="34822" grpId="0" autoUpdateAnimBg="0"/>
      <p:bldP spid="34823" grpId="0" animBg="1" autoUpdateAnimBg="0"/>
      <p:bldP spid="34824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431800" y="2359025"/>
            <a:ext cx="12052300" cy="4114800"/>
          </a:xfrm>
          <a:prstGeom prst="rect">
            <a:avLst/>
          </a:prstGeom>
          <a:gradFill rotWithShape="0">
            <a:gsLst>
              <a:gs pos="0">
                <a:srgbClr val="FAFCF4"/>
              </a:gs>
              <a:gs pos="65001">
                <a:srgbClr val="F2F7E4"/>
              </a:gs>
              <a:gs pos="100000">
                <a:srgbClr val="EDF4D9"/>
              </a:gs>
            </a:gsLst>
            <a:lin ang="5400000" scaled="1"/>
          </a:gradFill>
          <a:ln w="9525" cap="flat">
            <a:solidFill>
              <a:srgbClr val="AAB39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rlin Sans FB Demi Bold" charset="0"/>
                <a:ea typeface="ＭＳ Ｐゴシック" charset="0"/>
                <a:cs typeface="Berlin Sans FB Demi Bold" charset="0"/>
                <a:sym typeface="Berlin Sans FB Demi Bold" charset="0"/>
              </a:rPr>
              <a:t>Charts by Don McClain</a:t>
            </a:r>
            <a:endParaRPr lang="en-US" sz="2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charset="0"/>
              <a:ea typeface="ＭＳ Ｐゴシック" charset="0"/>
              <a:cs typeface="Book Antiqua" charset="0"/>
              <a:sym typeface="Book Antiqua" charset="0"/>
            </a:endParaRPr>
          </a:p>
          <a:p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Prepared October 17-20, 2012</a:t>
            </a:r>
          </a:p>
          <a:p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Preached October 21, 2012</a:t>
            </a:r>
          </a:p>
          <a:p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West 65</a:t>
            </a:r>
            <a:r>
              <a:rPr lang="en-US" sz="2800" baseline="3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th</a:t>
            </a: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 Street church of Christ</a:t>
            </a:r>
          </a:p>
          <a:p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P.O. Box 190062</a:t>
            </a:r>
          </a:p>
          <a:p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Little Rock AR 72219</a:t>
            </a:r>
          </a:p>
          <a:p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501-568-1062</a:t>
            </a:r>
          </a:p>
          <a:p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Prepared using PPT 2010</a:t>
            </a:r>
          </a:p>
          <a:p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Email – </a:t>
            </a:r>
            <a:r>
              <a:rPr lang="en-US" sz="1600" u="sng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  <a:hlinkClick r:id="rId2" invalidUrl="http://"/>
              </a:rPr>
              <a:t>donmcclain@sbcglobal.net</a:t>
            </a:r>
            <a:r>
              <a:rPr lang="en-US" sz="1600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 </a:t>
            </a: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 </a:t>
            </a:r>
          </a:p>
          <a:p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More PPT &amp; Audio Sermons:</a:t>
            </a:r>
          </a:p>
          <a:p>
            <a:r>
              <a:rPr lang="en-US" sz="1600" u="sng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http://w65stchurchofchri</a:t>
            </a:r>
            <a:r>
              <a:rPr lang="en-US" sz="1600" u="sng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  <a:hlinkClick r:id="rId3" invalidUrl="http://"/>
              </a:rPr>
              <a:t>st.org/donmaccla/2010SermonPage.html</a:t>
            </a: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  <a:hlinkClick r:id="rId4" invalidUrl="http://"/>
              </a:rPr>
              <a:t> </a:t>
            </a:r>
          </a:p>
        </p:txBody>
      </p:sp>
      <p:sp>
        <p:nvSpPr>
          <p:cNvPr id="35842" name="Rectangle 2"/>
          <p:cNvSpPr>
            <a:spLocks/>
          </p:cNvSpPr>
          <p:nvPr/>
        </p:nvSpPr>
        <p:spPr bwMode="auto">
          <a:xfrm>
            <a:off x="431800" y="7550150"/>
            <a:ext cx="12052300" cy="965200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100000">
                <a:srgbClr val="520000"/>
              </a:gs>
            </a:gsLst>
            <a:lin ang="5400000" scaled="1"/>
          </a:gradFill>
          <a:ln w="381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Note – Many of the transition effects used in this presentation may be lost using PPT 2007 Viewer</a:t>
            </a:r>
            <a:endParaRPr lang="en-US" sz="3800">
              <a:solidFill>
                <a:srgbClr val="FFFFFF"/>
              </a:solidFill>
              <a:latin typeface="Book Antiqua" charset="0"/>
              <a:ea typeface="ＭＳ Ｐゴシック" charset="0"/>
              <a:cs typeface="Book Antiqua" charset="0"/>
              <a:sym typeface="Book Antiqua" charset="0"/>
            </a:endParaRPr>
          </a:p>
          <a:p>
            <a:r>
              <a:rPr lang="en-US" sz="1800" u="sng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  <a:hlinkClick r:id="rId5"/>
              </a:rPr>
              <a:t>http://www.microsoft.com/downloads/details.aspx?FamilyID=cb9bf144-1076-4615-9951-294eeb832823&amp;displaylang=en</a:t>
            </a:r>
            <a:r>
              <a: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0"/>
                <a:cs typeface="Book Antiqua" charset="0"/>
                <a:sym typeface="Book Antiqua" charset="0"/>
              </a:rPr>
              <a:t>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14300"/>
            <a:ext cx="121078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/>
          </p:cNvSpPr>
          <p:nvPr/>
        </p:nvSpPr>
        <p:spPr bwMode="auto">
          <a:xfrm>
            <a:off x="203200" y="11176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</p:spTree>
  </p:cSld>
  <p:clrMapOvr>
    <a:masterClrMapping/>
  </p:clrMapOvr>
  <p:transition xmlns:p14="http://schemas.microsoft.com/office/powerpoint/2010/main" spd="med"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4025900" y="3835400"/>
            <a:ext cx="4914900" cy="2744788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/>
          </p:cNvSpPr>
          <p:nvPr/>
        </p:nvSpPr>
        <p:spPr bwMode="auto">
          <a:xfrm>
            <a:off x="215900" y="203200"/>
            <a:ext cx="12585700" cy="2071688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72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The Challenge To Choose</a:t>
            </a:r>
            <a:endParaRPr 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bel" charset="0"/>
              <a:ea typeface="ＭＳ Ｐゴシック" charset="0"/>
              <a:cs typeface="Corbel" charset="0"/>
              <a:sym typeface="Corbel" charset="0"/>
            </a:endParaRPr>
          </a:p>
        </p:txBody>
      </p:sp>
      <p:sp>
        <p:nvSpPr>
          <p:cNvPr id="9219" name="AutoShape 3"/>
          <p:cNvSpPr>
            <a:spLocks/>
          </p:cNvSpPr>
          <p:nvPr/>
        </p:nvSpPr>
        <p:spPr bwMode="auto">
          <a:xfrm>
            <a:off x="9029700" y="4089400"/>
            <a:ext cx="3683000" cy="2565400"/>
          </a:xfrm>
          <a:prstGeom prst="roundRect">
            <a:avLst>
              <a:gd name="adj" fmla="val 7421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way of rejection and rebellion.</a:t>
            </a:r>
          </a:p>
        </p:txBody>
      </p:sp>
      <p:sp>
        <p:nvSpPr>
          <p:cNvPr id="9220" name="AutoShape 4"/>
          <p:cNvSpPr>
            <a:spLocks/>
          </p:cNvSpPr>
          <p:nvPr/>
        </p:nvSpPr>
        <p:spPr bwMode="auto">
          <a:xfrm>
            <a:off x="279400" y="4089400"/>
            <a:ext cx="3657600" cy="2565400"/>
          </a:xfrm>
          <a:prstGeom prst="roundRect">
            <a:avLst>
              <a:gd name="adj" fmla="val 7421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way of Trust and Submission</a:t>
            </a:r>
          </a:p>
        </p:txBody>
      </p:sp>
      <p:sp>
        <p:nvSpPr>
          <p:cNvPr id="9221" name="Rectangle 5"/>
          <p:cNvSpPr>
            <a:spLocks/>
          </p:cNvSpPr>
          <p:nvPr/>
        </p:nvSpPr>
        <p:spPr bwMode="auto">
          <a:xfrm>
            <a:off x="723900" y="7118350"/>
            <a:ext cx="11518900" cy="22987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200">
                <a:solidFill>
                  <a:schemeClr val="tx1"/>
                </a:solidFill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Matthew 7:13,14 (NKJV) </a:t>
            </a:r>
            <a:r>
              <a:rPr lang="en-US" sz="5600">
                <a:solidFill>
                  <a:schemeClr val="tx1"/>
                </a:solidFill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"Enter by the narrow gate; for wide is the gate and broad is the way that leads to destruction, and there are many who go in by it.</a:t>
            </a:r>
          </a:p>
        </p:txBody>
      </p:sp>
      <p:sp>
        <p:nvSpPr>
          <p:cNvPr id="9222" name="Rectangle 6"/>
          <p:cNvSpPr>
            <a:spLocks/>
          </p:cNvSpPr>
          <p:nvPr/>
        </p:nvSpPr>
        <p:spPr bwMode="auto">
          <a:xfrm>
            <a:off x="265113" y="1282700"/>
            <a:ext cx="12471400" cy="25527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The Choice Is Ours!</a:t>
            </a:r>
          </a:p>
          <a:p>
            <a:pPr>
              <a:lnSpc>
                <a:spcPct val="80000"/>
              </a:lnSpc>
            </a:pPr>
            <a:r>
              <a:rPr lang="en-US" sz="6400" baseline="32000" dirty="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13</a:t>
            </a:r>
            <a:r>
              <a:rPr lang="en-US" sz="6400" dirty="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 "Enter by the narrow gate . . .</a:t>
            </a:r>
            <a:r>
              <a:rPr lang="ja-JP" altLang="en-US" sz="6400" dirty="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”</a:t>
            </a:r>
            <a:r>
              <a:rPr lang="en-US" sz="6400" dirty="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8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And It Is A Choice We Will &amp; MUST Make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E9FC-C079-7F44-882A-69306DCC8171}" type="slidenum">
              <a:rPr lang="en-US"/>
              <a:pPr/>
              <a:t>30</a:t>
            </a:fld>
            <a:endParaRPr lang="en-US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3635" r="6177" b="6306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-12700" y="-12700"/>
            <a:ext cx="13055600" cy="9766300"/>
            <a:chOff x="0" y="0"/>
            <a:chExt cx="8224" cy="6152"/>
          </a:xfrm>
        </p:grpSpPr>
        <p:sp>
          <p:nvSpPr>
            <p:cNvPr id="36866" name="Rectangle 2"/>
            <p:cNvSpPr>
              <a:spLocks/>
            </p:cNvSpPr>
            <p:nvPr/>
          </p:nvSpPr>
          <p:spPr bwMode="auto">
            <a:xfrm>
              <a:off x="0" y="0"/>
              <a:ext cx="8224" cy="6152"/>
            </a:xfrm>
            <a:prstGeom prst="rect">
              <a:avLst/>
            </a:prstGeom>
            <a:gradFill rotWithShape="0">
              <a:gsLst>
                <a:gs pos="0">
                  <a:srgbClr val="522809"/>
                </a:gs>
                <a:gs pos="100000">
                  <a:srgbClr val="220809"/>
                </a:gs>
              </a:gsLst>
              <a:lin ang="5400000" scaled="1"/>
            </a:gra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6867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0"/>
              <a:ext cx="8168" cy="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54000"/>
            <a:ext cx="12977813" cy="94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2488863" y="266700"/>
            <a:ext cx="336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pPr algn="r"/>
            <a:fld id="{8932A83A-1B7A-CD40-AC89-DBC7EF34C3D1}" type="slidenum"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pPr algn="r"/>
              <a:t>30</a:t>
            </a:fld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nstantia" charset="0"/>
              <a:cs typeface="Constantia" charset="0"/>
              <a:sym typeface="Constantia" charset="0"/>
            </a:endParaRPr>
          </a:p>
        </p:txBody>
      </p:sp>
      <p:sp>
        <p:nvSpPr>
          <p:cNvPr id="36871" name="Rectangle 7"/>
          <p:cNvSpPr>
            <a:spLocks/>
          </p:cNvSpPr>
          <p:nvPr/>
        </p:nvSpPr>
        <p:spPr bwMode="auto">
          <a:xfrm>
            <a:off x="1663700" y="1066800"/>
            <a:ext cx="937260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Luke 6:46-49 (NKJV) </a:t>
            </a:r>
          </a:p>
          <a:p>
            <a:r>
              <a:rPr lang="en-US" sz="4500" baseline="3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46</a:t>
            </a: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"</a:t>
            </a:r>
            <a:r>
              <a:rPr lang="en-US" sz="4500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But why do you call Me 'Lord, Lord,' and do not do the things which I say</a:t>
            </a:r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? </a:t>
            </a:r>
            <a:r>
              <a:rPr lang="en-US" sz="4500" baseline="3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47</a:t>
            </a: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4500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Whoever comes to Me, and hears My sayings and does them, I will show you whom he is like</a:t>
            </a:r>
            <a:r>
              <a:rPr lang="en-US" sz="45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: </a:t>
            </a:r>
            <a:r>
              <a:rPr lang="en-US" sz="4500" baseline="3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48</a:t>
            </a: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4500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He is like a man building a house, who dug deep and laid the foundation on the rock. 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07EA-28C9-5248-8A38-34AA09C6DF83}" type="slidenum">
              <a:rPr lang="en-US"/>
              <a:pPr/>
              <a:t>31</a:t>
            </a:fld>
            <a:endParaRPr lang="en-US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3635" r="6177" b="6306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-12700" y="-12700"/>
            <a:ext cx="13055600" cy="9766300"/>
            <a:chOff x="0" y="0"/>
            <a:chExt cx="8224" cy="6152"/>
          </a:xfrm>
        </p:grpSpPr>
        <p:sp>
          <p:nvSpPr>
            <p:cNvPr id="37890" name="Rectangle 2"/>
            <p:cNvSpPr>
              <a:spLocks/>
            </p:cNvSpPr>
            <p:nvPr/>
          </p:nvSpPr>
          <p:spPr bwMode="auto">
            <a:xfrm>
              <a:off x="0" y="0"/>
              <a:ext cx="8224" cy="6152"/>
            </a:xfrm>
            <a:prstGeom prst="rect">
              <a:avLst/>
            </a:prstGeom>
            <a:gradFill rotWithShape="0">
              <a:gsLst>
                <a:gs pos="0">
                  <a:srgbClr val="522809"/>
                </a:gs>
                <a:gs pos="100000">
                  <a:srgbClr val="220809"/>
                </a:gs>
              </a:gsLst>
              <a:lin ang="5400000" scaled="1"/>
            </a:gra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789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0"/>
              <a:ext cx="8168" cy="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54000"/>
            <a:ext cx="12977813" cy="94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2488863" y="266700"/>
            <a:ext cx="336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pPr algn="r"/>
            <a:fld id="{3F08B3E8-26A6-4F41-A16A-7B9056372D64}" type="slidenum"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pPr algn="r"/>
              <a:t>31</a:t>
            </a:fld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nstantia" charset="0"/>
              <a:cs typeface="Constantia" charset="0"/>
              <a:sym typeface="Constantia" charset="0"/>
            </a:endParaRPr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1663700" y="1066800"/>
            <a:ext cx="93726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Luke 6:46-49 (NKJV) </a:t>
            </a:r>
          </a:p>
          <a:p>
            <a:r>
              <a:rPr lang="en-US" sz="4000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And when the flood arose, the stream beat vehemently against that house, and could not shake it, for it was founded on the rock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. </a:t>
            </a:r>
            <a:r>
              <a:rPr lang="en-US" sz="4000" baseline="3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49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4000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But he who heard and did nothing is like a man who built a house on the earth without a foundation, against which the stream beat vehemently; and immediately it fell. And the ruin of that house was great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." 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4025900" y="3835400"/>
            <a:ext cx="4914900" cy="2744788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/>
          </p:cNvSpPr>
          <p:nvPr/>
        </p:nvSpPr>
        <p:spPr bwMode="auto">
          <a:xfrm>
            <a:off x="215900" y="203200"/>
            <a:ext cx="12585700" cy="2071688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72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The Challenge To Choose</a:t>
            </a:r>
            <a:endParaRPr 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bel" charset="0"/>
              <a:ea typeface="ＭＳ Ｐゴシック" charset="0"/>
              <a:cs typeface="Corbel" charset="0"/>
              <a:sym typeface="Corbel" charset="0"/>
            </a:endParaRPr>
          </a:p>
        </p:txBody>
      </p:sp>
      <p:sp>
        <p:nvSpPr>
          <p:cNvPr id="10243" name="AutoShape 3"/>
          <p:cNvSpPr>
            <a:spLocks/>
          </p:cNvSpPr>
          <p:nvPr/>
        </p:nvSpPr>
        <p:spPr bwMode="auto">
          <a:xfrm>
            <a:off x="9029700" y="4089400"/>
            <a:ext cx="3683000" cy="2565400"/>
          </a:xfrm>
          <a:prstGeom prst="roundRect">
            <a:avLst>
              <a:gd name="adj" fmla="val 7421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way of rejection and rebellion.</a:t>
            </a:r>
          </a:p>
        </p:txBody>
      </p:sp>
      <p:sp>
        <p:nvSpPr>
          <p:cNvPr id="10244" name="AutoShape 4"/>
          <p:cNvSpPr>
            <a:spLocks/>
          </p:cNvSpPr>
          <p:nvPr/>
        </p:nvSpPr>
        <p:spPr bwMode="auto">
          <a:xfrm>
            <a:off x="279400" y="4089400"/>
            <a:ext cx="3657600" cy="2565400"/>
          </a:xfrm>
          <a:prstGeom prst="roundRect">
            <a:avLst>
              <a:gd name="adj" fmla="val 7421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way of Trust and Submission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723900" y="7156450"/>
            <a:ext cx="11518900" cy="22225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600">
                <a:solidFill>
                  <a:schemeClr val="tx1"/>
                </a:solidFill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Matthew 7:21 (NKJV) </a:t>
            </a:r>
            <a:br>
              <a:rPr lang="en-US" sz="5600">
                <a:solidFill>
                  <a:schemeClr val="tx1"/>
                </a:solidFill>
                <a:latin typeface="Amienne" charset="0"/>
                <a:ea typeface="ＭＳ Ｐゴシック" charset="0"/>
                <a:cs typeface="Amienne" charset="0"/>
                <a:sym typeface="Amienne" charset="0"/>
              </a:rPr>
            </a:br>
            <a:r>
              <a:rPr lang="en-US" sz="5600">
                <a:solidFill>
                  <a:schemeClr val="tx1"/>
                </a:solidFill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"Not everyone who says to Me, 'Lord, Lord,' shall enter the kingdom of heaven, but he who does the will of My Father in heaven.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265113" y="1282700"/>
            <a:ext cx="12471400" cy="25527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The Choice Is Ours!</a:t>
            </a:r>
          </a:p>
          <a:p>
            <a:pPr>
              <a:lnSpc>
                <a:spcPct val="80000"/>
              </a:lnSpc>
            </a:pPr>
            <a:r>
              <a:rPr lang="en-US" sz="6400" baseline="320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21 </a:t>
            </a:r>
            <a:r>
              <a:rPr lang="en-US" sz="64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"he who does the will of My Father in heaven.</a:t>
            </a:r>
            <a:r>
              <a:rPr lang="ja-JP" altLang="en-US" sz="64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”</a:t>
            </a:r>
            <a:r>
              <a:rPr lang="en-US" sz="64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8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And It Is A Choice We Will &amp; MUST Make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4025900" y="3835400"/>
            <a:ext cx="4914900" cy="2744788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/>
          </p:cNvSpPr>
          <p:nvPr/>
        </p:nvSpPr>
        <p:spPr bwMode="auto">
          <a:xfrm>
            <a:off x="215900" y="203200"/>
            <a:ext cx="12585700" cy="2071688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72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The Challenge To Choose</a:t>
            </a:r>
            <a:endParaRPr 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bel" charset="0"/>
              <a:ea typeface="ＭＳ Ｐゴシック" charset="0"/>
              <a:cs typeface="Corbel" charset="0"/>
              <a:sym typeface="Corbel" charset="0"/>
            </a:endParaRPr>
          </a:p>
        </p:txBody>
      </p:sp>
      <p:sp>
        <p:nvSpPr>
          <p:cNvPr id="11267" name="AutoShape 3"/>
          <p:cNvSpPr>
            <a:spLocks/>
          </p:cNvSpPr>
          <p:nvPr/>
        </p:nvSpPr>
        <p:spPr bwMode="auto">
          <a:xfrm>
            <a:off x="9029700" y="4089400"/>
            <a:ext cx="3683000" cy="2565400"/>
          </a:xfrm>
          <a:prstGeom prst="roundRect">
            <a:avLst>
              <a:gd name="adj" fmla="val 7421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way of rejection and rebellion.</a:t>
            </a:r>
          </a:p>
        </p:txBody>
      </p:sp>
      <p:sp>
        <p:nvSpPr>
          <p:cNvPr id="11268" name="AutoShape 4"/>
          <p:cNvSpPr>
            <a:spLocks/>
          </p:cNvSpPr>
          <p:nvPr/>
        </p:nvSpPr>
        <p:spPr bwMode="auto">
          <a:xfrm>
            <a:off x="279400" y="4089400"/>
            <a:ext cx="3657600" cy="2565400"/>
          </a:xfrm>
          <a:prstGeom prst="roundRect">
            <a:avLst>
              <a:gd name="adj" fmla="val 7421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way of Trust and Submission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265113" y="1282700"/>
            <a:ext cx="12471400" cy="25527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The Choice Is Ours!</a:t>
            </a:r>
          </a:p>
          <a:p>
            <a:pPr>
              <a:lnSpc>
                <a:spcPct val="80000"/>
              </a:lnSpc>
            </a:pPr>
            <a:r>
              <a:rPr lang="en-US" sz="6400" baseline="320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21 </a:t>
            </a:r>
            <a:r>
              <a:rPr lang="en-US" sz="64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"he who does the will of My Father in heaven.</a:t>
            </a:r>
            <a:r>
              <a:rPr lang="ja-JP" altLang="en-US" sz="64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”</a:t>
            </a:r>
            <a:r>
              <a:rPr lang="en-US" sz="6400">
                <a:solidFill>
                  <a:srgbClr val="FEDF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8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And It Is A Choice We Will &amp; MUST Make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723900" y="6997700"/>
            <a:ext cx="11518900" cy="2540000"/>
          </a:xfrm>
          <a:prstGeom prst="rect">
            <a:avLst/>
          </a:prstGeom>
          <a:noFill/>
          <a:ln>
            <a:noFill/>
          </a:ln>
          <a:effectLst>
            <a:outerShdw blurRad="152400" dist="761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100">
                <a:solidFill>
                  <a:schemeClr val="tx1"/>
                </a:solidFill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Speaks to the Understanding &amp; Will</a:t>
            </a:r>
          </a:p>
          <a:p>
            <a:r>
              <a:rPr lang="en-US" sz="6200">
                <a:solidFill>
                  <a:schemeClr val="tx1"/>
                </a:solidFill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The need to learn of the way &amp; yield to it</a:t>
            </a:r>
            <a:r>
              <a:rPr lang="ja-JP" altLang="en-US" sz="6200">
                <a:solidFill>
                  <a:schemeClr val="tx1"/>
                </a:solidFill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6200">
                <a:solidFill>
                  <a:schemeClr val="tx1"/>
                </a:solidFill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requirements</a:t>
            </a:r>
          </a:p>
          <a:p>
            <a:r>
              <a:rPr lang="en-US" sz="6200">
                <a:solidFill>
                  <a:schemeClr val="tx1"/>
                </a:solidFill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You CHOOSE YOUR DESTINY 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5307C-D4AA-A943-8022-2EE9D34072B9}" type="slidenum">
              <a:rPr lang="en-US"/>
              <a:pPr/>
              <a:t>6</a:t>
            </a:fld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3635" r="6177" b="6306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-12700" y="-12700"/>
            <a:ext cx="13055600" cy="9766300"/>
            <a:chOff x="0" y="0"/>
            <a:chExt cx="8224" cy="6152"/>
          </a:xfrm>
        </p:grpSpPr>
        <p:sp>
          <p:nvSpPr>
            <p:cNvPr id="12290" name="Rectangle 2"/>
            <p:cNvSpPr>
              <a:spLocks/>
            </p:cNvSpPr>
            <p:nvPr/>
          </p:nvSpPr>
          <p:spPr bwMode="auto">
            <a:xfrm>
              <a:off x="0" y="0"/>
              <a:ext cx="8224" cy="6152"/>
            </a:xfrm>
            <a:prstGeom prst="rect">
              <a:avLst/>
            </a:prstGeom>
            <a:gradFill rotWithShape="0">
              <a:gsLst>
                <a:gs pos="0">
                  <a:srgbClr val="522809"/>
                </a:gs>
                <a:gs pos="100000">
                  <a:srgbClr val="220809"/>
                </a:gs>
              </a:gsLst>
              <a:lin ang="5400000" scaled="1"/>
            </a:gra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2291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0"/>
              <a:ext cx="8168" cy="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12823825" cy="86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2488863" y="266700"/>
            <a:ext cx="336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pPr algn="r"/>
            <a:fld id="{EC6D8089-3B27-744B-9AD0-67EF18D09ACE}" type="slidenum"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pPr algn="r"/>
              <a:t>6</a:t>
            </a:fld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nstantia" charset="0"/>
              <a:cs typeface="Constantia" charset="0"/>
              <a:sym typeface="Constantia" charset="0"/>
            </a:endParaRPr>
          </a:p>
        </p:txBody>
      </p:sp>
      <p:sp>
        <p:nvSpPr>
          <p:cNvPr id="12295" name="Rectangle 7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12296" name="Rectangle 8"/>
          <p:cNvSpPr>
            <a:spLocks/>
          </p:cNvSpPr>
          <p:nvPr/>
        </p:nvSpPr>
        <p:spPr bwMode="auto">
          <a:xfrm>
            <a:off x="1663700" y="1739900"/>
            <a:ext cx="92964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Matthew 7:24-27 (NKJV) </a:t>
            </a:r>
          </a:p>
          <a:p>
            <a:r>
              <a:rPr lang="en-US" sz="4000" baseline="3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24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"</a:t>
            </a:r>
            <a:r>
              <a:rPr lang="en-US" sz="4000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Therefore whoever hears these sayings of Mine, and does them, I will liken him to a wise man who built his house on the rock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: </a:t>
            </a:r>
            <a:r>
              <a:rPr lang="en-US" sz="4000" baseline="3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25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4000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and the rain descended, the floods came, and the winds blew and beat on that house; and it did not fall, for it was founded on the rock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95141-00DB-FF4C-878E-4895CD80537F}" type="slidenum">
              <a:rPr lang="en-US"/>
              <a:pPr/>
              <a:t>7</a:t>
            </a:fld>
            <a:endParaRPr 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3635" r="6177" b="6306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-12700" y="-12700"/>
            <a:ext cx="13055600" cy="9766300"/>
            <a:chOff x="0" y="0"/>
            <a:chExt cx="8224" cy="6152"/>
          </a:xfrm>
        </p:grpSpPr>
        <p:sp>
          <p:nvSpPr>
            <p:cNvPr id="13314" name="Rectangle 2"/>
            <p:cNvSpPr>
              <a:spLocks/>
            </p:cNvSpPr>
            <p:nvPr/>
          </p:nvSpPr>
          <p:spPr bwMode="auto">
            <a:xfrm>
              <a:off x="0" y="0"/>
              <a:ext cx="8224" cy="6152"/>
            </a:xfrm>
            <a:prstGeom prst="rect">
              <a:avLst/>
            </a:prstGeom>
            <a:gradFill rotWithShape="0">
              <a:gsLst>
                <a:gs pos="0">
                  <a:srgbClr val="522809"/>
                </a:gs>
                <a:gs pos="100000">
                  <a:srgbClr val="220809"/>
                </a:gs>
              </a:gsLst>
              <a:lin ang="5400000" scaled="1"/>
            </a:gra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3315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0"/>
              <a:ext cx="8168" cy="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12823825" cy="86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2488863" y="266700"/>
            <a:ext cx="336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pyrus" charset="0"/>
                <a:ea typeface="ＭＳ Ｐゴシック" charset="0"/>
              </a:defRPr>
            </a:lvl9pPr>
          </a:lstStyle>
          <a:p>
            <a:pPr algn="r"/>
            <a:fld id="{08F6D77D-46AE-D54F-9B39-FAAA3082E896}" type="slidenum"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cs typeface="Constantia" charset="0"/>
                <a:sym typeface="Constantia" charset="0"/>
              </a:rPr>
              <a:pPr algn="r"/>
              <a:t>7</a:t>
            </a:fld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nstantia" charset="0"/>
              <a:cs typeface="Constantia" charset="0"/>
              <a:sym typeface="Constantia" charset="0"/>
            </a:endParaRPr>
          </a:p>
        </p:txBody>
      </p:sp>
      <p:sp>
        <p:nvSpPr>
          <p:cNvPr id="13319" name="Rectangle 7"/>
          <p:cNvSpPr>
            <a:spLocks/>
          </p:cNvSpPr>
          <p:nvPr/>
        </p:nvSpPr>
        <p:spPr bwMode="auto">
          <a:xfrm>
            <a:off x="1663700" y="1739900"/>
            <a:ext cx="92964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Matthew 7:24-27 (NKJV) </a:t>
            </a:r>
          </a:p>
          <a:p>
            <a:r>
              <a:rPr lang="en-US" baseline="3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26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But everyone who hears these sayings of Mine, and does not do them, will be like a foolish man who built his house on the sand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: </a:t>
            </a:r>
            <a:r>
              <a:rPr lang="en-US" baseline="3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27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dirty="0">
                <a:solidFill>
                  <a:srgbClr val="A408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and the rain descended, the floods came, and the winds blew and beat on that house; and it fell. And great was its fall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." </a:t>
            </a:r>
          </a:p>
        </p:txBody>
      </p:sp>
      <p:sp>
        <p:nvSpPr>
          <p:cNvPr id="13320" name="Rectangle 8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163638"/>
            <a:ext cx="12560300" cy="8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14339" name="Rectangle 3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pic>
        <p:nvPicPr>
          <p:cNvPr id="1434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/>
          <a:stretch>
            <a:fillRect/>
          </a:stretch>
        </p:blipFill>
        <p:spPr bwMode="auto">
          <a:xfrm>
            <a:off x="4002088" y="2295525"/>
            <a:ext cx="5075237" cy="2782888"/>
          </a:xfrm>
          <a:prstGeom prst="rect">
            <a:avLst/>
          </a:prstGeom>
          <a:noFill/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AutoShape 5"/>
          <p:cNvSpPr>
            <a:spLocks/>
          </p:cNvSpPr>
          <p:nvPr/>
        </p:nvSpPr>
        <p:spPr bwMode="auto">
          <a:xfrm>
            <a:off x="254000" y="2628900"/>
            <a:ext cx="36830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FF6666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way of rejection and rebellion.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9144000" y="2628900"/>
            <a:ext cx="3657600" cy="2235200"/>
          </a:xfrm>
          <a:prstGeom prst="roundRect">
            <a:avLst>
              <a:gd name="adj" fmla="val 8519"/>
            </a:avLst>
          </a:prstGeom>
          <a:gradFill rotWithShape="0">
            <a:gsLst>
              <a:gs pos="0">
                <a:srgbClr val="76FFFE"/>
              </a:gs>
              <a:gs pos="100000">
                <a:srgbClr val="CBEDFE"/>
              </a:gs>
            </a:gsLst>
            <a:lin ang="5400000" scaled="1"/>
          </a:gradFill>
          <a:ln>
            <a:noFill/>
          </a:ln>
          <a:effectLst>
            <a:outerShdw blurRad="177800" dist="228599" dir="2760009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rPr>
              <a:t>The way of Trust and Submission</a:t>
            </a:r>
          </a:p>
        </p:txBody>
      </p:sp>
      <p:sp>
        <p:nvSpPr>
          <p:cNvPr id="14343" name="AutoShape 7"/>
          <p:cNvSpPr>
            <a:spLocks/>
          </p:cNvSpPr>
          <p:nvPr/>
        </p:nvSpPr>
        <p:spPr bwMode="auto">
          <a:xfrm>
            <a:off x="342900" y="87503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800000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Destruction</a:t>
            </a:r>
          </a:p>
        </p:txBody>
      </p:sp>
      <p:sp>
        <p:nvSpPr>
          <p:cNvPr id="14344" name="AutoShape 8"/>
          <p:cNvSpPr>
            <a:spLocks/>
          </p:cNvSpPr>
          <p:nvPr/>
        </p:nvSpPr>
        <p:spPr bwMode="auto">
          <a:xfrm>
            <a:off x="9753600" y="87630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66FFFF"/>
              </a:gs>
              <a:gs pos="100000">
                <a:srgbClr val="66FFCC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Salvation</a:t>
            </a:r>
          </a:p>
        </p:txBody>
      </p:sp>
      <p:sp>
        <p:nvSpPr>
          <p:cNvPr id="14345" name="AutoShape 9"/>
          <p:cNvSpPr>
            <a:spLocks/>
          </p:cNvSpPr>
          <p:nvPr/>
        </p:nvSpPr>
        <p:spPr bwMode="auto">
          <a:xfrm>
            <a:off x="9753600" y="80264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66FFFF"/>
              </a:gs>
              <a:gs pos="100000">
                <a:srgbClr val="66FFCC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Submission</a:t>
            </a:r>
          </a:p>
        </p:txBody>
      </p:sp>
      <p:sp>
        <p:nvSpPr>
          <p:cNvPr id="14346" name="AutoShape 10"/>
          <p:cNvSpPr>
            <a:spLocks/>
          </p:cNvSpPr>
          <p:nvPr/>
        </p:nvSpPr>
        <p:spPr bwMode="auto">
          <a:xfrm>
            <a:off x="9766300" y="72898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66FFFF"/>
              </a:gs>
              <a:gs pos="100000">
                <a:srgbClr val="66FFCC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Narrow</a:t>
            </a:r>
          </a:p>
        </p:txBody>
      </p:sp>
      <p:sp>
        <p:nvSpPr>
          <p:cNvPr id="14347" name="AutoShape 11"/>
          <p:cNvSpPr>
            <a:spLocks/>
          </p:cNvSpPr>
          <p:nvPr/>
        </p:nvSpPr>
        <p:spPr bwMode="auto">
          <a:xfrm>
            <a:off x="9766300" y="65532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66FFFF"/>
              </a:gs>
              <a:gs pos="100000">
                <a:srgbClr val="66FFCC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Spiritual</a:t>
            </a:r>
          </a:p>
        </p:txBody>
      </p:sp>
      <p:sp>
        <p:nvSpPr>
          <p:cNvPr id="14348" name="AutoShape 12"/>
          <p:cNvSpPr>
            <a:spLocks/>
          </p:cNvSpPr>
          <p:nvPr/>
        </p:nvSpPr>
        <p:spPr bwMode="auto">
          <a:xfrm>
            <a:off x="9753600" y="58166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66FFFF"/>
              </a:gs>
              <a:gs pos="100000">
                <a:srgbClr val="66FFCC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Sincerity</a:t>
            </a:r>
          </a:p>
        </p:txBody>
      </p:sp>
      <p:sp>
        <p:nvSpPr>
          <p:cNvPr id="14349" name="AutoShape 13"/>
          <p:cNvSpPr>
            <a:spLocks/>
          </p:cNvSpPr>
          <p:nvPr/>
        </p:nvSpPr>
        <p:spPr bwMode="auto">
          <a:xfrm>
            <a:off x="9766300" y="50800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66FFFF"/>
              </a:gs>
              <a:gs pos="100000">
                <a:srgbClr val="66FFCC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True</a:t>
            </a:r>
          </a:p>
        </p:txBody>
      </p:sp>
      <p:sp>
        <p:nvSpPr>
          <p:cNvPr id="14350" name="AutoShape 14"/>
          <p:cNvSpPr>
            <a:spLocks/>
          </p:cNvSpPr>
          <p:nvPr/>
        </p:nvSpPr>
        <p:spPr bwMode="auto">
          <a:xfrm>
            <a:off x="342900" y="80264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800000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Rebellion</a:t>
            </a:r>
          </a:p>
        </p:txBody>
      </p:sp>
      <p:sp>
        <p:nvSpPr>
          <p:cNvPr id="14351" name="AutoShape 15"/>
          <p:cNvSpPr>
            <a:spLocks/>
          </p:cNvSpPr>
          <p:nvPr/>
        </p:nvSpPr>
        <p:spPr bwMode="auto">
          <a:xfrm>
            <a:off x="342900" y="73025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800000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Broad</a:t>
            </a:r>
          </a:p>
        </p:txBody>
      </p:sp>
      <p:sp>
        <p:nvSpPr>
          <p:cNvPr id="14352" name="AutoShape 16"/>
          <p:cNvSpPr>
            <a:spLocks/>
          </p:cNvSpPr>
          <p:nvPr/>
        </p:nvSpPr>
        <p:spPr bwMode="auto">
          <a:xfrm>
            <a:off x="342900" y="65786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800000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Material</a:t>
            </a:r>
          </a:p>
        </p:txBody>
      </p:sp>
      <p:sp>
        <p:nvSpPr>
          <p:cNvPr id="14353" name="AutoShape 17"/>
          <p:cNvSpPr>
            <a:spLocks/>
          </p:cNvSpPr>
          <p:nvPr/>
        </p:nvSpPr>
        <p:spPr bwMode="auto">
          <a:xfrm>
            <a:off x="342900" y="58547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800000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Hypocrisy</a:t>
            </a:r>
          </a:p>
        </p:txBody>
      </p:sp>
      <p:sp>
        <p:nvSpPr>
          <p:cNvPr id="14354" name="AutoShape 18"/>
          <p:cNvSpPr>
            <a:spLocks/>
          </p:cNvSpPr>
          <p:nvPr/>
        </p:nvSpPr>
        <p:spPr bwMode="auto">
          <a:xfrm>
            <a:off x="342900" y="5130800"/>
            <a:ext cx="3060700" cy="723900"/>
          </a:xfrm>
          <a:prstGeom prst="roundRect">
            <a:avLst>
              <a:gd name="adj" fmla="val 26315"/>
            </a:avLst>
          </a:prstGeom>
          <a:gradFill rotWithShape="0">
            <a:gsLst>
              <a:gs pos="0">
                <a:srgbClr val="800000"/>
              </a:gs>
              <a:gs pos="100000">
                <a:srgbClr val="FFCC66"/>
              </a:gs>
            </a:gsLst>
            <a:lin ang="5400000" scaled="1"/>
          </a:gradFill>
          <a:ln>
            <a:noFill/>
          </a:ln>
          <a:effectLst>
            <a:outerShdw blurRad="177800" dist="152399" dir="54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False</a:t>
            </a:r>
          </a:p>
        </p:txBody>
      </p:sp>
      <p:sp>
        <p:nvSpPr>
          <p:cNvPr id="14355" name="AutoShape 19"/>
          <p:cNvSpPr>
            <a:spLocks/>
          </p:cNvSpPr>
          <p:nvPr/>
        </p:nvSpPr>
        <p:spPr bwMode="auto">
          <a:xfrm>
            <a:off x="3263900" y="4876800"/>
            <a:ext cx="6654800" cy="1155700"/>
          </a:xfrm>
          <a:prstGeom prst="leftRightArrow">
            <a:avLst>
              <a:gd name="adj1" fmla="val 59389"/>
              <a:gd name="adj2" fmla="val 51051"/>
            </a:avLst>
          </a:prstGeom>
          <a:gradFill rotWithShape="0">
            <a:gsLst>
              <a:gs pos="0">
                <a:srgbClr val="333333">
                  <a:alpha val="39999"/>
                </a:srgbClr>
              </a:gs>
              <a:gs pos="100000">
                <a:srgbClr val="464658"/>
              </a:gs>
            </a:gsLst>
            <a:lin ang="5400000" scaled="1"/>
          </a:gradFill>
          <a:ln w="38100" cap="flat">
            <a:solidFill>
              <a:srgbClr val="FFCC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76199" dir="5400000" algn="ctr" rotWithShape="0">
              <a:schemeClr val="bg2">
                <a:alpha val="67999"/>
              </a:schemeClr>
            </a:outerShdw>
          </a:effectLst>
        </p:spPr>
        <p:txBody>
          <a:bodyPr lIns="0" tIns="0" rIns="0" bIns="0" anchor="ctr"/>
          <a:lstStyle/>
          <a:p>
            <a:pPr>
              <a:spcBef>
                <a:spcPts val="2200"/>
              </a:spcBef>
            </a:pP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Two Kinds of Righteousness, </a:t>
            </a:r>
          </a:p>
        </p:txBody>
      </p:sp>
      <p:sp>
        <p:nvSpPr>
          <p:cNvPr id="14356" name="AutoShape 20"/>
          <p:cNvSpPr>
            <a:spLocks/>
          </p:cNvSpPr>
          <p:nvPr/>
        </p:nvSpPr>
        <p:spPr bwMode="auto">
          <a:xfrm>
            <a:off x="3263900" y="5600700"/>
            <a:ext cx="6654800" cy="1155700"/>
          </a:xfrm>
          <a:prstGeom prst="leftRightArrow">
            <a:avLst>
              <a:gd name="adj1" fmla="val 59389"/>
              <a:gd name="adj2" fmla="val 51051"/>
            </a:avLst>
          </a:prstGeom>
          <a:gradFill rotWithShape="0">
            <a:gsLst>
              <a:gs pos="0">
                <a:srgbClr val="333333">
                  <a:alpha val="39999"/>
                </a:srgbClr>
              </a:gs>
              <a:gs pos="100000">
                <a:srgbClr val="464658"/>
              </a:gs>
            </a:gsLst>
            <a:lin ang="5400000" scaled="1"/>
          </a:gradFill>
          <a:ln w="38100" cap="flat">
            <a:solidFill>
              <a:srgbClr val="FFCC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76199" dir="5400000" algn="ctr" rotWithShape="0">
              <a:schemeClr val="bg2">
                <a:alpha val="67999"/>
              </a:schemeClr>
            </a:outerShdw>
          </a:effectLst>
        </p:spPr>
        <p:txBody>
          <a:bodyPr lIns="0" tIns="0" rIns="0" bIns="0" anchor="ctr"/>
          <a:lstStyle/>
          <a:p>
            <a:pPr>
              <a:spcBef>
                <a:spcPts val="2200"/>
              </a:spcBef>
            </a:pP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Two Kinds of Service,</a:t>
            </a:r>
          </a:p>
        </p:txBody>
      </p:sp>
      <p:sp>
        <p:nvSpPr>
          <p:cNvPr id="14357" name="AutoShape 21"/>
          <p:cNvSpPr>
            <a:spLocks/>
          </p:cNvSpPr>
          <p:nvPr/>
        </p:nvSpPr>
        <p:spPr bwMode="auto">
          <a:xfrm>
            <a:off x="3263900" y="6337300"/>
            <a:ext cx="6654800" cy="1155700"/>
          </a:xfrm>
          <a:prstGeom prst="leftRightArrow">
            <a:avLst>
              <a:gd name="adj1" fmla="val 59389"/>
              <a:gd name="adj2" fmla="val 51051"/>
            </a:avLst>
          </a:prstGeom>
          <a:gradFill rotWithShape="0">
            <a:gsLst>
              <a:gs pos="0">
                <a:srgbClr val="333333">
                  <a:alpha val="39999"/>
                </a:srgbClr>
              </a:gs>
              <a:gs pos="100000">
                <a:srgbClr val="464658"/>
              </a:gs>
            </a:gsLst>
            <a:lin ang="5400000" scaled="1"/>
          </a:gradFill>
          <a:ln w="38100" cap="flat">
            <a:solidFill>
              <a:srgbClr val="FFCC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76199" dir="5400000" algn="ctr" rotWithShape="0">
              <a:schemeClr val="bg2">
                <a:alpha val="67999"/>
              </a:schemeClr>
            </a:outerShdw>
          </a:effectLst>
        </p:spPr>
        <p:txBody>
          <a:bodyPr lIns="0" tIns="0" rIns="0" bIns="0" anchor="ctr"/>
          <a:lstStyle/>
          <a:p>
            <a:pPr>
              <a:spcBef>
                <a:spcPts val="2200"/>
              </a:spcBef>
            </a:pP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Two Kinds of Treasure,</a:t>
            </a:r>
          </a:p>
        </p:txBody>
      </p:sp>
      <p:sp>
        <p:nvSpPr>
          <p:cNvPr id="14358" name="AutoShape 22"/>
          <p:cNvSpPr>
            <a:spLocks/>
          </p:cNvSpPr>
          <p:nvPr/>
        </p:nvSpPr>
        <p:spPr bwMode="auto">
          <a:xfrm>
            <a:off x="3263900" y="7073900"/>
            <a:ext cx="6654800" cy="1155700"/>
          </a:xfrm>
          <a:prstGeom prst="leftRightArrow">
            <a:avLst>
              <a:gd name="adj1" fmla="val 59389"/>
              <a:gd name="adj2" fmla="val 51051"/>
            </a:avLst>
          </a:prstGeom>
          <a:gradFill rotWithShape="0">
            <a:gsLst>
              <a:gs pos="0">
                <a:srgbClr val="333333">
                  <a:alpha val="39999"/>
                </a:srgbClr>
              </a:gs>
              <a:gs pos="100000">
                <a:srgbClr val="464658"/>
              </a:gs>
            </a:gsLst>
            <a:lin ang="5400000" scaled="1"/>
          </a:gradFill>
          <a:ln w="38100" cap="flat">
            <a:solidFill>
              <a:srgbClr val="FFCC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76199" dir="5400000" algn="ctr" rotWithShape="0">
              <a:schemeClr val="bg2">
                <a:alpha val="67999"/>
              </a:schemeClr>
            </a:outerShdw>
          </a:effectLst>
        </p:spPr>
        <p:txBody>
          <a:bodyPr lIns="0" tIns="0" rIns="0" bIns="0" anchor="ctr"/>
          <a:lstStyle/>
          <a:p>
            <a:pPr>
              <a:spcBef>
                <a:spcPts val="2200"/>
              </a:spcBef>
            </a:pP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Two Different Ways,</a:t>
            </a:r>
          </a:p>
        </p:txBody>
      </p:sp>
      <p:sp>
        <p:nvSpPr>
          <p:cNvPr id="14359" name="AutoShape 23"/>
          <p:cNvSpPr>
            <a:spLocks/>
          </p:cNvSpPr>
          <p:nvPr/>
        </p:nvSpPr>
        <p:spPr bwMode="auto">
          <a:xfrm>
            <a:off x="3263900" y="7810500"/>
            <a:ext cx="6654800" cy="1155700"/>
          </a:xfrm>
          <a:prstGeom prst="leftRightArrow">
            <a:avLst>
              <a:gd name="adj1" fmla="val 59389"/>
              <a:gd name="adj2" fmla="val 51051"/>
            </a:avLst>
          </a:prstGeom>
          <a:gradFill rotWithShape="0">
            <a:gsLst>
              <a:gs pos="0">
                <a:srgbClr val="333333">
                  <a:alpha val="39999"/>
                </a:srgbClr>
              </a:gs>
              <a:gs pos="100000">
                <a:srgbClr val="464658"/>
              </a:gs>
            </a:gsLst>
            <a:lin ang="5400000" scaled="1"/>
          </a:gradFill>
          <a:ln w="38100" cap="flat">
            <a:solidFill>
              <a:srgbClr val="FFCC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76199" dir="5400000" algn="ctr" rotWithShape="0">
              <a:schemeClr val="bg2">
                <a:alpha val="67999"/>
              </a:schemeClr>
            </a:outerShdw>
          </a:effectLst>
        </p:spPr>
        <p:txBody>
          <a:bodyPr lIns="0" tIns="0" rIns="0" bIns="0" anchor="ctr"/>
          <a:lstStyle/>
          <a:p>
            <a:pPr>
              <a:spcBef>
                <a:spcPts val="2200"/>
              </a:spcBef>
            </a:pP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Our will – or - God's will?</a:t>
            </a:r>
          </a:p>
        </p:txBody>
      </p:sp>
      <p:sp>
        <p:nvSpPr>
          <p:cNvPr id="14360" name="AutoShape 24"/>
          <p:cNvSpPr>
            <a:spLocks/>
          </p:cNvSpPr>
          <p:nvPr/>
        </p:nvSpPr>
        <p:spPr bwMode="auto">
          <a:xfrm>
            <a:off x="3263900" y="8547100"/>
            <a:ext cx="6654800" cy="1155700"/>
          </a:xfrm>
          <a:prstGeom prst="leftRightArrow">
            <a:avLst>
              <a:gd name="adj1" fmla="val 59389"/>
              <a:gd name="adj2" fmla="val 51051"/>
            </a:avLst>
          </a:prstGeom>
          <a:gradFill rotWithShape="0">
            <a:gsLst>
              <a:gs pos="0">
                <a:srgbClr val="333333">
                  <a:alpha val="39999"/>
                </a:srgbClr>
              </a:gs>
              <a:gs pos="100000">
                <a:srgbClr val="464658"/>
              </a:gs>
            </a:gsLst>
            <a:lin ang="5400000" scaled="1"/>
          </a:gradFill>
          <a:ln w="38100" cap="flat">
            <a:solidFill>
              <a:srgbClr val="FFCC6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76199" dir="5400000" algn="ctr" rotWithShape="0">
              <a:schemeClr val="bg2">
                <a:alpha val="67999"/>
              </a:schemeClr>
            </a:outerShdw>
          </a:effectLst>
        </p:spPr>
        <p:txBody>
          <a:bodyPr lIns="0" tIns="0" rIns="0" bIns="0" anchor="ctr"/>
          <a:lstStyle/>
          <a:p>
            <a:pPr>
              <a:spcBef>
                <a:spcPts val="2200"/>
              </a:spcBef>
            </a:pPr>
            <a:r>
              <a:rPr lang="en-US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erican Typewriter" charset="0"/>
                <a:ea typeface="ＭＳ Ｐゴシック" charset="0"/>
                <a:cs typeface="American Typewriter" charset="0"/>
                <a:sym typeface="American Typewriter" charset="0"/>
              </a:rPr>
              <a:t>Two Different Ends,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6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325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 autoUpdateAnimBg="0"/>
      <p:bldP spid="14344" grpId="0" animBg="1" autoUpdateAnimBg="0"/>
      <p:bldP spid="14345" grpId="0" animBg="1" autoUpdateAnimBg="0"/>
      <p:bldP spid="14346" grpId="0" animBg="1" autoUpdateAnimBg="0"/>
      <p:bldP spid="14347" grpId="0" animBg="1" autoUpdateAnimBg="0"/>
      <p:bldP spid="14348" grpId="0" animBg="1" autoUpdateAnimBg="0"/>
      <p:bldP spid="14349" grpId="0" animBg="1" autoUpdateAnimBg="0"/>
      <p:bldP spid="14350" grpId="0" animBg="1" autoUpdateAnimBg="0"/>
      <p:bldP spid="14351" grpId="0" animBg="1" autoUpdateAnimBg="0"/>
      <p:bldP spid="14352" grpId="0" animBg="1" autoUpdateAnimBg="0"/>
      <p:bldP spid="14353" grpId="0" animBg="1" autoUpdateAnimBg="0"/>
      <p:bldP spid="14354" grpId="0" animBg="1" autoUpdateAnimBg="0"/>
      <p:bldP spid="14355" grpId="0" animBg="1" autoUpdateAnimBg="0"/>
      <p:bldP spid="14356" grpId="0" animBg="1" autoUpdateAnimBg="0"/>
      <p:bldP spid="14357" grpId="0" animBg="1" autoUpdateAnimBg="0"/>
      <p:bldP spid="14358" grpId="0" animBg="1" autoUpdateAnimBg="0"/>
      <p:bldP spid="14359" grpId="0" animBg="1" autoUpdateAnimBg="0"/>
      <p:bldP spid="1436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215900" y="203200"/>
            <a:ext cx="12585700" cy="1155700"/>
          </a:xfrm>
          <a:prstGeom prst="rect">
            <a:avLst/>
          </a:prstGeom>
          <a:noFill/>
          <a:ln>
            <a:noFill/>
          </a:ln>
          <a:effectLst>
            <a:outerShdw blurRad="152400" dist="76199" dir="377998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6400">
                <a:solidFill>
                  <a:srgbClr val="FCE4B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ythagoras Regular" charset="0"/>
                <a:ea typeface="ＭＳ Ｐゴシック" charset="0"/>
                <a:cs typeface="Pythagoras Regular" charset="0"/>
                <a:sym typeface="Pythagoras Regular" charset="0"/>
              </a:rPr>
              <a:t>Building A Life That Will Last</a:t>
            </a: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379413" y="1276350"/>
            <a:ext cx="12319000" cy="1016000"/>
          </a:xfrm>
          <a:prstGeom prst="rect">
            <a:avLst/>
          </a:prstGeom>
          <a:gradFill rotWithShape="0">
            <a:gsLst>
              <a:gs pos="0">
                <a:srgbClr val="191919"/>
              </a:gs>
              <a:gs pos="100000">
                <a:srgbClr val="464658"/>
              </a:gs>
            </a:gsLst>
            <a:lin ang="5400000" scaled="1"/>
          </a:gradFill>
          <a:ln>
            <a:noFill/>
          </a:ln>
          <a:effectLst>
            <a:outerShdw blurRad="165100" dist="888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100"/>
              </a:spcBef>
            </a:pP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It</a:t>
            </a:r>
            <a:r>
              <a:rPr lang="ja-JP" alt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mienne" charset="0"/>
                <a:sym typeface="Amienne" charset="0"/>
              </a:rPr>
              <a:t>’</a:t>
            </a:r>
            <a:r>
              <a:rPr lang="en-US" sz="7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ienne" charset="0"/>
                <a:ea typeface="ＭＳ Ｐゴシック" charset="0"/>
                <a:cs typeface="Amienne" charset="0"/>
                <a:sym typeface="Amienne" charset="0"/>
              </a:rPr>
              <a:t>s Not Just Hearing Jesus, But Doing What He Says!</a:t>
            </a: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152400" y="4076700"/>
            <a:ext cx="46609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"Therefore whoever </a:t>
            </a:r>
            <a:r>
              <a:rPr lang="en-US" sz="3600" u="sng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hears</a:t>
            </a:r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 these sayings of Jesus, and </a:t>
            </a:r>
            <a:r>
              <a:rPr lang="en-US" sz="3600" u="sng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does</a:t>
            </a:r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 them, . . .</a:t>
            </a:r>
            <a:r>
              <a:rPr lang="ja-JP" alt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 charset="0"/>
                <a:cs typeface="Boulder Regular" charset="0"/>
                <a:sym typeface="Boulder Regular" charset="0"/>
              </a:rPr>
              <a:t>”</a:t>
            </a:r>
            <a:endParaRPr lang="en-US" sz="3600">
              <a:solidFill>
                <a:srgbClr val="FEE0A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ulder Regular" charset="0"/>
              <a:ea typeface="ＭＳ Ｐゴシック" charset="0"/>
              <a:cs typeface="Boulder Regular" charset="0"/>
              <a:sym typeface="Boulder Regular" charset="0"/>
            </a:endParaRPr>
          </a:p>
        </p:txBody>
      </p:sp>
      <p:sp>
        <p:nvSpPr>
          <p:cNvPr id="15364" name="AutoShape 4"/>
          <p:cNvSpPr>
            <a:spLocks/>
          </p:cNvSpPr>
          <p:nvPr/>
        </p:nvSpPr>
        <p:spPr bwMode="auto">
          <a:xfrm>
            <a:off x="7353300" y="3860800"/>
            <a:ext cx="5537200" cy="2616200"/>
          </a:xfrm>
          <a:prstGeom prst="roundRect">
            <a:avLst>
              <a:gd name="adj" fmla="val 28269"/>
            </a:avLst>
          </a:prstGeom>
          <a:gradFill rotWithShape="0">
            <a:gsLst>
              <a:gs pos="0">
                <a:srgbClr val="94FFFE">
                  <a:alpha val="79999"/>
                </a:srgbClr>
              </a:gs>
              <a:gs pos="100000">
                <a:srgbClr val="8BD5FE">
                  <a:alpha val="92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wise man who built his house on the rock: . . Thus it withstood the storms.</a:t>
            </a:r>
          </a:p>
        </p:txBody>
      </p:sp>
      <p:sp>
        <p:nvSpPr>
          <p:cNvPr id="15365" name="AutoShape 5"/>
          <p:cNvSpPr>
            <a:spLocks/>
          </p:cNvSpPr>
          <p:nvPr/>
        </p:nvSpPr>
        <p:spPr bwMode="auto">
          <a:xfrm>
            <a:off x="4927600" y="4089400"/>
            <a:ext cx="2298700" cy="2146300"/>
          </a:xfrm>
          <a:prstGeom prst="rightArrow">
            <a:avLst>
              <a:gd name="adj1" fmla="val 59648"/>
              <a:gd name="adj2" fmla="val 31223"/>
            </a:avLst>
          </a:prstGeom>
          <a:gradFill rotWithShape="0">
            <a:gsLst>
              <a:gs pos="0">
                <a:srgbClr val="66FFFF"/>
              </a:gs>
              <a:gs pos="100000">
                <a:srgbClr val="0080FF"/>
              </a:gs>
            </a:gsLst>
            <a:lin ang="5400000" scaled="1"/>
          </a:gradFill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 Like</a:t>
            </a:r>
          </a:p>
        </p:txBody>
      </p:sp>
      <p:sp>
        <p:nvSpPr>
          <p:cNvPr id="15366" name="Rectangle 6"/>
          <p:cNvSpPr>
            <a:spLocks/>
          </p:cNvSpPr>
          <p:nvPr/>
        </p:nvSpPr>
        <p:spPr bwMode="auto">
          <a:xfrm>
            <a:off x="165100" y="7162800"/>
            <a:ext cx="46609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But everyone who </a:t>
            </a:r>
            <a:r>
              <a:rPr lang="en-US" sz="3600" u="sng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hears</a:t>
            </a:r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 these sayings of Mine, and </a:t>
            </a:r>
            <a:r>
              <a:rPr lang="en-US" sz="3600" u="sng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does not do</a:t>
            </a:r>
            <a:r>
              <a:rPr lang="en-US" sz="3600">
                <a:solidFill>
                  <a:srgbClr val="FEE0A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 them,</a:t>
            </a:r>
          </a:p>
        </p:txBody>
      </p:sp>
      <p:sp>
        <p:nvSpPr>
          <p:cNvPr id="15367" name="AutoShape 7"/>
          <p:cNvSpPr>
            <a:spLocks/>
          </p:cNvSpPr>
          <p:nvPr/>
        </p:nvSpPr>
        <p:spPr bwMode="auto">
          <a:xfrm>
            <a:off x="7366000" y="6946900"/>
            <a:ext cx="5537200" cy="2616200"/>
          </a:xfrm>
          <a:prstGeom prst="roundRect">
            <a:avLst>
              <a:gd name="adj" fmla="val 28269"/>
            </a:avLst>
          </a:prstGeom>
          <a:gradFill rotWithShape="0">
            <a:gsLst>
              <a:gs pos="0">
                <a:srgbClr val="FFCC66">
                  <a:alpha val="70999"/>
                </a:srgbClr>
              </a:gs>
              <a:gs pos="100000">
                <a:srgbClr val="FF6666">
                  <a:alpha val="65999"/>
                </a:srgbClr>
              </a:gs>
            </a:gsLst>
            <a:lin ang="5400000" scaled="1"/>
          </a:gradFill>
          <a:ln>
            <a:noFill/>
          </a:ln>
          <a:effectLst>
            <a:outerShdw blurRad="177800" dist="406399" dir="2279997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 anchor="ctr"/>
          <a:lstStyle/>
          <a:p>
            <a:pPr marL="5715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a foolish man who built his house on the sand: . . . thus it fell. And great was its fall</a:t>
            </a:r>
          </a:p>
        </p:txBody>
      </p:sp>
      <p:sp>
        <p:nvSpPr>
          <p:cNvPr id="15368" name="AutoShape 8"/>
          <p:cNvSpPr>
            <a:spLocks/>
          </p:cNvSpPr>
          <p:nvPr/>
        </p:nvSpPr>
        <p:spPr bwMode="auto">
          <a:xfrm>
            <a:off x="4940300" y="7175500"/>
            <a:ext cx="2298700" cy="2146300"/>
          </a:xfrm>
          <a:prstGeom prst="rightArrow">
            <a:avLst>
              <a:gd name="adj1" fmla="val 59648"/>
              <a:gd name="adj2" fmla="val 31223"/>
            </a:avLst>
          </a:prstGeom>
          <a:gradFill rotWithShape="0">
            <a:gsLst>
              <a:gs pos="0">
                <a:srgbClr val="800000"/>
              </a:gs>
              <a:gs pos="43382">
                <a:srgbClr val="FF6666"/>
              </a:gs>
              <a:gs pos="100000">
                <a:srgbClr val="800040"/>
              </a:gs>
            </a:gsLst>
            <a:lin ang="5340000" scaled="1"/>
          </a:gradFill>
          <a:ln>
            <a:noFill/>
          </a:ln>
          <a:effectLst>
            <a:outerShdw blurRad="177800" dist="406399" dir="5400000" algn="ctr" rotWithShape="0">
              <a:schemeClr val="bg2">
                <a:alpha val="67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Is Like</a:t>
            </a:r>
          </a:p>
        </p:txBody>
      </p:sp>
      <p:sp>
        <p:nvSpPr>
          <p:cNvPr id="15369" name="Rectangle 9"/>
          <p:cNvSpPr>
            <a:spLocks/>
          </p:cNvSpPr>
          <p:nvPr/>
        </p:nvSpPr>
        <p:spPr bwMode="auto">
          <a:xfrm>
            <a:off x="101600" y="2489200"/>
            <a:ext cx="128016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7E8484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6400" dirty="0">
                <a:solidFill>
                  <a:srgbClr val="FEE0A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ulder Regular" charset="0"/>
                <a:ea typeface="ＭＳ Ｐゴシック" charset="0"/>
                <a:cs typeface="Boulder Regular" charset="0"/>
                <a:sym typeface="Boulder Regular" charset="0"/>
              </a:rPr>
              <a:t>Contrasting The Two Builders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 autoUpdateAnimBg="0"/>
      <p:bldP spid="15365" grpId="0" animBg="1" autoUpdateAnimBg="0"/>
      <p:bldP spid="15366" grpId="0" autoUpdateAnimBg="0"/>
      <p:bldP spid="15367" grpId="0" animBg="1" autoUpdateAnimBg="0"/>
      <p:bldP spid="15368" grpId="0" animBg="1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wo Conten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wo Content">
      <a:majorFont>
        <a:latin typeface="Constantia"/>
        <a:ea typeface="ヒラギノ角ゴ ProN W3"/>
        <a:cs typeface="ヒラギノ角ゴ ProN W3"/>
      </a:majorFont>
      <a:minorFont>
        <a:latin typeface="Constanti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lnDef>
  </a:objectDefaults>
  <a:extraClrSchemeLst>
    <a:extraClrScheme>
      <a:clrScheme name="Default - Two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-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Blank">
      <a:majorFont>
        <a:latin typeface="Constantia"/>
        <a:ea typeface="ヒラギノ角ゴ ProN W3"/>
        <a:cs typeface="ヒラギノ角ゴ ProN W3"/>
      </a:majorFont>
      <a:minorFont>
        <a:latin typeface="Constanti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lnDef>
  </a:objectDefaults>
  <a:extraClrSchemeLst>
    <a:extraClrScheme>
      <a:clrScheme name="Default -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2F1A14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F1A14"/>
            </a:solidFill>
            <a:effectLst/>
            <a:latin typeface="Papyrus" charset="0"/>
            <a:ea typeface="ヒラギノ角ゴ ProN W3" charset="0"/>
            <a:cs typeface="ヒラギノ角ゴ ProN W3" charset="0"/>
            <a:sym typeface="Papyru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Pages>0</Pages>
  <Words>2106</Words>
  <Characters>0</Characters>
  <Application>Microsoft Macintosh PowerPoint</Application>
  <PresentationFormat>Custom</PresentationFormat>
  <Lines>0</Lines>
  <Paragraphs>245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Papyrus</vt:lpstr>
      <vt:lpstr>ヒラギノ角ゴ ProN W3</vt:lpstr>
      <vt:lpstr>Constantia</vt:lpstr>
      <vt:lpstr>Wingdings 2</vt:lpstr>
      <vt:lpstr>American Typewriter</vt:lpstr>
      <vt:lpstr>ヒラギノ明朝 ProN W3</vt:lpstr>
      <vt:lpstr>Zapf Dingbats</vt:lpstr>
      <vt:lpstr>Pythagoras Regular</vt:lpstr>
      <vt:lpstr>Corbel</vt:lpstr>
      <vt:lpstr>Chalkduster</vt:lpstr>
      <vt:lpstr>Amienne</vt:lpstr>
      <vt:lpstr>Boulder Regular</vt:lpstr>
      <vt:lpstr>Amienne Bold</vt:lpstr>
      <vt:lpstr>Berlin Sans FB Demi Bold</vt:lpstr>
      <vt:lpstr>Book Antiqua</vt:lpstr>
      <vt:lpstr>Title &amp; Bullets</vt:lpstr>
      <vt:lpstr>Default - Two Content</vt:lpstr>
      <vt:lpstr>Title &amp; Bullets</vt:lpstr>
      <vt:lpstr>Default - Blank</vt:lpstr>
      <vt:lpstr>Title &amp; Bullets</vt:lpstr>
      <vt:lpstr>Title &amp; 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life that will last</dc:title>
  <dc:subject/>
  <dc:creator> Don McClain</dc:creator>
  <cp:keywords>foolish builder, wise builder, obedience, submission, storms of life, hearing and doing, Jesus Christ, words of Christ</cp:keywords>
  <dc:description/>
  <cp:lastModifiedBy>Don Mcclain</cp:lastModifiedBy>
  <cp:revision>4</cp:revision>
  <dcterms:modified xsi:type="dcterms:W3CDTF">2012-10-22T20:05:24Z</dcterms:modified>
</cp:coreProperties>
</file>