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2" r:id="rId2"/>
    <p:sldId id="273" r:id="rId3"/>
    <p:sldId id="275" r:id="rId4"/>
    <p:sldId id="267" r:id="rId5"/>
    <p:sldId id="270" r:id="rId6"/>
    <p:sldId id="276" r:id="rId7"/>
    <p:sldId id="277" r:id="rId8"/>
    <p:sldId id="279" r:id="rId9"/>
    <p:sldId id="281" r:id="rId10"/>
    <p:sldId id="258" r:id="rId11"/>
    <p:sldId id="280" r:id="rId12"/>
    <p:sldId id="282" r:id="rId13"/>
    <p:sldId id="283" r:id="rId14"/>
    <p:sldId id="284" r:id="rId15"/>
    <p:sldId id="285" r:id="rId16"/>
    <p:sldId id="286" r:id="rId17"/>
    <p:sldId id="287" r:id="rId18"/>
    <p:sldId id="288" r:id="rId19"/>
    <p:sldId id="289" r:id="rId20"/>
    <p:sldId id="290" r:id="rId21"/>
    <p:sldId id="265" r:id="rId22"/>
    <p:sldId id="291" r:id="rId23"/>
    <p:sldId id="292" r:id="rId24"/>
    <p:sldId id="293" r:id="rId25"/>
    <p:sldId id="294" r:id="rId26"/>
    <p:sldId id="295"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17" autoAdjust="0"/>
  </p:normalViewPr>
  <p:slideViewPr>
    <p:cSldViewPr>
      <p:cViewPr varScale="1">
        <p:scale>
          <a:sx n="88" d="100"/>
          <a:sy n="88" d="100"/>
        </p:scale>
        <p:origin x="-15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0E5BF-554F-43FC-81F5-6F49D521C2C3}" type="datetimeFigureOut">
              <a:rPr lang="en-US" smtClean="0"/>
              <a:t>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80026-C2CA-4137-A177-E206744A9A74}" type="slidenum">
              <a:rPr lang="en-US" smtClean="0"/>
              <a:t>‹#›</a:t>
            </a:fld>
            <a:endParaRPr lang="en-US"/>
          </a:p>
        </p:txBody>
      </p:sp>
    </p:spTree>
    <p:extLst>
      <p:ext uri="{BB962C8B-B14F-4D97-AF65-F5344CB8AC3E}">
        <p14:creationId xmlns:p14="http://schemas.microsoft.com/office/powerpoint/2010/main" val="22353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blia.com/bible/nkjv/2%20Tim.%204.1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padfield.com/1997/children.html" TargetMode="External"/><Relationship Id="rId5" Type="http://schemas.openxmlformats.org/officeDocument/2006/relationships/hyperlink" Target="http://biblia.com/bible/nkjv/Eph.%206.4" TargetMode="External"/><Relationship Id="rId4" Type="http://schemas.openxmlformats.org/officeDocument/2006/relationships/hyperlink" Target="http://www.padfield.com/2005/perseverance-saints.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crossbooks.com/book.asp?pub=0&amp;book=-101&amp;sec=51649807" TargetMode="External"/><Relationship Id="rId3" Type="http://schemas.openxmlformats.org/officeDocument/2006/relationships/hyperlink" Target="http://biblegateway.com/bible?version=50&amp;passage=Heb.+12:5-11" TargetMode="External"/><Relationship Id="rId7" Type="http://schemas.openxmlformats.org/officeDocument/2006/relationships/hyperlink" Target="http://www.crossbooks.com/book.asp?pub=0&amp;book=-101&amp;sec=5164827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crossbooks.com/book.asp?pub=0&amp;book=-101&amp;sec=51648269" TargetMode="External"/><Relationship Id="rId5" Type="http://schemas.openxmlformats.org/officeDocument/2006/relationships/hyperlink" Target="http://www.crossbooks.com/book.asp?pub=0&amp;book=-101&amp;sec=51648015" TargetMode="External"/><Relationship Id="rId10" Type="http://schemas.openxmlformats.org/officeDocument/2006/relationships/hyperlink" Target="http://www.crossbooks.com/book.asp?pub=0&amp;book=-101&amp;sec=54135815" TargetMode="External"/><Relationship Id="rId4" Type="http://schemas.openxmlformats.org/officeDocument/2006/relationships/hyperlink" Target="http://www.crossbooks.com/book.asp?pub=0&amp;book=-101&amp;sec=51645720" TargetMode="External"/><Relationship Id="rId9" Type="http://schemas.openxmlformats.org/officeDocument/2006/relationships/hyperlink" Target="http://www.crossbooks.com/book.asp?pub=0&amp;book=-101&amp;sec=51649809"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crossbooks.com/book.asp?pub=0&amp;book=-101&amp;sec=51649807" TargetMode="External"/><Relationship Id="rId3" Type="http://schemas.openxmlformats.org/officeDocument/2006/relationships/hyperlink" Target="http://biblegateway.com/bible?version=50&amp;passage=Heb.+12:5-11" TargetMode="External"/><Relationship Id="rId7" Type="http://schemas.openxmlformats.org/officeDocument/2006/relationships/hyperlink" Target="http://www.crossbooks.com/book.asp?pub=0&amp;book=-101&amp;sec=5164827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crossbooks.com/book.asp?pub=0&amp;book=-101&amp;sec=51648269" TargetMode="External"/><Relationship Id="rId5" Type="http://schemas.openxmlformats.org/officeDocument/2006/relationships/hyperlink" Target="http://www.crossbooks.com/book.asp?pub=0&amp;book=-101&amp;sec=51648015" TargetMode="External"/><Relationship Id="rId10" Type="http://schemas.openxmlformats.org/officeDocument/2006/relationships/hyperlink" Target="http://www.crossbooks.com/book.asp?pub=0&amp;book=-101&amp;sec=54135815" TargetMode="External"/><Relationship Id="rId4" Type="http://schemas.openxmlformats.org/officeDocument/2006/relationships/hyperlink" Target="http://www.crossbooks.com/book.asp?pub=0&amp;book=-101&amp;sec=51645720" TargetMode="External"/><Relationship Id="rId9" Type="http://schemas.openxmlformats.org/officeDocument/2006/relationships/hyperlink" Target="http://www.crossbooks.com/book.asp?pub=0&amp;book=-101&amp;sec=51649809"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rossbooks.com/book.asp?pub=0&amp;book=-101&amp;sec=51649807" TargetMode="External"/><Relationship Id="rId3" Type="http://schemas.openxmlformats.org/officeDocument/2006/relationships/hyperlink" Target="http://biblegateway.com/bible?version=50&amp;passage=Heb.+12:5-11" TargetMode="External"/><Relationship Id="rId7" Type="http://schemas.openxmlformats.org/officeDocument/2006/relationships/hyperlink" Target="http://www.crossbooks.com/book.asp?pub=0&amp;book=-101&amp;sec=51648270"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crossbooks.com/book.asp?pub=0&amp;book=-101&amp;sec=51648269" TargetMode="External"/><Relationship Id="rId5" Type="http://schemas.openxmlformats.org/officeDocument/2006/relationships/hyperlink" Target="http://www.crossbooks.com/book.asp?pub=0&amp;book=-101&amp;sec=51648015" TargetMode="External"/><Relationship Id="rId10" Type="http://schemas.openxmlformats.org/officeDocument/2006/relationships/hyperlink" Target="http://www.crossbooks.com/book.asp?pub=0&amp;book=-101&amp;sec=54135815" TargetMode="External"/><Relationship Id="rId4" Type="http://schemas.openxmlformats.org/officeDocument/2006/relationships/hyperlink" Target="http://www.crossbooks.com/book.asp?pub=0&amp;book=-101&amp;sec=51645720" TargetMode="External"/><Relationship Id="rId9" Type="http://schemas.openxmlformats.org/officeDocument/2006/relationships/hyperlink" Target="http://www.crossbooks.com/book.asp?pub=0&amp;book=-101&amp;sec=51649809"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crossbooks.com/book.asp?pub=0&amp;book=-101&amp;sec=51649807" TargetMode="External"/><Relationship Id="rId3" Type="http://schemas.openxmlformats.org/officeDocument/2006/relationships/hyperlink" Target="http://biblegateway.com/bible?version=50&amp;passage=Heb.+12:5-11" TargetMode="External"/><Relationship Id="rId7" Type="http://schemas.openxmlformats.org/officeDocument/2006/relationships/hyperlink" Target="http://www.crossbooks.com/book.asp?pub=0&amp;book=-101&amp;sec=5164827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crossbooks.com/book.asp?pub=0&amp;book=-101&amp;sec=51648269" TargetMode="External"/><Relationship Id="rId5" Type="http://schemas.openxmlformats.org/officeDocument/2006/relationships/hyperlink" Target="http://www.crossbooks.com/book.asp?pub=0&amp;book=-101&amp;sec=51648015" TargetMode="External"/><Relationship Id="rId10" Type="http://schemas.openxmlformats.org/officeDocument/2006/relationships/hyperlink" Target="http://www.crossbooks.com/book.asp?pub=0&amp;book=-101&amp;sec=54135815" TargetMode="External"/><Relationship Id="rId4" Type="http://schemas.openxmlformats.org/officeDocument/2006/relationships/hyperlink" Target="http://www.crossbooks.com/book.asp?pub=0&amp;book=-101&amp;sec=51645720" TargetMode="External"/><Relationship Id="rId9" Type="http://schemas.openxmlformats.org/officeDocument/2006/relationships/hyperlink" Target="http://www.crossbooks.com/book.asp?pub=0&amp;book=-101&amp;sec=5164980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rossbooks.com/book.asp?pub=0&amp;book=-101&amp;sec=5387111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An Old Story Too Often Repeated</a:t>
            </a:r>
          </a:p>
          <a:p>
            <a:r>
              <a:rPr lang="en-US" sz="1200" b="1" i="1" kern="1200" dirty="0" smtClean="0">
                <a:solidFill>
                  <a:schemeClr val="tx1"/>
                </a:solidFill>
                <a:effectLst/>
                <a:latin typeface="+mn-lt"/>
                <a:ea typeface="+mn-ea"/>
                <a:cs typeface="+mn-cs"/>
              </a:rPr>
              <a:t>by Gene Taylor</a:t>
            </a:r>
          </a:p>
          <a:p>
            <a:r>
              <a:rPr lang="en-US" sz="1200" b="0" i="0" kern="1200" dirty="0" smtClean="0">
                <a:solidFill>
                  <a:schemeClr val="tx1"/>
                </a:solidFill>
                <a:effectLst/>
                <a:latin typeface="+mn-lt"/>
                <a:ea typeface="+mn-ea"/>
                <a:cs typeface="+mn-cs"/>
              </a:rPr>
              <a:t>The story is an old one. I have heard it many times. Others who preach have also heard it often. Yet, whenever I am confronted with it, it is still disheartening. I wish I could harden myself to it -- but I simply cannot.</a:t>
            </a:r>
          </a:p>
          <a:p>
            <a:r>
              <a:rPr lang="en-US" sz="1200" b="0" i="0" kern="1200" dirty="0" smtClean="0">
                <a:solidFill>
                  <a:schemeClr val="tx1"/>
                </a:solidFill>
                <a:effectLst/>
                <a:latin typeface="+mn-lt"/>
                <a:ea typeface="+mn-ea"/>
                <a:cs typeface="+mn-cs"/>
              </a:rPr>
              <a:t>It was related to me again recently and, I have to tell you, it put me in a funk. The story? The man on the phone was a Christian. It seems he had attended services and Bible classes as a youth. His parents had taught him the Truth and made sure he was present whenever the church assembled. As a youth his tender heart was touched by the gospel and he obeyed it. He was eager to serve the Lord and grow closer to him. But, sadly, soon that enthusiasm waned. As he grew older as a teen and then a young adult, the pleasures of this world enticed him and, as Demas, he forsook the Lord because he developed a love for this present world (</a:t>
            </a:r>
            <a:r>
              <a:rPr lang="en-US" sz="1200" b="0" i="0" u="sng" kern="1200" dirty="0" smtClean="0">
                <a:solidFill>
                  <a:schemeClr val="tx1"/>
                </a:solidFill>
                <a:effectLst/>
                <a:latin typeface="+mn-lt"/>
                <a:ea typeface="+mn-ea"/>
                <a:cs typeface="+mn-cs"/>
                <a:hlinkClick r:id="rId3"/>
              </a:rPr>
              <a:t>2 Tim. 4:10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While in </a:t>
            </a:r>
            <a:r>
              <a:rPr lang="en-US" sz="1200" b="0" i="0" u="sng" kern="1200" dirty="0" smtClean="0">
                <a:solidFill>
                  <a:schemeClr val="tx1"/>
                </a:solidFill>
                <a:effectLst/>
                <a:latin typeface="+mn-lt"/>
                <a:ea typeface="+mn-ea"/>
                <a:cs typeface="+mn-cs"/>
                <a:hlinkClick r:id="rId4"/>
              </a:rPr>
              <a:t>apostasy</a:t>
            </a:r>
            <a:r>
              <a:rPr lang="en-US" sz="1200" b="0" i="0" kern="1200" dirty="0" smtClean="0">
                <a:solidFill>
                  <a:schemeClr val="tx1"/>
                </a:solidFill>
                <a:effectLst/>
                <a:latin typeface="+mn-lt"/>
                <a:ea typeface="+mn-ea"/>
                <a:cs typeface="+mn-cs"/>
              </a:rPr>
              <a:t>, he married and started a family. A son came along. A son whom he loved and who was his pride and joy. A son upon whom he rained blessings and gifts. There was nothing he would not give or do for him. Nothing, that is, except what his parents had done for him -- "bring him up in the nurture and admonition of the Lord" (</a:t>
            </a:r>
            <a:r>
              <a:rPr lang="en-US" sz="1200" b="0" i="0" u="sng" kern="1200" dirty="0" smtClean="0">
                <a:solidFill>
                  <a:schemeClr val="tx1"/>
                </a:solidFill>
                <a:effectLst/>
                <a:latin typeface="+mn-lt"/>
                <a:ea typeface="+mn-ea"/>
                <a:cs typeface="+mn-cs"/>
                <a:hlinkClick r:id="rId5"/>
              </a:rPr>
              <a:t>Eph. 6:4</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voice on the phone was breaking with emotion. The man paused, collected himself, and then continued with his story.</a:t>
            </a:r>
          </a:p>
          <a:p>
            <a:r>
              <a:rPr lang="en-US" sz="1200" b="0" i="0" kern="1200" dirty="0" smtClean="0">
                <a:solidFill>
                  <a:schemeClr val="tx1"/>
                </a:solidFill>
                <a:effectLst/>
                <a:latin typeface="+mn-lt"/>
                <a:ea typeface="+mn-ea"/>
                <a:cs typeface="+mn-cs"/>
              </a:rPr>
              <a:t>After his son had finished college and went out on his own, he said his mother, the son's grandmother, became ill and needed special care. She moved in with her son so he could attend to her needs. She, in spite of her infirmities, was determined to remain faithful to the Lord. She asked her son to take her to the services of the local church. He did. Worried about her well-being while there, he decided that instead of just taking her, he would go with her to make sure she would be all right. Surely, he thought, he could endure it for her sake.</a:t>
            </a:r>
          </a:p>
          <a:p>
            <a:r>
              <a:rPr lang="en-US" sz="1200" b="0" i="0" kern="1200" dirty="0" smtClean="0">
                <a:solidFill>
                  <a:schemeClr val="tx1"/>
                </a:solidFill>
                <a:effectLst/>
                <a:latin typeface="+mn-lt"/>
                <a:ea typeface="+mn-ea"/>
                <a:cs typeface="+mn-cs"/>
              </a:rPr>
              <a:t>He felt uncomfortable sitting there. Yes he had sat in pews many times but that had been long ago. He had not frequented a church building since before he was married. Yet, in a strange way, there was a familiarity and a feeling of belonging. At each service he grew more interested in what was going on, more comfortable with his surroundings but more uncomfortable with himself. He finally realized he needed to come back to the Lord. He, to the surprise and joy of his elderly mother, answered the invitation and, with tears, penitently told the preacher how sorry he was for his years of neglect. Prayer was offered and he was restored to his Lord and Savior.</a:t>
            </a:r>
          </a:p>
          <a:p>
            <a:r>
              <a:rPr lang="en-US" sz="1200" b="0" i="0" kern="1200" dirty="0" smtClean="0">
                <a:solidFill>
                  <a:schemeClr val="tx1"/>
                </a:solidFill>
                <a:effectLst/>
                <a:latin typeface="+mn-lt"/>
                <a:ea typeface="+mn-ea"/>
                <a:cs typeface="+mn-cs"/>
              </a:rPr>
              <a:t>How wonderful he felt. "How great to get my life back on track," he thought. He sensed a peace that he had not experienced in years.</a:t>
            </a:r>
          </a:p>
          <a:p>
            <a:r>
              <a:rPr lang="en-US" sz="1200" b="0" i="0" kern="1200" dirty="0" smtClean="0">
                <a:solidFill>
                  <a:schemeClr val="tx1"/>
                </a:solidFill>
                <a:effectLst/>
                <a:latin typeface="+mn-lt"/>
                <a:ea typeface="+mn-ea"/>
                <a:cs typeface="+mn-cs"/>
              </a:rPr>
              <a:t>He now attended services with glee. He avariciously read his Bible daily. He started telling everyone about what he had done, how it had made him feel and how they could have that same joy and peace that he was experiencing. He told his son what had happened and invited him to come to services.</a:t>
            </a:r>
          </a:p>
          <a:p>
            <a:r>
              <a:rPr lang="en-US" sz="1200" b="0" i="0" kern="1200" dirty="0" smtClean="0">
                <a:solidFill>
                  <a:schemeClr val="tx1"/>
                </a:solidFill>
                <a:effectLst/>
                <a:latin typeface="+mn-lt"/>
                <a:ea typeface="+mn-ea"/>
                <a:cs typeface="+mn-cs"/>
              </a:rPr>
              <a:t>But the son would have nothing to do with it. He had his own life now. He had the responsibilities of job and family and he had neither time for nor interest in such things. His father was heartbroken. He repeatedly tried to get his son interested in his spirituality all to no avail. Finally his son let him know very plainly that he did not want to discuss the matter again.</a:t>
            </a:r>
          </a:p>
          <a:p>
            <a:r>
              <a:rPr lang="en-US" sz="1200" b="0" i="0" kern="1200" dirty="0" smtClean="0">
                <a:solidFill>
                  <a:schemeClr val="tx1"/>
                </a:solidFill>
                <a:effectLst/>
                <a:latin typeface="+mn-lt"/>
                <a:ea typeface="+mn-ea"/>
                <a:cs typeface="+mn-cs"/>
              </a:rPr>
              <a:t>So that is why his father called me. His son lives in our city and he thought maybe, just maybe, I might be able to do what he could not -- get his son to listen to his need for the gospel and Christ.</a:t>
            </a:r>
          </a:p>
          <a:p>
            <a:r>
              <a:rPr lang="en-US" sz="1200" b="0" i="0" kern="1200" dirty="0" smtClean="0">
                <a:solidFill>
                  <a:schemeClr val="tx1"/>
                </a:solidFill>
                <a:effectLst/>
                <a:latin typeface="+mn-lt"/>
                <a:ea typeface="+mn-ea"/>
                <a:cs typeface="+mn-cs"/>
              </a:rPr>
              <a:t>I am always happy for opportunities to relate the gospel to people but sometimes I know, even before I talk to them, my efforts will be, if not futile, at least difficult. I had patiently listened to this man relate his story and pour out his heart to me. I took his son's name and address and told him I would contact him and invite him to services. I took the man's phone number so that I could call him back and tell him what had transpired with his son. But, sadly, I already knew what would happen.</a:t>
            </a:r>
          </a:p>
          <a:p>
            <a:r>
              <a:rPr lang="en-US" sz="1200" b="0" i="0" kern="1200" dirty="0" smtClean="0">
                <a:solidFill>
                  <a:schemeClr val="tx1"/>
                </a:solidFill>
                <a:effectLst/>
                <a:latin typeface="+mn-lt"/>
                <a:ea typeface="+mn-ea"/>
                <a:cs typeface="+mn-cs"/>
              </a:rPr>
              <a:t>The father was already so low I did not want to add to his sadness. Also, it seemed that I was, at least in his mind, his last hope and I did not want to dash what little hope he had. But I knew that the years when his son could have been easily touched by the gospel were past. They were the formative years when he was under his father's control when his father neglected to teach him the ways of the Lord and set a proper example before him. Yes, the gospel still has its power to convert but not in a heart that is hardened to it or in a person who sees no need for it.</a:t>
            </a:r>
          </a:p>
          <a:p>
            <a:r>
              <a:rPr lang="en-US" sz="1200" b="0" i="0" kern="1200" dirty="0" smtClean="0">
                <a:solidFill>
                  <a:schemeClr val="tx1"/>
                </a:solidFill>
                <a:effectLst/>
                <a:latin typeface="+mn-lt"/>
                <a:ea typeface="+mn-ea"/>
                <a:cs typeface="+mn-cs"/>
              </a:rPr>
              <a:t>The father still loves his son very much. He continually prays that his son will see the need to obey Christ but every day he faces the reality that the chances of that happening grow slimmer. And, in anguish, he realizes he must share the blame because of his neglect. Yes, the Lord has forgiven his sins but he lives daily with the consequences of those sins. And he agonizes over the lost opportunities he had to teach his son as his godly parents had taught him.</a:t>
            </a:r>
          </a:p>
          <a:p>
            <a:r>
              <a:rPr lang="en-US" sz="1200" b="0" i="0" kern="1200" dirty="0" smtClean="0">
                <a:solidFill>
                  <a:schemeClr val="tx1"/>
                </a:solidFill>
                <a:effectLst/>
                <a:latin typeface="+mn-lt"/>
                <a:ea typeface="+mn-ea"/>
                <a:cs typeface="+mn-cs"/>
              </a:rPr>
              <a:t>Parents, remember that when you sin and when you neglect your service as Christians, you are impacting the lives of your children. Do not let your neglect contribute to your children being lost. Live up to your God-given duty </a:t>
            </a:r>
            <a:r>
              <a:rPr lang="en-US" sz="1200" b="0" i="0" kern="1200" dirty="0" err="1" smtClean="0">
                <a:solidFill>
                  <a:schemeClr val="tx1"/>
                </a:solidFill>
                <a:effectLst/>
                <a:latin typeface="+mn-lt"/>
                <a:ea typeface="+mn-ea"/>
                <a:cs typeface="+mn-cs"/>
              </a:rPr>
              <a:t>and</a:t>
            </a:r>
            <a:r>
              <a:rPr lang="en-US" sz="1200" b="0" i="0" u="sng" kern="1200" dirty="0" err="1" smtClean="0">
                <a:solidFill>
                  <a:schemeClr val="tx1"/>
                </a:solidFill>
                <a:effectLst/>
                <a:latin typeface="+mn-lt"/>
                <a:ea typeface="+mn-ea"/>
                <a:cs typeface="+mn-cs"/>
                <a:hlinkClick r:id="rId6"/>
              </a:rPr>
              <a:t>properly</a:t>
            </a:r>
            <a:r>
              <a:rPr lang="en-US" sz="1200" b="0" i="0" u="sng" kern="1200" dirty="0" smtClean="0">
                <a:solidFill>
                  <a:schemeClr val="tx1"/>
                </a:solidFill>
                <a:effectLst/>
                <a:latin typeface="+mn-lt"/>
                <a:ea typeface="+mn-ea"/>
                <a:cs typeface="+mn-cs"/>
                <a:hlinkClick r:id="rId6"/>
              </a:rPr>
              <a:t> train your children</a:t>
            </a:r>
            <a:r>
              <a:rPr lang="en-US" sz="1200" b="0" i="0" kern="1200" dirty="0" smtClean="0">
                <a:solidFill>
                  <a:schemeClr val="tx1"/>
                </a:solidFill>
                <a:effectLst/>
                <a:latin typeface="+mn-lt"/>
                <a:ea typeface="+mn-ea"/>
                <a:cs typeface="+mn-cs"/>
              </a:rPr>
              <a:t> in the nurture and admonition of the Lord. Do not let this sad story be repeated in the story of your life.</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8</a:t>
            </a:fld>
            <a:endParaRPr lang="en-US"/>
          </a:p>
        </p:txBody>
      </p:sp>
    </p:spTree>
    <p:extLst>
      <p:ext uri="{BB962C8B-B14F-4D97-AF65-F5344CB8AC3E}">
        <p14:creationId xmlns:p14="http://schemas.microsoft.com/office/powerpoint/2010/main" val="417817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Titus 2:14 (NKJV) </a:t>
            </a:r>
            <a:r>
              <a:rPr lang="en-US" dirty="0" smtClean="0"/>
              <a:t/>
            </a:r>
            <a:br>
              <a:rPr lang="en-US" dirty="0" smtClean="0"/>
            </a:br>
            <a:r>
              <a:rPr lang="en-US" baseline="30000" dirty="0" smtClean="0"/>
              <a:t>14 </a:t>
            </a:r>
            <a:r>
              <a:rPr lang="en-US" dirty="0" smtClean="0"/>
              <a:t>who gave Himself for us, that He might redeem us from every lawless deed and purify for Himself </a:t>
            </a:r>
            <a:r>
              <a:rPr lang="en-US" i="1" dirty="0" smtClean="0"/>
              <a:t>His</a:t>
            </a:r>
            <a:r>
              <a:rPr lang="en-US" dirty="0" smtClean="0"/>
              <a:t> own special people, zealous for good works. </a:t>
            </a:r>
            <a:br>
              <a:rPr lang="en-US" dirty="0" smtClean="0"/>
            </a:br>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19</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Titus 2:14 (NKJV) </a:t>
            </a:r>
            <a:r>
              <a:rPr lang="en-US" dirty="0" smtClean="0"/>
              <a:t/>
            </a:r>
            <a:br>
              <a:rPr lang="en-US" dirty="0" smtClean="0"/>
            </a:br>
            <a:r>
              <a:rPr lang="en-US" baseline="30000" dirty="0" smtClean="0"/>
              <a:t>14 </a:t>
            </a:r>
            <a:r>
              <a:rPr lang="en-US" dirty="0" smtClean="0"/>
              <a:t>who gave Himself for us, that He might redeem us from every lawless deed and purify for Himself </a:t>
            </a:r>
            <a:r>
              <a:rPr lang="en-US" i="1" dirty="0" smtClean="0"/>
              <a:t>His</a:t>
            </a:r>
            <a:r>
              <a:rPr lang="en-US" dirty="0" smtClean="0"/>
              <a:t> own special people, zealous for good works. </a:t>
            </a:r>
            <a:br>
              <a:rPr lang="en-US" dirty="0" smtClean="0"/>
            </a:br>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20</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Priorities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The scriptures –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Right from wrong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To respect authority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Responsibility –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Self control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Love and affection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How to choose associates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How to make good decisions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How to work with others –</a:t>
            </a:r>
          </a:p>
          <a:p>
            <a:pPr>
              <a:spcBef>
                <a:spcPct val="15000"/>
              </a:spcBef>
              <a:buClr>
                <a:srgbClr val="FF66CC"/>
              </a:buClr>
              <a:buFont typeface="Monotype Sorts" pitchFamily="2" charset="2"/>
              <a:buChar char="4"/>
            </a:pPr>
            <a:r>
              <a:rPr lang="en-US" sz="1200" dirty="0" smtClean="0">
                <a:effectLst>
                  <a:outerShdw blurRad="38100" dist="38100" dir="2700000" algn="tl">
                    <a:srgbClr val="FFFFFF"/>
                  </a:outerShdw>
                </a:effectLst>
                <a:latin typeface="Berlin Sans FB Demi" pitchFamily="34" charset="0"/>
              </a:rPr>
              <a:t>Formulate good habits </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21</a:t>
            </a:fld>
            <a:endParaRPr lang="en-US"/>
          </a:p>
        </p:txBody>
      </p:sp>
    </p:spTree>
    <p:extLst>
      <p:ext uri="{BB962C8B-B14F-4D97-AF65-F5344CB8AC3E}">
        <p14:creationId xmlns:p14="http://schemas.microsoft.com/office/powerpoint/2010/main" val="56763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Love doesn’t give everything wanted, but what is needed for their overall well-being – </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11</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Love doesn’t give everything wanted, but what is needed for their overall well-being – </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12</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would include “positive” discipline that does teaching and gives rewards for good behavior. Most parents do not have a problem with this. Where the difficulty comes is giving “negative” discipline. This may be taking away privileges or spanking (not beating). A father that loves his child will chasten him to develop him into a good person (</a:t>
            </a:r>
            <a:r>
              <a:rPr lang="en-US" sz="1200" u="none" strike="noStrike" kern="1200" dirty="0" smtClean="0">
                <a:solidFill>
                  <a:schemeClr val="tx1"/>
                </a:solidFill>
                <a:effectLst/>
                <a:latin typeface="+mn-lt"/>
                <a:ea typeface="+mn-ea"/>
                <a:cs typeface="+mn-cs"/>
                <a:hlinkClick r:id="rId3" tooltip="NKJV Heb 12:5-11"/>
              </a:rPr>
              <a:t>Heb. 12:5-11</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hlinkClick r:id="rId4"/>
              </a:rPr>
              <a:t>Pr</a:t>
            </a:r>
            <a:r>
              <a:rPr lang="en-US" sz="1200" kern="1200" dirty="0" smtClean="0">
                <a:solidFill>
                  <a:schemeClr val="tx1"/>
                </a:solidFill>
                <a:effectLst/>
                <a:latin typeface="+mn-lt"/>
                <a:ea typeface="+mn-ea"/>
                <a:cs typeface="+mn-cs"/>
                <a:hlinkClick r:id="rId4"/>
              </a:rPr>
              <a:t> 13:24</a:t>
            </a:r>
            <a:r>
              <a:rPr lang="en-US" sz="1200" kern="1200" dirty="0" smtClean="0">
                <a:solidFill>
                  <a:schemeClr val="tx1"/>
                </a:solidFill>
                <a:effectLst/>
                <a:latin typeface="+mn-lt"/>
                <a:ea typeface="+mn-ea"/>
                <a:cs typeface="+mn-cs"/>
              </a:rPr>
              <a:t> — He that </a:t>
            </a:r>
            <a:r>
              <a:rPr lang="en-US" sz="1200" kern="1200" dirty="0" err="1" smtClean="0">
                <a:solidFill>
                  <a:schemeClr val="tx1"/>
                </a:solidFill>
                <a:effectLst/>
                <a:latin typeface="+mn-lt"/>
                <a:ea typeface="+mn-ea"/>
                <a:cs typeface="+mn-cs"/>
              </a:rPr>
              <a:t>spareth</a:t>
            </a:r>
            <a:r>
              <a:rPr lang="en-US" sz="1200" kern="1200" dirty="0" smtClean="0">
                <a:solidFill>
                  <a:schemeClr val="tx1"/>
                </a:solidFill>
                <a:effectLst/>
                <a:latin typeface="+mn-lt"/>
                <a:ea typeface="+mn-ea"/>
                <a:cs typeface="+mn-cs"/>
              </a:rPr>
              <a:t> his rod </a:t>
            </a:r>
            <a:r>
              <a:rPr lang="en-US" sz="1200" kern="1200" dirty="0" err="1" smtClean="0">
                <a:solidFill>
                  <a:schemeClr val="tx1"/>
                </a:solidFill>
                <a:effectLst/>
                <a:latin typeface="+mn-lt"/>
                <a:ea typeface="+mn-ea"/>
                <a:cs typeface="+mn-cs"/>
              </a:rPr>
              <a:t>hateth</a:t>
            </a:r>
            <a:r>
              <a:rPr lang="en-US" sz="1200" kern="1200" dirty="0" smtClean="0">
                <a:solidFill>
                  <a:schemeClr val="tx1"/>
                </a:solidFill>
                <a:effectLst/>
                <a:latin typeface="+mn-lt"/>
                <a:ea typeface="+mn-ea"/>
                <a:cs typeface="+mn-cs"/>
              </a:rPr>
              <a:t> his son: but he that </a:t>
            </a:r>
            <a:r>
              <a:rPr lang="en-US" sz="1200" kern="1200" dirty="0" err="1" smtClean="0">
                <a:solidFill>
                  <a:schemeClr val="tx1"/>
                </a:solidFill>
                <a:effectLst/>
                <a:latin typeface="+mn-lt"/>
                <a:ea typeface="+mn-ea"/>
                <a:cs typeface="+mn-cs"/>
              </a:rPr>
              <a:t>loveth</a:t>
            </a:r>
            <a:r>
              <a:rPr lang="en-US" sz="1200" kern="1200" dirty="0" smtClean="0">
                <a:solidFill>
                  <a:schemeClr val="tx1"/>
                </a:solidFill>
                <a:effectLst/>
                <a:latin typeface="+mn-lt"/>
                <a:ea typeface="+mn-ea"/>
                <a:cs typeface="+mn-cs"/>
              </a:rPr>
              <a:t> him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him betimes. </a:t>
            </a:r>
          </a:p>
          <a:p>
            <a:r>
              <a:rPr lang="en-US" sz="1200" kern="1200" dirty="0" err="1" smtClean="0">
                <a:solidFill>
                  <a:schemeClr val="tx1"/>
                </a:solidFill>
                <a:effectLst/>
                <a:latin typeface="+mn-lt"/>
                <a:ea typeface="+mn-ea"/>
                <a:cs typeface="+mn-cs"/>
                <a:hlinkClick r:id="rId5"/>
              </a:rPr>
              <a:t>Pr</a:t>
            </a:r>
            <a:r>
              <a:rPr lang="en-US" sz="1200" kern="1200" dirty="0" smtClean="0">
                <a:solidFill>
                  <a:schemeClr val="tx1"/>
                </a:solidFill>
                <a:effectLst/>
                <a:latin typeface="+mn-lt"/>
                <a:ea typeface="+mn-ea"/>
                <a:cs typeface="+mn-cs"/>
                <a:hlinkClick r:id="rId5"/>
              </a:rPr>
              <a:t> 22:15</a:t>
            </a:r>
            <a:r>
              <a:rPr lang="en-US" sz="1200" kern="1200" dirty="0" smtClean="0">
                <a:solidFill>
                  <a:schemeClr val="tx1"/>
                </a:solidFill>
                <a:effectLst/>
                <a:latin typeface="+mn-lt"/>
                <a:ea typeface="+mn-ea"/>
                <a:cs typeface="+mn-cs"/>
              </a:rPr>
              <a:t> — Foolishness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bound in the heart of a child; </a:t>
            </a:r>
            <a:r>
              <a:rPr lang="en-US" sz="1200" i="1" kern="1200" dirty="0" smtClean="0">
                <a:solidFill>
                  <a:schemeClr val="tx1"/>
                </a:solidFill>
                <a:effectLst/>
                <a:latin typeface="+mn-lt"/>
                <a:ea typeface="+mn-ea"/>
                <a:cs typeface="+mn-cs"/>
              </a:rPr>
              <a:t>but</a:t>
            </a:r>
            <a:r>
              <a:rPr lang="en-US" sz="1200" kern="1200" dirty="0" smtClean="0">
                <a:solidFill>
                  <a:schemeClr val="tx1"/>
                </a:solidFill>
                <a:effectLst/>
                <a:latin typeface="+mn-lt"/>
                <a:ea typeface="+mn-ea"/>
                <a:cs typeface="+mn-cs"/>
              </a:rPr>
              <a:t> the rod of correction shall drive it far from him. </a:t>
            </a:r>
          </a:p>
          <a:p>
            <a:r>
              <a:rPr lang="en-US" sz="1200" kern="1200" dirty="0" err="1" smtClean="0">
                <a:solidFill>
                  <a:schemeClr val="tx1"/>
                </a:solidFill>
                <a:effectLst/>
                <a:latin typeface="+mn-lt"/>
                <a:ea typeface="+mn-ea"/>
                <a:cs typeface="+mn-cs"/>
                <a:hlinkClick r:id="rId6"/>
              </a:rPr>
              <a:t>Pr</a:t>
            </a:r>
            <a:r>
              <a:rPr lang="en-US" sz="1200" kern="1200" dirty="0" smtClean="0">
                <a:solidFill>
                  <a:schemeClr val="tx1"/>
                </a:solidFill>
                <a:effectLst/>
                <a:latin typeface="+mn-lt"/>
                <a:ea typeface="+mn-ea"/>
                <a:cs typeface="+mn-cs"/>
                <a:hlinkClick r:id="rId6"/>
              </a:rPr>
              <a:t> 23:13</a:t>
            </a:r>
            <a:r>
              <a:rPr lang="en-US" sz="1200" kern="1200" dirty="0" smtClean="0">
                <a:solidFill>
                  <a:schemeClr val="tx1"/>
                </a:solidFill>
                <a:effectLst/>
                <a:latin typeface="+mn-lt"/>
                <a:ea typeface="+mn-ea"/>
                <a:cs typeface="+mn-cs"/>
              </a:rPr>
              <a:t> — Withhold not correction from the child: for </a:t>
            </a:r>
            <a:r>
              <a:rPr lang="en-US" sz="1200" i="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thou </a:t>
            </a:r>
            <a:r>
              <a:rPr lang="en-US" sz="1200" kern="1200" dirty="0" err="1" smtClean="0">
                <a:solidFill>
                  <a:schemeClr val="tx1"/>
                </a:solidFill>
                <a:effectLst/>
                <a:latin typeface="+mn-lt"/>
                <a:ea typeface="+mn-ea"/>
                <a:cs typeface="+mn-cs"/>
              </a:rPr>
              <a:t>beatest</a:t>
            </a:r>
            <a:r>
              <a:rPr lang="en-US" sz="1200" kern="1200" dirty="0" smtClean="0">
                <a:solidFill>
                  <a:schemeClr val="tx1"/>
                </a:solidFill>
                <a:effectLst/>
                <a:latin typeface="+mn-lt"/>
                <a:ea typeface="+mn-ea"/>
                <a:cs typeface="+mn-cs"/>
              </a:rPr>
              <a:t> him with the rod, he shall not die. </a:t>
            </a:r>
          </a:p>
          <a:p>
            <a:r>
              <a:rPr lang="en-US" sz="1200" kern="1200" dirty="0" err="1" smtClean="0">
                <a:solidFill>
                  <a:schemeClr val="tx1"/>
                </a:solidFill>
                <a:effectLst/>
                <a:latin typeface="+mn-lt"/>
                <a:ea typeface="+mn-ea"/>
                <a:cs typeface="+mn-cs"/>
                <a:hlinkClick r:id="rId7"/>
              </a:rPr>
              <a:t>Pr</a:t>
            </a:r>
            <a:r>
              <a:rPr lang="en-US" sz="1200" kern="1200" dirty="0" smtClean="0">
                <a:solidFill>
                  <a:schemeClr val="tx1"/>
                </a:solidFill>
                <a:effectLst/>
                <a:latin typeface="+mn-lt"/>
                <a:ea typeface="+mn-ea"/>
                <a:cs typeface="+mn-cs"/>
                <a:hlinkClick r:id="rId7"/>
              </a:rPr>
              <a:t> 23:14</a:t>
            </a:r>
            <a:r>
              <a:rPr lang="en-US" sz="1200" kern="1200" dirty="0" smtClean="0">
                <a:solidFill>
                  <a:schemeClr val="tx1"/>
                </a:solidFill>
                <a:effectLst/>
                <a:latin typeface="+mn-lt"/>
                <a:ea typeface="+mn-ea"/>
                <a:cs typeface="+mn-cs"/>
              </a:rPr>
              <a:t> — Thou shalt beat him with the rod, and shalt deliver his soul from hell. </a:t>
            </a:r>
          </a:p>
          <a:p>
            <a:r>
              <a:rPr lang="en-US" sz="1200" kern="1200" dirty="0" err="1" smtClean="0">
                <a:solidFill>
                  <a:schemeClr val="tx1"/>
                </a:solidFill>
                <a:effectLst/>
                <a:latin typeface="+mn-lt"/>
                <a:ea typeface="+mn-ea"/>
                <a:cs typeface="+mn-cs"/>
                <a:hlinkClick r:id="rId8"/>
              </a:rPr>
              <a:t>Pr</a:t>
            </a:r>
            <a:r>
              <a:rPr lang="en-US" sz="1200" kern="1200" dirty="0" smtClean="0">
                <a:solidFill>
                  <a:schemeClr val="tx1"/>
                </a:solidFill>
                <a:effectLst/>
                <a:latin typeface="+mn-lt"/>
                <a:ea typeface="+mn-ea"/>
                <a:cs typeface="+mn-cs"/>
                <a:hlinkClick r:id="rId8"/>
              </a:rPr>
              <a:t> 29:15</a:t>
            </a:r>
            <a:r>
              <a:rPr lang="en-US" sz="1200" kern="1200" dirty="0" smtClean="0">
                <a:solidFill>
                  <a:schemeClr val="tx1"/>
                </a:solidFill>
                <a:effectLst/>
                <a:latin typeface="+mn-lt"/>
                <a:ea typeface="+mn-ea"/>
                <a:cs typeface="+mn-cs"/>
              </a:rPr>
              <a:t> — The rod and reproof give wisdom: but a child left </a:t>
            </a:r>
            <a:r>
              <a:rPr lang="en-US" sz="1200" i="1" kern="1200" dirty="0" smtClean="0">
                <a:solidFill>
                  <a:schemeClr val="tx1"/>
                </a:solidFill>
                <a:effectLst/>
                <a:latin typeface="+mn-lt"/>
                <a:ea typeface="+mn-ea"/>
                <a:cs typeface="+mn-cs"/>
              </a:rPr>
              <a:t>to himself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bringeth</a:t>
            </a:r>
            <a:r>
              <a:rPr lang="en-US" sz="1200" kern="1200" dirty="0" smtClean="0">
                <a:solidFill>
                  <a:schemeClr val="tx1"/>
                </a:solidFill>
                <a:effectLst/>
                <a:latin typeface="+mn-lt"/>
                <a:ea typeface="+mn-ea"/>
                <a:cs typeface="+mn-cs"/>
              </a:rPr>
              <a:t> his mother to shame. </a:t>
            </a:r>
          </a:p>
          <a:p>
            <a:r>
              <a:rPr lang="en-US" sz="1200" kern="1200" dirty="0" err="1" smtClean="0">
                <a:solidFill>
                  <a:schemeClr val="tx1"/>
                </a:solidFill>
                <a:effectLst/>
                <a:latin typeface="+mn-lt"/>
                <a:ea typeface="+mn-ea"/>
                <a:cs typeface="+mn-cs"/>
                <a:hlinkClick r:id="rId9"/>
              </a:rPr>
              <a:t>Pr</a:t>
            </a:r>
            <a:r>
              <a:rPr lang="en-US" sz="1200" kern="1200" dirty="0" smtClean="0">
                <a:solidFill>
                  <a:schemeClr val="tx1"/>
                </a:solidFill>
                <a:effectLst/>
                <a:latin typeface="+mn-lt"/>
                <a:ea typeface="+mn-ea"/>
                <a:cs typeface="+mn-cs"/>
                <a:hlinkClick r:id="rId9"/>
              </a:rPr>
              <a:t> 29:17</a:t>
            </a:r>
            <a:r>
              <a:rPr lang="en-US" sz="1200" kern="1200" dirty="0" smtClean="0">
                <a:solidFill>
                  <a:schemeClr val="tx1"/>
                </a:solidFill>
                <a:effectLst/>
                <a:latin typeface="+mn-lt"/>
                <a:ea typeface="+mn-ea"/>
                <a:cs typeface="+mn-cs"/>
              </a:rPr>
              <a:t> — Correct thy son, and he shall give thee rest; yea, he shall give delight unto thy soul. </a:t>
            </a:r>
          </a:p>
          <a:p>
            <a:r>
              <a:rPr lang="en-US" sz="1200" kern="1200" dirty="0" err="1" smtClean="0">
                <a:solidFill>
                  <a:schemeClr val="tx1"/>
                </a:solidFill>
                <a:effectLst/>
                <a:latin typeface="+mn-lt"/>
                <a:ea typeface="+mn-ea"/>
                <a:cs typeface="+mn-cs"/>
                <a:hlinkClick r:id="rId10"/>
              </a:rPr>
              <a:t>Heb</a:t>
            </a:r>
            <a:r>
              <a:rPr lang="en-US" sz="1200" kern="1200" dirty="0" smtClean="0">
                <a:solidFill>
                  <a:schemeClr val="tx1"/>
                </a:solidFill>
                <a:effectLst/>
                <a:latin typeface="+mn-lt"/>
                <a:ea typeface="+mn-ea"/>
                <a:cs typeface="+mn-cs"/>
                <a:hlinkClick r:id="rId10"/>
              </a:rPr>
              <a:t> 12:7-10</a:t>
            </a:r>
            <a:r>
              <a:rPr lang="en-US" sz="1200" kern="1200" dirty="0" smtClean="0">
                <a:solidFill>
                  <a:schemeClr val="tx1"/>
                </a:solidFill>
                <a:effectLst/>
                <a:latin typeface="+mn-lt"/>
                <a:ea typeface="+mn-ea"/>
                <a:cs typeface="+mn-cs"/>
              </a:rPr>
              <a:t> — If ye endure chastening, God </a:t>
            </a:r>
            <a:r>
              <a:rPr lang="en-US" sz="1200" kern="1200" dirty="0" err="1" smtClean="0">
                <a:solidFill>
                  <a:schemeClr val="tx1"/>
                </a:solidFill>
                <a:effectLst/>
                <a:latin typeface="+mn-lt"/>
                <a:ea typeface="+mn-ea"/>
                <a:cs typeface="+mn-cs"/>
              </a:rPr>
              <a:t>dealeth</a:t>
            </a:r>
            <a:r>
              <a:rPr lang="en-US" sz="1200" kern="1200" dirty="0" smtClean="0">
                <a:solidFill>
                  <a:schemeClr val="tx1"/>
                </a:solidFill>
                <a:effectLst/>
                <a:latin typeface="+mn-lt"/>
                <a:ea typeface="+mn-ea"/>
                <a:cs typeface="+mn-cs"/>
              </a:rPr>
              <a:t> with you as with sons; for what son is he whom the father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not? </a:t>
            </a:r>
            <a:r>
              <a:rPr lang="en-US" sz="1200" b="1" kern="1200" baseline="300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But if ye be without chastisement, whereof all are partakers, then are ye bastards, and not sons. </a:t>
            </a:r>
            <a:r>
              <a:rPr lang="en-US" sz="1200" b="1"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Furthermore we have had fathers of our flesh which corrected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and we gave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reverence: shall we not much rather be in subjection unto the Father of spirits, and live? </a:t>
            </a:r>
            <a:r>
              <a:rPr lang="en-US" sz="1200" b="1" kern="1200" baseline="300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For they verily for a few days chastened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after their own pleasure; but he for </a:t>
            </a:r>
            <a:r>
              <a:rPr lang="en-US" sz="1200" i="1" kern="1200" dirty="0" smtClean="0">
                <a:solidFill>
                  <a:schemeClr val="tx1"/>
                </a:solidFill>
                <a:effectLst/>
                <a:latin typeface="+mn-lt"/>
                <a:ea typeface="+mn-ea"/>
                <a:cs typeface="+mn-cs"/>
              </a:rPr>
              <a:t>our</a:t>
            </a:r>
            <a:r>
              <a:rPr lang="en-US" sz="1200" kern="1200" dirty="0" smtClean="0">
                <a:solidFill>
                  <a:schemeClr val="tx1"/>
                </a:solidFill>
                <a:effectLst/>
                <a:latin typeface="+mn-lt"/>
                <a:ea typeface="+mn-ea"/>
                <a:cs typeface="+mn-cs"/>
              </a:rPr>
              <a:t> profit, that </a:t>
            </a:r>
            <a:r>
              <a:rPr lang="en-US" sz="1200" i="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might be partakers of his holiness. </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13</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would include “positive” discipline that does teaching and gives rewards for good behavior. Most parents do not have a problem with this. Where the difficulty comes is giving “negative” discipline. This may be taking away privileges or spanking (not beating). A father that loves his child will chasten him to develop him into a good person (</a:t>
            </a:r>
            <a:r>
              <a:rPr lang="en-US" sz="1200" u="none" strike="noStrike" kern="1200" dirty="0" smtClean="0">
                <a:solidFill>
                  <a:schemeClr val="tx1"/>
                </a:solidFill>
                <a:effectLst/>
                <a:latin typeface="+mn-lt"/>
                <a:ea typeface="+mn-ea"/>
                <a:cs typeface="+mn-cs"/>
                <a:hlinkClick r:id="rId3" tooltip="NKJV Heb 12:5-11"/>
              </a:rPr>
              <a:t>Heb. 12:5-11</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hlinkClick r:id="rId4"/>
              </a:rPr>
              <a:t>Pr</a:t>
            </a:r>
            <a:r>
              <a:rPr lang="en-US" sz="1200" kern="1200" dirty="0" smtClean="0">
                <a:solidFill>
                  <a:schemeClr val="tx1"/>
                </a:solidFill>
                <a:effectLst/>
                <a:latin typeface="+mn-lt"/>
                <a:ea typeface="+mn-ea"/>
                <a:cs typeface="+mn-cs"/>
                <a:hlinkClick r:id="rId4"/>
              </a:rPr>
              <a:t> 13:24</a:t>
            </a:r>
            <a:r>
              <a:rPr lang="en-US" sz="1200" kern="1200" dirty="0" smtClean="0">
                <a:solidFill>
                  <a:schemeClr val="tx1"/>
                </a:solidFill>
                <a:effectLst/>
                <a:latin typeface="+mn-lt"/>
                <a:ea typeface="+mn-ea"/>
                <a:cs typeface="+mn-cs"/>
              </a:rPr>
              <a:t> — He that </a:t>
            </a:r>
            <a:r>
              <a:rPr lang="en-US" sz="1200" kern="1200" dirty="0" err="1" smtClean="0">
                <a:solidFill>
                  <a:schemeClr val="tx1"/>
                </a:solidFill>
                <a:effectLst/>
                <a:latin typeface="+mn-lt"/>
                <a:ea typeface="+mn-ea"/>
                <a:cs typeface="+mn-cs"/>
              </a:rPr>
              <a:t>spareth</a:t>
            </a:r>
            <a:r>
              <a:rPr lang="en-US" sz="1200" kern="1200" dirty="0" smtClean="0">
                <a:solidFill>
                  <a:schemeClr val="tx1"/>
                </a:solidFill>
                <a:effectLst/>
                <a:latin typeface="+mn-lt"/>
                <a:ea typeface="+mn-ea"/>
                <a:cs typeface="+mn-cs"/>
              </a:rPr>
              <a:t> his rod </a:t>
            </a:r>
            <a:r>
              <a:rPr lang="en-US" sz="1200" kern="1200" dirty="0" err="1" smtClean="0">
                <a:solidFill>
                  <a:schemeClr val="tx1"/>
                </a:solidFill>
                <a:effectLst/>
                <a:latin typeface="+mn-lt"/>
                <a:ea typeface="+mn-ea"/>
                <a:cs typeface="+mn-cs"/>
              </a:rPr>
              <a:t>hateth</a:t>
            </a:r>
            <a:r>
              <a:rPr lang="en-US" sz="1200" kern="1200" dirty="0" smtClean="0">
                <a:solidFill>
                  <a:schemeClr val="tx1"/>
                </a:solidFill>
                <a:effectLst/>
                <a:latin typeface="+mn-lt"/>
                <a:ea typeface="+mn-ea"/>
                <a:cs typeface="+mn-cs"/>
              </a:rPr>
              <a:t> his son: but he that </a:t>
            </a:r>
            <a:r>
              <a:rPr lang="en-US" sz="1200" kern="1200" dirty="0" err="1" smtClean="0">
                <a:solidFill>
                  <a:schemeClr val="tx1"/>
                </a:solidFill>
                <a:effectLst/>
                <a:latin typeface="+mn-lt"/>
                <a:ea typeface="+mn-ea"/>
                <a:cs typeface="+mn-cs"/>
              </a:rPr>
              <a:t>loveth</a:t>
            </a:r>
            <a:r>
              <a:rPr lang="en-US" sz="1200" kern="1200" dirty="0" smtClean="0">
                <a:solidFill>
                  <a:schemeClr val="tx1"/>
                </a:solidFill>
                <a:effectLst/>
                <a:latin typeface="+mn-lt"/>
                <a:ea typeface="+mn-ea"/>
                <a:cs typeface="+mn-cs"/>
              </a:rPr>
              <a:t> him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him betimes. </a:t>
            </a:r>
          </a:p>
          <a:p>
            <a:r>
              <a:rPr lang="en-US" sz="1200" kern="1200" dirty="0" err="1" smtClean="0">
                <a:solidFill>
                  <a:schemeClr val="tx1"/>
                </a:solidFill>
                <a:effectLst/>
                <a:latin typeface="+mn-lt"/>
                <a:ea typeface="+mn-ea"/>
                <a:cs typeface="+mn-cs"/>
                <a:hlinkClick r:id="rId5"/>
              </a:rPr>
              <a:t>Pr</a:t>
            </a:r>
            <a:r>
              <a:rPr lang="en-US" sz="1200" kern="1200" dirty="0" smtClean="0">
                <a:solidFill>
                  <a:schemeClr val="tx1"/>
                </a:solidFill>
                <a:effectLst/>
                <a:latin typeface="+mn-lt"/>
                <a:ea typeface="+mn-ea"/>
                <a:cs typeface="+mn-cs"/>
                <a:hlinkClick r:id="rId5"/>
              </a:rPr>
              <a:t> 22:15</a:t>
            </a:r>
            <a:r>
              <a:rPr lang="en-US" sz="1200" kern="1200" dirty="0" smtClean="0">
                <a:solidFill>
                  <a:schemeClr val="tx1"/>
                </a:solidFill>
                <a:effectLst/>
                <a:latin typeface="+mn-lt"/>
                <a:ea typeface="+mn-ea"/>
                <a:cs typeface="+mn-cs"/>
              </a:rPr>
              <a:t> — Foolishness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bound in the heart of a child; </a:t>
            </a:r>
            <a:r>
              <a:rPr lang="en-US" sz="1200" i="1" kern="1200" dirty="0" smtClean="0">
                <a:solidFill>
                  <a:schemeClr val="tx1"/>
                </a:solidFill>
                <a:effectLst/>
                <a:latin typeface="+mn-lt"/>
                <a:ea typeface="+mn-ea"/>
                <a:cs typeface="+mn-cs"/>
              </a:rPr>
              <a:t>but</a:t>
            </a:r>
            <a:r>
              <a:rPr lang="en-US" sz="1200" kern="1200" dirty="0" smtClean="0">
                <a:solidFill>
                  <a:schemeClr val="tx1"/>
                </a:solidFill>
                <a:effectLst/>
                <a:latin typeface="+mn-lt"/>
                <a:ea typeface="+mn-ea"/>
                <a:cs typeface="+mn-cs"/>
              </a:rPr>
              <a:t> the rod of correction shall drive it far from him. </a:t>
            </a:r>
          </a:p>
          <a:p>
            <a:r>
              <a:rPr lang="en-US" sz="1200" kern="1200" dirty="0" err="1" smtClean="0">
                <a:solidFill>
                  <a:schemeClr val="tx1"/>
                </a:solidFill>
                <a:effectLst/>
                <a:latin typeface="+mn-lt"/>
                <a:ea typeface="+mn-ea"/>
                <a:cs typeface="+mn-cs"/>
                <a:hlinkClick r:id="rId6"/>
              </a:rPr>
              <a:t>Pr</a:t>
            </a:r>
            <a:r>
              <a:rPr lang="en-US" sz="1200" kern="1200" dirty="0" smtClean="0">
                <a:solidFill>
                  <a:schemeClr val="tx1"/>
                </a:solidFill>
                <a:effectLst/>
                <a:latin typeface="+mn-lt"/>
                <a:ea typeface="+mn-ea"/>
                <a:cs typeface="+mn-cs"/>
                <a:hlinkClick r:id="rId6"/>
              </a:rPr>
              <a:t> 23:13</a:t>
            </a:r>
            <a:r>
              <a:rPr lang="en-US" sz="1200" kern="1200" dirty="0" smtClean="0">
                <a:solidFill>
                  <a:schemeClr val="tx1"/>
                </a:solidFill>
                <a:effectLst/>
                <a:latin typeface="+mn-lt"/>
                <a:ea typeface="+mn-ea"/>
                <a:cs typeface="+mn-cs"/>
              </a:rPr>
              <a:t> — Withhold not correction from the child: for </a:t>
            </a:r>
            <a:r>
              <a:rPr lang="en-US" sz="1200" i="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thou </a:t>
            </a:r>
            <a:r>
              <a:rPr lang="en-US" sz="1200" kern="1200" dirty="0" err="1" smtClean="0">
                <a:solidFill>
                  <a:schemeClr val="tx1"/>
                </a:solidFill>
                <a:effectLst/>
                <a:latin typeface="+mn-lt"/>
                <a:ea typeface="+mn-ea"/>
                <a:cs typeface="+mn-cs"/>
              </a:rPr>
              <a:t>beatest</a:t>
            </a:r>
            <a:r>
              <a:rPr lang="en-US" sz="1200" kern="1200" dirty="0" smtClean="0">
                <a:solidFill>
                  <a:schemeClr val="tx1"/>
                </a:solidFill>
                <a:effectLst/>
                <a:latin typeface="+mn-lt"/>
                <a:ea typeface="+mn-ea"/>
                <a:cs typeface="+mn-cs"/>
              </a:rPr>
              <a:t> him with the rod, he shall not die. </a:t>
            </a:r>
          </a:p>
          <a:p>
            <a:r>
              <a:rPr lang="en-US" sz="1200" kern="1200" dirty="0" err="1" smtClean="0">
                <a:solidFill>
                  <a:schemeClr val="tx1"/>
                </a:solidFill>
                <a:effectLst/>
                <a:latin typeface="+mn-lt"/>
                <a:ea typeface="+mn-ea"/>
                <a:cs typeface="+mn-cs"/>
                <a:hlinkClick r:id="rId7"/>
              </a:rPr>
              <a:t>Pr</a:t>
            </a:r>
            <a:r>
              <a:rPr lang="en-US" sz="1200" kern="1200" dirty="0" smtClean="0">
                <a:solidFill>
                  <a:schemeClr val="tx1"/>
                </a:solidFill>
                <a:effectLst/>
                <a:latin typeface="+mn-lt"/>
                <a:ea typeface="+mn-ea"/>
                <a:cs typeface="+mn-cs"/>
                <a:hlinkClick r:id="rId7"/>
              </a:rPr>
              <a:t> 23:14</a:t>
            </a:r>
            <a:r>
              <a:rPr lang="en-US" sz="1200" kern="1200" dirty="0" smtClean="0">
                <a:solidFill>
                  <a:schemeClr val="tx1"/>
                </a:solidFill>
                <a:effectLst/>
                <a:latin typeface="+mn-lt"/>
                <a:ea typeface="+mn-ea"/>
                <a:cs typeface="+mn-cs"/>
              </a:rPr>
              <a:t> — Thou shalt beat him with the rod, and shalt deliver his soul from hell. </a:t>
            </a:r>
          </a:p>
          <a:p>
            <a:r>
              <a:rPr lang="en-US" sz="1200" kern="1200" dirty="0" err="1" smtClean="0">
                <a:solidFill>
                  <a:schemeClr val="tx1"/>
                </a:solidFill>
                <a:effectLst/>
                <a:latin typeface="+mn-lt"/>
                <a:ea typeface="+mn-ea"/>
                <a:cs typeface="+mn-cs"/>
                <a:hlinkClick r:id="rId8"/>
              </a:rPr>
              <a:t>Pr</a:t>
            </a:r>
            <a:r>
              <a:rPr lang="en-US" sz="1200" kern="1200" dirty="0" smtClean="0">
                <a:solidFill>
                  <a:schemeClr val="tx1"/>
                </a:solidFill>
                <a:effectLst/>
                <a:latin typeface="+mn-lt"/>
                <a:ea typeface="+mn-ea"/>
                <a:cs typeface="+mn-cs"/>
                <a:hlinkClick r:id="rId8"/>
              </a:rPr>
              <a:t> 29:15</a:t>
            </a:r>
            <a:r>
              <a:rPr lang="en-US" sz="1200" kern="1200" dirty="0" smtClean="0">
                <a:solidFill>
                  <a:schemeClr val="tx1"/>
                </a:solidFill>
                <a:effectLst/>
                <a:latin typeface="+mn-lt"/>
                <a:ea typeface="+mn-ea"/>
                <a:cs typeface="+mn-cs"/>
              </a:rPr>
              <a:t> — The rod and reproof give wisdom: but a child left </a:t>
            </a:r>
            <a:r>
              <a:rPr lang="en-US" sz="1200" i="1" kern="1200" dirty="0" smtClean="0">
                <a:solidFill>
                  <a:schemeClr val="tx1"/>
                </a:solidFill>
                <a:effectLst/>
                <a:latin typeface="+mn-lt"/>
                <a:ea typeface="+mn-ea"/>
                <a:cs typeface="+mn-cs"/>
              </a:rPr>
              <a:t>to himself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bringeth</a:t>
            </a:r>
            <a:r>
              <a:rPr lang="en-US" sz="1200" kern="1200" dirty="0" smtClean="0">
                <a:solidFill>
                  <a:schemeClr val="tx1"/>
                </a:solidFill>
                <a:effectLst/>
                <a:latin typeface="+mn-lt"/>
                <a:ea typeface="+mn-ea"/>
                <a:cs typeface="+mn-cs"/>
              </a:rPr>
              <a:t> his mother to shame. </a:t>
            </a:r>
          </a:p>
          <a:p>
            <a:r>
              <a:rPr lang="en-US" sz="1200" kern="1200" dirty="0" err="1" smtClean="0">
                <a:solidFill>
                  <a:schemeClr val="tx1"/>
                </a:solidFill>
                <a:effectLst/>
                <a:latin typeface="+mn-lt"/>
                <a:ea typeface="+mn-ea"/>
                <a:cs typeface="+mn-cs"/>
                <a:hlinkClick r:id="rId9"/>
              </a:rPr>
              <a:t>Pr</a:t>
            </a:r>
            <a:r>
              <a:rPr lang="en-US" sz="1200" kern="1200" dirty="0" smtClean="0">
                <a:solidFill>
                  <a:schemeClr val="tx1"/>
                </a:solidFill>
                <a:effectLst/>
                <a:latin typeface="+mn-lt"/>
                <a:ea typeface="+mn-ea"/>
                <a:cs typeface="+mn-cs"/>
                <a:hlinkClick r:id="rId9"/>
              </a:rPr>
              <a:t> 29:17</a:t>
            </a:r>
            <a:r>
              <a:rPr lang="en-US" sz="1200" kern="1200" dirty="0" smtClean="0">
                <a:solidFill>
                  <a:schemeClr val="tx1"/>
                </a:solidFill>
                <a:effectLst/>
                <a:latin typeface="+mn-lt"/>
                <a:ea typeface="+mn-ea"/>
                <a:cs typeface="+mn-cs"/>
              </a:rPr>
              <a:t> — Correct thy son, and he shall give thee rest; yea, he shall give delight unto thy soul. </a:t>
            </a:r>
          </a:p>
          <a:p>
            <a:r>
              <a:rPr lang="en-US" sz="1200" kern="1200" dirty="0" err="1" smtClean="0">
                <a:solidFill>
                  <a:schemeClr val="tx1"/>
                </a:solidFill>
                <a:effectLst/>
                <a:latin typeface="+mn-lt"/>
                <a:ea typeface="+mn-ea"/>
                <a:cs typeface="+mn-cs"/>
                <a:hlinkClick r:id="rId10"/>
              </a:rPr>
              <a:t>Heb</a:t>
            </a:r>
            <a:r>
              <a:rPr lang="en-US" sz="1200" kern="1200" dirty="0" smtClean="0">
                <a:solidFill>
                  <a:schemeClr val="tx1"/>
                </a:solidFill>
                <a:effectLst/>
                <a:latin typeface="+mn-lt"/>
                <a:ea typeface="+mn-ea"/>
                <a:cs typeface="+mn-cs"/>
                <a:hlinkClick r:id="rId10"/>
              </a:rPr>
              <a:t> 12:7-10</a:t>
            </a:r>
            <a:r>
              <a:rPr lang="en-US" sz="1200" kern="1200" dirty="0" smtClean="0">
                <a:solidFill>
                  <a:schemeClr val="tx1"/>
                </a:solidFill>
                <a:effectLst/>
                <a:latin typeface="+mn-lt"/>
                <a:ea typeface="+mn-ea"/>
                <a:cs typeface="+mn-cs"/>
              </a:rPr>
              <a:t> — If ye endure chastening, God </a:t>
            </a:r>
            <a:r>
              <a:rPr lang="en-US" sz="1200" kern="1200" dirty="0" err="1" smtClean="0">
                <a:solidFill>
                  <a:schemeClr val="tx1"/>
                </a:solidFill>
                <a:effectLst/>
                <a:latin typeface="+mn-lt"/>
                <a:ea typeface="+mn-ea"/>
                <a:cs typeface="+mn-cs"/>
              </a:rPr>
              <a:t>dealeth</a:t>
            </a:r>
            <a:r>
              <a:rPr lang="en-US" sz="1200" kern="1200" dirty="0" smtClean="0">
                <a:solidFill>
                  <a:schemeClr val="tx1"/>
                </a:solidFill>
                <a:effectLst/>
                <a:latin typeface="+mn-lt"/>
                <a:ea typeface="+mn-ea"/>
                <a:cs typeface="+mn-cs"/>
              </a:rPr>
              <a:t> with you as with sons; for what son is he whom the father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not? </a:t>
            </a:r>
            <a:r>
              <a:rPr lang="en-US" sz="1200" b="1" kern="1200" baseline="300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But if ye be without chastisement, whereof all are partakers, then are ye bastards, and not sons. </a:t>
            </a:r>
            <a:r>
              <a:rPr lang="en-US" sz="1200" b="1"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Furthermore we have had fathers of our flesh which corrected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and we gave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reverence: shall we not much rather be in subjection unto the Father of spirits, and live? </a:t>
            </a:r>
            <a:r>
              <a:rPr lang="en-US" sz="1200" b="1" kern="1200" baseline="300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For they verily for a few days chastened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after their own pleasure; but he for </a:t>
            </a:r>
            <a:r>
              <a:rPr lang="en-US" sz="1200" i="1" kern="1200" dirty="0" smtClean="0">
                <a:solidFill>
                  <a:schemeClr val="tx1"/>
                </a:solidFill>
                <a:effectLst/>
                <a:latin typeface="+mn-lt"/>
                <a:ea typeface="+mn-ea"/>
                <a:cs typeface="+mn-cs"/>
              </a:rPr>
              <a:t>our</a:t>
            </a:r>
            <a:r>
              <a:rPr lang="en-US" sz="1200" kern="1200" dirty="0" smtClean="0">
                <a:solidFill>
                  <a:schemeClr val="tx1"/>
                </a:solidFill>
                <a:effectLst/>
                <a:latin typeface="+mn-lt"/>
                <a:ea typeface="+mn-ea"/>
                <a:cs typeface="+mn-cs"/>
              </a:rPr>
              <a:t> profit, that </a:t>
            </a:r>
            <a:r>
              <a:rPr lang="en-US" sz="1200" i="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might be partakers of his holiness. </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14</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would include “positive” discipline that does teaching and gives rewards for good behavior. Most parents do not have a problem with this. Where the difficulty comes is giving “negative” discipline. This may be taking away privileges or spanking (not beating). A father that loves his child will chasten him to develop him into a good person (</a:t>
            </a:r>
            <a:r>
              <a:rPr lang="en-US" sz="1200" u="none" strike="noStrike" kern="1200" dirty="0" smtClean="0">
                <a:solidFill>
                  <a:schemeClr val="tx1"/>
                </a:solidFill>
                <a:effectLst/>
                <a:latin typeface="+mn-lt"/>
                <a:ea typeface="+mn-ea"/>
                <a:cs typeface="+mn-cs"/>
                <a:hlinkClick r:id="rId3" tooltip="NKJV Heb 12:5-11"/>
              </a:rPr>
              <a:t>Heb. 12:5-11</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hlinkClick r:id="rId4"/>
              </a:rPr>
              <a:t>Pr</a:t>
            </a:r>
            <a:r>
              <a:rPr lang="en-US" sz="1200" kern="1200" dirty="0" smtClean="0">
                <a:solidFill>
                  <a:schemeClr val="tx1"/>
                </a:solidFill>
                <a:effectLst/>
                <a:latin typeface="+mn-lt"/>
                <a:ea typeface="+mn-ea"/>
                <a:cs typeface="+mn-cs"/>
                <a:hlinkClick r:id="rId4"/>
              </a:rPr>
              <a:t> 13:24</a:t>
            </a:r>
            <a:r>
              <a:rPr lang="en-US" sz="1200" kern="1200" dirty="0" smtClean="0">
                <a:solidFill>
                  <a:schemeClr val="tx1"/>
                </a:solidFill>
                <a:effectLst/>
                <a:latin typeface="+mn-lt"/>
                <a:ea typeface="+mn-ea"/>
                <a:cs typeface="+mn-cs"/>
              </a:rPr>
              <a:t> — He that </a:t>
            </a:r>
            <a:r>
              <a:rPr lang="en-US" sz="1200" kern="1200" dirty="0" err="1" smtClean="0">
                <a:solidFill>
                  <a:schemeClr val="tx1"/>
                </a:solidFill>
                <a:effectLst/>
                <a:latin typeface="+mn-lt"/>
                <a:ea typeface="+mn-ea"/>
                <a:cs typeface="+mn-cs"/>
              </a:rPr>
              <a:t>spareth</a:t>
            </a:r>
            <a:r>
              <a:rPr lang="en-US" sz="1200" kern="1200" dirty="0" smtClean="0">
                <a:solidFill>
                  <a:schemeClr val="tx1"/>
                </a:solidFill>
                <a:effectLst/>
                <a:latin typeface="+mn-lt"/>
                <a:ea typeface="+mn-ea"/>
                <a:cs typeface="+mn-cs"/>
              </a:rPr>
              <a:t> his rod </a:t>
            </a:r>
            <a:r>
              <a:rPr lang="en-US" sz="1200" kern="1200" dirty="0" err="1" smtClean="0">
                <a:solidFill>
                  <a:schemeClr val="tx1"/>
                </a:solidFill>
                <a:effectLst/>
                <a:latin typeface="+mn-lt"/>
                <a:ea typeface="+mn-ea"/>
                <a:cs typeface="+mn-cs"/>
              </a:rPr>
              <a:t>hateth</a:t>
            </a:r>
            <a:r>
              <a:rPr lang="en-US" sz="1200" kern="1200" dirty="0" smtClean="0">
                <a:solidFill>
                  <a:schemeClr val="tx1"/>
                </a:solidFill>
                <a:effectLst/>
                <a:latin typeface="+mn-lt"/>
                <a:ea typeface="+mn-ea"/>
                <a:cs typeface="+mn-cs"/>
              </a:rPr>
              <a:t> his son: but he that </a:t>
            </a:r>
            <a:r>
              <a:rPr lang="en-US" sz="1200" kern="1200" dirty="0" err="1" smtClean="0">
                <a:solidFill>
                  <a:schemeClr val="tx1"/>
                </a:solidFill>
                <a:effectLst/>
                <a:latin typeface="+mn-lt"/>
                <a:ea typeface="+mn-ea"/>
                <a:cs typeface="+mn-cs"/>
              </a:rPr>
              <a:t>loveth</a:t>
            </a:r>
            <a:r>
              <a:rPr lang="en-US" sz="1200" kern="1200" dirty="0" smtClean="0">
                <a:solidFill>
                  <a:schemeClr val="tx1"/>
                </a:solidFill>
                <a:effectLst/>
                <a:latin typeface="+mn-lt"/>
                <a:ea typeface="+mn-ea"/>
                <a:cs typeface="+mn-cs"/>
              </a:rPr>
              <a:t> him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him betimes. </a:t>
            </a:r>
          </a:p>
          <a:p>
            <a:r>
              <a:rPr lang="en-US" sz="1200" kern="1200" dirty="0" err="1" smtClean="0">
                <a:solidFill>
                  <a:schemeClr val="tx1"/>
                </a:solidFill>
                <a:effectLst/>
                <a:latin typeface="+mn-lt"/>
                <a:ea typeface="+mn-ea"/>
                <a:cs typeface="+mn-cs"/>
                <a:hlinkClick r:id="rId5"/>
              </a:rPr>
              <a:t>Pr</a:t>
            </a:r>
            <a:r>
              <a:rPr lang="en-US" sz="1200" kern="1200" dirty="0" smtClean="0">
                <a:solidFill>
                  <a:schemeClr val="tx1"/>
                </a:solidFill>
                <a:effectLst/>
                <a:latin typeface="+mn-lt"/>
                <a:ea typeface="+mn-ea"/>
                <a:cs typeface="+mn-cs"/>
                <a:hlinkClick r:id="rId5"/>
              </a:rPr>
              <a:t> 22:15</a:t>
            </a:r>
            <a:r>
              <a:rPr lang="en-US" sz="1200" kern="1200" dirty="0" smtClean="0">
                <a:solidFill>
                  <a:schemeClr val="tx1"/>
                </a:solidFill>
                <a:effectLst/>
                <a:latin typeface="+mn-lt"/>
                <a:ea typeface="+mn-ea"/>
                <a:cs typeface="+mn-cs"/>
              </a:rPr>
              <a:t> — Foolishness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bound in the heart of a child; </a:t>
            </a:r>
            <a:r>
              <a:rPr lang="en-US" sz="1200" i="1" kern="1200" dirty="0" smtClean="0">
                <a:solidFill>
                  <a:schemeClr val="tx1"/>
                </a:solidFill>
                <a:effectLst/>
                <a:latin typeface="+mn-lt"/>
                <a:ea typeface="+mn-ea"/>
                <a:cs typeface="+mn-cs"/>
              </a:rPr>
              <a:t>but</a:t>
            </a:r>
            <a:r>
              <a:rPr lang="en-US" sz="1200" kern="1200" dirty="0" smtClean="0">
                <a:solidFill>
                  <a:schemeClr val="tx1"/>
                </a:solidFill>
                <a:effectLst/>
                <a:latin typeface="+mn-lt"/>
                <a:ea typeface="+mn-ea"/>
                <a:cs typeface="+mn-cs"/>
              </a:rPr>
              <a:t> the rod of correction shall drive it far from him. </a:t>
            </a:r>
          </a:p>
          <a:p>
            <a:r>
              <a:rPr lang="en-US" sz="1200" kern="1200" dirty="0" err="1" smtClean="0">
                <a:solidFill>
                  <a:schemeClr val="tx1"/>
                </a:solidFill>
                <a:effectLst/>
                <a:latin typeface="+mn-lt"/>
                <a:ea typeface="+mn-ea"/>
                <a:cs typeface="+mn-cs"/>
                <a:hlinkClick r:id="rId6"/>
              </a:rPr>
              <a:t>Pr</a:t>
            </a:r>
            <a:r>
              <a:rPr lang="en-US" sz="1200" kern="1200" dirty="0" smtClean="0">
                <a:solidFill>
                  <a:schemeClr val="tx1"/>
                </a:solidFill>
                <a:effectLst/>
                <a:latin typeface="+mn-lt"/>
                <a:ea typeface="+mn-ea"/>
                <a:cs typeface="+mn-cs"/>
                <a:hlinkClick r:id="rId6"/>
              </a:rPr>
              <a:t> 23:13</a:t>
            </a:r>
            <a:r>
              <a:rPr lang="en-US" sz="1200" kern="1200" dirty="0" smtClean="0">
                <a:solidFill>
                  <a:schemeClr val="tx1"/>
                </a:solidFill>
                <a:effectLst/>
                <a:latin typeface="+mn-lt"/>
                <a:ea typeface="+mn-ea"/>
                <a:cs typeface="+mn-cs"/>
              </a:rPr>
              <a:t> — Withhold not correction from the child: for </a:t>
            </a:r>
            <a:r>
              <a:rPr lang="en-US" sz="1200" i="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thou </a:t>
            </a:r>
            <a:r>
              <a:rPr lang="en-US" sz="1200" kern="1200" dirty="0" err="1" smtClean="0">
                <a:solidFill>
                  <a:schemeClr val="tx1"/>
                </a:solidFill>
                <a:effectLst/>
                <a:latin typeface="+mn-lt"/>
                <a:ea typeface="+mn-ea"/>
                <a:cs typeface="+mn-cs"/>
              </a:rPr>
              <a:t>beatest</a:t>
            </a:r>
            <a:r>
              <a:rPr lang="en-US" sz="1200" kern="1200" dirty="0" smtClean="0">
                <a:solidFill>
                  <a:schemeClr val="tx1"/>
                </a:solidFill>
                <a:effectLst/>
                <a:latin typeface="+mn-lt"/>
                <a:ea typeface="+mn-ea"/>
                <a:cs typeface="+mn-cs"/>
              </a:rPr>
              <a:t> him with the rod, he shall not die. </a:t>
            </a:r>
          </a:p>
          <a:p>
            <a:r>
              <a:rPr lang="en-US" sz="1200" kern="1200" dirty="0" err="1" smtClean="0">
                <a:solidFill>
                  <a:schemeClr val="tx1"/>
                </a:solidFill>
                <a:effectLst/>
                <a:latin typeface="+mn-lt"/>
                <a:ea typeface="+mn-ea"/>
                <a:cs typeface="+mn-cs"/>
                <a:hlinkClick r:id="rId7"/>
              </a:rPr>
              <a:t>Pr</a:t>
            </a:r>
            <a:r>
              <a:rPr lang="en-US" sz="1200" kern="1200" dirty="0" smtClean="0">
                <a:solidFill>
                  <a:schemeClr val="tx1"/>
                </a:solidFill>
                <a:effectLst/>
                <a:latin typeface="+mn-lt"/>
                <a:ea typeface="+mn-ea"/>
                <a:cs typeface="+mn-cs"/>
                <a:hlinkClick r:id="rId7"/>
              </a:rPr>
              <a:t> 23:14</a:t>
            </a:r>
            <a:r>
              <a:rPr lang="en-US" sz="1200" kern="1200" dirty="0" smtClean="0">
                <a:solidFill>
                  <a:schemeClr val="tx1"/>
                </a:solidFill>
                <a:effectLst/>
                <a:latin typeface="+mn-lt"/>
                <a:ea typeface="+mn-ea"/>
                <a:cs typeface="+mn-cs"/>
              </a:rPr>
              <a:t> — Thou shalt beat him with the rod, and shalt deliver his soul from hell. </a:t>
            </a:r>
          </a:p>
          <a:p>
            <a:r>
              <a:rPr lang="en-US" sz="1200" kern="1200" dirty="0" err="1" smtClean="0">
                <a:solidFill>
                  <a:schemeClr val="tx1"/>
                </a:solidFill>
                <a:effectLst/>
                <a:latin typeface="+mn-lt"/>
                <a:ea typeface="+mn-ea"/>
                <a:cs typeface="+mn-cs"/>
                <a:hlinkClick r:id="rId8"/>
              </a:rPr>
              <a:t>Pr</a:t>
            </a:r>
            <a:r>
              <a:rPr lang="en-US" sz="1200" kern="1200" dirty="0" smtClean="0">
                <a:solidFill>
                  <a:schemeClr val="tx1"/>
                </a:solidFill>
                <a:effectLst/>
                <a:latin typeface="+mn-lt"/>
                <a:ea typeface="+mn-ea"/>
                <a:cs typeface="+mn-cs"/>
                <a:hlinkClick r:id="rId8"/>
              </a:rPr>
              <a:t> 29:15</a:t>
            </a:r>
            <a:r>
              <a:rPr lang="en-US" sz="1200" kern="1200" dirty="0" smtClean="0">
                <a:solidFill>
                  <a:schemeClr val="tx1"/>
                </a:solidFill>
                <a:effectLst/>
                <a:latin typeface="+mn-lt"/>
                <a:ea typeface="+mn-ea"/>
                <a:cs typeface="+mn-cs"/>
              </a:rPr>
              <a:t> — The rod and reproof give wisdom: but a child left </a:t>
            </a:r>
            <a:r>
              <a:rPr lang="en-US" sz="1200" i="1" kern="1200" dirty="0" smtClean="0">
                <a:solidFill>
                  <a:schemeClr val="tx1"/>
                </a:solidFill>
                <a:effectLst/>
                <a:latin typeface="+mn-lt"/>
                <a:ea typeface="+mn-ea"/>
                <a:cs typeface="+mn-cs"/>
              </a:rPr>
              <a:t>to himself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bringeth</a:t>
            </a:r>
            <a:r>
              <a:rPr lang="en-US" sz="1200" kern="1200" dirty="0" smtClean="0">
                <a:solidFill>
                  <a:schemeClr val="tx1"/>
                </a:solidFill>
                <a:effectLst/>
                <a:latin typeface="+mn-lt"/>
                <a:ea typeface="+mn-ea"/>
                <a:cs typeface="+mn-cs"/>
              </a:rPr>
              <a:t> his mother to shame. </a:t>
            </a:r>
          </a:p>
          <a:p>
            <a:r>
              <a:rPr lang="en-US" sz="1200" kern="1200" dirty="0" err="1" smtClean="0">
                <a:solidFill>
                  <a:schemeClr val="tx1"/>
                </a:solidFill>
                <a:effectLst/>
                <a:latin typeface="+mn-lt"/>
                <a:ea typeface="+mn-ea"/>
                <a:cs typeface="+mn-cs"/>
                <a:hlinkClick r:id="rId9"/>
              </a:rPr>
              <a:t>Pr</a:t>
            </a:r>
            <a:r>
              <a:rPr lang="en-US" sz="1200" kern="1200" dirty="0" smtClean="0">
                <a:solidFill>
                  <a:schemeClr val="tx1"/>
                </a:solidFill>
                <a:effectLst/>
                <a:latin typeface="+mn-lt"/>
                <a:ea typeface="+mn-ea"/>
                <a:cs typeface="+mn-cs"/>
                <a:hlinkClick r:id="rId9"/>
              </a:rPr>
              <a:t> 29:17</a:t>
            </a:r>
            <a:r>
              <a:rPr lang="en-US" sz="1200" kern="1200" dirty="0" smtClean="0">
                <a:solidFill>
                  <a:schemeClr val="tx1"/>
                </a:solidFill>
                <a:effectLst/>
                <a:latin typeface="+mn-lt"/>
                <a:ea typeface="+mn-ea"/>
                <a:cs typeface="+mn-cs"/>
              </a:rPr>
              <a:t> — Correct thy son, and he shall give thee rest; yea, he shall give delight unto thy soul. </a:t>
            </a:r>
          </a:p>
          <a:p>
            <a:r>
              <a:rPr lang="en-US" sz="1200" kern="1200" dirty="0" err="1" smtClean="0">
                <a:solidFill>
                  <a:schemeClr val="tx1"/>
                </a:solidFill>
                <a:effectLst/>
                <a:latin typeface="+mn-lt"/>
                <a:ea typeface="+mn-ea"/>
                <a:cs typeface="+mn-cs"/>
                <a:hlinkClick r:id="rId10"/>
              </a:rPr>
              <a:t>Heb</a:t>
            </a:r>
            <a:r>
              <a:rPr lang="en-US" sz="1200" kern="1200" dirty="0" smtClean="0">
                <a:solidFill>
                  <a:schemeClr val="tx1"/>
                </a:solidFill>
                <a:effectLst/>
                <a:latin typeface="+mn-lt"/>
                <a:ea typeface="+mn-ea"/>
                <a:cs typeface="+mn-cs"/>
                <a:hlinkClick r:id="rId10"/>
              </a:rPr>
              <a:t> 12:7-10</a:t>
            </a:r>
            <a:r>
              <a:rPr lang="en-US" sz="1200" kern="1200" dirty="0" smtClean="0">
                <a:solidFill>
                  <a:schemeClr val="tx1"/>
                </a:solidFill>
                <a:effectLst/>
                <a:latin typeface="+mn-lt"/>
                <a:ea typeface="+mn-ea"/>
                <a:cs typeface="+mn-cs"/>
              </a:rPr>
              <a:t> — If ye endure chastening, God </a:t>
            </a:r>
            <a:r>
              <a:rPr lang="en-US" sz="1200" kern="1200" dirty="0" err="1" smtClean="0">
                <a:solidFill>
                  <a:schemeClr val="tx1"/>
                </a:solidFill>
                <a:effectLst/>
                <a:latin typeface="+mn-lt"/>
                <a:ea typeface="+mn-ea"/>
                <a:cs typeface="+mn-cs"/>
              </a:rPr>
              <a:t>dealeth</a:t>
            </a:r>
            <a:r>
              <a:rPr lang="en-US" sz="1200" kern="1200" dirty="0" smtClean="0">
                <a:solidFill>
                  <a:schemeClr val="tx1"/>
                </a:solidFill>
                <a:effectLst/>
                <a:latin typeface="+mn-lt"/>
                <a:ea typeface="+mn-ea"/>
                <a:cs typeface="+mn-cs"/>
              </a:rPr>
              <a:t> with you as with sons; for what son is he whom the father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not? </a:t>
            </a:r>
            <a:r>
              <a:rPr lang="en-US" sz="1200" b="1" kern="1200" baseline="300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But if ye be without chastisement, whereof all are partakers, then are ye bastards, and not sons. </a:t>
            </a:r>
            <a:r>
              <a:rPr lang="en-US" sz="1200" b="1"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Furthermore we have had fathers of our flesh which corrected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and we gave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reverence: shall we not much rather be in subjection unto the Father of spirits, and live? </a:t>
            </a:r>
            <a:r>
              <a:rPr lang="en-US" sz="1200" b="1" kern="1200" baseline="300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For they verily for a few days chastened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after their own pleasure; but he for </a:t>
            </a:r>
            <a:r>
              <a:rPr lang="en-US" sz="1200" i="1" kern="1200" dirty="0" smtClean="0">
                <a:solidFill>
                  <a:schemeClr val="tx1"/>
                </a:solidFill>
                <a:effectLst/>
                <a:latin typeface="+mn-lt"/>
                <a:ea typeface="+mn-ea"/>
                <a:cs typeface="+mn-cs"/>
              </a:rPr>
              <a:t>our</a:t>
            </a:r>
            <a:r>
              <a:rPr lang="en-US" sz="1200" kern="1200" dirty="0" smtClean="0">
                <a:solidFill>
                  <a:schemeClr val="tx1"/>
                </a:solidFill>
                <a:effectLst/>
                <a:latin typeface="+mn-lt"/>
                <a:ea typeface="+mn-ea"/>
                <a:cs typeface="+mn-cs"/>
              </a:rPr>
              <a:t> profit, that </a:t>
            </a:r>
            <a:r>
              <a:rPr lang="en-US" sz="1200" i="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might be partakers of his holiness. </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15</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would include “positive” discipline that does teaching and gives rewards for good behavior. Most parents do not have a problem with this. Where the difficulty comes is giving “negative” discipline. This may be taking away privileges or spanking (not beating). A father that loves his child will chasten him to develop him into a good person (</a:t>
            </a:r>
            <a:r>
              <a:rPr lang="en-US" sz="1200" u="none" strike="noStrike" kern="1200" dirty="0" smtClean="0">
                <a:solidFill>
                  <a:schemeClr val="tx1"/>
                </a:solidFill>
                <a:effectLst/>
                <a:latin typeface="+mn-lt"/>
                <a:ea typeface="+mn-ea"/>
                <a:cs typeface="+mn-cs"/>
                <a:hlinkClick r:id="rId3" tooltip="NKJV Heb 12:5-11"/>
              </a:rPr>
              <a:t>Heb. 12:5-11</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hlinkClick r:id="rId4"/>
              </a:rPr>
              <a:t>Pr</a:t>
            </a:r>
            <a:r>
              <a:rPr lang="en-US" sz="1200" kern="1200" dirty="0" smtClean="0">
                <a:solidFill>
                  <a:schemeClr val="tx1"/>
                </a:solidFill>
                <a:effectLst/>
                <a:latin typeface="+mn-lt"/>
                <a:ea typeface="+mn-ea"/>
                <a:cs typeface="+mn-cs"/>
                <a:hlinkClick r:id="rId4"/>
              </a:rPr>
              <a:t> 13:24</a:t>
            </a:r>
            <a:r>
              <a:rPr lang="en-US" sz="1200" kern="1200" dirty="0" smtClean="0">
                <a:solidFill>
                  <a:schemeClr val="tx1"/>
                </a:solidFill>
                <a:effectLst/>
                <a:latin typeface="+mn-lt"/>
                <a:ea typeface="+mn-ea"/>
                <a:cs typeface="+mn-cs"/>
              </a:rPr>
              <a:t> — He that </a:t>
            </a:r>
            <a:r>
              <a:rPr lang="en-US" sz="1200" kern="1200" dirty="0" err="1" smtClean="0">
                <a:solidFill>
                  <a:schemeClr val="tx1"/>
                </a:solidFill>
                <a:effectLst/>
                <a:latin typeface="+mn-lt"/>
                <a:ea typeface="+mn-ea"/>
                <a:cs typeface="+mn-cs"/>
              </a:rPr>
              <a:t>spareth</a:t>
            </a:r>
            <a:r>
              <a:rPr lang="en-US" sz="1200" kern="1200" dirty="0" smtClean="0">
                <a:solidFill>
                  <a:schemeClr val="tx1"/>
                </a:solidFill>
                <a:effectLst/>
                <a:latin typeface="+mn-lt"/>
                <a:ea typeface="+mn-ea"/>
                <a:cs typeface="+mn-cs"/>
              </a:rPr>
              <a:t> his rod </a:t>
            </a:r>
            <a:r>
              <a:rPr lang="en-US" sz="1200" kern="1200" dirty="0" err="1" smtClean="0">
                <a:solidFill>
                  <a:schemeClr val="tx1"/>
                </a:solidFill>
                <a:effectLst/>
                <a:latin typeface="+mn-lt"/>
                <a:ea typeface="+mn-ea"/>
                <a:cs typeface="+mn-cs"/>
              </a:rPr>
              <a:t>hateth</a:t>
            </a:r>
            <a:r>
              <a:rPr lang="en-US" sz="1200" kern="1200" dirty="0" smtClean="0">
                <a:solidFill>
                  <a:schemeClr val="tx1"/>
                </a:solidFill>
                <a:effectLst/>
                <a:latin typeface="+mn-lt"/>
                <a:ea typeface="+mn-ea"/>
                <a:cs typeface="+mn-cs"/>
              </a:rPr>
              <a:t> his son: but he that </a:t>
            </a:r>
            <a:r>
              <a:rPr lang="en-US" sz="1200" kern="1200" dirty="0" err="1" smtClean="0">
                <a:solidFill>
                  <a:schemeClr val="tx1"/>
                </a:solidFill>
                <a:effectLst/>
                <a:latin typeface="+mn-lt"/>
                <a:ea typeface="+mn-ea"/>
                <a:cs typeface="+mn-cs"/>
              </a:rPr>
              <a:t>loveth</a:t>
            </a:r>
            <a:r>
              <a:rPr lang="en-US" sz="1200" kern="1200" dirty="0" smtClean="0">
                <a:solidFill>
                  <a:schemeClr val="tx1"/>
                </a:solidFill>
                <a:effectLst/>
                <a:latin typeface="+mn-lt"/>
                <a:ea typeface="+mn-ea"/>
                <a:cs typeface="+mn-cs"/>
              </a:rPr>
              <a:t> him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him betimes. </a:t>
            </a:r>
          </a:p>
          <a:p>
            <a:r>
              <a:rPr lang="en-US" sz="1200" kern="1200" dirty="0" err="1" smtClean="0">
                <a:solidFill>
                  <a:schemeClr val="tx1"/>
                </a:solidFill>
                <a:effectLst/>
                <a:latin typeface="+mn-lt"/>
                <a:ea typeface="+mn-ea"/>
                <a:cs typeface="+mn-cs"/>
                <a:hlinkClick r:id="rId5"/>
              </a:rPr>
              <a:t>Pr</a:t>
            </a:r>
            <a:r>
              <a:rPr lang="en-US" sz="1200" kern="1200" dirty="0" smtClean="0">
                <a:solidFill>
                  <a:schemeClr val="tx1"/>
                </a:solidFill>
                <a:effectLst/>
                <a:latin typeface="+mn-lt"/>
                <a:ea typeface="+mn-ea"/>
                <a:cs typeface="+mn-cs"/>
                <a:hlinkClick r:id="rId5"/>
              </a:rPr>
              <a:t> 22:15</a:t>
            </a:r>
            <a:r>
              <a:rPr lang="en-US" sz="1200" kern="1200" dirty="0" smtClean="0">
                <a:solidFill>
                  <a:schemeClr val="tx1"/>
                </a:solidFill>
                <a:effectLst/>
                <a:latin typeface="+mn-lt"/>
                <a:ea typeface="+mn-ea"/>
                <a:cs typeface="+mn-cs"/>
              </a:rPr>
              <a:t> — Foolishness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bound in the heart of a child; </a:t>
            </a:r>
            <a:r>
              <a:rPr lang="en-US" sz="1200" i="1" kern="1200" dirty="0" smtClean="0">
                <a:solidFill>
                  <a:schemeClr val="tx1"/>
                </a:solidFill>
                <a:effectLst/>
                <a:latin typeface="+mn-lt"/>
                <a:ea typeface="+mn-ea"/>
                <a:cs typeface="+mn-cs"/>
              </a:rPr>
              <a:t>but</a:t>
            </a:r>
            <a:r>
              <a:rPr lang="en-US" sz="1200" kern="1200" dirty="0" smtClean="0">
                <a:solidFill>
                  <a:schemeClr val="tx1"/>
                </a:solidFill>
                <a:effectLst/>
                <a:latin typeface="+mn-lt"/>
                <a:ea typeface="+mn-ea"/>
                <a:cs typeface="+mn-cs"/>
              </a:rPr>
              <a:t> the rod of correction shall drive it far from him. </a:t>
            </a:r>
          </a:p>
          <a:p>
            <a:r>
              <a:rPr lang="en-US" sz="1200" kern="1200" dirty="0" err="1" smtClean="0">
                <a:solidFill>
                  <a:schemeClr val="tx1"/>
                </a:solidFill>
                <a:effectLst/>
                <a:latin typeface="+mn-lt"/>
                <a:ea typeface="+mn-ea"/>
                <a:cs typeface="+mn-cs"/>
                <a:hlinkClick r:id="rId6"/>
              </a:rPr>
              <a:t>Pr</a:t>
            </a:r>
            <a:r>
              <a:rPr lang="en-US" sz="1200" kern="1200" dirty="0" smtClean="0">
                <a:solidFill>
                  <a:schemeClr val="tx1"/>
                </a:solidFill>
                <a:effectLst/>
                <a:latin typeface="+mn-lt"/>
                <a:ea typeface="+mn-ea"/>
                <a:cs typeface="+mn-cs"/>
                <a:hlinkClick r:id="rId6"/>
              </a:rPr>
              <a:t> 23:13</a:t>
            </a:r>
            <a:r>
              <a:rPr lang="en-US" sz="1200" kern="1200" dirty="0" smtClean="0">
                <a:solidFill>
                  <a:schemeClr val="tx1"/>
                </a:solidFill>
                <a:effectLst/>
                <a:latin typeface="+mn-lt"/>
                <a:ea typeface="+mn-ea"/>
                <a:cs typeface="+mn-cs"/>
              </a:rPr>
              <a:t> — Withhold not correction from the child: for </a:t>
            </a:r>
            <a:r>
              <a:rPr lang="en-US" sz="1200" i="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thou </a:t>
            </a:r>
            <a:r>
              <a:rPr lang="en-US" sz="1200" kern="1200" dirty="0" err="1" smtClean="0">
                <a:solidFill>
                  <a:schemeClr val="tx1"/>
                </a:solidFill>
                <a:effectLst/>
                <a:latin typeface="+mn-lt"/>
                <a:ea typeface="+mn-ea"/>
                <a:cs typeface="+mn-cs"/>
              </a:rPr>
              <a:t>beatest</a:t>
            </a:r>
            <a:r>
              <a:rPr lang="en-US" sz="1200" kern="1200" dirty="0" smtClean="0">
                <a:solidFill>
                  <a:schemeClr val="tx1"/>
                </a:solidFill>
                <a:effectLst/>
                <a:latin typeface="+mn-lt"/>
                <a:ea typeface="+mn-ea"/>
                <a:cs typeface="+mn-cs"/>
              </a:rPr>
              <a:t> him with the rod, he shall not die. </a:t>
            </a:r>
          </a:p>
          <a:p>
            <a:r>
              <a:rPr lang="en-US" sz="1200" kern="1200" dirty="0" err="1" smtClean="0">
                <a:solidFill>
                  <a:schemeClr val="tx1"/>
                </a:solidFill>
                <a:effectLst/>
                <a:latin typeface="+mn-lt"/>
                <a:ea typeface="+mn-ea"/>
                <a:cs typeface="+mn-cs"/>
                <a:hlinkClick r:id="rId7"/>
              </a:rPr>
              <a:t>Pr</a:t>
            </a:r>
            <a:r>
              <a:rPr lang="en-US" sz="1200" kern="1200" dirty="0" smtClean="0">
                <a:solidFill>
                  <a:schemeClr val="tx1"/>
                </a:solidFill>
                <a:effectLst/>
                <a:latin typeface="+mn-lt"/>
                <a:ea typeface="+mn-ea"/>
                <a:cs typeface="+mn-cs"/>
                <a:hlinkClick r:id="rId7"/>
              </a:rPr>
              <a:t> 23:14</a:t>
            </a:r>
            <a:r>
              <a:rPr lang="en-US" sz="1200" kern="1200" dirty="0" smtClean="0">
                <a:solidFill>
                  <a:schemeClr val="tx1"/>
                </a:solidFill>
                <a:effectLst/>
                <a:latin typeface="+mn-lt"/>
                <a:ea typeface="+mn-ea"/>
                <a:cs typeface="+mn-cs"/>
              </a:rPr>
              <a:t> — Thou shalt beat him with the rod, and shalt deliver his soul from hell. </a:t>
            </a:r>
          </a:p>
          <a:p>
            <a:r>
              <a:rPr lang="en-US" sz="1200" kern="1200" dirty="0" err="1" smtClean="0">
                <a:solidFill>
                  <a:schemeClr val="tx1"/>
                </a:solidFill>
                <a:effectLst/>
                <a:latin typeface="+mn-lt"/>
                <a:ea typeface="+mn-ea"/>
                <a:cs typeface="+mn-cs"/>
                <a:hlinkClick r:id="rId8"/>
              </a:rPr>
              <a:t>Pr</a:t>
            </a:r>
            <a:r>
              <a:rPr lang="en-US" sz="1200" kern="1200" dirty="0" smtClean="0">
                <a:solidFill>
                  <a:schemeClr val="tx1"/>
                </a:solidFill>
                <a:effectLst/>
                <a:latin typeface="+mn-lt"/>
                <a:ea typeface="+mn-ea"/>
                <a:cs typeface="+mn-cs"/>
                <a:hlinkClick r:id="rId8"/>
              </a:rPr>
              <a:t> 29:15</a:t>
            </a:r>
            <a:r>
              <a:rPr lang="en-US" sz="1200" kern="1200" dirty="0" smtClean="0">
                <a:solidFill>
                  <a:schemeClr val="tx1"/>
                </a:solidFill>
                <a:effectLst/>
                <a:latin typeface="+mn-lt"/>
                <a:ea typeface="+mn-ea"/>
                <a:cs typeface="+mn-cs"/>
              </a:rPr>
              <a:t> — The rod and reproof give wisdom: but a child left </a:t>
            </a:r>
            <a:r>
              <a:rPr lang="en-US" sz="1200" i="1" kern="1200" dirty="0" smtClean="0">
                <a:solidFill>
                  <a:schemeClr val="tx1"/>
                </a:solidFill>
                <a:effectLst/>
                <a:latin typeface="+mn-lt"/>
                <a:ea typeface="+mn-ea"/>
                <a:cs typeface="+mn-cs"/>
              </a:rPr>
              <a:t>to himself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bringeth</a:t>
            </a:r>
            <a:r>
              <a:rPr lang="en-US" sz="1200" kern="1200" dirty="0" smtClean="0">
                <a:solidFill>
                  <a:schemeClr val="tx1"/>
                </a:solidFill>
                <a:effectLst/>
                <a:latin typeface="+mn-lt"/>
                <a:ea typeface="+mn-ea"/>
                <a:cs typeface="+mn-cs"/>
              </a:rPr>
              <a:t> his mother to shame. </a:t>
            </a:r>
          </a:p>
          <a:p>
            <a:r>
              <a:rPr lang="en-US" sz="1200" kern="1200" dirty="0" err="1" smtClean="0">
                <a:solidFill>
                  <a:schemeClr val="tx1"/>
                </a:solidFill>
                <a:effectLst/>
                <a:latin typeface="+mn-lt"/>
                <a:ea typeface="+mn-ea"/>
                <a:cs typeface="+mn-cs"/>
                <a:hlinkClick r:id="rId9"/>
              </a:rPr>
              <a:t>Pr</a:t>
            </a:r>
            <a:r>
              <a:rPr lang="en-US" sz="1200" kern="1200" dirty="0" smtClean="0">
                <a:solidFill>
                  <a:schemeClr val="tx1"/>
                </a:solidFill>
                <a:effectLst/>
                <a:latin typeface="+mn-lt"/>
                <a:ea typeface="+mn-ea"/>
                <a:cs typeface="+mn-cs"/>
                <a:hlinkClick r:id="rId9"/>
              </a:rPr>
              <a:t> 29:17</a:t>
            </a:r>
            <a:r>
              <a:rPr lang="en-US" sz="1200" kern="1200" dirty="0" smtClean="0">
                <a:solidFill>
                  <a:schemeClr val="tx1"/>
                </a:solidFill>
                <a:effectLst/>
                <a:latin typeface="+mn-lt"/>
                <a:ea typeface="+mn-ea"/>
                <a:cs typeface="+mn-cs"/>
              </a:rPr>
              <a:t> — Correct thy son, and he shall give thee rest; yea, he shall give delight unto thy soul. </a:t>
            </a:r>
          </a:p>
          <a:p>
            <a:r>
              <a:rPr lang="en-US" sz="1200" kern="1200" dirty="0" err="1" smtClean="0">
                <a:solidFill>
                  <a:schemeClr val="tx1"/>
                </a:solidFill>
                <a:effectLst/>
                <a:latin typeface="+mn-lt"/>
                <a:ea typeface="+mn-ea"/>
                <a:cs typeface="+mn-cs"/>
                <a:hlinkClick r:id="rId10"/>
              </a:rPr>
              <a:t>Heb</a:t>
            </a:r>
            <a:r>
              <a:rPr lang="en-US" sz="1200" kern="1200" dirty="0" smtClean="0">
                <a:solidFill>
                  <a:schemeClr val="tx1"/>
                </a:solidFill>
                <a:effectLst/>
                <a:latin typeface="+mn-lt"/>
                <a:ea typeface="+mn-ea"/>
                <a:cs typeface="+mn-cs"/>
                <a:hlinkClick r:id="rId10"/>
              </a:rPr>
              <a:t> 12:7-10</a:t>
            </a:r>
            <a:r>
              <a:rPr lang="en-US" sz="1200" kern="1200" dirty="0" smtClean="0">
                <a:solidFill>
                  <a:schemeClr val="tx1"/>
                </a:solidFill>
                <a:effectLst/>
                <a:latin typeface="+mn-lt"/>
                <a:ea typeface="+mn-ea"/>
                <a:cs typeface="+mn-cs"/>
              </a:rPr>
              <a:t> — If ye endure chastening, God </a:t>
            </a:r>
            <a:r>
              <a:rPr lang="en-US" sz="1200" kern="1200" dirty="0" err="1" smtClean="0">
                <a:solidFill>
                  <a:schemeClr val="tx1"/>
                </a:solidFill>
                <a:effectLst/>
                <a:latin typeface="+mn-lt"/>
                <a:ea typeface="+mn-ea"/>
                <a:cs typeface="+mn-cs"/>
              </a:rPr>
              <a:t>dealeth</a:t>
            </a:r>
            <a:r>
              <a:rPr lang="en-US" sz="1200" kern="1200" dirty="0" smtClean="0">
                <a:solidFill>
                  <a:schemeClr val="tx1"/>
                </a:solidFill>
                <a:effectLst/>
                <a:latin typeface="+mn-lt"/>
                <a:ea typeface="+mn-ea"/>
                <a:cs typeface="+mn-cs"/>
              </a:rPr>
              <a:t> with you as with sons; for what son is he whom the father </a:t>
            </a:r>
            <a:r>
              <a:rPr lang="en-US" sz="1200" kern="1200" dirty="0" err="1" smtClean="0">
                <a:solidFill>
                  <a:schemeClr val="tx1"/>
                </a:solidFill>
                <a:effectLst/>
                <a:latin typeface="+mn-lt"/>
                <a:ea typeface="+mn-ea"/>
                <a:cs typeface="+mn-cs"/>
              </a:rPr>
              <a:t>chasteneth</a:t>
            </a:r>
            <a:r>
              <a:rPr lang="en-US" sz="1200" kern="1200" dirty="0" smtClean="0">
                <a:solidFill>
                  <a:schemeClr val="tx1"/>
                </a:solidFill>
                <a:effectLst/>
                <a:latin typeface="+mn-lt"/>
                <a:ea typeface="+mn-ea"/>
                <a:cs typeface="+mn-cs"/>
              </a:rPr>
              <a:t> not? </a:t>
            </a:r>
            <a:r>
              <a:rPr lang="en-US" sz="1200" b="1" kern="1200" baseline="300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But if ye be without chastisement, whereof all are partakers, then are ye bastards, and not sons. </a:t>
            </a:r>
            <a:r>
              <a:rPr lang="en-US" sz="1200" b="1"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Furthermore we have had fathers of our flesh which corrected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and we gave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reverence: shall we not much rather be in subjection unto the Father of spirits, and live? </a:t>
            </a:r>
            <a:r>
              <a:rPr lang="en-US" sz="1200" b="1" kern="1200" baseline="300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For they verily for a few days chastened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after their own pleasure; but he for </a:t>
            </a:r>
            <a:r>
              <a:rPr lang="en-US" sz="1200" i="1" kern="1200" dirty="0" smtClean="0">
                <a:solidFill>
                  <a:schemeClr val="tx1"/>
                </a:solidFill>
                <a:effectLst/>
                <a:latin typeface="+mn-lt"/>
                <a:ea typeface="+mn-ea"/>
                <a:cs typeface="+mn-cs"/>
              </a:rPr>
              <a:t>our</a:t>
            </a:r>
            <a:r>
              <a:rPr lang="en-US" sz="1200" kern="1200" dirty="0" smtClean="0">
                <a:solidFill>
                  <a:schemeClr val="tx1"/>
                </a:solidFill>
                <a:effectLst/>
                <a:latin typeface="+mn-lt"/>
                <a:ea typeface="+mn-ea"/>
                <a:cs typeface="+mn-cs"/>
              </a:rPr>
              <a:t> profit, that </a:t>
            </a:r>
            <a:r>
              <a:rPr lang="en-US" sz="1200" i="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might be partakers of his holiness. </a:t>
            </a:r>
          </a:p>
          <a:p>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16</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Proverbs 7:10 (NKJV) </a:t>
            </a:r>
            <a:r>
              <a:rPr lang="en-US" dirty="0" smtClean="0"/>
              <a:t/>
            </a:r>
            <a:br>
              <a:rPr lang="en-US" dirty="0" smtClean="0"/>
            </a:br>
            <a:r>
              <a:rPr lang="en-US" baseline="30000" dirty="0" smtClean="0"/>
              <a:t>10 </a:t>
            </a:r>
            <a:r>
              <a:rPr lang="en-US" dirty="0" smtClean="0"/>
              <a:t>And there a woman met him, </a:t>
            </a:r>
            <a:r>
              <a:rPr lang="en-US" i="1" dirty="0" smtClean="0"/>
              <a:t>With</a:t>
            </a:r>
            <a:r>
              <a:rPr lang="en-US" dirty="0" smtClean="0"/>
              <a:t> the attire of a harlot, and a crafty heart. </a:t>
            </a:r>
            <a:br>
              <a:rPr lang="en-US" dirty="0" smtClean="0"/>
            </a:br>
            <a:r>
              <a:rPr lang="en-US" dirty="0" smtClean="0"/>
              <a:t/>
            </a:r>
            <a:br>
              <a:rPr lang="en-US" dirty="0" smtClean="0"/>
            </a:br>
            <a:endParaRPr lang="en-US" dirty="0" smtClean="0"/>
          </a:p>
          <a:p>
            <a:r>
              <a:rPr lang="en-US" sz="1200" kern="1200" dirty="0" smtClean="0">
                <a:solidFill>
                  <a:schemeClr val="tx1"/>
                </a:solidFill>
                <a:effectLst/>
                <a:latin typeface="+mn-lt"/>
                <a:ea typeface="+mn-ea"/>
                <a:cs typeface="+mn-cs"/>
                <a:hlinkClick r:id="rId3"/>
              </a:rPr>
              <a:t>1Ti 2:9</a:t>
            </a:r>
            <a:r>
              <a:rPr lang="en-US" sz="1200" kern="1200" dirty="0" smtClean="0">
                <a:solidFill>
                  <a:schemeClr val="tx1"/>
                </a:solidFill>
                <a:effectLst/>
                <a:latin typeface="+mn-lt"/>
                <a:ea typeface="+mn-ea"/>
                <a:cs typeface="+mn-cs"/>
              </a:rPr>
              <a:t> — In like manner also, that women adorn themselves in modest apparel, with shamefacedness and sobriety; not with </a:t>
            </a:r>
            <a:r>
              <a:rPr lang="en-US" sz="1200" kern="1200" dirty="0" err="1" smtClean="0">
                <a:solidFill>
                  <a:schemeClr val="tx1"/>
                </a:solidFill>
                <a:effectLst/>
                <a:latin typeface="+mn-lt"/>
                <a:ea typeface="+mn-ea"/>
                <a:cs typeface="+mn-cs"/>
              </a:rPr>
              <a:t>broided</a:t>
            </a:r>
            <a:r>
              <a:rPr lang="en-US" sz="1200" kern="1200" dirty="0" smtClean="0">
                <a:solidFill>
                  <a:schemeClr val="tx1"/>
                </a:solidFill>
                <a:effectLst/>
                <a:latin typeface="+mn-lt"/>
                <a:ea typeface="+mn-ea"/>
                <a:cs typeface="+mn-cs"/>
              </a:rPr>
              <a:t> hair, or gold, or pearls, or costly array; </a:t>
            </a:r>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17</a:t>
            </a:fld>
            <a:endParaRPr lang="en-US"/>
          </a:p>
        </p:txBody>
      </p:sp>
    </p:spTree>
    <p:extLst>
      <p:ext uri="{BB962C8B-B14F-4D97-AF65-F5344CB8AC3E}">
        <p14:creationId xmlns:p14="http://schemas.microsoft.com/office/powerpoint/2010/main" val="410709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Titus 2:14 (NKJV) </a:t>
            </a:r>
            <a:r>
              <a:rPr lang="en-US" dirty="0" smtClean="0"/>
              <a:t/>
            </a:r>
            <a:br>
              <a:rPr lang="en-US" dirty="0" smtClean="0"/>
            </a:br>
            <a:r>
              <a:rPr lang="en-US" baseline="30000" dirty="0" smtClean="0"/>
              <a:t>14 </a:t>
            </a:r>
            <a:r>
              <a:rPr lang="en-US" dirty="0" smtClean="0"/>
              <a:t>who gave Himself for us, that He might redeem us from every lawless deed and purify for Himself </a:t>
            </a:r>
            <a:r>
              <a:rPr lang="en-US" i="1" dirty="0" smtClean="0"/>
              <a:t>His</a:t>
            </a:r>
            <a:r>
              <a:rPr lang="en-US" dirty="0" smtClean="0"/>
              <a:t> own special people, zealous for good works. </a:t>
            </a:r>
            <a:br>
              <a:rPr lang="en-US" dirty="0" smtClean="0"/>
            </a:br>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F80026-C2CA-4137-A177-E206744A9A74}" type="slidenum">
              <a:rPr lang="en-US" smtClean="0"/>
              <a:t>18</a:t>
            </a:fld>
            <a:endParaRPr lang="en-US"/>
          </a:p>
        </p:txBody>
      </p:sp>
    </p:spTree>
    <p:extLst>
      <p:ext uri="{BB962C8B-B14F-4D97-AF65-F5344CB8AC3E}">
        <p14:creationId xmlns:p14="http://schemas.microsoft.com/office/powerpoint/2010/main" val="4107099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DDCB5B9-7281-41C4-97F1-1BCB4109AB3E}"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CFC1-6D21-4BD0-8681-900C36DBC516}"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CB5B9-7281-41C4-97F1-1BCB4109AB3E}"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CB5B9-7281-41C4-97F1-1BCB4109AB3E}"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DDCB5B9-7281-41C4-97F1-1BCB4109AB3E}"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CFC1-6D21-4BD0-8681-900C36DBC516}"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CB5B9-7281-41C4-97F1-1BCB4109AB3E}"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DDCB5B9-7281-41C4-97F1-1BCB4109AB3E}" type="datetimeFigureOut">
              <a:rPr lang="en-US" smtClean="0"/>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DDCB5B9-7281-41C4-97F1-1BCB4109AB3E}" type="datetimeFigureOut">
              <a:rPr lang="en-US" smtClean="0"/>
              <a:t>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DCB5B9-7281-41C4-97F1-1BCB4109AB3E}" type="datetimeFigureOut">
              <a:rPr lang="en-US" smtClean="0"/>
              <a:t>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CB5B9-7281-41C4-97F1-1BCB4109AB3E}" type="datetimeFigureOut">
              <a:rPr lang="en-US" smtClean="0"/>
              <a:t>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CB5B9-7281-41C4-97F1-1BCB4109AB3E}" type="datetimeFigureOut">
              <a:rPr lang="en-US" smtClean="0"/>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CB5B9-7281-41C4-97F1-1BCB4109AB3E}" type="datetimeFigureOut">
              <a:rPr lang="en-US" smtClean="0"/>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8CFC1-6D21-4BD0-8681-900C36DBC51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DDCB5B9-7281-41C4-97F1-1BCB4109AB3E}" type="datetimeFigureOut">
              <a:rPr lang="en-US" smtClean="0"/>
              <a:t>1/2/2012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998CFC1-6D21-4BD0-8681-900C36DBC51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9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raceonlinelibrary.org/wp-content/uploads/2011/08/Family-Wor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929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0800" y="304800"/>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63500">
                    <a:schemeClr val="accent1">
                      <a:satMod val="175000"/>
                      <a:alpha val="40000"/>
                    </a:schemeClr>
                  </a:glow>
                  <a:reflection blurRad="6350" stA="55000" endA="300" endPos="45500" dir="5400000" sy="-100000" algn="bl" rotWithShape="0"/>
                </a:effectLst>
              </a:rPr>
              <a:t>Seven Tips To Raising Godly Children</a:t>
            </a:r>
          </a:p>
        </p:txBody>
      </p:sp>
    </p:spTree>
    <p:extLst>
      <p:ext uri="{BB962C8B-B14F-4D97-AF65-F5344CB8AC3E}">
        <p14:creationId xmlns:p14="http://schemas.microsoft.com/office/powerpoint/2010/main" val="109271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sp>
        <p:nvSpPr>
          <p:cNvPr id="7" name="TextBox 6"/>
          <p:cNvSpPr txBox="1"/>
          <p:nvPr/>
        </p:nvSpPr>
        <p:spPr>
          <a:xfrm>
            <a:off x="0" y="1905000"/>
            <a:ext cx="9144000"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Teach Them How To Love By Loving Them – Titus 2:4</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86201" y="2731800"/>
            <a:ext cx="5105400" cy="3185487"/>
          </a:xfrm>
          <a:prstGeom prst="rect">
            <a:avLst/>
          </a:prstGeom>
          <a:noFill/>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To love them is to value them – to seek their best interest – (our true values will be seen in what we seek for our children)</a:t>
            </a:r>
          </a:p>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Love them by teaching them to love God – by loving God – </a:t>
            </a:r>
            <a:r>
              <a:rPr lang="en-US" sz="2800" dirty="0" err="1" smtClean="0">
                <a:latin typeface="Calibri" pitchFamily="34" charset="0"/>
                <a:cs typeface="Calibri" pitchFamily="34" charset="0"/>
              </a:rPr>
              <a:t>Deut</a:t>
            </a:r>
            <a:r>
              <a:rPr lang="en-US" sz="2800" dirty="0" smtClean="0">
                <a:latin typeface="Calibri" pitchFamily="34" charset="0"/>
                <a:cs typeface="Calibri" pitchFamily="34" charset="0"/>
              </a:rPr>
              <a:t> 6:4,5</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95315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sp>
        <p:nvSpPr>
          <p:cNvPr id="7" name="TextBox 6"/>
          <p:cNvSpPr txBox="1"/>
          <p:nvPr/>
        </p:nvSpPr>
        <p:spPr>
          <a:xfrm>
            <a:off x="312369" y="1905000"/>
            <a:ext cx="8425896"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Teach Them God’s Word - (</a:t>
            </a: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Deut. 6:6-9</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86201" y="2731800"/>
            <a:ext cx="5105400" cy="3262432"/>
          </a:xfrm>
          <a:prstGeom prst="rect">
            <a:avLst/>
          </a:prstGeom>
          <a:noFill/>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Begin teaching them the scriptures early – 2 Tim 3:15</a:t>
            </a:r>
          </a:p>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Teach them “diligently” – keeping it before them at all times – </a:t>
            </a:r>
            <a:r>
              <a:rPr lang="en-US" sz="2800" dirty="0" err="1" smtClean="0">
                <a:latin typeface="Calibri" pitchFamily="34" charset="0"/>
                <a:cs typeface="Calibri" pitchFamily="34" charset="0"/>
              </a:rPr>
              <a:t>Dt</a:t>
            </a:r>
            <a:r>
              <a:rPr lang="en-US" sz="2800" dirty="0" smtClean="0">
                <a:latin typeface="Calibri" pitchFamily="34" charset="0"/>
                <a:cs typeface="Calibri" pitchFamily="34" charset="0"/>
              </a:rPr>
              <a:t> 6:7,8</a:t>
            </a:r>
          </a:p>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Teach them by living it – </a:t>
            </a:r>
            <a:r>
              <a:rPr lang="en-US" sz="2800" dirty="0" err="1" smtClean="0">
                <a:latin typeface="Calibri" pitchFamily="34" charset="0"/>
                <a:cs typeface="Calibri" pitchFamily="34" charset="0"/>
              </a:rPr>
              <a:t>Dt</a:t>
            </a:r>
            <a:r>
              <a:rPr lang="en-US" sz="2800" dirty="0" smtClean="0">
                <a:latin typeface="Calibri" pitchFamily="34" charset="0"/>
                <a:cs typeface="Calibri" pitchFamily="34" charset="0"/>
              </a:rPr>
              <a:t> 6:7-9; Gen 18:19;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961141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sp>
        <p:nvSpPr>
          <p:cNvPr id="7" name="TextBox 6"/>
          <p:cNvSpPr txBox="1"/>
          <p:nvPr/>
        </p:nvSpPr>
        <p:spPr>
          <a:xfrm>
            <a:off x="312369" y="1905000"/>
            <a:ext cx="8425896"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Discipline Them Properly - (</a:t>
            </a: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Prov. 13:24</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05200" y="2731800"/>
            <a:ext cx="5486401" cy="3985706"/>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700" dirty="0" smtClean="0">
                <a:latin typeface="Calibri" pitchFamily="34" charset="0"/>
                <a:cs typeface="Calibri" pitchFamily="34" charset="0"/>
              </a:rPr>
              <a:t>This includes positive teaching and training – teaching them to respect authority – especially God’s – Psalm 34:11-14; </a:t>
            </a:r>
            <a:r>
              <a:rPr lang="en-US" sz="2700" dirty="0" err="1" smtClean="0">
                <a:latin typeface="Calibri" pitchFamily="34" charset="0"/>
                <a:cs typeface="Calibri" pitchFamily="34" charset="0"/>
              </a:rPr>
              <a:t>Prov</a:t>
            </a:r>
            <a:r>
              <a:rPr lang="en-US" sz="2700" dirty="0" smtClean="0">
                <a:latin typeface="Calibri" pitchFamily="34" charset="0"/>
                <a:cs typeface="Calibri" pitchFamily="34" charset="0"/>
              </a:rPr>
              <a:t> 3:1-7; </a:t>
            </a:r>
            <a:r>
              <a:rPr lang="en-US" sz="2700" dirty="0" err="1" smtClean="0">
                <a:latin typeface="Calibri" pitchFamily="34" charset="0"/>
                <a:cs typeface="Calibri" pitchFamily="34" charset="0"/>
              </a:rPr>
              <a:t>Ecc</a:t>
            </a:r>
            <a:r>
              <a:rPr lang="en-US" sz="2700" dirty="0" smtClean="0">
                <a:latin typeface="Calibri" pitchFamily="34" charset="0"/>
                <a:cs typeface="Calibri" pitchFamily="34" charset="0"/>
              </a:rPr>
              <a:t> 12:13</a:t>
            </a:r>
          </a:p>
          <a:p>
            <a:pPr marL="285750" indent="-285750">
              <a:spcAft>
                <a:spcPts val="600"/>
              </a:spcAft>
              <a:buClr>
                <a:schemeClr val="accent2">
                  <a:lumMod val="60000"/>
                  <a:lumOff val="40000"/>
                </a:schemeClr>
              </a:buClr>
              <a:buFont typeface="Wingdings 2" pitchFamily="18" charset="2"/>
              <a:buChar char="è"/>
            </a:pPr>
            <a:r>
              <a:rPr lang="en-US" sz="2700" dirty="0">
                <a:latin typeface="Calibri" pitchFamily="34" charset="0"/>
                <a:cs typeface="Calibri" pitchFamily="34" charset="0"/>
              </a:rPr>
              <a:t>Teach them to think – discerning right from wrong </a:t>
            </a:r>
            <a:r>
              <a:rPr lang="en-US" sz="2700" dirty="0" smtClean="0">
                <a:latin typeface="Calibri" pitchFamily="34" charset="0"/>
                <a:cs typeface="Calibri" pitchFamily="34" charset="0"/>
              </a:rPr>
              <a:t>– </a:t>
            </a:r>
            <a:r>
              <a:rPr lang="en-US" sz="2700" dirty="0" err="1" smtClean="0">
                <a:latin typeface="Calibri" pitchFamily="34" charset="0"/>
                <a:cs typeface="Calibri" pitchFamily="34" charset="0"/>
              </a:rPr>
              <a:t>Prov</a:t>
            </a:r>
            <a:r>
              <a:rPr lang="en-US" sz="2700" dirty="0" smtClean="0">
                <a:latin typeface="Calibri" pitchFamily="34" charset="0"/>
                <a:cs typeface="Calibri" pitchFamily="34" charset="0"/>
              </a:rPr>
              <a:t> 4:1-27</a:t>
            </a:r>
          </a:p>
          <a:p>
            <a:pPr marL="285750" indent="-285750">
              <a:spcAft>
                <a:spcPts val="600"/>
              </a:spcAft>
              <a:buClr>
                <a:schemeClr val="accent2">
                  <a:lumMod val="60000"/>
                  <a:lumOff val="40000"/>
                </a:schemeClr>
              </a:buClr>
              <a:buFont typeface="Wingdings 2" pitchFamily="18" charset="2"/>
              <a:buChar char="è"/>
            </a:pPr>
            <a:r>
              <a:rPr lang="en-US" sz="2700" dirty="0" smtClean="0">
                <a:latin typeface="Calibri" pitchFamily="34" charset="0"/>
                <a:cs typeface="Calibri" pitchFamily="34" charset="0"/>
              </a:rPr>
              <a:t>Punish disobedience – Prov. 13:24; 22:15; 23:13,14; 29:15,17; </a:t>
            </a:r>
            <a:r>
              <a:rPr lang="en-US" sz="2700" dirty="0" err="1" smtClean="0">
                <a:latin typeface="Calibri" pitchFamily="34" charset="0"/>
                <a:cs typeface="Calibri" pitchFamily="34" charset="0"/>
              </a:rPr>
              <a:t>Heb</a:t>
            </a:r>
            <a:r>
              <a:rPr lang="en-US" sz="2700" dirty="0" smtClean="0">
                <a:latin typeface="Calibri" pitchFamily="34" charset="0"/>
                <a:cs typeface="Calibri" pitchFamily="34" charset="0"/>
              </a:rPr>
              <a:t> 12:7-9</a:t>
            </a:r>
            <a:endParaRPr lang="en-US" sz="2700" dirty="0">
              <a:latin typeface="Calibri" pitchFamily="34" charset="0"/>
              <a:cs typeface="Calibri" pitchFamily="34" charset="0"/>
            </a:endParaRPr>
          </a:p>
        </p:txBody>
      </p:sp>
    </p:spTree>
    <p:extLst>
      <p:ext uri="{BB962C8B-B14F-4D97-AF65-F5344CB8AC3E}">
        <p14:creationId xmlns:p14="http://schemas.microsoft.com/office/powerpoint/2010/main" val="6775553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sp>
        <p:nvSpPr>
          <p:cNvPr id="7" name="TextBox 6"/>
          <p:cNvSpPr txBox="1"/>
          <p:nvPr/>
        </p:nvSpPr>
        <p:spPr>
          <a:xfrm>
            <a:off x="0" y="1905000"/>
            <a:ext cx="914400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Teach Them To Worship God - (John 4:24)</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81400" y="2731800"/>
            <a:ext cx="5410201" cy="3185487"/>
          </a:xfrm>
          <a:prstGeom prst="rect">
            <a:avLst/>
          </a:prstGeom>
          <a:noFill/>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Teach them the value and importance of assembling with the saints – Psalm 122:1; </a:t>
            </a:r>
            <a:r>
              <a:rPr lang="en-US" sz="2800" dirty="0" err="1" smtClean="0">
                <a:latin typeface="Calibri" pitchFamily="34" charset="0"/>
                <a:cs typeface="Calibri" pitchFamily="34" charset="0"/>
              </a:rPr>
              <a:t>Heb</a:t>
            </a:r>
            <a:r>
              <a:rPr lang="en-US" sz="2800" dirty="0" smtClean="0">
                <a:latin typeface="Calibri" pitchFamily="34" charset="0"/>
                <a:cs typeface="Calibri" pitchFamily="34" charset="0"/>
              </a:rPr>
              <a:t> 10:24,25</a:t>
            </a:r>
          </a:p>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Teach them to reverence God - the importance of following God’s instructions – Lev 10:3; </a:t>
            </a:r>
            <a:r>
              <a:rPr lang="en-US" sz="2800" dirty="0" err="1" smtClean="0">
                <a:latin typeface="Calibri" pitchFamily="34" charset="0"/>
                <a:cs typeface="Calibri" pitchFamily="34" charset="0"/>
              </a:rPr>
              <a:t>Heb</a:t>
            </a:r>
            <a:r>
              <a:rPr lang="en-US" sz="2800" dirty="0" smtClean="0">
                <a:latin typeface="Calibri" pitchFamily="34" charset="0"/>
                <a:cs typeface="Calibri" pitchFamily="34" charset="0"/>
              </a:rPr>
              <a:t> 12:28</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0255185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81400" y="2731800"/>
            <a:ext cx="5410201" cy="3770263"/>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smtClean="0"/>
              <a:t>By consistently attending every service – punctuality</a:t>
            </a:r>
          </a:p>
          <a:p>
            <a:pPr marL="285750" indent="-285750">
              <a:spcAft>
                <a:spcPts val="600"/>
              </a:spcAft>
              <a:buClr>
                <a:schemeClr val="accent2">
                  <a:lumMod val="60000"/>
                  <a:lumOff val="40000"/>
                </a:schemeClr>
              </a:buClr>
              <a:buFont typeface="Wingdings 2" pitchFamily="18" charset="2"/>
              <a:buChar char="è"/>
            </a:pPr>
            <a:r>
              <a:rPr lang="en-US" sz="2800" dirty="0" smtClean="0"/>
              <a:t>Teaching them to be quiet – listen to the lessons – stay seated</a:t>
            </a:r>
          </a:p>
          <a:p>
            <a:pPr marL="285750" indent="-285750">
              <a:spcAft>
                <a:spcPts val="600"/>
              </a:spcAft>
              <a:buClr>
                <a:schemeClr val="accent2">
                  <a:lumMod val="60000"/>
                  <a:lumOff val="40000"/>
                </a:schemeClr>
              </a:buClr>
              <a:buFont typeface="Wingdings 2" pitchFamily="18" charset="2"/>
              <a:buChar char="è"/>
            </a:pPr>
            <a:r>
              <a:rPr lang="en-US" sz="2800" dirty="0" smtClean="0"/>
              <a:t>Teaching them to participate in the worship – </a:t>
            </a:r>
          </a:p>
          <a:p>
            <a:pPr marL="285750" indent="-285750">
              <a:spcAft>
                <a:spcPts val="600"/>
              </a:spcAft>
              <a:buClr>
                <a:schemeClr val="accent2">
                  <a:lumMod val="60000"/>
                  <a:lumOff val="40000"/>
                </a:schemeClr>
              </a:buClr>
              <a:buFont typeface="Wingdings 2" pitchFamily="18" charset="2"/>
              <a:buChar char="è"/>
            </a:pPr>
            <a:r>
              <a:rPr lang="en-US" sz="2800" dirty="0" smtClean="0"/>
              <a:t>Training them to take part in the work of the church -</a:t>
            </a:r>
            <a:endParaRPr lang="en-US" sz="2800" dirty="0"/>
          </a:p>
        </p:txBody>
      </p:sp>
      <p:sp>
        <p:nvSpPr>
          <p:cNvPr id="8" name="TextBox 7"/>
          <p:cNvSpPr txBox="1"/>
          <p:nvPr/>
        </p:nvSpPr>
        <p:spPr>
          <a:xfrm>
            <a:off x="0" y="1905000"/>
            <a:ext cx="914400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Teach Them To Worship God - (John 4:24)</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9892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sp>
        <p:nvSpPr>
          <p:cNvPr id="7" name="TextBox 6"/>
          <p:cNvSpPr txBox="1"/>
          <p:nvPr/>
        </p:nvSpPr>
        <p:spPr>
          <a:xfrm>
            <a:off x="312369" y="1905000"/>
            <a:ext cx="8425896"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Regulate </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Their Friends - (</a:t>
            </a: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Prov. 13:20</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81400" y="2731800"/>
            <a:ext cx="5410201" cy="3616375"/>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Do not be deceived into thinking that worldly friends will not negatively influence your child – 1 </a:t>
            </a:r>
            <a:r>
              <a:rPr lang="en-US" sz="2800" dirty="0" err="1" smtClean="0">
                <a:latin typeface="Calibri" pitchFamily="34" charset="0"/>
                <a:cs typeface="Calibri" pitchFamily="34" charset="0"/>
              </a:rPr>
              <a:t>Cor</a:t>
            </a:r>
            <a:r>
              <a:rPr lang="en-US" sz="2800" dirty="0" smtClean="0">
                <a:latin typeface="Calibri" pitchFamily="34" charset="0"/>
                <a:cs typeface="Calibri" pitchFamily="34" charset="0"/>
              </a:rPr>
              <a:t> 15:33</a:t>
            </a:r>
          </a:p>
          <a:p>
            <a:pPr marL="285750" indent="-285750">
              <a:spcAft>
                <a:spcPts val="600"/>
              </a:spcAft>
              <a:buClr>
                <a:schemeClr val="accent2">
                  <a:lumMod val="60000"/>
                  <a:lumOff val="40000"/>
                </a:schemeClr>
              </a:buClr>
              <a:buFont typeface="Wingdings 2" pitchFamily="18" charset="2"/>
              <a:buChar char="è"/>
            </a:pPr>
            <a:r>
              <a:rPr lang="en-US" sz="2800" dirty="0">
                <a:latin typeface="Calibri" pitchFamily="34" charset="0"/>
                <a:cs typeface="Calibri" pitchFamily="34" charset="0"/>
              </a:rPr>
              <a:t>Children may see it as intrusive, especially in the teenage years, but it is </a:t>
            </a:r>
            <a:r>
              <a:rPr lang="en-US" sz="2800" dirty="0" smtClean="0">
                <a:latin typeface="Calibri" pitchFamily="34" charset="0"/>
                <a:cs typeface="Calibri" pitchFamily="34" charset="0"/>
              </a:rPr>
              <a:t>necessary – it is your duty to protect them.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288154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sp>
        <p:nvSpPr>
          <p:cNvPr id="7" name="TextBox 6"/>
          <p:cNvSpPr txBox="1"/>
          <p:nvPr/>
        </p:nvSpPr>
        <p:spPr>
          <a:xfrm>
            <a:off x="312369" y="1905000"/>
            <a:ext cx="8425896"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Dress Them Appropriately - (</a:t>
            </a: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Prov. 7:10</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81400" y="2731800"/>
            <a:ext cx="5410201" cy="3616375"/>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Teach them the meaning and  importance of modesty – 1 Tim 2:9</a:t>
            </a:r>
          </a:p>
          <a:p>
            <a:pPr marL="285750" indent="-285750">
              <a:spcAft>
                <a:spcPts val="600"/>
              </a:spcAft>
              <a:buClr>
                <a:schemeClr val="accent2">
                  <a:lumMod val="60000"/>
                  <a:lumOff val="40000"/>
                </a:schemeClr>
              </a:buClr>
              <a:buFont typeface="Wingdings 2" pitchFamily="18" charset="2"/>
              <a:buChar char="è"/>
            </a:pPr>
            <a:r>
              <a:rPr lang="en-US" sz="2800" dirty="0">
                <a:latin typeface="Calibri" pitchFamily="34" charset="0"/>
                <a:cs typeface="Calibri" pitchFamily="34" charset="0"/>
              </a:rPr>
              <a:t>Like it or not, clothing sends a </a:t>
            </a:r>
            <a:r>
              <a:rPr lang="en-US" sz="2800" dirty="0" smtClean="0">
                <a:latin typeface="Calibri" pitchFamily="34" charset="0"/>
                <a:cs typeface="Calibri" pitchFamily="34" charset="0"/>
              </a:rPr>
              <a:t>message – why would parents dress their daughters like an ungodly music star – or their sons like a thug? </a:t>
            </a:r>
          </a:p>
        </p:txBody>
      </p:sp>
    </p:spTree>
    <p:extLst>
      <p:ext uri="{BB962C8B-B14F-4D97-AF65-F5344CB8AC3E}">
        <p14:creationId xmlns:p14="http://schemas.microsoft.com/office/powerpoint/2010/main" val="3499641689"/>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6" name="Rectangle 5"/>
          <p:cNvSpPr/>
          <p:nvPr/>
        </p:nvSpPr>
        <p:spPr>
          <a:xfrm>
            <a:off x="1403308" y="1166666"/>
            <a:ext cx="6244017" cy="584775"/>
          </a:xfrm>
          <a:prstGeom prst="rect">
            <a:avLst/>
          </a:prstGeom>
          <a:solidFill>
            <a:schemeClr val="tx1"/>
          </a:solidFill>
          <a:effectLst>
            <a:softEdge rad="127000"/>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effectLst>
                  <a:glow rad="228600">
                    <a:schemeClr val="tx2">
                      <a:lumMod val="40000"/>
                      <a:lumOff val="60000"/>
                      <a:alpha val="40000"/>
                    </a:schemeClr>
                  </a:glow>
                  <a:reflection blurRad="6350" stA="55000" endA="300" endPos="45500" dir="5400000" sy="-100000" algn="bl" rotWithShape="0"/>
                </a:effectLst>
              </a:rPr>
              <a:t>Seven Tips To Raising Godly Children</a:t>
            </a:r>
          </a:p>
        </p:txBody>
      </p:sp>
      <p:sp>
        <p:nvSpPr>
          <p:cNvPr id="7" name="TextBox 6"/>
          <p:cNvSpPr txBox="1"/>
          <p:nvPr/>
        </p:nvSpPr>
        <p:spPr>
          <a:xfrm>
            <a:off x="312369" y="1905000"/>
            <a:ext cx="8425896"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Get Them Involved In Good Works (</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Titus 2:14</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81400" y="2731800"/>
            <a:ext cx="5410201" cy="2754600"/>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a:latin typeface="Calibri" pitchFamily="34" charset="0"/>
                <a:cs typeface="Calibri" pitchFamily="34" charset="0"/>
              </a:rPr>
              <a:t>Children need to see </a:t>
            </a:r>
            <a:r>
              <a:rPr lang="en-US" sz="2800" dirty="0" smtClean="0">
                <a:latin typeface="Calibri" pitchFamily="34" charset="0"/>
                <a:cs typeface="Calibri" pitchFamily="34" charset="0"/>
              </a:rPr>
              <a:t>you </a:t>
            </a:r>
            <a:r>
              <a:rPr lang="en-US" sz="2800" dirty="0">
                <a:latin typeface="Calibri" pitchFamily="34" charset="0"/>
                <a:cs typeface="Calibri" pitchFamily="34" charset="0"/>
              </a:rPr>
              <a:t>fulfilling God’s command to love your neighbor (</a:t>
            </a:r>
            <a:r>
              <a:rPr lang="en-US" sz="2800" dirty="0" err="1">
                <a:latin typeface="Calibri" pitchFamily="34" charset="0"/>
                <a:cs typeface="Calibri" pitchFamily="34" charset="0"/>
              </a:rPr>
              <a:t>Lk</a:t>
            </a:r>
            <a:r>
              <a:rPr lang="en-US" sz="2800" dirty="0">
                <a:latin typeface="Calibri" pitchFamily="34" charset="0"/>
                <a:cs typeface="Calibri" pitchFamily="34" charset="0"/>
              </a:rPr>
              <a:t>. 10:25-37). </a:t>
            </a:r>
            <a:endParaRPr lang="en-US" sz="2800" dirty="0" smtClean="0">
              <a:latin typeface="Calibri" pitchFamily="34" charset="0"/>
              <a:cs typeface="Calibri" pitchFamily="34" charset="0"/>
            </a:endParaRPr>
          </a:p>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Getting them involved in helping others consistently will train them to be conscious of others needs.</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2323389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7" name="TextBox 6"/>
          <p:cNvSpPr txBox="1"/>
          <p:nvPr/>
        </p:nvSpPr>
        <p:spPr>
          <a:xfrm>
            <a:off x="278210" y="1066800"/>
            <a:ext cx="8425896"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Is Not Easy!! Requires Effort, Self Discipline and Faith </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00" y="2535972"/>
            <a:ext cx="5181601" cy="4093428"/>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3000" dirty="0">
                <a:latin typeface="Calibri" pitchFamily="34" charset="0"/>
                <a:cs typeface="Calibri" pitchFamily="34" charset="0"/>
              </a:rPr>
              <a:t>What are your children watching, hearing, reading &amp; doing?</a:t>
            </a:r>
          </a:p>
          <a:p>
            <a:pPr marL="285750" indent="-285750">
              <a:spcAft>
                <a:spcPts val="600"/>
              </a:spcAft>
              <a:buClr>
                <a:schemeClr val="accent2">
                  <a:lumMod val="60000"/>
                  <a:lumOff val="40000"/>
                </a:schemeClr>
              </a:buClr>
              <a:buFont typeface="Wingdings 2" pitchFamily="18" charset="2"/>
              <a:buChar char="è"/>
            </a:pPr>
            <a:r>
              <a:rPr lang="en-US" sz="3000" dirty="0">
                <a:latin typeface="Calibri" pitchFamily="34" charset="0"/>
                <a:cs typeface="Calibri" pitchFamily="34" charset="0"/>
              </a:rPr>
              <a:t>Where </a:t>
            </a:r>
            <a:r>
              <a:rPr lang="en-US" sz="3000" dirty="0" smtClean="0">
                <a:latin typeface="Calibri" pitchFamily="34" charset="0"/>
                <a:cs typeface="Calibri" pitchFamily="34" charset="0"/>
              </a:rPr>
              <a:t>do </a:t>
            </a:r>
            <a:r>
              <a:rPr lang="en-US" sz="3000" dirty="0">
                <a:latin typeface="Calibri" pitchFamily="34" charset="0"/>
                <a:cs typeface="Calibri" pitchFamily="34" charset="0"/>
              </a:rPr>
              <a:t>they </a:t>
            </a:r>
            <a:r>
              <a:rPr lang="en-US" sz="3000" dirty="0" smtClean="0">
                <a:latin typeface="Calibri" pitchFamily="34" charset="0"/>
                <a:cs typeface="Calibri" pitchFamily="34" charset="0"/>
              </a:rPr>
              <a:t>go </a:t>
            </a:r>
            <a:r>
              <a:rPr lang="en-US" sz="3000" dirty="0">
                <a:latin typeface="Calibri" pitchFamily="34" charset="0"/>
                <a:cs typeface="Calibri" pitchFamily="34" charset="0"/>
              </a:rPr>
              <a:t>&amp; with whom? 1 Cor. </a:t>
            </a:r>
            <a:r>
              <a:rPr lang="en-US" sz="3000" dirty="0" smtClean="0">
                <a:latin typeface="Calibri" pitchFamily="34" charset="0"/>
                <a:cs typeface="Calibri" pitchFamily="34" charset="0"/>
              </a:rPr>
              <a:t>15:33</a:t>
            </a:r>
          </a:p>
          <a:p>
            <a:pPr marL="285750" indent="-285750">
              <a:spcAft>
                <a:spcPts val="600"/>
              </a:spcAft>
              <a:buClr>
                <a:schemeClr val="accent2">
                  <a:lumMod val="60000"/>
                  <a:lumOff val="40000"/>
                </a:schemeClr>
              </a:buClr>
              <a:buFont typeface="Wingdings 2" pitchFamily="18" charset="2"/>
              <a:buChar char="è"/>
            </a:pPr>
            <a:r>
              <a:rPr lang="en-US" sz="3000" dirty="0" smtClean="0">
                <a:latin typeface="Calibri" pitchFamily="34" charset="0"/>
                <a:cs typeface="Calibri" pitchFamily="34" charset="0"/>
              </a:rPr>
              <a:t>What are they wearing?</a:t>
            </a:r>
            <a:endParaRPr lang="en-US" sz="3000" dirty="0">
              <a:latin typeface="Calibri" pitchFamily="34" charset="0"/>
              <a:cs typeface="Calibri" pitchFamily="34" charset="0"/>
            </a:endParaRPr>
          </a:p>
          <a:p>
            <a:pPr marL="285750" indent="-285750">
              <a:spcAft>
                <a:spcPts val="600"/>
              </a:spcAft>
              <a:buClr>
                <a:schemeClr val="accent2">
                  <a:lumMod val="60000"/>
                  <a:lumOff val="40000"/>
                </a:schemeClr>
              </a:buClr>
              <a:buFont typeface="Wingdings 2" pitchFamily="18" charset="2"/>
              <a:buChar char="è"/>
            </a:pPr>
            <a:r>
              <a:rPr lang="en-US" sz="3000" dirty="0">
                <a:latin typeface="Calibri" pitchFamily="34" charset="0"/>
                <a:cs typeface="Calibri" pitchFamily="34" charset="0"/>
              </a:rPr>
              <a:t>What are their priorities</a:t>
            </a:r>
            <a:r>
              <a:rPr lang="en-US" sz="3000" dirty="0" smtClean="0">
                <a:latin typeface="Calibri" pitchFamily="34" charset="0"/>
                <a:cs typeface="Calibri" pitchFamily="34" charset="0"/>
              </a:rPr>
              <a:t>?</a:t>
            </a:r>
          </a:p>
          <a:p>
            <a:pPr marL="285750" indent="-285750">
              <a:spcAft>
                <a:spcPts val="600"/>
              </a:spcAft>
              <a:buClr>
                <a:schemeClr val="accent2">
                  <a:lumMod val="60000"/>
                  <a:lumOff val="40000"/>
                </a:schemeClr>
              </a:buClr>
              <a:buFont typeface="Wingdings 2" pitchFamily="18" charset="2"/>
              <a:buChar char="è"/>
            </a:pPr>
            <a:r>
              <a:rPr lang="en-US" sz="3000" dirty="0" smtClean="0">
                <a:latin typeface="Calibri" pitchFamily="34" charset="0"/>
                <a:cs typeface="Calibri" pitchFamily="34" charset="0"/>
              </a:rPr>
              <a:t>Where are they heading? </a:t>
            </a:r>
            <a:endParaRPr lang="en-US" sz="3000" dirty="0">
              <a:latin typeface="Calibri" pitchFamily="34" charset="0"/>
              <a:cs typeface="Calibri" pitchFamily="34" charset="0"/>
            </a:endParaRPr>
          </a:p>
        </p:txBody>
      </p:sp>
    </p:spTree>
    <p:extLst>
      <p:ext uri="{BB962C8B-B14F-4D97-AF65-F5344CB8AC3E}">
        <p14:creationId xmlns:p14="http://schemas.microsoft.com/office/powerpoint/2010/main" val="28778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4" name="Rectangle 3"/>
          <p:cNvSpPr/>
          <p:nvPr/>
        </p:nvSpPr>
        <p:spPr>
          <a:xfrm>
            <a:off x="312369" y="1295400"/>
            <a:ext cx="8425896" cy="4524315"/>
          </a:xfrm>
          <a:prstGeom prst="rect">
            <a:avLst/>
          </a:prstGeom>
        </p:spPr>
        <p:txBody>
          <a:bodyPr wrap="square">
            <a:spAutoFit/>
          </a:bodyPr>
          <a:lstStyle/>
          <a:p>
            <a:pPr algn="ctr"/>
            <a:r>
              <a:rPr lang="en-US" sz="3200" b="1" dirty="0"/>
              <a:t>Deuteronomy 6:6-9 (NKJV) </a:t>
            </a:r>
            <a:r>
              <a:rPr lang="en-US" sz="3200" dirty="0"/>
              <a:t/>
            </a:r>
            <a:br>
              <a:rPr lang="en-US" sz="3200" dirty="0"/>
            </a:br>
            <a:r>
              <a:rPr lang="en-US" sz="3200" baseline="30000" dirty="0"/>
              <a:t>6 </a:t>
            </a:r>
            <a:r>
              <a:rPr lang="en-US" sz="3200" dirty="0"/>
              <a:t>"And these words which I command you today shall be in your heart. </a:t>
            </a:r>
            <a:r>
              <a:rPr lang="en-US" sz="3200" baseline="30000" dirty="0" smtClean="0"/>
              <a:t>7 </a:t>
            </a:r>
            <a:r>
              <a:rPr lang="en-US" sz="3200" dirty="0"/>
              <a:t>You shall teach them diligently to your children, and shall talk of them when you sit in your house, when you walk by the way, when you lie down, and when you rise up. </a:t>
            </a:r>
            <a:r>
              <a:rPr lang="en-US" sz="3200" baseline="30000" dirty="0" smtClean="0"/>
              <a:t>8 </a:t>
            </a:r>
            <a:r>
              <a:rPr lang="en-US" sz="3200" dirty="0"/>
              <a:t>You shall bind them as a sign on your hand, and they shall be as frontlets between your eyes. </a:t>
            </a:r>
            <a:r>
              <a:rPr lang="en-US" sz="3200" baseline="30000" dirty="0" smtClean="0"/>
              <a:t>9 </a:t>
            </a:r>
            <a:r>
              <a:rPr lang="en-US" sz="3200" dirty="0"/>
              <a:t>You shall write them on the doorposts of your house and on your gates. </a:t>
            </a:r>
          </a:p>
        </p:txBody>
      </p:sp>
    </p:spTree>
    <p:extLst>
      <p:ext uri="{BB962C8B-B14F-4D97-AF65-F5344CB8AC3E}">
        <p14:creationId xmlns:p14="http://schemas.microsoft.com/office/powerpoint/2010/main" val="2324182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9" y="2743200"/>
            <a:ext cx="3497631" cy="347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81400" y="2731800"/>
            <a:ext cx="5410201" cy="3262432"/>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Your duty is to help them develop their mind, attitude and character  according to godliness – </a:t>
            </a:r>
          </a:p>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Help them to develop a desire to please and serve God – </a:t>
            </a:r>
          </a:p>
          <a:p>
            <a:pPr marL="285750" indent="-285750">
              <a:spcAft>
                <a:spcPts val="600"/>
              </a:spcAft>
              <a:buClr>
                <a:schemeClr val="accent2">
                  <a:lumMod val="60000"/>
                  <a:lumOff val="40000"/>
                </a:schemeClr>
              </a:buClr>
              <a:buFont typeface="Wingdings 2" pitchFamily="18" charset="2"/>
              <a:buChar char="è"/>
            </a:pPr>
            <a:r>
              <a:rPr lang="en-US" sz="2800" dirty="0" smtClean="0">
                <a:latin typeface="Calibri" pitchFamily="34" charset="0"/>
                <a:cs typeface="Calibri" pitchFamily="34" charset="0"/>
              </a:rPr>
              <a:t>Help them to develop a strong faith in God and His word – </a:t>
            </a:r>
          </a:p>
        </p:txBody>
      </p:sp>
      <p:sp>
        <p:nvSpPr>
          <p:cNvPr id="6" name="TextBox 5"/>
          <p:cNvSpPr txBox="1"/>
          <p:nvPr/>
        </p:nvSpPr>
        <p:spPr>
          <a:xfrm>
            <a:off x="278210" y="1066800"/>
            <a:ext cx="8425896"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Is Not Easy!! Requires Effort, Self Discipline and Faith </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4838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 y="0"/>
            <a:ext cx="91336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98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2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72148"/>
            <a:ext cx="8458200" cy="3785652"/>
          </a:xfrm>
          <a:prstGeom prst="rect">
            <a:avLst/>
          </a:prstGeom>
          <a:solidFill>
            <a:schemeClr val="accent2">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a:t>
            </a:r>
            <a:r>
              <a:rPr lang="en-US" kern="0" dirty="0" smtClean="0">
                <a:solidFill>
                  <a:prstClr val="black"/>
                </a:solidFill>
                <a:effectLst>
                  <a:outerShdw blurRad="60007" dist="310007" dir="7680000" sy="30000" kx="1300200" algn="ctr" rotWithShape="0">
                    <a:prstClr val="black">
                      <a:alpha val="32000"/>
                    </a:prstClr>
                  </a:outerShdw>
                </a:effectLst>
              </a:rPr>
              <a:t>December 29-31, </a:t>
            </a:r>
            <a:r>
              <a:rPr lang="en-US" kern="0" dirty="0">
                <a:solidFill>
                  <a:prstClr val="black"/>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Preached </a:t>
            </a:r>
            <a:r>
              <a:rPr lang="en-US" kern="0" dirty="0" smtClean="0">
                <a:solidFill>
                  <a:prstClr val="black"/>
                </a:solidFill>
                <a:effectLst>
                  <a:outerShdw blurRad="60007" dist="310007" dir="7680000" sy="30000" kx="1300200" algn="ctr" rotWithShape="0">
                    <a:prstClr val="black">
                      <a:alpha val="32000"/>
                    </a:prstClr>
                  </a:outerShdw>
                </a:effectLst>
              </a:rPr>
              <a:t>January 1, 2012</a:t>
            </a:r>
            <a:endParaRPr lang="en-US" kern="0" dirty="0">
              <a:solidFill>
                <a:prstClr val="black"/>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West 65</a:t>
            </a:r>
            <a:r>
              <a:rPr lang="en-US" kern="0" baseline="30000" dirty="0">
                <a:solidFill>
                  <a:prstClr val="black"/>
                </a:solidFill>
                <a:effectLst>
                  <a:outerShdw blurRad="60007" dist="310007" dir="7680000" sy="30000" kx="1300200" algn="ctr" rotWithShape="0">
                    <a:prstClr val="black">
                      <a:alpha val="32000"/>
                    </a:prstClr>
                  </a:outerShdw>
                </a:effectLst>
              </a:rPr>
              <a:t>th</a:t>
            </a:r>
            <a:r>
              <a:rPr lang="en-US" kern="0" dirty="0">
                <a:solidFill>
                  <a:prstClr val="black"/>
                </a:solidFill>
                <a:effectLst>
                  <a:outerShdw blurRad="60007" dist="310007" dir="7680000" sy="30000" kx="1300200" algn="ctr" rotWithShape="0">
                    <a:prstClr val="black">
                      <a:alpha val="32000"/>
                    </a:prstClr>
                  </a:outerShdw>
                </a:effectLst>
              </a:rPr>
              <a:t> Street church of Christ</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P.O. Box 190062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Little Rock AR 72219</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501-568-1062</a:t>
            </a:r>
          </a:p>
          <a:p>
            <a:pPr algn="ctr" defTabSz="914353">
              <a:defRPr/>
            </a:pPr>
            <a:endParaRPr lang="en-US" kern="0" dirty="0">
              <a:solidFill>
                <a:prstClr val="black"/>
              </a:solidFill>
              <a:effectLst>
                <a:outerShdw blurRad="60007" dist="310007" dir="7680000" sy="30000" kx="1300200" algn="ctr" rotWithShape="0">
                  <a:prstClr val="black">
                    <a:alpha val="32000"/>
                  </a:prstClr>
                </a:outerShdw>
              </a:effectLst>
            </a:endParaRP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Prepared using PPT 2010</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Email – </a:t>
            </a:r>
            <a:r>
              <a:rPr lang="en-US" u="sng" kern="0" dirty="0">
                <a:solidFill>
                  <a:prstClr val="black"/>
                </a:solidFill>
                <a:effectLst>
                  <a:outerShdw blurRad="60007" dist="310007" dir="7680000" sy="30000" kx="1300200" algn="ctr" rotWithShape="0">
                    <a:prstClr val="black">
                      <a:alpha val="32000"/>
                    </a:prstClr>
                  </a:outerShdw>
                </a:effectLst>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rPr>
              <a:t> </a:t>
            </a:r>
            <a:r>
              <a:rPr lang="en-US" kern="0" dirty="0">
                <a:solidFill>
                  <a:prstClr val="black"/>
                </a:solidFill>
                <a:effectLst>
                  <a:outerShdw blurRad="60007" dist="310007" dir="7680000" sy="30000" kx="1300200" algn="ctr" rotWithShape="0">
                    <a:prstClr val="black">
                      <a:alpha val="32000"/>
                    </a:prstClr>
                  </a:outerShdw>
                </a:effectLst>
              </a:rPr>
              <a:t>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rPr>
              <a:t>More PPT &amp; Audio Sermons:</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hlinkClick r:id=""/>
              </a:rPr>
              <a:t>http://w65stchurchofchrist.org/donmaccla/2010SermonPage.html</a:t>
            </a:r>
            <a:r>
              <a:rPr lang="en-US" kern="0" dirty="0">
                <a:solidFill>
                  <a:prstClr val="black"/>
                </a:solidFill>
                <a:effectLst>
                  <a:outerShdw blurRad="60007" dist="310007" dir="7680000" sy="30000" kx="1300200" algn="ctr" rotWithShape="0">
                    <a:prstClr val="black">
                      <a:alpha val="32000"/>
                    </a:prstClr>
                  </a:outerShdw>
                </a:effectLst>
              </a:rPr>
              <a:t> </a:t>
            </a:r>
          </a:p>
          <a:p>
            <a:endParaRPr lang="en-US" dirty="0">
              <a:solidFill>
                <a:prstClr val="black"/>
              </a:solidFill>
              <a:effectLst>
                <a:outerShdw blurRad="60007" dist="310007" dir="7680000" sy="30000" kx="1300200" algn="ctr" rotWithShape="0">
                  <a:prstClr val="black">
                    <a:alpha val="32000"/>
                  </a:prstClr>
                </a:outerShdw>
              </a:effectLst>
            </a:endParaRPr>
          </a:p>
        </p:txBody>
      </p:sp>
      <p:sp>
        <p:nvSpPr>
          <p:cNvPr id="5" name="TextBox 4"/>
          <p:cNvSpPr txBox="1"/>
          <p:nvPr/>
        </p:nvSpPr>
        <p:spPr>
          <a:xfrm>
            <a:off x="304800" y="5309652"/>
            <a:ext cx="8458200" cy="1323435"/>
          </a:xfrm>
          <a:prstGeom prst="rect">
            <a:avLst/>
          </a:prstGeom>
        </p:spPr>
        <p:style>
          <a:lnRef idx="3">
            <a:schemeClr val="lt1"/>
          </a:lnRef>
          <a:fillRef idx="1">
            <a:schemeClr val="accent6"/>
          </a:fillRef>
          <a:effectRef idx="1">
            <a:schemeClr val="accent6"/>
          </a:effectRef>
          <a:fontRef idx="minor">
            <a:schemeClr val="lt1"/>
          </a:fontRef>
        </p:style>
        <p:txBody>
          <a:bodyPr wrap="square" lIns="91435" tIns="45718" rIns="91435" bIns="45718" rtlCol="0">
            <a:spAutoFit/>
          </a:bodyPr>
          <a:lstStyle/>
          <a:p>
            <a:pPr algn="ctr" defTabSz="91435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Note – Many of the transition effects used in this presentation may be lost using PPT 2007 Viewer</a:t>
            </a:r>
          </a:p>
          <a:p>
            <a:pPr algn="ctr" defTabSz="91435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http://www.microsoft.com/downloads/details.aspx?FamilyID=cb9bf144-1076-4615-9951-294eeb832823&amp;displaylang=en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6" name="Rectangle 5"/>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Tree>
    <p:extLst>
      <p:ext uri="{BB962C8B-B14F-4D97-AF65-F5344CB8AC3E}">
        <p14:creationId xmlns:p14="http://schemas.microsoft.com/office/powerpoint/2010/main" val="330060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45531"/>
          </a:xfrm>
          <a:prstGeom prst="rect">
            <a:avLst/>
          </a:prstGeom>
          <a:noFill/>
          <a:ln w="9525">
            <a:noFill/>
            <a:miter lim="800000"/>
            <a:headEnd/>
            <a:tailEnd/>
          </a:ln>
          <a:effectLst/>
        </p:spPr>
      </p:pic>
      <p:sp>
        <p:nvSpPr>
          <p:cNvPr id="4" name="Rectangle 3"/>
          <p:cNvSpPr/>
          <p:nvPr/>
        </p:nvSpPr>
        <p:spPr>
          <a:xfrm>
            <a:off x="1143000" y="457200"/>
            <a:ext cx="6781800" cy="4832092"/>
          </a:xfrm>
          <a:prstGeom prst="rect">
            <a:avLst/>
          </a:prstGeom>
        </p:spPr>
        <p:txBody>
          <a:bodyPr wrap="square">
            <a:spAutoFit/>
          </a:bodyPr>
          <a:lstStyle/>
          <a:p>
            <a:pPr algn="ctr"/>
            <a:r>
              <a:rPr lang="en-US" sz="2800" b="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Deuteronomy 6:1-9 (NKJV) </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a:r>
            <a:b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br>
            <a:r>
              <a:rPr lang="en-US" sz="2750" baseline="300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1 </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"Now this </a:t>
            </a:r>
            <a:r>
              <a:rPr lang="en-US" sz="2750" i="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is</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the commandment, </a:t>
            </a:r>
            <a:r>
              <a:rPr lang="en-US" sz="2750" i="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and these are</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the statutes and judgments which the LORD your God has commanded to teach you, that you may observe </a:t>
            </a:r>
            <a:r>
              <a:rPr lang="en-US" sz="2750" i="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them</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in the land which you are crossing over to possess, </a:t>
            </a:r>
            <a:r>
              <a:rPr lang="en-US" sz="275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2 </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that you may fear the LORD your God, to keep all His statutes and His commandments which I command you, you and your son and your grandson, all the days of your life, and that your days may be prolonged. </a:t>
            </a:r>
          </a:p>
        </p:txBody>
      </p:sp>
    </p:spTree>
    <p:extLst>
      <p:ext uri="{BB962C8B-B14F-4D97-AF65-F5344CB8AC3E}">
        <p14:creationId xmlns:p14="http://schemas.microsoft.com/office/powerpoint/2010/main" val="121391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45531"/>
          </a:xfrm>
          <a:prstGeom prst="rect">
            <a:avLst/>
          </a:prstGeom>
          <a:noFill/>
          <a:ln w="9525">
            <a:noFill/>
            <a:miter lim="800000"/>
            <a:headEnd/>
            <a:tailEnd/>
          </a:ln>
          <a:effectLst/>
        </p:spPr>
      </p:pic>
      <p:sp>
        <p:nvSpPr>
          <p:cNvPr id="4" name="Rectangle 3"/>
          <p:cNvSpPr/>
          <p:nvPr/>
        </p:nvSpPr>
        <p:spPr>
          <a:xfrm>
            <a:off x="1143000" y="457200"/>
            <a:ext cx="6781800" cy="4401205"/>
          </a:xfrm>
          <a:prstGeom prst="rect">
            <a:avLst/>
          </a:prstGeom>
        </p:spPr>
        <p:txBody>
          <a:bodyPr wrap="square">
            <a:spAutoFit/>
          </a:bodyPr>
          <a:lstStyle/>
          <a:p>
            <a:pPr algn="ctr"/>
            <a:r>
              <a:rPr lang="en-US" sz="2800" b="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Deuteronomy 6:1-9 (NKJV) </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a:r>
            <a:b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br>
            <a:r>
              <a:rPr lang="en-US" sz="280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3 </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Therefore hear, O Israel, and be careful to observe </a:t>
            </a:r>
            <a:r>
              <a:rPr lang="en-US" sz="2800" i="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it,</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that it may be well with you, and that you may multiply greatly as the LORD God of your fathers has promised you--'a land flowing with milk and honey.' </a:t>
            </a:r>
            <a:r>
              <a:rPr lang="en-US" sz="280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4 </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"Hear, O Israel: The LORD our God, the LORD </a:t>
            </a:r>
            <a:r>
              <a:rPr lang="en-US" sz="2800" i="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is</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one! </a:t>
            </a:r>
            <a:r>
              <a:rPr lang="en-US" sz="280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5 </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You shall love the LORD your God with all your heart, with all your soul, and with all your strength. </a:t>
            </a:r>
          </a:p>
        </p:txBody>
      </p:sp>
    </p:spTree>
    <p:extLst>
      <p:ext uri="{BB962C8B-B14F-4D97-AF65-F5344CB8AC3E}">
        <p14:creationId xmlns:p14="http://schemas.microsoft.com/office/powerpoint/2010/main" val="272634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45531"/>
          </a:xfrm>
          <a:prstGeom prst="rect">
            <a:avLst/>
          </a:prstGeom>
          <a:noFill/>
          <a:ln w="9525">
            <a:noFill/>
            <a:miter lim="800000"/>
            <a:headEnd/>
            <a:tailEnd/>
          </a:ln>
          <a:effectLst/>
        </p:spPr>
      </p:pic>
      <p:sp>
        <p:nvSpPr>
          <p:cNvPr id="4" name="Rectangle 3"/>
          <p:cNvSpPr/>
          <p:nvPr/>
        </p:nvSpPr>
        <p:spPr>
          <a:xfrm>
            <a:off x="1143000" y="457200"/>
            <a:ext cx="6781800" cy="4832092"/>
          </a:xfrm>
          <a:prstGeom prst="rect">
            <a:avLst/>
          </a:prstGeom>
        </p:spPr>
        <p:txBody>
          <a:bodyPr wrap="square">
            <a:spAutoFit/>
          </a:bodyPr>
          <a:lstStyle/>
          <a:p>
            <a:pPr algn="ctr"/>
            <a:r>
              <a:rPr lang="en-US" sz="2800" b="1"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Deuteronomy 6:1-9 (NKJV) </a:t>
            </a:r>
            <a: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a:r>
            <a:br>
              <a:rPr lang="en-US" sz="28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br>
            <a:r>
              <a:rPr lang="en-US" sz="275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6 </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"And these words which I command you today shall be in your heart. </a:t>
            </a:r>
            <a:r>
              <a:rPr lang="en-US" sz="275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7 </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You shall teach them diligently to your children, and shall talk of them when you sit in your house, when you walk by the way, when you lie down, and when you rise up. </a:t>
            </a:r>
            <a:r>
              <a:rPr lang="en-US" sz="275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8 </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You shall bind them as a sign on your hand, and they shall be as frontlets between your eyes. </a:t>
            </a:r>
            <a:r>
              <a:rPr lang="en-US" sz="2750" baseline="30000" dirty="0" smtClean="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 </a:t>
            </a:r>
            <a:r>
              <a:rPr lang="en-US" sz="275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You shall write them on the doorposts of your house and on your gates. </a:t>
            </a:r>
          </a:p>
        </p:txBody>
      </p:sp>
    </p:spTree>
    <p:extLst>
      <p:ext uri="{BB962C8B-B14F-4D97-AF65-F5344CB8AC3E}">
        <p14:creationId xmlns:p14="http://schemas.microsoft.com/office/powerpoint/2010/main" val="12746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6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3" name="Rectangle 2"/>
          <p:cNvSpPr/>
          <p:nvPr/>
        </p:nvSpPr>
        <p:spPr>
          <a:xfrm>
            <a:off x="312369" y="1237595"/>
            <a:ext cx="8425896" cy="4401205"/>
          </a:xfrm>
          <a:prstGeom prst="rect">
            <a:avLst/>
          </a:prstGeom>
        </p:spPr>
        <p:txBody>
          <a:bodyPr wrap="square">
            <a:spAutoFit/>
          </a:bodyPr>
          <a:lstStyle/>
          <a:p>
            <a:pPr algn="ctr"/>
            <a:r>
              <a:rPr lang="en-US" sz="2800" b="1" dirty="0"/>
              <a:t>Judges 2:10-13 (NKJV) </a:t>
            </a:r>
            <a:r>
              <a:rPr lang="en-US" sz="2800" dirty="0"/>
              <a:t/>
            </a:r>
            <a:br>
              <a:rPr lang="en-US" sz="2800" dirty="0"/>
            </a:br>
            <a:r>
              <a:rPr lang="en-US" sz="2800" baseline="30000" dirty="0"/>
              <a:t>10 </a:t>
            </a:r>
            <a:r>
              <a:rPr lang="en-US" sz="2800" dirty="0"/>
              <a:t>When all that generation had been gathered to their fathers, another generation arose after them who did not know the LORD nor the work which He had done for Israel. </a:t>
            </a:r>
            <a:r>
              <a:rPr lang="en-US" sz="2800" baseline="30000" dirty="0" smtClean="0"/>
              <a:t>11 </a:t>
            </a:r>
            <a:r>
              <a:rPr lang="en-US" sz="2800" dirty="0"/>
              <a:t>Then the children of Israel did evil in the sight of the LORD, and served the </a:t>
            </a:r>
            <a:r>
              <a:rPr lang="en-US" sz="2800" dirty="0" err="1"/>
              <a:t>Baals</a:t>
            </a:r>
            <a:r>
              <a:rPr lang="en-US" sz="2800" dirty="0"/>
              <a:t>; </a:t>
            </a:r>
            <a:r>
              <a:rPr lang="en-US" sz="2800" baseline="30000" dirty="0" smtClean="0"/>
              <a:t>12 </a:t>
            </a:r>
            <a:r>
              <a:rPr lang="en-US" sz="2800" dirty="0"/>
              <a:t>and they forsook the LORD God of their fathers, who had brought them out of the land of Egypt; and they followed other gods from </a:t>
            </a:r>
            <a:r>
              <a:rPr lang="en-US" sz="2800" i="1" dirty="0"/>
              <a:t>among</a:t>
            </a:r>
            <a:r>
              <a:rPr lang="en-US" sz="2800" dirty="0"/>
              <a:t> the gods of the people who </a:t>
            </a:r>
            <a:r>
              <a:rPr lang="en-US" sz="2800" i="1" dirty="0"/>
              <a:t>were</a:t>
            </a:r>
            <a:r>
              <a:rPr lang="en-US" sz="2800" dirty="0"/>
              <a:t> all around them, and they bowed down to them; and they provoked the LORD to anger. </a:t>
            </a:r>
          </a:p>
        </p:txBody>
      </p:sp>
    </p:spTree>
    <p:extLst>
      <p:ext uri="{BB962C8B-B14F-4D97-AF65-F5344CB8AC3E}">
        <p14:creationId xmlns:p14="http://schemas.microsoft.com/office/powerpoint/2010/main" val="3869154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eationtruth.com/store/images/RGC_DV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24" y="1521677"/>
            <a:ext cx="3712376" cy="4879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2" name="Rectangle 1"/>
          <p:cNvSpPr/>
          <p:nvPr/>
        </p:nvSpPr>
        <p:spPr>
          <a:xfrm>
            <a:off x="4038599" y="1143000"/>
            <a:ext cx="4699665"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We Live In A </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Culture </a:t>
            </a: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Hostile to Godly Values</a:t>
            </a:r>
          </a:p>
        </p:txBody>
      </p:sp>
      <p:sp>
        <p:nvSpPr>
          <p:cNvPr id="5" name="TextBox 4"/>
          <p:cNvSpPr txBox="1"/>
          <p:nvPr/>
        </p:nvSpPr>
        <p:spPr>
          <a:xfrm>
            <a:off x="3733800" y="2286000"/>
            <a:ext cx="5257801" cy="4308872"/>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Calibri" pitchFamily="34" charset="0"/>
                <a:cs typeface="Calibri" pitchFamily="34" charset="0"/>
              </a:rPr>
              <a:t>Television, movie, and music industries glorify immorality of all kinds – especially sexual sins., while ridiculing godliness -</a:t>
            </a:r>
          </a:p>
          <a:p>
            <a:pPr marL="285750" indent="-285750">
              <a:spcAft>
                <a:spcPts val="600"/>
              </a:spcAft>
              <a:buClr>
                <a:schemeClr val="accent2">
                  <a:lumMod val="60000"/>
                  <a:lumOff val="4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Calibri" pitchFamily="34" charset="0"/>
                <a:cs typeface="Calibri" pitchFamily="34" charset="0"/>
              </a:rPr>
              <a:t>Government education promotes immorality  and tolerance for every form of ungodliness – while forbidding exhibitions of faith in Christ -</a:t>
            </a:r>
          </a:p>
          <a:p>
            <a:pPr marL="285750" indent="-285750">
              <a:spcAft>
                <a:spcPts val="600"/>
              </a:spcAft>
              <a:buClr>
                <a:schemeClr val="accent2">
                  <a:lumMod val="60000"/>
                  <a:lumOff val="4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Calibri" pitchFamily="34" charset="0"/>
                <a:cs typeface="Calibri" pitchFamily="34" charset="0"/>
              </a:rPr>
              <a:t>Naturalistic Evolution and humanism are taught in public schools at every level -</a:t>
            </a:r>
            <a:endParaRPr lang="en-US" sz="2400" dirty="0">
              <a:effectLst>
                <a:outerShdw blurRad="60007" dist="310007" dir="7680000" sy="30000" kx="1300200" algn="ctr" rotWithShape="0">
                  <a:prstClr val="black">
                    <a:alpha val="32000"/>
                  </a:prstClr>
                </a:outerShdw>
              </a:effectLst>
              <a:latin typeface="Calibri" pitchFamily="34" charset="0"/>
              <a:cs typeface="Calibri" pitchFamily="34" charset="0"/>
            </a:endParaRPr>
          </a:p>
        </p:txBody>
      </p:sp>
    </p:spTree>
    <p:extLst>
      <p:ext uri="{BB962C8B-B14F-4D97-AF65-F5344CB8AC3E}">
        <p14:creationId xmlns:p14="http://schemas.microsoft.com/office/powerpoint/2010/main" val="12631726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eationtruth.com/store/images/RGC_DV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24" y="1521677"/>
            <a:ext cx="3712376" cy="4879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2" name="Rectangle 1"/>
          <p:cNvSpPr/>
          <p:nvPr/>
        </p:nvSpPr>
        <p:spPr>
          <a:xfrm>
            <a:off x="4038599" y="1143000"/>
            <a:ext cx="4699665"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We Live In A </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Culture </a:t>
            </a: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Hostile to Godly Values</a:t>
            </a:r>
          </a:p>
        </p:txBody>
      </p:sp>
      <p:sp>
        <p:nvSpPr>
          <p:cNvPr id="5" name="TextBox 4"/>
          <p:cNvSpPr txBox="1"/>
          <p:nvPr/>
        </p:nvSpPr>
        <p:spPr>
          <a:xfrm>
            <a:off x="3733800" y="2286000"/>
            <a:ext cx="5257801" cy="4308872"/>
          </a:xfrm>
          <a:prstGeom prst="rect">
            <a:avLst/>
          </a:prstGeom>
          <a:solidFill>
            <a:schemeClr val="bg1"/>
          </a:solidFill>
          <a:effectLst>
            <a:softEdge rad="317500"/>
          </a:effectLst>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800" b="1" dirty="0" smtClean="0">
                <a:latin typeface="Calibri" pitchFamily="34" charset="0"/>
                <a:cs typeface="Calibri" pitchFamily="34" charset="0"/>
              </a:rPr>
              <a:t>The world’s attack on the family </a:t>
            </a:r>
          </a:p>
          <a:p>
            <a:pPr marL="800100" lvl="1" indent="-342900">
              <a:spcAft>
                <a:spcPts val="600"/>
              </a:spcAft>
              <a:buClr>
                <a:schemeClr val="accent2">
                  <a:lumMod val="60000"/>
                  <a:lumOff val="40000"/>
                </a:schemeClr>
              </a:buClr>
              <a:buFont typeface="Wingdings" pitchFamily="2" charset="2"/>
              <a:buChar char="v"/>
            </a:pPr>
            <a:r>
              <a:rPr lang="en-US" sz="2400" dirty="0" smtClean="0">
                <a:latin typeface="Calibri" pitchFamily="34" charset="0"/>
                <a:cs typeface="Calibri" pitchFamily="34" charset="0"/>
              </a:rPr>
              <a:t>Diminished respect for marriage -</a:t>
            </a:r>
          </a:p>
          <a:p>
            <a:pPr marL="800100" lvl="1" indent="-342900">
              <a:spcAft>
                <a:spcPts val="600"/>
              </a:spcAft>
              <a:buClr>
                <a:schemeClr val="accent2">
                  <a:lumMod val="60000"/>
                  <a:lumOff val="40000"/>
                </a:schemeClr>
              </a:buClr>
              <a:buFont typeface="Wingdings" pitchFamily="2" charset="2"/>
              <a:buChar char="v"/>
            </a:pPr>
            <a:r>
              <a:rPr lang="en-US" sz="2400" dirty="0" smtClean="0">
                <a:latin typeface="Calibri" pitchFamily="34" charset="0"/>
                <a:cs typeface="Calibri" pitchFamily="34" charset="0"/>
              </a:rPr>
              <a:t>Unfaithfulness in marriage -</a:t>
            </a:r>
          </a:p>
          <a:p>
            <a:pPr marL="800100" lvl="1" indent="-342900">
              <a:spcAft>
                <a:spcPts val="600"/>
              </a:spcAft>
              <a:buClr>
                <a:schemeClr val="accent2">
                  <a:lumMod val="60000"/>
                  <a:lumOff val="40000"/>
                </a:schemeClr>
              </a:buClr>
              <a:buFont typeface="Wingdings" pitchFamily="2" charset="2"/>
              <a:buChar char="v"/>
            </a:pPr>
            <a:r>
              <a:rPr lang="en-US" sz="2400" dirty="0" smtClean="0">
                <a:latin typeface="Calibri" pitchFamily="34" charset="0"/>
                <a:cs typeface="Calibri" pitchFamily="34" charset="0"/>
              </a:rPr>
              <a:t>Rise in divorce rates –</a:t>
            </a:r>
          </a:p>
          <a:p>
            <a:pPr marL="800100" lvl="1" indent="-342900">
              <a:spcAft>
                <a:spcPts val="600"/>
              </a:spcAft>
              <a:buClr>
                <a:schemeClr val="accent2">
                  <a:lumMod val="60000"/>
                  <a:lumOff val="40000"/>
                </a:schemeClr>
              </a:buClr>
              <a:buFont typeface="Wingdings" pitchFamily="2" charset="2"/>
              <a:buChar char="v"/>
            </a:pPr>
            <a:r>
              <a:rPr lang="en-US" sz="2400" dirty="0" smtClean="0">
                <a:latin typeface="Calibri" pitchFamily="34" charset="0"/>
                <a:cs typeface="Calibri" pitchFamily="34" charset="0"/>
              </a:rPr>
              <a:t>Destroying gender role distinctions -</a:t>
            </a:r>
          </a:p>
          <a:p>
            <a:pPr marL="800100" lvl="1" indent="-342900">
              <a:spcAft>
                <a:spcPts val="600"/>
              </a:spcAft>
              <a:buClr>
                <a:schemeClr val="accent2">
                  <a:lumMod val="60000"/>
                  <a:lumOff val="40000"/>
                </a:schemeClr>
              </a:buClr>
              <a:buFont typeface="Wingdings" pitchFamily="2" charset="2"/>
              <a:buChar char="v"/>
            </a:pPr>
            <a:r>
              <a:rPr lang="en-US" sz="2400" dirty="0">
                <a:latin typeface="Calibri" pitchFamily="34" charset="0"/>
                <a:cs typeface="Calibri" pitchFamily="34" charset="0"/>
              </a:rPr>
              <a:t>Distractions - </a:t>
            </a:r>
            <a:r>
              <a:rPr lang="en-US" sz="2400" dirty="0" smtClean="0">
                <a:latin typeface="Calibri" pitchFamily="34" charset="0"/>
                <a:cs typeface="Calibri" pitchFamily="34" charset="0"/>
              </a:rPr>
              <a:t>Busy mom’s and dad’s</a:t>
            </a:r>
          </a:p>
          <a:p>
            <a:pPr marL="800100" lvl="1" indent="-342900">
              <a:spcAft>
                <a:spcPts val="600"/>
              </a:spcAft>
              <a:buClr>
                <a:schemeClr val="accent2">
                  <a:lumMod val="60000"/>
                  <a:lumOff val="40000"/>
                </a:schemeClr>
              </a:buClr>
              <a:buFont typeface="Wingdings" pitchFamily="2" charset="2"/>
              <a:buChar char="v"/>
            </a:pPr>
            <a:r>
              <a:rPr lang="en-US" sz="2400" dirty="0" smtClean="0">
                <a:latin typeface="Calibri" pitchFamily="34" charset="0"/>
                <a:cs typeface="Calibri" pitchFamily="34" charset="0"/>
              </a:rPr>
              <a:t>More focus on the secular than the holy . . .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43608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3" name="Rectangle 2"/>
          <p:cNvSpPr/>
          <p:nvPr/>
        </p:nvSpPr>
        <p:spPr>
          <a:xfrm>
            <a:off x="312369" y="2209800"/>
            <a:ext cx="8425896" cy="2800767"/>
          </a:xfrm>
          <a:prstGeom prst="rect">
            <a:avLst/>
          </a:prstGeom>
        </p:spPr>
        <p:txBody>
          <a:bodyPr wrap="square">
            <a:spAutoFit/>
          </a:bodyPr>
          <a:lstStyle/>
          <a:p>
            <a:pPr algn="ctr"/>
            <a:r>
              <a:rPr lang="en-US" sz="4400" b="1" dirty="0"/>
              <a:t>Proverbs 22:6 (NKJV) </a:t>
            </a:r>
            <a:r>
              <a:rPr lang="en-US" sz="4400" dirty="0"/>
              <a:t/>
            </a:r>
            <a:br>
              <a:rPr lang="en-US" sz="4400" dirty="0"/>
            </a:br>
            <a:r>
              <a:rPr lang="en-US" sz="4400" baseline="30000" dirty="0"/>
              <a:t>6 </a:t>
            </a:r>
            <a:r>
              <a:rPr lang="en-US" sz="4400" dirty="0"/>
              <a:t>Train up a child in the way he should go, And when he is old he will not depart from it. </a:t>
            </a:r>
          </a:p>
        </p:txBody>
      </p:sp>
    </p:spTree>
    <p:extLst>
      <p:ext uri="{BB962C8B-B14F-4D97-AF65-F5344CB8AC3E}">
        <p14:creationId xmlns:p14="http://schemas.microsoft.com/office/powerpoint/2010/main" val="13623470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4" name="Rectangle 3"/>
          <p:cNvSpPr/>
          <p:nvPr/>
        </p:nvSpPr>
        <p:spPr>
          <a:xfrm>
            <a:off x="312369" y="1720840"/>
            <a:ext cx="8425896" cy="3539430"/>
          </a:xfrm>
          <a:prstGeom prst="rect">
            <a:avLst/>
          </a:prstGeom>
        </p:spPr>
        <p:txBody>
          <a:bodyPr wrap="square">
            <a:spAutoFit/>
          </a:bodyPr>
          <a:lstStyle/>
          <a:p>
            <a:pPr algn="ctr"/>
            <a:r>
              <a:rPr lang="en-US" sz="3200" b="1" dirty="0"/>
              <a:t>Ephesians 6:1-4 (NKJV) </a:t>
            </a:r>
            <a:r>
              <a:rPr lang="en-US" sz="3200" dirty="0"/>
              <a:t/>
            </a:r>
            <a:br>
              <a:rPr lang="en-US" sz="3200" dirty="0"/>
            </a:br>
            <a:r>
              <a:rPr lang="en-US" sz="3200" baseline="30000" dirty="0"/>
              <a:t>1 </a:t>
            </a:r>
            <a:r>
              <a:rPr lang="en-US" sz="3200" dirty="0"/>
              <a:t>Children, obey your parents in the Lord, for this is right. </a:t>
            </a:r>
            <a:r>
              <a:rPr lang="en-US" sz="3200" baseline="30000" dirty="0" smtClean="0"/>
              <a:t>2 </a:t>
            </a:r>
            <a:r>
              <a:rPr lang="en-US" sz="3200" i="1" dirty="0"/>
              <a:t>"Honor your father and mother,"</a:t>
            </a:r>
            <a:r>
              <a:rPr lang="en-US" sz="3200" dirty="0"/>
              <a:t> which is the first commandment with promise: </a:t>
            </a:r>
            <a:r>
              <a:rPr lang="en-US" sz="3200" baseline="30000" dirty="0" smtClean="0"/>
              <a:t>3 </a:t>
            </a:r>
            <a:r>
              <a:rPr lang="en-US" sz="3200" i="1" dirty="0"/>
              <a:t>"that it may be well with you and you may live long on the earth."</a:t>
            </a:r>
            <a:r>
              <a:rPr lang="en-US" sz="3200" dirty="0"/>
              <a:t> </a:t>
            </a:r>
            <a:r>
              <a:rPr lang="en-US" sz="3200" baseline="30000" dirty="0" smtClean="0"/>
              <a:t>4 </a:t>
            </a:r>
            <a:r>
              <a:rPr lang="en-US" sz="3200" dirty="0"/>
              <a:t>And you, fathers, do not provoke your children to wrath, but bring them up in the training and admonition of the Lord. </a:t>
            </a:r>
          </a:p>
        </p:txBody>
      </p:sp>
    </p:spTree>
    <p:extLst>
      <p:ext uri="{BB962C8B-B14F-4D97-AF65-F5344CB8AC3E}">
        <p14:creationId xmlns:p14="http://schemas.microsoft.com/office/powerpoint/2010/main" val="13106495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pic>
        <p:nvPicPr>
          <p:cNvPr id="3" name="Picture 2" descr="http://www.creationtruth.com/store/images/RGC_DV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24" y="1521677"/>
            <a:ext cx="3712376" cy="4879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038599" y="1143000"/>
            <a:ext cx="4699665" cy="120032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Parents Are Stewards of Their Children</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endParaRPr>
          </a:p>
        </p:txBody>
      </p:sp>
      <p:sp>
        <p:nvSpPr>
          <p:cNvPr id="5" name="TextBox 4"/>
          <p:cNvSpPr txBox="1"/>
          <p:nvPr/>
        </p:nvSpPr>
        <p:spPr>
          <a:xfrm>
            <a:off x="3886201" y="2452568"/>
            <a:ext cx="5105400" cy="3277820"/>
          </a:xfrm>
          <a:prstGeom prst="rect">
            <a:avLst/>
          </a:prstGeom>
          <a:noFill/>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2400" dirty="0">
                <a:latin typeface="Calibri" pitchFamily="34" charset="0"/>
                <a:cs typeface="Calibri" pitchFamily="34" charset="0"/>
              </a:rPr>
              <a:t>Children are a heritage of the Lord – Ps. 127:3</a:t>
            </a:r>
          </a:p>
          <a:p>
            <a:pPr marL="285750" indent="-285750">
              <a:spcAft>
                <a:spcPts val="600"/>
              </a:spcAft>
              <a:buClr>
                <a:schemeClr val="accent2">
                  <a:lumMod val="60000"/>
                  <a:lumOff val="40000"/>
                </a:schemeClr>
              </a:buClr>
              <a:buFont typeface="Wingdings 2" pitchFamily="18" charset="2"/>
              <a:buChar char="è"/>
            </a:pPr>
            <a:r>
              <a:rPr lang="en-US" sz="2400" dirty="0">
                <a:latin typeface="Calibri" pitchFamily="34" charset="0"/>
                <a:cs typeface="Calibri" pitchFamily="34" charset="0"/>
              </a:rPr>
              <a:t>Stewardship implies responsibility  - 1 Sam 2:29, 31-34; 3:13</a:t>
            </a:r>
          </a:p>
          <a:p>
            <a:pPr marL="285750" indent="-285750">
              <a:spcAft>
                <a:spcPts val="600"/>
              </a:spcAft>
              <a:buClr>
                <a:schemeClr val="accent2">
                  <a:lumMod val="60000"/>
                  <a:lumOff val="40000"/>
                </a:schemeClr>
              </a:buClr>
              <a:buFont typeface="Wingdings 2" pitchFamily="18" charset="2"/>
              <a:buChar char="è"/>
            </a:pPr>
            <a:r>
              <a:rPr lang="en-US" sz="2400" dirty="0">
                <a:latin typeface="Calibri" pitchFamily="34" charset="0"/>
                <a:cs typeface="Calibri" pitchFamily="34" charset="0"/>
              </a:rPr>
              <a:t>Being a good steward takes effort – Luke </a:t>
            </a:r>
            <a:r>
              <a:rPr lang="en-US" sz="2400" dirty="0" smtClean="0">
                <a:latin typeface="Calibri" pitchFamily="34" charset="0"/>
                <a:cs typeface="Calibri" pitchFamily="34" charset="0"/>
              </a:rPr>
              <a:t>12:42,43</a:t>
            </a:r>
          </a:p>
          <a:p>
            <a:pPr marL="285750" indent="-285750">
              <a:spcAft>
                <a:spcPts val="600"/>
              </a:spcAft>
              <a:buClr>
                <a:schemeClr val="accent2">
                  <a:lumMod val="60000"/>
                  <a:lumOff val="40000"/>
                </a:schemeClr>
              </a:buClr>
              <a:buFont typeface="Wingdings 2" pitchFamily="18" charset="2"/>
              <a:buChar char="è"/>
            </a:pPr>
            <a:r>
              <a:rPr lang="en-US" sz="2400" dirty="0" smtClean="0">
                <a:latin typeface="Calibri" pitchFamily="34" charset="0"/>
                <a:cs typeface="Calibri" pitchFamily="34" charset="0"/>
              </a:rPr>
              <a:t>Too many stories of regret by parents who realize they failed their children!</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168741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eationtruth.com/store/images/RGC_DV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24" y="1521677"/>
            <a:ext cx="3712376" cy="4879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312369" y="381000"/>
            <a:ext cx="8425896" cy="707886"/>
          </a:xfrm>
          <a:prstGeom prst="rect">
            <a:avLst/>
          </a:prstGeom>
        </p:spPr>
        <p:txBody>
          <a:bodyPr wrap="none">
            <a:spAutoFit/>
          </a:bodyPr>
          <a:lstStyle/>
          <a:p>
            <a:r>
              <a:rPr lang="en-US" sz="4000" dirty="0" smtClean="0"/>
              <a:t>Raising Godly Children In An Ungodly World</a:t>
            </a:r>
            <a:endParaRPr lang="en-US" sz="4000" dirty="0"/>
          </a:p>
        </p:txBody>
      </p:sp>
      <p:sp>
        <p:nvSpPr>
          <p:cNvPr id="5" name="TextBox 4"/>
          <p:cNvSpPr txBox="1"/>
          <p:nvPr/>
        </p:nvSpPr>
        <p:spPr>
          <a:xfrm>
            <a:off x="3886201" y="2546390"/>
            <a:ext cx="5105400" cy="3016210"/>
          </a:xfrm>
          <a:prstGeom prst="rect">
            <a:avLst/>
          </a:prstGeom>
          <a:noFill/>
        </p:spPr>
        <p:txBody>
          <a:bodyPr wrap="square" rtlCol="0">
            <a:spAutoFit/>
          </a:bodyPr>
          <a:lstStyle/>
          <a:p>
            <a:pPr marL="285750" indent="-285750">
              <a:spcAft>
                <a:spcPts val="600"/>
              </a:spcAft>
              <a:buClr>
                <a:schemeClr val="accent2">
                  <a:lumMod val="60000"/>
                  <a:lumOff val="40000"/>
                </a:schemeClr>
              </a:buClr>
              <a:buFont typeface="Wingdings 2" pitchFamily="18" charset="2"/>
              <a:buChar char="è"/>
            </a:pPr>
            <a:r>
              <a:rPr lang="en-US" sz="3000" b="1" dirty="0" smtClean="0"/>
              <a:t>One generation from apostasy</a:t>
            </a:r>
          </a:p>
          <a:p>
            <a:pPr marL="285750" indent="-285750">
              <a:spcAft>
                <a:spcPts val="600"/>
              </a:spcAft>
              <a:buClr>
                <a:schemeClr val="accent2">
                  <a:lumMod val="60000"/>
                  <a:lumOff val="40000"/>
                </a:schemeClr>
              </a:buClr>
              <a:buFont typeface="Wingdings 2" pitchFamily="18" charset="2"/>
              <a:buChar char="è"/>
            </a:pPr>
            <a:r>
              <a:rPr lang="en-US" sz="3000" b="1" dirty="0" smtClean="0"/>
              <a:t>If we do NOT train our children – the world will!!</a:t>
            </a:r>
          </a:p>
          <a:p>
            <a:pPr marL="285750" indent="-285750">
              <a:spcAft>
                <a:spcPts val="600"/>
              </a:spcAft>
              <a:buClr>
                <a:schemeClr val="accent2">
                  <a:lumMod val="60000"/>
                  <a:lumOff val="40000"/>
                </a:schemeClr>
              </a:buClr>
              <a:buFont typeface="Wingdings 2" pitchFamily="18" charset="2"/>
              <a:buChar char="è"/>
            </a:pPr>
            <a:r>
              <a:rPr lang="en-US" sz="3000" b="1" dirty="0" smtClean="0"/>
              <a:t>Your acceptance or rejection of your duties as a parent will be your real legacy – </a:t>
            </a:r>
            <a:endParaRPr lang="en-US" sz="3000" dirty="0"/>
          </a:p>
        </p:txBody>
      </p:sp>
      <p:sp>
        <p:nvSpPr>
          <p:cNvPr id="6" name="Rectangle 5"/>
          <p:cNvSpPr/>
          <p:nvPr/>
        </p:nvSpPr>
        <p:spPr>
          <a:xfrm>
            <a:off x="4038599" y="1143000"/>
            <a:ext cx="4699665" cy="120032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rPr>
              <a:t>Parents Are Stewards of Their Children</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Pythagoras" pitchFamily="2" charset="0"/>
            </a:endParaRPr>
          </a:p>
        </p:txBody>
      </p:sp>
    </p:spTree>
    <p:extLst>
      <p:ext uri="{BB962C8B-B14F-4D97-AF65-F5344CB8AC3E}">
        <p14:creationId xmlns:p14="http://schemas.microsoft.com/office/powerpoint/2010/main" val="36968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6534</TotalTime>
  <Words>2598</Words>
  <Application>Microsoft Office PowerPoint</Application>
  <PresentationFormat>On-screen Show (4:3)</PresentationFormat>
  <Paragraphs>187</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48</cp:revision>
  <dcterms:created xsi:type="dcterms:W3CDTF">2011-12-26T16:47:38Z</dcterms:created>
  <dcterms:modified xsi:type="dcterms:W3CDTF">2012-01-02T16:21:42Z</dcterms:modified>
</cp:coreProperties>
</file>