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Lst>
  <p:sldIdLst>
    <p:sldId id="290" r:id="rId6"/>
    <p:sldId id="291" r:id="rId7"/>
    <p:sldId id="292" r:id="rId8"/>
    <p:sldId id="294" r:id="rId9"/>
    <p:sldId id="295" r:id="rId10"/>
    <p:sldId id="301" r:id="rId11"/>
    <p:sldId id="296" r:id="rId12"/>
    <p:sldId id="302" r:id="rId13"/>
    <p:sldId id="310" r:id="rId14"/>
    <p:sldId id="303" r:id="rId15"/>
    <p:sldId id="304" r:id="rId16"/>
    <p:sldId id="305" r:id="rId17"/>
    <p:sldId id="306" r:id="rId18"/>
    <p:sldId id="307" r:id="rId19"/>
    <p:sldId id="308" r:id="rId20"/>
    <p:sldId id="309" r:id="rId21"/>
    <p:sldId id="311" r:id="rId22"/>
    <p:sldId id="313" r:id="rId23"/>
    <p:sldId id="314" r:id="rId24"/>
    <p:sldId id="316" r:id="rId25"/>
    <p:sldId id="317" r:id="rId26"/>
    <p:sldId id="318" r:id="rId27"/>
    <p:sldId id="319" r:id="rId28"/>
    <p:sldId id="320" r:id="rId29"/>
    <p:sldId id="315" r:id="rId30"/>
    <p:sldId id="322" r:id="rId31"/>
    <p:sldId id="321"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298" r:id="rId45"/>
    <p:sldId id="299" r:id="rId46"/>
    <p:sldId id="300" r:id="rId47"/>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1pPr>
    <a:lvl2pPr marL="4572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2pPr>
    <a:lvl3pPr marL="9144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3pPr>
    <a:lvl4pPr marL="13716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4pPr>
    <a:lvl5pPr marL="18288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5pPr>
    <a:lvl6pPr marL="22860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6pPr>
    <a:lvl7pPr marL="27432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7pPr>
    <a:lvl8pPr marL="32004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8pPr>
    <a:lvl9pPr marL="36576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224"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035033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28650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066808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7771086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13327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0992557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2819400"/>
            <a:ext cx="5149850"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89248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71648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377754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1718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697371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01429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168949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59629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09075" y="635000"/>
            <a:ext cx="2613025" cy="801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86675" cy="801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35503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914650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44615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434170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63554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17178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89964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94931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289571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826930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370491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81107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50481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3865308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30621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756563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5930338"/>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14972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227898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4255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47725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67244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626861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747546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30346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085951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00971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9954697"/>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16200"/>
            <a:ext cx="51562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16200"/>
            <a:ext cx="51562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988820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819340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39933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5387305"/>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86291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182952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617765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350231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37412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615133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23088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686329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440740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1026"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1029" name="Group 5"/>
          <p:cNvGrpSpPr>
            <a:grpSpLocks/>
          </p:cNvGrpSpPr>
          <p:nvPr/>
        </p:nvGrpSpPr>
        <p:grpSpPr bwMode="auto">
          <a:xfrm>
            <a:off x="-25400" y="-25400"/>
            <a:ext cx="13055600" cy="9779000"/>
            <a:chOff x="0" y="0"/>
            <a:chExt cx="8224" cy="6160"/>
          </a:xfrm>
        </p:grpSpPr>
        <p:sp>
          <p:nvSpPr>
            <p:cNvPr id="102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635000"/>
            <a:ext cx="104521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050" name="Rectangle 2"/>
          <p:cNvSpPr>
            <a:spLocks noChangeArrowheads="1"/>
          </p:cNvSpPr>
          <p:nvPr>
            <p:ph type="body" idx="1"/>
          </p:nvPr>
        </p:nvSpPr>
        <p:spPr bwMode="auto">
          <a:xfrm>
            <a:off x="1270000" y="2819400"/>
            <a:ext cx="10452100" cy="582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grpSp>
        <p:nvGrpSpPr>
          <p:cNvPr id="2053" name="Group 5"/>
          <p:cNvGrpSpPr>
            <a:grpSpLocks/>
          </p:cNvGrpSpPr>
          <p:nvPr/>
        </p:nvGrpSpPr>
        <p:grpSpPr bwMode="auto">
          <a:xfrm>
            <a:off x="-12700" y="-12700"/>
            <a:ext cx="13055600" cy="9766300"/>
            <a:chOff x="0" y="0"/>
            <a:chExt cx="8224" cy="6152"/>
          </a:xfrm>
        </p:grpSpPr>
        <p:sp>
          <p:nvSpPr>
            <p:cNvPr id="205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xmlns:p14="http://schemas.microsoft.com/office/powerpoint/2010/main"/>
  <p:txStyles>
    <p:titleStyle>
      <a:lvl1pPr marL="419100" indent="-419100" algn="l" rtl="0" fontAlgn="base">
        <a:spcBef>
          <a:spcPct val="0"/>
        </a:spcBef>
        <a:spcAft>
          <a:spcPct val="0"/>
        </a:spcAft>
        <a:defRPr sz="7000">
          <a:solidFill>
            <a:schemeClr val="tx1"/>
          </a:solidFill>
          <a:latin typeface="+mj-lt"/>
          <a:ea typeface="+mj-ea"/>
          <a:cs typeface="+mj-cs"/>
          <a:sym typeface="Papyrus" charset="0"/>
        </a:defRPr>
      </a:lvl1pPr>
      <a:lvl2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0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1pPr>
      <a:lvl2pPr marL="15113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2pPr>
      <a:lvl3pPr marL="22225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3pPr>
      <a:lvl4pPr marL="29337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4pPr>
      <a:lvl5pPr marL="36576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5pPr>
      <a:lvl6pPr marL="41148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6pPr>
      <a:lvl7pPr marL="45720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7pPr>
      <a:lvl8pPr marL="50292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8pPr>
      <a:lvl9pPr marL="5486400" indent="-558800" algn="l" rtl="0" fontAlgn="base">
        <a:spcBef>
          <a:spcPts val="1100"/>
        </a:spcBef>
        <a:spcAft>
          <a:spcPct val="0"/>
        </a:spcAft>
        <a:buSzPct val="46000"/>
        <a:buChar char="•"/>
        <a:defRPr sz="38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074"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4098" name="Rectangle 2"/>
          <p:cNvSpPr>
            <a:spLocks noChangeArrowheads="1"/>
          </p:cNvSpPr>
          <p:nvPr>
            <p:ph type="body" idx="1"/>
          </p:nvPr>
        </p:nvSpPr>
        <p:spPr bwMode="auto">
          <a:xfrm>
            <a:off x="787400" y="2768600"/>
            <a:ext cx="1143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p:txStyles>
    <p:titleStyle>
      <a:lvl1pPr algn="l" rtl="0" fontAlgn="base">
        <a:spcBef>
          <a:spcPct val="0"/>
        </a:spcBef>
        <a:spcAft>
          <a:spcPct val="0"/>
        </a:spcAft>
        <a:defRPr sz="7200">
          <a:solidFill>
            <a:schemeClr val="tx1"/>
          </a:solidFill>
          <a:effectLst>
            <a:outerShdw blurRad="38100" dist="38100" dir="2700000" algn="tl">
              <a:srgbClr val="000000"/>
            </a:outerShdw>
          </a:effectLst>
          <a:latin typeface="+mj-lt"/>
          <a:ea typeface="+mj-ea"/>
          <a:cs typeface="+mj-cs"/>
          <a:sym typeface="Helvetica Neue Light" charset="0"/>
        </a:defRPr>
      </a:lvl1pPr>
      <a:lvl2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2pPr>
      <a:lvl3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3pPr>
      <a:lvl4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4pPr>
      <a:lvl5pPr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0"/>
          <a:cs typeface="ヒラギノ角ゴ ProN W3" charset="0"/>
          <a:sym typeface="Helvetica Neue Light" charset="0"/>
        </a:defRPr>
      </a:lvl9pPr>
    </p:titleStyle>
    <p:bodyStyle>
      <a:lvl1pPr marL="4064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1pPr>
      <a:lvl2pPr marL="8001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2pPr>
      <a:lvl3pPr marL="12446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3pPr>
      <a:lvl4pPr marL="16891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4pPr>
      <a:lvl5pPr marL="21336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5pPr>
      <a:lvl6pPr marL="25908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6pPr>
      <a:lvl7pPr marL="30480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7pPr>
      <a:lvl8pPr marL="35052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8pPr>
      <a:lvl9pPr marL="3962400" indent="-406400" algn="l" rtl="0" fontAlgn="base">
        <a:spcBef>
          <a:spcPts val="2400"/>
        </a:spcBef>
        <a:spcAft>
          <a:spcPct val="0"/>
        </a:spcAft>
        <a:buSzPct val="46000"/>
        <a:buChar char="•"/>
        <a:defRPr sz="3600">
          <a:solidFill>
            <a:schemeClr val="tx1"/>
          </a:solidFill>
          <a:effectLst>
            <a:outerShdw blurRad="38100" dist="38100" dir="2700000" algn="tl">
              <a:srgbClr val="000000"/>
            </a:outerShdw>
          </a:effectLst>
          <a:latin typeface="+mn-lt"/>
          <a:ea typeface="+mn-ea"/>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270000" y="254000"/>
            <a:ext cx="104648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Copperplate" charset="0"/>
              </a:rPr>
              <a:t>Click to edit Master title style</a:t>
            </a:r>
          </a:p>
        </p:txBody>
      </p:sp>
      <p:sp>
        <p:nvSpPr>
          <p:cNvPr id="5122" name="Rectangle 2"/>
          <p:cNvSpPr>
            <a:spLocks noChangeArrowheads="1"/>
          </p:cNvSpPr>
          <p:nvPr>
            <p:ph type="body" idx="1"/>
          </p:nvPr>
        </p:nvSpPr>
        <p:spPr bwMode="auto">
          <a:xfrm>
            <a:off x="1270000" y="2616200"/>
            <a:ext cx="10464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
        <p:nvSpPr>
          <p:cNvPr id="5123" name="Line 3"/>
          <p:cNvSpPr>
            <a:spLocks noChangeShapeType="1"/>
          </p:cNvSpPr>
          <p:nvPr/>
        </p:nvSpPr>
        <p:spPr bwMode="auto">
          <a:xfrm>
            <a:off x="1422400" y="2019300"/>
            <a:ext cx="10164763" cy="0"/>
          </a:xfrm>
          <a:prstGeom prst="line">
            <a:avLst/>
          </a:prstGeom>
          <a:noFill/>
          <a:ln w="12700" cap="flat">
            <a:solidFill>
              <a:srgbClr val="A5A59F"/>
            </a:solidFill>
            <a:prstDash val="solid"/>
            <a:miter lim="800000"/>
            <a:headEnd type="none" w="med" len="med"/>
            <a:tailEnd type="none" w="med" len="med"/>
          </a:ln>
          <a:effectLst>
            <a:outerShdw blurRad="12700" dist="12700" algn="ctr" rotWithShape="0">
              <a:schemeClr val="bg2">
                <a:alpha val="81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txStyles>
    <p:titleStyle>
      <a:lvl1pPr algn="ctr" rtl="0" fontAlgn="base">
        <a:spcBef>
          <a:spcPct val="0"/>
        </a:spcBef>
        <a:spcAft>
          <a:spcPct val="0"/>
        </a:spcAft>
        <a:defRPr sz="6400">
          <a:solidFill>
            <a:srgbClr val="000000"/>
          </a:solidFill>
          <a:latin typeface="+mj-lt"/>
          <a:ea typeface="+mj-ea"/>
          <a:cs typeface="+mj-cs"/>
          <a:sym typeface="Copperplate" charset="0"/>
        </a:defRPr>
      </a:lvl1pPr>
      <a:lvl2pPr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6400">
          <a:solidFill>
            <a:srgbClr val="000000"/>
          </a:solidFill>
          <a:latin typeface="Copperplate" charset="0"/>
          <a:ea typeface="ヒラギノ明朝 ProN W3" charset="0"/>
          <a:cs typeface="ヒラギノ明朝 ProN W3" charset="0"/>
          <a:sym typeface="Copperplate" charset="0"/>
        </a:defRPr>
      </a:lvl9pPr>
    </p:titleStyle>
    <p:bodyStyle>
      <a:lvl1pPr marL="8382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1pPr>
      <a:lvl2pPr marL="12827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2pPr>
      <a:lvl3pPr marL="17272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3pPr>
      <a:lvl4pPr marL="21717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4pPr>
      <a:lvl5pPr marL="26162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5pPr>
      <a:lvl6pPr marL="30734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6pPr>
      <a:lvl7pPr marL="35306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7pPr>
      <a:lvl8pPr marL="39878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8pPr>
      <a:lvl9pPr marL="4445000" indent="-571500" algn="l" rtl="0" fontAlgn="base">
        <a:spcBef>
          <a:spcPts val="1800"/>
        </a:spcBef>
        <a:spcAft>
          <a:spcPct val="0"/>
        </a:spcAft>
        <a:buSzPct val="100000"/>
        <a:buFont typeface="Palatino" charset="0"/>
        <a:buChar char="•"/>
        <a:defRPr sz="4200">
          <a:solidFill>
            <a:srgbClr val="404040"/>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65stchurchofchrist.org/coc/sermons/" TargetMode="External"/><Relationship Id="rId4" Type="http://schemas.openxmlformats.org/officeDocument/2006/relationships/hyperlink" Target="http://www.microsoft.com/downloads/details.aspx?FamilyID=cb9bf144-1076-4615-9951-294eeb832823&amp;displaylang=en" TargetMode="External"/><Relationship Id="rId1" Type="http://schemas.openxmlformats.org/officeDocument/2006/relationships/slideLayout" Target="../slideLayouts/slideLayout35.xml"/><Relationship Id="rId2" Type="http://schemas.openxmlformats.org/officeDocument/2006/relationships/hyperlink" Target="NUL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13219113"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320675"/>
            <a:ext cx="8369300" cy="6108700"/>
          </a:xfrm>
          <a:prstGeom prst="rect">
            <a:avLst/>
          </a:prstGeom>
          <a:noFill/>
          <a:ln>
            <a:noFill/>
          </a:ln>
          <a:effectLst>
            <a:outerShdw blurRad="165100" dist="1651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147" name="Rectangle 3"/>
          <p:cNvSpPr>
            <a:spLocks/>
          </p:cNvSpPr>
          <p:nvPr/>
        </p:nvSpPr>
        <p:spPr bwMode="auto">
          <a:xfrm>
            <a:off x="1038225" y="8623300"/>
            <a:ext cx="10926763" cy="1066800"/>
          </a:xfrm>
          <a:prstGeom prst="rect">
            <a:avLst/>
          </a:prstGeom>
          <a:noFill/>
          <a:ln>
            <a:noFill/>
          </a:ln>
          <a:effectLst>
            <a:outerShdw blurRad="165100" dist="1269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
            <a:spAutoFit/>
          </a:bodyPr>
          <a:lstStyle/>
          <a:p>
            <a:pPr marL="57150"/>
            <a:r>
              <a:rPr lang="en-US" sz="7800">
                <a:solidFill>
                  <a:srgbClr val="FEDF98"/>
                </a:solidFill>
                <a:effectLst>
                  <a:outerShdw blurRad="38100" dist="38100" dir="2700000" algn="tl">
                    <a:srgbClr val="000000"/>
                  </a:outerShdw>
                </a:effectLst>
                <a:latin typeface="Amienne" charset="0"/>
                <a:ea typeface="ＭＳ Ｐゴシック" charset="0"/>
                <a:cs typeface="Amienne" charset="0"/>
                <a:sym typeface="Amienne" charset="0"/>
              </a:rPr>
              <a:t>How Did We Get The Bible As It Is Today?</a:t>
            </a:r>
          </a:p>
        </p:txBody>
      </p:sp>
      <p:sp>
        <p:nvSpPr>
          <p:cNvPr id="6148" name="Rectangle 4"/>
          <p:cNvSpPr>
            <a:spLocks/>
          </p:cNvSpPr>
          <p:nvPr/>
        </p:nvSpPr>
        <p:spPr bwMode="auto">
          <a:xfrm>
            <a:off x="525463" y="6667500"/>
            <a:ext cx="11861800" cy="1905000"/>
          </a:xfrm>
          <a:prstGeom prst="rect">
            <a:avLst/>
          </a:prstGeom>
          <a:noFill/>
          <a:ln>
            <a:noFill/>
          </a:ln>
          <a:effectLst>
            <a:outerShdw blurRad="165100" dist="1269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FEDF98"/>
                </a:solidFill>
                <a:effectLst>
                  <a:outerShdw blurRad="38100" dist="38100" dir="2700000" algn="tl">
                    <a:srgbClr val="000000"/>
                  </a:outerShdw>
                </a:effectLst>
                <a:latin typeface="Rockwell Extra Bold" charset="0"/>
                <a:ea typeface="ＭＳ Ｐゴシック" charset="0"/>
                <a:cs typeface="Rockwell Extra Bold" charset="0"/>
                <a:sym typeface="Rockwell Extra Bold" charset="0"/>
              </a:rPr>
              <a:t>Prophecy Proves Scripture Is From God</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5363"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5365" name="Rectangle 5"/>
          <p:cNvSpPr>
            <a:spLocks/>
          </p:cNvSpPr>
          <p:nvPr/>
        </p:nvSpPr>
        <p:spPr bwMode="auto">
          <a:xfrm>
            <a:off x="6134100" y="3962400"/>
            <a:ext cx="6680200" cy="55626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buClr>
                <a:srgbClr val="804000"/>
              </a:buClr>
              <a:buSzPct val="100000"/>
              <a:buFont typeface="Zapf Dingbats" charset="0"/>
              <a:buChar char="✦"/>
            </a:pPr>
            <a:r>
              <a:rPr lang="en-US" sz="3400" dirty="0">
                <a:solidFill>
                  <a:schemeClr val="tx1"/>
                </a:solidFill>
                <a:latin typeface="Calibri" charset="0"/>
                <a:ea typeface="ＭＳ Ｐゴシック" charset="0"/>
                <a:cs typeface="Calibri" charset="0"/>
                <a:sym typeface="Calibri" charset="0"/>
              </a:rPr>
              <a:t>Biblical prophecies foretold events in detail that were beyond the scope of human speculation</a:t>
            </a:r>
            <a:r>
              <a:rPr lang="en-US" sz="3400" dirty="0" smtClean="0">
                <a:solidFill>
                  <a:schemeClr val="tx1"/>
                </a:solidFill>
                <a:latin typeface="Calibri" charset="0"/>
                <a:ea typeface="ＭＳ Ｐゴシック" charset="0"/>
                <a:cs typeface="Calibri" charset="0"/>
                <a:sym typeface="Calibri" charset="0"/>
              </a:rPr>
              <a:t>.</a:t>
            </a:r>
          </a:p>
          <a:p>
            <a:pPr marL="457200" indent="-457200" algn="l">
              <a:lnSpc>
                <a:spcPct val="90000"/>
              </a:lnSpc>
              <a:buClr>
                <a:srgbClr val="804000"/>
              </a:buClr>
              <a:buSzPct val="100000"/>
              <a:buFont typeface="Zapf Dingbats" charset="0"/>
              <a:buChar char="✦"/>
            </a:pPr>
            <a:r>
              <a:rPr lang="en-US" sz="3400" dirty="0" smtClean="0">
                <a:solidFill>
                  <a:schemeClr val="tx1"/>
                </a:solidFill>
                <a:latin typeface="Calibri" charset="0"/>
                <a:ea typeface="ＭＳ Ｐゴシック" charset="0"/>
                <a:cs typeface="Calibri" charset="0"/>
                <a:sym typeface="Calibri" charset="0"/>
              </a:rPr>
              <a:t>Not </a:t>
            </a:r>
            <a:r>
              <a:rPr lang="en-US" sz="3400" dirty="0">
                <a:solidFill>
                  <a:schemeClr val="tx1"/>
                </a:solidFill>
                <a:latin typeface="Calibri" charset="0"/>
                <a:ea typeface="ＭＳ Ｐゴシック" charset="0"/>
                <a:cs typeface="Calibri" charset="0"/>
                <a:sym typeface="Calibri" charset="0"/>
              </a:rPr>
              <a:t>ambiguous generalizations – but specific, detailed language that has a clear, demonstrable, and identifiable fulfillment</a:t>
            </a:r>
            <a:r>
              <a:rPr lang="en-US" sz="3400" dirty="0" smtClean="0">
                <a:solidFill>
                  <a:schemeClr val="tx1"/>
                </a:solidFill>
                <a:latin typeface="Calibri" charset="0"/>
                <a:ea typeface="ＭＳ Ｐゴシック" charset="0"/>
                <a:cs typeface="Calibri" charset="0"/>
                <a:sym typeface="Calibri" charset="0"/>
              </a:rPr>
              <a:t>.</a:t>
            </a:r>
          </a:p>
          <a:p>
            <a:pPr marL="457200" indent="-457200" algn="l">
              <a:lnSpc>
                <a:spcPct val="90000"/>
              </a:lnSpc>
              <a:buClr>
                <a:srgbClr val="804000"/>
              </a:buClr>
              <a:buSzPct val="100000"/>
              <a:buFont typeface="Zapf Dingbats" charset="0"/>
              <a:buChar char="✦"/>
            </a:pPr>
            <a:r>
              <a:rPr lang="en-US" sz="3400" dirty="0" smtClean="0">
                <a:solidFill>
                  <a:schemeClr val="tx1"/>
                </a:solidFill>
                <a:latin typeface="Calibri" charset="0"/>
                <a:ea typeface="ＭＳ Ｐゴシック" charset="0"/>
                <a:cs typeface="Calibri" charset="0"/>
                <a:sym typeface="Calibri" charset="0"/>
              </a:rPr>
              <a:t>God</a:t>
            </a:r>
            <a:r>
              <a:rPr lang="ja-JP" altLang="en-US" sz="3400" dirty="0" smtClean="0">
                <a:solidFill>
                  <a:schemeClr val="tx1"/>
                </a:solidFill>
                <a:latin typeface="Arial"/>
                <a:ea typeface="ＭＳ Ｐゴシック" charset="0"/>
                <a:cs typeface="Calibri" charset="0"/>
                <a:sym typeface="Calibri" charset="0"/>
              </a:rPr>
              <a:t>’</a:t>
            </a:r>
            <a:r>
              <a:rPr lang="en-US" sz="3400" dirty="0" smtClean="0">
                <a:solidFill>
                  <a:schemeClr val="tx1"/>
                </a:solidFill>
                <a:latin typeface="Calibri" charset="0"/>
                <a:ea typeface="ＭＳ Ｐゴシック" charset="0"/>
                <a:cs typeface="Calibri" charset="0"/>
                <a:sym typeface="Calibri" charset="0"/>
              </a:rPr>
              <a:t>s </a:t>
            </a:r>
            <a:r>
              <a:rPr lang="en-US" sz="3400" dirty="0">
                <a:solidFill>
                  <a:schemeClr val="tx1"/>
                </a:solidFill>
                <a:latin typeface="Calibri" charset="0"/>
                <a:ea typeface="ＭＳ Ｐゴシック" charset="0"/>
                <a:cs typeface="Calibri" charset="0"/>
                <a:sym typeface="Calibri" charset="0"/>
              </a:rPr>
              <a:t>standard for true prophecy is not about getting two out of three right, but 100% accuracy, 100% of the time. </a:t>
            </a:r>
          </a:p>
        </p:txBody>
      </p:sp>
      <p:sp>
        <p:nvSpPr>
          <p:cNvPr id="15366" name="Rectangle 6"/>
          <p:cNvSpPr>
            <a:spLocks/>
          </p:cNvSpPr>
          <p:nvPr/>
        </p:nvSpPr>
        <p:spPr bwMode="auto">
          <a:xfrm>
            <a:off x="296863" y="8680450"/>
            <a:ext cx="5626100" cy="800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nchor="ctr"/>
          <a:lstStyle/>
          <a:p>
            <a:pPr marL="719138" indent="-661988">
              <a:spcBef>
                <a:spcPts val="1313"/>
              </a:spcBef>
            </a:pPr>
            <a:r>
              <a:rPr lang="en-US">
                <a:solidFill>
                  <a:srgbClr val="FEDF98"/>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(Deut 18:15-22)</a:t>
            </a:r>
          </a:p>
        </p:txBody>
      </p:sp>
      <p:sp>
        <p:nvSpPr>
          <p:cNvPr id="8"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p:cTn id="7" dur="75" fill="hold"/>
                                        <p:tgtEl>
                                          <p:spTgt spid="15365">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1536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type="lt">
                                    <p:tmPct val="100000"/>
                                  </p:iterate>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p:cTn id="13" dur="75" fill="hold"/>
                                        <p:tgtEl>
                                          <p:spTgt spid="15365">
                                            <p:txEl>
                                              <p:pRg st="1" end="1"/>
                                            </p:txEl>
                                          </p:spTgt>
                                        </p:tgtEl>
                                        <p:attrNameLst>
                                          <p:attrName>ppt_w</p:attrName>
                                        </p:attrNameLst>
                                      </p:cBhvr>
                                      <p:tavLst>
                                        <p:tav tm="0">
                                          <p:val>
                                            <p:strVal val="4*#ppt_w"/>
                                          </p:val>
                                        </p:tav>
                                        <p:tav tm="100000">
                                          <p:val>
                                            <p:strVal val="#ppt_w"/>
                                          </p:val>
                                        </p:tav>
                                      </p:tavLst>
                                    </p:anim>
                                    <p:anim calcmode="lin" valueType="num">
                                      <p:cBhvr>
                                        <p:cTn id="14" dur="75" fill="hold"/>
                                        <p:tgtEl>
                                          <p:spTgt spid="1536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iterate type="lt">
                                    <p:tmPct val="100000"/>
                                  </p:iterate>
                                  <p:childTnLst>
                                    <p:set>
                                      <p:cBhvr>
                                        <p:cTn id="18" dur="1" fill="hold">
                                          <p:stCondLst>
                                            <p:cond delay="0"/>
                                          </p:stCondLst>
                                        </p:cTn>
                                        <p:tgtEl>
                                          <p:spTgt spid="15365">
                                            <p:txEl>
                                              <p:pRg st="2" end="2"/>
                                            </p:txEl>
                                          </p:spTgt>
                                        </p:tgtEl>
                                        <p:attrNameLst>
                                          <p:attrName>style.visibility</p:attrName>
                                        </p:attrNameLst>
                                      </p:cBhvr>
                                      <p:to>
                                        <p:strVal val="visible"/>
                                      </p:to>
                                    </p:set>
                                    <p:anim calcmode="lin" valueType="num">
                                      <p:cBhvr>
                                        <p:cTn id="19" dur="75" fill="hold"/>
                                        <p:tgtEl>
                                          <p:spTgt spid="15365">
                                            <p:txEl>
                                              <p:pRg st="2" end="2"/>
                                            </p:txEl>
                                          </p:spTgt>
                                        </p:tgtEl>
                                        <p:attrNameLst>
                                          <p:attrName>ppt_w</p:attrName>
                                        </p:attrNameLst>
                                      </p:cBhvr>
                                      <p:tavLst>
                                        <p:tav tm="0">
                                          <p:val>
                                            <p:strVal val="4*#ppt_w"/>
                                          </p:val>
                                        </p:tav>
                                        <p:tav tm="100000">
                                          <p:val>
                                            <p:strVal val="#ppt_w"/>
                                          </p:val>
                                        </p:tav>
                                      </p:tavLst>
                                    </p:anim>
                                    <p:anim calcmode="lin" valueType="num">
                                      <p:cBhvr>
                                        <p:cTn id="20" dur="75" fill="hold"/>
                                        <p:tgtEl>
                                          <p:spTgt spid="15365">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6387"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638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6389" name="Rectangle 5"/>
          <p:cNvSpPr>
            <a:spLocks/>
          </p:cNvSpPr>
          <p:nvPr/>
        </p:nvSpPr>
        <p:spPr bwMode="auto">
          <a:xfrm>
            <a:off x="6210300" y="4127500"/>
            <a:ext cx="6324600" cy="52197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1700"/>
              </a:spcBef>
            </a:pPr>
            <a:r>
              <a:rPr lang="en-US" sz="37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Deuteronomy 18:22 (NKJV) </a:t>
            </a:r>
          </a:p>
          <a:p>
            <a:pPr>
              <a:spcBef>
                <a:spcPts val="1700"/>
              </a:spcBef>
            </a:pPr>
            <a:r>
              <a:rPr lang="en-US" sz="3600" baseline="32000" dirty="0">
                <a:solidFill>
                  <a:schemeClr val="tx1"/>
                </a:solidFill>
                <a:effectLst>
                  <a:outerShdw blurRad="38100" dist="38100" dir="2700000" algn="tl">
                    <a:srgbClr val="000000"/>
                  </a:outerShdw>
                </a:effectLst>
                <a:ea typeface="ＭＳ Ｐゴシック" charset="0"/>
                <a:cs typeface="Papyrus" charset="0"/>
              </a:rPr>
              <a:t>22</a:t>
            </a:r>
            <a:r>
              <a:rPr lang="en-US" sz="3600" dirty="0">
                <a:solidFill>
                  <a:schemeClr val="tx1"/>
                </a:solidFill>
                <a:effectLst>
                  <a:outerShdw blurRad="38100" dist="38100" dir="2700000" algn="tl">
                    <a:srgbClr val="000000"/>
                  </a:outerShdw>
                </a:effectLst>
                <a:ea typeface="ＭＳ Ｐゴシック" charset="0"/>
                <a:cs typeface="Papyrus" charset="0"/>
              </a:rPr>
              <a:t> when a prophet speaks in the name of the LORD, if the thing does not happen or come to pass, that is the thing which the LORD has not spoken; the prophet has spoken it presumptuously; you shall not be afraid of him. </a:t>
            </a:r>
          </a:p>
        </p:txBody>
      </p:sp>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7411"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74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413" name="Rectangle 5"/>
          <p:cNvSpPr>
            <a:spLocks/>
          </p:cNvSpPr>
          <p:nvPr/>
        </p:nvSpPr>
        <p:spPr bwMode="auto">
          <a:xfrm>
            <a:off x="6210300" y="4127500"/>
            <a:ext cx="6324600" cy="51308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1700"/>
              </a:spcBef>
            </a:pPr>
            <a:r>
              <a:rPr lang="en-US" sz="37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Jeremiah 28:9 (NKJV) </a:t>
            </a:r>
          </a:p>
          <a:p>
            <a:pPr>
              <a:spcBef>
                <a:spcPts val="1700"/>
              </a:spcBef>
            </a:pPr>
            <a:r>
              <a:rPr lang="en-US" sz="4000" baseline="32000" dirty="0">
                <a:solidFill>
                  <a:schemeClr val="tx1"/>
                </a:solidFill>
                <a:effectLst>
                  <a:outerShdw blurRad="38100" dist="38100" dir="2700000" algn="tl">
                    <a:srgbClr val="000000"/>
                  </a:outerShdw>
                </a:effectLst>
                <a:ea typeface="ＭＳ Ｐゴシック" charset="0"/>
                <a:cs typeface="Papyrus" charset="0"/>
              </a:rPr>
              <a:t>9</a:t>
            </a:r>
            <a:r>
              <a:rPr lang="en-US" sz="4000" dirty="0">
                <a:solidFill>
                  <a:schemeClr val="tx1"/>
                </a:solidFill>
                <a:effectLst>
                  <a:outerShdw blurRad="38100" dist="38100" dir="2700000" algn="tl">
                    <a:srgbClr val="000000"/>
                  </a:outerShdw>
                </a:effectLst>
                <a:ea typeface="ＭＳ Ｐゴシック" charset="0"/>
                <a:cs typeface="Papyrus" charset="0"/>
              </a:rPr>
              <a:t> As for the prophet who prophesies of peace, when the word of the prophet comes to pass, the prophet will be known as one whom the LORD has truly sent." </a:t>
            </a:r>
          </a:p>
        </p:txBody>
      </p:sp>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8435"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843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37" name="Rectangle 5"/>
          <p:cNvSpPr>
            <a:spLocks/>
          </p:cNvSpPr>
          <p:nvPr/>
        </p:nvSpPr>
        <p:spPr bwMode="auto">
          <a:xfrm>
            <a:off x="6210300" y="4127500"/>
            <a:ext cx="6324600" cy="50165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1700"/>
              </a:spcBef>
            </a:pPr>
            <a:r>
              <a:rPr lang="en-US" sz="43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Isaiah 42:9 (NKJV) </a:t>
            </a:r>
          </a:p>
          <a:p>
            <a:pPr>
              <a:spcBef>
                <a:spcPts val="1700"/>
              </a:spcBef>
            </a:pPr>
            <a:r>
              <a:rPr lang="en-US" sz="4400" baseline="32000" dirty="0">
                <a:solidFill>
                  <a:schemeClr val="tx1"/>
                </a:solidFill>
                <a:effectLst>
                  <a:outerShdw blurRad="38100" dist="38100" dir="2700000" algn="tl">
                    <a:srgbClr val="000000"/>
                  </a:outerShdw>
                </a:effectLst>
                <a:ea typeface="ＭＳ Ｐゴシック" charset="0"/>
                <a:cs typeface="Papyrus" charset="0"/>
              </a:rPr>
              <a:t>9</a:t>
            </a:r>
            <a:r>
              <a:rPr lang="en-US" sz="4400" dirty="0">
                <a:solidFill>
                  <a:schemeClr val="tx1"/>
                </a:solidFill>
                <a:effectLst>
                  <a:outerShdw blurRad="38100" dist="38100" dir="2700000" algn="tl">
                    <a:srgbClr val="000000"/>
                  </a:outerShdw>
                </a:effectLst>
                <a:ea typeface="ＭＳ Ｐゴシック" charset="0"/>
                <a:cs typeface="Papyrus" charset="0"/>
              </a:rPr>
              <a:t> Behold, the former things have come to pass, And new things I declare; Before they spring forth I tell you of them." </a:t>
            </a:r>
          </a:p>
        </p:txBody>
      </p:sp>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9459"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946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9461" name="Rectangle 5"/>
          <p:cNvSpPr>
            <a:spLocks/>
          </p:cNvSpPr>
          <p:nvPr/>
        </p:nvSpPr>
        <p:spPr bwMode="auto">
          <a:xfrm>
            <a:off x="6210300" y="4127500"/>
            <a:ext cx="6324600" cy="52959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1700"/>
              </a:spcBef>
            </a:pPr>
            <a:r>
              <a:rPr lang="en-US" sz="43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Isaiah 48:3 (NKJV) </a:t>
            </a:r>
          </a:p>
          <a:p>
            <a:pPr>
              <a:spcBef>
                <a:spcPts val="1700"/>
              </a:spcBef>
            </a:pPr>
            <a:r>
              <a:rPr lang="en-US" sz="4000" baseline="32000" dirty="0">
                <a:solidFill>
                  <a:schemeClr val="tx1"/>
                </a:solidFill>
                <a:effectLst>
                  <a:outerShdw blurRad="38100" dist="38100" dir="2700000" algn="tl">
                    <a:srgbClr val="000000"/>
                  </a:outerShdw>
                </a:effectLst>
                <a:ea typeface="ＭＳ Ｐゴシック" charset="0"/>
                <a:cs typeface="Papyrus" charset="0"/>
              </a:rPr>
              <a:t>3</a:t>
            </a:r>
            <a:r>
              <a:rPr lang="en-US" sz="4000" dirty="0">
                <a:solidFill>
                  <a:schemeClr val="tx1"/>
                </a:solidFill>
                <a:effectLst>
                  <a:outerShdw blurRad="38100" dist="38100" dir="2700000" algn="tl">
                    <a:srgbClr val="000000"/>
                  </a:outerShdw>
                </a:effectLst>
                <a:ea typeface="ＭＳ Ｐゴシック" charset="0"/>
                <a:cs typeface="Papyrus" charset="0"/>
              </a:rPr>
              <a:t> "I have declared the former things from the beginning; They went forth from My mouth, and I caused them to hear it. Suddenly I did them, and they came to pass.</a:t>
            </a:r>
          </a:p>
        </p:txBody>
      </p:sp>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432050"/>
            <a:ext cx="13017500" cy="726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483" name="Rectangle 3"/>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0484" name="AutoShape 4"/>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sp>
        <p:nvSpPr>
          <p:cNvPr id="20485" name="Rectangle 5"/>
          <p:cNvSpPr>
            <a:spLocks/>
          </p:cNvSpPr>
          <p:nvPr/>
        </p:nvSpPr>
        <p:spPr bwMode="auto">
          <a:xfrm>
            <a:off x="495300" y="7670800"/>
            <a:ext cx="12001500" cy="21082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600"/>
              </a:spcBef>
            </a:pPr>
            <a:r>
              <a:rPr lang="en-US" sz="38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John 13:19 (NKJV) </a:t>
            </a:r>
          </a:p>
          <a:p>
            <a:pPr>
              <a:spcBef>
                <a:spcPts val="600"/>
              </a:spcBef>
            </a:pPr>
            <a:r>
              <a:rPr lang="en-US" sz="3500">
                <a:solidFill>
                  <a:srgbClr val="FFFFFF"/>
                </a:solidFill>
                <a:effectLst>
                  <a:outerShdw blurRad="38100" dist="38100" dir="2700000" algn="tl">
                    <a:srgbClr val="000000"/>
                  </a:outerShdw>
                </a:effectLst>
                <a:ea typeface="ＭＳ Ｐゴシック" charset="0"/>
                <a:cs typeface="Papyrus" charset="0"/>
              </a:rPr>
              <a:t>Now I tell you before it comes, that when it does come to pass, you may believe that I am He. </a:t>
            </a:r>
          </a:p>
        </p:txBody>
      </p:sp>
      <p:sp>
        <p:nvSpPr>
          <p:cNvPr id="20486" name="Rectangle 6"/>
          <p:cNvSpPr>
            <a:spLocks/>
          </p:cNvSpPr>
          <p:nvPr/>
        </p:nvSpPr>
        <p:spPr bwMode="auto">
          <a:xfrm>
            <a:off x="254000" y="6451600"/>
            <a:ext cx="12534900" cy="12192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800">
                <a:solidFill>
                  <a:srgbClr val="FEDF98"/>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Jesus told of things before they occurred so that people would believe that He was the Messiah!</a:t>
            </a:r>
          </a:p>
        </p:txBody>
      </p:sp>
      <p:sp>
        <p:nvSpPr>
          <p:cNvPr id="8"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1507"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2150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810000"/>
            <a:ext cx="46609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9" name="Rectangle 5"/>
          <p:cNvSpPr>
            <a:spLocks/>
          </p:cNvSpPr>
          <p:nvPr/>
        </p:nvSpPr>
        <p:spPr bwMode="auto">
          <a:xfrm>
            <a:off x="5232400" y="3962400"/>
            <a:ext cx="7581900" cy="55880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4000"/>
              </a:buClr>
              <a:buSzPct val="100000"/>
              <a:buFont typeface="Zapf Dingbats" charset="0"/>
              <a:buChar char="✦"/>
            </a:pPr>
            <a:r>
              <a:rPr lang="en-US" sz="3900" dirty="0">
                <a:solidFill>
                  <a:schemeClr val="tx1"/>
                </a:solidFill>
                <a:latin typeface="Calibri" charset="0"/>
                <a:ea typeface="ＭＳ Ｐゴシック" charset="0"/>
                <a:cs typeface="Calibri" charset="0"/>
                <a:sym typeface="Calibri" charset="0"/>
              </a:rPr>
              <a:t>8,352 verses contain prophecy . . </a:t>
            </a:r>
            <a:r>
              <a:rPr lang="en-US" sz="3900" dirty="0" smtClean="0">
                <a:solidFill>
                  <a:schemeClr val="tx1"/>
                </a:solidFill>
                <a:latin typeface="Calibri" charset="0"/>
                <a:ea typeface="ＭＳ Ｐゴシック" charset="0"/>
                <a:cs typeface="Calibri" charset="0"/>
                <a:sym typeface="Calibri" charset="0"/>
              </a:rPr>
              <a:t>.</a:t>
            </a:r>
          </a:p>
          <a:p>
            <a:pPr marL="457200" indent="-457200" algn="l">
              <a:lnSpc>
                <a:spcPct val="90000"/>
              </a:lnSpc>
              <a:spcBef>
                <a:spcPts val="1000"/>
              </a:spcBef>
              <a:buClr>
                <a:srgbClr val="804000"/>
              </a:buClr>
              <a:buSzPct val="100000"/>
              <a:buFont typeface="Zapf Dingbats" charset="0"/>
              <a:buChar char="✦"/>
            </a:pPr>
            <a:r>
              <a:rPr lang="en-US" sz="3900" dirty="0" smtClean="0">
                <a:solidFill>
                  <a:schemeClr val="tx1"/>
                </a:solidFill>
                <a:latin typeface="Calibri" charset="0"/>
                <a:ea typeface="ＭＳ Ｐゴシック" charset="0"/>
                <a:cs typeface="Calibri" charset="0"/>
                <a:sym typeface="Calibri" charset="0"/>
              </a:rPr>
              <a:t>27</a:t>
            </a:r>
            <a:r>
              <a:rPr lang="en-US" sz="3900" dirty="0">
                <a:solidFill>
                  <a:schemeClr val="tx1"/>
                </a:solidFill>
                <a:latin typeface="Calibri" charset="0"/>
                <a:ea typeface="ＭＳ Ｐゴシック" charset="0"/>
                <a:cs typeface="Calibri" charset="0"/>
                <a:sym typeface="Calibri" charset="0"/>
              </a:rPr>
              <a:t>% of the Bible is  prophetic material . . </a:t>
            </a:r>
            <a:r>
              <a:rPr lang="en-US" sz="3900" dirty="0" smtClean="0">
                <a:solidFill>
                  <a:schemeClr val="tx1"/>
                </a:solidFill>
                <a:latin typeface="Calibri" charset="0"/>
                <a:ea typeface="ＭＳ Ｐゴシック" charset="0"/>
                <a:cs typeface="Calibri" charset="0"/>
                <a:sym typeface="Calibri" charset="0"/>
              </a:rPr>
              <a:t>.</a:t>
            </a:r>
          </a:p>
          <a:p>
            <a:pPr marL="457200" indent="-457200" algn="l">
              <a:lnSpc>
                <a:spcPct val="90000"/>
              </a:lnSpc>
              <a:spcBef>
                <a:spcPts val="1000"/>
              </a:spcBef>
              <a:buClr>
                <a:srgbClr val="804000"/>
              </a:buClr>
              <a:buSzPct val="100000"/>
              <a:buFont typeface="Zapf Dingbats" charset="0"/>
              <a:buChar char="✦"/>
            </a:pPr>
            <a:r>
              <a:rPr lang="en-US" sz="3900" dirty="0" smtClean="0">
                <a:solidFill>
                  <a:schemeClr val="tx1"/>
                </a:solidFill>
                <a:latin typeface="Calibri" charset="0"/>
                <a:ea typeface="ＭＳ Ｐゴシック" charset="0"/>
                <a:cs typeface="Calibri" charset="0"/>
                <a:sym typeface="Calibri" charset="0"/>
              </a:rPr>
              <a:t>NOT </a:t>
            </a:r>
            <a:r>
              <a:rPr lang="en-US" sz="3900" dirty="0">
                <a:solidFill>
                  <a:schemeClr val="tx1"/>
                </a:solidFill>
                <a:latin typeface="Calibri" charset="0"/>
                <a:ea typeface="ＭＳ Ｐゴシック" charset="0"/>
                <a:cs typeface="Calibri" charset="0"/>
                <a:sym typeface="Calibri" charset="0"/>
              </a:rPr>
              <a:t>ONE prophecy has failed to come to pass . . </a:t>
            </a:r>
            <a:r>
              <a:rPr lang="en-US" sz="3900" dirty="0" smtClean="0">
                <a:solidFill>
                  <a:schemeClr val="tx1"/>
                </a:solidFill>
                <a:latin typeface="Calibri" charset="0"/>
                <a:ea typeface="ＭＳ Ｐゴシック" charset="0"/>
                <a:cs typeface="Calibri" charset="0"/>
                <a:sym typeface="Calibri" charset="0"/>
              </a:rPr>
              <a:t>.</a:t>
            </a:r>
          </a:p>
          <a:p>
            <a:pPr marL="457200" indent="-457200" algn="l">
              <a:lnSpc>
                <a:spcPct val="90000"/>
              </a:lnSpc>
              <a:spcBef>
                <a:spcPts val="1000"/>
              </a:spcBef>
              <a:buClr>
                <a:srgbClr val="804000"/>
              </a:buClr>
              <a:buSzPct val="100000"/>
              <a:buFont typeface="Zapf Dingbats" charset="0"/>
              <a:buChar char="✦"/>
            </a:pPr>
            <a:r>
              <a:rPr lang="en-US" sz="3900" dirty="0" smtClean="0">
                <a:solidFill>
                  <a:schemeClr val="tx1"/>
                </a:solidFill>
                <a:latin typeface="Calibri" charset="0"/>
                <a:ea typeface="ＭＳ Ｐゴシック" charset="0"/>
                <a:cs typeface="Calibri" charset="0"/>
                <a:sym typeface="Calibri" charset="0"/>
              </a:rPr>
              <a:t>The </a:t>
            </a:r>
            <a:r>
              <a:rPr lang="en-US" sz="3900" dirty="0">
                <a:solidFill>
                  <a:schemeClr val="tx1"/>
                </a:solidFill>
                <a:latin typeface="Calibri" charset="0"/>
                <a:ea typeface="ＭＳ Ｐゴシック" charset="0"/>
                <a:cs typeface="Calibri" charset="0"/>
                <a:sym typeface="Calibri" charset="0"/>
              </a:rPr>
              <a:t>prophetic word has been confirmed – 2 Pet. 1:19 </a:t>
            </a:r>
            <a:endParaRPr lang="en-US" sz="3900" dirty="0" smtClean="0">
              <a:solidFill>
                <a:schemeClr val="tx1"/>
              </a:solidFill>
              <a:latin typeface="Calibri" charset="0"/>
              <a:ea typeface="ＭＳ Ｐゴシック" charset="0"/>
              <a:cs typeface="Calibri" charset="0"/>
              <a:sym typeface="Calibri" charset="0"/>
            </a:endParaRPr>
          </a:p>
          <a:p>
            <a:pPr marL="457200" indent="-457200" algn="l">
              <a:lnSpc>
                <a:spcPct val="90000"/>
              </a:lnSpc>
              <a:spcBef>
                <a:spcPts val="1000"/>
              </a:spcBef>
              <a:buClr>
                <a:srgbClr val="804000"/>
              </a:buClr>
              <a:buSzPct val="100000"/>
              <a:buFont typeface="Zapf Dingbats" charset="0"/>
              <a:buChar char="✦"/>
            </a:pPr>
            <a:r>
              <a:rPr lang="en-US" sz="3900" dirty="0" smtClean="0">
                <a:solidFill>
                  <a:schemeClr val="tx1"/>
                </a:solidFill>
                <a:latin typeface="Calibri" charset="0"/>
                <a:ea typeface="ＭＳ Ｐゴシック" charset="0"/>
                <a:cs typeface="Calibri" charset="0"/>
                <a:sym typeface="Calibri" charset="0"/>
              </a:rPr>
              <a:t>100</a:t>
            </a:r>
            <a:r>
              <a:rPr lang="en-US" sz="3900" dirty="0">
                <a:solidFill>
                  <a:schemeClr val="tx1"/>
                </a:solidFill>
                <a:latin typeface="Calibri" charset="0"/>
                <a:ea typeface="ＭＳ Ｐゴシック" charset="0"/>
                <a:cs typeface="Calibri" charset="0"/>
                <a:sym typeface="Calibri" charset="0"/>
              </a:rPr>
              <a:t>% accuracy confirms  Divine source!</a:t>
            </a:r>
          </a:p>
        </p:txBody>
      </p:sp>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1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1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15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15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15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2530" name="AutoShape 2"/>
          <p:cNvSpPr>
            <a:spLocks/>
          </p:cNvSpPr>
          <p:nvPr/>
        </p:nvSpPr>
        <p:spPr bwMode="auto">
          <a:xfrm>
            <a:off x="584200" y="2463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2531" name="Rectangle 3"/>
          <p:cNvSpPr>
            <a:spLocks/>
          </p:cNvSpPr>
          <p:nvPr/>
        </p:nvSpPr>
        <p:spPr bwMode="auto">
          <a:xfrm>
            <a:off x="5092700" y="4279900"/>
            <a:ext cx="7581900" cy="47371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dirty="0">
                <a:solidFill>
                  <a:schemeClr val="tx1"/>
                </a:solidFill>
                <a:latin typeface="Boulder Regular" charset="0"/>
                <a:ea typeface="ＭＳ Ｐゴシック" charset="0"/>
                <a:cs typeface="Boulder Regular" charset="0"/>
                <a:sym typeface="Boulder Regular" charset="0"/>
              </a:rPr>
              <a:t>Israel</a:t>
            </a:r>
            <a:r>
              <a:rPr lang="en-US" dirty="0" smtClean="0">
                <a:solidFill>
                  <a:schemeClr val="tx1"/>
                </a:solidFill>
                <a:latin typeface="Boulder Regular" charset="0"/>
                <a:ea typeface="ＭＳ Ｐゴシック" charset="0"/>
                <a:cs typeface="Boulder Regular" charset="0"/>
                <a:sym typeface="Boulder Regular" charset="0"/>
              </a:rPr>
              <a:t>:</a:t>
            </a:r>
          </a:p>
          <a:p>
            <a:pPr marL="914400" lvl="1" indent="-457200" algn="l">
              <a:lnSpc>
                <a:spcPct val="90000"/>
              </a:lnSpc>
              <a:spcBef>
                <a:spcPts val="1000"/>
              </a:spcBef>
              <a:buClr>
                <a:srgbClr val="800000"/>
              </a:buClr>
              <a:buSzPct val="100000"/>
              <a:buFont typeface="Zapf Dingbats" charset="0"/>
              <a:buChar char="✴"/>
            </a:pPr>
            <a:r>
              <a:rPr lang="en-US" sz="3700" dirty="0" smtClean="0">
                <a:solidFill>
                  <a:schemeClr val="tx1"/>
                </a:solidFill>
                <a:latin typeface="Calibri" charset="0"/>
                <a:ea typeface="ＭＳ Ｐゴシック" charset="0"/>
                <a:cs typeface="Calibri" charset="0"/>
                <a:sym typeface="Calibri" charset="0"/>
              </a:rPr>
              <a:t>Egyptian </a:t>
            </a:r>
            <a:r>
              <a:rPr lang="en-US" sz="3700" dirty="0">
                <a:solidFill>
                  <a:schemeClr val="tx1"/>
                </a:solidFill>
                <a:latin typeface="Calibri" charset="0"/>
                <a:ea typeface="ＭＳ Ｐゴシック" charset="0"/>
                <a:cs typeface="Calibri" charset="0"/>
                <a:sym typeface="Calibri" charset="0"/>
              </a:rPr>
              <a:t>slavery and return to the land – Gen 15:13-</a:t>
            </a:r>
            <a:r>
              <a:rPr lang="en-US" sz="3700" dirty="0" smtClean="0">
                <a:solidFill>
                  <a:schemeClr val="tx1"/>
                </a:solidFill>
                <a:latin typeface="Calibri" charset="0"/>
                <a:ea typeface="ＭＳ Ｐゴシック" charset="0"/>
                <a:cs typeface="Calibri" charset="0"/>
                <a:sym typeface="Calibri" charset="0"/>
              </a:rPr>
              <a:t>16</a:t>
            </a:r>
          </a:p>
          <a:p>
            <a:pPr marL="914400" lvl="1" indent="-457200" algn="l">
              <a:lnSpc>
                <a:spcPct val="90000"/>
              </a:lnSpc>
              <a:spcBef>
                <a:spcPts val="1000"/>
              </a:spcBef>
              <a:buClr>
                <a:srgbClr val="800000"/>
              </a:buClr>
              <a:buSzPct val="100000"/>
              <a:buFont typeface="Zapf Dingbats" charset="0"/>
              <a:buChar char="✴"/>
            </a:pPr>
            <a:r>
              <a:rPr lang="en-US" sz="3700" dirty="0" smtClean="0">
                <a:solidFill>
                  <a:schemeClr val="tx1"/>
                </a:solidFill>
                <a:latin typeface="Calibri" charset="0"/>
                <a:ea typeface="ＭＳ Ｐゴシック" charset="0"/>
                <a:cs typeface="Calibri" charset="0"/>
                <a:sym typeface="Calibri" charset="0"/>
              </a:rPr>
              <a:t>Assyrian </a:t>
            </a:r>
            <a:r>
              <a:rPr lang="en-US" sz="3700" dirty="0">
                <a:solidFill>
                  <a:schemeClr val="tx1"/>
                </a:solidFill>
                <a:latin typeface="Calibri" charset="0"/>
                <a:ea typeface="ＭＳ Ｐゴシック" charset="0"/>
                <a:cs typeface="Calibri" charset="0"/>
                <a:sym typeface="Calibri" charset="0"/>
              </a:rPr>
              <a:t>Captivity – Deut. 28:36,37; 2 Kings 17:4-6; </a:t>
            </a:r>
            <a:r>
              <a:rPr lang="en-US" sz="3700" dirty="0" smtClean="0">
                <a:solidFill>
                  <a:schemeClr val="tx1"/>
                </a:solidFill>
                <a:latin typeface="Calibri" charset="0"/>
                <a:ea typeface="ＭＳ Ｐゴシック" charset="0"/>
                <a:cs typeface="Calibri" charset="0"/>
                <a:sym typeface="Calibri" charset="0"/>
              </a:rPr>
              <a:t>23,24</a:t>
            </a:r>
          </a:p>
          <a:p>
            <a:pPr marL="914400" lvl="1" indent="-457200" algn="l">
              <a:lnSpc>
                <a:spcPct val="90000"/>
              </a:lnSpc>
              <a:spcBef>
                <a:spcPts val="1000"/>
              </a:spcBef>
              <a:buClr>
                <a:srgbClr val="800000"/>
              </a:buClr>
              <a:buSzPct val="100000"/>
              <a:buFont typeface="Zapf Dingbats" charset="0"/>
              <a:buChar char="✴"/>
            </a:pPr>
            <a:r>
              <a:rPr lang="en-US" sz="3700" dirty="0" smtClean="0">
                <a:solidFill>
                  <a:schemeClr val="tx1"/>
                </a:solidFill>
                <a:latin typeface="Calibri" charset="0"/>
                <a:ea typeface="ＭＳ Ｐゴシック" charset="0"/>
                <a:cs typeface="Calibri" charset="0"/>
                <a:sym typeface="Calibri" charset="0"/>
              </a:rPr>
              <a:t>Babylonian </a:t>
            </a:r>
            <a:r>
              <a:rPr lang="en-US" sz="3700" dirty="0">
                <a:solidFill>
                  <a:schemeClr val="tx1"/>
                </a:solidFill>
                <a:latin typeface="Calibri" charset="0"/>
                <a:ea typeface="ＭＳ Ｐゴシック" charset="0"/>
                <a:cs typeface="Calibri" charset="0"/>
                <a:sym typeface="Calibri" charset="0"/>
              </a:rPr>
              <a:t>captivity and return to the land – 2 Kings 24:12-15; 2 Chr. 36:5-7,22,23, (Cyrus); Jer. 25:9; </a:t>
            </a:r>
          </a:p>
        </p:txBody>
      </p:sp>
      <p:pic>
        <p:nvPicPr>
          <p:cNvPr id="2253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810000"/>
            <a:ext cx="46609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3554" name="AutoShape 2"/>
          <p:cNvSpPr>
            <a:spLocks/>
          </p:cNvSpPr>
          <p:nvPr/>
        </p:nvSpPr>
        <p:spPr bwMode="auto">
          <a:xfrm>
            <a:off x="584200" y="2463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3555" name="Rectangle 3"/>
          <p:cNvSpPr>
            <a:spLocks/>
          </p:cNvSpPr>
          <p:nvPr/>
        </p:nvSpPr>
        <p:spPr bwMode="auto">
          <a:xfrm>
            <a:off x="5092700" y="4152900"/>
            <a:ext cx="7581900" cy="52578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dirty="0">
                <a:solidFill>
                  <a:schemeClr val="tx1"/>
                </a:solidFill>
                <a:latin typeface="Boulder Regular" charset="0"/>
                <a:ea typeface="ＭＳ Ｐゴシック" charset="0"/>
                <a:cs typeface="Boulder Regular" charset="0"/>
                <a:sym typeface="Boulder Regular" charset="0"/>
              </a:rPr>
              <a:t>End of other </a:t>
            </a:r>
            <a:r>
              <a:rPr lang="en-US" dirty="0" smtClean="0">
                <a:solidFill>
                  <a:schemeClr val="tx1"/>
                </a:solidFill>
                <a:latin typeface="Boulder Regular" charset="0"/>
                <a:ea typeface="ＭＳ Ｐゴシック" charset="0"/>
                <a:cs typeface="Boulder Regular" charset="0"/>
                <a:sym typeface="Boulder Regular" charset="0"/>
              </a:rPr>
              <a:t>nations</a:t>
            </a:r>
          </a:p>
          <a:p>
            <a:pPr marL="914400" lvl="1" indent="-457200" algn="l">
              <a:lnSpc>
                <a:spcPct val="90000"/>
              </a:lnSpc>
              <a:spcBef>
                <a:spcPts val="1000"/>
              </a:spcBef>
              <a:buClr>
                <a:srgbClr val="800000"/>
              </a:buClr>
              <a:buSzPct val="100000"/>
              <a:buFont typeface="Zapf Dingbats" charset="0"/>
              <a:buChar char="✴"/>
            </a:pPr>
            <a:r>
              <a:rPr lang="en-US" sz="3700" dirty="0" smtClean="0">
                <a:solidFill>
                  <a:schemeClr val="tx1"/>
                </a:solidFill>
                <a:latin typeface="Calibri" charset="0"/>
                <a:ea typeface="ＭＳ Ｐゴシック" charset="0"/>
                <a:cs typeface="Calibri" charset="0"/>
                <a:sym typeface="Calibri" charset="0"/>
              </a:rPr>
              <a:t>The </a:t>
            </a:r>
            <a:r>
              <a:rPr lang="en-US" sz="3700" dirty="0">
                <a:solidFill>
                  <a:schemeClr val="tx1"/>
                </a:solidFill>
                <a:latin typeface="Calibri" charset="0"/>
                <a:ea typeface="ＭＳ Ｐゴシック" charset="0"/>
                <a:cs typeface="Calibri" charset="0"/>
                <a:sym typeface="Calibri" charset="0"/>
              </a:rPr>
              <a:t>fall of Babylon, written two hundred years before it occurred - Isa 13:17-</a:t>
            </a:r>
            <a:r>
              <a:rPr lang="en-US" sz="3700" dirty="0" smtClean="0">
                <a:solidFill>
                  <a:schemeClr val="tx1"/>
                </a:solidFill>
                <a:latin typeface="Calibri" charset="0"/>
                <a:ea typeface="ＭＳ Ｐゴシック" charset="0"/>
                <a:cs typeface="Calibri" charset="0"/>
                <a:sym typeface="Calibri" charset="0"/>
              </a:rPr>
              <a:t>22</a:t>
            </a:r>
          </a:p>
          <a:p>
            <a:pPr marL="914400" lvl="1" indent="-457200" algn="l">
              <a:lnSpc>
                <a:spcPct val="90000"/>
              </a:lnSpc>
              <a:spcBef>
                <a:spcPts val="1000"/>
              </a:spcBef>
              <a:buClr>
                <a:srgbClr val="800000"/>
              </a:buClr>
              <a:buSzPct val="100000"/>
              <a:buFont typeface="Zapf Dingbats" charset="0"/>
              <a:buChar char="✴"/>
            </a:pPr>
            <a:r>
              <a:rPr lang="en-US" sz="3700" dirty="0" smtClean="0">
                <a:solidFill>
                  <a:schemeClr val="tx1"/>
                </a:solidFill>
                <a:latin typeface="Calibri" charset="0"/>
                <a:ea typeface="ＭＳ Ｐゴシック" charset="0"/>
                <a:cs typeface="Calibri" charset="0"/>
                <a:sym typeface="Calibri" charset="0"/>
              </a:rPr>
              <a:t>The </a:t>
            </a:r>
            <a:r>
              <a:rPr lang="en-US" sz="3700" dirty="0">
                <a:solidFill>
                  <a:schemeClr val="tx1"/>
                </a:solidFill>
                <a:latin typeface="Calibri" charset="0"/>
                <a:ea typeface="ＭＳ Ｐゴシック" charset="0"/>
                <a:cs typeface="Calibri" charset="0"/>
                <a:sym typeface="Calibri" charset="0"/>
              </a:rPr>
              <a:t>fall of Egypt, that it would be destroyed more by civil war than by outside forces - Isa 19:1-</a:t>
            </a:r>
            <a:r>
              <a:rPr lang="en-US" sz="3700" dirty="0" smtClean="0">
                <a:solidFill>
                  <a:schemeClr val="tx1"/>
                </a:solidFill>
                <a:latin typeface="Calibri" charset="0"/>
                <a:ea typeface="ＭＳ Ｐゴシック" charset="0"/>
                <a:cs typeface="Calibri" charset="0"/>
                <a:sym typeface="Calibri" charset="0"/>
              </a:rPr>
              <a:t>4</a:t>
            </a:r>
          </a:p>
          <a:p>
            <a:pPr marL="914400" lvl="1" indent="-457200" algn="l">
              <a:lnSpc>
                <a:spcPct val="90000"/>
              </a:lnSpc>
              <a:spcBef>
                <a:spcPts val="1000"/>
              </a:spcBef>
              <a:buClr>
                <a:srgbClr val="800000"/>
              </a:buClr>
              <a:buSzPct val="100000"/>
              <a:buFont typeface="Zapf Dingbats" charset="0"/>
              <a:buChar char="✴"/>
            </a:pPr>
            <a:r>
              <a:rPr lang="en-US" sz="3700" dirty="0" smtClean="0">
                <a:solidFill>
                  <a:schemeClr val="tx1"/>
                </a:solidFill>
                <a:latin typeface="Calibri" charset="0"/>
                <a:ea typeface="ＭＳ Ｐゴシック" charset="0"/>
                <a:cs typeface="Calibri" charset="0"/>
                <a:sym typeface="Calibri" charset="0"/>
              </a:rPr>
              <a:t>The </a:t>
            </a:r>
            <a:r>
              <a:rPr lang="en-US" sz="3700" dirty="0">
                <a:solidFill>
                  <a:schemeClr val="tx1"/>
                </a:solidFill>
                <a:latin typeface="Calibri" charset="0"/>
                <a:ea typeface="ＭＳ Ｐゴシック" charset="0"/>
                <a:cs typeface="Calibri" charset="0"/>
                <a:sym typeface="Calibri" charset="0"/>
              </a:rPr>
              <a:t>fall of Nineveh, with its utter desolation - </a:t>
            </a:r>
            <a:r>
              <a:rPr lang="en-US" sz="3700" dirty="0" err="1">
                <a:solidFill>
                  <a:schemeClr val="tx1"/>
                </a:solidFill>
                <a:latin typeface="Calibri" charset="0"/>
                <a:ea typeface="ＭＳ Ｐゴシック" charset="0"/>
                <a:cs typeface="Calibri" charset="0"/>
                <a:sym typeface="Calibri" charset="0"/>
              </a:rPr>
              <a:t>Zeph</a:t>
            </a:r>
            <a:r>
              <a:rPr lang="en-US" sz="3700" dirty="0">
                <a:solidFill>
                  <a:schemeClr val="tx1"/>
                </a:solidFill>
                <a:latin typeface="Calibri" charset="0"/>
                <a:ea typeface="ＭＳ Ｐゴシック" charset="0"/>
                <a:cs typeface="Calibri" charset="0"/>
                <a:sym typeface="Calibri" charset="0"/>
              </a:rPr>
              <a:t> 2:13-15</a:t>
            </a:r>
          </a:p>
        </p:txBody>
      </p:sp>
      <p:pic>
        <p:nvPicPr>
          <p:cNvPr id="2355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810000"/>
            <a:ext cx="46609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4578" name="AutoShape 2"/>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pic>
        <p:nvPicPr>
          <p:cNvPr id="2457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13000"/>
            <a:ext cx="5511800"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80" name="Rectangle 4"/>
          <p:cNvSpPr>
            <a:spLocks/>
          </p:cNvSpPr>
          <p:nvPr/>
        </p:nvSpPr>
        <p:spPr bwMode="auto">
          <a:xfrm>
            <a:off x="5715000" y="2311400"/>
            <a:ext cx="7010400" cy="71882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900" dirty="0">
                <a:solidFill>
                  <a:schemeClr val="tx1"/>
                </a:solidFill>
                <a:latin typeface="Boulder Regular" charset="0"/>
                <a:ea typeface="ＭＳ Ｐゴシック" charset="0"/>
                <a:cs typeface="Boulder Regular" charset="0"/>
                <a:sym typeface="Boulder Regular" charset="0"/>
              </a:rPr>
              <a:t>Fall of </a:t>
            </a:r>
            <a:r>
              <a:rPr lang="en-US" sz="4900" dirty="0" err="1" smtClean="0">
                <a:solidFill>
                  <a:schemeClr val="tx1"/>
                </a:solidFill>
                <a:latin typeface="Boulder Regular" charset="0"/>
                <a:ea typeface="ＭＳ Ｐゴシック" charset="0"/>
                <a:cs typeface="Boulder Regular" charset="0"/>
                <a:sym typeface="Boulder Regular" charset="0"/>
              </a:rPr>
              <a:t>Tyre</a:t>
            </a:r>
            <a:endParaRPr lang="en-US" sz="49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walls would be broken down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Left </a:t>
            </a:r>
            <a:r>
              <a:rPr lang="en-US" sz="3300" dirty="0">
                <a:solidFill>
                  <a:schemeClr val="tx1"/>
                </a:solidFill>
                <a:latin typeface="Calibri" charset="0"/>
                <a:ea typeface="ＭＳ Ｐゴシック" charset="0"/>
                <a:cs typeface="Calibri" charset="0"/>
                <a:sym typeface="Calibri" charset="0"/>
              </a:rPr>
              <a:t>a bare rock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A </a:t>
            </a:r>
            <a:r>
              <a:rPr lang="en-US" sz="3300" dirty="0">
                <a:solidFill>
                  <a:schemeClr val="tx1"/>
                </a:solidFill>
                <a:latin typeface="Calibri" charset="0"/>
                <a:ea typeface="ＭＳ Ｐゴシック" charset="0"/>
                <a:cs typeface="Calibri" charset="0"/>
                <a:sym typeface="Calibri" charset="0"/>
              </a:rPr>
              <a:t>place for the spreading of nets (Ezek. 26:5)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Nebuchadnezzar </a:t>
            </a:r>
            <a:r>
              <a:rPr lang="en-US" sz="3300" dirty="0">
                <a:solidFill>
                  <a:schemeClr val="tx1"/>
                </a:solidFill>
                <a:latin typeface="Calibri" charset="0"/>
                <a:ea typeface="ＭＳ Ｐゴシック" charset="0"/>
                <a:cs typeface="Calibri" charset="0"/>
                <a:sym typeface="Calibri" charset="0"/>
              </a:rPr>
              <a:t>would build a siege wall around it (Ezek. 26:8)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He </a:t>
            </a:r>
            <a:r>
              <a:rPr lang="en-US" sz="3300" dirty="0">
                <a:solidFill>
                  <a:schemeClr val="tx1"/>
                </a:solidFill>
                <a:latin typeface="Calibri" charset="0"/>
                <a:ea typeface="ＭＳ Ｐゴシック" charset="0"/>
                <a:cs typeface="Calibri" charset="0"/>
                <a:sym typeface="Calibri" charset="0"/>
              </a:rPr>
              <a:t>would plunder it (Ezek. 26:9-12)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stones, timber and soil would be cast into the sea (Ezek. 26:12)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city would never be rebuilt (Ezek. 26:14)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p:cTn id="7" dur="75" fill="hold"/>
                                        <p:tgtEl>
                                          <p:spTgt spid="24580">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24580">
                                            <p:txEl>
                                              <p:pRg st="0" end="0"/>
                                            </p:txEl>
                                          </p:spTgt>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iterate type="lt">
                                    <p:tmPct val="100000"/>
                                  </p:iterate>
                                  <p:childTnLst>
                                    <p:set>
                                      <p:cBhvr>
                                        <p:cTn id="10" dur="1" fill="hold">
                                          <p:stCondLst>
                                            <p:cond delay="0"/>
                                          </p:stCondLst>
                                        </p:cTn>
                                        <p:tgtEl>
                                          <p:spTgt spid="24580">
                                            <p:txEl>
                                              <p:pRg st="1" end="1"/>
                                            </p:txEl>
                                          </p:spTgt>
                                        </p:tgtEl>
                                        <p:attrNameLst>
                                          <p:attrName>style.visibility</p:attrName>
                                        </p:attrNameLst>
                                      </p:cBhvr>
                                      <p:to>
                                        <p:strVal val="visible"/>
                                      </p:to>
                                    </p:set>
                                    <p:anim calcmode="lin" valueType="num">
                                      <p:cBhvr>
                                        <p:cTn id="11" dur="75" fill="hold"/>
                                        <p:tgtEl>
                                          <p:spTgt spid="24580">
                                            <p:txEl>
                                              <p:pRg st="1" end="1"/>
                                            </p:txEl>
                                          </p:spTgt>
                                        </p:tgtEl>
                                        <p:attrNameLst>
                                          <p:attrName>ppt_w</p:attrName>
                                        </p:attrNameLst>
                                      </p:cBhvr>
                                      <p:tavLst>
                                        <p:tav tm="0">
                                          <p:val>
                                            <p:strVal val="4*#ppt_w"/>
                                          </p:val>
                                        </p:tav>
                                        <p:tav tm="100000">
                                          <p:val>
                                            <p:strVal val="#ppt_w"/>
                                          </p:val>
                                        </p:tav>
                                      </p:tavLst>
                                    </p:anim>
                                    <p:anim calcmode="lin" valueType="num">
                                      <p:cBhvr>
                                        <p:cTn id="12" dur="75" fill="hold"/>
                                        <p:tgtEl>
                                          <p:spTgt spid="24580">
                                            <p:txEl>
                                              <p:pRg st="1" end="1"/>
                                            </p:txEl>
                                          </p:spTgt>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iterate type="lt">
                                    <p:tmPct val="100000"/>
                                  </p:iterate>
                                  <p:childTnLst>
                                    <p:set>
                                      <p:cBhvr>
                                        <p:cTn id="14" dur="1" fill="hold">
                                          <p:stCondLst>
                                            <p:cond delay="0"/>
                                          </p:stCondLst>
                                        </p:cTn>
                                        <p:tgtEl>
                                          <p:spTgt spid="24580">
                                            <p:txEl>
                                              <p:pRg st="2" end="2"/>
                                            </p:txEl>
                                          </p:spTgt>
                                        </p:tgtEl>
                                        <p:attrNameLst>
                                          <p:attrName>style.visibility</p:attrName>
                                        </p:attrNameLst>
                                      </p:cBhvr>
                                      <p:to>
                                        <p:strVal val="visible"/>
                                      </p:to>
                                    </p:set>
                                    <p:anim calcmode="lin" valueType="num">
                                      <p:cBhvr>
                                        <p:cTn id="15" dur="75" fill="hold"/>
                                        <p:tgtEl>
                                          <p:spTgt spid="24580">
                                            <p:txEl>
                                              <p:pRg st="2" end="2"/>
                                            </p:txEl>
                                          </p:spTgt>
                                        </p:tgtEl>
                                        <p:attrNameLst>
                                          <p:attrName>ppt_w</p:attrName>
                                        </p:attrNameLst>
                                      </p:cBhvr>
                                      <p:tavLst>
                                        <p:tav tm="0">
                                          <p:val>
                                            <p:strVal val="4*#ppt_w"/>
                                          </p:val>
                                        </p:tav>
                                        <p:tav tm="100000">
                                          <p:val>
                                            <p:strVal val="#ppt_w"/>
                                          </p:val>
                                        </p:tav>
                                      </p:tavLst>
                                    </p:anim>
                                    <p:anim calcmode="lin" valueType="num">
                                      <p:cBhvr>
                                        <p:cTn id="16" dur="75" fill="hold"/>
                                        <p:tgtEl>
                                          <p:spTgt spid="24580">
                                            <p:txEl>
                                              <p:pRg st="2" end="2"/>
                                            </p:txEl>
                                          </p:spTgt>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iterate type="lt">
                                    <p:tmPct val="100000"/>
                                  </p:iterate>
                                  <p:childTnLst>
                                    <p:set>
                                      <p:cBhvr>
                                        <p:cTn id="18" dur="1" fill="hold">
                                          <p:stCondLst>
                                            <p:cond delay="0"/>
                                          </p:stCondLst>
                                        </p:cTn>
                                        <p:tgtEl>
                                          <p:spTgt spid="24580">
                                            <p:txEl>
                                              <p:pRg st="3" end="3"/>
                                            </p:txEl>
                                          </p:spTgt>
                                        </p:tgtEl>
                                        <p:attrNameLst>
                                          <p:attrName>style.visibility</p:attrName>
                                        </p:attrNameLst>
                                      </p:cBhvr>
                                      <p:to>
                                        <p:strVal val="visible"/>
                                      </p:to>
                                    </p:set>
                                    <p:anim calcmode="lin" valueType="num">
                                      <p:cBhvr>
                                        <p:cTn id="19" dur="75" fill="hold"/>
                                        <p:tgtEl>
                                          <p:spTgt spid="24580">
                                            <p:txEl>
                                              <p:pRg st="3" end="3"/>
                                            </p:txEl>
                                          </p:spTgt>
                                        </p:tgtEl>
                                        <p:attrNameLst>
                                          <p:attrName>ppt_w</p:attrName>
                                        </p:attrNameLst>
                                      </p:cBhvr>
                                      <p:tavLst>
                                        <p:tav tm="0">
                                          <p:val>
                                            <p:strVal val="4*#ppt_w"/>
                                          </p:val>
                                        </p:tav>
                                        <p:tav tm="100000">
                                          <p:val>
                                            <p:strVal val="#ppt_w"/>
                                          </p:val>
                                        </p:tav>
                                      </p:tavLst>
                                    </p:anim>
                                    <p:anim calcmode="lin" valueType="num">
                                      <p:cBhvr>
                                        <p:cTn id="20" dur="75" fill="hold"/>
                                        <p:tgtEl>
                                          <p:spTgt spid="24580">
                                            <p:txEl>
                                              <p:pRg st="3" end="3"/>
                                            </p:txEl>
                                          </p:spTgt>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iterate type="lt">
                                    <p:tmPct val="100000"/>
                                  </p:iterate>
                                  <p:childTnLst>
                                    <p:set>
                                      <p:cBhvr>
                                        <p:cTn id="22" dur="1" fill="hold">
                                          <p:stCondLst>
                                            <p:cond delay="0"/>
                                          </p:stCondLst>
                                        </p:cTn>
                                        <p:tgtEl>
                                          <p:spTgt spid="24580">
                                            <p:txEl>
                                              <p:pRg st="4" end="4"/>
                                            </p:txEl>
                                          </p:spTgt>
                                        </p:tgtEl>
                                        <p:attrNameLst>
                                          <p:attrName>style.visibility</p:attrName>
                                        </p:attrNameLst>
                                      </p:cBhvr>
                                      <p:to>
                                        <p:strVal val="visible"/>
                                      </p:to>
                                    </p:set>
                                    <p:anim calcmode="lin" valueType="num">
                                      <p:cBhvr>
                                        <p:cTn id="23" dur="75" fill="hold"/>
                                        <p:tgtEl>
                                          <p:spTgt spid="24580">
                                            <p:txEl>
                                              <p:pRg st="4" end="4"/>
                                            </p:txEl>
                                          </p:spTgt>
                                        </p:tgtEl>
                                        <p:attrNameLst>
                                          <p:attrName>ppt_w</p:attrName>
                                        </p:attrNameLst>
                                      </p:cBhvr>
                                      <p:tavLst>
                                        <p:tav tm="0">
                                          <p:val>
                                            <p:strVal val="4*#ppt_w"/>
                                          </p:val>
                                        </p:tav>
                                        <p:tav tm="100000">
                                          <p:val>
                                            <p:strVal val="#ppt_w"/>
                                          </p:val>
                                        </p:tav>
                                      </p:tavLst>
                                    </p:anim>
                                    <p:anim calcmode="lin" valueType="num">
                                      <p:cBhvr>
                                        <p:cTn id="24" dur="75" fill="hold"/>
                                        <p:tgtEl>
                                          <p:spTgt spid="24580">
                                            <p:txEl>
                                              <p:pRg st="4" end="4"/>
                                            </p:txEl>
                                          </p:spTgt>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iterate type="lt">
                                    <p:tmPct val="100000"/>
                                  </p:iterate>
                                  <p:childTnLst>
                                    <p:set>
                                      <p:cBhvr>
                                        <p:cTn id="26" dur="1" fill="hold">
                                          <p:stCondLst>
                                            <p:cond delay="0"/>
                                          </p:stCondLst>
                                        </p:cTn>
                                        <p:tgtEl>
                                          <p:spTgt spid="24580">
                                            <p:txEl>
                                              <p:pRg st="5" end="5"/>
                                            </p:txEl>
                                          </p:spTgt>
                                        </p:tgtEl>
                                        <p:attrNameLst>
                                          <p:attrName>style.visibility</p:attrName>
                                        </p:attrNameLst>
                                      </p:cBhvr>
                                      <p:to>
                                        <p:strVal val="visible"/>
                                      </p:to>
                                    </p:set>
                                    <p:anim calcmode="lin" valueType="num">
                                      <p:cBhvr>
                                        <p:cTn id="27" dur="75" fill="hold"/>
                                        <p:tgtEl>
                                          <p:spTgt spid="24580">
                                            <p:txEl>
                                              <p:pRg st="5" end="5"/>
                                            </p:txEl>
                                          </p:spTgt>
                                        </p:tgtEl>
                                        <p:attrNameLst>
                                          <p:attrName>ppt_w</p:attrName>
                                        </p:attrNameLst>
                                      </p:cBhvr>
                                      <p:tavLst>
                                        <p:tav tm="0">
                                          <p:val>
                                            <p:strVal val="4*#ppt_w"/>
                                          </p:val>
                                        </p:tav>
                                        <p:tav tm="100000">
                                          <p:val>
                                            <p:strVal val="#ppt_w"/>
                                          </p:val>
                                        </p:tav>
                                      </p:tavLst>
                                    </p:anim>
                                    <p:anim calcmode="lin" valueType="num">
                                      <p:cBhvr>
                                        <p:cTn id="28" dur="75" fill="hold"/>
                                        <p:tgtEl>
                                          <p:spTgt spid="24580">
                                            <p:txEl>
                                              <p:pRg st="5" end="5"/>
                                            </p:txEl>
                                          </p:spTgt>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0"/>
                                  </p:stCondLst>
                                  <p:iterate type="lt">
                                    <p:tmPct val="100000"/>
                                  </p:iterate>
                                  <p:childTnLst>
                                    <p:set>
                                      <p:cBhvr>
                                        <p:cTn id="30" dur="1" fill="hold">
                                          <p:stCondLst>
                                            <p:cond delay="0"/>
                                          </p:stCondLst>
                                        </p:cTn>
                                        <p:tgtEl>
                                          <p:spTgt spid="24580">
                                            <p:txEl>
                                              <p:pRg st="6" end="6"/>
                                            </p:txEl>
                                          </p:spTgt>
                                        </p:tgtEl>
                                        <p:attrNameLst>
                                          <p:attrName>style.visibility</p:attrName>
                                        </p:attrNameLst>
                                      </p:cBhvr>
                                      <p:to>
                                        <p:strVal val="visible"/>
                                      </p:to>
                                    </p:set>
                                    <p:anim calcmode="lin" valueType="num">
                                      <p:cBhvr>
                                        <p:cTn id="31" dur="75" fill="hold"/>
                                        <p:tgtEl>
                                          <p:spTgt spid="24580">
                                            <p:txEl>
                                              <p:pRg st="6" end="6"/>
                                            </p:txEl>
                                          </p:spTgt>
                                        </p:tgtEl>
                                        <p:attrNameLst>
                                          <p:attrName>ppt_w</p:attrName>
                                        </p:attrNameLst>
                                      </p:cBhvr>
                                      <p:tavLst>
                                        <p:tav tm="0">
                                          <p:val>
                                            <p:strVal val="4*#ppt_w"/>
                                          </p:val>
                                        </p:tav>
                                        <p:tav tm="100000">
                                          <p:val>
                                            <p:strVal val="#ppt_w"/>
                                          </p:val>
                                        </p:tav>
                                      </p:tavLst>
                                    </p:anim>
                                    <p:anim calcmode="lin" valueType="num">
                                      <p:cBhvr>
                                        <p:cTn id="32" dur="75" fill="hold"/>
                                        <p:tgtEl>
                                          <p:spTgt spid="24580">
                                            <p:txEl>
                                              <p:pRg st="6" end="6"/>
                                            </p:txEl>
                                          </p:spTgt>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0"/>
                                  </p:stCondLst>
                                  <p:iterate type="lt">
                                    <p:tmPct val="100000"/>
                                  </p:iterate>
                                  <p:childTnLst>
                                    <p:set>
                                      <p:cBhvr>
                                        <p:cTn id="34" dur="1" fill="hold">
                                          <p:stCondLst>
                                            <p:cond delay="0"/>
                                          </p:stCondLst>
                                        </p:cTn>
                                        <p:tgtEl>
                                          <p:spTgt spid="24580">
                                            <p:txEl>
                                              <p:pRg st="7" end="7"/>
                                            </p:txEl>
                                          </p:spTgt>
                                        </p:tgtEl>
                                        <p:attrNameLst>
                                          <p:attrName>style.visibility</p:attrName>
                                        </p:attrNameLst>
                                      </p:cBhvr>
                                      <p:to>
                                        <p:strVal val="visible"/>
                                      </p:to>
                                    </p:set>
                                    <p:anim calcmode="lin" valueType="num">
                                      <p:cBhvr>
                                        <p:cTn id="35" dur="75" fill="hold"/>
                                        <p:tgtEl>
                                          <p:spTgt spid="24580">
                                            <p:txEl>
                                              <p:pRg st="7" end="7"/>
                                            </p:txEl>
                                          </p:spTgt>
                                        </p:tgtEl>
                                        <p:attrNameLst>
                                          <p:attrName>ppt_w</p:attrName>
                                        </p:attrNameLst>
                                      </p:cBhvr>
                                      <p:tavLst>
                                        <p:tav tm="0">
                                          <p:val>
                                            <p:strVal val="4*#ppt_w"/>
                                          </p:val>
                                        </p:tav>
                                        <p:tav tm="100000">
                                          <p:val>
                                            <p:strVal val="#ppt_w"/>
                                          </p:val>
                                        </p:tav>
                                      </p:tavLst>
                                    </p:anim>
                                    <p:anim calcmode="lin" valueType="num">
                                      <p:cBhvr>
                                        <p:cTn id="36" dur="75" fill="hold"/>
                                        <p:tgtEl>
                                          <p:spTgt spid="24580">
                                            <p:txEl>
                                              <p:pRg st="7" end="7"/>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4241800" y="2895600"/>
            <a:ext cx="8293100" cy="6235700"/>
          </a:xfrm>
          <a:prstGeom prst="rect">
            <a:avLst/>
          </a:prstGeom>
          <a:noFill/>
          <a:ln>
            <a:noFill/>
          </a:ln>
          <a:effectLst>
            <a:outerShdw blurRad="165100" dist="101600"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Where did the Bible come from? </a:t>
            </a:r>
          </a:p>
          <a:p>
            <a:pPr marL="457200" indent="-457200" algn="l">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How do we know the right books are in the Bible? </a:t>
            </a:r>
          </a:p>
          <a:p>
            <a:pPr marL="457200" indent="-457200" algn="l">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Does the Bible contain errors? </a:t>
            </a:r>
          </a:p>
          <a:p>
            <a:pPr marL="457200" indent="-457200" algn="l">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What are the oldest copies we have of the Bible? </a:t>
            </a:r>
          </a:p>
          <a:p>
            <a:pPr marL="457200" indent="-457200" algn="l">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How do we know that the Bible hasn't been changed over the years? </a:t>
            </a:r>
          </a:p>
          <a:p>
            <a:pPr marL="457200" indent="-457200" algn="l">
              <a:spcAft>
                <a:spcPts val="1200"/>
              </a:spcAft>
              <a:buClr>
                <a:srgbClr val="804000"/>
              </a:buClr>
              <a:buSzPct val="100000"/>
              <a:buFont typeface="Zapf Dingbats" charset="0"/>
              <a:buChar char="✦"/>
            </a:pPr>
            <a:r>
              <a:rPr lang="en-US" sz="3600" dirty="0">
                <a:solidFill>
                  <a:schemeClr val="tx1"/>
                </a:solidFill>
                <a:ea typeface="ＭＳ Ｐゴシック" charset="0"/>
                <a:cs typeface="Papyrus" charset="0"/>
              </a:rPr>
              <a:t>Why are there so many translations of the Bible, and which one should I use? </a:t>
            </a:r>
          </a:p>
        </p:txBody>
      </p:sp>
      <p:sp>
        <p:nvSpPr>
          <p:cNvPr id="7170" name="Rectangle 2"/>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l="4214" t="995" r="3831" b="42035"/>
          <a:stretch>
            <a:fillRect/>
          </a:stretch>
        </p:blipFill>
        <p:spPr bwMode="auto">
          <a:xfrm>
            <a:off x="304800" y="2273300"/>
            <a:ext cx="3484563"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72" name="Rectangle 4"/>
          <p:cNvSpPr>
            <a:spLocks/>
          </p:cNvSpPr>
          <p:nvPr/>
        </p:nvSpPr>
        <p:spPr bwMode="auto">
          <a:xfrm>
            <a:off x="285750" y="254000"/>
            <a:ext cx="6456363" cy="8890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Tree>
  </p:cSld>
  <p:clrMapOvr>
    <a:masterClrMapping/>
  </p:clrMapOvr>
  <p:transition xmlns:p14="http://schemas.microsoft.com/office/powerpoint/2010/mai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355600" y="2387600"/>
            <a:ext cx="5181600" cy="7162800"/>
          </a:xfrm>
          <a:prstGeom prst="roundRect">
            <a:avLst>
              <a:gd name="adj" fmla="val 3676"/>
            </a:avLst>
          </a:prstGeom>
          <a:gradFill rotWithShape="0">
            <a:gsLst>
              <a:gs pos="0">
                <a:srgbClr val="804000"/>
              </a:gs>
              <a:gs pos="100000">
                <a:srgbClr val="4C4C4C"/>
              </a:gs>
            </a:gsLst>
            <a:lin ang="3360000" scaled="1"/>
          </a:gradFill>
          <a:ln w="25400" cap="flat">
            <a:solidFill>
              <a:schemeClr val="tx1"/>
            </a:solidFill>
            <a:prstDash val="solid"/>
            <a:miter lim="800000"/>
            <a:headEnd type="none" w="med" len="med"/>
            <a:tailEnd type="none" w="med" len="med"/>
          </a:ln>
          <a:effectLst>
            <a:outerShdw blurRad="165100" dist="101600" dir="2700000" algn="ctr" rotWithShape="0">
              <a:srgbClr val="000000">
                <a:alpha val="45000"/>
              </a:srgbClr>
            </a:outerShdw>
          </a:effectLst>
        </p:spPr>
        <p:txBody>
          <a:bodyPr lIns="0" tIns="0" rIns="0" bIns="0"/>
          <a:lstStyle/>
          <a:p>
            <a:endParaRPr lang="en-US"/>
          </a:p>
        </p:txBody>
      </p:sp>
      <p:sp>
        <p:nvSpPr>
          <p:cNvPr id="25602"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5603" name="AutoShape 3"/>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5604" name="Rectangle 4"/>
          <p:cNvSpPr>
            <a:spLocks/>
          </p:cNvSpPr>
          <p:nvPr/>
        </p:nvSpPr>
        <p:spPr bwMode="auto">
          <a:xfrm>
            <a:off x="5715000" y="2311400"/>
            <a:ext cx="7010400" cy="71882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900" dirty="0">
                <a:solidFill>
                  <a:schemeClr val="tx1"/>
                </a:solidFill>
                <a:latin typeface="Boulder Regular" charset="0"/>
                <a:ea typeface="ＭＳ Ｐゴシック" charset="0"/>
                <a:cs typeface="Boulder Regular" charset="0"/>
                <a:sym typeface="Boulder Regular" charset="0"/>
              </a:rPr>
              <a:t>Fall of </a:t>
            </a:r>
            <a:r>
              <a:rPr lang="en-US" sz="4900" dirty="0" err="1" smtClean="0">
                <a:solidFill>
                  <a:schemeClr val="tx1"/>
                </a:solidFill>
                <a:latin typeface="Boulder Regular" charset="0"/>
                <a:ea typeface="ＭＳ Ｐゴシック" charset="0"/>
                <a:cs typeface="Boulder Regular" charset="0"/>
                <a:sym typeface="Boulder Regular" charset="0"/>
              </a:rPr>
              <a:t>Tyre</a:t>
            </a:r>
            <a:endParaRPr lang="en-US" sz="49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walls would be broken down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Left </a:t>
            </a:r>
            <a:r>
              <a:rPr lang="en-US" sz="3300" dirty="0">
                <a:solidFill>
                  <a:schemeClr val="tx1"/>
                </a:solidFill>
                <a:latin typeface="Calibri" charset="0"/>
                <a:ea typeface="ＭＳ Ｐゴシック" charset="0"/>
                <a:cs typeface="Calibri" charset="0"/>
                <a:sym typeface="Calibri" charset="0"/>
              </a:rPr>
              <a:t>a bare rock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A </a:t>
            </a:r>
            <a:r>
              <a:rPr lang="en-US" sz="3300" dirty="0">
                <a:solidFill>
                  <a:schemeClr val="tx1"/>
                </a:solidFill>
                <a:latin typeface="Calibri" charset="0"/>
                <a:ea typeface="ＭＳ Ｐゴシック" charset="0"/>
                <a:cs typeface="Calibri" charset="0"/>
                <a:sym typeface="Calibri" charset="0"/>
              </a:rPr>
              <a:t>place for the spreading of nets (Ezek. 26:5)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Nebuchadnezzar </a:t>
            </a:r>
            <a:r>
              <a:rPr lang="en-US" sz="3300" dirty="0">
                <a:solidFill>
                  <a:schemeClr val="tx1"/>
                </a:solidFill>
                <a:latin typeface="Calibri" charset="0"/>
                <a:ea typeface="ＭＳ Ｐゴシック" charset="0"/>
                <a:cs typeface="Calibri" charset="0"/>
                <a:sym typeface="Calibri" charset="0"/>
              </a:rPr>
              <a:t>would build a siege wall around it (Ezek. 26:8)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He </a:t>
            </a:r>
            <a:r>
              <a:rPr lang="en-US" sz="3300" dirty="0">
                <a:solidFill>
                  <a:schemeClr val="tx1"/>
                </a:solidFill>
                <a:latin typeface="Calibri" charset="0"/>
                <a:ea typeface="ＭＳ Ｐゴシック" charset="0"/>
                <a:cs typeface="Calibri" charset="0"/>
                <a:sym typeface="Calibri" charset="0"/>
              </a:rPr>
              <a:t>would plunder it (Ezek. 26:9-12)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stones, timber and soil would be cast into the sea (Ezek. 26:12)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city would never be rebuilt (Ezek. 26:14) </a:t>
            </a:r>
          </a:p>
        </p:txBody>
      </p:sp>
      <p:sp>
        <p:nvSpPr>
          <p:cNvPr id="25605" name="Rectangle 5"/>
          <p:cNvSpPr>
            <a:spLocks/>
          </p:cNvSpPr>
          <p:nvPr/>
        </p:nvSpPr>
        <p:spPr bwMode="auto">
          <a:xfrm>
            <a:off x="427038" y="2641600"/>
            <a:ext cx="5016500" cy="6654800"/>
          </a:xfrm>
          <a:prstGeom prst="rect">
            <a:avLst/>
          </a:prstGeom>
          <a:noFill/>
          <a:ln>
            <a:noFill/>
          </a:ln>
          <a:effectLst>
            <a:outerShdw blurRad="165100" dist="1016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spcBef>
                <a:spcPts val="600"/>
              </a:spcBef>
            </a:pPr>
            <a:r>
              <a:rPr lang="en-US" sz="44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"Nebuchadnezzar took all Palestine and Syria and the cities on the seacoast, including Tyre, which fell after a siege of 13 years (573 B.C.)"  </a:t>
            </a:r>
          </a:p>
          <a:p>
            <a:pPr marL="57150">
              <a:spcBef>
                <a:spcPts val="600"/>
              </a:spcBef>
            </a:pPr>
            <a:r>
              <a:rPr lang="en-US" sz="3200">
                <a:solidFill>
                  <a:srgbClr val="FFFFFF"/>
                </a:solidFill>
                <a:effectLst>
                  <a:outerShdw blurRad="38100" dist="38100" dir="2700000" algn="tl">
                    <a:srgbClr val="000000"/>
                  </a:outerShdw>
                </a:effectLst>
                <a:latin typeface="Georgia" charset="0"/>
                <a:ea typeface="ＭＳ Ｐゴシック" charset="0"/>
                <a:cs typeface="Georgia" charset="0"/>
                <a:sym typeface="Georgia" charset="0"/>
              </a:rPr>
              <a:t>(E. A. Wallis Budge, </a:t>
            </a:r>
            <a:r>
              <a:rPr lang="en-US" sz="3200">
                <a:solidFill>
                  <a:srgbClr val="FFFFFF"/>
                </a:solidFill>
                <a:effectLst>
                  <a:outerShdw blurRad="38100" dist="38100" dir="2700000" algn="tl">
                    <a:srgbClr val="000000"/>
                  </a:outerShdw>
                </a:effectLst>
                <a:latin typeface="Georgia Italic" charset="0"/>
                <a:ea typeface="ＭＳ Ｐゴシック" charset="0"/>
                <a:cs typeface="Georgia Italic" charset="0"/>
                <a:sym typeface="Georgia Italic" charset="0"/>
              </a:rPr>
              <a:t>Babylonian Life And History,</a:t>
            </a:r>
            <a:r>
              <a:rPr lang="en-US" sz="3200">
                <a:solidFill>
                  <a:srgbClr val="FFFFFF"/>
                </a:solidFill>
                <a:effectLst>
                  <a:outerShdw blurRad="38100" dist="38100" dir="2700000" algn="tl">
                    <a:srgbClr val="000000"/>
                  </a:outerShdw>
                </a:effectLst>
                <a:latin typeface="Georgia" charset="0"/>
                <a:ea typeface="ＭＳ Ｐゴシック" charset="0"/>
                <a:cs typeface="Georgia" charset="0"/>
                <a:sym typeface="Georgia" charset="0"/>
              </a:rPr>
              <a:t> p. 50).</a:t>
            </a:r>
            <a:r>
              <a:rPr lang="en-US" sz="32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 </a:t>
            </a:r>
          </a:p>
        </p:txBody>
      </p:sp>
    </p:spTree>
  </p:cSld>
  <p:clrMapOvr>
    <a:masterClrMapping/>
  </p:clrMapOvr>
  <p:transition xmlns:p14="http://schemas.microsoft.com/office/powerpoint/2010/mai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355600" y="2387600"/>
            <a:ext cx="5181600" cy="7162800"/>
          </a:xfrm>
          <a:prstGeom prst="roundRect">
            <a:avLst>
              <a:gd name="adj" fmla="val 3676"/>
            </a:avLst>
          </a:prstGeom>
          <a:gradFill rotWithShape="0">
            <a:gsLst>
              <a:gs pos="0">
                <a:srgbClr val="804000"/>
              </a:gs>
              <a:gs pos="100000">
                <a:srgbClr val="4C4C4C"/>
              </a:gs>
            </a:gsLst>
            <a:lin ang="3360000" scaled="1"/>
          </a:gradFill>
          <a:ln w="25400" cap="flat">
            <a:solidFill>
              <a:schemeClr val="tx1"/>
            </a:solidFill>
            <a:prstDash val="solid"/>
            <a:miter lim="800000"/>
            <a:headEnd type="none" w="med" len="med"/>
            <a:tailEnd type="none" w="med" len="med"/>
          </a:ln>
          <a:effectLst>
            <a:outerShdw blurRad="165100" dist="101600" dir="2700000" algn="ctr" rotWithShape="0">
              <a:srgbClr val="000000">
                <a:alpha val="45000"/>
              </a:srgbClr>
            </a:outerShdw>
          </a:effectLst>
        </p:spPr>
        <p:txBody>
          <a:bodyPr lIns="0" tIns="0" rIns="0" bIns="0"/>
          <a:lstStyle/>
          <a:p>
            <a:endParaRPr lang="en-US"/>
          </a:p>
        </p:txBody>
      </p:sp>
      <p:sp>
        <p:nvSpPr>
          <p:cNvPr id="26626"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6627" name="AutoShape 3"/>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6629" name="Rectangle 5"/>
          <p:cNvSpPr>
            <a:spLocks/>
          </p:cNvSpPr>
          <p:nvPr/>
        </p:nvSpPr>
        <p:spPr bwMode="auto">
          <a:xfrm>
            <a:off x="427038" y="2679700"/>
            <a:ext cx="5016500" cy="6108700"/>
          </a:xfrm>
          <a:prstGeom prst="rect">
            <a:avLst/>
          </a:prstGeom>
          <a:noFill/>
          <a:ln>
            <a:noFill/>
          </a:ln>
          <a:effectLst>
            <a:outerShdw blurRad="165100" dist="1016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38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Alexander the Great (356-323 BC) sent messengers to Tyre, urging them to accept a peace treaty. . . . the Tyrians killed Alexander's ambassadors and threw their bodies from the top of the walls into the sea.</a:t>
            </a:r>
          </a:p>
        </p:txBody>
      </p:sp>
      <p:sp>
        <p:nvSpPr>
          <p:cNvPr id="26630" name="Rectangle 6"/>
          <p:cNvSpPr>
            <a:spLocks/>
          </p:cNvSpPr>
          <p:nvPr/>
        </p:nvSpPr>
        <p:spPr bwMode="auto">
          <a:xfrm>
            <a:off x="373063" y="8864600"/>
            <a:ext cx="506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
            <a:spAutoFit/>
          </a:bodyPr>
          <a:lstStyle/>
          <a:p>
            <a:pPr marL="57150"/>
            <a:r>
              <a:rPr lang="en-US" sz="42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  </a:t>
            </a:r>
            <a:r>
              <a:rPr lang="en-US" sz="3200">
                <a:solidFill>
                  <a:srgbClr val="FFFFFF"/>
                </a:solidFill>
                <a:effectLst>
                  <a:outerShdw blurRad="38100" dist="38100" dir="2700000" algn="tl">
                    <a:srgbClr val="000000"/>
                  </a:outerShdw>
                </a:effectLst>
                <a:latin typeface="Georgia" charset="0"/>
                <a:ea typeface="ＭＳ Ｐゴシック" charset="0"/>
                <a:cs typeface="Georgia" charset="0"/>
                <a:sym typeface="Georgia" charset="0"/>
              </a:rPr>
              <a:t>(Historian Phillip Myers).</a:t>
            </a:r>
          </a:p>
        </p:txBody>
      </p:sp>
      <p:sp>
        <p:nvSpPr>
          <p:cNvPr id="8" name="Rectangle 4"/>
          <p:cNvSpPr>
            <a:spLocks/>
          </p:cNvSpPr>
          <p:nvPr/>
        </p:nvSpPr>
        <p:spPr bwMode="auto">
          <a:xfrm>
            <a:off x="5715000" y="2311400"/>
            <a:ext cx="7010400" cy="71882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900" dirty="0">
                <a:solidFill>
                  <a:schemeClr val="tx1"/>
                </a:solidFill>
                <a:latin typeface="Boulder Regular" charset="0"/>
                <a:ea typeface="ＭＳ Ｐゴシック" charset="0"/>
                <a:cs typeface="Boulder Regular" charset="0"/>
                <a:sym typeface="Boulder Regular" charset="0"/>
              </a:rPr>
              <a:t>Fall of </a:t>
            </a:r>
            <a:r>
              <a:rPr lang="en-US" sz="4900" dirty="0" err="1" smtClean="0">
                <a:solidFill>
                  <a:schemeClr val="tx1"/>
                </a:solidFill>
                <a:latin typeface="Boulder Regular" charset="0"/>
                <a:ea typeface="ＭＳ Ｐゴシック" charset="0"/>
                <a:cs typeface="Boulder Regular" charset="0"/>
                <a:sym typeface="Boulder Regular" charset="0"/>
              </a:rPr>
              <a:t>Tyre</a:t>
            </a:r>
            <a:endParaRPr lang="en-US" sz="49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walls would be broken down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Left </a:t>
            </a:r>
            <a:r>
              <a:rPr lang="en-US" sz="3300" dirty="0">
                <a:solidFill>
                  <a:schemeClr val="tx1"/>
                </a:solidFill>
                <a:latin typeface="Calibri" charset="0"/>
                <a:ea typeface="ＭＳ Ｐゴシック" charset="0"/>
                <a:cs typeface="Calibri" charset="0"/>
                <a:sym typeface="Calibri" charset="0"/>
              </a:rPr>
              <a:t>a bare rock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A </a:t>
            </a:r>
            <a:r>
              <a:rPr lang="en-US" sz="3300" dirty="0">
                <a:solidFill>
                  <a:schemeClr val="tx1"/>
                </a:solidFill>
                <a:latin typeface="Calibri" charset="0"/>
                <a:ea typeface="ＭＳ Ｐゴシック" charset="0"/>
                <a:cs typeface="Calibri" charset="0"/>
                <a:sym typeface="Calibri" charset="0"/>
              </a:rPr>
              <a:t>place for the spreading of nets (Ezek. 26:5)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Nebuchadnezzar </a:t>
            </a:r>
            <a:r>
              <a:rPr lang="en-US" sz="3300" dirty="0">
                <a:solidFill>
                  <a:schemeClr val="tx1"/>
                </a:solidFill>
                <a:latin typeface="Calibri" charset="0"/>
                <a:ea typeface="ＭＳ Ｐゴシック" charset="0"/>
                <a:cs typeface="Calibri" charset="0"/>
                <a:sym typeface="Calibri" charset="0"/>
              </a:rPr>
              <a:t>would build a siege wall around it (Ezek. 26:8)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He </a:t>
            </a:r>
            <a:r>
              <a:rPr lang="en-US" sz="3300" dirty="0">
                <a:solidFill>
                  <a:schemeClr val="tx1"/>
                </a:solidFill>
                <a:latin typeface="Calibri" charset="0"/>
                <a:ea typeface="ＭＳ Ｐゴシック" charset="0"/>
                <a:cs typeface="Calibri" charset="0"/>
                <a:sym typeface="Calibri" charset="0"/>
              </a:rPr>
              <a:t>would plunder it (Ezek. 26:9-12)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stones, timber and soil would be cast into the sea (Ezek. 26:12)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city would never be rebuilt (Ezek. 26:14) </a:t>
            </a:r>
          </a:p>
        </p:txBody>
      </p:sp>
    </p:spTree>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355600" y="2387600"/>
            <a:ext cx="5181600" cy="7162800"/>
          </a:xfrm>
          <a:prstGeom prst="roundRect">
            <a:avLst>
              <a:gd name="adj" fmla="val 3676"/>
            </a:avLst>
          </a:prstGeom>
          <a:gradFill rotWithShape="0">
            <a:gsLst>
              <a:gs pos="0">
                <a:srgbClr val="804000"/>
              </a:gs>
              <a:gs pos="100000">
                <a:srgbClr val="4C4C4C"/>
              </a:gs>
            </a:gsLst>
            <a:lin ang="3360000" scaled="1"/>
          </a:gradFill>
          <a:ln w="25400" cap="flat">
            <a:solidFill>
              <a:schemeClr val="tx1"/>
            </a:solidFill>
            <a:prstDash val="solid"/>
            <a:miter lim="800000"/>
            <a:headEnd type="none" w="med" len="med"/>
            <a:tailEnd type="none" w="med" len="med"/>
          </a:ln>
          <a:effectLst>
            <a:outerShdw blurRad="165100" dist="101600" dir="2700000" algn="ctr" rotWithShape="0">
              <a:srgbClr val="000000">
                <a:alpha val="45000"/>
              </a:srgbClr>
            </a:outerShdw>
          </a:effectLst>
        </p:spPr>
        <p:txBody>
          <a:bodyPr lIns="0" tIns="0" rIns="0" bIns="0"/>
          <a:lstStyle/>
          <a:p>
            <a:endParaRPr lang="en-US"/>
          </a:p>
        </p:txBody>
      </p:sp>
      <p:sp>
        <p:nvSpPr>
          <p:cNvPr id="27650"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7651" name="AutoShape 3"/>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7653" name="Rectangle 5"/>
          <p:cNvSpPr>
            <a:spLocks/>
          </p:cNvSpPr>
          <p:nvPr/>
        </p:nvSpPr>
        <p:spPr bwMode="auto">
          <a:xfrm>
            <a:off x="376238" y="2374900"/>
            <a:ext cx="5168900" cy="6654800"/>
          </a:xfrm>
          <a:prstGeom prst="rect">
            <a:avLst/>
          </a:prstGeom>
          <a:noFill/>
          <a:ln>
            <a:noFill/>
          </a:ln>
          <a:effectLst>
            <a:outerShdw blurRad="165100" dist="1016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38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Alexander built a 200</a:t>
            </a:r>
            <a:r>
              <a:rPr lang="ja-JP" altLang="en-US" sz="3800">
                <a:solidFill>
                  <a:srgbClr val="FFFFFF"/>
                </a:solidFill>
                <a:effectLst>
                  <a:outerShdw blurRad="38100" dist="38100" dir="2700000" algn="tl">
                    <a:srgbClr val="000000"/>
                  </a:outerShdw>
                </a:effectLst>
                <a:latin typeface="Arial"/>
                <a:ea typeface="ＭＳ Ｐゴシック" charset="0"/>
                <a:cs typeface="Berlin Sans FB Demi Bold" charset="0"/>
                <a:sym typeface="Berlin Sans FB Demi Bold" charset="0"/>
              </a:rPr>
              <a:t>’</a:t>
            </a:r>
            <a:r>
              <a:rPr lang="en-US" sz="38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 wide mole to get his troops from the mainland to the island. It was constructed from stones and timber from the old city of Tyre. (Ezek. 26:12). </a:t>
            </a:r>
          </a:p>
          <a:p>
            <a:pPr marL="57150"/>
            <a:r>
              <a:rPr lang="en-US" sz="38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A seven month siege ended July 332 B.C.</a:t>
            </a:r>
          </a:p>
        </p:txBody>
      </p:sp>
      <p:sp>
        <p:nvSpPr>
          <p:cNvPr id="27654" name="Rectangle 6"/>
          <p:cNvSpPr>
            <a:spLocks/>
          </p:cNvSpPr>
          <p:nvPr/>
        </p:nvSpPr>
        <p:spPr bwMode="auto">
          <a:xfrm>
            <a:off x="373063" y="8864600"/>
            <a:ext cx="506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
            <a:spAutoFit/>
          </a:bodyPr>
          <a:lstStyle/>
          <a:p>
            <a:pPr marL="57150"/>
            <a:r>
              <a:rPr lang="en-US" sz="42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  </a:t>
            </a:r>
            <a:r>
              <a:rPr lang="en-US" sz="3200">
                <a:solidFill>
                  <a:srgbClr val="FFFFFF"/>
                </a:solidFill>
                <a:effectLst>
                  <a:outerShdw blurRad="38100" dist="38100" dir="2700000" algn="tl">
                    <a:srgbClr val="000000"/>
                  </a:outerShdw>
                </a:effectLst>
                <a:latin typeface="Georgia" charset="0"/>
                <a:ea typeface="ＭＳ Ｐゴシック" charset="0"/>
                <a:cs typeface="Georgia" charset="0"/>
                <a:sym typeface="Georgia" charset="0"/>
              </a:rPr>
              <a:t>(Historian Phillip Myers).</a:t>
            </a:r>
          </a:p>
        </p:txBody>
      </p:sp>
      <p:sp>
        <p:nvSpPr>
          <p:cNvPr id="8" name="Rectangle 4"/>
          <p:cNvSpPr>
            <a:spLocks/>
          </p:cNvSpPr>
          <p:nvPr/>
        </p:nvSpPr>
        <p:spPr bwMode="auto">
          <a:xfrm>
            <a:off x="5715000" y="2311400"/>
            <a:ext cx="7010400" cy="71882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900" dirty="0">
                <a:solidFill>
                  <a:schemeClr val="tx1"/>
                </a:solidFill>
                <a:latin typeface="Boulder Regular" charset="0"/>
                <a:ea typeface="ＭＳ Ｐゴシック" charset="0"/>
                <a:cs typeface="Boulder Regular" charset="0"/>
                <a:sym typeface="Boulder Regular" charset="0"/>
              </a:rPr>
              <a:t>Fall of </a:t>
            </a:r>
            <a:r>
              <a:rPr lang="en-US" sz="4900" dirty="0" err="1" smtClean="0">
                <a:solidFill>
                  <a:schemeClr val="tx1"/>
                </a:solidFill>
                <a:latin typeface="Boulder Regular" charset="0"/>
                <a:ea typeface="ＭＳ Ｐゴシック" charset="0"/>
                <a:cs typeface="Boulder Regular" charset="0"/>
                <a:sym typeface="Boulder Regular" charset="0"/>
              </a:rPr>
              <a:t>Tyre</a:t>
            </a:r>
            <a:endParaRPr lang="en-US" sz="49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walls would be broken down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Left </a:t>
            </a:r>
            <a:r>
              <a:rPr lang="en-US" sz="3300" dirty="0">
                <a:solidFill>
                  <a:schemeClr val="tx1"/>
                </a:solidFill>
                <a:latin typeface="Calibri" charset="0"/>
                <a:ea typeface="ＭＳ Ｐゴシック" charset="0"/>
                <a:cs typeface="Calibri" charset="0"/>
                <a:sym typeface="Calibri" charset="0"/>
              </a:rPr>
              <a:t>a bare rock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A </a:t>
            </a:r>
            <a:r>
              <a:rPr lang="en-US" sz="3300" dirty="0">
                <a:solidFill>
                  <a:schemeClr val="tx1"/>
                </a:solidFill>
                <a:latin typeface="Calibri" charset="0"/>
                <a:ea typeface="ＭＳ Ｐゴシック" charset="0"/>
                <a:cs typeface="Calibri" charset="0"/>
                <a:sym typeface="Calibri" charset="0"/>
              </a:rPr>
              <a:t>place for the spreading of nets (Ezek. 26:5)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Nebuchadnezzar </a:t>
            </a:r>
            <a:r>
              <a:rPr lang="en-US" sz="3300" dirty="0">
                <a:solidFill>
                  <a:schemeClr val="tx1"/>
                </a:solidFill>
                <a:latin typeface="Calibri" charset="0"/>
                <a:ea typeface="ＭＳ Ｐゴシック" charset="0"/>
                <a:cs typeface="Calibri" charset="0"/>
                <a:sym typeface="Calibri" charset="0"/>
              </a:rPr>
              <a:t>would build a siege wall around it (Ezek. 26:8)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He </a:t>
            </a:r>
            <a:r>
              <a:rPr lang="en-US" sz="3300" dirty="0">
                <a:solidFill>
                  <a:schemeClr val="tx1"/>
                </a:solidFill>
                <a:latin typeface="Calibri" charset="0"/>
                <a:ea typeface="ＭＳ Ｐゴシック" charset="0"/>
                <a:cs typeface="Calibri" charset="0"/>
                <a:sym typeface="Calibri" charset="0"/>
              </a:rPr>
              <a:t>would plunder it (Ezek. 26:9-12)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stones, timber and soil would be cast into the sea (Ezek. 26:12)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city would never be rebuilt (Ezek. 26:14) </a:t>
            </a:r>
          </a:p>
        </p:txBody>
      </p:sp>
    </p:spTree>
  </p:cSld>
  <p:clrMapOvr>
    <a:masterClrMapping/>
  </p:clrMapOvr>
  <p:transition xmlns:p14="http://schemas.microsoft.com/office/powerpoint/2010/mai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355600" y="2387600"/>
            <a:ext cx="5181600" cy="7162800"/>
          </a:xfrm>
          <a:prstGeom prst="roundRect">
            <a:avLst>
              <a:gd name="adj" fmla="val 3676"/>
            </a:avLst>
          </a:prstGeom>
          <a:gradFill rotWithShape="0">
            <a:gsLst>
              <a:gs pos="0">
                <a:srgbClr val="804000"/>
              </a:gs>
              <a:gs pos="100000">
                <a:srgbClr val="4C4C4C"/>
              </a:gs>
            </a:gsLst>
            <a:lin ang="3360000" scaled="1"/>
          </a:gradFill>
          <a:ln w="25400" cap="flat">
            <a:solidFill>
              <a:schemeClr val="tx1"/>
            </a:solidFill>
            <a:prstDash val="solid"/>
            <a:miter lim="800000"/>
            <a:headEnd type="none" w="med" len="med"/>
            <a:tailEnd type="none" w="med" len="med"/>
          </a:ln>
          <a:effectLst>
            <a:outerShdw blurRad="165100" dist="101600" dir="2700000" algn="ctr" rotWithShape="0">
              <a:srgbClr val="000000">
                <a:alpha val="45000"/>
              </a:srgbClr>
            </a:outerShdw>
          </a:effectLst>
        </p:spPr>
        <p:txBody>
          <a:bodyPr lIns="0" tIns="0" rIns="0" bIns="0"/>
          <a:lstStyle/>
          <a:p>
            <a:endParaRPr lang="en-US"/>
          </a:p>
        </p:txBody>
      </p:sp>
      <p:sp>
        <p:nvSpPr>
          <p:cNvPr id="28674"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8675" name="AutoShape 3"/>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8677" name="Rectangle 5"/>
          <p:cNvSpPr>
            <a:spLocks/>
          </p:cNvSpPr>
          <p:nvPr/>
        </p:nvSpPr>
        <p:spPr bwMode="auto">
          <a:xfrm>
            <a:off x="376238" y="2374900"/>
            <a:ext cx="5168900" cy="6451600"/>
          </a:xfrm>
          <a:prstGeom prst="rect">
            <a:avLst/>
          </a:prstGeom>
          <a:noFill/>
          <a:ln>
            <a:noFill/>
          </a:ln>
          <a:effectLst>
            <a:outerShdw blurRad="165100" dist="1016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44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Alexander killed 8,000 and sold 30,000 into slavery.</a:t>
            </a:r>
            <a:r>
              <a:rPr lang="ja-JP" altLang="en-US" sz="4400">
                <a:solidFill>
                  <a:srgbClr val="FFFFFF"/>
                </a:solidFill>
                <a:effectLst>
                  <a:outerShdw blurRad="38100" dist="38100" dir="2700000" algn="tl">
                    <a:srgbClr val="000000"/>
                  </a:outerShdw>
                </a:effectLst>
                <a:latin typeface="Arial"/>
                <a:ea typeface="ＭＳ Ｐゴシック" charset="0"/>
                <a:cs typeface="Berlin Sans FB Demi Bold" charset="0"/>
                <a:sym typeface="Berlin Sans FB Demi Bold" charset="0"/>
              </a:rPr>
              <a:t>“</a:t>
            </a:r>
            <a:r>
              <a:rPr lang="en-US" sz="44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The once great city is now as bare as the top of a rock - a place where fishermen dry their nets . . .</a:t>
            </a:r>
            <a:r>
              <a:rPr lang="ja-JP" altLang="en-US" sz="4400">
                <a:solidFill>
                  <a:srgbClr val="FFFFFF"/>
                </a:solidFill>
                <a:effectLst>
                  <a:outerShdw blurRad="38100" dist="38100" dir="2700000" algn="tl">
                    <a:srgbClr val="000000"/>
                  </a:outerShdw>
                </a:effectLst>
                <a:latin typeface="Arial"/>
                <a:ea typeface="ＭＳ Ｐゴシック" charset="0"/>
                <a:cs typeface="Berlin Sans FB Demi Bold" charset="0"/>
                <a:sym typeface="Berlin Sans FB Demi Bold" charset="0"/>
              </a:rPr>
              <a:t>”</a:t>
            </a:r>
            <a:endParaRPr lang="en-US" sz="44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endParaRPr>
          </a:p>
        </p:txBody>
      </p:sp>
      <p:sp>
        <p:nvSpPr>
          <p:cNvPr id="28678" name="Rectangle 6"/>
          <p:cNvSpPr>
            <a:spLocks/>
          </p:cNvSpPr>
          <p:nvPr/>
        </p:nvSpPr>
        <p:spPr bwMode="auto">
          <a:xfrm>
            <a:off x="373063" y="8864600"/>
            <a:ext cx="50688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
            <a:spAutoFit/>
          </a:bodyPr>
          <a:lstStyle/>
          <a:p>
            <a:pPr marL="57150"/>
            <a:r>
              <a:rPr lang="en-US" sz="42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  </a:t>
            </a:r>
            <a:r>
              <a:rPr lang="en-US" sz="3200">
                <a:solidFill>
                  <a:srgbClr val="FFFFFF"/>
                </a:solidFill>
                <a:effectLst>
                  <a:outerShdw blurRad="38100" dist="38100" dir="2700000" algn="tl">
                    <a:srgbClr val="000000"/>
                  </a:outerShdw>
                </a:effectLst>
                <a:latin typeface="Georgia" charset="0"/>
                <a:ea typeface="ＭＳ Ｐゴシック" charset="0"/>
                <a:cs typeface="Georgia" charset="0"/>
                <a:sym typeface="Georgia" charset="0"/>
              </a:rPr>
              <a:t>(Historian Phillip Myers).</a:t>
            </a:r>
          </a:p>
        </p:txBody>
      </p:sp>
      <p:sp>
        <p:nvSpPr>
          <p:cNvPr id="8" name="Rectangle 4"/>
          <p:cNvSpPr>
            <a:spLocks/>
          </p:cNvSpPr>
          <p:nvPr/>
        </p:nvSpPr>
        <p:spPr bwMode="auto">
          <a:xfrm>
            <a:off x="5715000" y="2311400"/>
            <a:ext cx="7010400" cy="71882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900" dirty="0">
                <a:solidFill>
                  <a:schemeClr val="tx1"/>
                </a:solidFill>
                <a:latin typeface="Boulder Regular" charset="0"/>
                <a:ea typeface="ＭＳ Ｐゴシック" charset="0"/>
                <a:cs typeface="Boulder Regular" charset="0"/>
                <a:sym typeface="Boulder Regular" charset="0"/>
              </a:rPr>
              <a:t>Fall of </a:t>
            </a:r>
            <a:r>
              <a:rPr lang="en-US" sz="4900" dirty="0" err="1" smtClean="0">
                <a:solidFill>
                  <a:schemeClr val="tx1"/>
                </a:solidFill>
                <a:latin typeface="Boulder Regular" charset="0"/>
                <a:ea typeface="ＭＳ Ｐゴシック" charset="0"/>
                <a:cs typeface="Boulder Regular" charset="0"/>
                <a:sym typeface="Boulder Regular" charset="0"/>
              </a:rPr>
              <a:t>Tyre</a:t>
            </a:r>
            <a:endParaRPr lang="en-US" sz="49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walls would be broken down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Left </a:t>
            </a:r>
            <a:r>
              <a:rPr lang="en-US" sz="3300" dirty="0">
                <a:solidFill>
                  <a:schemeClr val="tx1"/>
                </a:solidFill>
                <a:latin typeface="Calibri" charset="0"/>
                <a:ea typeface="ＭＳ Ｐゴシック" charset="0"/>
                <a:cs typeface="Calibri" charset="0"/>
                <a:sym typeface="Calibri" charset="0"/>
              </a:rPr>
              <a:t>a bare rock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A </a:t>
            </a:r>
            <a:r>
              <a:rPr lang="en-US" sz="3300" dirty="0">
                <a:solidFill>
                  <a:schemeClr val="tx1"/>
                </a:solidFill>
                <a:latin typeface="Calibri" charset="0"/>
                <a:ea typeface="ＭＳ Ｐゴシック" charset="0"/>
                <a:cs typeface="Calibri" charset="0"/>
                <a:sym typeface="Calibri" charset="0"/>
              </a:rPr>
              <a:t>place for the spreading of nets (Ezek. 26:5)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Nebuchadnezzar </a:t>
            </a:r>
            <a:r>
              <a:rPr lang="en-US" sz="3300" dirty="0">
                <a:solidFill>
                  <a:schemeClr val="tx1"/>
                </a:solidFill>
                <a:latin typeface="Calibri" charset="0"/>
                <a:ea typeface="ＭＳ Ｐゴシック" charset="0"/>
                <a:cs typeface="Calibri" charset="0"/>
                <a:sym typeface="Calibri" charset="0"/>
              </a:rPr>
              <a:t>would build a siege wall around it (Ezek. 26:8)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He </a:t>
            </a:r>
            <a:r>
              <a:rPr lang="en-US" sz="3300" dirty="0">
                <a:solidFill>
                  <a:schemeClr val="tx1"/>
                </a:solidFill>
                <a:latin typeface="Calibri" charset="0"/>
                <a:ea typeface="ＭＳ Ｐゴシック" charset="0"/>
                <a:cs typeface="Calibri" charset="0"/>
                <a:sym typeface="Calibri" charset="0"/>
              </a:rPr>
              <a:t>would plunder it (Ezek. 26:9-12)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stones, timber and soil would be cast into the sea (Ezek. 26:12)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city would never be rebuilt (Ezek. 26:14) </a:t>
            </a:r>
          </a:p>
        </p:txBody>
      </p:sp>
    </p:spTree>
  </p:cSld>
  <p:clrMapOvr>
    <a:masterClrMapping/>
  </p:clrMapOvr>
  <p:transition xmlns:p14="http://schemas.microsoft.com/office/powerpoint/2010/mai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355600" y="2387600"/>
            <a:ext cx="5181600" cy="7162800"/>
          </a:xfrm>
          <a:prstGeom prst="roundRect">
            <a:avLst>
              <a:gd name="adj" fmla="val 3676"/>
            </a:avLst>
          </a:prstGeom>
          <a:gradFill rotWithShape="0">
            <a:gsLst>
              <a:gs pos="0">
                <a:srgbClr val="804000"/>
              </a:gs>
              <a:gs pos="100000">
                <a:srgbClr val="4C4C4C"/>
              </a:gs>
            </a:gsLst>
            <a:lin ang="3360000" scaled="1"/>
          </a:gradFill>
          <a:ln w="25400" cap="flat">
            <a:solidFill>
              <a:schemeClr val="tx1"/>
            </a:solidFill>
            <a:prstDash val="solid"/>
            <a:miter lim="800000"/>
            <a:headEnd type="none" w="med" len="med"/>
            <a:tailEnd type="none" w="med" len="med"/>
          </a:ln>
          <a:effectLst>
            <a:outerShdw blurRad="165100" dist="101600" dir="2700000" algn="ctr" rotWithShape="0">
              <a:srgbClr val="000000">
                <a:alpha val="45000"/>
              </a:srgbClr>
            </a:outerShdw>
          </a:effectLst>
        </p:spPr>
        <p:txBody>
          <a:bodyPr lIns="0" tIns="0" rIns="0" bIns="0"/>
          <a:lstStyle/>
          <a:p>
            <a:endParaRPr lang="en-US"/>
          </a:p>
        </p:txBody>
      </p:sp>
      <p:sp>
        <p:nvSpPr>
          <p:cNvPr id="29698"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29699" name="AutoShape 3"/>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
        <p:nvSpPr>
          <p:cNvPr id="29701" name="Rectangle 5"/>
          <p:cNvSpPr>
            <a:spLocks/>
          </p:cNvSpPr>
          <p:nvPr/>
        </p:nvSpPr>
        <p:spPr bwMode="auto">
          <a:xfrm>
            <a:off x="376238" y="2374900"/>
            <a:ext cx="5168900" cy="5892800"/>
          </a:xfrm>
          <a:prstGeom prst="rect">
            <a:avLst/>
          </a:prstGeom>
          <a:noFill/>
          <a:ln>
            <a:noFill/>
          </a:ln>
          <a:effectLst>
            <a:outerShdw blurRad="165100" dist="1016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3300">
                <a:solidFill>
                  <a:srgbClr val="FFFFFF"/>
                </a:solidFill>
                <a:effectLst>
                  <a:outerShdw blurRad="38100" dist="38100" dir="2700000" algn="tl">
                    <a:srgbClr val="000000"/>
                  </a:outerShdw>
                </a:effectLst>
                <a:latin typeface="Berlin Sans FB Demi Bold" charset="0"/>
                <a:ea typeface="ＭＳ Ｐゴシック" charset="0"/>
                <a:cs typeface="Berlin Sans FB Demi Bold" charset="0"/>
                <a:sym typeface="Berlin Sans FB Demi Bold" charset="0"/>
              </a:rPr>
              <a:t>"Alexander did far more against Tyre than Shalmaneser or Nebuchadnezzar had done. Not content with crushing her, he took care that she never should revive; for he founded Alexandria as her substitute, and changed forever the track of the commerce of the world."</a:t>
            </a:r>
          </a:p>
        </p:txBody>
      </p:sp>
      <p:sp>
        <p:nvSpPr>
          <p:cNvPr id="29702" name="Rectangle 6"/>
          <p:cNvSpPr>
            <a:spLocks/>
          </p:cNvSpPr>
          <p:nvPr/>
        </p:nvSpPr>
        <p:spPr bwMode="auto">
          <a:xfrm>
            <a:off x="366713" y="8483600"/>
            <a:ext cx="5208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nchor="ctr"/>
          <a:lstStyle/>
          <a:p>
            <a:pPr marL="57150"/>
            <a:r>
              <a:rPr lang="en-US" sz="2600">
                <a:solidFill>
                  <a:srgbClr val="FFFFFF"/>
                </a:solidFill>
                <a:effectLst>
                  <a:outerShdw blurRad="38100" dist="38100" dir="2700000" algn="tl">
                    <a:srgbClr val="000000"/>
                  </a:outerShdw>
                </a:effectLst>
                <a:latin typeface="Georgia" charset="0"/>
                <a:ea typeface="ＭＳ Ｐゴシック" charset="0"/>
                <a:cs typeface="Georgia" charset="0"/>
                <a:sym typeface="Georgia" charset="0"/>
              </a:rPr>
              <a:t>(Edward Creasy, Fifteen Decisive Battles of the World, ch. 4)</a:t>
            </a:r>
          </a:p>
        </p:txBody>
      </p:sp>
      <p:sp>
        <p:nvSpPr>
          <p:cNvPr id="8" name="Rectangle 4"/>
          <p:cNvSpPr>
            <a:spLocks/>
          </p:cNvSpPr>
          <p:nvPr/>
        </p:nvSpPr>
        <p:spPr bwMode="auto">
          <a:xfrm>
            <a:off x="5715000" y="2311400"/>
            <a:ext cx="7010400" cy="71882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900" dirty="0">
                <a:solidFill>
                  <a:schemeClr val="tx1"/>
                </a:solidFill>
                <a:latin typeface="Boulder Regular" charset="0"/>
                <a:ea typeface="ＭＳ Ｐゴシック" charset="0"/>
                <a:cs typeface="Boulder Regular" charset="0"/>
                <a:sym typeface="Boulder Regular" charset="0"/>
              </a:rPr>
              <a:t>Fall of </a:t>
            </a:r>
            <a:r>
              <a:rPr lang="en-US" sz="4900" dirty="0" err="1" smtClean="0">
                <a:solidFill>
                  <a:schemeClr val="tx1"/>
                </a:solidFill>
                <a:latin typeface="Boulder Regular" charset="0"/>
                <a:ea typeface="ＭＳ Ｐゴシック" charset="0"/>
                <a:cs typeface="Boulder Regular" charset="0"/>
                <a:sym typeface="Boulder Regular" charset="0"/>
              </a:rPr>
              <a:t>Tyre</a:t>
            </a:r>
            <a:endParaRPr lang="en-US" sz="4900" dirty="0" smtClean="0">
              <a:solidFill>
                <a:schemeClr val="tx1"/>
              </a:solidFill>
              <a:latin typeface="Boulder Regular" charset="0"/>
              <a:ea typeface="ＭＳ Ｐゴシック" charset="0"/>
              <a:cs typeface="Boulder Regular" charset="0"/>
              <a:sym typeface="Boulder Regular"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walls would be broken down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Left </a:t>
            </a:r>
            <a:r>
              <a:rPr lang="en-US" sz="3300" dirty="0">
                <a:solidFill>
                  <a:schemeClr val="tx1"/>
                </a:solidFill>
                <a:latin typeface="Calibri" charset="0"/>
                <a:ea typeface="ＭＳ Ｐゴシック" charset="0"/>
                <a:cs typeface="Calibri" charset="0"/>
                <a:sym typeface="Calibri" charset="0"/>
              </a:rPr>
              <a:t>a bare rock (Ezek. 26:4)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A </a:t>
            </a:r>
            <a:r>
              <a:rPr lang="en-US" sz="3300" dirty="0">
                <a:solidFill>
                  <a:schemeClr val="tx1"/>
                </a:solidFill>
                <a:latin typeface="Calibri" charset="0"/>
                <a:ea typeface="ＭＳ Ｐゴシック" charset="0"/>
                <a:cs typeface="Calibri" charset="0"/>
                <a:sym typeface="Calibri" charset="0"/>
              </a:rPr>
              <a:t>place for the spreading of nets (Ezek. 26:5)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Nebuchadnezzar </a:t>
            </a:r>
            <a:r>
              <a:rPr lang="en-US" sz="3300" dirty="0">
                <a:solidFill>
                  <a:schemeClr val="tx1"/>
                </a:solidFill>
                <a:latin typeface="Calibri" charset="0"/>
                <a:ea typeface="ＭＳ Ｐゴシック" charset="0"/>
                <a:cs typeface="Calibri" charset="0"/>
                <a:sym typeface="Calibri" charset="0"/>
              </a:rPr>
              <a:t>would build a siege wall around it (Ezek. 26:8)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He </a:t>
            </a:r>
            <a:r>
              <a:rPr lang="en-US" sz="3300" dirty="0">
                <a:solidFill>
                  <a:schemeClr val="tx1"/>
                </a:solidFill>
                <a:latin typeface="Calibri" charset="0"/>
                <a:ea typeface="ＭＳ Ｐゴシック" charset="0"/>
                <a:cs typeface="Calibri" charset="0"/>
                <a:sym typeface="Calibri" charset="0"/>
              </a:rPr>
              <a:t>would plunder it (Ezek. 26:9-12)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stones, timber and soil would be cast into the sea (Ezek. 26:12) </a:t>
            </a:r>
            <a:endParaRPr lang="en-US" sz="3300" dirty="0" smtClean="0">
              <a:solidFill>
                <a:schemeClr val="tx1"/>
              </a:solidFill>
              <a:latin typeface="Calibri" charset="0"/>
              <a:ea typeface="ＭＳ Ｐゴシック" charset="0"/>
              <a:cs typeface="Calibri" charset="0"/>
              <a:sym typeface="Calibri" charset="0"/>
            </a:endParaRP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latin typeface="Calibri" charset="0"/>
                <a:ea typeface="ＭＳ Ｐゴシック" charset="0"/>
                <a:cs typeface="Calibri" charset="0"/>
                <a:sym typeface="Calibri" charset="0"/>
              </a:rPr>
              <a:t>The </a:t>
            </a:r>
            <a:r>
              <a:rPr lang="en-US" sz="3300" dirty="0">
                <a:solidFill>
                  <a:schemeClr val="tx1"/>
                </a:solidFill>
                <a:latin typeface="Calibri" charset="0"/>
                <a:ea typeface="ＭＳ Ｐゴシック" charset="0"/>
                <a:cs typeface="Calibri" charset="0"/>
                <a:sym typeface="Calibri" charset="0"/>
              </a:rPr>
              <a:t>city would never be rebuilt (Ezek. 26:14) </a:t>
            </a:r>
          </a:p>
        </p:txBody>
      </p:sp>
    </p:spTree>
  </p:cSld>
  <p:clrMapOvr>
    <a:masterClrMapping/>
  </p:clrMapOvr>
  <p:transition xmlns:p14="http://schemas.microsoft.com/office/powerpoint/2010/mai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2349500"/>
            <a:ext cx="52324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30723" name="Rectangle 3"/>
          <p:cNvSpPr>
            <a:spLocks/>
          </p:cNvSpPr>
          <p:nvPr/>
        </p:nvSpPr>
        <p:spPr bwMode="auto">
          <a:xfrm>
            <a:off x="368300" y="2425700"/>
            <a:ext cx="6451600" cy="6908800"/>
          </a:xfrm>
          <a:prstGeom prst="rect">
            <a:avLst/>
          </a:prstGeom>
          <a:gradFill rotWithShape="0">
            <a:gsLst>
              <a:gs pos="0">
                <a:srgbClr val="F7FAAB">
                  <a:alpha val="75000"/>
                </a:srgbClr>
              </a:gs>
              <a:gs pos="100000">
                <a:srgbClr val="FEE5B0">
                  <a:alpha val="70000"/>
                </a:srgbClr>
              </a:gs>
            </a:gsLst>
            <a:lin ang="3360000" scaled="1"/>
          </a:gradFill>
          <a:ln>
            <a:noFill/>
          </a:ln>
          <a:effectLst>
            <a:outerShdw blurRad="165100" dist="101600" dir="2700000" algn="ctr" rotWithShape="0">
              <a:srgbClr val="000000">
                <a:alpha val="45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Bef>
                <a:spcPts val="1000"/>
              </a:spcBef>
              <a:buClr>
                <a:srgbClr val="800000"/>
              </a:buClr>
              <a:buSzPct val="100000"/>
              <a:buFont typeface="Zapf Dingbats" charset="0"/>
              <a:buChar char="✴"/>
            </a:pPr>
            <a:r>
              <a:rPr lang="en-US" sz="42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Establishment of God</a:t>
            </a:r>
            <a:r>
              <a:rPr lang="ja-JP" altLang="en-US" sz="4200" dirty="0">
                <a:solidFill>
                  <a:schemeClr val="tx1"/>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42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 Kingdom which would never be </a:t>
            </a:r>
            <a:r>
              <a:rPr lang="en-US" sz="4200" dirty="0" smtClean="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destroyed</a:t>
            </a:r>
          </a:p>
          <a:p>
            <a:pPr marL="914400" lvl="1" indent="-457200" algn="l">
              <a:lnSpc>
                <a:spcPct val="90000"/>
              </a:lnSpc>
              <a:spcBef>
                <a:spcPts val="1000"/>
              </a:spcBef>
              <a:buClr>
                <a:srgbClr val="800000"/>
              </a:buClr>
              <a:buSzPct val="100000"/>
              <a:buFont typeface="Zapf Dingbats" charset="0"/>
              <a:buChar char="✴"/>
            </a:pPr>
            <a:r>
              <a:rPr lang="en-US" sz="3300" dirty="0" smtClean="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Nebuchadnezzar</a:t>
            </a:r>
            <a:r>
              <a:rPr lang="ja-JP" altLang="en-US" sz="3300" dirty="0" smtClean="0">
                <a:solidFill>
                  <a:schemeClr val="tx1"/>
                </a:solidFill>
                <a:effectLst>
                  <a:outerShdw blurRad="38100" dist="38100" dir="2700000" algn="tl">
                    <a:srgbClr val="000000"/>
                  </a:outerShdw>
                </a:effectLst>
                <a:latin typeface="Arial"/>
                <a:ea typeface="ＭＳ Ｐゴシック" charset="0"/>
                <a:cs typeface="Calibri" charset="0"/>
                <a:sym typeface="Calibri" charset="0"/>
              </a:rPr>
              <a:t>’</a:t>
            </a:r>
            <a:r>
              <a:rPr lang="en-US" sz="3300" dirty="0" smtClean="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s </a:t>
            </a:r>
            <a:r>
              <a:rPr lang="en-US" sz="33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dream - (Daniel 2:1-13)</a:t>
            </a:r>
          </a:p>
          <a:p>
            <a:pPr marL="914400" lvl="1" indent="-457200" algn="l">
              <a:lnSpc>
                <a:spcPct val="90000"/>
              </a:lnSpc>
              <a:spcBef>
                <a:spcPts val="1000"/>
              </a:spcBef>
              <a:buClr>
                <a:srgbClr val="800000"/>
              </a:buClr>
              <a:buSzPct val="100000"/>
              <a:buFont typeface="Zapf Dingbats" charset="0"/>
              <a:buChar char="✴"/>
            </a:pPr>
            <a:r>
              <a:rPr lang="en-US" sz="33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Daniel receives from God the explanation of the dream - (Daniel 2:14-23) </a:t>
            </a:r>
          </a:p>
          <a:p>
            <a:pPr marL="914400" lvl="1" indent="-457200" algn="l">
              <a:lnSpc>
                <a:spcPct val="90000"/>
              </a:lnSpc>
              <a:spcBef>
                <a:spcPts val="1000"/>
              </a:spcBef>
              <a:buClr>
                <a:srgbClr val="800000"/>
              </a:buClr>
              <a:buSzPct val="100000"/>
              <a:buFont typeface="Zapf Dingbats" charset="0"/>
              <a:buChar char="✴"/>
            </a:pPr>
            <a:r>
              <a:rPr lang="en-US" sz="33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Daniel explains the dream &amp; its meaning - (Daniel 2:34-45)</a:t>
            </a:r>
          </a:p>
          <a:p>
            <a:pPr marL="914400" lvl="1" indent="-457200" algn="l">
              <a:lnSpc>
                <a:spcPct val="90000"/>
              </a:lnSpc>
              <a:spcBef>
                <a:spcPts val="1000"/>
              </a:spcBef>
              <a:buClr>
                <a:srgbClr val="800000"/>
              </a:buClr>
              <a:buSzPct val="100000"/>
              <a:buFont typeface="Zapf Dingbats" charset="0"/>
              <a:buChar char="✴"/>
            </a:pPr>
            <a:r>
              <a:rPr lang="ja-JP" altLang="en-US" sz="3300" dirty="0">
                <a:solidFill>
                  <a:schemeClr val="tx1"/>
                </a:solidFill>
                <a:effectLst>
                  <a:outerShdw blurRad="38100" dist="38100" dir="2700000" algn="tl">
                    <a:srgbClr val="000000"/>
                  </a:outerShdw>
                </a:effectLst>
                <a:latin typeface="Arial"/>
                <a:ea typeface="ＭＳ Ｐゴシック" charset="0"/>
                <a:cs typeface="Calibri" charset="0"/>
                <a:sym typeface="Calibri" charset="0"/>
              </a:rPr>
              <a:t>“</a:t>
            </a:r>
            <a:r>
              <a:rPr lang="en-US" sz="33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The dream is certain &amp; its interpretation is sure</a:t>
            </a:r>
            <a:r>
              <a:rPr lang="ja-JP" altLang="en-US" sz="3300" dirty="0">
                <a:solidFill>
                  <a:schemeClr val="tx1"/>
                </a:solidFill>
                <a:effectLst>
                  <a:outerShdw blurRad="38100" dist="38100" dir="2700000" algn="tl">
                    <a:srgbClr val="000000"/>
                  </a:outerShdw>
                </a:effectLst>
                <a:latin typeface="Arial"/>
                <a:ea typeface="ＭＳ Ｐゴシック" charset="0"/>
                <a:cs typeface="Calibri" charset="0"/>
                <a:sym typeface="Calibri" charset="0"/>
              </a:rPr>
              <a:t>”</a:t>
            </a:r>
            <a:r>
              <a:rPr lang="en-US" sz="33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 -    (Daniel 2:45)</a:t>
            </a:r>
          </a:p>
        </p:txBody>
      </p:sp>
      <p:sp>
        <p:nvSpPr>
          <p:cNvPr id="30724" name="AutoShape 4"/>
          <p:cNvSpPr>
            <a:spLocks/>
          </p:cNvSpPr>
          <p:nvPr/>
        </p:nvSpPr>
        <p:spPr bwMode="auto">
          <a:xfrm>
            <a:off x="7048500" y="8521700"/>
            <a:ext cx="4356100" cy="1092200"/>
          </a:xfrm>
          <a:prstGeom prst="roundRect">
            <a:avLst>
              <a:gd name="adj" fmla="val 17440"/>
            </a:avLst>
          </a:prstGeom>
          <a:gradFill rotWithShape="0">
            <a:gsLst>
              <a:gs pos="0">
                <a:srgbClr val="804000"/>
              </a:gs>
              <a:gs pos="100000">
                <a:srgbClr val="4C4C4C"/>
              </a:gs>
            </a:gsLst>
            <a:lin ang="3360000" scaled="1"/>
          </a:gradFill>
          <a:ln w="25400" cap="flat">
            <a:solidFill>
              <a:schemeClr val="tx1"/>
            </a:solidFill>
            <a:prstDash val="solid"/>
            <a:miter lim="800000"/>
            <a:headEnd type="none" w="med" len="med"/>
            <a:tailEnd type="none" w="med" len="med"/>
          </a:ln>
        </p:spPr>
        <p:txBody>
          <a:bodyPr lIns="0" tIns="0" rIns="0" bIns="0" anchor="ctr"/>
          <a:lstStyle/>
          <a:p>
            <a:r>
              <a:rPr lang="en-US" sz="3200">
                <a:solidFill>
                  <a:srgbClr val="FEDF98"/>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God</a:t>
            </a:r>
            <a:r>
              <a:rPr lang="ja-JP" altLang="en-US" sz="3200">
                <a:solidFill>
                  <a:srgbClr val="FEDF98"/>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3200">
                <a:solidFill>
                  <a:srgbClr val="FEDF98"/>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 kingdom established in AD 30</a:t>
            </a:r>
          </a:p>
        </p:txBody>
      </p:sp>
      <p:sp>
        <p:nvSpPr>
          <p:cNvPr id="30725" name="AutoShape 5"/>
          <p:cNvSpPr>
            <a:spLocks/>
          </p:cNvSpPr>
          <p:nvPr/>
        </p:nvSpPr>
        <p:spPr bwMode="auto">
          <a:xfrm>
            <a:off x="584200" y="9144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Nations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0723">
                                            <p:txEl>
                                              <p:pRg st="0" end="0"/>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30723">
                                            <p:txEl>
                                              <p:pRg st="1" end="1"/>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30723">
                                            <p:txEl>
                                              <p:pRg st="3" end="3"/>
                                            </p:txEl>
                                          </p:spTgt>
                                        </p:tgtEl>
                                        <p:attrNameLst>
                                          <p:attrName>style.visibility</p:attrName>
                                        </p:attrNameLst>
                                      </p:cBhvr>
                                      <p:to>
                                        <p:strVal val="visible"/>
                                      </p:to>
                                    </p:set>
                                  </p:childTnLst>
                                </p:cTn>
                              </p:par>
                              <p:par>
                                <p:cTn id="17" presetID="168" presetClass="entr" presetSubtype="0" fill="hold" grpId="0" nodeType="withEffect">
                                  <p:stCondLst>
                                    <p:cond delay="0"/>
                                  </p:stCondLst>
                                  <p:childTnLst>
                                    <p:set>
                                      <p:cBhvr>
                                        <p:cTn id="18"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autoUpdateAnimBg="0"/>
      <p:bldP spid="3072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pic>
        <p:nvPicPr>
          <p:cNvPr id="31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813050"/>
            <a:ext cx="64135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7" name="Rectangle 3"/>
          <p:cNvSpPr>
            <a:spLocks/>
          </p:cNvSpPr>
          <p:nvPr/>
        </p:nvSpPr>
        <p:spPr bwMode="auto">
          <a:xfrm>
            <a:off x="6477000" y="2641600"/>
            <a:ext cx="6324600" cy="67437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1700"/>
              </a:spcBef>
            </a:pPr>
            <a:r>
              <a:rPr lang="en-US" sz="4300" dirty="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Luke 24:44 (NKJV) </a:t>
            </a:r>
          </a:p>
          <a:p>
            <a:pPr>
              <a:spcBef>
                <a:spcPts val="1700"/>
              </a:spcBef>
            </a:pPr>
            <a:r>
              <a:rPr lang="en-US" sz="4000" baseline="32000" dirty="0">
                <a:solidFill>
                  <a:schemeClr val="tx1"/>
                </a:solidFill>
                <a:effectLst>
                  <a:outerShdw blurRad="38100" dist="38100" dir="2700000" algn="tl">
                    <a:srgbClr val="000000"/>
                  </a:outerShdw>
                </a:effectLst>
                <a:ea typeface="ＭＳ Ｐゴシック" charset="0"/>
                <a:cs typeface="Papyrus" charset="0"/>
              </a:rPr>
              <a:t>44</a:t>
            </a:r>
            <a:r>
              <a:rPr lang="en-US" sz="4000" dirty="0">
                <a:solidFill>
                  <a:schemeClr val="tx1"/>
                </a:solidFill>
                <a:effectLst>
                  <a:outerShdw blurRad="38100" dist="38100" dir="2700000" algn="tl">
                    <a:srgbClr val="000000"/>
                  </a:outerShdw>
                </a:effectLst>
                <a:ea typeface="ＭＳ Ｐゴシック" charset="0"/>
                <a:cs typeface="Papyrus" charset="0"/>
              </a:rPr>
              <a:t> Then He said to them, "These are the words which I spoke to you while I was still with you, that all things must be fulfilled which were written in the Law of Moses and the Prophets and the Psalms concerning Me."</a:t>
            </a:r>
          </a:p>
        </p:txBody>
      </p:sp>
      <p:sp>
        <p:nvSpPr>
          <p:cNvPr id="31748" name="AutoShape 4"/>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spTree>
  </p:cSld>
  <p:clrMapOvr>
    <a:masterClrMapping/>
  </p:clrMapOvr>
  <p:transition xmlns:p14="http://schemas.microsoft.com/office/powerpoint/2010/mai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2770"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sp>
        <p:nvSpPr>
          <p:cNvPr id="32771" name="Rectangle 3"/>
          <p:cNvSpPr>
            <a:spLocks/>
          </p:cNvSpPr>
          <p:nvPr/>
        </p:nvSpPr>
        <p:spPr bwMode="auto">
          <a:xfrm>
            <a:off x="5600700" y="4483100"/>
            <a:ext cx="7213600" cy="48006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342900" indent="-342900" algn="l">
              <a:lnSpc>
                <a:spcPct val="90000"/>
              </a:lnSpc>
              <a:spcBef>
                <a:spcPts val="1900"/>
              </a:spcBef>
              <a:buClr>
                <a:srgbClr val="800000"/>
              </a:buClr>
              <a:buSzPct val="100000"/>
              <a:buFont typeface="Zapf Dingbats" charset="0"/>
              <a:buChar char="✴"/>
            </a:pPr>
            <a:r>
              <a:rPr lang="en-US" sz="3500">
                <a:solidFill>
                  <a:schemeClr val="tx1"/>
                </a:solidFill>
                <a:latin typeface="Calibri" charset="0"/>
                <a:ea typeface="ＭＳ Ｐゴシック" charset="0"/>
                <a:cs typeface="Calibri" charset="0"/>
                <a:sym typeface="Calibri" charset="0"/>
              </a:rPr>
              <a:t>The mathematical probability that all could be fulfilled in one person by chance alone has been calculated as one in 84 times ten to the 123rd power (84 followed by 123 zeroes) - </a:t>
            </a:r>
            <a:r>
              <a:rPr lang="en-US" sz="3500">
                <a:solidFill>
                  <a:schemeClr val="tx1"/>
                </a:solidFill>
                <a:latin typeface="Calibri Italic" charset="0"/>
                <a:ea typeface="ＭＳ Ｐゴシック" charset="0"/>
                <a:cs typeface="Calibri Italic" charset="0"/>
                <a:sym typeface="Calibri Italic" charset="0"/>
              </a:rPr>
              <a:t>[Introduction To Christian Evidences, Ferrell Jenkins,  pp. 87-107]</a:t>
            </a:r>
          </a:p>
          <a:p>
            <a:pPr marL="342900" indent="-342900" algn="l">
              <a:lnSpc>
                <a:spcPct val="90000"/>
              </a:lnSpc>
              <a:spcBef>
                <a:spcPts val="1900"/>
              </a:spcBef>
              <a:buClr>
                <a:srgbClr val="800000"/>
              </a:buClr>
              <a:buSzPct val="100000"/>
              <a:buFont typeface="Zapf Dingbats" charset="0"/>
              <a:buChar char="✴"/>
            </a:pPr>
            <a:r>
              <a:rPr lang="en-US" sz="3500">
                <a:solidFill>
                  <a:schemeClr val="tx1"/>
                </a:solidFill>
                <a:latin typeface="Calibri" charset="0"/>
                <a:ea typeface="ＭＳ Ｐゴシック" charset="0"/>
                <a:cs typeface="Calibri" charset="0"/>
                <a:sym typeface="Calibri" charset="0"/>
              </a:rPr>
              <a:t>The chance of fulfilling 8 prophecies is 1 out of 10</a:t>
            </a:r>
            <a:r>
              <a:rPr lang="en-US" sz="3500" baseline="32000">
                <a:solidFill>
                  <a:schemeClr val="tx1"/>
                </a:solidFill>
                <a:latin typeface="Calibri" charset="0"/>
                <a:ea typeface="ＭＳ Ｐゴシック" charset="0"/>
                <a:cs typeface="Calibri" charset="0"/>
                <a:sym typeface="Calibri" charset="0"/>
              </a:rPr>
              <a:t>17</a:t>
            </a:r>
          </a:p>
        </p:txBody>
      </p:sp>
      <p:pic>
        <p:nvPicPr>
          <p:cNvPr id="3277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4113213"/>
            <a:ext cx="51054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773" name="Rectangle 5"/>
          <p:cNvSpPr>
            <a:spLocks/>
          </p:cNvSpPr>
          <p:nvPr/>
        </p:nvSpPr>
        <p:spPr bwMode="auto">
          <a:xfrm>
            <a:off x="568325" y="2298700"/>
            <a:ext cx="11468100" cy="17780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7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There are at least 324 prophecies fulfilled in Christ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3794"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3795"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3809" name="Group 17"/>
          <p:cNvGraphicFramePr>
            <a:graphicFrameLocks noGrp="1"/>
          </p:cNvGraphicFramePr>
          <p:nvPr>
            <p:extLst>
              <p:ext uri="{D42A27DB-BD31-4B8C-83A1-F6EECF244321}">
                <p14:modId xmlns:p14="http://schemas.microsoft.com/office/powerpoint/2010/main" val="575733253"/>
              </p:ext>
            </p:extLst>
          </p:nvPr>
        </p:nvGraphicFramePr>
        <p:xfrm>
          <a:off x="330200" y="3730625"/>
          <a:ext cx="12320588" cy="5883275"/>
        </p:xfrm>
        <a:graphic>
          <a:graphicData uri="http://schemas.openxmlformats.org/drawingml/2006/table">
            <a:tbl>
              <a:tblPr/>
              <a:tblGrid>
                <a:gridCol w="5403850"/>
                <a:gridCol w="3219450"/>
                <a:gridCol w="3697288"/>
              </a:tblGrid>
              <a:tr h="5651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dirty="0">
                          <a:ln>
                            <a:noFill/>
                          </a:ln>
                          <a:solidFill>
                            <a:srgbClr val="000000"/>
                          </a:solidFill>
                          <a:effectLst/>
                          <a:latin typeface="Humanist 521 BT" charset="0"/>
                          <a:ea typeface="ヒラギノ角ゴ ProN W3" charset="0"/>
                          <a:cs typeface="Humanist 521 BT" charset="0"/>
                          <a:sym typeface="Humanist 521 BT" charset="0"/>
                        </a:rPr>
                        <a:t>His pre-existence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Micah 5:2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1:1, 14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651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Born of the seed of a woman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Genesis 3:15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651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Of the seed of Abraham</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Genesis 12:3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1:1-16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191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All nations blessed by Abraham's seed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Genesis 12:3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8:5, 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191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God would provide Himself a Lamb as an offering</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Genesis 22:8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1:29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651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From the tribe of Judah</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Genesis 49:10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651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Heir to the throne of David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9:6-7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191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Called "The mighty God, The everlasting Father"</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9:6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dirty="0">
                          <a:ln>
                            <a:noFill/>
                          </a:ln>
                          <a:solidFill>
                            <a:srgbClr val="000000"/>
                          </a:solidFill>
                          <a:effectLst/>
                          <a:latin typeface="Humanist 521 BT" charset="0"/>
                          <a:ea typeface="ヒラギノ角ゴ ProN W3" charset="0"/>
                          <a:cs typeface="Humanist 521 BT" charset="0"/>
                          <a:sym typeface="Humanist 521 BT" charset="0"/>
                        </a:rPr>
                        <a:t>Matthew 1:23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4818"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4819"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4833" name="Group 17"/>
          <p:cNvGraphicFramePr>
            <a:graphicFrameLocks noGrp="1"/>
          </p:cNvGraphicFramePr>
          <p:nvPr/>
        </p:nvGraphicFramePr>
        <p:xfrm>
          <a:off x="330200" y="3648075"/>
          <a:ext cx="12320588" cy="6091873"/>
        </p:xfrm>
        <a:graphic>
          <a:graphicData uri="http://schemas.openxmlformats.org/drawingml/2006/table">
            <a:tbl>
              <a:tblPr/>
              <a:tblGrid>
                <a:gridCol w="5403850"/>
                <a:gridCol w="3219450"/>
                <a:gridCol w="3697288"/>
              </a:tblGrid>
              <a:tr h="5445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Born in Bethlehem</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Micah 5:2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445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Born of a virgin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7:14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Immanuel, "God with us"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7:14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8572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Declared to be the Son of God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2:7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3:17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985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His messenger before Him in spirit of Elijah</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Malachi 4:5-6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Luke 1:17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Preceded by a messenger to prepare His way</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Malachi 3:1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11:7-11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922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Messenger crying "Prepare ye the way of the Lord"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40:3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3:3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4114800" y="2806700"/>
            <a:ext cx="8572500" cy="6692900"/>
          </a:xfrm>
          <a:prstGeom prst="rect">
            <a:avLst/>
          </a:prstGeom>
          <a:noFill/>
          <a:ln>
            <a:noFill/>
          </a:ln>
          <a:effectLst>
            <a:outerShdw blurRad="165100" dist="101600"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spcAft>
                <a:spcPts val="600"/>
              </a:spcAft>
              <a:buClr>
                <a:srgbClr val="804000"/>
              </a:buClr>
              <a:buSzPct val="100000"/>
              <a:buFont typeface="Zapf Dingbats" charset="0"/>
              <a:buChar char="✦"/>
            </a:pPr>
            <a:r>
              <a:rPr lang="en-US" dirty="0">
                <a:solidFill>
                  <a:schemeClr val="tx1"/>
                </a:solidFill>
                <a:ea typeface="ＭＳ Ｐゴシック" charset="0"/>
                <a:cs typeface="Papyrus" charset="0"/>
              </a:rPr>
              <a:t>God Is!</a:t>
            </a:r>
          </a:p>
          <a:p>
            <a:pPr marL="457200" indent="-457200" algn="l">
              <a:lnSpc>
                <a:spcPct val="90000"/>
              </a:lnSpc>
              <a:spcAft>
                <a:spcPts val="600"/>
              </a:spcAft>
              <a:buClr>
                <a:srgbClr val="804000"/>
              </a:buClr>
              <a:buSzPct val="100000"/>
              <a:buFont typeface="Zapf Dingbats" charset="0"/>
              <a:buChar char="✦"/>
            </a:pPr>
            <a:r>
              <a:rPr lang="en-US" dirty="0">
                <a:solidFill>
                  <a:schemeClr val="tx1"/>
                </a:solidFill>
                <a:ea typeface="ＭＳ Ｐゴシック" charset="0"/>
                <a:cs typeface="Papyrus" charset="0"/>
              </a:rPr>
              <a:t>God Has Provided Divine Confirmation</a:t>
            </a:r>
            <a:r>
              <a:rPr lang="en-US" dirty="0" smtClean="0">
                <a:solidFill>
                  <a:schemeClr val="tx1"/>
                </a:solidFill>
                <a:ea typeface="ＭＳ Ｐゴシック" charset="0"/>
                <a:cs typeface="Papyrus" charset="0"/>
              </a:rPr>
              <a:t>!</a:t>
            </a:r>
          </a:p>
          <a:p>
            <a:pPr marL="457200" indent="-457200" algn="l">
              <a:lnSpc>
                <a:spcPct val="90000"/>
              </a:lnSpc>
              <a:spcAft>
                <a:spcPts val="600"/>
              </a:spcAft>
              <a:buClr>
                <a:srgbClr val="804000"/>
              </a:buClr>
              <a:buSzPct val="100000"/>
              <a:buFont typeface="Zapf Dingbats" charset="0"/>
              <a:buChar char="✦"/>
            </a:pPr>
            <a:r>
              <a:rPr lang="en-US" dirty="0" smtClean="0">
                <a:solidFill>
                  <a:schemeClr val="tx1"/>
                </a:solidFill>
                <a:ea typeface="ＭＳ Ｐゴシック" charset="0"/>
                <a:cs typeface="Papyrus" charset="0"/>
              </a:rPr>
              <a:t>It </a:t>
            </a:r>
            <a:r>
              <a:rPr lang="en-US" dirty="0">
                <a:solidFill>
                  <a:schemeClr val="tx1"/>
                </a:solidFill>
                <a:ea typeface="ＭＳ Ｐゴシック" charset="0"/>
                <a:cs typeface="Papyrus" charset="0"/>
              </a:rPr>
              <a:t>Answers Every Human Need! </a:t>
            </a:r>
            <a:endParaRPr lang="en-US" dirty="0" smtClean="0">
              <a:solidFill>
                <a:schemeClr val="tx1"/>
              </a:solidFill>
              <a:ea typeface="ＭＳ Ｐゴシック" charset="0"/>
              <a:cs typeface="Papyrus" charset="0"/>
            </a:endParaRPr>
          </a:p>
          <a:p>
            <a:pPr marL="457200" indent="-457200" algn="l">
              <a:lnSpc>
                <a:spcPct val="90000"/>
              </a:lnSpc>
              <a:spcAft>
                <a:spcPts val="600"/>
              </a:spcAft>
              <a:buClr>
                <a:srgbClr val="804000"/>
              </a:buClr>
              <a:buSzPct val="100000"/>
              <a:buFont typeface="Zapf Dingbats" charset="0"/>
              <a:buChar char="✦"/>
            </a:pPr>
            <a:r>
              <a:rPr lang="en-US" dirty="0" smtClean="0">
                <a:solidFill>
                  <a:schemeClr val="tx1"/>
                </a:solidFill>
                <a:ea typeface="ＭＳ Ｐゴシック" charset="0"/>
                <a:cs typeface="Papyrus" charset="0"/>
              </a:rPr>
              <a:t>It </a:t>
            </a:r>
            <a:r>
              <a:rPr lang="en-US" dirty="0">
                <a:solidFill>
                  <a:schemeClr val="tx1"/>
                </a:solidFill>
                <a:ea typeface="ＭＳ Ｐゴシック" charset="0"/>
                <a:cs typeface="Papyrus" charset="0"/>
              </a:rPr>
              <a:t>Is One Harmonious Thought!</a:t>
            </a:r>
          </a:p>
          <a:p>
            <a:pPr marL="457200" indent="-457200" algn="l">
              <a:lnSpc>
                <a:spcPct val="90000"/>
              </a:lnSpc>
              <a:spcAft>
                <a:spcPts val="600"/>
              </a:spcAft>
              <a:buClr>
                <a:srgbClr val="804000"/>
              </a:buClr>
              <a:buSzPct val="100000"/>
              <a:buFont typeface="Zapf Dingbats" charset="0"/>
              <a:buChar char="✦"/>
            </a:pPr>
            <a:r>
              <a:rPr lang="en-US" dirty="0">
                <a:solidFill>
                  <a:schemeClr val="tx1"/>
                </a:solidFill>
                <a:ea typeface="ＭＳ Ｐゴシック" charset="0"/>
                <a:cs typeface="Papyrus" charset="0"/>
              </a:rPr>
              <a:t>It claims to be the word of God! </a:t>
            </a:r>
          </a:p>
        </p:txBody>
      </p:sp>
      <p:sp>
        <p:nvSpPr>
          <p:cNvPr id="8194" name="Rectangle 2"/>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l="4214" t="995" r="3831" b="42035"/>
          <a:stretch>
            <a:fillRect/>
          </a:stretch>
        </p:blipFill>
        <p:spPr bwMode="auto">
          <a:xfrm>
            <a:off x="304800" y="2273300"/>
            <a:ext cx="3484563"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196" name="Rectangle 4"/>
          <p:cNvSpPr>
            <a:spLocks/>
          </p:cNvSpPr>
          <p:nvPr/>
        </p:nvSpPr>
        <p:spPr bwMode="auto">
          <a:xfrm>
            <a:off x="285750" y="254000"/>
            <a:ext cx="6456363" cy="4445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Tree>
  </p:cSld>
  <p:clrMapOvr>
    <a:masterClrMapping/>
  </p:clrMapOvr>
  <p:transition xmlns:p14="http://schemas.microsoft.com/office/powerpoint/2010/mai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5842"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5843"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5857" name="Group 17"/>
          <p:cNvGraphicFramePr>
            <a:graphicFrameLocks noGrp="1"/>
          </p:cNvGraphicFramePr>
          <p:nvPr/>
        </p:nvGraphicFramePr>
        <p:xfrm>
          <a:off x="317500" y="3651250"/>
          <a:ext cx="12357100" cy="5876927"/>
        </p:xfrm>
        <a:graphic>
          <a:graphicData uri="http://schemas.openxmlformats.org/drawingml/2006/table">
            <a:tbl>
              <a:tblPr/>
              <a:tblGrid>
                <a:gridCol w="5419725"/>
                <a:gridCol w="3228975"/>
                <a:gridCol w="3708400"/>
              </a:tblGrid>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Called out of Egypt</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Hosea 11:1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747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Slaughter of the children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Jeremiah 31:15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Matthew2:18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9378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Would be a Nazarene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0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Judges 13:5; Amos 2:11; Lam. 4:7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4144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Brought light to Zabulon &amp; Nephthalm, Galilee of the Gentiles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9:1-2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4:15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87788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Presented with gifts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72:10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2:1, 11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8108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Rejected by His own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 21:42; Mk 8:31, 12:10; Lk 9:22, 17:25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6866"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6867"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6881" name="Group 17"/>
          <p:cNvGraphicFramePr>
            <a:graphicFrameLocks noGrp="1"/>
          </p:cNvGraphicFramePr>
          <p:nvPr/>
        </p:nvGraphicFramePr>
        <p:xfrm>
          <a:off x="330200" y="3697288"/>
          <a:ext cx="12320588" cy="5837239"/>
        </p:xfrm>
        <a:graphic>
          <a:graphicData uri="http://schemas.openxmlformats.org/drawingml/2006/table">
            <a:tbl>
              <a:tblPr/>
              <a:tblGrid>
                <a:gridCol w="5403850"/>
                <a:gridCol w="3219450"/>
                <a:gridCol w="3697288"/>
              </a:tblGrid>
              <a:tr h="11779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Stone builders rejected - became the headstone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118:22-23; Isaiah 28:16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21:42; I Peter 2:7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112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A stone of stumbling to Israel</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8:14-15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 Peter 2:8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3823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He entered Jerusalem as a king riding on an donkey</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9:9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8318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Betrayed by a friend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Psalms 41:9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13:21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8239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Sold for 30 pieces of silver</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11:12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 26:15; Lk 22:5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541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The 30 pieces of silver given for the potter's field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11:12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27:9-10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7890"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7891"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7905" name="Group 17"/>
          <p:cNvGraphicFramePr>
            <a:graphicFrameLocks noGrp="1"/>
          </p:cNvGraphicFramePr>
          <p:nvPr/>
        </p:nvGraphicFramePr>
        <p:xfrm>
          <a:off x="317500" y="3732213"/>
          <a:ext cx="12357100" cy="5437189"/>
        </p:xfrm>
        <a:graphic>
          <a:graphicData uri="http://schemas.openxmlformats.org/drawingml/2006/table">
            <a:tbl>
              <a:tblPr/>
              <a:tblGrid>
                <a:gridCol w="5419725"/>
                <a:gridCol w="3267075"/>
                <a:gridCol w="3670300"/>
              </a:tblGrid>
              <a:tr h="5842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30 pcs silver thrown in temple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11:13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842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Forsaken by His disciples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13:7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26:56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842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Accused by false witnesses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35:11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26:60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5842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Silent to accusations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27:14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0643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Heal blind/deaf/lame/dumb</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35:5-6; 29:18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287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Preached to the poor/brokenhearted/captives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61:1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778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To bring a sword, not peace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Micah 7:6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10:34-35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8738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He bore our sickness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29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8:16-17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8914"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8915"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8929" name="Group 17"/>
          <p:cNvGraphicFramePr>
            <a:graphicFrameLocks noGrp="1"/>
          </p:cNvGraphicFramePr>
          <p:nvPr/>
        </p:nvGraphicFramePr>
        <p:xfrm>
          <a:off x="330200" y="3727450"/>
          <a:ext cx="12357100" cy="5882958"/>
        </p:xfrm>
        <a:graphic>
          <a:graphicData uri="http://schemas.openxmlformats.org/drawingml/2006/table">
            <a:tbl>
              <a:tblPr/>
              <a:tblGrid>
                <a:gridCol w="5419725"/>
                <a:gridCol w="3228975"/>
                <a:gridCol w="3708400"/>
              </a:tblGrid>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Spat upon, smitten and scourged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50:6, 53:5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27:26, 30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Smitten on the cheek</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Micah 5:1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27:30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Hated without a cause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35:19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969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The sacrificial lamb</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1:29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20494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Given for a covenant</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42:6; Jer 31:31-34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Rom 11:27/Gal 3:17, 4:24/Heb 8:6, 8, 10; 10:16, 29; 12:24; 13:20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3342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Would not strive or cry</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42:2-3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Mark 7:36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39938"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39939"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39953" name="Group 17"/>
          <p:cNvGraphicFramePr>
            <a:graphicFrameLocks noGrp="1"/>
          </p:cNvGraphicFramePr>
          <p:nvPr/>
        </p:nvGraphicFramePr>
        <p:xfrm>
          <a:off x="317500" y="3760788"/>
          <a:ext cx="12357100" cy="5734050"/>
        </p:xfrm>
        <a:graphic>
          <a:graphicData uri="http://schemas.openxmlformats.org/drawingml/2006/table">
            <a:tbl>
              <a:tblPr/>
              <a:tblGrid>
                <a:gridCol w="5419725"/>
                <a:gridCol w="3228975"/>
                <a:gridCol w="3708400"/>
              </a:tblGrid>
              <a:tr h="10985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People would hear not and see not</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6:9-10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13:14-15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985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People trust in traditions of men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29:13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15:9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096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People give God lip service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29:13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15:8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096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God delights in Him</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42:1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3:17, 17:5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096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Wounded for our sins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6:51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096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He bore the sins of many</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53:10-12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Mark 10:45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0985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Messiah not killed for Himself</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Daniel 9:26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20:28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40962"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40963"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40977" name="Group 17"/>
          <p:cNvGraphicFramePr>
            <a:graphicFrameLocks noGrp="1"/>
          </p:cNvGraphicFramePr>
          <p:nvPr/>
        </p:nvGraphicFramePr>
        <p:xfrm>
          <a:off x="330200" y="3765550"/>
          <a:ext cx="12357100" cy="5840413"/>
        </p:xfrm>
        <a:graphic>
          <a:graphicData uri="http://schemas.openxmlformats.org/drawingml/2006/table">
            <a:tbl>
              <a:tblPr/>
              <a:tblGrid>
                <a:gridCol w="5419725"/>
                <a:gridCol w="3228975"/>
                <a:gridCol w="3708400"/>
              </a:tblGrid>
              <a:tr h="15494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Gentiles flock to Him</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 55:5, 60:3, 65:1; Mal 1:11; 2 Sam 22:44-45; Ps 2:7-8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8:10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Crucified with criminals</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53:12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27:35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His body was pierced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12:10; Ps. 22:16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20:25, 27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Thirsty during execution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22:16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19:28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65175">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Given vinegar and gall for thirst</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69:21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27:34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25538">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Soldiers gambled for his garment</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22:18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27:35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41986"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41987"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42001" name="Group 17"/>
          <p:cNvGraphicFramePr>
            <a:graphicFrameLocks noGrp="1"/>
          </p:cNvGraphicFramePr>
          <p:nvPr/>
        </p:nvGraphicFramePr>
        <p:xfrm>
          <a:off x="317500" y="3641725"/>
          <a:ext cx="12357100" cy="6032500"/>
        </p:xfrm>
        <a:graphic>
          <a:graphicData uri="http://schemas.openxmlformats.org/drawingml/2006/table">
            <a:tbl>
              <a:tblPr/>
              <a:tblGrid>
                <a:gridCol w="5419725"/>
                <a:gridCol w="3228975"/>
                <a:gridCol w="3708400"/>
              </a:tblGrid>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People mocked, "He trusted in God, let Him deliver him!"</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22:7-8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27:43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175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People gazing at Him</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22:17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27:36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Cried, "My God, my God why hast thou forsaken me?"</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22:1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27:46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540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Darkness over the land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Amos 8:9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27:45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No bones broken</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34:20, Numbers 9:12</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19:33-36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Side pierced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Zechariah 12:10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John 19:34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Buried with the rich</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Isaiah 53:9</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Matthew 27:57, 60</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43010" name="AutoShape 2"/>
          <p:cNvSpPr>
            <a:spLocks/>
          </p:cNvSpPr>
          <p:nvPr/>
        </p:nvSpPr>
        <p:spPr bwMode="auto">
          <a:xfrm>
            <a:off x="584200" y="10668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Prophecies Regarding Jesus</a:t>
            </a:r>
          </a:p>
        </p:txBody>
      </p:sp>
      <p:graphicFrame>
        <p:nvGraphicFramePr>
          <p:cNvPr id="43011" name="Group 3"/>
          <p:cNvGraphicFramePr>
            <a:graphicFrameLocks noGrp="1"/>
          </p:cNvGraphicFramePr>
          <p:nvPr/>
        </p:nvGraphicFramePr>
        <p:xfrm>
          <a:off x="317500" y="2540000"/>
          <a:ext cx="12355513" cy="1166813"/>
        </p:xfrm>
        <a:graphic>
          <a:graphicData uri="http://schemas.openxmlformats.org/drawingml/2006/table">
            <a:tbl>
              <a:tblPr/>
              <a:tblGrid>
                <a:gridCol w="5457825"/>
                <a:gridCol w="3192463"/>
                <a:gridCol w="3705225"/>
              </a:tblGrid>
              <a:tr h="116681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Fulfilled Prophecy</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Hebrew Scripture</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New Testament</a:t>
                      </a:r>
                    </a:p>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400" b="0" i="0" u="none" strike="noStrike" cap="none" normalizeH="0" baseline="0">
                          <a:ln>
                            <a:noFill/>
                          </a:ln>
                          <a:solidFill>
                            <a:srgbClr val="FFFFFF"/>
                          </a:solidFill>
                          <a:effectLst>
                            <a:outerShdw blurRad="38100" dist="38100" dir="2700000" algn="tl">
                              <a:srgbClr val="000000"/>
                            </a:outerShdw>
                          </a:effectLst>
                          <a:latin typeface="Berlin Sans FB Demi Bold" charset="0"/>
                          <a:ea typeface="ヒラギノ角ゴ ProN W3" charset="0"/>
                          <a:cs typeface="Berlin Sans FB Demi Bold" charset="0"/>
                          <a:sym typeface="Berlin Sans FB Demi Bold" charset="0"/>
                        </a:rPr>
                        <a:t>Fulfillment </a:t>
                      </a:r>
                    </a:p>
                  </a:txBody>
                  <a:tcPr marL="50800" marR="50800" marT="50800" marB="50800" anchor="ctr" horzOverflow="overflow">
                    <a:lnL w="3175" cap="flat" cmpd="sng" algn="ctr">
                      <a:solidFill>
                        <a:srgbClr val="FFCC66"/>
                      </a:solidFill>
                      <a:prstDash val="solid"/>
                      <a:round/>
                      <a:headEnd type="none" w="med" len="med"/>
                      <a:tailEnd type="none" w="med" len="med"/>
                    </a:lnL>
                    <a:lnR w="3175" cap="flat" cmpd="sng" algn="ctr">
                      <a:solidFill>
                        <a:srgbClr val="FFCC66"/>
                      </a:solidFill>
                      <a:prstDash val="solid"/>
                      <a:round/>
                      <a:headEnd type="none" w="med" len="med"/>
                      <a:tailEnd type="none" w="med" len="med"/>
                    </a:lnR>
                    <a:lnT w="3175" cap="flat" cmpd="sng" algn="ctr">
                      <a:solidFill>
                        <a:srgbClr val="FFCC66"/>
                      </a:solidFill>
                      <a:prstDash val="solid"/>
                      <a:round/>
                      <a:headEnd type="none" w="med" len="med"/>
                      <a:tailEnd type="none" w="med" len="med"/>
                    </a:lnT>
                    <a:lnB w="3175" cap="flat" cmpd="sng" algn="ctr">
                      <a:solidFill>
                        <a:srgbClr val="FFCC66"/>
                      </a:solidFill>
                      <a:prstDash val="solid"/>
                      <a:round/>
                      <a:headEnd type="none" w="med" len="med"/>
                      <a:tailEnd type="none" w="med" len="med"/>
                    </a:lnB>
                    <a:lnTlToBr>
                      <a:noFill/>
                    </a:lnTlToBr>
                    <a:lnBlToTr>
                      <a:noFill/>
                    </a:lnBlToTr>
                    <a:gradFill rotWithShape="0">
                      <a:gsLst>
                        <a:gs pos="0">
                          <a:srgbClr val="800000"/>
                        </a:gs>
                        <a:gs pos="100000">
                          <a:srgbClr val="482102">
                            <a:alpha val="70999"/>
                          </a:srgbClr>
                        </a:gs>
                      </a:gsLst>
                      <a:lin ang="5400000" scaled="1"/>
                    </a:gradFill>
                  </a:tcPr>
                </a:tc>
              </a:tr>
            </a:tbl>
          </a:graphicData>
        </a:graphic>
      </p:graphicFrame>
      <p:graphicFrame>
        <p:nvGraphicFramePr>
          <p:cNvPr id="43025" name="Group 17"/>
          <p:cNvGraphicFramePr>
            <a:graphicFrameLocks noGrp="1"/>
          </p:cNvGraphicFramePr>
          <p:nvPr/>
        </p:nvGraphicFramePr>
        <p:xfrm>
          <a:off x="330200" y="3675063"/>
          <a:ext cx="12357100" cy="5878513"/>
        </p:xfrm>
        <a:graphic>
          <a:graphicData uri="http://schemas.openxmlformats.org/drawingml/2006/table">
            <a:tbl>
              <a:tblPr/>
              <a:tblGrid>
                <a:gridCol w="5419725"/>
                <a:gridCol w="3228975"/>
                <a:gridCol w="3708400"/>
              </a:tblGrid>
              <a:tr h="120015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Resurrected from the dead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16:10-11; 49:15</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Mark 16:6</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11303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Priest after the order of Melchizedek</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110:4</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Hebrews 5:5-6; 6:20; 7:15-17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6350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Ascended to right hand of God</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68:18</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Luke 24:51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2120900">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LORD said unto Him, "Sit thou at my right hand, until I make thine enemies thy footstool</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Psalm 110:1</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Matt 22:44; Mark 12:36;, 16:19; Luke 20:42-43; Acts 2:34-35; Heb 1:13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r h="792163">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His coming glory</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Malachi 3:2-3</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c>
                  <a:txBody>
                    <a:bodyPr/>
                    <a:lstStyle/>
                    <a:p>
                      <a:pPr marL="57150" marR="0" lvl="0" indent="0" algn="ctr" defTabSz="914400" rtl="0" eaLnBrk="1" fontAlgn="base" latinLnBrk="0" hangingPunct="1">
                        <a:lnSpc>
                          <a:spcPct val="100000"/>
                        </a:lnSpc>
                        <a:spcBef>
                          <a:spcPct val="0"/>
                        </a:spcBef>
                        <a:spcAft>
                          <a:spcPct val="0"/>
                        </a:spcAft>
                        <a:buClrTx/>
                        <a:buSzPct val="46000"/>
                        <a:buFontTx/>
                        <a:buNone/>
                        <a:tabLst/>
                      </a:pPr>
                      <a:r>
                        <a:rPr kumimoji="0" lang="en-US" sz="3200" b="0" i="0" u="none" strike="noStrike" cap="none" normalizeH="0" baseline="0">
                          <a:ln>
                            <a:noFill/>
                          </a:ln>
                          <a:solidFill>
                            <a:srgbClr val="000000"/>
                          </a:solidFill>
                          <a:effectLst/>
                          <a:latin typeface="Humanist 521 BT" charset="0"/>
                          <a:ea typeface="ヒラギノ角ゴ ProN W3" charset="0"/>
                          <a:cs typeface="Humanist 521 BT" charset="0"/>
                          <a:sym typeface="Humanist 521 BT" charset="0"/>
                        </a:rPr>
                        <a:t>Luke 3:17</a:t>
                      </a:r>
                    </a:p>
                  </a:txBody>
                  <a:tcPr marL="50800" marR="50800" marT="50800" marB="5080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alpha val="73724"/>
                      </a:schemeClr>
                    </a:solidFill>
                  </a:tcPr>
                </a:tc>
              </a:tr>
            </a:tbl>
          </a:graphicData>
        </a:graphic>
      </p:graphicFrame>
    </p:spTree>
  </p:cSld>
  <p:clrMapOvr>
    <a:masterClrMapping/>
  </p:clrMapOvr>
  <p:transition xmlns:p14="http://schemas.microsoft.com/office/powerpoint/2010/mai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68300" cy="980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4034" name="Rectangle 2"/>
          <p:cNvSpPr>
            <a:spLocks/>
          </p:cNvSpPr>
          <p:nvPr/>
        </p:nvSpPr>
        <p:spPr bwMode="auto">
          <a:xfrm>
            <a:off x="4792663" y="660400"/>
            <a:ext cx="8051800" cy="2743200"/>
          </a:xfrm>
          <a:prstGeom prst="rect">
            <a:avLst/>
          </a:prstGeom>
          <a:noFill/>
          <a:ln>
            <a:noFill/>
          </a:ln>
          <a:effectLst>
            <a:outerShdw blurRad="165100" dist="1269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200">
                <a:solidFill>
                  <a:srgbClr val="FEDF98"/>
                </a:solidFill>
                <a:effectLst>
                  <a:outerShdw blurRad="38100" dist="38100" dir="2700000" algn="tl">
                    <a:srgbClr val="000000"/>
                  </a:outerShdw>
                </a:effectLst>
                <a:latin typeface="Rockwell Extra Bold" charset="0"/>
                <a:ea typeface="ＭＳ Ｐゴシック" charset="0"/>
                <a:cs typeface="Rockwell Extra Bold" charset="0"/>
                <a:sym typeface="Rockwell Extra Bold" charset="0"/>
              </a:rPr>
              <a:t>We Can Trust The Bible?</a:t>
            </a:r>
          </a:p>
          <a:p>
            <a:pPr marL="57150"/>
            <a:r>
              <a:rPr lang="en-US" sz="6300">
                <a:solidFill>
                  <a:srgbClr val="FEDF98"/>
                </a:solidFill>
                <a:effectLst>
                  <a:outerShdw blurRad="38100" dist="38100" dir="2700000" algn="tl">
                    <a:srgbClr val="000000"/>
                  </a:outerShdw>
                </a:effectLst>
                <a:latin typeface="Amienne" charset="0"/>
                <a:ea typeface="ＭＳ Ｐゴシック" charset="0"/>
                <a:cs typeface="Amienne" charset="0"/>
                <a:sym typeface="Amienne" charset="0"/>
              </a:rPr>
              <a:t>It IsTrue! It Is Accurate! It Is From God!</a:t>
            </a:r>
          </a:p>
        </p:txBody>
      </p:sp>
      <p:sp>
        <p:nvSpPr>
          <p:cNvPr id="44035" name="Rectangle 3"/>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44036" name="Rectangle 4"/>
          <p:cNvSpPr>
            <a:spLocks/>
          </p:cNvSpPr>
          <p:nvPr/>
        </p:nvSpPr>
        <p:spPr bwMode="auto">
          <a:xfrm>
            <a:off x="533400" y="4656138"/>
            <a:ext cx="12014200" cy="4813300"/>
          </a:xfrm>
          <a:prstGeom prst="rect">
            <a:avLst/>
          </a:prstGeom>
          <a:noFill/>
          <a:ln>
            <a:noFill/>
          </a:ln>
          <a:effectLst>
            <a:outerShdw blurRad="152400" dist="888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gn="l">
              <a:spcBef>
                <a:spcPts val="1300"/>
              </a:spcBef>
              <a:buClr>
                <a:srgbClr val="FF8000"/>
              </a:buClr>
              <a:buSzPct val="125000"/>
              <a:buFont typeface="Zapf Dingbats" charset="0"/>
              <a:buChar char="✦"/>
            </a:pPr>
            <a:r>
              <a:rPr lang="en-US" sz="5700" dirty="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Bible Has Fore-Told</a:t>
            </a:r>
            <a:r>
              <a:rPr lang="en-US" sz="5700" dirty="0" smtClean="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t>
            </a:r>
          </a:p>
          <a:p>
            <a:pPr marL="514350" lvl="1" algn="l">
              <a:spcBef>
                <a:spcPts val="1300"/>
              </a:spcBef>
              <a:buClr>
                <a:srgbClr val="FF8000"/>
              </a:buClr>
              <a:buSzPct val="125000"/>
              <a:buFont typeface="Zapf Dingbats" charset="0"/>
              <a:buChar char="✦"/>
            </a:pP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a:t>
            </a:r>
            <a:r>
              <a:rPr lang="en-US" sz="4000" dirty="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rise and fall of nations . . . </a:t>
            </a:r>
            <a:endPar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endParaRPr>
          </a:p>
          <a:p>
            <a:pPr marL="514350" lvl="1" algn="l">
              <a:spcBef>
                <a:spcPts val="1300"/>
              </a:spcBef>
              <a:buClr>
                <a:srgbClr val="FF8000"/>
              </a:buClr>
              <a:buSzPct val="125000"/>
              <a:buFont typeface="Zapf Dingbats" charset="0"/>
              <a:buChar char="✦"/>
            </a:pP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Jesus </a:t>
            </a:r>
            <a:r>
              <a:rPr lang="en-US" sz="4000" dirty="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Christ . . </a:t>
            </a: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t>
            </a:r>
          </a:p>
          <a:p>
            <a:pPr marL="514350" lvl="1" algn="l">
              <a:spcBef>
                <a:spcPts val="1300"/>
              </a:spcBef>
              <a:buClr>
                <a:srgbClr val="FF8000"/>
              </a:buClr>
              <a:buSzPct val="125000"/>
              <a:buFont typeface="Zapf Dingbats" charset="0"/>
              <a:buChar char="✦"/>
            </a:pP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a:t>
            </a:r>
            <a:r>
              <a:rPr lang="en-US" sz="4000" dirty="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church - (Dan. 2:44; Joel 2:28-32; Acts 2</a:t>
            </a: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t>
            </a:r>
          </a:p>
          <a:p>
            <a:pPr marL="514350" lvl="1" algn="l">
              <a:spcBef>
                <a:spcPts val="1300"/>
              </a:spcBef>
              <a:buClr>
                <a:srgbClr val="FF8000"/>
              </a:buClr>
              <a:buSzPct val="125000"/>
              <a:buFont typeface="Zapf Dingbats" charset="0"/>
              <a:buChar char="✦"/>
            </a:pP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a:t>
            </a:r>
            <a:r>
              <a:rPr lang="en-US" sz="4000" dirty="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New Covenant – (Is. 2:2-4; Jer. 31:31-34</a:t>
            </a: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t>
            </a:r>
          </a:p>
          <a:p>
            <a:pPr marL="514350" lvl="1" algn="l">
              <a:spcBef>
                <a:spcPts val="1300"/>
              </a:spcBef>
              <a:buClr>
                <a:srgbClr val="FF8000"/>
              </a:buClr>
              <a:buSzPct val="125000"/>
              <a:buFont typeface="Zapf Dingbats" charset="0"/>
              <a:buChar char="✦"/>
            </a:pPr>
            <a:r>
              <a:rPr lang="en-US" sz="4000" dirty="0" smtClean="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Jesus</a:t>
            </a:r>
            <a:r>
              <a:rPr lang="ja-JP" altLang="en-US" sz="4000" dirty="0">
                <a:solidFill>
                  <a:srgbClr val="FFCC66"/>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4000" dirty="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 Return!! (1 </a:t>
            </a:r>
            <a:r>
              <a:rPr lang="en-US" sz="4000" dirty="0" err="1">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a:t>
            </a:r>
            <a:r>
              <a:rPr lang="en-US" sz="4000" dirty="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 4:16; 2 Pet 3:10-14)</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4036">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44036">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44036">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44036">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44036">
                                            <p:txEl>
                                              <p:pRg st="4" end="4"/>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440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68300" cy="980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58"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45059" name="Rectangle 3"/>
          <p:cNvSpPr>
            <a:spLocks/>
          </p:cNvSpPr>
          <p:nvPr/>
        </p:nvSpPr>
        <p:spPr bwMode="auto">
          <a:xfrm>
            <a:off x="5207000" y="3652838"/>
            <a:ext cx="7200900" cy="5778500"/>
          </a:xfrm>
          <a:prstGeom prst="rect">
            <a:avLst/>
          </a:prstGeom>
          <a:noFill/>
          <a:ln>
            <a:noFill/>
          </a:ln>
          <a:effectLst>
            <a:outerShdw blurRad="152400" dist="888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spcBef>
                <a:spcPts val="2100"/>
              </a:spcBef>
            </a:pPr>
            <a:r>
              <a:rPr lang="en-US" sz="610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Bible Prophecy Confirms the Divine Origin of Scripture!</a:t>
            </a:r>
          </a:p>
          <a:p>
            <a:pPr marL="57150">
              <a:spcBef>
                <a:spcPts val="2100"/>
              </a:spcBef>
            </a:pPr>
            <a:r>
              <a:rPr lang="en-US" sz="610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Believe it - obey it &amp; Trust it!</a:t>
            </a:r>
          </a:p>
        </p:txBody>
      </p:sp>
      <p:sp>
        <p:nvSpPr>
          <p:cNvPr id="45060" name="Rectangle 4"/>
          <p:cNvSpPr>
            <a:spLocks/>
          </p:cNvSpPr>
          <p:nvPr/>
        </p:nvSpPr>
        <p:spPr bwMode="auto">
          <a:xfrm>
            <a:off x="4792663" y="660400"/>
            <a:ext cx="8051800" cy="2743200"/>
          </a:xfrm>
          <a:prstGeom prst="rect">
            <a:avLst/>
          </a:prstGeom>
          <a:noFill/>
          <a:ln>
            <a:noFill/>
          </a:ln>
          <a:effectLst>
            <a:outerShdw blurRad="165100" dist="1269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200">
                <a:solidFill>
                  <a:srgbClr val="FEDF98"/>
                </a:solidFill>
                <a:effectLst>
                  <a:outerShdw blurRad="38100" dist="38100" dir="2700000" algn="tl">
                    <a:srgbClr val="000000"/>
                  </a:outerShdw>
                </a:effectLst>
                <a:latin typeface="Rockwell Extra Bold" charset="0"/>
                <a:ea typeface="ＭＳ Ｐゴシック" charset="0"/>
                <a:cs typeface="Rockwell Extra Bold" charset="0"/>
                <a:sym typeface="Rockwell Extra Bold" charset="0"/>
              </a:rPr>
              <a:t>We Can Trust The Bible?</a:t>
            </a:r>
          </a:p>
          <a:p>
            <a:pPr marL="57150"/>
            <a:r>
              <a:rPr lang="en-US" sz="6300">
                <a:solidFill>
                  <a:srgbClr val="FEDF98"/>
                </a:solidFill>
                <a:effectLst>
                  <a:outerShdw blurRad="38100" dist="38100" dir="2700000" algn="tl">
                    <a:srgbClr val="000000"/>
                  </a:outerShdw>
                </a:effectLst>
                <a:latin typeface="Amienne" charset="0"/>
                <a:ea typeface="ＭＳ Ｐゴシック" charset="0"/>
                <a:cs typeface="Amienne" charset="0"/>
                <a:sym typeface="Amienne" charset="0"/>
              </a:rPr>
              <a:t>It IsTrue! It Is Accurate! It Is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285750" y="254000"/>
            <a:ext cx="6456363" cy="4445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p:txBody>
      </p:sp>
      <p:sp>
        <p:nvSpPr>
          <p:cNvPr id="9218" name="Rectangle 2"/>
          <p:cNvSpPr>
            <a:spLocks/>
          </p:cNvSpPr>
          <p:nvPr/>
        </p:nvSpPr>
        <p:spPr bwMode="auto">
          <a:xfrm>
            <a:off x="5905500" y="3587750"/>
            <a:ext cx="690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Inspiration / Revelation</a:t>
            </a:r>
          </a:p>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Words of God Written &amp; Copied</a:t>
            </a:r>
          </a:p>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Canonization -</a:t>
            </a:r>
          </a:p>
        </p:txBody>
      </p:sp>
      <p:sp>
        <p:nvSpPr>
          <p:cNvPr id="9219" name="Rectangle 3"/>
          <p:cNvSpPr>
            <a:spLocks/>
          </p:cNvSpPr>
          <p:nvPr/>
        </p:nvSpPr>
        <p:spPr bwMode="auto">
          <a:xfrm>
            <a:off x="576263" y="774700"/>
            <a:ext cx="11861800" cy="21844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7600">
                <a:solidFill>
                  <a:srgbClr val="58350F"/>
                </a:solidFill>
                <a:latin typeface="Boulder Regular" charset="0"/>
                <a:ea typeface="ＭＳ Ｐゴシック" charset="0"/>
                <a:cs typeface="Boulder Regular" charset="0"/>
                <a:sym typeface="Boulder Regular" charset="0"/>
              </a:rPr>
              <a:t>From God To Us  - </a:t>
            </a:r>
          </a:p>
          <a:p>
            <a:pPr marL="57150"/>
            <a:r>
              <a:rPr lang="en-US" sz="7800">
                <a:solidFill>
                  <a:srgbClr val="58350F"/>
                </a:solidFill>
                <a:latin typeface="Amienne" charset="0"/>
                <a:ea typeface="ＭＳ Ｐゴシック" charset="0"/>
                <a:cs typeface="Amienne" charset="0"/>
                <a:sym typeface="Amienne" charset="0"/>
              </a:rPr>
              <a:t>How Did We Get The Bible As It Is Today?</a:t>
            </a:r>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030538"/>
            <a:ext cx="60706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431800" y="3044825"/>
            <a:ext cx="12052300" cy="4114800"/>
          </a:xfrm>
          <a:prstGeom prst="rect">
            <a:avLst/>
          </a:prstGeom>
          <a:gradFill rotWithShape="0">
            <a:gsLst>
              <a:gs pos="0">
                <a:srgbClr val="FAFCF4"/>
              </a:gs>
              <a:gs pos="65001">
                <a:srgbClr val="F2F7E4"/>
              </a:gs>
              <a:gs pos="100000">
                <a:srgbClr val="EDF4D9"/>
              </a:gs>
            </a:gsLst>
            <a:lin ang="5400000" scaled="1"/>
          </a:gradFill>
          <a:ln w="9525" cap="flat">
            <a:solidFill>
              <a:srgbClr val="AAB390"/>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2800">
                <a:solidFill>
                  <a:srgbClr val="000000"/>
                </a:solidFill>
                <a:effectLst>
                  <a:outerShdw blurRad="38100" dist="38100" dir="2700000" algn="tl">
                    <a:srgbClr val="FFFFFF"/>
                  </a:outerShdw>
                </a:effectLst>
                <a:latin typeface="Berlin Sans FB Demi Bold" charset="0"/>
                <a:ea typeface="ＭＳ Ｐゴシック" charset="0"/>
                <a:cs typeface="Berlin Sans FB Demi Bold" charset="0"/>
                <a:sym typeface="Berlin Sans FB Demi Bold" charset="0"/>
              </a:rPr>
              <a:t>Charts by Don McClain</a:t>
            </a:r>
            <a:endPar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endParaRP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December 15, ,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Preached December 16,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West 65</a:t>
            </a:r>
            <a:r>
              <a:rPr lang="en-US" sz="2800" baseline="310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th</a:t>
            </a:r>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Street church of Christ</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P.O. Box 190062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Little Rock AR 72219</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501-568-1062</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using PPT 2010</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Email –</a:t>
            </a:r>
            <a:r>
              <a:rPr lang="en-US" sz="1600">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2" invalidUrl="http://"/>
              </a:rPr>
              <a:t>donmcclain@sbcglobal.net</a:t>
            </a:r>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r>
              <a:rPr lang="en-US" sz="1600">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endPar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endParaRP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More PPT &amp; Audio Sermons:</a:t>
            </a:r>
          </a:p>
          <a:p>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rPr>
              <a:t>http://w65stchurchofchri</a:t>
            </a:r>
            <a:r>
              <a:rPr lang="en-US" sz="1600" u="sng">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3"/>
              </a:rPr>
              <a:t>st.org/coc/sermons/</a:t>
            </a:r>
            <a:r>
              <a:rPr lang="en-US" sz="1600">
                <a:solidFill>
                  <a:srgbClr val="003DCC"/>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3"/>
              </a:rPr>
              <a:t> </a:t>
            </a:r>
          </a:p>
        </p:txBody>
      </p:sp>
      <p:sp>
        <p:nvSpPr>
          <p:cNvPr id="47106" name="Rectangle 2"/>
          <p:cNvSpPr>
            <a:spLocks/>
          </p:cNvSpPr>
          <p:nvPr/>
        </p:nvSpPr>
        <p:spPr bwMode="auto">
          <a:xfrm>
            <a:off x="431800" y="7550150"/>
            <a:ext cx="12052300" cy="965200"/>
          </a:xfrm>
          <a:prstGeom prst="rect">
            <a:avLst/>
          </a:prstGeom>
          <a:solidFill>
            <a:schemeClr val="accent1"/>
          </a:solidFill>
          <a:ln w="381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18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rPr>
              <a:t>Note – Many of the transition effects used in this presentation may be lost using PPT 2007 Viewer</a:t>
            </a:r>
            <a:endParaRPr lang="en-US" sz="42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endParaRPr>
          </a:p>
          <a:p>
            <a:r>
              <a:rPr lang="en-US" sz="18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4"/>
              </a:rPr>
              <a:t>http://www.microsoft.com/downloads/details.aspx?FamilyID=cb9bf144-1076-4615-9951-294eeb832823&amp;displaylang=en</a:t>
            </a:r>
            <a:r>
              <a:rPr lang="en-US" sz="18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p>
        </p:txBody>
      </p:sp>
      <p:sp>
        <p:nvSpPr>
          <p:cNvPr id="47107" name="Rectangle 3"/>
          <p:cNvSpPr>
            <a:spLocks/>
          </p:cNvSpPr>
          <p:nvPr/>
        </p:nvSpPr>
        <p:spPr bwMode="auto">
          <a:xfrm>
            <a:off x="576263" y="558800"/>
            <a:ext cx="11861800" cy="1955800"/>
          </a:xfrm>
          <a:prstGeom prst="rect">
            <a:avLst/>
          </a:prstGeom>
          <a:noFill/>
          <a:ln>
            <a:noFill/>
          </a:ln>
          <a:effectLst>
            <a:outerShdw blurRad="165100" dist="1269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FFFCAB"/>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FFFCAB"/>
                </a:solidFill>
                <a:latin typeface="Amienne" charset="0"/>
                <a:ea typeface="ＭＳ Ｐゴシック" charset="0"/>
                <a:cs typeface="Amienne" charset="0"/>
                <a:sym typeface="Amienne" charset="0"/>
              </a:rPr>
              <a:t>It IsTrue! It Is Accurate! It Is From God!</a:t>
            </a:r>
          </a:p>
        </p:txBody>
      </p:sp>
      <p:sp>
        <p:nvSpPr>
          <p:cNvPr id="47108" name="Rectangle 4"/>
          <p:cNvSpPr>
            <a:spLocks/>
          </p:cNvSpPr>
          <p:nvPr/>
        </p:nvSpPr>
        <p:spPr bwMode="auto">
          <a:xfrm>
            <a:off x="285750" y="254000"/>
            <a:ext cx="6456363" cy="889000"/>
          </a:xfrm>
          <a:prstGeom prst="rect">
            <a:avLst/>
          </a:prstGeom>
          <a:noFill/>
          <a:ln>
            <a:noFill/>
          </a:ln>
          <a:effectLst>
            <a:outerShdw blurRad="25400" dist="25399" dir="13860034" algn="ctr" rotWithShape="0">
              <a:srgbClr val="FFFFFF">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FFFCAB"/>
                </a:solidFill>
                <a:effectLst>
                  <a:outerShdw blurRad="38100" dist="38100" dir="2700000" algn="tl">
                    <a:srgbClr val="FFFFFF"/>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FFFCAB"/>
              </a:solidFill>
              <a:effectLst>
                <a:outerShdw blurRad="38100" dist="38100" dir="2700000" algn="tl">
                  <a:srgbClr val="FFFFFF"/>
                </a:outerShdw>
              </a:effectLst>
              <a:latin typeface="Footlight MT Light" charset="0"/>
              <a:ea typeface="ＭＳ Ｐゴシック" charset="0"/>
              <a:cs typeface="Footlight MT Light" charset="0"/>
              <a:sym typeface="Footlight MT Light" charset="0"/>
            </a:endParaRPr>
          </a:p>
        </p:txBody>
      </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723900" y="2343150"/>
            <a:ext cx="115570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200" baseline="32000">
                <a:solidFill>
                  <a:schemeClr val="tx1"/>
                </a:solidFill>
                <a:latin typeface="Palatino" charset="0"/>
                <a:ea typeface="ＭＳ Ｐゴシック" charset="0"/>
                <a:cs typeface="Palatino" charset="0"/>
                <a:sym typeface="Palatino" charset="0"/>
              </a:rPr>
              <a:t>16</a:t>
            </a:r>
            <a:r>
              <a:rPr lang="en-US" sz="4200">
                <a:solidFill>
                  <a:schemeClr val="tx1"/>
                </a:solidFill>
                <a:latin typeface="Palatino" charset="0"/>
                <a:ea typeface="ＭＳ Ｐゴシック" charset="0"/>
                <a:cs typeface="Palatino" charset="0"/>
                <a:sym typeface="Palatino" charset="0"/>
              </a:rPr>
              <a:t> For we did not follow cunningly devised fables when we made known to you the power and coming of our Lord Jesus Christ, but were eyewitnesses of His majesty. </a:t>
            </a:r>
            <a:r>
              <a:rPr lang="en-US" sz="4200" baseline="32000">
                <a:solidFill>
                  <a:schemeClr val="tx1"/>
                </a:solidFill>
                <a:latin typeface="Palatino" charset="0"/>
                <a:ea typeface="ＭＳ Ｐゴシック" charset="0"/>
                <a:cs typeface="Palatino" charset="0"/>
                <a:sym typeface="Palatino" charset="0"/>
              </a:rPr>
              <a:t>17</a:t>
            </a:r>
            <a:r>
              <a:rPr lang="en-US" sz="4200">
                <a:solidFill>
                  <a:schemeClr val="tx1"/>
                </a:solidFill>
                <a:latin typeface="Palatino" charset="0"/>
                <a:ea typeface="ＭＳ Ｐゴシック" charset="0"/>
                <a:cs typeface="Palatino" charset="0"/>
                <a:sym typeface="Palatino" charset="0"/>
              </a:rPr>
              <a:t> For He received from God the Father honor and glory when such a voice came to Him from the Excellent Glory: "This is My beloved Son, in whom I am well pleased." </a:t>
            </a:r>
            <a:r>
              <a:rPr lang="en-US" sz="4200" baseline="32000">
                <a:solidFill>
                  <a:schemeClr val="tx1"/>
                </a:solidFill>
                <a:latin typeface="Palatino" charset="0"/>
                <a:ea typeface="ＭＳ Ｐゴシック" charset="0"/>
                <a:cs typeface="Palatino" charset="0"/>
                <a:sym typeface="Palatino" charset="0"/>
              </a:rPr>
              <a:t>18</a:t>
            </a:r>
            <a:r>
              <a:rPr lang="en-US" sz="4200">
                <a:solidFill>
                  <a:schemeClr val="tx1"/>
                </a:solidFill>
                <a:latin typeface="Palatino" charset="0"/>
                <a:ea typeface="ＭＳ Ｐゴシック" charset="0"/>
                <a:cs typeface="Palatino" charset="0"/>
                <a:sym typeface="Palatino" charset="0"/>
              </a:rPr>
              <a:t> And we heard this voice which came from heaven when we were with Him on the holy mountain. </a:t>
            </a:r>
          </a:p>
        </p:txBody>
      </p:sp>
      <p:sp>
        <p:nvSpPr>
          <p:cNvPr id="48130" name="Rectangle 2"/>
          <p:cNvSpPr>
            <a:spLocks/>
          </p:cNvSpPr>
          <p:nvPr/>
        </p:nvSpPr>
        <p:spPr bwMode="auto">
          <a:xfrm>
            <a:off x="746125" y="330200"/>
            <a:ext cx="11049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7200">
                <a:solidFill>
                  <a:schemeClr val="tx1"/>
                </a:solidFill>
                <a:latin typeface="Palatino" charset="0"/>
                <a:ea typeface="ＭＳ Ｐゴシック" charset="0"/>
                <a:cs typeface="Palatino" charset="0"/>
                <a:sym typeface="Palatino" charset="0"/>
              </a:rPr>
              <a:t>2 Peter 1:16-21 (NKJV) </a:t>
            </a:r>
          </a:p>
        </p:txBody>
      </p:sp>
    </p:spTree>
  </p:cSld>
  <p:clrMapOvr>
    <a:masterClrMapping/>
  </p:clrMapOvr>
  <p:transition xmlns:p14="http://schemas.microsoft.com/office/powerpoint/2010/mai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113213"/>
            <a:ext cx="50165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42" name="Rectangle 2"/>
          <p:cNvSpPr>
            <a:spLocks/>
          </p:cNvSpPr>
          <p:nvPr/>
        </p:nvSpPr>
        <p:spPr bwMode="auto">
          <a:xfrm>
            <a:off x="576263" y="558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58350F"/>
                </a:solidFill>
                <a:latin typeface="Rockwell Extra Bold" charset="0"/>
                <a:ea typeface="ＭＳ Ｐゴシック" charset="0"/>
                <a:cs typeface="Rockwell Extra Bold" charset="0"/>
                <a:sym typeface="Rockwell Extra Bold" charset="0"/>
              </a:rPr>
              <a:t>Can We Trust The Bible?</a:t>
            </a:r>
          </a:p>
          <a:p>
            <a:pPr marL="57150"/>
            <a:r>
              <a:rPr lang="en-US" sz="7600">
                <a:solidFill>
                  <a:srgbClr val="58350F"/>
                </a:solidFill>
                <a:latin typeface="Amienne" charset="0"/>
                <a:ea typeface="ＭＳ Ｐゴシック" charset="0"/>
                <a:cs typeface="Amienne" charset="0"/>
                <a:sym typeface="Amienne" charset="0"/>
              </a:rPr>
              <a:t>Is It True? Is It Accurate? Is It From God?</a:t>
            </a:r>
          </a:p>
        </p:txBody>
      </p:sp>
      <p:sp>
        <p:nvSpPr>
          <p:cNvPr id="10243" name="Rectangle 3"/>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0244" name="AutoShape 4"/>
          <p:cNvSpPr>
            <a:spLocks/>
          </p:cNvSpPr>
          <p:nvPr/>
        </p:nvSpPr>
        <p:spPr bwMode="auto">
          <a:xfrm>
            <a:off x="584200" y="26162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55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 Testimony of the Spade</a:t>
            </a:r>
          </a:p>
        </p:txBody>
      </p:sp>
      <p:sp>
        <p:nvSpPr>
          <p:cNvPr id="10245" name="Rectangle 5"/>
          <p:cNvSpPr>
            <a:spLocks/>
          </p:cNvSpPr>
          <p:nvPr/>
        </p:nvSpPr>
        <p:spPr bwMode="auto">
          <a:xfrm>
            <a:off x="5651500" y="4470400"/>
            <a:ext cx="6908800" cy="43561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2038"/>
              </a:spcBef>
            </a:pPr>
            <a:r>
              <a:rPr lang="en-US" sz="5600">
                <a:solidFill>
                  <a:schemeClr val="tx1"/>
                </a:solidFill>
                <a:effectLst>
                  <a:outerShdw blurRad="38100" dist="38100" dir="2700000" algn="tl">
                    <a:srgbClr val="000000"/>
                  </a:outerShdw>
                </a:effectLst>
                <a:latin typeface="Humanist 521 Bold BT" charset="0"/>
                <a:ea typeface="ＭＳ Ｐゴシック" charset="0"/>
                <a:cs typeface="Humanist 521 Bold BT" charset="0"/>
                <a:sym typeface="Humanist 521 Bold BT" charset="0"/>
              </a:rPr>
              <a:t>Historical &amp; Archaeological Evidence Supports The Trustworthiness of the Scriptures!</a:t>
            </a:r>
          </a:p>
        </p:txBody>
      </p:sp>
    </p:spTree>
  </p:cSld>
  <p:clrMapOvr>
    <a:masterClrMapping/>
  </p:clrMapOvr>
  <mc:AlternateContent xmlns:mc="http://schemas.openxmlformats.org/markup-compatibility/2006">
    <mc:Choice xmlns:p14="http://schemas.microsoft.com/office/powerpoint/2010/main" Requires="p14">
      <p:transition spd="slow">
        <p14:prism dir="r"/>
      </p:transition>
    </mc:Choice>
    <mc:Fallback>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68300" cy="980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266" name="Rectangle 2"/>
          <p:cNvSpPr>
            <a:spLocks/>
          </p:cNvSpPr>
          <p:nvPr/>
        </p:nvSpPr>
        <p:spPr bwMode="auto">
          <a:xfrm>
            <a:off x="5961063" y="1054100"/>
            <a:ext cx="6451600" cy="3822700"/>
          </a:xfrm>
          <a:prstGeom prst="rect">
            <a:avLst/>
          </a:prstGeom>
          <a:noFill/>
          <a:ln>
            <a:noFill/>
          </a:ln>
          <a:effectLst>
            <a:outerShdw blurRad="165100" dist="1269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6000">
                <a:solidFill>
                  <a:srgbClr val="FEDF98"/>
                </a:solidFill>
                <a:effectLst>
                  <a:outerShdw blurRad="38100" dist="38100" dir="2700000" algn="tl">
                    <a:srgbClr val="000000"/>
                  </a:outerShdw>
                </a:effectLst>
                <a:latin typeface="Rockwell Extra Bold" charset="0"/>
                <a:ea typeface="ＭＳ Ｐゴシック" charset="0"/>
                <a:cs typeface="Rockwell Extra Bold" charset="0"/>
                <a:sym typeface="Rockwell Extra Bold" charset="0"/>
              </a:rPr>
              <a:t>Can We Trust The Bible?</a:t>
            </a:r>
          </a:p>
          <a:p>
            <a:pPr marL="57150"/>
            <a:r>
              <a:rPr lang="en-US" sz="7600">
                <a:solidFill>
                  <a:srgbClr val="FEDF98"/>
                </a:solidFill>
                <a:effectLst>
                  <a:outerShdw blurRad="38100" dist="38100" dir="2700000" algn="tl">
                    <a:srgbClr val="000000"/>
                  </a:outerShdw>
                </a:effectLst>
                <a:latin typeface="Amienne" charset="0"/>
                <a:ea typeface="ＭＳ Ｐゴシック" charset="0"/>
                <a:cs typeface="Amienne" charset="0"/>
                <a:sym typeface="Amienne" charset="0"/>
              </a:rPr>
              <a:t>It IsTrue! It Is Accurate! It Is From God!</a:t>
            </a:r>
          </a:p>
        </p:txBody>
      </p:sp>
      <p:sp>
        <p:nvSpPr>
          <p:cNvPr id="11267" name="Rectangle 3"/>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1268" name="Rectangle 4"/>
          <p:cNvSpPr>
            <a:spLocks/>
          </p:cNvSpPr>
          <p:nvPr/>
        </p:nvSpPr>
        <p:spPr bwMode="auto">
          <a:xfrm>
            <a:off x="5892800" y="4922838"/>
            <a:ext cx="6578600" cy="4610100"/>
          </a:xfrm>
          <a:prstGeom prst="rect">
            <a:avLst/>
          </a:prstGeom>
          <a:noFill/>
          <a:ln>
            <a:noFill/>
          </a:ln>
          <a:effectLst>
            <a:outerShdw blurRad="152400" dist="888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spcBef>
                <a:spcPts val="2100"/>
              </a:spcBef>
            </a:pPr>
            <a:r>
              <a:rPr lang="en-US" sz="6200">
                <a:solidFill>
                  <a:srgbClr val="FFCC66"/>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Does Bible Prophecy Support the Divine Origin of Scripture?</a:t>
            </a:r>
          </a:p>
        </p:txBody>
      </p:sp>
    </p:spTree>
  </p:cSld>
  <p:clrMapOvr>
    <a:masterClrMapping/>
  </p:clrMapOvr>
  <p:transition xmlns:p14="http://schemas.microsoft.com/office/powerpoint/2010/mai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
        <p:nvSpPr>
          <p:cNvPr id="12290"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2291" name="Rectangle 3"/>
          <p:cNvSpPr>
            <a:spLocks/>
          </p:cNvSpPr>
          <p:nvPr/>
        </p:nvSpPr>
        <p:spPr bwMode="auto">
          <a:xfrm>
            <a:off x="6096000" y="4114800"/>
            <a:ext cx="6731000" cy="50546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spcBef>
                <a:spcPts val="1700"/>
              </a:spcBef>
            </a:pPr>
            <a:r>
              <a:rPr lang="en-US" sz="5400">
                <a:solidFill>
                  <a:srgbClr val="000000"/>
                </a:solidFill>
                <a:effectLst>
                  <a:outerShdw blurRad="38100" dist="38100" dir="2700000" algn="tl">
                    <a:srgbClr val="FFFFFF"/>
                  </a:outerShdw>
                </a:effectLst>
                <a:latin typeface="Calibri" charset="0"/>
                <a:ea typeface="ＭＳ Ｐゴシック" charset="0"/>
                <a:cs typeface="Calibri" charset="0"/>
                <a:sym typeface="Calibri" charset="0"/>
              </a:rPr>
              <a:t>Vines - signifies "the speaking forth of the mind and counsel of God" (pro, "forth," phemi, "to speak:" see PROPHET); . . . </a:t>
            </a:r>
          </a:p>
        </p:txBody>
      </p:sp>
      <p:sp>
        <p:nvSpPr>
          <p:cNvPr id="12292" name="AutoShape 4"/>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229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3315" name="Rectangle 3"/>
          <p:cNvSpPr>
            <a:spLocks/>
          </p:cNvSpPr>
          <p:nvPr/>
        </p:nvSpPr>
        <p:spPr bwMode="auto">
          <a:xfrm>
            <a:off x="6159500" y="3987800"/>
            <a:ext cx="6540500" cy="5461000"/>
          </a:xfrm>
          <a:prstGeom prst="rect">
            <a:avLst/>
          </a:prstGeom>
          <a:noFill/>
          <a:ln>
            <a:noFill/>
          </a:ln>
          <a:effectLst>
            <a:outerShdw blurRad="152400" dist="76199"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spcBef>
                <a:spcPts val="1700"/>
              </a:spcBef>
            </a:pPr>
            <a:r>
              <a:rPr lang="en-US" sz="3500">
                <a:solidFill>
                  <a:srgbClr val="000000"/>
                </a:solidFill>
                <a:effectLst>
                  <a:outerShdw blurRad="38100" dist="38100" dir="2700000" algn="tl">
                    <a:srgbClr val="FFFFFF"/>
                  </a:outerShdw>
                </a:effectLst>
                <a:latin typeface="Calibri" charset="0"/>
                <a:ea typeface="ＭＳ Ｐゴシック" charset="0"/>
                <a:cs typeface="Calibri" charset="0"/>
                <a:sym typeface="Calibri" charset="0"/>
              </a:rPr>
              <a:t>"Though much of OT prophecy was purely predictive, . . . prophecy is not necessarily, nor even primarily, fore-telling. It is the declaration of that which cannot be known by natural means, Mat 26:68, it is the forth-telling of the will of God, whether with reference to the past, the present, or the future</a:t>
            </a:r>
          </a:p>
        </p:txBody>
      </p:sp>
      <p:sp>
        <p:nvSpPr>
          <p:cNvPr id="13316" name="AutoShape 4"/>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331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p:cNvSpPr>
          <p:nvPr/>
        </p:nvSpPr>
        <p:spPr bwMode="auto">
          <a:xfrm>
            <a:off x="285750" y="254000"/>
            <a:ext cx="6456363" cy="889000"/>
          </a:xfrm>
          <a:prstGeom prst="rect">
            <a:avLst/>
          </a:prstGeom>
          <a:noFill/>
          <a:ln>
            <a:noFill/>
          </a:ln>
          <a:effectLst>
            <a:outerShdw blurRad="25400" dist="25399" dir="1386003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nchorCtr="1">
            <a:spAutoFit/>
          </a:bodyPr>
          <a:lstStyle/>
          <a:p>
            <a:pPr marL="57150"/>
            <a:r>
              <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rPr>
              <a:t>The Trustworthiness of The Scriptures</a:t>
            </a:r>
          </a:p>
          <a:p>
            <a:pPr marL="57150"/>
            <a:endParaRPr lang="en-US" sz="3200">
              <a:solidFill>
                <a:srgbClr val="804000"/>
              </a:solidFill>
              <a:effectLst>
                <a:outerShdw blurRad="38100" dist="38100" dir="2700000" algn="tl">
                  <a:srgbClr val="000000"/>
                </a:outerShdw>
              </a:effectLst>
              <a:latin typeface="Footlight MT Light" charset="0"/>
              <a:ea typeface="ＭＳ Ｐゴシック" charset="0"/>
              <a:cs typeface="Footlight MT Light" charset="0"/>
              <a:sym typeface="Footlight MT Light" charset="0"/>
            </a:endParaRPr>
          </a:p>
        </p:txBody>
      </p:sp>
      <p:sp>
        <p:nvSpPr>
          <p:cNvPr id="14339" name="AutoShape 3"/>
          <p:cNvSpPr>
            <a:spLocks/>
          </p:cNvSpPr>
          <p:nvPr/>
        </p:nvSpPr>
        <p:spPr bwMode="auto">
          <a:xfrm>
            <a:off x="584200" y="2451100"/>
            <a:ext cx="11836400" cy="1270000"/>
          </a:xfrm>
          <a:prstGeom prst="roundRect">
            <a:avLst>
              <a:gd name="adj" fmla="val 33111"/>
            </a:avLst>
          </a:prstGeom>
          <a:gradFill rotWithShape="0">
            <a:gsLst>
              <a:gs pos="0">
                <a:srgbClr val="804000">
                  <a:alpha val="70999"/>
                </a:srgbClr>
              </a:gs>
              <a:gs pos="100000">
                <a:srgbClr val="482102">
                  <a:alpha val="70999"/>
                </a:srgbClr>
              </a:gs>
            </a:gsLst>
            <a:lin ang="5400000" scaled="1"/>
          </a:gradFill>
          <a:ln w="25400" cap="flat">
            <a:solidFill>
              <a:schemeClr val="tx1"/>
            </a:solidFill>
            <a:prstDash val="solid"/>
            <a:miter lim="800000"/>
            <a:headEnd type="none" w="med" len="med"/>
            <a:tailEnd type="none" w="med" len="med"/>
          </a:ln>
          <a:effectLst>
            <a:outerShdw blurRad="152400" dist="127000" dir="1979999" algn="ctr" rotWithShape="0">
              <a:srgbClr val="000000">
                <a:alpha val="50000"/>
              </a:srgbClr>
            </a:outerShdw>
          </a:effectLst>
        </p:spPr>
        <p:txBody>
          <a:bodyPr lIns="0" tIns="0" rIns="0" bIns="0" anchor="ctr"/>
          <a:lstStyle/>
          <a:p>
            <a:r>
              <a:rPr lang="en-US" sz="69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What Is Prophecy?</a:t>
            </a:r>
          </a:p>
        </p:txBody>
      </p:sp>
      <p:pic>
        <p:nvPicPr>
          <p:cNvPr id="1434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000500"/>
            <a:ext cx="6007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4341" name="Rectangle 5"/>
          <p:cNvSpPr>
            <a:spLocks/>
          </p:cNvSpPr>
          <p:nvPr/>
        </p:nvSpPr>
        <p:spPr bwMode="auto">
          <a:xfrm>
            <a:off x="6134100" y="3962400"/>
            <a:ext cx="6680200" cy="5562600"/>
          </a:xfrm>
          <a:prstGeom prst="rect">
            <a:avLst/>
          </a:prstGeom>
          <a:noFill/>
          <a:ln>
            <a:noFill/>
          </a:ln>
          <a:effectLst>
            <a:outerShdw blurRad="165100" dist="101600"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457200" indent="-457200" algn="l">
              <a:lnSpc>
                <a:spcPct val="90000"/>
              </a:lnSpc>
              <a:buClr>
                <a:srgbClr val="804000"/>
              </a:buClr>
              <a:buSzPct val="100000"/>
              <a:buFont typeface="Zapf Dingbats" charset="0"/>
              <a:buChar char="✦"/>
            </a:pPr>
            <a:r>
              <a:rPr lang="en-US" sz="3400">
                <a:solidFill>
                  <a:schemeClr val="tx1"/>
                </a:solidFill>
                <a:latin typeface="Calibri" charset="0"/>
                <a:ea typeface="ＭＳ Ｐゴシック" charset="0"/>
                <a:cs typeface="Calibri" charset="0"/>
                <a:sym typeface="Calibri" charset="0"/>
              </a:rPr>
              <a:t>Real prophecy, (the forth-telling of the will of God), harmonizes with God</a:t>
            </a:r>
            <a:r>
              <a:rPr lang="ja-JP" altLang="en-US" sz="3400">
                <a:solidFill>
                  <a:schemeClr val="tx1"/>
                </a:solidFill>
                <a:latin typeface="Arial"/>
                <a:ea typeface="ＭＳ Ｐゴシック" charset="0"/>
                <a:cs typeface="Calibri" charset="0"/>
                <a:sym typeface="Calibri" charset="0"/>
              </a:rPr>
              <a:t>’</a:t>
            </a:r>
            <a:r>
              <a:rPr lang="en-US" sz="3400">
                <a:solidFill>
                  <a:schemeClr val="tx1"/>
                </a:solidFill>
                <a:latin typeface="Calibri" charset="0"/>
                <a:ea typeface="ＭＳ Ｐゴシック" charset="0"/>
                <a:cs typeface="Calibri" charset="0"/>
                <a:sym typeface="Calibri" charset="0"/>
              </a:rPr>
              <a:t>s revealed truth - Deut 13:1-18; Acts 17:11,12</a:t>
            </a:r>
          </a:p>
          <a:p>
            <a:pPr marL="457200" indent="-457200" algn="l">
              <a:lnSpc>
                <a:spcPct val="90000"/>
              </a:lnSpc>
              <a:buClr>
                <a:srgbClr val="804000"/>
              </a:buClr>
              <a:buSzPct val="100000"/>
              <a:buFont typeface="Zapf Dingbats" charset="0"/>
              <a:buChar char="✦"/>
            </a:pPr>
            <a:r>
              <a:rPr lang="en-US" sz="3400">
                <a:solidFill>
                  <a:schemeClr val="tx1"/>
                </a:solidFill>
                <a:latin typeface="Calibri" charset="0"/>
                <a:ea typeface="ＭＳ Ｐゴシック" charset="0"/>
                <a:cs typeface="Calibri" charset="0"/>
                <a:sym typeface="Calibri" charset="0"/>
              </a:rPr>
              <a:t>False prophets were to be put to death - Deut 13:5</a:t>
            </a:r>
          </a:p>
          <a:p>
            <a:pPr marL="457200" indent="-457200" algn="l">
              <a:lnSpc>
                <a:spcPct val="90000"/>
              </a:lnSpc>
              <a:buClr>
                <a:srgbClr val="804000"/>
              </a:buClr>
              <a:buSzPct val="100000"/>
              <a:buFont typeface="Zapf Dingbats" charset="0"/>
              <a:buChar char="✦"/>
            </a:pPr>
            <a:r>
              <a:rPr lang="en-US" sz="3400">
                <a:solidFill>
                  <a:schemeClr val="tx1"/>
                </a:solidFill>
                <a:latin typeface="Calibri" charset="0"/>
                <a:ea typeface="ＭＳ Ｐゴシック" charset="0"/>
                <a:cs typeface="Calibri" charset="0"/>
                <a:sym typeface="Calibri" charset="0"/>
              </a:rPr>
              <a:t>Prophets wrote about things that would come to pass so that everyone one know that God had spoken through them &amp; that God is God - Ezek. 6,7</a:t>
            </a:r>
          </a:p>
        </p:txBody>
      </p:sp>
      <p:sp>
        <p:nvSpPr>
          <p:cNvPr id="7" name="Rectangle 1"/>
          <p:cNvSpPr>
            <a:spLocks/>
          </p:cNvSpPr>
          <p:nvPr/>
        </p:nvSpPr>
        <p:spPr bwMode="auto">
          <a:xfrm>
            <a:off x="576263" y="939800"/>
            <a:ext cx="11861800" cy="1955800"/>
          </a:xfrm>
          <a:prstGeom prst="rect">
            <a:avLst/>
          </a:prstGeom>
          <a:noFill/>
          <a:ln>
            <a:noFill/>
          </a:ln>
          <a:effectLst>
            <a:outerShdw blurRad="165100" dist="126999" dir="27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lnSpc>
                <a:spcPct val="70000"/>
              </a:lnSpc>
            </a:pPr>
            <a:r>
              <a:rPr lang="en-US" sz="6000" dirty="0">
                <a:solidFill>
                  <a:srgbClr val="58350F"/>
                </a:solidFill>
                <a:latin typeface="Rockwell Extra Bold" charset="0"/>
                <a:ea typeface="ＭＳ Ｐゴシック" charset="0"/>
                <a:cs typeface="Rockwell Extra Bold" charset="0"/>
                <a:sym typeface="Rockwell Extra Bold" charset="0"/>
              </a:rPr>
              <a:t>Can We Trust The Bible?</a:t>
            </a:r>
          </a:p>
          <a:p>
            <a:pPr marL="57150">
              <a:lnSpc>
                <a:spcPct val="70000"/>
              </a:lnSpc>
            </a:pPr>
            <a:r>
              <a:rPr lang="en-US" sz="7600" dirty="0">
                <a:solidFill>
                  <a:srgbClr val="58350F"/>
                </a:solidFill>
                <a:latin typeface="Amienne" charset="0"/>
                <a:ea typeface="ＭＳ Ｐゴシック" charset="0"/>
                <a:cs typeface="Amienne" charset="0"/>
                <a:sym typeface="Amienne" charset="0"/>
              </a:rPr>
              <a:t>Is It True? Is It Accurate? Is It From God?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F1A14"/>
      </a:dk1>
      <a:lt1>
        <a:srgbClr val="D0E5EB"/>
      </a:lt1>
      <a:dk2>
        <a:srgbClr val="000000"/>
      </a:dk2>
      <a:lt2>
        <a:srgbClr val="FFFFFF"/>
      </a:lt2>
      <a:accent1>
        <a:srgbClr val="FFFFFF"/>
      </a:accent1>
      <a:accent2>
        <a:srgbClr val="333399"/>
      </a:accent2>
      <a:accent3>
        <a:srgbClr val="E4F0F3"/>
      </a:accent3>
      <a:accent4>
        <a:srgbClr val="27140F"/>
      </a:accent4>
      <a:accent5>
        <a:srgbClr val="FFFFF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000000"/>
      </a:dk1>
      <a:lt1>
        <a:srgbClr val="FFFFFF"/>
      </a:lt1>
      <a:dk2>
        <a:srgbClr val="000000"/>
      </a:dk2>
      <a:lt2>
        <a:srgbClr val="000000"/>
      </a:lt2>
      <a:accent1>
        <a:srgbClr val="333333"/>
      </a:accent1>
      <a:accent2>
        <a:srgbClr val="333399"/>
      </a:accent2>
      <a:accent3>
        <a:srgbClr val="AAAAAA"/>
      </a:accent3>
      <a:accent4>
        <a:srgbClr val="DADADA"/>
      </a:accent4>
      <a:accent5>
        <a:srgbClr val="ADADAD"/>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a:themeElements>
    <a:clrScheme name="">
      <a:dk1>
        <a:srgbClr val="3F3F3F"/>
      </a:dk1>
      <a:lt1>
        <a:srgbClr val="FFFFFF"/>
      </a:lt1>
      <a:dk2>
        <a:srgbClr val="000000"/>
      </a:dk2>
      <a:lt2>
        <a:srgbClr val="FFFFFF"/>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Bullets">
      <a:majorFont>
        <a:latin typeface="Copperplate"/>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4078</Words>
  <Characters>0</Characters>
  <Application>Microsoft Macintosh PowerPoint</Application>
  <PresentationFormat>Custom</PresentationFormat>
  <Lines>0</Lines>
  <Paragraphs>493</Paragraphs>
  <Slides>42</Slides>
  <Notes>0</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42</vt:i4>
      </vt:variant>
    </vt:vector>
  </HeadingPairs>
  <TitlesOfParts>
    <vt:vector size="67" baseType="lpstr">
      <vt:lpstr>Papyrus</vt:lpstr>
      <vt:lpstr>ヒラギノ角ゴ ProN W3</vt:lpstr>
      <vt:lpstr>Gill Sans</vt:lpstr>
      <vt:lpstr>Helvetica Neue Light</vt:lpstr>
      <vt:lpstr>Copperplate</vt:lpstr>
      <vt:lpstr>ヒラギノ明朝 ProN W3</vt:lpstr>
      <vt:lpstr>Palatino</vt:lpstr>
      <vt:lpstr>Amienne</vt:lpstr>
      <vt:lpstr>Rockwell Extra Bold</vt:lpstr>
      <vt:lpstr>Zapf Dingbats</vt:lpstr>
      <vt:lpstr>Footlight MT Light</vt:lpstr>
      <vt:lpstr>Humanist 521 Bold BT</vt:lpstr>
      <vt:lpstr>Boulder Regular</vt:lpstr>
      <vt:lpstr>Calibri</vt:lpstr>
      <vt:lpstr>Berlin Sans FB Demi Bold</vt:lpstr>
      <vt:lpstr>Georgia</vt:lpstr>
      <vt:lpstr>Georgia Italic</vt:lpstr>
      <vt:lpstr>Calibri Italic</vt:lpstr>
      <vt:lpstr>Humanist 521 BT</vt:lpstr>
      <vt:lpstr>Book Antiqua</vt:lpstr>
      <vt:lpstr>Title &amp; Bullets</vt:lpstr>
      <vt:lpstr>Title &amp; Bullets</vt:lpstr>
      <vt:lpstr>Title &amp; Bullets</vt:lpstr>
      <vt:lpstr>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dc:title>
  <dc:subject/>
  <dc:creator> Don McClain</dc:creator>
  <cp:keywords/>
  <dc:description/>
  <cp:lastModifiedBy>Don Mcclain</cp:lastModifiedBy>
  <cp:revision>1</cp:revision>
  <dcterms:modified xsi:type="dcterms:W3CDTF">2012-12-19T17:27:04Z</dcterms:modified>
</cp:coreProperties>
</file>