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3"/>
  </p:notesMasterIdLst>
  <p:sldIdLst>
    <p:sldId id="291" r:id="rId2"/>
    <p:sldId id="292" r:id="rId3"/>
    <p:sldId id="307" r:id="rId4"/>
    <p:sldId id="303" r:id="rId5"/>
    <p:sldId id="304" r:id="rId6"/>
    <p:sldId id="285" r:id="rId7"/>
    <p:sldId id="286" r:id="rId8"/>
    <p:sldId id="290" r:id="rId9"/>
    <p:sldId id="296" r:id="rId10"/>
    <p:sldId id="287" r:id="rId11"/>
    <p:sldId id="297" r:id="rId12"/>
    <p:sldId id="308" r:id="rId13"/>
    <p:sldId id="295" r:id="rId14"/>
    <p:sldId id="306" r:id="rId15"/>
    <p:sldId id="305" r:id="rId16"/>
    <p:sldId id="309" r:id="rId17"/>
    <p:sldId id="311" r:id="rId18"/>
    <p:sldId id="312" r:id="rId19"/>
    <p:sldId id="314" r:id="rId20"/>
    <p:sldId id="316" r:id="rId21"/>
    <p:sldId id="317" r:id="rId22"/>
    <p:sldId id="318" r:id="rId23"/>
    <p:sldId id="320" r:id="rId24"/>
    <p:sldId id="319" r:id="rId25"/>
    <p:sldId id="321" r:id="rId26"/>
    <p:sldId id="322" r:id="rId27"/>
    <p:sldId id="323" r:id="rId28"/>
    <p:sldId id="324" r:id="rId29"/>
    <p:sldId id="325" r:id="rId30"/>
    <p:sldId id="326" r:id="rId31"/>
    <p:sldId id="310" r:id="rId32"/>
    <p:sldId id="271" r:id="rId33"/>
    <p:sldId id="272" r:id="rId34"/>
    <p:sldId id="313" r:id="rId35"/>
    <p:sldId id="277" r:id="rId36"/>
    <p:sldId id="328" r:id="rId37"/>
    <p:sldId id="334" r:id="rId38"/>
    <p:sldId id="335" r:id="rId39"/>
    <p:sldId id="333" r:id="rId40"/>
    <p:sldId id="294" r:id="rId41"/>
    <p:sldId id="330" r:id="rId42"/>
    <p:sldId id="331" r:id="rId43"/>
    <p:sldId id="332" r:id="rId44"/>
    <p:sldId id="329" r:id="rId45"/>
    <p:sldId id="336" r:id="rId46"/>
    <p:sldId id="337" r:id="rId47"/>
    <p:sldId id="338" r:id="rId48"/>
    <p:sldId id="339" r:id="rId49"/>
    <p:sldId id="340" r:id="rId50"/>
    <p:sldId id="341" r:id="rId51"/>
    <p:sldId id="342" r:id="rId52"/>
  </p:sldIdLst>
  <p:sldSz cx="13004800" cy="9753600"/>
  <p:notesSz cx="6858000" cy="9144000"/>
  <p:defaultTextStyle>
    <a:defPPr>
      <a:defRPr lang="en-US"/>
    </a:defPPr>
    <a:lvl1pPr algn="ctr" rtl="0" fontAlgn="base">
      <a:spcBef>
        <a:spcPct val="0"/>
      </a:spcBef>
      <a:spcAft>
        <a:spcPct val="0"/>
      </a:spcAft>
      <a:defRPr sz="4000" kern="1200">
        <a:solidFill>
          <a:srgbClr val="FFFFFF"/>
        </a:solidFill>
        <a:latin typeface="American Typewriter" charset="0"/>
        <a:ea typeface="ヒラギノ明朝 ProN W3" charset="0"/>
        <a:cs typeface="ヒラギノ明朝 ProN W3" charset="0"/>
        <a:sym typeface="American Typewriter" charset="0"/>
      </a:defRPr>
    </a:lvl1pPr>
    <a:lvl2pPr marL="457200" algn="ctr" rtl="0" fontAlgn="base">
      <a:spcBef>
        <a:spcPct val="0"/>
      </a:spcBef>
      <a:spcAft>
        <a:spcPct val="0"/>
      </a:spcAft>
      <a:defRPr sz="4000" kern="1200">
        <a:solidFill>
          <a:srgbClr val="FFFFFF"/>
        </a:solidFill>
        <a:latin typeface="American Typewriter" charset="0"/>
        <a:ea typeface="ヒラギノ明朝 ProN W3" charset="0"/>
        <a:cs typeface="ヒラギノ明朝 ProN W3" charset="0"/>
        <a:sym typeface="American Typewriter" charset="0"/>
      </a:defRPr>
    </a:lvl2pPr>
    <a:lvl3pPr marL="914400" algn="ctr" rtl="0" fontAlgn="base">
      <a:spcBef>
        <a:spcPct val="0"/>
      </a:spcBef>
      <a:spcAft>
        <a:spcPct val="0"/>
      </a:spcAft>
      <a:defRPr sz="4000" kern="1200">
        <a:solidFill>
          <a:srgbClr val="FFFFFF"/>
        </a:solidFill>
        <a:latin typeface="American Typewriter" charset="0"/>
        <a:ea typeface="ヒラギノ明朝 ProN W3" charset="0"/>
        <a:cs typeface="ヒラギノ明朝 ProN W3" charset="0"/>
        <a:sym typeface="American Typewriter" charset="0"/>
      </a:defRPr>
    </a:lvl3pPr>
    <a:lvl4pPr marL="1371600" algn="ctr" rtl="0" fontAlgn="base">
      <a:spcBef>
        <a:spcPct val="0"/>
      </a:spcBef>
      <a:spcAft>
        <a:spcPct val="0"/>
      </a:spcAft>
      <a:defRPr sz="4000" kern="1200">
        <a:solidFill>
          <a:srgbClr val="FFFFFF"/>
        </a:solidFill>
        <a:latin typeface="American Typewriter" charset="0"/>
        <a:ea typeface="ヒラギノ明朝 ProN W3" charset="0"/>
        <a:cs typeface="ヒラギノ明朝 ProN W3" charset="0"/>
        <a:sym typeface="American Typewriter" charset="0"/>
      </a:defRPr>
    </a:lvl4pPr>
    <a:lvl5pPr marL="1828800" algn="ctr" rtl="0" fontAlgn="base">
      <a:spcBef>
        <a:spcPct val="0"/>
      </a:spcBef>
      <a:spcAft>
        <a:spcPct val="0"/>
      </a:spcAft>
      <a:defRPr sz="4000" kern="1200">
        <a:solidFill>
          <a:srgbClr val="FFFFFF"/>
        </a:solidFill>
        <a:latin typeface="American Typewriter" charset="0"/>
        <a:ea typeface="ヒラギノ明朝 ProN W3" charset="0"/>
        <a:cs typeface="ヒラギノ明朝 ProN W3" charset="0"/>
        <a:sym typeface="American Typewriter" charset="0"/>
      </a:defRPr>
    </a:lvl5pPr>
    <a:lvl6pPr marL="2286000" algn="l" defTabSz="457200" rtl="0" eaLnBrk="1" latinLnBrk="0" hangingPunct="1">
      <a:defRPr sz="4000" kern="1200">
        <a:solidFill>
          <a:srgbClr val="FFFFFF"/>
        </a:solidFill>
        <a:latin typeface="American Typewriter" charset="0"/>
        <a:ea typeface="ヒラギノ明朝 ProN W3" charset="0"/>
        <a:cs typeface="ヒラギノ明朝 ProN W3" charset="0"/>
        <a:sym typeface="American Typewriter" charset="0"/>
      </a:defRPr>
    </a:lvl6pPr>
    <a:lvl7pPr marL="2743200" algn="l" defTabSz="457200" rtl="0" eaLnBrk="1" latinLnBrk="0" hangingPunct="1">
      <a:defRPr sz="4000" kern="1200">
        <a:solidFill>
          <a:srgbClr val="FFFFFF"/>
        </a:solidFill>
        <a:latin typeface="American Typewriter" charset="0"/>
        <a:ea typeface="ヒラギノ明朝 ProN W3" charset="0"/>
        <a:cs typeface="ヒラギノ明朝 ProN W3" charset="0"/>
        <a:sym typeface="American Typewriter" charset="0"/>
      </a:defRPr>
    </a:lvl7pPr>
    <a:lvl8pPr marL="3200400" algn="l" defTabSz="457200" rtl="0" eaLnBrk="1" latinLnBrk="0" hangingPunct="1">
      <a:defRPr sz="4000" kern="1200">
        <a:solidFill>
          <a:srgbClr val="FFFFFF"/>
        </a:solidFill>
        <a:latin typeface="American Typewriter" charset="0"/>
        <a:ea typeface="ヒラギノ明朝 ProN W3" charset="0"/>
        <a:cs typeface="ヒラギノ明朝 ProN W3" charset="0"/>
        <a:sym typeface="American Typewriter" charset="0"/>
      </a:defRPr>
    </a:lvl8pPr>
    <a:lvl9pPr marL="3657600" algn="l" defTabSz="457200" rtl="0" eaLnBrk="1" latinLnBrk="0" hangingPunct="1">
      <a:defRPr sz="4000" kern="1200">
        <a:solidFill>
          <a:srgbClr val="FFFFFF"/>
        </a:solidFill>
        <a:latin typeface="American Typewriter" charset="0"/>
        <a:ea typeface="ヒラギノ明朝 ProN W3" charset="0"/>
        <a:cs typeface="ヒラギノ明朝 ProN W3" charset="0"/>
        <a:sym typeface="American Typewriter"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0" d="100"/>
          <a:sy n="50" d="100"/>
        </p:scale>
        <p:origin x="-1928" y="-10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Rectangle 1"/>
          <p:cNvSpPr>
            <a:spLocks noRo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0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772515"/>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American Typewriter" charset="0"/>
        <a:ea typeface="ＭＳ Ｐゴシック" charset="0"/>
        <a:cs typeface="+mn-cs"/>
      </a:defRPr>
    </a:lvl1pPr>
    <a:lvl2pPr marL="457200" algn="l" rtl="0" fontAlgn="base">
      <a:spcBef>
        <a:spcPct val="0"/>
      </a:spcBef>
      <a:spcAft>
        <a:spcPct val="0"/>
      </a:spcAft>
      <a:defRPr sz="1200" kern="1200">
        <a:solidFill>
          <a:schemeClr val="tx1"/>
        </a:solidFill>
        <a:latin typeface="American Typewriter" charset="0"/>
        <a:ea typeface="ＭＳ Ｐゴシック" charset="0"/>
        <a:cs typeface="+mn-cs"/>
      </a:defRPr>
    </a:lvl2pPr>
    <a:lvl3pPr marL="914400" algn="l" rtl="0" fontAlgn="base">
      <a:spcBef>
        <a:spcPct val="0"/>
      </a:spcBef>
      <a:spcAft>
        <a:spcPct val="0"/>
      </a:spcAft>
      <a:defRPr sz="1200" kern="1200">
        <a:solidFill>
          <a:schemeClr val="tx1"/>
        </a:solidFill>
        <a:latin typeface="American Typewriter" charset="0"/>
        <a:ea typeface="ＭＳ Ｐゴシック" charset="0"/>
        <a:cs typeface="+mn-cs"/>
      </a:defRPr>
    </a:lvl3pPr>
    <a:lvl4pPr marL="1371600" algn="l" rtl="0" fontAlgn="base">
      <a:spcBef>
        <a:spcPct val="0"/>
      </a:spcBef>
      <a:spcAft>
        <a:spcPct val="0"/>
      </a:spcAft>
      <a:defRPr sz="1200" kern="1200">
        <a:solidFill>
          <a:schemeClr val="tx1"/>
        </a:solidFill>
        <a:latin typeface="American Typewriter" charset="0"/>
        <a:ea typeface="ＭＳ Ｐゴシック" charset="0"/>
        <a:cs typeface="+mn-cs"/>
      </a:defRPr>
    </a:lvl4pPr>
    <a:lvl5pPr marL="1828800" algn="l" rtl="0" fontAlgn="base">
      <a:spcBef>
        <a:spcPct val="0"/>
      </a:spcBef>
      <a:spcAft>
        <a:spcPct val="0"/>
      </a:spcAft>
      <a:defRPr sz="1200" kern="1200">
        <a:solidFill>
          <a:schemeClr val="tx1"/>
        </a:solidFill>
        <a:latin typeface="American Typewriter"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r>
              <a:rPr lang="en-US">
                <a:solidFill>
                  <a:srgbClr val="000000"/>
                </a:solidFill>
                <a:latin typeface="Arial" charset="0"/>
                <a:cs typeface="Arial" charset="0"/>
                <a:sym typeface="Arial" charset="0"/>
              </a:rPr>
              <a:t>Zooming In On Earth - http://micro.magnet.fsu.edu/primer/java/scienceopticsu/powersof10/index.html</a:t>
            </a:r>
          </a:p>
          <a:p>
            <a:pPr marL="39688"/>
            <a:r>
              <a:rPr lang="en-US">
                <a:solidFill>
                  <a:srgbClr val="000000"/>
                </a:solidFill>
                <a:latin typeface="Arial" charset="0"/>
                <a:cs typeface="Arial" charset="0"/>
                <a:sym typeface="Arial" charset="0"/>
              </a:rPr>
              <a:t>60x60=3600</a:t>
            </a:r>
          </a:p>
          <a:p>
            <a:pPr marL="39688"/>
            <a:r>
              <a:rPr lang="en-US">
                <a:solidFill>
                  <a:srgbClr val="000000"/>
                </a:solidFill>
                <a:latin typeface="Arial" charset="0"/>
                <a:cs typeface="Arial" charset="0"/>
                <a:sym typeface="Arial" charset="0"/>
              </a:rPr>
              <a:t>3600x24=86,400 – (seconds in a day)</a:t>
            </a:r>
          </a:p>
          <a:p>
            <a:pPr marL="39688"/>
            <a:r>
              <a:rPr lang="en-US">
                <a:solidFill>
                  <a:srgbClr val="000000"/>
                </a:solidFill>
                <a:latin typeface="Arial" charset="0"/>
                <a:cs typeface="Arial" charset="0"/>
                <a:sym typeface="Arial" charset="0"/>
              </a:rPr>
              <a:t>86,400x365=31536000 (seconds in a year)</a:t>
            </a:r>
          </a:p>
          <a:p>
            <a:pPr marL="39688"/>
            <a:r>
              <a:rPr lang="en-US">
                <a:solidFill>
                  <a:srgbClr val="000000"/>
                </a:solidFill>
                <a:latin typeface="Arial" charset="0"/>
                <a:cs typeface="Arial" charset="0"/>
                <a:sym typeface="Arial" charset="0"/>
              </a:rPr>
              <a:t>186,000 (# of miles light travels in a second) x 31536000= 58,656,960,000,000 (# miles light travels in 1 year) – 58 trillion, 656, billion, 960, million miles = ONE LIGHT YEAR</a:t>
            </a:r>
          </a:p>
          <a:p>
            <a:pPr marL="39688"/>
            <a:r>
              <a:rPr lang="en-US">
                <a:solidFill>
                  <a:srgbClr val="000000"/>
                </a:solidFill>
                <a:latin typeface="Arial" charset="0"/>
                <a:cs typeface="Arial" charset="0"/>
                <a:sym typeface="Arial" charset="0"/>
              </a:rPr>
              <a:t>58,656,960,000,000 x 100,000 =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3610708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337481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52400"/>
            <a:ext cx="2711450" cy="848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152400"/>
            <a:ext cx="7981950" cy="848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7417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7161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920827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2527300"/>
            <a:ext cx="53467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27300"/>
            <a:ext cx="53467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601708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405051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69302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43853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355462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730747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5"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9794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026" name="Rectangle 2"/>
          <p:cNvSpPr>
            <a:spLocks noChangeArrowheads="1"/>
          </p:cNvSpPr>
          <p:nvPr>
            <p:ph type="title"/>
          </p:nvPr>
        </p:nvSpPr>
        <p:spPr bwMode="auto">
          <a:xfrm>
            <a:off x="1079500" y="152400"/>
            <a:ext cx="108458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1027" name="Rectangle 3"/>
          <p:cNvSpPr>
            <a:spLocks noChangeArrowheads="1"/>
          </p:cNvSpPr>
          <p:nvPr>
            <p:ph type="body" idx="1"/>
          </p:nvPr>
        </p:nvSpPr>
        <p:spPr bwMode="auto">
          <a:xfrm>
            <a:off x="1079500" y="2527300"/>
            <a:ext cx="10845800" cy="610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xmlns:p14="http://schemas.microsoft.com/office/powerpoint/2010/main"/>
  <p:txStyles>
    <p:titleStyle>
      <a:lvl1pPr algn="ctr" rtl="0" fontAlgn="base">
        <a:spcBef>
          <a:spcPct val="0"/>
        </a:spcBef>
        <a:spcAft>
          <a:spcPct val="0"/>
        </a:spcAft>
        <a:defRPr sz="7000">
          <a:solidFill>
            <a:schemeClr val="tx1"/>
          </a:solidFill>
          <a:latin typeface="+mj-lt"/>
          <a:ea typeface="+mj-ea"/>
          <a:cs typeface="+mj-cs"/>
          <a:sym typeface="American Typewriter" charset="0"/>
        </a:defRPr>
      </a:lvl1pPr>
      <a:lvl2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9pPr>
    </p:titleStyle>
    <p:bodyStyle>
      <a:lvl1pPr marL="852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1pPr>
      <a:lvl2pPr marL="1377950"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2pPr>
      <a:lvl3pPr marL="1885950"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3pPr>
      <a:lvl4pPr marL="2411413"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4pPr>
      <a:lvl5pPr marL="29352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5pPr>
      <a:lvl6pPr marL="3392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6pPr>
      <a:lvl7pPr marL="38496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7pPr>
      <a:lvl8pPr marL="43068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8pPr>
      <a:lvl9pPr marL="47640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39.png"/><Relationship Id="rId6" Type="http://schemas.openxmlformats.org/officeDocument/2006/relationships/image" Target="../media/image44.gif"/><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5" Type="http://schemas.openxmlformats.org/officeDocument/2006/relationships/hyperlink" Target="http://micro.magnet.fsu.edu/primer/java/scienceopticsu/powersof10/index.html"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65stchurchofchrist.org/coc/sermons/" TargetMode="External"/><Relationship Id="rId4" Type="http://schemas.openxmlformats.org/officeDocument/2006/relationships/hyperlink" Target="http://www.microsoft.com/downloads/details.aspx?FamilyID=cb9bf144-1076-4615-9951-294eeb832823&amp;displaylang=en" TargetMode="External"/><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hyperlink" Target="NUL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rrowheads="1"/>
          </p:cNvPicPr>
          <p:nvPr/>
        </p:nvPicPr>
        <p:blipFill>
          <a:blip r:embed="rId2">
            <a:extLst>
              <a:ext uri="{28A0092B-C50C-407E-A947-70E740481C1C}">
                <a14:useLocalDpi xmlns:a14="http://schemas.microsoft.com/office/drawing/2010/main" val="0"/>
              </a:ext>
            </a:extLst>
          </a:blip>
          <a:srcRect l="11986" t="859" r="13234" b="876"/>
          <a:stretch>
            <a:fillRect/>
          </a:stretch>
        </p:blipFill>
        <p:spPr bwMode="auto">
          <a:xfrm>
            <a:off x="14288" y="0"/>
            <a:ext cx="12992100" cy="97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362" name="Rectangle 2"/>
          <p:cNvSpPr>
            <a:spLocks/>
          </p:cNvSpPr>
          <p:nvPr/>
        </p:nvSpPr>
        <p:spPr bwMode="auto">
          <a:xfrm>
            <a:off x="4100513" y="190500"/>
            <a:ext cx="8699500" cy="52705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50999"/>
                  </a:srgbClr>
                </a:solidFill>
                <a:miter lim="800000"/>
                <a:headEnd type="none" w="med" len="med"/>
                <a:tailEnd type="none" w="med" len="med"/>
              </a14:hiddenLine>
            </a:ext>
          </a:extLst>
        </p:spPr>
        <p:txBody>
          <a:bodyPr lIns="0" tIns="0" rIns="0" bIns="0">
            <a:scene3d>
              <a:camera prst="orthographicFront"/>
              <a:lightRig rig="threePt" dir="t"/>
            </a:scene3d>
            <a:sp3d extrusionH="57150">
              <a:bevelT w="38100" h="38100"/>
            </a:sp3d>
          </a:bodyPr>
          <a:lstStyle/>
          <a:p>
            <a:r>
              <a:rPr lang="en-US" sz="7600" dirty="0">
                <a:solidFill>
                  <a:srgbClr val="FEFDD5"/>
                </a:solidFill>
                <a:effectLst>
                  <a:glow rad="63500">
                    <a:schemeClr val="accent3">
                      <a:satMod val="175000"/>
                      <a:alpha val="40000"/>
                    </a:schemeClr>
                  </a:glow>
                  <a:outerShdw blurRad="50800" dist="38100" dir="2700000" algn="tl" rotWithShape="0">
                    <a:prstClr val="black">
                      <a:alpha val="40000"/>
                    </a:prstClr>
                  </a:outerShdw>
                </a:effectLst>
                <a:latin typeface="Alpenstube" charset="0"/>
                <a:ea typeface="ＭＳ Ｐゴシック" charset="0"/>
                <a:cs typeface="Alpenstube" charset="0"/>
                <a:sym typeface="Alpenstube" charset="0"/>
              </a:rPr>
              <a:t>Is It </a:t>
            </a:r>
            <a:r>
              <a:rPr lang="en-US" sz="7600" dirty="0">
                <a:solidFill>
                  <a:srgbClr val="FEFDD5"/>
                </a:solidFill>
                <a:effectLst>
                  <a:glow rad="63500">
                    <a:schemeClr val="accent3">
                      <a:satMod val="175000"/>
                      <a:alpha val="40000"/>
                    </a:schemeClr>
                  </a:glow>
                  <a:outerShdw blurRad="50800" dist="38100" dir="2700000" algn="tl" rotWithShape="0">
                    <a:prstClr val="black">
                      <a:alpha val="40000"/>
                    </a:prstClr>
                  </a:outerShdw>
                </a:effectLst>
                <a:latin typeface="Big Book Heavy" charset="0"/>
                <a:ea typeface="ＭＳ Ｐゴシック" charset="0"/>
                <a:cs typeface="Big Book Heavy" charset="0"/>
                <a:sym typeface="Big Book Heavy" charset="0"/>
              </a:rPr>
              <a:t>Reasonable</a:t>
            </a:r>
            <a:r>
              <a:rPr lang="en-US" sz="7600" dirty="0">
                <a:solidFill>
                  <a:srgbClr val="FEFDD5"/>
                </a:solidFill>
                <a:effectLst>
                  <a:glow rad="63500">
                    <a:schemeClr val="accent3">
                      <a:satMod val="175000"/>
                      <a:alpha val="40000"/>
                    </a:schemeClr>
                  </a:glow>
                  <a:outerShdw blurRad="50800" dist="38100" dir="2700000" algn="tl" rotWithShape="0">
                    <a:prstClr val="black">
                      <a:alpha val="40000"/>
                    </a:prstClr>
                  </a:outerShdw>
                </a:effectLst>
                <a:latin typeface="Alpenstube" charset="0"/>
                <a:ea typeface="ＭＳ Ｐゴシック" charset="0"/>
                <a:cs typeface="Alpenstube" charset="0"/>
                <a:sym typeface="Alpenstube" charset="0"/>
              </a:rPr>
              <a:t> </a:t>
            </a:r>
            <a:r>
              <a:rPr lang="en-US" sz="10600" dirty="0">
                <a:solidFill>
                  <a:srgbClr val="FEFDD5"/>
                </a:solidFill>
                <a:effectLst>
                  <a:glow rad="63500">
                    <a:schemeClr val="accent3">
                      <a:satMod val="175000"/>
                      <a:alpha val="40000"/>
                    </a:schemeClr>
                  </a:glow>
                  <a:outerShdw blurRad="50800" dist="38100" dir="2700000" algn="tl" rotWithShape="0">
                    <a:prstClr val="black">
                      <a:alpha val="40000"/>
                    </a:prstClr>
                  </a:outerShdw>
                </a:effectLst>
                <a:latin typeface="Alpenstube" charset="0"/>
                <a:ea typeface="ＭＳ Ｐゴシック" charset="0"/>
                <a:cs typeface="Alpenstube" charset="0"/>
                <a:sym typeface="Alpenstube" charset="0"/>
              </a:rPr>
              <a:t>To Believe In God?</a:t>
            </a:r>
            <a:r>
              <a:rPr lang="en-US" sz="7600" dirty="0">
                <a:solidFill>
                  <a:srgbClr val="FEFDD5"/>
                </a:solidFill>
                <a:effectLst>
                  <a:glow rad="63500">
                    <a:schemeClr val="accent3">
                      <a:satMod val="175000"/>
                      <a:alpha val="40000"/>
                    </a:schemeClr>
                  </a:glow>
                  <a:outerShdw blurRad="50800" dist="38100" dir="2700000" algn="tl" rotWithShape="0">
                    <a:prstClr val="black">
                      <a:alpha val="40000"/>
                    </a:prstClr>
                  </a:outerShdw>
                </a:effectLst>
                <a:latin typeface="Alpenstube" charset="0"/>
                <a:ea typeface="ＭＳ Ｐゴシック" charset="0"/>
                <a:cs typeface="Alpenstube" charset="0"/>
                <a:sym typeface="Alpenstube" charset="0"/>
              </a:rPr>
              <a:t> </a:t>
            </a:r>
          </a:p>
        </p:txBody>
      </p:sp>
      <p:sp>
        <p:nvSpPr>
          <p:cNvPr id="15363" name="Rectangle 3"/>
          <p:cNvSpPr>
            <a:spLocks/>
          </p:cNvSpPr>
          <p:nvPr/>
        </p:nvSpPr>
        <p:spPr bwMode="auto">
          <a:xfrm>
            <a:off x="5195888" y="5314950"/>
            <a:ext cx="7962900" cy="18161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en-US">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In This Scientific Age?</a:t>
            </a:r>
          </a:p>
        </p:txBody>
      </p:sp>
      <p:pic>
        <p:nvPicPr>
          <p:cNvPr id="1536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7112000"/>
            <a:ext cx="10896600" cy="2387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left)">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p:cNvSpPr>
          <p:nvPr/>
        </p:nvSpPr>
        <p:spPr bwMode="auto">
          <a:xfrm>
            <a:off x="6032500" y="3302000"/>
            <a:ext cx="6464300" cy="61468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en-US" sz="4400" dirty="0">
                <a:solidFill>
                  <a:schemeClr val="tx1"/>
                </a:solidFill>
                <a:effectLst>
                  <a:outerShdw blurRad="38100" dist="38100" dir="2700000" algn="tl">
                    <a:srgbClr val="000000"/>
                  </a:outerShdw>
                </a:effectLst>
                <a:ea typeface="ＭＳ Ｐゴシック" charset="0"/>
                <a:cs typeface="American Typewriter" charset="0"/>
              </a:rPr>
              <a:t>Faith is the great cop-out, the great excuse to evade the need to think and evaluate evidence. Faith is belief in spite of, even perhaps because of, the lack of evidence</a:t>
            </a:r>
            <a:r>
              <a:rPr lang="en-US" sz="4400" dirty="0" smtClean="0">
                <a:solidFill>
                  <a:schemeClr val="tx1"/>
                </a:solidFill>
                <a:effectLst>
                  <a:outerShdw blurRad="38100" dist="38100" dir="2700000" algn="tl">
                    <a:srgbClr val="000000"/>
                  </a:outerShdw>
                </a:effectLst>
                <a:ea typeface="ＭＳ Ｐゴシック" charset="0"/>
                <a:cs typeface="American Typewriter" charset="0"/>
              </a:rPr>
              <a:t>. </a:t>
            </a:r>
          </a:p>
          <a:p>
            <a:r>
              <a:rPr lang="en-US" sz="3800" dirty="0" smtClean="0">
                <a:solidFill>
                  <a:schemeClr val="tx1"/>
                </a:solidFill>
                <a:ea typeface="ＭＳ Ｐゴシック" charset="0"/>
                <a:cs typeface="American Typewriter" charset="0"/>
              </a:rPr>
              <a:t>Richard </a:t>
            </a:r>
            <a:r>
              <a:rPr lang="en-US" sz="3800" dirty="0">
                <a:solidFill>
                  <a:schemeClr val="tx1"/>
                </a:solidFill>
                <a:ea typeface="ＭＳ Ｐゴシック" charset="0"/>
                <a:cs typeface="American Typewriter" charset="0"/>
              </a:rPr>
              <a:t>Dawkins </a:t>
            </a:r>
          </a:p>
        </p:txBody>
      </p:sp>
      <p:pic>
        <p:nvPicPr>
          <p:cNvPr id="2457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3568700"/>
            <a:ext cx="4343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9">
            <a:off x="3848100" y="5062538"/>
            <a:ext cx="1689100" cy="2624137"/>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458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1289050"/>
            <a:ext cx="8280400" cy="22098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4581" name="Rectangle 5"/>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568700"/>
            <a:ext cx="3763963" cy="5791200"/>
          </a:xfrm>
          <a:prstGeom prst="rect">
            <a:avLst/>
          </a:prstGeom>
          <a:noFill/>
          <a:ln w="12700" cap="flat">
            <a:solidFill>
              <a:schemeClr val="tx1"/>
            </a:solidFill>
            <a:prstDash val="solid"/>
            <a:miter lim="800000"/>
            <a:headEnd/>
            <a:tailEnd/>
          </a:ln>
          <a:effectLst>
            <a:outerShdw blurRad="152400" dist="241299" dir="2040003"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25602" name="Rectangle 2"/>
          <p:cNvSpPr>
            <a:spLocks/>
          </p:cNvSpPr>
          <p:nvPr/>
        </p:nvSpPr>
        <p:spPr bwMode="auto">
          <a:xfrm>
            <a:off x="4559300" y="3949700"/>
            <a:ext cx="7835900" cy="53848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marL="800100" indent="-800100" algn="l">
              <a:spcBef>
                <a:spcPts val="2000"/>
              </a:spcBef>
              <a:buClr>
                <a:srgbClr val="CCFF66"/>
              </a:buClr>
              <a:buSzPct val="125000"/>
              <a:buFont typeface="Zapf Dingbats" charset="0"/>
              <a:buChar char="✦"/>
            </a:pPr>
            <a:r>
              <a:rPr lang="en-US" sz="3800" dirty="0">
                <a:solidFill>
                  <a:schemeClr val="tx1"/>
                </a:solidFill>
                <a:effectLst>
                  <a:outerShdw blurRad="38100" dist="38100" dir="2700000" algn="tl">
                    <a:srgbClr val="000000"/>
                  </a:outerShdw>
                </a:effectLst>
                <a:ea typeface="ＭＳ Ｐゴシック" charset="0"/>
                <a:cs typeface="American Typewriter" charset="0"/>
              </a:rPr>
              <a:t>Faith is not some mystical, unexplainable conviction arrived at without evidence. (Isaiah 1:18)</a:t>
            </a:r>
          </a:p>
          <a:p>
            <a:pPr marL="800100" indent="-800100" algn="l">
              <a:spcBef>
                <a:spcPts val="2000"/>
              </a:spcBef>
              <a:buClr>
                <a:srgbClr val="CCFF66"/>
              </a:buClr>
              <a:buSzPct val="125000"/>
              <a:buFont typeface="Zapf Dingbats" charset="0"/>
              <a:buChar char="✦"/>
            </a:pPr>
            <a:r>
              <a:rPr lang="en-US" sz="3800" dirty="0">
                <a:solidFill>
                  <a:schemeClr val="tx1"/>
                </a:solidFill>
                <a:effectLst>
                  <a:outerShdw blurRad="38100" dist="38100" dir="2700000" algn="tl">
                    <a:srgbClr val="000000"/>
                  </a:outerShdw>
                </a:effectLst>
                <a:ea typeface="ＭＳ Ｐゴシック" charset="0"/>
                <a:cs typeface="American Typewriter" charset="0"/>
              </a:rPr>
              <a:t>Faith is a conviction arrived at by examining the evidence and accepting the most reasonable conclusion.     </a:t>
            </a:r>
            <a:r>
              <a:rPr lang="en-US" sz="3800" dirty="0" smtClean="0">
                <a:solidFill>
                  <a:schemeClr val="tx1"/>
                </a:solidFill>
                <a:effectLst>
                  <a:outerShdw blurRad="38100" dist="38100" dir="2700000" algn="tl">
                    <a:srgbClr val="000000"/>
                  </a:outerShdw>
                </a:effectLst>
                <a:ea typeface="ＭＳ Ｐゴシック" charset="0"/>
                <a:cs typeface="American Typewriter" charset="0"/>
              </a:rPr>
              <a:t> (</a:t>
            </a:r>
            <a:r>
              <a:rPr lang="en-US" sz="3800" dirty="0" err="1">
                <a:solidFill>
                  <a:schemeClr val="tx1"/>
                </a:solidFill>
                <a:effectLst>
                  <a:outerShdw blurRad="38100" dist="38100" dir="2700000" algn="tl">
                    <a:srgbClr val="000000"/>
                  </a:outerShdw>
                </a:effectLst>
                <a:ea typeface="ＭＳ Ｐゴシック" charset="0"/>
                <a:cs typeface="American Typewriter" charset="0"/>
              </a:rPr>
              <a:t>Heb</a:t>
            </a:r>
            <a:r>
              <a:rPr lang="en-US" sz="3800" dirty="0">
                <a:solidFill>
                  <a:schemeClr val="tx1"/>
                </a:solidFill>
                <a:effectLst>
                  <a:outerShdw blurRad="38100" dist="38100" dir="2700000" algn="tl">
                    <a:srgbClr val="000000"/>
                  </a:outerShdw>
                </a:effectLst>
                <a:ea typeface="ＭＳ Ｐゴシック" charset="0"/>
                <a:cs typeface="American Typewriter" charset="0"/>
              </a:rPr>
              <a:t> 11:1; Rom 1:20; 10:17) </a:t>
            </a:r>
          </a:p>
        </p:txBody>
      </p:sp>
      <p:pic>
        <p:nvPicPr>
          <p:cNvPr id="2560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1289050"/>
            <a:ext cx="8280400" cy="22098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5604" name="Rectangle 4"/>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56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560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2">
            <a:extLst>
              <a:ext uri="{28A0092B-C50C-407E-A947-70E740481C1C}">
                <a14:useLocalDpi xmlns:a14="http://schemas.microsoft.com/office/drawing/2010/main" val="0"/>
              </a:ext>
            </a:extLst>
          </a:blip>
          <a:srcRect l="11986" t="859" r="13234" b="876"/>
          <a:stretch>
            <a:fillRect/>
          </a:stretch>
        </p:blipFill>
        <p:spPr bwMode="auto">
          <a:xfrm>
            <a:off x="14288" y="0"/>
            <a:ext cx="12992100" cy="97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6626" name="Rectangle 2"/>
          <p:cNvSpPr>
            <a:spLocks/>
          </p:cNvSpPr>
          <p:nvPr/>
        </p:nvSpPr>
        <p:spPr bwMode="auto">
          <a:xfrm>
            <a:off x="5537200" y="2895600"/>
            <a:ext cx="7226300" cy="6324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spcBef>
                <a:spcPts val="500"/>
              </a:spcBef>
            </a:pPr>
            <a:r>
              <a:rPr lang="en-US" sz="4800">
                <a:solidFill>
                  <a:schemeClr val="tx1"/>
                </a:solidFill>
                <a:effectLst>
                  <a:outerShdw blurRad="38100" dist="38100" dir="2700000" algn="tl">
                    <a:srgbClr val="000000"/>
                  </a:outerShdw>
                </a:effectLst>
                <a:latin typeface="Times New Roman Bold" charset="0"/>
                <a:ea typeface="ＭＳ Ｐゴシック" charset="0"/>
                <a:cs typeface="Times New Roman Bold" charset="0"/>
                <a:sym typeface="Times New Roman Bold" charset="0"/>
              </a:rPr>
              <a:t>Hebrews 11:1-3 (NKJV) </a:t>
            </a:r>
            <a:endParaRPr lang="en-US" sz="48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endParaRPr>
          </a:p>
          <a:p>
            <a:pPr>
              <a:spcBef>
                <a:spcPts val="500"/>
              </a:spcBef>
            </a:pPr>
            <a:r>
              <a:rPr lang="en-US" sz="41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1 </a:t>
            </a:r>
            <a:r>
              <a:rPr lang="en-US" sz="41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Now faith is the substance of things hoped for, the evidence of things not seen. </a:t>
            </a:r>
            <a:r>
              <a:rPr lang="en-US" sz="41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2 </a:t>
            </a:r>
            <a:r>
              <a:rPr lang="en-US" sz="41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For by it the elders obtained a </a:t>
            </a:r>
            <a:r>
              <a:rPr lang="en-US" sz="41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good</a:t>
            </a:r>
            <a:r>
              <a:rPr lang="en-US" sz="41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testimony. </a:t>
            </a:r>
            <a:r>
              <a:rPr lang="en-US" sz="41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3 </a:t>
            </a:r>
            <a:r>
              <a:rPr lang="en-US" sz="41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By faith we understand that the worlds were framed by the word of God, so that the things which are seen were not made of things which are visible. </a:t>
            </a:r>
          </a:p>
        </p:txBody>
      </p:sp>
      <p:sp>
        <p:nvSpPr>
          <p:cNvPr id="26627" name="Rectangle 3"/>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p:cNvSpPr>
          <p:nvPr/>
        </p:nvSpPr>
        <p:spPr bwMode="auto">
          <a:xfrm>
            <a:off x="6032500" y="3721100"/>
            <a:ext cx="6464300" cy="5308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en-US" sz="5300" dirty="0">
                <a:solidFill>
                  <a:schemeClr val="tx1"/>
                </a:solidFill>
                <a:effectLst>
                  <a:outerShdw blurRad="38100" dist="38100" dir="2700000" algn="tl">
                    <a:srgbClr val="000000"/>
                  </a:outerShdw>
                </a:effectLst>
                <a:ea typeface="ＭＳ Ｐゴシック" charset="0"/>
                <a:cs typeface="American Typewriter" charset="0"/>
              </a:rPr>
              <a:t>Today the theory of evolution is about as much open to doubt as the theory that the earth goes round the sun</a:t>
            </a:r>
            <a:r>
              <a:rPr lang="en-US" sz="5300" dirty="0" smtClean="0">
                <a:solidFill>
                  <a:schemeClr val="tx1"/>
                </a:solidFill>
                <a:effectLst>
                  <a:outerShdw blurRad="38100" dist="38100" dir="2700000" algn="tl">
                    <a:srgbClr val="000000"/>
                  </a:outerShdw>
                </a:effectLst>
                <a:ea typeface="ＭＳ Ｐゴシック" charset="0"/>
                <a:cs typeface="American Typewriter" charset="0"/>
              </a:rPr>
              <a:t>.</a:t>
            </a:r>
          </a:p>
          <a:p>
            <a:r>
              <a:rPr lang="en-US" sz="3800" dirty="0" smtClean="0">
                <a:solidFill>
                  <a:schemeClr val="tx1"/>
                </a:solidFill>
                <a:ea typeface="ＭＳ Ｐゴシック" charset="0"/>
                <a:cs typeface="American Typewriter" charset="0"/>
              </a:rPr>
              <a:t>Richard </a:t>
            </a:r>
            <a:r>
              <a:rPr lang="en-US" sz="3800" dirty="0">
                <a:solidFill>
                  <a:schemeClr val="tx1"/>
                </a:solidFill>
                <a:ea typeface="ＭＳ Ｐゴシック" charset="0"/>
                <a:cs typeface="American Typewriter" charset="0"/>
              </a:rPr>
              <a:t>Dawkins </a:t>
            </a:r>
          </a:p>
        </p:txBody>
      </p:sp>
      <p:pic>
        <p:nvPicPr>
          <p:cNvPr id="2765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3568700"/>
            <a:ext cx="4343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9">
            <a:off x="3848100" y="5062538"/>
            <a:ext cx="1689100" cy="2624137"/>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5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1289050"/>
            <a:ext cx="8280400" cy="22098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3" name="Rectangle 5"/>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checke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p:cNvSpPr>
          <p:nvPr/>
        </p:nvSpPr>
        <p:spPr bwMode="auto">
          <a:xfrm>
            <a:off x="4559300" y="3949700"/>
            <a:ext cx="7835900" cy="51308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marL="800100" indent="-800100" algn="l">
              <a:spcBef>
                <a:spcPts val="2000"/>
              </a:spcBef>
              <a:buClr>
                <a:srgbClr val="CCFF66"/>
              </a:buClr>
              <a:buSzPct val="125000"/>
              <a:buFont typeface="Zapf Dingbats" charset="0"/>
              <a:buChar char="✦"/>
            </a:pPr>
            <a:r>
              <a:rPr lang="en-US" sz="3800">
                <a:solidFill>
                  <a:schemeClr val="tx1"/>
                </a:solidFill>
                <a:effectLst>
                  <a:outerShdw blurRad="38100" dist="38100" dir="2700000" algn="tl">
                    <a:srgbClr val="000000"/>
                  </a:outerShdw>
                </a:effectLst>
                <a:ea typeface="ＭＳ Ｐゴシック" charset="0"/>
                <a:cs typeface="American Typewriter" charset="0"/>
              </a:rPr>
              <a:t>Questions were asked of students &amp; professors who claimed to be atheists in an attempt to demonstrate that naturalistic evolution is not the result of scientific </a:t>
            </a:r>
            <a:r>
              <a:rPr lang="ja-JP" altLang="en-US" sz="38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800">
                <a:solidFill>
                  <a:schemeClr val="tx1"/>
                </a:solidFill>
                <a:effectLst>
                  <a:outerShdw blurRad="38100" dist="38100" dir="2700000" algn="tl">
                    <a:srgbClr val="000000"/>
                  </a:outerShdw>
                </a:effectLst>
                <a:ea typeface="ＭＳ Ｐゴシック" charset="0"/>
                <a:cs typeface="American Typewriter" charset="0"/>
              </a:rPr>
              <a:t>proof</a:t>
            </a:r>
            <a:r>
              <a:rPr lang="ja-JP" altLang="en-US" sz="38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800">
                <a:solidFill>
                  <a:schemeClr val="tx1"/>
                </a:solidFill>
                <a:effectLst>
                  <a:outerShdw blurRad="38100" dist="38100" dir="2700000" algn="tl">
                    <a:srgbClr val="000000"/>
                  </a:outerShdw>
                </a:effectLst>
                <a:ea typeface="ＭＳ Ｐゴシック" charset="0"/>
                <a:cs typeface="American Typewriter" charset="0"/>
              </a:rPr>
              <a:t> but rather a theory requiring one to </a:t>
            </a:r>
            <a:r>
              <a:rPr lang="ja-JP" altLang="en-US" sz="38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800">
                <a:solidFill>
                  <a:schemeClr val="tx1"/>
                </a:solidFill>
                <a:effectLst>
                  <a:outerShdw blurRad="38100" dist="38100" dir="2700000" algn="tl">
                    <a:srgbClr val="000000"/>
                  </a:outerShdw>
                </a:effectLst>
                <a:ea typeface="ＭＳ Ｐゴシック" charset="0"/>
                <a:cs typeface="American Typewriter" charset="0"/>
              </a:rPr>
              <a:t>believe</a:t>
            </a:r>
            <a:r>
              <a:rPr lang="ja-JP" altLang="en-US" sz="38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800">
                <a:solidFill>
                  <a:schemeClr val="tx1"/>
                </a:solidFill>
                <a:effectLst>
                  <a:outerShdw blurRad="38100" dist="38100" dir="2700000" algn="tl">
                    <a:srgbClr val="000000"/>
                  </a:outerShdw>
                </a:effectLst>
                <a:ea typeface="ＭＳ Ｐゴシック" charset="0"/>
                <a:cs typeface="American Typewriter" charset="0"/>
              </a:rPr>
              <a:t> in something that cannot be proven.</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65525"/>
            <a:ext cx="42037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867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1289050"/>
            <a:ext cx="8280400" cy="22098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6" name="Rectangle 4"/>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568700"/>
            <a:ext cx="3763963" cy="5791200"/>
          </a:xfrm>
          <a:prstGeom prst="rect">
            <a:avLst/>
          </a:prstGeom>
          <a:noFill/>
          <a:ln w="12700" cap="flat">
            <a:solidFill>
              <a:schemeClr val="tx1"/>
            </a:solidFill>
            <a:prstDash val="solid"/>
            <a:miter lim="800000"/>
            <a:headEnd/>
            <a:tailEnd/>
          </a:ln>
          <a:effectLst>
            <a:outerShdw blurRad="152400" dist="241299" dir="2040003"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29698" name="Rectangle 2"/>
          <p:cNvSpPr>
            <a:spLocks/>
          </p:cNvSpPr>
          <p:nvPr/>
        </p:nvSpPr>
        <p:spPr bwMode="auto">
          <a:xfrm>
            <a:off x="4521200" y="3365500"/>
            <a:ext cx="8280400" cy="6223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marL="800100" indent="-800100" algn="l">
              <a:spcBef>
                <a:spcPts val="700"/>
              </a:spcBef>
              <a:buClr>
                <a:srgbClr val="CCFF66"/>
              </a:buClr>
              <a:buSzPct val="125000"/>
              <a:buFont typeface="Zapf Dingbats" charset="0"/>
              <a:buChar char="✦"/>
            </a:pPr>
            <a:r>
              <a:rPr lang="en-US" sz="3200">
                <a:solidFill>
                  <a:schemeClr val="tx1"/>
                </a:solidFill>
                <a:effectLst>
                  <a:outerShdw blurRad="38100" dist="38100" dir="2700000" algn="tl">
                    <a:srgbClr val="000000"/>
                  </a:outerShdw>
                </a:effectLst>
                <a:ea typeface="ＭＳ Ｐゴシック" charset="0"/>
                <a:cs typeface="American Typewriter" charset="0"/>
              </a:rPr>
              <a:t>Atheist </a:t>
            </a:r>
            <a:r>
              <a:rPr lang="ja-JP" altLang="en-US" sz="32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200">
                <a:solidFill>
                  <a:schemeClr val="tx1"/>
                </a:solidFill>
                <a:effectLst>
                  <a:outerShdw blurRad="38100" dist="38100" dir="2700000" algn="tl">
                    <a:srgbClr val="000000"/>
                  </a:outerShdw>
                </a:effectLst>
                <a:ea typeface="ＭＳ Ｐゴシック" charset="0"/>
                <a:cs typeface="American Typewriter" charset="0"/>
              </a:rPr>
              <a:t>CLAIM</a:t>
            </a:r>
            <a:r>
              <a:rPr lang="ja-JP" altLang="en-US" sz="32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200">
                <a:solidFill>
                  <a:schemeClr val="tx1"/>
                </a:solidFill>
                <a:effectLst>
                  <a:outerShdw blurRad="38100" dist="38100" dir="2700000" algn="tl">
                    <a:srgbClr val="000000"/>
                  </a:outerShdw>
                </a:effectLst>
                <a:ea typeface="ＭＳ Ｐゴシック" charset="0"/>
                <a:cs typeface="American Typewriter" charset="0"/>
              </a:rPr>
              <a:t> that </a:t>
            </a:r>
            <a:r>
              <a:rPr lang="en-US" sz="3200" b="1">
                <a:solidFill>
                  <a:srgbClr val="FFFCAB"/>
                </a:solidFill>
                <a:effectLst>
                  <a:outerShdw blurRad="38100" dist="38100" dir="2700000" algn="tl">
                    <a:srgbClr val="FFFFFF"/>
                  </a:outerShdw>
                </a:effectLst>
                <a:ea typeface="ＭＳ Ｐゴシック" charset="0"/>
                <a:cs typeface="American Typewriter" charset="0"/>
              </a:rPr>
              <a:t>science</a:t>
            </a:r>
            <a:r>
              <a:rPr lang="en-US" sz="3200">
                <a:solidFill>
                  <a:schemeClr val="tx1"/>
                </a:solidFill>
                <a:effectLst>
                  <a:outerShdw blurRad="38100" dist="38100" dir="2700000" algn="tl">
                    <a:srgbClr val="000000"/>
                  </a:outerShdw>
                </a:effectLst>
                <a:ea typeface="ＭＳ Ｐゴシック" charset="0"/>
                <a:cs typeface="American Typewriter" charset="0"/>
              </a:rPr>
              <a:t> has </a:t>
            </a:r>
            <a:r>
              <a:rPr lang="ja-JP" altLang="en-US" sz="32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200">
                <a:solidFill>
                  <a:schemeClr val="tx1"/>
                </a:solidFill>
                <a:effectLst>
                  <a:outerShdw blurRad="38100" dist="38100" dir="2700000" algn="tl">
                    <a:srgbClr val="000000"/>
                  </a:outerShdw>
                </a:effectLst>
                <a:ea typeface="ＭＳ Ｐゴシック" charset="0"/>
                <a:cs typeface="American Typewriter" charset="0"/>
              </a:rPr>
              <a:t>proven</a:t>
            </a:r>
            <a:r>
              <a:rPr lang="ja-JP" altLang="en-US" sz="32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200">
                <a:solidFill>
                  <a:schemeClr val="tx1"/>
                </a:solidFill>
                <a:effectLst>
                  <a:outerShdw blurRad="38100" dist="38100" dir="2700000" algn="tl">
                    <a:srgbClr val="000000"/>
                  </a:outerShdw>
                </a:effectLst>
                <a:ea typeface="ＭＳ Ｐゴシック" charset="0"/>
                <a:cs typeface="American Typewriter" charset="0"/>
              </a:rPr>
              <a:t> their position</a:t>
            </a:r>
          </a:p>
          <a:p>
            <a:pPr marL="800100" indent="-800100" algn="l">
              <a:spcBef>
                <a:spcPts val="700"/>
              </a:spcBef>
              <a:buClr>
                <a:srgbClr val="CCFF66"/>
              </a:buClr>
              <a:buSzPct val="125000"/>
              <a:buFont typeface="Zapf Dingbats" charset="0"/>
              <a:buChar char="✦"/>
            </a:pPr>
            <a:r>
              <a:rPr lang="en-US" sz="3200">
                <a:solidFill>
                  <a:schemeClr val="tx1"/>
                </a:solidFill>
                <a:effectLst>
                  <a:outerShdw blurRad="38100" dist="38100" dir="2700000" algn="tl">
                    <a:srgbClr val="000000"/>
                  </a:outerShdw>
                </a:effectLst>
                <a:ea typeface="ＭＳ Ｐゴシック" charset="0"/>
                <a:cs typeface="American Typewriter" charset="0"/>
              </a:rPr>
              <a:t>Yet the question of HOW and WHEN the Universe began </a:t>
            </a:r>
            <a:r>
              <a:rPr lang="en-US" sz="3200" u="sng">
                <a:solidFill>
                  <a:schemeClr val="tx1"/>
                </a:solidFill>
                <a:effectLst>
                  <a:outerShdw blurRad="38100" dist="38100" dir="2700000" algn="tl">
                    <a:srgbClr val="000000"/>
                  </a:outerShdw>
                </a:effectLst>
                <a:ea typeface="ＭＳ Ｐゴシック" charset="0"/>
                <a:cs typeface="American Typewriter" charset="0"/>
              </a:rPr>
              <a:t>CANNOT</a:t>
            </a:r>
            <a:r>
              <a:rPr lang="en-US" sz="3200">
                <a:solidFill>
                  <a:schemeClr val="tx1"/>
                </a:solidFill>
                <a:effectLst>
                  <a:outerShdw blurRad="38100" dist="38100" dir="2700000" algn="tl">
                    <a:srgbClr val="000000"/>
                  </a:outerShdw>
                </a:effectLst>
                <a:ea typeface="ＭＳ Ｐゴシック" charset="0"/>
                <a:cs typeface="American Typewriter" charset="0"/>
              </a:rPr>
              <a:t> be </a:t>
            </a:r>
            <a:r>
              <a:rPr lang="en-US" sz="3200" b="1">
                <a:solidFill>
                  <a:srgbClr val="FFFCAB"/>
                </a:solidFill>
                <a:effectLst>
                  <a:outerShdw blurRad="38100" dist="38100" dir="2700000" algn="tl">
                    <a:srgbClr val="FFFFFF"/>
                  </a:outerShdw>
                </a:effectLst>
                <a:ea typeface="ＭＳ Ｐゴシック" charset="0"/>
                <a:cs typeface="American Typewriter" charset="0"/>
              </a:rPr>
              <a:t>scientifically</a:t>
            </a:r>
            <a:r>
              <a:rPr lang="en-US" sz="3200">
                <a:solidFill>
                  <a:schemeClr val="tx1"/>
                </a:solidFill>
                <a:effectLst>
                  <a:outerShdw blurRad="38100" dist="38100" dir="2700000" algn="tl">
                    <a:srgbClr val="000000"/>
                  </a:outerShdw>
                </a:effectLst>
                <a:ea typeface="ＭＳ Ｐゴシック" charset="0"/>
                <a:cs typeface="American Typewriter" charset="0"/>
              </a:rPr>
              <a:t> PROVEN - </a:t>
            </a:r>
          </a:p>
          <a:p>
            <a:pPr marL="800100" indent="-800100" algn="l">
              <a:spcBef>
                <a:spcPts val="700"/>
              </a:spcBef>
              <a:buClr>
                <a:srgbClr val="CCFF66"/>
              </a:buClr>
              <a:buSzPct val="125000"/>
              <a:buFont typeface="Zapf Dingbats" charset="0"/>
              <a:buChar char="✦"/>
            </a:pPr>
            <a:r>
              <a:rPr lang="en-US" sz="3200">
                <a:solidFill>
                  <a:schemeClr val="tx1"/>
                </a:solidFill>
                <a:effectLst>
                  <a:outerShdw blurRad="38100" dist="38100" dir="2700000" algn="tl">
                    <a:srgbClr val="000000"/>
                  </a:outerShdw>
                </a:effectLst>
                <a:ea typeface="ＭＳ Ｐゴシック" charset="0"/>
                <a:cs typeface="American Typewriter" charset="0"/>
              </a:rPr>
              <a:t>An adequate explanation for the obvious design in our world </a:t>
            </a:r>
            <a:r>
              <a:rPr lang="en-US" sz="3200" u="sng">
                <a:solidFill>
                  <a:schemeClr val="tx1"/>
                </a:solidFill>
                <a:effectLst>
                  <a:outerShdw blurRad="38100" dist="38100" dir="2700000" algn="tl">
                    <a:srgbClr val="000000"/>
                  </a:outerShdw>
                </a:effectLst>
                <a:ea typeface="ＭＳ Ｐゴシック" charset="0"/>
                <a:cs typeface="American Typewriter" charset="0"/>
              </a:rPr>
              <a:t>CANNOT</a:t>
            </a:r>
            <a:r>
              <a:rPr lang="en-US" sz="3200">
                <a:solidFill>
                  <a:schemeClr val="tx1"/>
                </a:solidFill>
                <a:effectLst>
                  <a:outerShdw blurRad="38100" dist="38100" dir="2700000" algn="tl">
                    <a:srgbClr val="000000"/>
                  </a:outerShdw>
                </a:effectLst>
                <a:ea typeface="ＭＳ Ｐゴシック" charset="0"/>
                <a:cs typeface="American Typewriter" charset="0"/>
              </a:rPr>
              <a:t> be answered by </a:t>
            </a:r>
            <a:r>
              <a:rPr lang="en-US" sz="3200" b="1">
                <a:solidFill>
                  <a:srgbClr val="FFFCAB"/>
                </a:solidFill>
                <a:effectLst>
                  <a:outerShdw blurRad="38100" dist="38100" dir="2700000" algn="tl">
                    <a:srgbClr val="FFFFFF"/>
                  </a:outerShdw>
                </a:effectLst>
                <a:ea typeface="ＭＳ Ｐゴシック" charset="0"/>
                <a:cs typeface="American Typewriter" charset="0"/>
              </a:rPr>
              <a:t>science</a:t>
            </a:r>
            <a:r>
              <a:rPr lang="en-US" sz="3200">
                <a:solidFill>
                  <a:schemeClr val="tx1"/>
                </a:solidFill>
                <a:effectLst>
                  <a:outerShdw blurRad="38100" dist="38100" dir="2700000" algn="tl">
                    <a:srgbClr val="000000"/>
                  </a:outerShdw>
                </a:effectLst>
                <a:ea typeface="ＭＳ Ｐゴシック" charset="0"/>
                <a:cs typeface="American Typewriter" charset="0"/>
              </a:rPr>
              <a:t> -</a:t>
            </a:r>
          </a:p>
          <a:p>
            <a:pPr marL="800100" indent="-800100" algn="l">
              <a:spcBef>
                <a:spcPts val="700"/>
              </a:spcBef>
              <a:buClr>
                <a:srgbClr val="CCFF66"/>
              </a:buClr>
              <a:buSzPct val="125000"/>
              <a:buFont typeface="Zapf Dingbats" charset="0"/>
              <a:buChar char="✦"/>
            </a:pPr>
            <a:r>
              <a:rPr lang="en-US" sz="3200">
                <a:solidFill>
                  <a:schemeClr val="tx1"/>
                </a:solidFill>
                <a:effectLst>
                  <a:outerShdw blurRad="38100" dist="38100" dir="2700000" algn="tl">
                    <a:srgbClr val="000000"/>
                  </a:outerShdw>
                </a:effectLst>
                <a:ea typeface="ＭＳ Ｐゴシック" charset="0"/>
                <a:cs typeface="American Typewriter" charset="0"/>
              </a:rPr>
              <a:t>The origin of life and its complexities </a:t>
            </a:r>
            <a:r>
              <a:rPr lang="en-US" sz="3200" u="sng">
                <a:solidFill>
                  <a:schemeClr val="tx1"/>
                </a:solidFill>
                <a:effectLst>
                  <a:outerShdw blurRad="38100" dist="38100" dir="2700000" algn="tl">
                    <a:srgbClr val="000000"/>
                  </a:outerShdw>
                </a:effectLst>
                <a:ea typeface="ＭＳ Ｐゴシック" charset="0"/>
                <a:cs typeface="American Typewriter" charset="0"/>
              </a:rPr>
              <a:t>CANNOT</a:t>
            </a:r>
            <a:r>
              <a:rPr lang="en-US" sz="3200">
                <a:solidFill>
                  <a:schemeClr val="tx1"/>
                </a:solidFill>
                <a:effectLst>
                  <a:outerShdw blurRad="38100" dist="38100" dir="2700000" algn="tl">
                    <a:srgbClr val="000000"/>
                  </a:outerShdw>
                </a:effectLst>
                <a:ea typeface="ＭＳ Ｐゴシック" charset="0"/>
                <a:cs typeface="American Typewriter" charset="0"/>
              </a:rPr>
              <a:t> be </a:t>
            </a:r>
            <a:r>
              <a:rPr lang="en-US" sz="3200" b="1">
                <a:solidFill>
                  <a:srgbClr val="FFFCAB"/>
                </a:solidFill>
                <a:effectLst>
                  <a:outerShdw blurRad="38100" dist="38100" dir="2700000" algn="tl">
                    <a:srgbClr val="FFFFFF"/>
                  </a:outerShdw>
                </a:effectLst>
                <a:ea typeface="ＭＳ Ｐゴシック" charset="0"/>
                <a:cs typeface="American Typewriter" charset="0"/>
              </a:rPr>
              <a:t>scientifically</a:t>
            </a:r>
            <a:r>
              <a:rPr lang="en-US" sz="3200">
                <a:solidFill>
                  <a:schemeClr val="tx1"/>
                </a:solidFill>
                <a:effectLst>
                  <a:outerShdw blurRad="38100" dist="38100" dir="2700000" algn="tl">
                    <a:srgbClr val="000000"/>
                  </a:outerShdw>
                </a:effectLst>
                <a:ea typeface="ＭＳ Ｐゴシック" charset="0"/>
                <a:cs typeface="American Typewriter" charset="0"/>
              </a:rPr>
              <a:t> explained!</a:t>
            </a:r>
          </a:p>
          <a:p>
            <a:pPr marL="800100" indent="-800100" algn="l">
              <a:spcBef>
                <a:spcPts val="700"/>
              </a:spcBef>
              <a:buClr>
                <a:srgbClr val="CCFF66"/>
              </a:buClr>
              <a:buSzPct val="125000"/>
              <a:buFont typeface="Zapf Dingbats" charset="0"/>
              <a:buChar char="✦"/>
            </a:pPr>
            <a:r>
              <a:rPr lang="en-US" sz="3200">
                <a:solidFill>
                  <a:schemeClr val="tx1"/>
                </a:solidFill>
                <a:effectLst>
                  <a:outerShdw blurRad="38100" dist="38100" dir="2700000" algn="tl">
                    <a:srgbClr val="000000"/>
                  </a:outerShdw>
                </a:effectLst>
                <a:ea typeface="ＭＳ Ｐゴシック" charset="0"/>
                <a:cs typeface="American Typewriter" charset="0"/>
              </a:rPr>
              <a:t>Where is the </a:t>
            </a:r>
            <a:r>
              <a:rPr lang="en-US" sz="3200" b="1">
                <a:solidFill>
                  <a:srgbClr val="FFFCAB"/>
                </a:solidFill>
                <a:effectLst>
                  <a:outerShdw blurRad="38100" dist="38100" dir="2700000" algn="tl">
                    <a:srgbClr val="FFFFFF"/>
                  </a:outerShdw>
                </a:effectLst>
                <a:ea typeface="ＭＳ Ｐゴシック" charset="0"/>
                <a:cs typeface="American Typewriter" charset="0"/>
              </a:rPr>
              <a:t>science</a:t>
            </a:r>
            <a:r>
              <a:rPr lang="en-US" sz="3200">
                <a:solidFill>
                  <a:schemeClr val="tx1"/>
                </a:solidFill>
                <a:effectLst>
                  <a:outerShdw blurRad="38100" dist="38100" dir="2700000" algn="tl">
                    <a:srgbClr val="000000"/>
                  </a:outerShdw>
                </a:effectLst>
                <a:ea typeface="ＭＳ Ｐゴシック" charset="0"/>
                <a:cs typeface="American Typewriter" charset="0"/>
              </a:rPr>
              <a:t> proving the change of one </a:t>
            </a:r>
            <a:r>
              <a:rPr lang="ja-JP" altLang="en-US" sz="32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200">
                <a:solidFill>
                  <a:schemeClr val="tx1"/>
                </a:solidFill>
                <a:effectLst>
                  <a:outerShdw blurRad="38100" dist="38100" dir="2700000" algn="tl">
                    <a:srgbClr val="000000"/>
                  </a:outerShdw>
                </a:effectLst>
                <a:ea typeface="ＭＳ Ｐゴシック" charset="0"/>
                <a:cs typeface="American Typewriter" charset="0"/>
              </a:rPr>
              <a:t>KIND</a:t>
            </a:r>
            <a:r>
              <a:rPr lang="ja-JP" altLang="en-US" sz="32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200">
                <a:solidFill>
                  <a:schemeClr val="tx1"/>
                </a:solidFill>
                <a:effectLst>
                  <a:outerShdw blurRad="38100" dist="38100" dir="2700000" algn="tl">
                    <a:srgbClr val="000000"/>
                  </a:outerShdw>
                </a:effectLst>
                <a:ea typeface="ＭＳ Ｐゴシック" charset="0"/>
                <a:cs typeface="American Typewriter" charset="0"/>
              </a:rPr>
              <a:t> to another?</a:t>
            </a:r>
          </a:p>
        </p:txBody>
      </p:sp>
      <p:pic>
        <p:nvPicPr>
          <p:cNvPr id="296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1289050"/>
            <a:ext cx="8280400" cy="22098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9700" name="Rectangle 4"/>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9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9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2969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2969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296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
        <p:nvSpPr>
          <p:cNvPr id="30722" name="Rectangle 2"/>
          <p:cNvSpPr>
            <a:spLocks/>
          </p:cNvSpPr>
          <p:nvPr/>
        </p:nvSpPr>
        <p:spPr bwMode="auto">
          <a:xfrm>
            <a:off x="152400" y="3035300"/>
            <a:ext cx="12687300" cy="63373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marL="800100" indent="-800100" algn="l">
              <a:spcBef>
                <a:spcPts val="2000"/>
              </a:spcBef>
              <a:buClr>
                <a:srgbClr val="CCFF66"/>
              </a:buClr>
              <a:buSzPct val="125000"/>
              <a:buFont typeface="Zapf Dingbats" charset="0"/>
              <a:buChar char="✦"/>
            </a:pPr>
            <a:r>
              <a:rPr lang="en-US" sz="3200" dirty="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Cause And Effect</a:t>
            </a:r>
            <a:r>
              <a:rPr lang="en-US" sz="3200" dirty="0">
                <a:solidFill>
                  <a:schemeClr val="tx1"/>
                </a:solidFill>
                <a:effectLst>
                  <a:outerShdw blurRad="38100" dist="38100" dir="2700000" algn="tl">
                    <a:srgbClr val="000000"/>
                  </a:outerShdw>
                </a:effectLst>
                <a:ea typeface="ＭＳ Ｐゴシック" charset="0"/>
                <a:cs typeface="American Typewriter" charset="0"/>
              </a:rPr>
              <a:t> — The Cosmological Argument </a:t>
            </a:r>
            <a:r>
              <a:rPr lang="en-US" sz="3200" dirty="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The Most Reasonable Cause For The Material Universe</a:t>
            </a:r>
            <a:r>
              <a:rPr lang="en-US" sz="3200" dirty="0" smtClean="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a:t>
            </a:r>
          </a:p>
          <a:p>
            <a:pPr marL="800100" indent="-800100" algn="l">
              <a:spcBef>
                <a:spcPts val="2000"/>
              </a:spcBef>
              <a:buClr>
                <a:srgbClr val="CCFF66"/>
              </a:buClr>
              <a:buSzPct val="125000"/>
              <a:buFont typeface="Zapf Dingbats" charset="0"/>
              <a:buChar char="✦"/>
            </a:pPr>
            <a:r>
              <a:rPr lang="en-US" sz="3200" dirty="0" smtClean="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Order </a:t>
            </a:r>
            <a:r>
              <a:rPr lang="en-US" sz="3200" dirty="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of The Universe</a:t>
            </a:r>
            <a:r>
              <a:rPr lang="en-US" sz="3200" dirty="0">
                <a:solidFill>
                  <a:schemeClr val="tx1"/>
                </a:solidFill>
                <a:effectLst>
                  <a:outerShdw blurRad="38100" dist="38100" dir="2700000" algn="tl">
                    <a:srgbClr val="000000"/>
                  </a:outerShdw>
                </a:effectLst>
                <a:ea typeface="ＭＳ Ｐゴシック" charset="0"/>
                <a:cs typeface="American Typewriter" charset="0"/>
              </a:rPr>
              <a:t> — The Teleological Argument - </a:t>
            </a:r>
            <a:r>
              <a:rPr lang="en-US" sz="3200" dirty="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The Most Reasonable Cause For Organization</a:t>
            </a:r>
            <a:r>
              <a:rPr lang="en-US" sz="3200" dirty="0" smtClean="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a:t>
            </a:r>
          </a:p>
          <a:p>
            <a:pPr marL="800100" indent="-800100" algn="l">
              <a:spcBef>
                <a:spcPts val="2000"/>
              </a:spcBef>
              <a:buClr>
                <a:srgbClr val="CCFF66"/>
              </a:buClr>
              <a:buSzPct val="125000"/>
              <a:buFont typeface="Zapf Dingbats" charset="0"/>
              <a:buChar char="✦"/>
            </a:pPr>
            <a:r>
              <a:rPr lang="en-US" sz="3200" dirty="0" smtClean="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The </a:t>
            </a:r>
            <a:r>
              <a:rPr lang="en-US" sz="3200" dirty="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Irreducible Complexity of Living Things</a:t>
            </a:r>
            <a:r>
              <a:rPr lang="en-US" sz="3200" dirty="0">
                <a:solidFill>
                  <a:schemeClr val="tx1"/>
                </a:solidFill>
                <a:effectLst>
                  <a:outerShdw blurRad="38100" dist="38100" dir="2700000" algn="tl">
                    <a:srgbClr val="000000"/>
                  </a:outerShdw>
                </a:effectLst>
                <a:ea typeface="ＭＳ Ｐゴシック" charset="0"/>
                <a:cs typeface="American Typewriter" charset="0"/>
              </a:rPr>
              <a:t> - </a:t>
            </a:r>
            <a:r>
              <a:rPr lang="en-US" sz="3200" dirty="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The Most Reasonable Cause of Life &amp; its complexities</a:t>
            </a:r>
            <a:r>
              <a:rPr lang="en-US" sz="3200" dirty="0" smtClean="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a:t>
            </a:r>
          </a:p>
          <a:p>
            <a:pPr marL="800100" indent="-800100" algn="l">
              <a:spcBef>
                <a:spcPts val="2000"/>
              </a:spcBef>
              <a:buClr>
                <a:srgbClr val="CCFF66"/>
              </a:buClr>
              <a:buSzPct val="125000"/>
              <a:buFont typeface="Zapf Dingbats" charset="0"/>
              <a:buChar char="✦"/>
            </a:pPr>
            <a:r>
              <a:rPr lang="en-US" sz="3200" dirty="0" smtClean="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Mind</a:t>
            </a:r>
            <a:r>
              <a:rPr lang="en-US" sz="3200" dirty="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 Ethics, &amp; Reason</a:t>
            </a:r>
            <a:r>
              <a:rPr lang="en-US" sz="3200" dirty="0">
                <a:solidFill>
                  <a:schemeClr val="tx1"/>
                </a:solidFill>
                <a:effectLst>
                  <a:outerShdw blurRad="38100" dist="38100" dir="2700000" algn="tl">
                    <a:srgbClr val="000000"/>
                  </a:outerShdw>
                </a:effectLst>
                <a:ea typeface="ＭＳ Ｐゴシック" charset="0"/>
                <a:cs typeface="American Typewriter" charset="0"/>
              </a:rPr>
              <a:t> – Anthropological Argument - </a:t>
            </a:r>
            <a:r>
              <a:rPr lang="en-US" sz="3200" dirty="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The Most Reasonable Explanation For Consciousness</a:t>
            </a:r>
            <a:r>
              <a:rPr lang="en-US" sz="3200" dirty="0" smtClean="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a:t>
            </a:r>
          </a:p>
          <a:p>
            <a:pPr marL="800100" indent="-800100" algn="l">
              <a:spcBef>
                <a:spcPts val="2000"/>
              </a:spcBef>
              <a:buClr>
                <a:srgbClr val="CCFF66"/>
              </a:buClr>
              <a:buSzPct val="125000"/>
              <a:buFont typeface="Zapf Dingbats" charset="0"/>
              <a:buChar char="✦"/>
            </a:pPr>
            <a:r>
              <a:rPr lang="en-US" sz="3200" dirty="0" smtClean="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Religion</a:t>
            </a:r>
            <a:r>
              <a:rPr lang="en-US" sz="3200" dirty="0">
                <a:solidFill>
                  <a:schemeClr val="tx1"/>
                </a:solidFill>
                <a:effectLst>
                  <a:outerShdw blurRad="38100" dist="38100" dir="2700000" algn="tl">
                    <a:srgbClr val="000000"/>
                  </a:outerShdw>
                </a:effectLst>
                <a:ea typeface="ＭＳ Ｐゴシック" charset="0"/>
                <a:cs typeface="American Typewriter" charset="0"/>
              </a:rPr>
              <a:t>,  – The Spiritual Argument - </a:t>
            </a:r>
            <a:r>
              <a:rPr lang="en-US" sz="3200" dirty="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The Most Reasonable Explanation For Man</a:t>
            </a:r>
            <a:r>
              <a:rPr lang="ja-JP" altLang="en-US" sz="3200" dirty="0">
                <a:solidFill>
                  <a:schemeClr val="tx1"/>
                </a:solidFill>
                <a:effectLst>
                  <a:outerShdw blurRad="38100" dist="38100" dir="2700000" algn="tl">
                    <a:srgbClr val="000000"/>
                  </a:outerShdw>
                </a:effectLst>
                <a:latin typeface="Arial"/>
                <a:ea typeface="ＭＳ Ｐゴシック" charset="0"/>
                <a:cs typeface="Constantia Italic" charset="0"/>
                <a:sym typeface="Constantia Italic" charset="0"/>
              </a:rPr>
              <a:t>’</a:t>
            </a:r>
            <a:r>
              <a:rPr lang="en-US" sz="3200" dirty="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s desire to Worship, Seek God, &amp; The Bible?</a:t>
            </a:r>
          </a:p>
        </p:txBody>
      </p:sp>
      <p:pic>
        <p:nvPicPr>
          <p:cNvPr id="3072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212850"/>
            <a:ext cx="12977813" cy="15621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0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307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307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pic>
        <p:nvPicPr>
          <p:cNvPr id="3174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4876800"/>
            <a:ext cx="37861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3174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8128000"/>
            <a:ext cx="2906712"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31748" name="Rectangle 4"/>
          <p:cNvSpPr>
            <a:spLocks/>
          </p:cNvSpPr>
          <p:nvPr/>
        </p:nvSpPr>
        <p:spPr bwMode="auto">
          <a:xfrm>
            <a:off x="4940300" y="3416300"/>
            <a:ext cx="7823200" cy="51562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marL="800100" indent="-800100" algn="l">
              <a:spcBef>
                <a:spcPts val="2000"/>
              </a:spcBef>
              <a:buClr>
                <a:srgbClr val="CCFF66"/>
              </a:buClr>
              <a:buSzPct val="125000"/>
              <a:buFont typeface="Zapf Dingbats" charset="0"/>
              <a:buChar char="✦"/>
            </a:pPr>
            <a:r>
              <a:rPr lang="en-US" sz="4400" dirty="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Did the universe always exist? </a:t>
            </a:r>
            <a:endParaRPr lang="en-US" sz="4400" dirty="0" smtClean="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endParaRPr>
          </a:p>
          <a:p>
            <a:pPr marL="800100" indent="-800100" algn="l">
              <a:spcBef>
                <a:spcPts val="2000"/>
              </a:spcBef>
              <a:buClr>
                <a:srgbClr val="CCFF66"/>
              </a:buClr>
              <a:buSzPct val="125000"/>
              <a:buFont typeface="Zapf Dingbats" charset="0"/>
              <a:buChar char="✦"/>
            </a:pPr>
            <a:r>
              <a:rPr lang="en-US" sz="4400" dirty="0" smtClean="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If </a:t>
            </a:r>
            <a:r>
              <a:rPr lang="en-US" sz="4400" dirty="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the universe had a beginning, then it needs a first cause.  </a:t>
            </a:r>
          </a:p>
        </p:txBody>
      </p:sp>
      <p:sp>
        <p:nvSpPr>
          <p:cNvPr id="31749" name="AutoShape 5"/>
          <p:cNvSpPr>
            <a:spLocks/>
          </p:cNvSpPr>
          <p:nvPr/>
        </p:nvSpPr>
        <p:spPr bwMode="auto">
          <a:xfrm>
            <a:off x="177800" y="2108200"/>
            <a:ext cx="4394200" cy="2413000"/>
          </a:xfrm>
          <a:custGeom>
            <a:avLst/>
            <a:gdLst/>
            <a:ahLst/>
            <a:cxnLst/>
            <a:rect l="0" t="0" r="r" b="b"/>
            <a:pathLst>
              <a:path w="21600" h="17870">
                <a:moveTo>
                  <a:pt x="1249" y="0"/>
                </a:moveTo>
                <a:cubicBezTo>
                  <a:pt x="559" y="0"/>
                  <a:pt x="0" y="842"/>
                  <a:pt x="0" y="1881"/>
                </a:cubicBezTo>
                <a:lnTo>
                  <a:pt x="0" y="15989"/>
                </a:lnTo>
                <a:cubicBezTo>
                  <a:pt x="0" y="17028"/>
                  <a:pt x="559" y="17870"/>
                  <a:pt x="1249" y="17870"/>
                </a:cubicBezTo>
                <a:lnTo>
                  <a:pt x="11725" y="17870"/>
                </a:lnTo>
                <a:lnTo>
                  <a:pt x="13882" y="21600"/>
                </a:lnTo>
                <a:lnTo>
                  <a:pt x="16038" y="17870"/>
                </a:lnTo>
                <a:lnTo>
                  <a:pt x="20351" y="17870"/>
                </a:lnTo>
                <a:cubicBezTo>
                  <a:pt x="21041" y="17870"/>
                  <a:pt x="21600" y="17028"/>
                  <a:pt x="21600" y="15989"/>
                </a:cubicBezTo>
                <a:lnTo>
                  <a:pt x="21600" y="1881"/>
                </a:lnTo>
                <a:cubicBezTo>
                  <a:pt x="21600" y="842"/>
                  <a:pt x="21041" y="0"/>
                  <a:pt x="20351" y="0"/>
                </a:cubicBezTo>
                <a:lnTo>
                  <a:pt x="1249" y="0"/>
                </a:lnTo>
                <a:close/>
                <a:moveTo>
                  <a:pt x="1249" y="0"/>
                </a:moveTo>
              </a:path>
            </a:pathLst>
          </a:custGeom>
          <a:gradFill rotWithShape="0">
            <a:gsLst>
              <a:gs pos="0">
                <a:srgbClr val="FFFFFF"/>
              </a:gs>
              <a:gs pos="100000">
                <a:srgbClr val="C9CC51"/>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ja-JP" altLang="en-US" sz="3200" dirty="0">
                <a:solidFill>
                  <a:schemeClr val="bg1"/>
                </a:solidFill>
                <a:effectLst>
                  <a:outerShdw blurRad="38100" dist="38100" dir="2700000" algn="tl">
                    <a:srgbClr val="DDDDDD"/>
                  </a:outerShdw>
                </a:effectLst>
                <a:latin typeface="Arial"/>
                <a:ea typeface="ＭＳ Ｐゴシック" charset="0"/>
                <a:cs typeface="American Typewriter" charset="0"/>
              </a:rPr>
              <a:t>“</a:t>
            </a:r>
            <a:r>
              <a:rPr lang="en-US" sz="3200" dirty="0">
                <a:solidFill>
                  <a:schemeClr val="bg1"/>
                </a:solidFill>
                <a:effectLst>
                  <a:outerShdw blurRad="38100" dist="38100" dir="2700000" algn="tl">
                    <a:srgbClr val="DDDDDD"/>
                  </a:outerShdw>
                </a:effectLst>
                <a:ea typeface="ＭＳ Ｐゴシック" charset="0"/>
                <a:cs typeface="American Typewriter" charset="0"/>
              </a:rPr>
              <a:t>The Cosmos is all that is or ever was or ever will be</a:t>
            </a:r>
            <a:r>
              <a:rPr lang="ja-JP" altLang="en-US" sz="3200" dirty="0">
                <a:solidFill>
                  <a:schemeClr val="bg1"/>
                </a:solidFill>
                <a:effectLst>
                  <a:outerShdw blurRad="38100" dist="38100" dir="2700000" algn="tl">
                    <a:srgbClr val="DDDDDD"/>
                  </a:outerShdw>
                </a:effectLst>
                <a:latin typeface="Arial"/>
                <a:ea typeface="ＭＳ Ｐゴシック" charset="0"/>
                <a:cs typeface="American Typewriter" charset="0"/>
              </a:rPr>
              <a:t>”</a:t>
            </a:r>
            <a:r>
              <a:rPr lang="en-US" sz="3200" dirty="0">
                <a:solidFill>
                  <a:schemeClr val="bg1"/>
                </a:solidFill>
                <a:effectLst>
                  <a:outerShdw blurRad="38100" dist="38100" dir="2700000" algn="tl">
                    <a:srgbClr val="DDDDDD"/>
                  </a:outerShdw>
                </a:effectLst>
                <a:ea typeface="ＭＳ Ｐゴシック" charset="0"/>
                <a:cs typeface="American Typewriter" charset="0"/>
              </a:rPr>
              <a:t> </a:t>
            </a:r>
          </a:p>
          <a:p>
            <a:r>
              <a:rPr lang="en-US" sz="2000" dirty="0">
                <a:solidFill>
                  <a:schemeClr val="bg1"/>
                </a:solidFill>
                <a:effectLst>
                  <a:outerShdw blurRad="38100" dist="38100" dir="2700000" algn="tl">
                    <a:srgbClr val="DDDDDD"/>
                  </a:outerShdw>
                </a:effectLst>
                <a:ea typeface="ＭＳ Ｐゴシック" charset="0"/>
                <a:cs typeface="American Typewriter" charset="0"/>
              </a:rPr>
              <a:t>(Carl Sagan 1980, Cosmos, p. 4).</a:t>
            </a:r>
          </a:p>
        </p:txBody>
      </p:sp>
    </p:spTree>
  </p:cSld>
  <p:clrMapOvr>
    <a:masterClrMapping/>
  </p:clrMapOvr>
  <p:transition xmlns:p14="http://schemas.microsoft.com/office/powerpoint/2010/main" spd="med">
    <p:newsfla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50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500" fill="hold"/>
                                        <p:tgtEl>
                                          <p:spTgt spid="31747"/>
                                        </p:tgtEl>
                                        <p:attrNameLst>
                                          <p:attrName>ppt_w</p:attrName>
                                        </p:attrNameLst>
                                      </p:cBhvr>
                                      <p:tavLst>
                                        <p:tav tm="0">
                                          <p:val>
                                            <p:fltVal val="0"/>
                                          </p:val>
                                        </p:tav>
                                        <p:tav tm="100000">
                                          <p:val>
                                            <p:strVal val="#ppt_w"/>
                                          </p:val>
                                        </p:tav>
                                      </p:tavLst>
                                    </p:anim>
                                    <p:anim calcmode="lin" valueType="num">
                                      <p:cBhvr>
                                        <p:cTn id="8" dur="500" fill="hold"/>
                                        <p:tgtEl>
                                          <p:spTgt spid="3174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1748">
                                            <p:txEl>
                                              <p:pRg st="0" end="0"/>
                                            </p:txEl>
                                          </p:spTgt>
                                        </p:tgtEl>
                                        <p:attrNameLst>
                                          <p:attrName>style.visibility</p:attrName>
                                        </p:attrNameLst>
                                      </p:cBhvr>
                                      <p:to>
                                        <p:strVal val="visible"/>
                                      </p:to>
                                    </p:set>
                                    <p:anim calcmode="lin" valueType="num">
                                      <p:cBhvr>
                                        <p:cTn id="13" dur="500" fill="hold"/>
                                        <p:tgtEl>
                                          <p:spTgt spid="3174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17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1748">
                                            <p:txEl>
                                              <p:pRg st="1" end="1"/>
                                            </p:txEl>
                                          </p:spTgt>
                                        </p:tgtEl>
                                        <p:attrNameLst>
                                          <p:attrName>style.visibility</p:attrName>
                                        </p:attrNameLst>
                                      </p:cBhvr>
                                      <p:to>
                                        <p:strVal val="visible"/>
                                      </p:to>
                                    </p:set>
                                    <p:anim calcmode="lin" valueType="num">
                                      <p:cBhvr>
                                        <p:cTn id="19" dur="500" fill="hold"/>
                                        <p:tgtEl>
                                          <p:spTgt spid="3174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174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pic>
        <p:nvPicPr>
          <p:cNvPr id="327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4876800"/>
            <a:ext cx="37861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327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8128000"/>
            <a:ext cx="2906712"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32772" name="AutoShape 4"/>
          <p:cNvSpPr>
            <a:spLocks/>
          </p:cNvSpPr>
          <p:nvPr/>
        </p:nvSpPr>
        <p:spPr bwMode="auto">
          <a:xfrm>
            <a:off x="177800" y="2108200"/>
            <a:ext cx="4394200" cy="2413000"/>
          </a:xfrm>
          <a:custGeom>
            <a:avLst/>
            <a:gdLst/>
            <a:ahLst/>
            <a:cxnLst/>
            <a:rect l="0" t="0" r="r" b="b"/>
            <a:pathLst>
              <a:path w="21600" h="17870">
                <a:moveTo>
                  <a:pt x="1249" y="0"/>
                </a:moveTo>
                <a:cubicBezTo>
                  <a:pt x="559" y="0"/>
                  <a:pt x="0" y="842"/>
                  <a:pt x="0" y="1881"/>
                </a:cubicBezTo>
                <a:lnTo>
                  <a:pt x="0" y="15989"/>
                </a:lnTo>
                <a:cubicBezTo>
                  <a:pt x="0" y="17028"/>
                  <a:pt x="559" y="17870"/>
                  <a:pt x="1249" y="17870"/>
                </a:cubicBezTo>
                <a:lnTo>
                  <a:pt x="11725" y="17870"/>
                </a:lnTo>
                <a:lnTo>
                  <a:pt x="13882" y="21600"/>
                </a:lnTo>
                <a:lnTo>
                  <a:pt x="16038" y="17870"/>
                </a:lnTo>
                <a:lnTo>
                  <a:pt x="20351" y="17870"/>
                </a:lnTo>
                <a:cubicBezTo>
                  <a:pt x="21041" y="17870"/>
                  <a:pt x="21600" y="17028"/>
                  <a:pt x="21600" y="15989"/>
                </a:cubicBezTo>
                <a:lnTo>
                  <a:pt x="21600" y="1881"/>
                </a:lnTo>
                <a:cubicBezTo>
                  <a:pt x="21600" y="842"/>
                  <a:pt x="21041" y="0"/>
                  <a:pt x="20351" y="0"/>
                </a:cubicBezTo>
                <a:lnTo>
                  <a:pt x="1249" y="0"/>
                </a:lnTo>
                <a:close/>
                <a:moveTo>
                  <a:pt x="1249" y="0"/>
                </a:moveTo>
              </a:path>
            </a:pathLst>
          </a:custGeom>
          <a:gradFill rotWithShape="0">
            <a:gsLst>
              <a:gs pos="0">
                <a:srgbClr val="FFFFFF"/>
              </a:gs>
              <a:gs pos="100000">
                <a:srgbClr val="C9CC51"/>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ja-JP" altLang="en-US" sz="3200" dirty="0">
                <a:solidFill>
                  <a:srgbClr val="000000"/>
                </a:solidFill>
                <a:effectLst>
                  <a:outerShdw blurRad="38100" dist="38100" dir="2700000" algn="tl">
                    <a:srgbClr val="DDDDDD"/>
                  </a:outerShdw>
                </a:effectLst>
                <a:latin typeface="Arial"/>
                <a:ea typeface="ＭＳ Ｐゴシック" charset="0"/>
                <a:cs typeface="American Typewriter" charset="0"/>
              </a:rPr>
              <a:t>“</a:t>
            </a:r>
            <a:r>
              <a:rPr lang="en-US" sz="3200" dirty="0">
                <a:solidFill>
                  <a:srgbClr val="000000"/>
                </a:solidFill>
                <a:effectLst>
                  <a:outerShdw blurRad="38100" dist="38100" dir="2700000" algn="tl">
                    <a:srgbClr val="DDDDDD"/>
                  </a:outerShdw>
                </a:effectLst>
                <a:ea typeface="ＭＳ Ｐゴシック" charset="0"/>
                <a:cs typeface="American Typewriter" charset="0"/>
              </a:rPr>
              <a:t>The Cosmos is all that is or ever was or ever will be</a:t>
            </a:r>
            <a:r>
              <a:rPr lang="ja-JP" altLang="en-US" sz="3200" dirty="0">
                <a:solidFill>
                  <a:srgbClr val="000000"/>
                </a:solidFill>
                <a:effectLst>
                  <a:outerShdw blurRad="38100" dist="38100" dir="2700000" algn="tl">
                    <a:srgbClr val="DDDDDD"/>
                  </a:outerShdw>
                </a:effectLst>
                <a:latin typeface="Arial"/>
                <a:ea typeface="ＭＳ Ｐゴシック" charset="0"/>
                <a:cs typeface="American Typewriter" charset="0"/>
              </a:rPr>
              <a:t>”</a:t>
            </a:r>
            <a:r>
              <a:rPr lang="en-US" sz="3200" dirty="0">
                <a:solidFill>
                  <a:srgbClr val="000000"/>
                </a:solidFill>
                <a:effectLst>
                  <a:outerShdw blurRad="38100" dist="38100" dir="2700000" algn="tl">
                    <a:srgbClr val="DDDDDD"/>
                  </a:outerShdw>
                </a:effectLst>
                <a:ea typeface="ＭＳ Ｐゴシック" charset="0"/>
                <a:cs typeface="American Typewriter" charset="0"/>
              </a:rPr>
              <a:t> </a:t>
            </a:r>
          </a:p>
          <a:p>
            <a:r>
              <a:rPr lang="en-US" sz="2000" dirty="0">
                <a:solidFill>
                  <a:srgbClr val="000000"/>
                </a:solidFill>
                <a:effectLst>
                  <a:outerShdw blurRad="38100" dist="38100" dir="2700000" algn="tl">
                    <a:srgbClr val="DDDDDD"/>
                  </a:outerShdw>
                </a:effectLst>
                <a:ea typeface="ＭＳ Ｐゴシック" charset="0"/>
                <a:cs typeface="American Typewriter" charset="0"/>
              </a:rPr>
              <a:t>(Carl Sagan 1980, Cosmos, p. 4).</a:t>
            </a:r>
          </a:p>
        </p:txBody>
      </p:sp>
      <p:sp>
        <p:nvSpPr>
          <p:cNvPr id="32773" name="Rectangle 5"/>
          <p:cNvSpPr>
            <a:spLocks/>
          </p:cNvSpPr>
          <p:nvPr/>
        </p:nvSpPr>
        <p:spPr bwMode="auto">
          <a:xfrm>
            <a:off x="4711700" y="2717800"/>
            <a:ext cx="8140700" cy="62738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marL="800100" indent="-800100" algn="l">
              <a:spcBef>
                <a:spcPts val="2000"/>
              </a:spcBef>
              <a:buClr>
                <a:srgbClr val="CCFF66"/>
              </a:buClr>
              <a:buSzPct val="125000"/>
              <a:buFont typeface="Zapf Dingbats" charset="0"/>
              <a:buChar char="✦"/>
            </a:pPr>
            <a:r>
              <a:rPr lang="en-US" sz="3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Did the universe self-cause itself? </a:t>
            </a:r>
          </a:p>
          <a:p>
            <a:pPr marL="800100" indent="-800100" algn="l">
              <a:spcBef>
                <a:spcPts val="2000"/>
              </a:spcBef>
              <a:buClr>
                <a:srgbClr val="FFFF00"/>
              </a:buClr>
              <a:buSzPct val="125000"/>
              <a:buFont typeface="Calibri" charset="0"/>
              <a:buChar char="✴"/>
            </a:pPr>
            <a:r>
              <a:rPr lang="en-US">
                <a:solidFill>
                  <a:srgbClr val="FEFDD5"/>
                </a:solidFill>
                <a:effectLst>
                  <a:outerShdw blurRad="38100" dist="38100" dir="2700000" algn="tl">
                    <a:srgbClr val="FFFFFF"/>
                  </a:outerShdw>
                </a:effectLst>
                <a:latin typeface="Calibri" charset="0"/>
                <a:ea typeface="ＭＳ Ｐゴシック" charset="0"/>
                <a:cs typeface="Calibri" charset="0"/>
                <a:sym typeface="Calibri" charset="0"/>
              </a:rPr>
              <a:t>In order to self-cause itself it would have to not exist (to cause existence) and exist (in order to be caused) at the same time. </a:t>
            </a:r>
          </a:p>
          <a:p>
            <a:pPr marL="800100" indent="-800100" algn="l">
              <a:spcBef>
                <a:spcPts val="2000"/>
              </a:spcBef>
              <a:buClr>
                <a:srgbClr val="FFFF00"/>
              </a:buClr>
              <a:buSzPct val="125000"/>
              <a:buFont typeface="Calibri" charset="0"/>
              <a:buChar char="✴"/>
            </a:pPr>
            <a:r>
              <a:rPr lang="en-US">
                <a:solidFill>
                  <a:srgbClr val="FEFDD5"/>
                </a:solidFill>
                <a:effectLst>
                  <a:outerShdw blurRad="38100" dist="38100" dir="2700000" algn="tl">
                    <a:srgbClr val="FFFFFF"/>
                  </a:outerShdw>
                </a:effectLst>
                <a:latin typeface="Calibri" charset="0"/>
                <a:ea typeface="ＭＳ Ｐゴシック" charset="0"/>
                <a:cs typeface="Calibri" charset="0"/>
                <a:sym typeface="Calibri" charset="0"/>
              </a:rPr>
              <a:t>Therefore, this option is ruled out because it violates the </a:t>
            </a:r>
            <a:r>
              <a:rPr lang="ja-JP" altLang="en-US">
                <a:solidFill>
                  <a:srgbClr val="FEFDD5"/>
                </a:solidFill>
                <a:effectLst>
                  <a:outerShdw blurRad="38100" dist="38100" dir="2700000" algn="tl">
                    <a:srgbClr val="FFFFFF"/>
                  </a:outerShdw>
                </a:effectLst>
                <a:latin typeface="Arial"/>
                <a:ea typeface="ＭＳ Ｐゴシック" charset="0"/>
                <a:cs typeface="Calibri" charset="0"/>
                <a:sym typeface="Calibri" charset="0"/>
              </a:rPr>
              <a:t>“</a:t>
            </a:r>
            <a:r>
              <a:rPr lang="en-US">
                <a:solidFill>
                  <a:srgbClr val="FEFDD5"/>
                </a:solidFill>
                <a:effectLst>
                  <a:outerShdw blurRad="38100" dist="38100" dir="2700000" algn="tl">
                    <a:srgbClr val="FFFFFF"/>
                  </a:outerShdw>
                </a:effectLst>
                <a:latin typeface="Calibri" charset="0"/>
                <a:ea typeface="ＭＳ Ｐゴシック" charset="0"/>
                <a:cs typeface="Calibri" charset="0"/>
                <a:sym typeface="Calibri" charset="0"/>
              </a:rPr>
              <a:t>Law of non-contradiction</a:t>
            </a:r>
            <a:r>
              <a:rPr lang="ja-JP" altLang="en-US">
                <a:solidFill>
                  <a:srgbClr val="FEFDD5"/>
                </a:solidFill>
                <a:effectLst>
                  <a:outerShdw blurRad="38100" dist="38100" dir="2700000" algn="tl">
                    <a:srgbClr val="FFFFFF"/>
                  </a:outerShdw>
                </a:effectLst>
                <a:latin typeface="Arial"/>
                <a:ea typeface="ＭＳ Ｐゴシック" charset="0"/>
                <a:cs typeface="Calibri" charset="0"/>
                <a:sym typeface="Calibri" charset="0"/>
              </a:rPr>
              <a:t>”</a:t>
            </a:r>
            <a:r>
              <a:rPr lang="en-US">
                <a:solidFill>
                  <a:srgbClr val="FEFDD5"/>
                </a:solidFill>
                <a:effectLst>
                  <a:outerShdw blurRad="38100" dist="38100" dir="2700000" algn="tl">
                    <a:srgbClr val="FFFFFF"/>
                  </a:outerShdw>
                </a:effectLst>
                <a:latin typeface="Calibri" charset="0"/>
                <a:ea typeface="ＭＳ Ｐゴシック" charset="0"/>
                <a:cs typeface="Calibri" charset="0"/>
                <a:sym typeface="Calibri" charset="0"/>
              </a:rPr>
              <a:t>.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500"/>
                                  </p:stCondLst>
                                  <p:childTnLst>
                                    <p:set>
                                      <p:cBhvr>
                                        <p:cTn id="6" dur="1" fill="hold">
                                          <p:stCondLst>
                                            <p:cond delay="0"/>
                                          </p:stCondLst>
                                        </p:cTn>
                                        <p:tgtEl>
                                          <p:spTgt spid="32771"/>
                                        </p:tgtEl>
                                        <p:attrNameLst>
                                          <p:attrName>style.visibility</p:attrName>
                                        </p:attrNameLst>
                                      </p:cBhvr>
                                      <p:to>
                                        <p:strVal val="visible"/>
                                      </p:to>
                                    </p:set>
                                    <p:anim calcmode="lin" valueType="num">
                                      <p:cBhvr>
                                        <p:cTn id="7" dur="500" fill="hold"/>
                                        <p:tgtEl>
                                          <p:spTgt spid="32771"/>
                                        </p:tgtEl>
                                        <p:attrNameLst>
                                          <p:attrName>ppt_w</p:attrName>
                                        </p:attrNameLst>
                                      </p:cBhvr>
                                      <p:tavLst>
                                        <p:tav tm="0">
                                          <p:val>
                                            <p:fltVal val="0"/>
                                          </p:val>
                                        </p:tav>
                                        <p:tav tm="100000">
                                          <p:val>
                                            <p:strVal val="#ppt_w"/>
                                          </p:val>
                                        </p:tav>
                                      </p:tavLst>
                                    </p:anim>
                                    <p:anim calcmode="lin" valueType="num">
                                      <p:cBhvr>
                                        <p:cTn id="8" dur="500" fill="hold"/>
                                        <p:tgtEl>
                                          <p:spTgt spid="3277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73">
                                            <p:txEl>
                                              <p:pRg st="0" end="0"/>
                                            </p:txEl>
                                          </p:spTgt>
                                        </p:tgtEl>
                                        <p:attrNameLst>
                                          <p:attrName>style.visibility</p:attrName>
                                        </p:attrNameLst>
                                      </p:cBhvr>
                                      <p:to>
                                        <p:strVal val="visible"/>
                                      </p:to>
                                    </p:set>
                                    <p:animEffect transition="in" filter="wipe(left)">
                                      <p:cBhvr>
                                        <p:cTn id="13" dur="500"/>
                                        <p:tgtEl>
                                          <p:spTgt spid="3277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773">
                                            <p:txEl>
                                              <p:pRg st="1" end="1"/>
                                            </p:txEl>
                                          </p:spTgt>
                                        </p:tgtEl>
                                        <p:attrNameLst>
                                          <p:attrName>style.visibility</p:attrName>
                                        </p:attrNameLst>
                                      </p:cBhvr>
                                      <p:to>
                                        <p:strVal val="visible"/>
                                      </p:to>
                                    </p:set>
                                    <p:animEffect transition="in" filter="wipe(left)">
                                      <p:cBhvr>
                                        <p:cTn id="18" dur="500"/>
                                        <p:tgtEl>
                                          <p:spTgt spid="3277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2773">
                                            <p:txEl>
                                              <p:pRg st="2" end="2"/>
                                            </p:txEl>
                                          </p:spTgt>
                                        </p:tgtEl>
                                        <p:attrNameLst>
                                          <p:attrName>style.visibility</p:attrName>
                                        </p:attrNameLst>
                                      </p:cBhvr>
                                      <p:to>
                                        <p:strVal val="visible"/>
                                      </p:to>
                                    </p:set>
                                    <p:animEffect transition="in" filter="wipe(left)">
                                      <p:cBhvr>
                                        <p:cTn id="23" dur="500"/>
                                        <p:tgtEl>
                                          <p:spTgt spid="327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33794" name="Rectangle 2"/>
          <p:cNvSpPr>
            <a:spLocks/>
          </p:cNvSpPr>
          <p:nvPr/>
        </p:nvSpPr>
        <p:spPr bwMode="auto">
          <a:xfrm>
            <a:off x="3521075" y="2863850"/>
            <a:ext cx="9182100" cy="6311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pPr algn="l">
              <a:spcBef>
                <a:spcPts val="1300"/>
              </a:spcBef>
            </a:pPr>
            <a:r>
              <a:rPr lang="en-US" sz="3600" b="1">
                <a:solidFill>
                  <a:schemeClr val="tx1"/>
                </a:solidFill>
                <a:effectLst>
                  <a:outerShdw blurRad="38100" dist="38100" dir="2700000" algn="tl">
                    <a:srgbClr val="000000"/>
                  </a:outerShdw>
                </a:effectLst>
                <a:ea typeface="ＭＳ Ｐゴシック" charset="0"/>
                <a:cs typeface="American Typewriter" charset="0"/>
              </a:rPr>
              <a:t>The </a:t>
            </a:r>
            <a:r>
              <a:rPr lang="en-US" sz="3600" b="1" u="sng">
                <a:solidFill>
                  <a:schemeClr val="tx1"/>
                </a:solidFill>
                <a:effectLst>
                  <a:outerShdw blurRad="38100" dist="38100" dir="2700000" algn="tl">
                    <a:srgbClr val="000000"/>
                  </a:outerShdw>
                </a:effectLst>
                <a:ea typeface="ＭＳ Ｐゴシック" charset="0"/>
                <a:cs typeface="American Typewriter" charset="0"/>
              </a:rPr>
              <a:t>1</a:t>
            </a:r>
            <a:r>
              <a:rPr lang="en-US" sz="3600" b="1" u="sng" baseline="31000">
                <a:solidFill>
                  <a:schemeClr val="tx1"/>
                </a:solidFill>
                <a:effectLst>
                  <a:outerShdw blurRad="38100" dist="38100" dir="2700000" algn="tl">
                    <a:srgbClr val="000000"/>
                  </a:outerShdw>
                </a:effectLst>
                <a:ea typeface="ＭＳ Ｐゴシック" charset="0"/>
                <a:cs typeface="American Typewriter" charset="0"/>
              </a:rPr>
              <a:t>st</a:t>
            </a:r>
            <a:r>
              <a:rPr lang="en-US" sz="3600" b="1" u="sng">
                <a:solidFill>
                  <a:schemeClr val="tx1"/>
                </a:solidFill>
                <a:effectLst>
                  <a:outerShdw blurRad="38100" dist="38100" dir="2700000" algn="tl">
                    <a:srgbClr val="000000"/>
                  </a:outerShdw>
                </a:effectLst>
                <a:ea typeface="ＭＳ Ｐゴシック" charset="0"/>
                <a:cs typeface="American Typewriter" charset="0"/>
              </a:rPr>
              <a:t> Law of Thermodynamics</a:t>
            </a:r>
            <a:r>
              <a:rPr lang="en-US" sz="3600" b="1">
                <a:solidFill>
                  <a:schemeClr val="tx1"/>
                </a:solidFill>
                <a:effectLst>
                  <a:outerShdw blurRad="38100" dist="38100" dir="2700000" algn="tl">
                    <a:srgbClr val="000000"/>
                  </a:outerShdw>
                </a:effectLst>
                <a:ea typeface="ＭＳ Ｐゴシック" charset="0"/>
                <a:cs typeface="American Typewriter" charset="0"/>
              </a:rPr>
              <a:t> </a:t>
            </a:r>
          </a:p>
          <a:p>
            <a:pPr algn="l">
              <a:spcBef>
                <a:spcPts val="1300"/>
              </a:spcBef>
            </a:pPr>
            <a:r>
              <a:rPr lang="en-US" sz="3600">
                <a:solidFill>
                  <a:schemeClr val="tx1"/>
                </a:solidFill>
                <a:effectLst>
                  <a:outerShdw blurRad="38100" dist="38100" dir="2700000" algn="tl">
                    <a:srgbClr val="000000"/>
                  </a:outerShdw>
                </a:effectLst>
                <a:ea typeface="ＭＳ Ｐゴシック" charset="0"/>
                <a:cs typeface="American Typewriter" charset="0"/>
              </a:rPr>
              <a:t>1. Energy can be neither created nor destroyed (conservation of energy). </a:t>
            </a:r>
          </a:p>
          <a:p>
            <a:pPr algn="l">
              <a:spcBef>
                <a:spcPts val="1300"/>
              </a:spcBef>
            </a:pPr>
            <a:r>
              <a:rPr lang="en-US" sz="3600">
                <a:solidFill>
                  <a:schemeClr val="tx1"/>
                </a:solidFill>
                <a:effectLst>
                  <a:outerShdw blurRad="38100" dist="38100" dir="2700000" algn="tl">
                    <a:srgbClr val="000000"/>
                  </a:outerShdw>
                </a:effectLst>
                <a:ea typeface="ＭＳ Ｐゴシック" charset="0"/>
                <a:cs typeface="American Typewriter" charset="0"/>
              </a:rPr>
              <a:t>2. Thus power generation processes and energy sources actually involve conversion of energy from one form to another, rather than creation of energy from nothing. (Einstein's famous equation - </a:t>
            </a:r>
            <a:r>
              <a:rPr lang="en-US" sz="3600" b="1">
                <a:solidFill>
                  <a:schemeClr val="tx1"/>
                </a:solidFill>
                <a:effectLst>
                  <a:outerShdw blurRad="38100" dist="38100" dir="2700000" algn="tl">
                    <a:srgbClr val="000000"/>
                  </a:outerShdw>
                </a:effectLst>
                <a:ea typeface="ＭＳ Ｐゴシック" charset="0"/>
                <a:cs typeface="American Typewriter" charset="0"/>
              </a:rPr>
              <a:t>E = MC2 -</a:t>
            </a:r>
            <a:r>
              <a:rPr lang="en-US" sz="3600">
                <a:solidFill>
                  <a:schemeClr val="tx1"/>
                </a:solidFill>
                <a:effectLst>
                  <a:outerShdw blurRad="38100" dist="38100" dir="2700000" algn="tl">
                    <a:srgbClr val="000000"/>
                  </a:outerShdw>
                </a:effectLst>
                <a:ea typeface="ＭＳ Ｐゴシック" charset="0"/>
                <a:cs typeface="American Typewriter" charset="0"/>
              </a:rPr>
              <a:t> </a:t>
            </a:r>
            <a:r>
              <a:rPr lang="en-US" sz="3600" b="1">
                <a:solidFill>
                  <a:schemeClr val="tx1"/>
                </a:solidFill>
                <a:effectLst>
                  <a:outerShdw blurRad="38100" dist="38100" dir="2700000" algn="tl">
                    <a:srgbClr val="000000"/>
                  </a:outerShdw>
                </a:effectLst>
                <a:ea typeface="ＭＳ Ｐゴシック" charset="0"/>
                <a:cs typeface="American Typewriter" charset="0"/>
              </a:rPr>
              <a:t>energy</a:t>
            </a:r>
            <a:r>
              <a:rPr lang="en-US" sz="3600">
                <a:solidFill>
                  <a:schemeClr val="tx1"/>
                </a:solidFill>
                <a:effectLst>
                  <a:outerShdw blurRad="38100" dist="38100" dir="2700000" algn="tl">
                    <a:srgbClr val="000000"/>
                  </a:outerShdw>
                </a:effectLst>
                <a:ea typeface="ＭＳ Ｐゴシック" charset="0"/>
                <a:cs typeface="American Typewriter" charset="0"/>
              </a:rPr>
              <a:t> (</a:t>
            </a:r>
            <a:r>
              <a:rPr lang="en-US" sz="3600" b="1">
                <a:solidFill>
                  <a:schemeClr val="tx1"/>
                </a:solidFill>
                <a:effectLst>
                  <a:outerShdw blurRad="38100" dist="38100" dir="2700000" algn="tl">
                    <a:srgbClr val="000000"/>
                  </a:outerShdw>
                </a:effectLst>
                <a:ea typeface="ＭＳ Ｐゴシック" charset="0"/>
                <a:cs typeface="American Typewriter" charset="0"/>
              </a:rPr>
              <a:t>E</a:t>
            </a:r>
            <a:r>
              <a:rPr lang="en-US" sz="3600">
                <a:solidFill>
                  <a:schemeClr val="tx1"/>
                </a:solidFill>
                <a:effectLst>
                  <a:outerShdw blurRad="38100" dist="38100" dir="2700000" algn="tl">
                    <a:srgbClr val="000000"/>
                  </a:outerShdw>
                </a:effectLst>
                <a:ea typeface="ＭＳ Ｐゴシック" charset="0"/>
                <a:cs typeface="American Typewriter" charset="0"/>
              </a:rPr>
              <a:t>) is equal to </a:t>
            </a:r>
            <a:r>
              <a:rPr lang="en-US" sz="3600" b="1">
                <a:solidFill>
                  <a:schemeClr val="tx1"/>
                </a:solidFill>
                <a:effectLst>
                  <a:outerShdw blurRad="38100" dist="38100" dir="2700000" algn="tl">
                    <a:srgbClr val="000000"/>
                  </a:outerShdw>
                </a:effectLst>
                <a:ea typeface="ＭＳ Ｐゴシック" charset="0"/>
                <a:cs typeface="American Typewriter" charset="0"/>
              </a:rPr>
              <a:t>matter</a:t>
            </a:r>
            <a:r>
              <a:rPr lang="en-US" sz="3600">
                <a:solidFill>
                  <a:schemeClr val="tx1"/>
                </a:solidFill>
                <a:effectLst>
                  <a:outerShdw blurRad="38100" dist="38100" dir="2700000" algn="tl">
                    <a:srgbClr val="000000"/>
                  </a:outerShdw>
                </a:effectLst>
                <a:ea typeface="ＭＳ Ｐゴシック" charset="0"/>
                <a:cs typeface="American Typewriter" charset="0"/>
              </a:rPr>
              <a:t> (</a:t>
            </a:r>
            <a:r>
              <a:rPr lang="en-US" sz="3600" b="1">
                <a:solidFill>
                  <a:schemeClr val="tx1"/>
                </a:solidFill>
                <a:effectLst>
                  <a:outerShdw blurRad="38100" dist="38100" dir="2700000" algn="tl">
                    <a:srgbClr val="000000"/>
                  </a:outerShdw>
                </a:effectLst>
                <a:ea typeface="ＭＳ Ｐゴシック" charset="0"/>
                <a:cs typeface="American Typewriter" charset="0"/>
              </a:rPr>
              <a:t>M</a:t>
            </a:r>
            <a:r>
              <a:rPr lang="en-US" sz="3600">
                <a:solidFill>
                  <a:schemeClr val="tx1"/>
                </a:solidFill>
                <a:effectLst>
                  <a:outerShdw blurRad="38100" dist="38100" dir="2700000" algn="tl">
                    <a:srgbClr val="000000"/>
                  </a:outerShdw>
                </a:effectLst>
                <a:ea typeface="ＭＳ Ｐゴシック" charset="0"/>
                <a:cs typeface="American Typewriter" charset="0"/>
              </a:rPr>
              <a:t>) times the square of a constant (</a:t>
            </a:r>
            <a:r>
              <a:rPr lang="en-US" sz="3600" b="1">
                <a:solidFill>
                  <a:schemeClr val="tx1"/>
                </a:solidFill>
                <a:effectLst>
                  <a:outerShdw blurRad="38100" dist="38100" dir="2700000" algn="tl">
                    <a:srgbClr val="000000"/>
                  </a:outerShdw>
                </a:effectLst>
                <a:ea typeface="ＭＳ Ｐゴシック" charset="0"/>
                <a:cs typeface="American Typewriter" charset="0"/>
              </a:rPr>
              <a:t>C</a:t>
            </a:r>
            <a:r>
              <a:rPr lang="en-US" sz="3600">
                <a:solidFill>
                  <a:schemeClr val="tx1"/>
                </a:solidFill>
                <a:effectLst>
                  <a:outerShdw blurRad="38100" dist="38100" dir="2700000" algn="tl">
                    <a:srgbClr val="000000"/>
                  </a:outerShdw>
                </a:effectLst>
                <a:ea typeface="ＭＳ Ｐゴシック" charset="0"/>
                <a:cs typeface="American Typewriter" charset="0"/>
              </a:rPr>
              <a:t>).)</a:t>
            </a:r>
          </a:p>
        </p:txBody>
      </p:sp>
      <p:sp>
        <p:nvSpPr>
          <p:cNvPr id="33795" name="Rectangle 3"/>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blinds(horizontal)">
                                      <p:cBhvr>
                                        <p:cTn id="7" dur="500"/>
                                        <p:tgtEl>
                                          <p:spTgt spid="337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794">
                                            <p:txEl>
                                              <p:pRg st="1" end="1"/>
                                            </p:txEl>
                                          </p:spTgt>
                                        </p:tgtEl>
                                        <p:attrNameLst>
                                          <p:attrName>style.visibility</p:attrName>
                                        </p:attrNameLst>
                                      </p:cBhvr>
                                      <p:to>
                                        <p:strVal val="visible"/>
                                      </p:to>
                                    </p:set>
                                    <p:animEffect transition="in" filter="blinds(horizontal)">
                                      <p:cBhvr>
                                        <p:cTn id="12" dur="500"/>
                                        <p:tgtEl>
                                          <p:spTgt spid="337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3794">
                                            <p:txEl>
                                              <p:pRg st="2" end="2"/>
                                            </p:txEl>
                                          </p:spTgt>
                                        </p:tgtEl>
                                        <p:attrNameLst>
                                          <p:attrName>style.visibility</p:attrName>
                                        </p:attrNameLst>
                                      </p:cBhvr>
                                      <p:to>
                                        <p:strVal val="visible"/>
                                      </p:to>
                                    </p:set>
                                    <p:animEffect transition="in" filter="blinds(horizontal)">
                                      <p:cBhvr>
                                        <p:cTn id="17" dur="500"/>
                                        <p:tgtEl>
                                          <p:spTgt spid="337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638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638300"/>
            <a:ext cx="12992100" cy="76073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6387" name="Rectangle 3"/>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34818" name="Rectangle 2"/>
          <p:cNvSpPr>
            <a:spLocks/>
          </p:cNvSpPr>
          <p:nvPr/>
        </p:nvSpPr>
        <p:spPr bwMode="auto">
          <a:xfrm>
            <a:off x="231775" y="2832100"/>
            <a:ext cx="12534900" cy="6502400"/>
          </a:xfrm>
          <a:prstGeom prst="rect">
            <a:avLst/>
          </a:prstGeom>
          <a:gradFill rotWithShape="0">
            <a:gsLst>
              <a:gs pos="0">
                <a:srgbClr val="000000">
                  <a:alpha val="53999"/>
                </a:srgbClr>
              </a:gs>
              <a:gs pos="100000">
                <a:srgbClr val="4C4C4C">
                  <a:alpha val="78999"/>
                </a:srgbClr>
              </a:gs>
            </a:gsLst>
            <a:lin ang="5400000" scaled="1"/>
          </a:gradFill>
          <a:ln>
            <a:noFill/>
          </a:ln>
          <a:effectLst>
            <a:outerShdw blurRad="152400" dist="76199" dir="54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1266825" indent="-649288" algn="l">
              <a:spcBef>
                <a:spcPts val="1300"/>
              </a:spcBef>
            </a:pPr>
            <a:r>
              <a:rPr lang="en-US" sz="3600" b="1" dirty="0">
                <a:solidFill>
                  <a:schemeClr val="tx1"/>
                </a:solidFill>
                <a:effectLst>
                  <a:outerShdw blurRad="38100" dist="38100" dir="2700000" algn="tl">
                    <a:srgbClr val="000000"/>
                  </a:outerShdw>
                </a:effectLst>
                <a:ea typeface="ＭＳ Ｐゴシック" charset="0"/>
                <a:cs typeface="American Typewriter" charset="0"/>
              </a:rPr>
              <a:t>The 2nd Law of </a:t>
            </a:r>
            <a:r>
              <a:rPr lang="en-US" sz="3600" b="1" dirty="0" smtClean="0">
                <a:solidFill>
                  <a:schemeClr val="tx1"/>
                </a:solidFill>
                <a:effectLst>
                  <a:outerShdw blurRad="38100" dist="38100" dir="2700000" algn="tl">
                    <a:srgbClr val="000000"/>
                  </a:outerShdw>
                </a:effectLst>
                <a:ea typeface="ＭＳ Ｐゴシック" charset="0"/>
                <a:cs typeface="American Typewriter" charset="0"/>
              </a:rPr>
              <a:t>Thermodynamics</a:t>
            </a:r>
          </a:p>
          <a:p>
            <a:pPr marL="1360487" indent="-742950" algn="l">
              <a:spcBef>
                <a:spcPts val="1300"/>
              </a:spcBef>
              <a:buAutoNum type="arabicPeriod"/>
            </a:pPr>
            <a:r>
              <a:rPr lang="en-US" sz="3600" dirty="0" smtClean="0">
                <a:solidFill>
                  <a:schemeClr val="tx1"/>
                </a:solidFill>
                <a:effectLst>
                  <a:outerShdw blurRad="38100" dist="38100" dir="2700000" algn="tl">
                    <a:srgbClr val="000000"/>
                  </a:outerShdw>
                </a:effectLst>
                <a:ea typeface="ＭＳ Ｐゴシック" charset="0"/>
                <a:cs typeface="American Typewriter" charset="0"/>
              </a:rPr>
              <a:t>Heat </a:t>
            </a:r>
            <a:r>
              <a:rPr lang="en-US" sz="3600" dirty="0">
                <a:solidFill>
                  <a:schemeClr val="tx1"/>
                </a:solidFill>
                <a:effectLst>
                  <a:outerShdw blurRad="38100" dist="38100" dir="2700000" algn="tl">
                    <a:srgbClr val="000000"/>
                  </a:outerShdw>
                </a:effectLst>
                <a:ea typeface="ＭＳ Ｐゴシック" charset="0"/>
                <a:cs typeface="American Typewriter" charset="0"/>
              </a:rPr>
              <a:t>can never pass spontaneously from a colder to a hotter body. </a:t>
            </a:r>
            <a:endParaRPr lang="en-US" sz="3600" dirty="0" smtClean="0">
              <a:solidFill>
                <a:schemeClr val="tx1"/>
              </a:solidFill>
              <a:effectLst>
                <a:outerShdw blurRad="38100" dist="38100" dir="2700000" algn="tl">
                  <a:srgbClr val="000000"/>
                </a:outerShdw>
              </a:effectLst>
              <a:ea typeface="ＭＳ Ｐゴシック" charset="0"/>
              <a:cs typeface="American Typewriter" charset="0"/>
            </a:endParaRPr>
          </a:p>
          <a:p>
            <a:pPr marL="1360487" indent="-742950" algn="l">
              <a:spcBef>
                <a:spcPts val="1300"/>
              </a:spcBef>
              <a:buAutoNum type="arabicPeriod"/>
            </a:pPr>
            <a:r>
              <a:rPr lang="en-US" sz="3600" dirty="0" smtClean="0">
                <a:solidFill>
                  <a:schemeClr val="tx1"/>
                </a:solidFill>
                <a:effectLst>
                  <a:outerShdw blurRad="38100" dist="38100" dir="2700000" algn="tl">
                    <a:srgbClr val="000000"/>
                  </a:outerShdw>
                </a:effectLst>
                <a:ea typeface="ＭＳ Ｐゴシック" charset="0"/>
                <a:cs typeface="American Typewriter" charset="0"/>
              </a:rPr>
              <a:t>As </a:t>
            </a:r>
            <a:r>
              <a:rPr lang="en-US" sz="3600" dirty="0">
                <a:solidFill>
                  <a:schemeClr val="tx1"/>
                </a:solidFill>
                <a:effectLst>
                  <a:outerShdw blurRad="38100" dist="38100" dir="2700000" algn="tl">
                    <a:srgbClr val="000000"/>
                  </a:outerShdw>
                </a:effectLst>
                <a:ea typeface="ＭＳ Ｐゴシック" charset="0"/>
                <a:cs typeface="American Typewriter" charset="0"/>
              </a:rPr>
              <a:t>a result of this fact, natural processes that involve energy transfer must have one direction, and all natural processes are irreversible. </a:t>
            </a:r>
            <a:endParaRPr lang="en-US" sz="3600" dirty="0" smtClean="0">
              <a:solidFill>
                <a:schemeClr val="tx1"/>
              </a:solidFill>
              <a:effectLst>
                <a:outerShdw blurRad="38100" dist="38100" dir="2700000" algn="tl">
                  <a:srgbClr val="000000"/>
                </a:outerShdw>
              </a:effectLst>
              <a:ea typeface="ＭＳ Ｐゴシック" charset="0"/>
              <a:cs typeface="American Typewriter" charset="0"/>
            </a:endParaRPr>
          </a:p>
          <a:p>
            <a:pPr marL="1360487" indent="-742950" algn="l">
              <a:spcBef>
                <a:spcPts val="1300"/>
              </a:spcBef>
              <a:buAutoNum type="arabicPeriod"/>
            </a:pPr>
            <a:r>
              <a:rPr lang="en-US" sz="3600" dirty="0" smtClean="0">
                <a:solidFill>
                  <a:schemeClr val="tx1"/>
                </a:solidFill>
                <a:effectLst>
                  <a:outerShdw blurRad="38100" dist="38100" dir="2700000" algn="tl">
                    <a:srgbClr val="000000"/>
                  </a:outerShdw>
                </a:effectLst>
                <a:ea typeface="ＭＳ Ｐゴシック" charset="0"/>
                <a:cs typeface="American Typewriter" charset="0"/>
              </a:rPr>
              <a:t>Thus </a:t>
            </a:r>
            <a:r>
              <a:rPr lang="en-US" sz="3600" dirty="0">
                <a:solidFill>
                  <a:schemeClr val="tx1"/>
                </a:solidFill>
                <a:effectLst>
                  <a:outerShdw blurRad="38100" dist="38100" dir="2700000" algn="tl">
                    <a:srgbClr val="000000"/>
                  </a:outerShdw>
                </a:effectLst>
                <a:ea typeface="ＭＳ Ｐゴシック" charset="0"/>
                <a:cs typeface="American Typewriter" charset="0"/>
              </a:rPr>
              <a:t>the entropy of an isolated system always increases with time. </a:t>
            </a:r>
            <a:r>
              <a:rPr lang="en-US" sz="3600" dirty="0">
                <a:solidFill>
                  <a:schemeClr val="tx1"/>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(Entropy is the measure of the disorder or randomness of energy and matter in a system. - Both energy and matter in the Universe are becoming less useful as time goes on).</a:t>
            </a:r>
          </a:p>
        </p:txBody>
      </p:sp>
      <p:sp>
        <p:nvSpPr>
          <p:cNvPr id="34819" name="Rectangle 3"/>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18">
                                            <p:bg/>
                                          </p:spTgt>
                                        </p:tgtEl>
                                        <p:attrNameLst>
                                          <p:attrName>style.visibility</p:attrName>
                                        </p:attrNameLst>
                                      </p:cBhvr>
                                      <p:to>
                                        <p:strVal val="visible"/>
                                      </p:to>
                                    </p:set>
                                    <p:animEffect transition="in" filter="blinds(horizontal)">
                                      <p:cBhvr>
                                        <p:cTn id="7" dur="500"/>
                                        <p:tgtEl>
                                          <p:spTgt spid="3481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4818">
                                            <p:txEl>
                                              <p:pRg st="0" end="0"/>
                                            </p:txEl>
                                          </p:spTgt>
                                        </p:tgtEl>
                                        <p:attrNameLst>
                                          <p:attrName>style.visibility</p:attrName>
                                        </p:attrNameLst>
                                      </p:cBhvr>
                                      <p:to>
                                        <p:strVal val="visible"/>
                                      </p:to>
                                    </p:set>
                                    <p:animEffect transition="in" filter="blinds(horizontal)">
                                      <p:cBhvr>
                                        <p:cTn id="12" dur="500"/>
                                        <p:tgtEl>
                                          <p:spTgt spid="348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4818">
                                            <p:txEl>
                                              <p:pRg st="1" end="1"/>
                                            </p:txEl>
                                          </p:spTgt>
                                        </p:tgtEl>
                                        <p:attrNameLst>
                                          <p:attrName>style.visibility</p:attrName>
                                        </p:attrNameLst>
                                      </p:cBhvr>
                                      <p:to>
                                        <p:strVal val="visible"/>
                                      </p:to>
                                    </p:set>
                                    <p:animEffect transition="in" filter="blinds(horizontal)">
                                      <p:cBhvr>
                                        <p:cTn id="17" dur="500"/>
                                        <p:tgtEl>
                                          <p:spTgt spid="348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818">
                                            <p:txEl>
                                              <p:pRg st="2" end="2"/>
                                            </p:txEl>
                                          </p:spTgt>
                                        </p:tgtEl>
                                        <p:attrNameLst>
                                          <p:attrName>style.visibility</p:attrName>
                                        </p:attrNameLst>
                                      </p:cBhvr>
                                      <p:to>
                                        <p:strVal val="visible"/>
                                      </p:to>
                                    </p:set>
                                    <p:animEffect transition="in" filter="blinds(horizontal)">
                                      <p:cBhvr>
                                        <p:cTn id="22" dur="500"/>
                                        <p:tgtEl>
                                          <p:spTgt spid="348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4818">
                                            <p:txEl>
                                              <p:pRg st="3" end="3"/>
                                            </p:txEl>
                                          </p:spTgt>
                                        </p:tgtEl>
                                        <p:attrNameLst>
                                          <p:attrName>style.visibility</p:attrName>
                                        </p:attrNameLst>
                                      </p:cBhvr>
                                      <p:to>
                                        <p:strVal val="visible"/>
                                      </p:to>
                                    </p:set>
                                    <p:animEffect transition="in" filter="blinds(horizontal)">
                                      <p:cBhvr>
                                        <p:cTn id="27" dur="500"/>
                                        <p:tgtEl>
                                          <p:spTgt spid="348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pic>
        <p:nvPicPr>
          <p:cNvPr id="358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2590800"/>
            <a:ext cx="3517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3584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0">
            <a:off x="242888" y="6624638"/>
            <a:ext cx="2336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35844" name="Rectangle 4"/>
          <p:cNvSpPr>
            <a:spLocks/>
          </p:cNvSpPr>
          <p:nvPr/>
        </p:nvSpPr>
        <p:spPr bwMode="auto">
          <a:xfrm>
            <a:off x="3975100" y="2260600"/>
            <a:ext cx="8724900" cy="59944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r>
              <a:rPr lang="ja-JP" altLang="en-US" sz="3300" dirty="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300" dirty="0">
                <a:solidFill>
                  <a:schemeClr val="tx1"/>
                </a:solidFill>
                <a:effectLst>
                  <a:outerShdw blurRad="38100" dist="38100" dir="2700000" algn="tl">
                    <a:srgbClr val="000000"/>
                  </a:outerShdw>
                </a:effectLst>
                <a:ea typeface="ＭＳ Ｐゴシック" charset="0"/>
                <a:cs typeface="American Typewriter" charset="0"/>
              </a:rPr>
              <a:t>The Second Law of thermodynamics is probably the most powerful piece of legislation in the physical world. It ultimately describes every process we have ever discovered: it is the final Court of Appeal in any dispute relating to action and procedures, whether they are naturally generated or man inspired.        </a:t>
            </a:r>
            <a:endParaRPr lang="en-US" sz="3300" dirty="0" smtClean="0">
              <a:solidFill>
                <a:schemeClr val="tx1"/>
              </a:solidFill>
              <a:effectLst>
                <a:outerShdw blurRad="38100" dist="38100" dir="2700000" algn="tl">
                  <a:srgbClr val="000000"/>
                </a:outerShdw>
              </a:effectLst>
              <a:ea typeface="ＭＳ Ｐゴシック" charset="0"/>
              <a:cs typeface="American Typewriter" charset="0"/>
            </a:endParaRPr>
          </a:p>
          <a:p>
            <a:r>
              <a:rPr lang="en-US" sz="3300" b="1" dirty="0" smtClean="0">
                <a:solidFill>
                  <a:srgbClr val="FFFCAB"/>
                </a:solidFill>
                <a:effectLst>
                  <a:outerShdw blurRad="38100" dist="38100" dir="2700000" algn="tl">
                    <a:srgbClr val="FFFFFF"/>
                  </a:outerShdw>
                </a:effectLst>
                <a:ea typeface="ＭＳ Ｐゴシック" charset="0"/>
                <a:cs typeface="American Typewriter" charset="0"/>
              </a:rPr>
              <a:t>It </a:t>
            </a:r>
            <a:r>
              <a:rPr lang="en-US" sz="3300" b="1" dirty="0">
                <a:solidFill>
                  <a:srgbClr val="FFFCAB"/>
                </a:solidFill>
                <a:effectLst>
                  <a:outerShdw blurRad="38100" dist="38100" dir="2700000" algn="tl">
                    <a:srgbClr val="FFFFFF"/>
                  </a:outerShdw>
                </a:effectLst>
                <a:ea typeface="ＭＳ Ｐゴシック" charset="0"/>
                <a:cs typeface="American Typewriter" charset="0"/>
              </a:rPr>
              <a:t>draws the conclusion that in our universe there is an overall reduction in order, a loss of available energy that is measured as an increase in entropy. . .</a:t>
            </a:r>
            <a:r>
              <a:rPr lang="ja-JP" altLang="en-US" sz="3300" dirty="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300" dirty="0">
                <a:solidFill>
                  <a:schemeClr val="tx1"/>
                </a:solidFill>
                <a:effectLst>
                  <a:outerShdw blurRad="38100" dist="38100" dir="2700000" algn="tl">
                    <a:srgbClr val="000000"/>
                  </a:outerShdw>
                </a:effectLst>
                <a:ea typeface="ＭＳ Ｐゴシック" charset="0"/>
                <a:cs typeface="American Typewriter" charset="0"/>
              </a:rPr>
              <a:t> </a:t>
            </a:r>
          </a:p>
        </p:txBody>
      </p:sp>
      <p:sp>
        <p:nvSpPr>
          <p:cNvPr id="35845" name="Rectangle 5"/>
          <p:cNvSpPr>
            <a:spLocks/>
          </p:cNvSpPr>
          <p:nvPr/>
        </p:nvSpPr>
        <p:spPr bwMode="auto">
          <a:xfrm>
            <a:off x="2638425" y="8394700"/>
            <a:ext cx="7708900" cy="1041400"/>
          </a:xfrm>
          <a:prstGeom prst="rect">
            <a:avLst/>
          </a:prstGeom>
          <a:gradFill rotWithShape="0">
            <a:gsLst>
              <a:gs pos="0">
                <a:srgbClr val="000000">
                  <a:alpha val="53999"/>
                </a:srgbClr>
              </a:gs>
              <a:gs pos="100000">
                <a:srgbClr val="4C4C4C">
                  <a:alpha val="78999"/>
                </a:srgbClr>
              </a:gs>
            </a:gsLst>
            <a:lin ang="5400000" scaled="1"/>
          </a:gradFill>
          <a:ln>
            <a:noFill/>
          </a:ln>
          <a:extLs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en-US" sz="3200">
                <a:solidFill>
                  <a:schemeClr val="tx1"/>
                </a:solidFill>
                <a:effectLst>
                  <a:outerShdw blurRad="38100" dist="38100" dir="2700000" algn="tl">
                    <a:srgbClr val="000000"/>
                  </a:outerShdw>
                </a:effectLst>
                <a:ea typeface="ＭＳ Ｐゴシック" charset="0"/>
                <a:cs typeface="American Typewriter" charset="0"/>
              </a:rPr>
              <a:t>[Geisler, Unshakable Foundations, Bethany House, 2001, pg. 74] </a:t>
            </a:r>
          </a:p>
        </p:txBody>
      </p:sp>
    </p:spTree>
  </p:cSld>
  <p:clrMapOvr>
    <a:masterClrMapping/>
  </p:clrMapOvr>
  <p:transition xmlns:p14="http://schemas.microsoft.com/office/powerpoint/2010/main" spd="med">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pic>
        <p:nvPicPr>
          <p:cNvPr id="3686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2590800"/>
            <a:ext cx="3517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3686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0">
            <a:off x="242888" y="6624638"/>
            <a:ext cx="2336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36868" name="Rectangle 4"/>
          <p:cNvSpPr>
            <a:spLocks/>
          </p:cNvSpPr>
          <p:nvPr/>
        </p:nvSpPr>
        <p:spPr bwMode="auto">
          <a:xfrm>
            <a:off x="3962400" y="2717800"/>
            <a:ext cx="8686800" cy="50292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r>
              <a:rPr lang="ja-JP" altLang="en-US" sz="36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600">
                <a:solidFill>
                  <a:schemeClr val="tx1"/>
                </a:solidFill>
                <a:effectLst>
                  <a:outerShdw blurRad="38100" dist="38100" dir="2700000" algn="tl">
                    <a:srgbClr val="000000"/>
                  </a:outerShdw>
                </a:effectLst>
                <a:ea typeface="ＭＳ Ｐゴシック" charset="0"/>
                <a:cs typeface="American Typewriter" charset="0"/>
              </a:rPr>
              <a:t>. . . So the available stock of order is being exhausted. Akin to the dying battery of a flashlight, useful energy is being dissipated into entropy after which none remains for use… </a:t>
            </a:r>
            <a:r>
              <a:rPr lang="en-US" sz="3600" b="1">
                <a:solidFill>
                  <a:srgbClr val="FFFCAB"/>
                </a:solidFill>
                <a:effectLst>
                  <a:outerShdw blurRad="38100" dist="38100" dir="2700000" algn="tl">
                    <a:srgbClr val="FFFFFF"/>
                  </a:outerShdw>
                </a:effectLst>
                <a:ea typeface="ＭＳ Ｐゴシック" charset="0"/>
                <a:cs typeface="American Typewriter" charset="0"/>
              </a:rPr>
              <a:t>For us to live in a universe in which the Second Law of thermodynamics holds, then, it must be a universe that has a starting point, a creation</a:t>
            </a:r>
            <a:r>
              <a:rPr lang="en-US" sz="3600">
                <a:solidFill>
                  <a:srgbClr val="FFFCAB"/>
                </a:solidFill>
                <a:effectLst>
                  <a:outerShdw blurRad="38100" dist="38100" dir="2700000" algn="tl">
                    <a:srgbClr val="FFFFFF"/>
                  </a:outerShdw>
                </a:effectLst>
                <a:ea typeface="ＭＳ Ｐゴシック" charset="0"/>
                <a:cs typeface="American Typewriter" charset="0"/>
              </a:rPr>
              <a:t>.</a:t>
            </a:r>
            <a:r>
              <a:rPr lang="ja-JP" altLang="en-US" sz="3600">
                <a:solidFill>
                  <a:schemeClr val="tx1"/>
                </a:solidFill>
                <a:effectLst>
                  <a:outerShdw blurRad="38100" dist="38100" dir="2700000" algn="tl">
                    <a:srgbClr val="000000"/>
                  </a:outerShdw>
                </a:effectLst>
                <a:latin typeface="Arial"/>
                <a:ea typeface="ＭＳ Ｐゴシック" charset="0"/>
                <a:cs typeface="American Typewriter" charset="0"/>
              </a:rPr>
              <a:t>”</a:t>
            </a:r>
            <a:endParaRPr lang="en-US" sz="3600">
              <a:solidFill>
                <a:schemeClr val="tx1"/>
              </a:solidFill>
              <a:effectLst>
                <a:outerShdw blurRad="38100" dist="38100" dir="2700000" algn="tl">
                  <a:srgbClr val="000000"/>
                </a:outerShdw>
              </a:effectLst>
              <a:ea typeface="ＭＳ Ｐゴシック" charset="0"/>
              <a:cs typeface="American Typewriter" charset="0"/>
            </a:endParaRPr>
          </a:p>
        </p:txBody>
      </p:sp>
      <p:sp>
        <p:nvSpPr>
          <p:cNvPr id="36869" name="Rectangle 5"/>
          <p:cNvSpPr>
            <a:spLocks/>
          </p:cNvSpPr>
          <p:nvPr/>
        </p:nvSpPr>
        <p:spPr bwMode="auto">
          <a:xfrm>
            <a:off x="2638425" y="8394700"/>
            <a:ext cx="7708900" cy="1041400"/>
          </a:xfrm>
          <a:prstGeom prst="rect">
            <a:avLst/>
          </a:prstGeom>
          <a:gradFill rotWithShape="0">
            <a:gsLst>
              <a:gs pos="0">
                <a:srgbClr val="000000">
                  <a:alpha val="53999"/>
                </a:srgbClr>
              </a:gs>
              <a:gs pos="100000">
                <a:srgbClr val="4C4C4C">
                  <a:alpha val="78999"/>
                </a:srgbClr>
              </a:gs>
            </a:gsLst>
            <a:lin ang="5400000" scaled="1"/>
          </a:gradFill>
          <a:ln>
            <a:noFill/>
          </a:ln>
          <a:extLs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en-US" sz="3200">
                <a:solidFill>
                  <a:schemeClr val="tx1"/>
                </a:solidFill>
                <a:effectLst>
                  <a:outerShdw blurRad="38100" dist="38100" dir="2700000" algn="tl">
                    <a:srgbClr val="000000"/>
                  </a:outerShdw>
                </a:effectLst>
                <a:ea typeface="ＭＳ Ｐゴシック" charset="0"/>
                <a:cs typeface="American Typewriter" charset="0"/>
              </a:rPr>
              <a:t>[Geisler, Unshakable Foundations, Bethany House, 2001, pg. 74] </a:t>
            </a:r>
          </a:p>
        </p:txBody>
      </p:sp>
    </p:spTree>
  </p:cSld>
  <p:clrMapOvr>
    <a:masterClrMapping/>
  </p:clrMapOvr>
  <p:transition xmlns:p14="http://schemas.microsoft.com/office/powerpoint/2010/main" spd="med">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789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388" y="2597150"/>
            <a:ext cx="9258300" cy="71501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7891" name="Rectangle 3"/>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spTree>
  </p:cSld>
  <p:clrMapOvr>
    <a:masterClrMapping/>
  </p:clrMapOvr>
  <p:transition xmlns:p14="http://schemas.microsoft.com/office/powerpoint/2010/main" spd="med">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8914" name="Rectangle 2"/>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pic>
        <p:nvPicPr>
          <p:cNvPr id="3891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2127250"/>
            <a:ext cx="11899900" cy="1866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8916" name="Rectangle 4"/>
          <p:cNvSpPr>
            <a:spLocks/>
          </p:cNvSpPr>
          <p:nvPr/>
        </p:nvSpPr>
        <p:spPr bwMode="auto">
          <a:xfrm>
            <a:off x="2882900" y="4152900"/>
            <a:ext cx="9855200" cy="5372100"/>
          </a:xfrm>
          <a:prstGeom prst="rect">
            <a:avLst/>
          </a:prstGeom>
          <a:gradFill rotWithShape="0">
            <a:gsLst>
              <a:gs pos="0">
                <a:srgbClr val="000000">
                  <a:alpha val="37999"/>
                </a:srgbClr>
              </a:gs>
              <a:gs pos="100000">
                <a:srgbClr val="4C4C4C">
                  <a:alpha val="57999"/>
                </a:srgbClr>
              </a:gs>
            </a:gsLst>
            <a:lin ang="5400000" scaled="1"/>
          </a:gradFill>
          <a:ln>
            <a:noFill/>
          </a:ln>
          <a:effectLst>
            <a:outerShdw blurRad="152400" dist="76199" dir="5400000"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800100" indent="-800100" algn="l">
              <a:spcBef>
                <a:spcPts val="3100"/>
              </a:spcBef>
              <a:buClr>
                <a:srgbClr val="CCFF66"/>
              </a:buClr>
              <a:buSzPct val="125000"/>
              <a:buFont typeface="Zapf Dingbats" charset="0"/>
              <a:buChar char="✦"/>
            </a:pPr>
            <a:r>
              <a:rPr lang="en-US" sz="4100" dirty="0">
                <a:solidFill>
                  <a:schemeClr val="tx1"/>
                </a:solidFill>
                <a:effectLst>
                  <a:outerShdw blurRad="38100" dist="38100" dir="2700000" algn="tl">
                    <a:srgbClr val="000000"/>
                  </a:outerShdw>
                </a:effectLst>
                <a:ea typeface="ＭＳ Ｐゴシック" charset="0"/>
                <a:cs typeface="American Typewriter" charset="0"/>
              </a:rPr>
              <a:t>A healthy, rooted tree does not fall over because a fly flies into it. </a:t>
            </a:r>
            <a:endParaRPr lang="en-US" sz="4100" dirty="0" smtClean="0">
              <a:solidFill>
                <a:schemeClr val="tx1"/>
              </a:solidFill>
              <a:effectLst>
                <a:outerShdw blurRad="38100" dist="38100" dir="2700000" algn="tl">
                  <a:srgbClr val="000000"/>
                </a:outerShdw>
              </a:effectLst>
              <a:ea typeface="ＭＳ Ｐゴシック" charset="0"/>
              <a:cs typeface="American Typewriter" charset="0"/>
            </a:endParaRPr>
          </a:p>
          <a:p>
            <a:pPr marL="800100" indent="-800100" algn="l">
              <a:spcBef>
                <a:spcPts val="3100"/>
              </a:spcBef>
              <a:buClr>
                <a:srgbClr val="CCFF66"/>
              </a:buClr>
              <a:buSzPct val="125000"/>
              <a:buFont typeface="Zapf Dingbats" charset="0"/>
              <a:buChar char="✦"/>
            </a:pPr>
            <a:r>
              <a:rPr lang="en-US" sz="4100" dirty="0" smtClean="0">
                <a:solidFill>
                  <a:schemeClr val="tx1"/>
                </a:solidFill>
                <a:effectLst>
                  <a:outerShdw blurRad="38100" dist="38100" dir="2700000" algn="tl">
                    <a:srgbClr val="000000"/>
                  </a:outerShdw>
                </a:effectLst>
                <a:ea typeface="ＭＳ Ｐゴシック" charset="0"/>
                <a:cs typeface="American Typewriter" charset="0"/>
              </a:rPr>
              <a:t>An </a:t>
            </a:r>
            <a:r>
              <a:rPr lang="en-US" sz="4100" dirty="0">
                <a:solidFill>
                  <a:schemeClr val="tx1"/>
                </a:solidFill>
                <a:effectLst>
                  <a:outerShdw blurRad="38100" dist="38100" dir="2700000" algn="tl">
                    <a:srgbClr val="000000"/>
                  </a:outerShdw>
                </a:effectLst>
                <a:ea typeface="ＭＳ Ｐゴシック" charset="0"/>
                <a:cs typeface="American Typewriter" charset="0"/>
              </a:rPr>
              <a:t>encyclopedia is not produced by spilling ink onto a stack of paper. </a:t>
            </a:r>
            <a:endParaRPr lang="en-US" sz="4100" dirty="0" smtClean="0">
              <a:solidFill>
                <a:schemeClr val="tx1"/>
              </a:solidFill>
              <a:effectLst>
                <a:outerShdw blurRad="38100" dist="38100" dir="2700000" algn="tl">
                  <a:srgbClr val="000000"/>
                </a:outerShdw>
              </a:effectLst>
              <a:ea typeface="ＭＳ Ｐゴシック" charset="0"/>
              <a:cs typeface="American Typewriter" charset="0"/>
            </a:endParaRPr>
          </a:p>
          <a:p>
            <a:pPr marL="800100" indent="-800100" algn="l">
              <a:spcBef>
                <a:spcPts val="3100"/>
              </a:spcBef>
              <a:buClr>
                <a:srgbClr val="CCFF66"/>
              </a:buClr>
              <a:buSzPct val="125000"/>
              <a:buFont typeface="Zapf Dingbats" charset="0"/>
              <a:buChar char="✦"/>
            </a:pPr>
            <a:r>
              <a:rPr lang="en-US" sz="4100" dirty="0" smtClean="0">
                <a:solidFill>
                  <a:schemeClr val="tx1"/>
                </a:solidFill>
                <a:effectLst>
                  <a:outerShdw blurRad="38100" dist="38100" dir="2700000" algn="tl">
                    <a:srgbClr val="000000"/>
                  </a:outerShdw>
                </a:effectLst>
                <a:ea typeface="ＭＳ Ｐゴシック" charset="0"/>
                <a:cs typeface="American Typewriter" charset="0"/>
              </a:rPr>
              <a:t>These </a:t>
            </a:r>
            <a:r>
              <a:rPr lang="en-US" sz="4100" dirty="0">
                <a:solidFill>
                  <a:schemeClr val="tx1"/>
                </a:solidFill>
                <a:effectLst>
                  <a:outerShdw blurRad="38100" dist="38100" dir="2700000" algn="tl">
                    <a:srgbClr val="000000"/>
                  </a:outerShdw>
                </a:effectLst>
                <a:ea typeface="ＭＳ Ｐゴシック" charset="0"/>
                <a:cs typeface="American Typewriter" charset="0"/>
              </a:rPr>
              <a:t>are not adequate causes. For whatever effects we see, we must present adequate causes. </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16">
                                            <p:bg/>
                                          </p:spTgt>
                                        </p:tgtEl>
                                        <p:attrNameLst>
                                          <p:attrName>style.visibility</p:attrName>
                                        </p:attrNameLst>
                                      </p:cBhvr>
                                      <p:to>
                                        <p:strVal val="visible"/>
                                      </p:to>
                                    </p:set>
                                    <p:animEffect transition="in" filter="wipe(left)">
                                      <p:cBhvr>
                                        <p:cTn id="7" dur="500"/>
                                        <p:tgtEl>
                                          <p:spTgt spid="38916">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916">
                                            <p:txEl>
                                              <p:pRg st="0" end="0"/>
                                            </p:txEl>
                                          </p:spTgt>
                                        </p:tgtEl>
                                        <p:attrNameLst>
                                          <p:attrName>style.visibility</p:attrName>
                                        </p:attrNameLst>
                                      </p:cBhvr>
                                      <p:to>
                                        <p:strVal val="visible"/>
                                      </p:to>
                                    </p:set>
                                    <p:animEffect transition="in" filter="wipe(left)">
                                      <p:cBhvr>
                                        <p:cTn id="12" dur="500"/>
                                        <p:tgtEl>
                                          <p:spTgt spid="389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916">
                                            <p:txEl>
                                              <p:pRg st="1" end="1"/>
                                            </p:txEl>
                                          </p:spTgt>
                                        </p:tgtEl>
                                        <p:attrNameLst>
                                          <p:attrName>style.visibility</p:attrName>
                                        </p:attrNameLst>
                                      </p:cBhvr>
                                      <p:to>
                                        <p:strVal val="visible"/>
                                      </p:to>
                                    </p:set>
                                    <p:animEffect transition="in" filter="wipe(left)">
                                      <p:cBhvr>
                                        <p:cTn id="17" dur="500"/>
                                        <p:tgtEl>
                                          <p:spTgt spid="389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916">
                                            <p:txEl>
                                              <p:pRg st="2" end="2"/>
                                            </p:txEl>
                                          </p:spTgt>
                                        </p:tgtEl>
                                        <p:attrNameLst>
                                          <p:attrName>style.visibility</p:attrName>
                                        </p:attrNameLst>
                                      </p:cBhvr>
                                      <p:to>
                                        <p:strVal val="visible"/>
                                      </p:to>
                                    </p:set>
                                    <p:animEffect transition="in" filter="wipe(left)">
                                      <p:cBhvr>
                                        <p:cTn id="22" dur="500"/>
                                        <p:tgtEl>
                                          <p:spTgt spid="389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build="p"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sp>
        <p:nvSpPr>
          <p:cNvPr id="39938" name="Rectangle 2"/>
          <p:cNvSpPr>
            <a:spLocks/>
          </p:cNvSpPr>
          <p:nvPr/>
        </p:nvSpPr>
        <p:spPr bwMode="auto">
          <a:xfrm>
            <a:off x="4508500" y="4051300"/>
            <a:ext cx="8128000" cy="4191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r>
              <a:rPr lang="ja-JP" altLang="en-US">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a:solidFill>
                  <a:schemeClr val="tx1"/>
                </a:solidFill>
                <a:effectLst>
                  <a:outerShdw blurRad="38100" dist="38100" dir="2700000" algn="tl">
                    <a:srgbClr val="000000"/>
                  </a:outerShdw>
                </a:effectLst>
                <a:ea typeface="ＭＳ Ｐゴシック" charset="0"/>
                <a:cs typeface="American Typewriter" charset="0"/>
              </a:rPr>
              <a:t>If the existence of the cosmos as a whole needs to be explained, and if it cannot be explained by natural causes, Then we must look to the existence and action of a supernatural cause for its explanation</a:t>
            </a:r>
            <a:r>
              <a:rPr lang="ja-JP" altLang="en-US">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a:solidFill>
                  <a:schemeClr val="tx1"/>
                </a:solidFill>
                <a:effectLst>
                  <a:outerShdw blurRad="38100" dist="38100" dir="2700000" algn="tl">
                    <a:srgbClr val="000000"/>
                  </a:outerShdw>
                </a:effectLst>
                <a:ea typeface="ＭＳ Ｐゴシック" charset="0"/>
                <a:cs typeface="American Typewriter" charset="0"/>
              </a:rPr>
              <a:t> </a:t>
            </a:r>
          </a:p>
        </p:txBody>
      </p:sp>
      <p:sp>
        <p:nvSpPr>
          <p:cNvPr id="39939" name="Rectangle 3"/>
          <p:cNvSpPr>
            <a:spLocks/>
          </p:cNvSpPr>
          <p:nvPr/>
        </p:nvSpPr>
        <p:spPr bwMode="auto">
          <a:xfrm>
            <a:off x="4721225" y="8496300"/>
            <a:ext cx="7696200" cy="914400"/>
          </a:xfrm>
          <a:prstGeom prst="rect">
            <a:avLst/>
          </a:prstGeom>
          <a:gradFill rotWithShape="0">
            <a:gsLst>
              <a:gs pos="0">
                <a:srgbClr val="000000">
                  <a:alpha val="53999"/>
                </a:srgbClr>
              </a:gs>
              <a:gs pos="100000">
                <a:srgbClr val="4C4C4C">
                  <a:alpha val="78999"/>
                </a:srgbClr>
              </a:gs>
            </a:gsLst>
            <a:lin ang="5400000" scaled="1"/>
          </a:gradFill>
          <a:ln>
            <a:noFill/>
          </a:ln>
          <a:extLs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en-US" sz="2800">
                <a:solidFill>
                  <a:schemeClr val="tx1"/>
                </a:solidFill>
                <a:effectLst>
                  <a:outerShdw blurRad="38100" dist="38100" dir="2700000" algn="tl">
                    <a:srgbClr val="000000"/>
                  </a:outerShdw>
                </a:effectLst>
                <a:ea typeface="ＭＳ Ｐゴシック" charset="0"/>
                <a:cs typeface="American Typewriter" charset="0"/>
              </a:rPr>
              <a:t>[Mortimer J. Adler, How to Think about God New York: Macmillian, 1980) pg. 131]</a:t>
            </a:r>
          </a:p>
        </p:txBody>
      </p:sp>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3902075"/>
            <a:ext cx="3784600" cy="5572125"/>
          </a:xfrm>
          <a:prstGeom prst="rect">
            <a:avLst/>
          </a:prstGeom>
          <a:noFill/>
          <a:ln>
            <a:noFill/>
          </a:ln>
          <a:effectLst>
            <a:outerShdw blurRad="152400" dist="76199" dir="1979998"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9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9683">
            <a:off x="2914650" y="4008438"/>
            <a:ext cx="1384300" cy="2292350"/>
          </a:xfrm>
          <a:prstGeom prst="rect">
            <a:avLst/>
          </a:prstGeom>
          <a:noFill/>
          <a:ln>
            <a:noFill/>
          </a:ln>
          <a:effectLst>
            <a:outerShdw blurRad="152400" dist="76199" dir="1979998"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994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8" y="2127250"/>
            <a:ext cx="11899900" cy="1866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0962" name="Rectangle 2"/>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pic>
        <p:nvPicPr>
          <p:cNvPr id="4096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2127250"/>
            <a:ext cx="11899900" cy="1866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096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 y="3975100"/>
            <a:ext cx="11963400" cy="5562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197100"/>
            <a:ext cx="5173663"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1986" name="Rectangle 2"/>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pic>
        <p:nvPicPr>
          <p:cNvPr id="419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2120900"/>
            <a:ext cx="8013700" cy="76327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197100"/>
            <a:ext cx="5173663"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3010" name="Rectangle 2"/>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pic>
        <p:nvPicPr>
          <p:cNvPr id="4301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2838450"/>
            <a:ext cx="8064500" cy="62103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197100"/>
            <a:ext cx="5173663"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4034" name="Rectangle 2"/>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pic>
        <p:nvPicPr>
          <p:cNvPr id="4403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2451100"/>
            <a:ext cx="8115300" cy="6946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74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638300"/>
            <a:ext cx="13106400" cy="77343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7411" name="Rectangle 3"/>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5058" name="Rectangle 2"/>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Material Universe?</a:t>
            </a:r>
          </a:p>
        </p:txBody>
      </p:sp>
      <p:pic>
        <p:nvPicPr>
          <p:cNvPr id="4505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2127250"/>
            <a:ext cx="11899900" cy="1866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506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3924300"/>
            <a:ext cx="12065000" cy="57404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0"/>
            <a:ext cx="14986000" cy="97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60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2127250"/>
            <a:ext cx="11899900" cy="1866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608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3581400"/>
            <a:ext cx="9855200" cy="4800600"/>
          </a:xfrm>
          <a:prstGeom prst="rect">
            <a:avLst/>
          </a:prstGeom>
          <a:noFill/>
          <a:ln>
            <a:noFill/>
          </a:ln>
          <a:effectLst>
            <a:outerShdw blurRad="152400" dist="76199" dir="54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dissolve">
                                      <p:cBhvr>
                                        <p:cTn id="7"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0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0"/>
            <a:ext cx="121412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0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0"/>
            <a:ext cx="80137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400" y="0"/>
            <a:ext cx="543877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0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2290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1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1600"/>
            <a:ext cx="13144500" cy="985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11"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73300"/>
            <a:ext cx="3683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12"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065713"/>
            <a:ext cx="13004800"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47113" name="Rectangle 9"/>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wipe(down)">
                                      <p:cBhvr>
                                        <p:cTn id="7" dur="500"/>
                                        <p:tgtEl>
                                          <p:spTgt spid="47106"/>
                                        </p:tgtEl>
                                      </p:cBhvr>
                                    </p:animEffect>
                                  </p:childTnLst>
                                </p:cTn>
                              </p:par>
                            </p:childTnLst>
                          </p:cTn>
                        </p:par>
                        <p:par>
                          <p:cTn id="8" fill="hold" nodeType="afterGroup">
                            <p:stCondLst>
                              <p:cond delay="500"/>
                            </p:stCondLst>
                            <p:childTnLst>
                              <p:par>
                                <p:cTn id="9" presetID="22" presetClass="entr" presetSubtype="4" fill="hold" nodeType="afterEffect">
                                  <p:stCondLst>
                                    <p:cond delay="500"/>
                                  </p:stCondLst>
                                  <p:childTnLst>
                                    <p:set>
                                      <p:cBhvr>
                                        <p:cTn id="10" dur="1" fill="hold">
                                          <p:stCondLst>
                                            <p:cond delay="0"/>
                                          </p:stCondLst>
                                        </p:cTn>
                                        <p:tgtEl>
                                          <p:spTgt spid="47108"/>
                                        </p:tgtEl>
                                        <p:attrNameLst>
                                          <p:attrName>style.visibility</p:attrName>
                                        </p:attrNameLst>
                                      </p:cBhvr>
                                      <p:to>
                                        <p:strVal val="visible"/>
                                      </p:to>
                                    </p:set>
                                    <p:animEffect transition="in" filter="wipe(down)">
                                      <p:cBhvr>
                                        <p:cTn id="11" dur="500"/>
                                        <p:tgtEl>
                                          <p:spTgt spid="47108"/>
                                        </p:tgtEl>
                                      </p:cBhvr>
                                    </p:animEffect>
                                  </p:childTnLst>
                                </p:cTn>
                              </p:par>
                            </p:childTnLst>
                          </p:cTn>
                        </p:par>
                        <p:par>
                          <p:cTn id="12" fill="hold" nodeType="afterGroup">
                            <p:stCondLst>
                              <p:cond delay="1500"/>
                            </p:stCondLst>
                            <p:childTnLst>
                              <p:par>
                                <p:cTn id="13" presetID="22" presetClass="entr" presetSubtype="4" fill="hold" nodeType="afterEffect">
                                  <p:stCondLst>
                                    <p:cond delay="500"/>
                                  </p:stCondLst>
                                  <p:childTnLst>
                                    <p:set>
                                      <p:cBhvr>
                                        <p:cTn id="14" dur="1" fill="hold">
                                          <p:stCondLst>
                                            <p:cond delay="0"/>
                                          </p:stCondLst>
                                        </p:cTn>
                                        <p:tgtEl>
                                          <p:spTgt spid="47109"/>
                                        </p:tgtEl>
                                        <p:attrNameLst>
                                          <p:attrName>style.visibility</p:attrName>
                                        </p:attrNameLst>
                                      </p:cBhvr>
                                      <p:to>
                                        <p:strVal val="visible"/>
                                      </p:to>
                                    </p:set>
                                    <p:animEffect transition="in" filter="wipe(down)">
                                      <p:cBhvr>
                                        <p:cTn id="15" dur="500"/>
                                        <p:tgtEl>
                                          <p:spTgt spid="47109"/>
                                        </p:tgtEl>
                                      </p:cBhvr>
                                    </p:animEffect>
                                  </p:childTnLst>
                                </p:cTn>
                              </p:par>
                            </p:childTnLst>
                          </p:cTn>
                        </p:par>
                        <p:par>
                          <p:cTn id="16" fill="hold" nodeType="afterGroup">
                            <p:stCondLst>
                              <p:cond delay="2500"/>
                            </p:stCondLst>
                            <p:childTnLst>
                              <p:par>
                                <p:cTn id="17" presetID="22" presetClass="entr" presetSubtype="4" fill="hold" nodeType="afterEffect">
                                  <p:stCondLst>
                                    <p:cond delay="500"/>
                                  </p:stCondLst>
                                  <p:childTnLst>
                                    <p:set>
                                      <p:cBhvr>
                                        <p:cTn id="18" dur="1" fill="hold">
                                          <p:stCondLst>
                                            <p:cond delay="0"/>
                                          </p:stCondLst>
                                        </p:cTn>
                                        <p:tgtEl>
                                          <p:spTgt spid="47107"/>
                                        </p:tgtEl>
                                        <p:attrNameLst>
                                          <p:attrName>style.visibility</p:attrName>
                                        </p:attrNameLst>
                                      </p:cBhvr>
                                      <p:to>
                                        <p:strVal val="visible"/>
                                      </p:to>
                                    </p:set>
                                    <p:animEffect transition="in" filter="wipe(down)">
                                      <p:cBhvr>
                                        <p:cTn id="19" dur="500"/>
                                        <p:tgtEl>
                                          <p:spTgt spid="47107"/>
                                        </p:tgtEl>
                                      </p:cBhvr>
                                    </p:animEffect>
                                  </p:childTnLst>
                                </p:cTn>
                              </p:par>
                            </p:childTnLst>
                          </p:cTn>
                        </p:par>
                        <p:par>
                          <p:cTn id="20" fill="hold" nodeType="afterGroup">
                            <p:stCondLst>
                              <p:cond delay="3500"/>
                            </p:stCondLst>
                            <p:childTnLst>
                              <p:par>
                                <p:cTn id="21" presetID="22" presetClass="entr" presetSubtype="4" fill="hold" nodeType="afterEffect">
                                  <p:stCondLst>
                                    <p:cond delay="2000"/>
                                  </p:stCondLst>
                                  <p:childTnLst>
                                    <p:set>
                                      <p:cBhvr>
                                        <p:cTn id="22" dur="1" fill="hold">
                                          <p:stCondLst>
                                            <p:cond delay="0"/>
                                          </p:stCondLst>
                                        </p:cTn>
                                        <p:tgtEl>
                                          <p:spTgt spid="47110"/>
                                        </p:tgtEl>
                                        <p:attrNameLst>
                                          <p:attrName>style.visibility</p:attrName>
                                        </p:attrNameLst>
                                      </p:cBhvr>
                                      <p:to>
                                        <p:strVal val="visible"/>
                                      </p:to>
                                    </p:set>
                                    <p:animEffect transition="in" filter="wipe(down)">
                                      <p:cBhvr>
                                        <p:cTn id="23"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27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813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0" y="1509713"/>
            <a:ext cx="8559800"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813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8132"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73300"/>
            <a:ext cx="3683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8133"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57400"/>
            <a:ext cx="1300480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8134"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065713"/>
            <a:ext cx="13004800"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48135" name="Rectangle 7"/>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xit" presetSubtype="0" fill="hold" nodeType="afterEffect">
                                  <p:stCondLst>
                                    <p:cond delay="2000"/>
                                  </p:stCondLst>
                                  <p:childTnLst>
                                    <p:set>
                                      <p:cBhvr>
                                        <p:cTn id="6" dur="1" fill="hold">
                                          <p:stCondLst>
                                            <p:cond delay="499"/>
                                          </p:stCondLst>
                                        </p:cTn>
                                        <p:tgtEl>
                                          <p:spTgt spid="48131"/>
                                        </p:tgtEl>
                                        <p:attrNameLst>
                                          <p:attrName>style.visibility</p:attrName>
                                        </p:attrNameLst>
                                      </p:cBhvr>
                                      <p:to>
                                        <p:strVal val="hidden"/>
                                      </p:to>
                                    </p:set>
                                  </p:childTnLst>
                                </p:cTn>
                              </p:par>
                            </p:childTnLst>
                          </p:cTn>
                        </p:par>
                        <p:par>
                          <p:cTn id="7" fill="hold" nodeType="afterGroup">
                            <p:stCondLst>
                              <p:cond delay="2500"/>
                            </p:stCondLst>
                            <p:childTnLst>
                              <p:par>
                                <p:cTn id="8" presetID="168" presetClass="exit" presetSubtype="0" fill="hold" nodeType="afterEffect">
                                  <p:stCondLst>
                                    <p:cond delay="2000"/>
                                  </p:stCondLst>
                                  <p:childTnLst>
                                    <p:set>
                                      <p:cBhvr>
                                        <p:cTn id="9" dur="1" fill="hold">
                                          <p:stCondLst>
                                            <p:cond delay="499"/>
                                          </p:stCondLst>
                                        </p:cTn>
                                        <p:tgtEl>
                                          <p:spTgt spid="481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603500"/>
            <a:ext cx="38989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49154" name="Rectangle 2"/>
          <p:cNvSpPr>
            <a:spLocks/>
          </p:cNvSpPr>
          <p:nvPr/>
        </p:nvSpPr>
        <p:spPr bwMode="auto">
          <a:xfrm>
            <a:off x="114300" y="8128000"/>
            <a:ext cx="127635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pPr indent="61913"/>
            <a:r>
              <a:rPr lang="en-US" sz="3600">
                <a:solidFill>
                  <a:schemeClr val="tx1"/>
                </a:solidFill>
                <a:latin typeface="Garamond" charset="0"/>
                <a:ea typeface="ＭＳ Ｐゴシック" charset="0"/>
                <a:cs typeface="Garamond" charset="0"/>
                <a:sym typeface="Garamond" charset="0"/>
              </a:rPr>
              <a:t>((2000), </a:t>
            </a:r>
            <a:r>
              <a:rPr lang="en-US" sz="3600">
                <a:solidFill>
                  <a:schemeClr val="tx1"/>
                </a:solidFill>
                <a:latin typeface="Garamond Italic" charset="0"/>
                <a:ea typeface="ＭＳ Ｐゴシック" charset="0"/>
                <a:cs typeface="Garamond Italic" charset="0"/>
                <a:sym typeface="Garamond Italic" charset="0"/>
              </a:rPr>
              <a:t>The Book of Nothing: Vacuums, Voids, and the Latest Ideas about the Origins of the Universe </a:t>
            </a:r>
            <a:r>
              <a:rPr lang="en-US" sz="3600">
                <a:solidFill>
                  <a:schemeClr val="tx1"/>
                </a:solidFill>
                <a:latin typeface="Garamond" charset="0"/>
                <a:ea typeface="ＭＳ Ｐゴシック" charset="0"/>
                <a:cs typeface="Garamond" charset="0"/>
                <a:sym typeface="Garamond" charset="0"/>
              </a:rPr>
              <a:t>p. 296, (NewYork: Pantheon).</a:t>
            </a:r>
          </a:p>
        </p:txBody>
      </p:sp>
      <p:sp>
        <p:nvSpPr>
          <p:cNvPr id="49155" name="Rectangle 3"/>
          <p:cNvSpPr>
            <a:spLocks/>
          </p:cNvSpPr>
          <p:nvPr/>
        </p:nvSpPr>
        <p:spPr bwMode="auto">
          <a:xfrm>
            <a:off x="3937000" y="2593975"/>
            <a:ext cx="8877300" cy="4800600"/>
          </a:xfrm>
          <a:prstGeom prst="rect">
            <a:avLst/>
          </a:prstGeom>
          <a:gradFill rotWithShape="0">
            <a:gsLst>
              <a:gs pos="0">
                <a:srgbClr val="000000">
                  <a:alpha val="53999"/>
                </a:srgbClr>
              </a:gs>
              <a:gs pos="100000">
                <a:srgbClr val="4C4C4C">
                  <a:alpha val="78999"/>
                </a:srgbClr>
              </a:gs>
            </a:gsLst>
            <a:lin ang="5400000" scaled="1"/>
          </a:gradFill>
          <a:ln>
            <a:noFill/>
          </a:ln>
          <a:effectLst>
            <a:outerShdw blurRad="152400" dist="76199" dir="5400000" algn="ctr" rotWithShape="0">
              <a:schemeClr val="bg2">
                <a:alpha val="74998"/>
              </a:schemeClr>
            </a:outerShdw>
          </a:effectLst>
          <a:extLs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165100" tIns="165100" rIns="165100" bIns="165100" anchor="ctr"/>
          <a:lstStyle/>
          <a:p>
            <a:r>
              <a:rPr lang="ja-JP" altLang="en-US" sz="3700">
                <a:solidFill>
                  <a:schemeClr val="tx1"/>
                </a:solidFill>
                <a:effectLst>
                  <a:outerShdw blurRad="38100" dist="38100" dir="2700000" algn="tl">
                    <a:srgbClr val="000000"/>
                  </a:outerShdw>
                </a:effectLst>
                <a:latin typeface="Arial"/>
                <a:ea typeface="ＭＳ Ｐゴシック" charset="0"/>
                <a:cs typeface="Calibri" charset="0"/>
                <a:sym typeface="Calibri" charset="0"/>
              </a:rPr>
              <a:t>“</a:t>
            </a:r>
            <a:r>
              <a:rPr lang="en-US" sz="3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At first, the absence of a beginning appears to be an advantage to the scientific approach. There are no awkward starting conditions to deduce or explain. But this is an illusion. We still have to explain why the Universe took on particular properties—its rate expansion, density, and so forth— at an infinite time in the past</a:t>
            </a:r>
            <a:r>
              <a:rPr lang="ja-JP" altLang="en-US" sz="3700">
                <a:solidFill>
                  <a:schemeClr val="tx1"/>
                </a:solidFill>
                <a:effectLst>
                  <a:outerShdw blurRad="38100" dist="38100" dir="2700000" algn="tl">
                    <a:srgbClr val="000000"/>
                  </a:outerShdw>
                </a:effectLst>
                <a:latin typeface="Arial"/>
                <a:ea typeface="ＭＳ Ｐゴシック" charset="0"/>
                <a:cs typeface="Calibri" charset="0"/>
                <a:sym typeface="Calibri" charset="0"/>
              </a:rPr>
              <a:t>”</a:t>
            </a:r>
            <a:r>
              <a:rPr lang="en-US" sz="3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t>
            </a:r>
          </a:p>
        </p:txBody>
      </p:sp>
      <p:sp>
        <p:nvSpPr>
          <p:cNvPr id="49156" name="Rectangle 4"/>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spTree>
  </p:cSld>
  <p:clrMapOvr>
    <a:masterClrMapping/>
  </p:clrMapOvr>
  <p:transition xmlns:p14="http://schemas.microsoft.com/office/powerpoint/2010/main" spd="slow">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81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50178" name="Rectangle 2"/>
          <p:cNvSpPr>
            <a:spLocks/>
          </p:cNvSpPr>
          <p:nvPr/>
        </p:nvSpPr>
        <p:spPr bwMode="auto">
          <a:xfrm rot="1500000">
            <a:off x="5456238" y="3168650"/>
            <a:ext cx="5108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wrap="none" lIns="0" tIns="0" rIns="0" bIns="0" anchor="ctr">
            <a:spAutoFit/>
          </a:bodyPr>
          <a:lstStyle/>
          <a:p>
            <a:r>
              <a:rPr lang="en-US" sz="3800">
                <a:solidFill>
                  <a:schemeClr val="tx1"/>
                </a:solidFill>
                <a:ea typeface="ＭＳ Ｐゴシック" charset="0"/>
                <a:cs typeface="American Typewriter" charset="0"/>
              </a:rPr>
              <a:t>587 Quadrillion Miles</a:t>
            </a:r>
          </a:p>
        </p:txBody>
      </p:sp>
      <p:graphicFrame>
        <p:nvGraphicFramePr>
          <p:cNvPr id="50179" name="Group 3"/>
          <p:cNvGraphicFramePr>
            <a:graphicFrameLocks noGrp="1"/>
          </p:cNvGraphicFramePr>
          <p:nvPr/>
        </p:nvGraphicFramePr>
        <p:xfrm>
          <a:off x="431800" y="5524500"/>
          <a:ext cx="10731500" cy="3852864"/>
        </p:xfrm>
        <a:graphic>
          <a:graphicData uri="http://schemas.openxmlformats.org/drawingml/2006/table">
            <a:tbl>
              <a:tblPr/>
              <a:tblGrid>
                <a:gridCol w="5148263"/>
                <a:gridCol w="5583237"/>
              </a:tblGrid>
              <a:tr h="749300">
                <a:tc gridSpan="2">
                  <a:txBody>
                    <a:bodyPr/>
                    <a:lstStyle/>
                    <a:p>
                      <a:pPr marL="5715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3400" b="0" i="0" u="none" strike="noStrike" cap="none" normalizeH="0" baseline="0">
                          <a:ln>
                            <a:noFill/>
                          </a:ln>
                          <a:solidFill>
                            <a:schemeClr val="tx1"/>
                          </a:solidFill>
                          <a:effectLst>
                            <a:outerShdw blurRad="38100" dist="38100" dir="2700000" algn="tl">
                              <a:srgbClr val="000000"/>
                            </a:outerShdw>
                          </a:effectLst>
                          <a:latin typeface="Berlin Sans FB Demi Bold" charset="0"/>
                          <a:ea typeface="ヒラギノ明朝 ProN W3" charset="0"/>
                          <a:cs typeface="Berlin Sans FB Demi Bold" charset="0"/>
                          <a:sym typeface="Berlin Sans FB Demi Bold" charset="0"/>
                        </a:rPr>
                        <a:t>The Milky Way Galaxy: Vital Statistics </a:t>
                      </a:r>
                    </a:p>
                  </a:txBody>
                  <a:tcPr marL="50800" marR="50800" marT="50800" marB="50800" anchor="ctr" horzOverflow="overflow">
                    <a:lnL w="12700" cap="flat" cmpd="sng" algn="ctr">
                      <a:solidFill>
                        <a:srgbClr val="FF00FF"/>
                      </a:solidFill>
                      <a:prstDash val="solid"/>
                      <a:round/>
                      <a:headEnd type="none" w="med" len="med"/>
                      <a:tailEnd type="none" w="med" len="med"/>
                    </a:lnL>
                    <a:lnR w="25400" cap="flat" cmpd="sng" algn="ctr">
                      <a:solidFill>
                        <a:srgbClr val="999999"/>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000000">
                        <a:alpha val="49803"/>
                      </a:srgbClr>
                    </a:solidFill>
                  </a:tcPr>
                </a:tc>
                <a:tc hMerge="1">
                  <a:txBody>
                    <a:bodyPr/>
                    <a:lstStyle/>
                    <a:p>
                      <a:endParaRPr lang="en-US"/>
                    </a:p>
                  </a:txBody>
                  <a:tcPr/>
                </a:tc>
              </a:tr>
              <a:tr h="750888">
                <a:tc>
                  <a:txBody>
                    <a:bodyPr/>
                    <a:lstStyle/>
                    <a:p>
                      <a:pPr marL="5715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3400" b="0" i="0" u="none" strike="noStrike" cap="none" normalizeH="0" baseline="0">
                          <a:ln>
                            <a:noFill/>
                          </a:ln>
                          <a:solidFill>
                            <a:schemeClr val="tx1"/>
                          </a:solidFill>
                          <a:effectLst>
                            <a:outerShdw blurRad="38100" dist="38100" dir="2700000" algn="tl">
                              <a:srgbClr val="000000"/>
                            </a:outerShdw>
                          </a:effectLst>
                          <a:latin typeface="Berlin Sans FB Demi Bold" charset="0"/>
                          <a:ea typeface="ヒラギノ明朝 ProN W3" charset="0"/>
                          <a:cs typeface="Berlin Sans FB Demi Bold" charset="0"/>
                          <a:sym typeface="Berlin Sans FB Demi Bold" charset="0"/>
                        </a:rPr>
                        <a:t>Diameter </a:t>
                      </a:r>
                    </a:p>
                  </a:txBody>
                  <a:tcPr marL="50800" marR="50800" marT="50800" marB="5080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000000">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3400" b="0" i="0" u="none" strike="noStrike" cap="none" normalizeH="0" baseline="0">
                          <a:ln>
                            <a:noFill/>
                          </a:ln>
                          <a:solidFill>
                            <a:schemeClr val="tx1"/>
                          </a:solidFill>
                          <a:effectLst>
                            <a:outerShdw blurRad="38100" dist="38100" dir="2700000" algn="tl">
                              <a:srgbClr val="000000"/>
                            </a:outerShdw>
                          </a:effectLst>
                          <a:latin typeface="Berlin Sans FB Demi Bold" charset="0"/>
                          <a:ea typeface="ヒラギノ明朝 ProN W3" charset="0"/>
                          <a:cs typeface="Berlin Sans FB Demi Bold" charset="0"/>
                          <a:sym typeface="Berlin Sans FB Demi Bold" charset="0"/>
                        </a:rPr>
                        <a:t>100,000 light years </a:t>
                      </a:r>
                    </a:p>
                  </a:txBody>
                  <a:tcPr marL="50800" marR="50800" marT="50800" marB="5080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000000">
                        <a:alpha val="49803"/>
                      </a:srgbClr>
                    </a:solidFill>
                  </a:tcPr>
                </a:tc>
              </a:tr>
              <a:tr h="749300">
                <a:tc>
                  <a:txBody>
                    <a:bodyPr/>
                    <a:lstStyle/>
                    <a:p>
                      <a:pPr marL="5715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3400" b="0" i="0" u="none" strike="noStrike" cap="none" normalizeH="0" baseline="0">
                          <a:ln>
                            <a:noFill/>
                          </a:ln>
                          <a:solidFill>
                            <a:schemeClr val="tx1"/>
                          </a:solidFill>
                          <a:effectLst>
                            <a:outerShdw blurRad="38100" dist="38100" dir="2700000" algn="tl">
                              <a:srgbClr val="000000"/>
                            </a:outerShdw>
                          </a:effectLst>
                          <a:latin typeface="Berlin Sans FB Demi Bold" charset="0"/>
                          <a:ea typeface="ヒラギノ明朝 ProN W3" charset="0"/>
                          <a:cs typeface="Berlin Sans FB Demi Bold" charset="0"/>
                          <a:sym typeface="Berlin Sans FB Demi Bold" charset="0"/>
                        </a:rPr>
                        <a:t>Thickness (Nucleus) </a:t>
                      </a:r>
                    </a:p>
                  </a:txBody>
                  <a:tcPr marL="50800" marR="50800" marT="50800" marB="5080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000000">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3400" b="0" i="0" u="none" strike="noStrike" cap="none" normalizeH="0" baseline="0">
                          <a:ln>
                            <a:noFill/>
                          </a:ln>
                          <a:solidFill>
                            <a:schemeClr val="tx1"/>
                          </a:solidFill>
                          <a:effectLst>
                            <a:outerShdw blurRad="38100" dist="38100" dir="2700000" algn="tl">
                              <a:srgbClr val="000000"/>
                            </a:outerShdw>
                          </a:effectLst>
                          <a:latin typeface="Berlin Sans FB Demi Bold" charset="0"/>
                          <a:ea typeface="ヒラギノ明朝 ProN W3" charset="0"/>
                          <a:cs typeface="Berlin Sans FB Demi Bold" charset="0"/>
                          <a:sym typeface="Berlin Sans FB Demi Bold" charset="0"/>
                        </a:rPr>
                        <a:t>20,000 light years </a:t>
                      </a:r>
                    </a:p>
                  </a:txBody>
                  <a:tcPr marL="50800" marR="50800" marT="50800" marB="5080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000000">
                        <a:alpha val="49803"/>
                      </a:srgbClr>
                    </a:solidFill>
                  </a:tcPr>
                </a:tc>
              </a:tr>
              <a:tr h="750888">
                <a:tc>
                  <a:txBody>
                    <a:bodyPr/>
                    <a:lstStyle/>
                    <a:p>
                      <a:pPr marL="5715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3400" b="0" i="0" u="none" strike="noStrike" cap="none" normalizeH="0" baseline="0">
                          <a:ln>
                            <a:noFill/>
                          </a:ln>
                          <a:solidFill>
                            <a:schemeClr val="tx1"/>
                          </a:solidFill>
                          <a:effectLst>
                            <a:outerShdw blurRad="38100" dist="38100" dir="2700000" algn="tl">
                              <a:srgbClr val="000000"/>
                            </a:outerShdw>
                          </a:effectLst>
                          <a:latin typeface="Berlin Sans FB Demi Bold" charset="0"/>
                          <a:ea typeface="ヒラギノ明朝 ProN W3" charset="0"/>
                          <a:cs typeface="Berlin Sans FB Demi Bold" charset="0"/>
                          <a:sym typeface="Berlin Sans FB Demi Bold" charset="0"/>
                        </a:rPr>
                        <a:t>Thickness (Disc) </a:t>
                      </a:r>
                    </a:p>
                  </a:txBody>
                  <a:tcPr marL="50800" marR="50800" marT="50800" marB="5080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000000">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3400" b="0" i="0" u="none" strike="noStrike" cap="none" normalizeH="0" baseline="0">
                          <a:ln>
                            <a:noFill/>
                          </a:ln>
                          <a:solidFill>
                            <a:schemeClr val="tx1"/>
                          </a:solidFill>
                          <a:effectLst>
                            <a:outerShdw blurRad="38100" dist="38100" dir="2700000" algn="tl">
                              <a:srgbClr val="000000"/>
                            </a:outerShdw>
                          </a:effectLst>
                          <a:latin typeface="Berlin Sans FB Demi Bold" charset="0"/>
                          <a:ea typeface="ヒラギノ明朝 ProN W3" charset="0"/>
                          <a:cs typeface="Berlin Sans FB Demi Bold" charset="0"/>
                          <a:sym typeface="Berlin Sans FB Demi Bold" charset="0"/>
                        </a:rPr>
                        <a:t>2,000 light years </a:t>
                      </a:r>
                    </a:p>
                  </a:txBody>
                  <a:tcPr marL="50800" marR="50800" marT="50800" marB="5080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000000">
                        <a:alpha val="49803"/>
                      </a:srgbClr>
                    </a:solidFill>
                  </a:tcPr>
                </a:tc>
              </a:tr>
              <a:tr h="852488">
                <a:tc>
                  <a:txBody>
                    <a:bodyPr/>
                    <a:lstStyle/>
                    <a:p>
                      <a:pPr marL="5715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3400" b="0" i="0" u="none" strike="noStrike" cap="none" normalizeH="0" baseline="0">
                          <a:ln>
                            <a:noFill/>
                          </a:ln>
                          <a:solidFill>
                            <a:schemeClr val="tx1"/>
                          </a:solidFill>
                          <a:effectLst>
                            <a:outerShdw blurRad="38100" dist="38100" dir="2700000" algn="tl">
                              <a:srgbClr val="000000"/>
                            </a:outerShdw>
                          </a:effectLst>
                          <a:latin typeface="Berlin Sans FB Demi Bold" charset="0"/>
                          <a:ea typeface="ヒラギノ明朝 ProN W3" charset="0"/>
                          <a:cs typeface="Berlin Sans FB Demi Bold" charset="0"/>
                          <a:sym typeface="Berlin Sans FB Demi Bold" charset="0"/>
                        </a:rPr>
                        <a:t>Number of Stars </a:t>
                      </a:r>
                    </a:p>
                  </a:txBody>
                  <a:tcPr marL="50800" marR="50800" marT="50800" marB="5080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000000">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Tx/>
                        <a:buSzPct val="120000"/>
                        <a:buFont typeface="American Typewriter" charset="0"/>
                        <a:buNone/>
                        <a:tabLst/>
                      </a:pPr>
                      <a:r>
                        <a:rPr kumimoji="0" lang="en-US" sz="3400" b="0" i="0" u="none" strike="noStrike" cap="none" normalizeH="0" baseline="0">
                          <a:ln>
                            <a:noFill/>
                          </a:ln>
                          <a:solidFill>
                            <a:schemeClr val="tx1"/>
                          </a:solidFill>
                          <a:effectLst>
                            <a:outerShdw blurRad="38100" dist="38100" dir="2700000" algn="tl">
                              <a:srgbClr val="000000"/>
                            </a:outerShdw>
                          </a:effectLst>
                          <a:latin typeface="Berlin Sans FB Demi Bold" charset="0"/>
                          <a:ea typeface="ヒラギノ明朝 ProN W3" charset="0"/>
                          <a:cs typeface="Berlin Sans FB Demi Bold" charset="0"/>
                          <a:sym typeface="Berlin Sans FB Demi Bold" charset="0"/>
                        </a:rPr>
                        <a:t>100,000,000,000</a:t>
                      </a:r>
                    </a:p>
                  </a:txBody>
                  <a:tcPr marL="50800" marR="50800" marT="50800" marB="5080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000000">
                        <a:alpha val="49803"/>
                      </a:srgbClr>
                    </a:solidFill>
                  </a:tcPr>
                </a:tc>
              </a:tr>
            </a:tbl>
          </a:graphicData>
        </a:graphic>
      </p:graphicFrame>
      <p:sp>
        <p:nvSpPr>
          <p:cNvPr id="50214" name="Freeform 38"/>
          <p:cNvSpPr>
            <a:spLocks/>
          </p:cNvSpPr>
          <p:nvPr/>
        </p:nvSpPr>
        <p:spPr bwMode="auto">
          <a:xfrm rot="-3840000">
            <a:off x="6971507" y="-1375569"/>
            <a:ext cx="546100" cy="11177587"/>
          </a:xfrm>
          <a:custGeom>
            <a:avLst/>
            <a:gdLst>
              <a:gd name="T0" fmla="*/ 0 w 21600"/>
              <a:gd name="T1" fmla="*/ 0 h 21600"/>
              <a:gd name="T2" fmla="*/ 21600 w 21600"/>
              <a:gd name="T3" fmla="*/ 1800 h 21600"/>
              <a:gd name="T4" fmla="*/ 21600 w 21600"/>
              <a:gd name="T5" fmla="*/ 198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cubicBezTo>
                  <a:pt x="11929" y="0"/>
                  <a:pt x="21600" y="806"/>
                  <a:pt x="21600" y="1800"/>
                </a:cubicBezTo>
                <a:lnTo>
                  <a:pt x="21600" y="19800"/>
                </a:lnTo>
                <a:cubicBezTo>
                  <a:pt x="21600" y="20794"/>
                  <a:pt x="11929" y="21600"/>
                  <a:pt x="0" y="21600"/>
                </a:cubicBezTo>
              </a:path>
            </a:pathLst>
          </a:custGeom>
          <a:noFill/>
          <a:ln w="57150" cap="flat">
            <a:solidFill>
              <a:srgbClr val="FF00FF"/>
            </a:solidFill>
            <a:prstDash val="solid"/>
            <a:round/>
            <a:headEnd type="none" w="med" len="med"/>
            <a:tailEnd type="none" w="med" len="med"/>
          </a:ln>
          <a:effectLst>
            <a:outerShdw blurRad="63500" dist="12700" dir="2700000" algn="ctr" rotWithShape="0">
              <a:srgbClr val="990099">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0215" name="Picture 3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0"/>
            <a:ext cx="111633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50216" name="Rectangle 40"/>
          <p:cNvSpPr>
            <a:spLocks/>
          </p:cNvSpPr>
          <p:nvPr/>
        </p:nvSpPr>
        <p:spPr bwMode="auto">
          <a:xfrm>
            <a:off x="1714500" y="2006600"/>
            <a:ext cx="10858500" cy="2997200"/>
          </a:xfrm>
          <a:prstGeom prst="rect">
            <a:avLst/>
          </a:prstGeom>
          <a:gradFill rotWithShape="0">
            <a:gsLst>
              <a:gs pos="0">
                <a:srgbClr val="FFFFFF">
                  <a:alpha val="85999"/>
                </a:srgbClr>
              </a:gs>
              <a:gs pos="100000">
                <a:srgbClr val="FFFF66">
                  <a:alpha val="78999"/>
                </a:srgbClr>
              </a:gs>
            </a:gsLst>
            <a:lin ang="5400000" scaled="1"/>
          </a:gradFill>
          <a:ln w="9525" cap="flat">
            <a:solidFill>
              <a:srgbClr val="000000"/>
            </a:solidFill>
            <a:prstDash val="solid"/>
            <a:miter lim="800000"/>
            <a:headEnd type="none" w="med" len="med"/>
            <a:tailEnd type="none" w="med" len="med"/>
          </a:ln>
        </p:spPr>
        <p:txBody>
          <a:bodyPr lIns="0" tIns="0" rIns="0" bIns="0" anchor="ctr"/>
          <a:lstStyle/>
          <a:p>
            <a:pPr>
              <a:spcBef>
                <a:spcPts val="650"/>
              </a:spcBef>
            </a:pPr>
            <a:r>
              <a:rPr lang="en-US" sz="2800" dirty="0">
                <a:solidFill>
                  <a:srgbClr val="000000"/>
                </a:solidFill>
                <a:ea typeface="ＭＳ Ｐゴシック" charset="0"/>
                <a:cs typeface="American Typewriter" charset="0"/>
              </a:rPr>
              <a:t>60x60=3600</a:t>
            </a:r>
          </a:p>
          <a:p>
            <a:pPr>
              <a:spcBef>
                <a:spcPts val="650"/>
              </a:spcBef>
            </a:pPr>
            <a:r>
              <a:rPr lang="en-US" sz="2800" dirty="0">
                <a:solidFill>
                  <a:srgbClr val="000000"/>
                </a:solidFill>
                <a:ea typeface="ＭＳ Ｐゴシック" charset="0"/>
                <a:cs typeface="American Typewriter" charset="0"/>
              </a:rPr>
              <a:t>3,600 x 24 = 86,400 – (seconds in a day)</a:t>
            </a:r>
          </a:p>
          <a:p>
            <a:pPr>
              <a:spcBef>
                <a:spcPts val="650"/>
              </a:spcBef>
            </a:pPr>
            <a:r>
              <a:rPr lang="en-US" sz="2800" dirty="0">
                <a:solidFill>
                  <a:srgbClr val="000000"/>
                </a:solidFill>
                <a:ea typeface="ＭＳ Ｐゴシック" charset="0"/>
                <a:cs typeface="American Typewriter" charset="0"/>
              </a:rPr>
              <a:t>86,400 x 365 = 31,536,000 (seconds in a year)</a:t>
            </a:r>
          </a:p>
          <a:p>
            <a:pPr>
              <a:spcBef>
                <a:spcPts val="650"/>
              </a:spcBef>
            </a:pPr>
            <a:r>
              <a:rPr lang="en-US" sz="2800" dirty="0">
                <a:solidFill>
                  <a:srgbClr val="000000"/>
                </a:solidFill>
                <a:ea typeface="ＭＳ Ｐゴシック" charset="0"/>
                <a:cs typeface="American Typewriter" charset="0"/>
              </a:rPr>
              <a:t>186,000 x 31,536,000= 58,656,960,000,000                                 (# miles light travels in 1 year) – </a:t>
            </a:r>
          </a:p>
          <a:p>
            <a:pPr>
              <a:spcBef>
                <a:spcPts val="788"/>
              </a:spcBef>
            </a:pPr>
            <a:r>
              <a:rPr lang="en-US" sz="3400" dirty="0">
                <a:solidFill>
                  <a:srgbClr val="000000"/>
                </a:solidFill>
                <a:latin typeface="Arial Bold" charset="0"/>
                <a:ea typeface="ＭＳ Ｐゴシック" charset="0"/>
                <a:cs typeface="Arial Bold" charset="0"/>
                <a:sym typeface="Arial Bold" charset="0"/>
              </a:rPr>
              <a:t>58,656,960,000,000 x 100,000 =</a:t>
            </a:r>
            <a:r>
              <a:rPr lang="en-US" sz="2800" dirty="0">
                <a:solidFill>
                  <a:srgbClr val="000000"/>
                </a:solidFill>
                <a:ea typeface="ＭＳ Ｐゴシック" charset="0"/>
                <a:cs typeface="American Typewriter" charset="0"/>
              </a:rPr>
              <a:t> </a:t>
            </a:r>
          </a:p>
        </p:txBody>
      </p:sp>
      <p:sp>
        <p:nvSpPr>
          <p:cNvPr id="50217" name="Rectangle 41"/>
          <p:cNvSpPr>
            <a:spLocks/>
          </p:cNvSpPr>
          <p:nvPr/>
        </p:nvSpPr>
        <p:spPr bwMode="auto">
          <a:xfrm>
            <a:off x="2057400" y="2387600"/>
            <a:ext cx="647700" cy="762000"/>
          </a:xfrm>
          <a:prstGeom prst="rect">
            <a:avLst/>
          </a:prstGeom>
          <a:noFill/>
          <a:ln w="9525" cap="flat">
            <a:solidFill>
              <a:srgbClr val="FF00FF"/>
            </a:solidFill>
            <a:prstDash val="solid"/>
            <a:miter lim="800000"/>
            <a:headEnd type="none" w="med" len="med"/>
            <a:tailEnd type="none" w="med" len="med"/>
          </a:ln>
          <a:effectLst>
            <a:outerShdw blurRad="177800" dist="406399" dir="5400000" algn="ctr" rotWithShape="0">
              <a:schemeClr val="bg2">
                <a:alpha val="6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218" name="Oval 42">
            <a:hlinkClick r:id="rId5"/>
          </p:cNvPr>
          <p:cNvSpPr>
            <a:spLocks/>
          </p:cNvSpPr>
          <p:nvPr/>
        </p:nvSpPr>
        <p:spPr bwMode="auto">
          <a:xfrm>
            <a:off x="2171700" y="2489200"/>
            <a:ext cx="330200" cy="546100"/>
          </a:xfrm>
          <a:prstGeom prst="ellipse">
            <a:avLst/>
          </a:prstGeom>
          <a:solidFill>
            <a:srgbClr val="FF00FF"/>
          </a:soli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wipe(down)">
                                      <p:cBhvr>
                                        <p:cTn id="7" dur="500"/>
                                        <p:tgtEl>
                                          <p:spTgt spid="50178"/>
                                        </p:tgtEl>
                                      </p:cBhvr>
                                    </p:animEffect>
                                  </p:childTnLst>
                                </p:cTn>
                              </p:par>
                            </p:childTnLst>
                          </p:cTn>
                        </p:par>
                        <p:par>
                          <p:cTn id="8" fill="hold" nodeType="afterGroup">
                            <p:stCondLst>
                              <p:cond delay="500"/>
                            </p:stCondLst>
                            <p:childTnLst>
                              <p:par>
                                <p:cTn id="9" presetID="22" presetClass="entr" presetSubtype="4" fill="hold" grpId="0" nodeType="afterEffect">
                                  <p:stCondLst>
                                    <p:cond delay="500"/>
                                  </p:stCondLst>
                                  <p:childTnLst>
                                    <p:set>
                                      <p:cBhvr>
                                        <p:cTn id="10" dur="1" fill="hold">
                                          <p:stCondLst>
                                            <p:cond delay="0"/>
                                          </p:stCondLst>
                                        </p:cTn>
                                        <p:tgtEl>
                                          <p:spTgt spid="50214"/>
                                        </p:tgtEl>
                                        <p:attrNameLst>
                                          <p:attrName>style.visibility</p:attrName>
                                        </p:attrNameLst>
                                      </p:cBhvr>
                                      <p:to>
                                        <p:strVal val="visible"/>
                                      </p:to>
                                    </p:set>
                                    <p:animEffect transition="in" filter="wipe(down)">
                                      <p:cBhvr>
                                        <p:cTn id="11" dur="500"/>
                                        <p:tgtEl>
                                          <p:spTgt spid="50214"/>
                                        </p:tgtEl>
                                      </p:cBhvr>
                                    </p:animEffect>
                                  </p:childTnLst>
                                </p:cTn>
                              </p:par>
                            </p:childTnLst>
                          </p:cTn>
                        </p:par>
                        <p:par>
                          <p:cTn id="12" fill="hold" nodeType="afterGroup">
                            <p:stCondLst>
                              <p:cond delay="1500"/>
                            </p:stCondLst>
                            <p:childTnLst>
                              <p:par>
                                <p:cTn id="13" presetID="22" presetClass="entr" presetSubtype="4" fill="hold" grpId="0" nodeType="afterEffect">
                                  <p:stCondLst>
                                    <p:cond delay="500"/>
                                  </p:stCondLst>
                                  <p:childTnLst>
                                    <p:set>
                                      <p:cBhvr>
                                        <p:cTn id="14" dur="1" fill="hold">
                                          <p:stCondLst>
                                            <p:cond delay="0"/>
                                          </p:stCondLst>
                                        </p:cTn>
                                        <p:tgtEl>
                                          <p:spTgt spid="50217"/>
                                        </p:tgtEl>
                                        <p:attrNameLst>
                                          <p:attrName>style.visibility</p:attrName>
                                        </p:attrNameLst>
                                      </p:cBhvr>
                                      <p:to>
                                        <p:strVal val="visible"/>
                                      </p:to>
                                    </p:set>
                                    <p:animEffect transition="in" filter="wipe(down)">
                                      <p:cBhvr>
                                        <p:cTn id="15" dur="500"/>
                                        <p:tgtEl>
                                          <p:spTgt spid="50217"/>
                                        </p:tgtEl>
                                      </p:cBhvr>
                                    </p:animEffect>
                                  </p:childTnLst>
                                </p:cTn>
                              </p:par>
                            </p:childTnLst>
                          </p:cTn>
                        </p:par>
                        <p:par>
                          <p:cTn id="16" fill="hold" nodeType="afterGroup">
                            <p:stCondLst>
                              <p:cond delay="2500"/>
                            </p:stCondLst>
                            <p:childTnLst>
                              <p:par>
                                <p:cTn id="17" presetID="22" presetClass="entr" presetSubtype="4" fill="hold" grpId="0" nodeType="afterEffect">
                                  <p:stCondLst>
                                    <p:cond delay="500"/>
                                  </p:stCondLst>
                                  <p:childTnLst>
                                    <p:set>
                                      <p:cBhvr>
                                        <p:cTn id="18" dur="1" fill="hold">
                                          <p:stCondLst>
                                            <p:cond delay="0"/>
                                          </p:stCondLst>
                                        </p:cTn>
                                        <p:tgtEl>
                                          <p:spTgt spid="50218"/>
                                        </p:tgtEl>
                                        <p:attrNameLst>
                                          <p:attrName>style.visibility</p:attrName>
                                        </p:attrNameLst>
                                      </p:cBhvr>
                                      <p:to>
                                        <p:strVal val="visible"/>
                                      </p:to>
                                    </p:set>
                                    <p:animEffect transition="in" filter="wipe(down)">
                                      <p:cBhvr>
                                        <p:cTn id="19" dur="500"/>
                                        <p:tgtEl>
                                          <p:spTgt spid="502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0216">
                                            <p:bg/>
                                          </p:spTgt>
                                        </p:tgtEl>
                                        <p:attrNameLst>
                                          <p:attrName>style.visibility</p:attrName>
                                        </p:attrNameLst>
                                      </p:cBhvr>
                                      <p:to>
                                        <p:strVal val="visible"/>
                                      </p:to>
                                    </p:set>
                                    <p:animEffect transition="in" filter="blinds(horizontal)">
                                      <p:cBhvr>
                                        <p:cTn id="24" dur="500"/>
                                        <p:tgtEl>
                                          <p:spTgt spid="50216">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0216">
                                            <p:txEl>
                                              <p:pRg st="0" end="0"/>
                                            </p:txEl>
                                          </p:spTgt>
                                        </p:tgtEl>
                                        <p:attrNameLst>
                                          <p:attrName>style.visibility</p:attrName>
                                        </p:attrNameLst>
                                      </p:cBhvr>
                                      <p:to>
                                        <p:strVal val="visible"/>
                                      </p:to>
                                    </p:set>
                                    <p:animEffect transition="in" filter="blinds(horizontal)">
                                      <p:cBhvr>
                                        <p:cTn id="29" dur="500"/>
                                        <p:tgtEl>
                                          <p:spTgt spid="50216">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0216">
                                            <p:txEl>
                                              <p:pRg st="1" end="1"/>
                                            </p:txEl>
                                          </p:spTgt>
                                        </p:tgtEl>
                                        <p:attrNameLst>
                                          <p:attrName>style.visibility</p:attrName>
                                        </p:attrNameLst>
                                      </p:cBhvr>
                                      <p:to>
                                        <p:strVal val="visible"/>
                                      </p:to>
                                    </p:set>
                                    <p:animEffect transition="in" filter="blinds(horizontal)">
                                      <p:cBhvr>
                                        <p:cTn id="34" dur="500"/>
                                        <p:tgtEl>
                                          <p:spTgt spid="50216">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0216">
                                            <p:txEl>
                                              <p:pRg st="2" end="2"/>
                                            </p:txEl>
                                          </p:spTgt>
                                        </p:tgtEl>
                                        <p:attrNameLst>
                                          <p:attrName>style.visibility</p:attrName>
                                        </p:attrNameLst>
                                      </p:cBhvr>
                                      <p:to>
                                        <p:strVal val="visible"/>
                                      </p:to>
                                    </p:set>
                                    <p:animEffect transition="in" filter="blinds(horizontal)">
                                      <p:cBhvr>
                                        <p:cTn id="39" dur="500"/>
                                        <p:tgtEl>
                                          <p:spTgt spid="50216">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50216">
                                            <p:txEl>
                                              <p:pRg st="3" end="3"/>
                                            </p:txEl>
                                          </p:spTgt>
                                        </p:tgtEl>
                                        <p:attrNameLst>
                                          <p:attrName>style.visibility</p:attrName>
                                        </p:attrNameLst>
                                      </p:cBhvr>
                                      <p:to>
                                        <p:strVal val="visible"/>
                                      </p:to>
                                    </p:set>
                                    <p:animEffect transition="in" filter="blinds(horizontal)">
                                      <p:cBhvr>
                                        <p:cTn id="44" dur="500"/>
                                        <p:tgtEl>
                                          <p:spTgt spid="50216">
                                            <p:txEl>
                                              <p:pRg st="3" end="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0216">
                                            <p:txEl>
                                              <p:pRg st="4" end="4"/>
                                            </p:txEl>
                                          </p:spTgt>
                                        </p:tgtEl>
                                        <p:attrNameLst>
                                          <p:attrName>style.visibility</p:attrName>
                                        </p:attrNameLst>
                                      </p:cBhvr>
                                      <p:to>
                                        <p:strVal val="visible"/>
                                      </p:to>
                                    </p:set>
                                    <p:animEffect transition="in" filter="blinds(horizontal)">
                                      <p:cBhvr>
                                        <p:cTn id="49" dur="500"/>
                                        <p:tgtEl>
                                          <p:spTgt spid="502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utoUpdateAnimBg="0"/>
      <p:bldP spid="50214" grpId="0" animBg="1"/>
      <p:bldP spid="50216" grpId="0" build="p" animBg="1" autoUpdateAnimBg="0"/>
      <p:bldP spid="50217" grpId="0" animBg="1"/>
      <p:bldP spid="502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53250" name="Rectangle 2"/>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spTree>
  </p:cSld>
  <p:clrMapOvr>
    <a:masterClrMapping/>
  </p:clrMapOvr>
  <p:transition xmlns:p14="http://schemas.microsoft.com/office/powerpoint/2010/main" spd="med">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rrowheads="1"/>
          </p:cNvPicPr>
          <p:nvPr/>
        </p:nvPicPr>
        <p:blipFill>
          <a:blip r:embed="rId2">
            <a:extLst>
              <a:ext uri="{28A0092B-C50C-407E-A947-70E740481C1C}">
                <a14:useLocalDpi xmlns:a14="http://schemas.microsoft.com/office/drawing/2010/main" val="0"/>
              </a:ext>
            </a:extLst>
          </a:blip>
          <a:srcRect l="365" t="325" r="10429"/>
          <a:stretch>
            <a:fillRect/>
          </a:stretch>
        </p:blipFill>
        <p:spPr bwMode="auto">
          <a:xfrm>
            <a:off x="-454025" y="0"/>
            <a:ext cx="13485813" cy="979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4274" name="Rectangle 2"/>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pic>
        <p:nvPicPr>
          <p:cNvPr id="5427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088" y="3841750"/>
            <a:ext cx="10401300" cy="62484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427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024063"/>
            <a:ext cx="54991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Tree>
  </p:cSld>
  <p:clrMapOvr>
    <a:masterClrMapping/>
  </p:clrMapOvr>
  <p:transition xmlns:p14="http://schemas.microsoft.com/office/powerpoint/2010/main" spd="med">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rrowheads="1"/>
          </p:cNvPicPr>
          <p:nvPr/>
        </p:nvPicPr>
        <p:blipFill>
          <a:blip r:embed="rId2">
            <a:extLst>
              <a:ext uri="{28A0092B-C50C-407E-A947-70E740481C1C}">
                <a14:useLocalDpi xmlns:a14="http://schemas.microsoft.com/office/drawing/2010/main" val="0"/>
              </a:ext>
            </a:extLst>
          </a:blip>
          <a:srcRect l="365" t="325" r="10429"/>
          <a:stretch>
            <a:fillRect/>
          </a:stretch>
        </p:blipFill>
        <p:spPr bwMode="auto">
          <a:xfrm>
            <a:off x="-454025" y="0"/>
            <a:ext cx="13485813" cy="979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5298" name="Rectangle 2"/>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pic>
        <p:nvPicPr>
          <p:cNvPr id="552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288" y="4044950"/>
            <a:ext cx="7569200" cy="60325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530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024063"/>
            <a:ext cx="54991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Tree>
  </p:cSld>
  <p:clrMapOvr>
    <a:masterClrMapping/>
  </p:clrMapOvr>
  <p:transition xmlns:p14="http://schemas.microsoft.com/office/powerpoint/2010/main" spd="med">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pic>
        <p:nvPicPr>
          <p:cNvPr id="56322" name="Picture 2"/>
          <p:cNvPicPr>
            <a:picLocks noChangeArrowheads="1"/>
          </p:cNvPicPr>
          <p:nvPr/>
        </p:nvPicPr>
        <p:blipFill>
          <a:blip r:embed="rId2">
            <a:extLst>
              <a:ext uri="{28A0092B-C50C-407E-A947-70E740481C1C}">
                <a14:useLocalDpi xmlns:a14="http://schemas.microsoft.com/office/drawing/2010/main" val="0"/>
              </a:ext>
            </a:extLst>
          </a:blip>
          <a:srcRect l="8623" t="1437" r="10956" b="9215"/>
          <a:stretch>
            <a:fillRect/>
          </a:stretch>
        </p:blipFill>
        <p:spPr bwMode="auto">
          <a:xfrm>
            <a:off x="444500" y="2425700"/>
            <a:ext cx="47371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5632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01038"/>
            <a:ext cx="5638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5632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597150"/>
            <a:ext cx="8140700" cy="6477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rrowheads="1"/>
          </p:cNvPicPr>
          <p:nvPr/>
        </p:nvPicPr>
        <p:blipFill>
          <a:blip r:embed="rId2">
            <a:extLst>
              <a:ext uri="{28A0092B-C50C-407E-A947-70E740481C1C}">
                <a14:useLocalDpi xmlns:a14="http://schemas.microsoft.com/office/drawing/2010/main" val="0"/>
              </a:ext>
            </a:extLst>
          </a:blip>
          <a:srcRect l="11986" t="859" r="13234" b="876"/>
          <a:stretch>
            <a:fillRect/>
          </a:stretch>
        </p:blipFill>
        <p:spPr bwMode="auto">
          <a:xfrm>
            <a:off x="14288" y="0"/>
            <a:ext cx="12992100" cy="97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8434" name="Rectangle 2"/>
          <p:cNvSpPr>
            <a:spLocks/>
          </p:cNvSpPr>
          <p:nvPr/>
        </p:nvSpPr>
        <p:spPr bwMode="auto">
          <a:xfrm>
            <a:off x="5613400" y="2933700"/>
            <a:ext cx="7226300" cy="62992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spcBef>
                <a:spcPts val="500"/>
              </a:spcBef>
            </a:pPr>
            <a:r>
              <a:rPr lang="en-US" sz="4800">
                <a:solidFill>
                  <a:schemeClr val="tx1"/>
                </a:solidFill>
                <a:effectLst>
                  <a:outerShdw blurRad="38100" dist="38100" dir="2700000" algn="tl">
                    <a:srgbClr val="000000"/>
                  </a:outerShdw>
                </a:effectLst>
                <a:latin typeface="Times New Roman Bold" charset="0"/>
                <a:ea typeface="ＭＳ Ｐゴシック" charset="0"/>
                <a:cs typeface="Times New Roman Bold" charset="0"/>
                <a:sym typeface="Times New Roman Bold" charset="0"/>
              </a:rPr>
              <a:t>Acts 14:15-17 (NKJV) </a:t>
            </a:r>
            <a:endParaRPr lang="en-US" sz="48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endParaRPr>
          </a:p>
          <a:p>
            <a:pPr>
              <a:spcBef>
                <a:spcPts val="500"/>
              </a:spcBef>
            </a:pPr>
            <a:r>
              <a:rPr lang="en-US" sz="37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15 </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 .the living God, who made the heaven, the earth, the sea, and all things that are in them, </a:t>
            </a:r>
            <a:r>
              <a:rPr lang="en-US" sz="37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16 </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who in bygone generations allowed all nations to walk in their own ways. </a:t>
            </a:r>
            <a:r>
              <a:rPr lang="en-US" sz="37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17 </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Nevertheless He did not leave Himself without witness, in that He did good, gave us rain from heaven and fruitful seasons, filling our hearts with food and gladness." </a:t>
            </a:r>
          </a:p>
        </p:txBody>
      </p:sp>
      <p:sp>
        <p:nvSpPr>
          <p:cNvPr id="18435" name="Rectangle 3"/>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73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5565775"/>
            <a:ext cx="131445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734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7816850"/>
            <a:ext cx="13536613" cy="2476500"/>
          </a:xfrm>
          <a:prstGeom prst="rect">
            <a:avLst/>
          </a:prstGeom>
          <a:noFill/>
          <a:ln>
            <a:noFill/>
          </a:ln>
          <a:effectLst>
            <a:outerShdw blurRad="165100" dist="888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7348" name="Rectangle 4"/>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pic>
        <p:nvPicPr>
          <p:cNvPr id="583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4343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58371" name="Rectangle 3"/>
          <p:cNvSpPr>
            <a:spLocks/>
          </p:cNvSpPr>
          <p:nvPr/>
        </p:nvSpPr>
        <p:spPr bwMode="auto">
          <a:xfrm>
            <a:off x="0" y="7877175"/>
            <a:ext cx="4787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en-US" sz="2200">
                <a:solidFill>
                  <a:schemeClr val="tx1"/>
                </a:solidFill>
                <a:latin typeface="Arial Bold Italic" charset="0"/>
                <a:ea typeface="ＭＳ Ｐゴシック" charset="0"/>
                <a:cs typeface="Arial Bold Italic" charset="0"/>
                <a:sym typeface="Arial Bold Italic" charset="0"/>
              </a:rPr>
              <a:t>The Blind Watchmaker: Why the Evidence of Evolution Reveals a Universe Without Design</a:t>
            </a:r>
            <a:r>
              <a:rPr lang="en-US" sz="2200">
                <a:solidFill>
                  <a:schemeClr val="tx1"/>
                </a:solidFill>
                <a:latin typeface="Arial Bold" charset="0"/>
                <a:ea typeface="ＭＳ Ｐゴシック" charset="0"/>
                <a:cs typeface="Arial Bold" charset="0"/>
                <a:sym typeface="Arial Bold" charset="0"/>
              </a:rPr>
              <a:t> (1996) by Richard Dawkins (Norton Publishing).</a:t>
            </a:r>
            <a:r>
              <a:rPr lang="en-US" sz="2200">
                <a:solidFill>
                  <a:schemeClr val="tx1"/>
                </a:solidFill>
                <a:ea typeface="ＭＳ Ｐゴシック" charset="0"/>
                <a:cs typeface="American Typewriter" charset="0"/>
              </a:rPr>
              <a:t> </a:t>
            </a: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0000">
            <a:off x="6575425" y="2471738"/>
            <a:ext cx="4394200" cy="6731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pic>
        <p:nvPicPr>
          <p:cNvPr id="5939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4343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59395" name="Rectangle 3"/>
          <p:cNvSpPr>
            <a:spLocks/>
          </p:cNvSpPr>
          <p:nvPr/>
        </p:nvSpPr>
        <p:spPr bwMode="auto">
          <a:xfrm>
            <a:off x="0" y="7877175"/>
            <a:ext cx="4787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en-US" sz="2200">
                <a:solidFill>
                  <a:schemeClr val="tx1"/>
                </a:solidFill>
                <a:latin typeface="Arial Bold Italic" charset="0"/>
                <a:ea typeface="ＭＳ Ｐゴシック" charset="0"/>
                <a:cs typeface="Arial Bold Italic" charset="0"/>
                <a:sym typeface="Arial Bold Italic" charset="0"/>
              </a:rPr>
              <a:t>The Blind Watchmaker: Why the Evidence of Evolution Reveals a Universe Without Design</a:t>
            </a:r>
            <a:r>
              <a:rPr lang="en-US" sz="2200">
                <a:solidFill>
                  <a:schemeClr val="tx1"/>
                </a:solidFill>
                <a:latin typeface="Arial Bold" charset="0"/>
                <a:ea typeface="ＭＳ Ｐゴシック" charset="0"/>
                <a:cs typeface="Arial Bold" charset="0"/>
                <a:sym typeface="Arial Bold" charset="0"/>
              </a:rPr>
              <a:t> (1996) by Richard Dawkins (Norton Publishing).</a:t>
            </a:r>
            <a:r>
              <a:rPr lang="en-US" sz="2200">
                <a:solidFill>
                  <a:schemeClr val="tx1"/>
                </a:solidFill>
                <a:ea typeface="ＭＳ Ｐゴシック" charset="0"/>
                <a:cs typeface="American Typewriter" charset="0"/>
              </a:rPr>
              <a:t> </a:t>
            </a:r>
          </a:p>
        </p:txBody>
      </p:sp>
      <p:sp>
        <p:nvSpPr>
          <p:cNvPr id="59396" name="Rectangle 4"/>
          <p:cNvSpPr>
            <a:spLocks/>
          </p:cNvSpPr>
          <p:nvPr/>
        </p:nvSpPr>
        <p:spPr bwMode="auto">
          <a:xfrm>
            <a:off x="4800600" y="2070100"/>
            <a:ext cx="7823200" cy="75184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pPr>
              <a:spcBef>
                <a:spcPts val="1163"/>
              </a:spcBef>
            </a:pPr>
            <a:r>
              <a:rPr lang="ja-JP" altLang="en-US" sz="3200">
                <a:solidFill>
                  <a:schemeClr val="tx1"/>
                </a:solidFill>
                <a:effectLst>
                  <a:outerShdw blurRad="38100" dist="38100" dir="2700000" algn="tl">
                    <a:srgbClr val="000000"/>
                  </a:outerShdw>
                </a:effectLst>
                <a:latin typeface="Arial"/>
                <a:ea typeface="ＭＳ Ｐゴシック" charset="0"/>
                <a:cs typeface="Comic Sans MS" charset="0"/>
                <a:sym typeface="Comic Sans MS" charset="0"/>
              </a:rPr>
              <a:t>”</a:t>
            </a:r>
            <a:r>
              <a:rPr lang="en-US" sz="3200">
                <a:solidFill>
                  <a:schemeClr val="tx1"/>
                </a:solidFill>
                <a:effectLst>
                  <a:outerShdw blurRad="38100" dist="38100" dir="2700000" algn="tl">
                    <a:srgbClr val="000000"/>
                  </a:outerShdw>
                </a:effectLst>
                <a:latin typeface="Comic Sans MS" charset="0"/>
                <a:ea typeface="ＭＳ Ｐゴシック" charset="0"/>
                <a:cs typeface="Comic Sans MS" charset="0"/>
                <a:sym typeface="Comic Sans MS" charset="0"/>
              </a:rPr>
              <a:t>Even the most ardent atheist concedes that </a:t>
            </a:r>
            <a:r>
              <a:rPr lang="en-US" sz="3200">
                <a:solidFill>
                  <a:srgbClr val="FFFCAB"/>
                </a:solidFill>
                <a:effectLst>
                  <a:outerShdw blurRad="38100" dist="38100" dir="2700000" algn="tl">
                    <a:srgbClr val="FFFFFF"/>
                  </a:outerShdw>
                </a:effectLst>
                <a:latin typeface="Comic Sans MS Bold" charset="0"/>
                <a:ea typeface="ＭＳ Ｐゴシック" charset="0"/>
                <a:cs typeface="Comic Sans MS Bold" charset="0"/>
                <a:sym typeface="Comic Sans MS Bold" charset="0"/>
              </a:rPr>
              <a:t>design is all around us</a:t>
            </a:r>
            <a:r>
              <a:rPr lang="en-US" sz="3200">
                <a:solidFill>
                  <a:schemeClr val="tx1"/>
                </a:solidFill>
                <a:effectLst>
                  <a:outerShdw blurRad="38100" dist="38100" dir="2700000" algn="tl">
                    <a:srgbClr val="000000"/>
                  </a:outerShdw>
                </a:effectLst>
                <a:latin typeface="Comic Sans MS" charset="0"/>
                <a:ea typeface="ＭＳ Ｐゴシック" charset="0"/>
                <a:cs typeface="Comic Sans MS" charset="0"/>
                <a:sym typeface="Comic Sans MS" charset="0"/>
              </a:rPr>
              <a:t>. To a Christian, the design we see all around us </a:t>
            </a:r>
            <a:r>
              <a:rPr lang="en-US" sz="3200">
                <a:solidFill>
                  <a:srgbClr val="FFFCAB"/>
                </a:solidFill>
                <a:effectLst>
                  <a:outerShdw blurRad="38100" dist="38100" dir="2700000" algn="tl">
                    <a:srgbClr val="FFFFFF"/>
                  </a:outerShdw>
                </a:effectLst>
                <a:latin typeface="Comic Sans MS Bold" charset="0"/>
                <a:ea typeface="ＭＳ Ｐゴシック" charset="0"/>
                <a:cs typeface="Comic Sans MS Bold" charset="0"/>
                <a:sym typeface="Comic Sans MS Bold" charset="0"/>
              </a:rPr>
              <a:t>is totally consistent with the Bible</a:t>
            </a:r>
            <a:r>
              <a:rPr lang="ja-JP" altLang="en-US" sz="3200">
                <a:solidFill>
                  <a:srgbClr val="FFFCAB"/>
                </a:solidFill>
                <a:effectLst>
                  <a:outerShdw blurRad="38100" dist="38100" dir="2700000" algn="tl">
                    <a:srgbClr val="FFFFFF"/>
                  </a:outerShdw>
                </a:effectLst>
                <a:latin typeface="Arial"/>
                <a:ea typeface="ＭＳ Ｐゴシック" charset="0"/>
                <a:cs typeface="Comic Sans MS Bold" charset="0"/>
                <a:sym typeface="Comic Sans MS Bold" charset="0"/>
              </a:rPr>
              <a:t>’</a:t>
            </a:r>
            <a:r>
              <a:rPr lang="en-US" sz="3200">
                <a:solidFill>
                  <a:srgbClr val="FFFCAB"/>
                </a:solidFill>
                <a:effectLst>
                  <a:outerShdw blurRad="38100" dist="38100" dir="2700000" algn="tl">
                    <a:srgbClr val="FFFFFF"/>
                  </a:outerShdw>
                </a:effectLst>
                <a:latin typeface="Comic Sans MS Bold" charset="0"/>
                <a:ea typeface="ＭＳ Ｐゴシック" charset="0"/>
                <a:cs typeface="Comic Sans MS Bold" charset="0"/>
                <a:sym typeface="Comic Sans MS Bold" charset="0"/>
              </a:rPr>
              <a:t>s explanation that God created all</a:t>
            </a:r>
            <a:r>
              <a:rPr lang="en-US" sz="3200">
                <a:solidFill>
                  <a:schemeClr val="tx1"/>
                </a:solidFill>
                <a:effectLst>
                  <a:outerShdw blurRad="38100" dist="38100" dir="2700000" algn="tl">
                    <a:srgbClr val="000000"/>
                  </a:outerShdw>
                </a:effectLst>
                <a:latin typeface="Comic Sans MS" charset="0"/>
                <a:ea typeface="ＭＳ Ｐゴシック" charset="0"/>
                <a:cs typeface="Comic Sans MS" charset="0"/>
                <a:sym typeface="Comic Sans MS" charset="0"/>
              </a:rPr>
              <a:t>.</a:t>
            </a:r>
          </a:p>
          <a:p>
            <a:pPr>
              <a:spcBef>
                <a:spcPts val="1163"/>
              </a:spcBef>
            </a:pPr>
            <a:r>
              <a:rPr lang="ja-JP" altLang="en-US" sz="3200">
                <a:solidFill>
                  <a:schemeClr val="tx1"/>
                </a:solidFill>
                <a:effectLst>
                  <a:outerShdw blurRad="38100" dist="38100" dir="2700000" algn="tl">
                    <a:srgbClr val="000000"/>
                  </a:outerShdw>
                </a:effectLst>
                <a:latin typeface="Arial"/>
                <a:ea typeface="ＭＳ Ｐゴシック" charset="0"/>
                <a:cs typeface="Comic Sans MS" charset="0"/>
                <a:sym typeface="Comic Sans MS" charset="0"/>
              </a:rPr>
              <a:t>‘</a:t>
            </a:r>
            <a:r>
              <a:rPr lang="en-US" sz="3200">
                <a:solidFill>
                  <a:srgbClr val="FFFCAB"/>
                </a:solidFill>
                <a:effectLst>
                  <a:outerShdw blurRad="38100" dist="38100" dir="2700000" algn="tl">
                    <a:srgbClr val="FFFFFF"/>
                  </a:outerShdw>
                </a:effectLst>
                <a:latin typeface="Comic Sans MS Bold" charset="0"/>
                <a:ea typeface="ＭＳ Ｐゴシック" charset="0"/>
                <a:cs typeface="Comic Sans MS Bold" charset="0"/>
                <a:sym typeface="Comic Sans MS Bold" charset="0"/>
              </a:rPr>
              <a:t>All appearance to the contrary</a:t>
            </a:r>
            <a:r>
              <a:rPr lang="en-US" sz="3200">
                <a:solidFill>
                  <a:schemeClr val="tx1"/>
                </a:solidFill>
                <a:effectLst>
                  <a:outerShdw blurRad="38100" dist="38100" dir="2700000" algn="tl">
                    <a:srgbClr val="000000"/>
                  </a:outerShdw>
                </a:effectLst>
                <a:latin typeface="Comic Sans MS" charset="0"/>
                <a:ea typeface="ＭＳ Ｐゴシック" charset="0"/>
                <a:cs typeface="Comic Sans MS" charset="0"/>
                <a:sym typeface="Comic Sans MS" charset="0"/>
              </a:rPr>
              <a:t>, the only watchmaker in nature is the blind forces of physics, albeit deployed in a very special way. A true watchmaker has foresight: he designs his cogs and springs, and plans their interconnections, with future purpose in his mind</a:t>
            </a:r>
            <a:r>
              <a:rPr lang="ja-JP" altLang="en-US" sz="3200">
                <a:solidFill>
                  <a:schemeClr val="tx1"/>
                </a:solidFill>
                <a:effectLst>
                  <a:outerShdw blurRad="38100" dist="38100" dir="2700000" algn="tl">
                    <a:srgbClr val="000000"/>
                  </a:outerShdw>
                </a:effectLst>
                <a:latin typeface="Arial"/>
                <a:ea typeface="ＭＳ Ｐゴシック" charset="0"/>
                <a:cs typeface="Comic Sans MS" charset="0"/>
                <a:sym typeface="Comic Sans MS" charset="0"/>
              </a:rPr>
              <a:t>’</a:t>
            </a:r>
            <a:r>
              <a:rPr lang="en-US" sz="3200">
                <a:solidFill>
                  <a:schemeClr val="tx1"/>
                </a:solidFill>
                <a:effectLst>
                  <a:outerShdw blurRad="38100" dist="38100" dir="2700000" algn="tl">
                    <a:srgbClr val="000000"/>
                  </a:outerShdw>
                </a:effectLst>
                <a:latin typeface="Comic Sans MS" charset="0"/>
                <a:ea typeface="ＭＳ Ｐゴシック" charset="0"/>
                <a:cs typeface="Comic Sans MS" charset="0"/>
                <a:sym typeface="Comic Sans MS" charset="0"/>
              </a:rPr>
              <a:t>s eye.</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2000"/>
                                  </p:stCondLst>
                                  <p:childTnLst>
                                    <p:set>
                                      <p:cBhvr>
                                        <p:cTn id="6" dur="1" fill="hold">
                                          <p:stCondLst>
                                            <p:cond delay="499"/>
                                          </p:stCondLst>
                                        </p:cTn>
                                        <p:tgtEl>
                                          <p:spTgt spid="59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pic>
        <p:nvPicPr>
          <p:cNvPr id="604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4343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60419" name="Rectangle 3"/>
          <p:cNvSpPr>
            <a:spLocks/>
          </p:cNvSpPr>
          <p:nvPr/>
        </p:nvSpPr>
        <p:spPr bwMode="auto">
          <a:xfrm>
            <a:off x="0" y="7877175"/>
            <a:ext cx="4787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en-US" sz="2200">
                <a:solidFill>
                  <a:schemeClr val="tx1"/>
                </a:solidFill>
                <a:latin typeface="Arial Bold Italic" charset="0"/>
                <a:ea typeface="ＭＳ Ｐゴシック" charset="0"/>
                <a:cs typeface="Arial Bold Italic" charset="0"/>
                <a:sym typeface="Arial Bold Italic" charset="0"/>
              </a:rPr>
              <a:t>The Blind Watchmaker: Why the Evidence of Evolution Reveals a Universe Without Design</a:t>
            </a:r>
            <a:r>
              <a:rPr lang="en-US" sz="2200">
                <a:solidFill>
                  <a:schemeClr val="tx1"/>
                </a:solidFill>
                <a:latin typeface="Arial Bold" charset="0"/>
                <a:ea typeface="ＭＳ Ｐゴシック" charset="0"/>
                <a:cs typeface="Arial Bold" charset="0"/>
                <a:sym typeface="Arial Bold" charset="0"/>
              </a:rPr>
              <a:t> (1996) by Richard Dawkins (Norton Publishing).</a:t>
            </a:r>
            <a:r>
              <a:rPr lang="en-US" sz="2200">
                <a:solidFill>
                  <a:schemeClr val="tx1"/>
                </a:solidFill>
                <a:ea typeface="ＭＳ Ｐゴシック" charset="0"/>
                <a:cs typeface="American Typewriter" charset="0"/>
              </a:rPr>
              <a:t> </a:t>
            </a:r>
          </a:p>
        </p:txBody>
      </p:sp>
      <p:sp>
        <p:nvSpPr>
          <p:cNvPr id="60420" name="Rectangle 4"/>
          <p:cNvSpPr>
            <a:spLocks/>
          </p:cNvSpPr>
          <p:nvPr/>
        </p:nvSpPr>
        <p:spPr bwMode="auto">
          <a:xfrm>
            <a:off x="4813300" y="2501900"/>
            <a:ext cx="7823200" cy="6578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pPr>
              <a:lnSpc>
                <a:spcPct val="90000"/>
              </a:lnSpc>
              <a:spcBef>
                <a:spcPts val="1488"/>
              </a:spcBef>
            </a:pPr>
            <a:r>
              <a:rPr lang="en-US">
                <a:solidFill>
                  <a:schemeClr val="tx1"/>
                </a:solidFill>
                <a:effectLst>
                  <a:outerShdw blurRad="38100" dist="38100" dir="2700000" algn="tl">
                    <a:srgbClr val="000000"/>
                  </a:outerShdw>
                </a:effectLst>
                <a:latin typeface="Comic Sans MS" charset="0"/>
                <a:ea typeface="ＭＳ Ｐゴシック" charset="0"/>
                <a:cs typeface="Comic Sans MS" charset="0"/>
                <a:sym typeface="Comic Sans MS" charset="0"/>
              </a:rPr>
              <a:t>Natural selection, the blind, unconscious, automatic process which Darwin discovered, and </a:t>
            </a:r>
            <a:r>
              <a:rPr lang="en-US">
                <a:solidFill>
                  <a:srgbClr val="FFFCAB"/>
                </a:solidFill>
                <a:effectLst>
                  <a:outerShdw blurRad="38100" dist="38100" dir="2700000" algn="tl">
                    <a:srgbClr val="FFFFFF"/>
                  </a:outerShdw>
                </a:effectLst>
                <a:latin typeface="Comic Sans MS Bold" charset="0"/>
                <a:ea typeface="ＭＳ Ｐゴシック" charset="0"/>
                <a:cs typeface="Comic Sans MS Bold" charset="0"/>
                <a:sym typeface="Comic Sans MS Bold" charset="0"/>
              </a:rPr>
              <a:t>which we now know</a:t>
            </a:r>
            <a:r>
              <a:rPr lang="en-US">
                <a:solidFill>
                  <a:schemeClr val="tx1"/>
                </a:solidFill>
                <a:effectLst>
                  <a:outerShdw blurRad="38100" dist="38100" dir="2700000" algn="tl">
                    <a:srgbClr val="000000"/>
                  </a:outerShdw>
                </a:effectLst>
                <a:latin typeface="Comic Sans MS" charset="0"/>
                <a:ea typeface="ＭＳ Ｐゴシック" charset="0"/>
                <a:cs typeface="Comic Sans MS" charset="0"/>
                <a:sym typeface="Comic Sans MS" charset="0"/>
              </a:rPr>
              <a:t> is the explanation for the existence and </a:t>
            </a:r>
            <a:r>
              <a:rPr lang="en-US">
                <a:solidFill>
                  <a:srgbClr val="FFFCAB"/>
                </a:solidFill>
                <a:effectLst>
                  <a:outerShdw blurRad="38100" dist="38100" dir="2700000" algn="tl">
                    <a:srgbClr val="FFFFFF"/>
                  </a:outerShdw>
                </a:effectLst>
                <a:latin typeface="Comic Sans MS Bold" charset="0"/>
                <a:ea typeface="ＭＳ Ｐゴシック" charset="0"/>
                <a:cs typeface="Comic Sans MS Bold" charset="0"/>
                <a:sym typeface="Comic Sans MS Bold" charset="0"/>
              </a:rPr>
              <a:t>apparently purposeful form of all life</a:t>
            </a:r>
            <a:r>
              <a:rPr lang="en-US">
                <a:solidFill>
                  <a:schemeClr val="tx1"/>
                </a:solidFill>
                <a:effectLst>
                  <a:outerShdw blurRad="38100" dist="38100" dir="2700000" algn="tl">
                    <a:srgbClr val="000000"/>
                  </a:outerShdw>
                </a:effectLst>
                <a:latin typeface="Comic Sans MS" charset="0"/>
                <a:ea typeface="ＭＳ Ｐゴシック" charset="0"/>
                <a:cs typeface="Comic Sans MS" charset="0"/>
                <a:sym typeface="Comic Sans MS" charset="0"/>
              </a:rPr>
              <a:t>, has no purpose in mind. . . . It has no mind . . . . It does not plan for the future . . . it is the blind watchmaker.</a:t>
            </a:r>
            <a:r>
              <a:rPr lang="ja-JP" altLang="en-US">
                <a:solidFill>
                  <a:schemeClr val="tx1"/>
                </a:solidFill>
                <a:effectLst>
                  <a:outerShdw blurRad="38100" dist="38100" dir="2700000" algn="tl">
                    <a:srgbClr val="000000"/>
                  </a:outerShdw>
                </a:effectLst>
                <a:latin typeface="Arial"/>
                <a:ea typeface="ＭＳ Ｐゴシック" charset="0"/>
                <a:cs typeface="Comic Sans MS" charset="0"/>
                <a:sym typeface="Comic Sans MS" charset="0"/>
              </a:rPr>
              <a:t>’</a:t>
            </a:r>
            <a:r>
              <a:rPr lang="en-US">
                <a:solidFill>
                  <a:schemeClr val="tx1"/>
                </a:solidFill>
                <a:effectLst>
                  <a:outerShdw blurRad="38100" dist="38100" dir="2700000" algn="tl">
                    <a:srgbClr val="000000"/>
                  </a:outerShdw>
                </a:effectLst>
                <a:latin typeface="Comic Sans MS" charset="0"/>
                <a:ea typeface="ＭＳ Ｐゴシック" charset="0"/>
                <a:cs typeface="Comic Sans MS" charset="0"/>
                <a:sym typeface="Comic Sans MS" charset="0"/>
              </a:rPr>
              <a:t> </a:t>
            </a:r>
          </a:p>
        </p:txBody>
      </p:sp>
    </p:spTree>
  </p:cSld>
  <p:clrMapOvr>
    <a:masterClrMapping/>
  </p:clrMapOvr>
  <p:transition xmlns:p14="http://schemas.microsoft.com/office/powerpoint/2010/main" spd="med">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2959100"/>
            <a:ext cx="83058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442" name="Rectangle 2"/>
          <p:cNvSpPr>
            <a:spLocks/>
          </p:cNvSpPr>
          <p:nvPr/>
        </p:nvSpPr>
        <p:spPr bwMode="auto">
          <a:xfrm>
            <a:off x="227013" y="177800"/>
            <a:ext cx="12534900" cy="19939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The Most </a:t>
            </a:r>
            <a:r>
              <a:rPr lang="en-US" sz="58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58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Cause For The Order of The Universe?</a:t>
            </a:r>
          </a:p>
        </p:txBody>
      </p:sp>
      <p:pic>
        <p:nvPicPr>
          <p:cNvPr id="6144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721475"/>
            <a:ext cx="131445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144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3" y="1797050"/>
            <a:ext cx="13739813" cy="2565400"/>
          </a:xfrm>
          <a:prstGeom prst="rect">
            <a:avLst/>
          </a:prstGeom>
          <a:noFill/>
          <a:ln>
            <a:noFill/>
          </a:ln>
          <a:effectLst>
            <a:outerShdw blurRad="165100" dist="888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xmlns:p14="http://schemas.microsoft.com/office/powerpoint/2010/mai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rrowheads="1"/>
          </p:cNvPicPr>
          <p:nvPr/>
        </p:nvPicPr>
        <p:blipFill>
          <a:blip r:embed="rId2">
            <a:extLst>
              <a:ext uri="{28A0092B-C50C-407E-A947-70E740481C1C}">
                <a14:useLocalDpi xmlns:a14="http://schemas.microsoft.com/office/drawing/2010/main" val="0"/>
              </a:ext>
            </a:extLst>
          </a:blip>
          <a:srcRect l="11986" t="859" r="13234" b="876"/>
          <a:stretch>
            <a:fillRect/>
          </a:stretch>
        </p:blipFill>
        <p:spPr bwMode="auto">
          <a:xfrm>
            <a:off x="14288" y="0"/>
            <a:ext cx="12992100" cy="97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2466" name="Rectangle 2"/>
          <p:cNvSpPr>
            <a:spLocks/>
          </p:cNvSpPr>
          <p:nvPr/>
        </p:nvSpPr>
        <p:spPr bwMode="auto">
          <a:xfrm>
            <a:off x="5359400" y="1473200"/>
            <a:ext cx="7493000" cy="79375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spcBef>
                <a:spcPts val="500"/>
              </a:spcBef>
            </a:pPr>
            <a:r>
              <a:rPr lang="en-US" sz="4800">
                <a:solidFill>
                  <a:schemeClr val="tx1"/>
                </a:solidFill>
                <a:effectLst>
                  <a:outerShdw blurRad="38100" dist="38100" dir="2700000" algn="tl">
                    <a:srgbClr val="000000"/>
                  </a:outerShdw>
                </a:effectLst>
                <a:latin typeface="Times New Roman Bold" charset="0"/>
                <a:ea typeface="ＭＳ Ｐゴシック" charset="0"/>
                <a:cs typeface="Times New Roman Bold" charset="0"/>
                <a:sym typeface="Times New Roman Bold" charset="0"/>
              </a:rPr>
              <a:t>Hebrews 11:1-6 (NKJV) </a:t>
            </a:r>
            <a:endParaRPr lang="en-US" sz="48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endParaRPr>
          </a:p>
          <a:p>
            <a:pPr>
              <a:spcBef>
                <a:spcPts val="500"/>
              </a:spcBef>
            </a:pPr>
            <a:r>
              <a:rPr lang="en-US" sz="37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1 </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Now faith is the substance of things hoped for, the evidence of things not seen. </a:t>
            </a:r>
            <a:r>
              <a:rPr lang="en-US" sz="37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2 </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For by it the elders obtained a </a:t>
            </a:r>
            <a:r>
              <a:rPr lang="en-US" sz="37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good</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testimony. </a:t>
            </a:r>
            <a:r>
              <a:rPr lang="en-US" sz="37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3 </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By faith we understand that the worlds were framed by the word of God, so that the things which are seen were not made of things which are visible. . . . </a:t>
            </a:r>
            <a:r>
              <a:rPr lang="en-US" sz="37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6 </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But without faith </a:t>
            </a:r>
            <a:r>
              <a:rPr lang="en-US" sz="37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it is</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impossible to please </a:t>
            </a:r>
            <a:r>
              <a:rPr lang="en-US" sz="37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Him,</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for he who comes to God must believe that He is, and </a:t>
            </a:r>
            <a:r>
              <a:rPr lang="en-US" sz="37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that</a:t>
            </a:r>
            <a: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He is a rewarder of those who diligently seek Him. </a:t>
            </a:r>
            <a:br>
              <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br>
            <a:endParaRPr lang="en-US" sz="37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endParaRPr>
          </a:p>
        </p:txBody>
      </p:sp>
      <p:sp>
        <p:nvSpPr>
          <p:cNvPr id="62467" name="Rectangle 3"/>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rrowheads="1"/>
          </p:cNvPicPr>
          <p:nvPr/>
        </p:nvPicPr>
        <p:blipFill>
          <a:blip r:embed="rId2">
            <a:extLst>
              <a:ext uri="{28A0092B-C50C-407E-A947-70E740481C1C}">
                <a14:useLocalDpi xmlns:a14="http://schemas.microsoft.com/office/drawing/2010/main" val="0"/>
              </a:ext>
            </a:extLst>
          </a:blip>
          <a:srcRect l="11986" t="859" r="13234" b="876"/>
          <a:stretch>
            <a:fillRect/>
          </a:stretch>
        </p:blipFill>
        <p:spPr bwMode="auto">
          <a:xfrm>
            <a:off x="14288" y="0"/>
            <a:ext cx="12992100" cy="97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3490" name="Rectangle 2"/>
          <p:cNvSpPr>
            <a:spLocks/>
          </p:cNvSpPr>
          <p:nvPr/>
        </p:nvSpPr>
        <p:spPr bwMode="auto">
          <a:xfrm>
            <a:off x="5053013" y="2679700"/>
            <a:ext cx="7962900" cy="6578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50999"/>
                  </a:srgbClr>
                </a:solidFill>
                <a:miter lim="800000"/>
                <a:headEnd type="none" w="med" len="med"/>
                <a:tailEnd type="none" w="med" len="med"/>
              </a14:hiddenLine>
            </a:ext>
          </a:extLst>
        </p:spPr>
        <p:txBody>
          <a:bodyPr lIns="0" tIns="0" rIns="0" bIns="0"/>
          <a:lstStyle/>
          <a:p>
            <a:r>
              <a:rPr lang="en-US" sz="7200" dirty="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Not Only Is It Reasonable To Believe In God - It Is Unreasonable NOT TO!</a:t>
            </a:r>
          </a:p>
        </p:txBody>
      </p:sp>
      <p:sp>
        <p:nvSpPr>
          <p:cNvPr id="63491" name="Rectangle 3"/>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rrowheads="1"/>
          </p:cNvPicPr>
          <p:nvPr/>
        </p:nvPicPr>
        <p:blipFill>
          <a:blip r:embed="rId2">
            <a:extLst>
              <a:ext uri="{28A0092B-C50C-407E-A947-70E740481C1C}">
                <a14:useLocalDpi xmlns:a14="http://schemas.microsoft.com/office/drawing/2010/main" val="0"/>
              </a:ext>
            </a:extLst>
          </a:blip>
          <a:srcRect l="11986" t="859" r="13234" b="876"/>
          <a:stretch>
            <a:fillRect/>
          </a:stretch>
        </p:blipFill>
        <p:spPr bwMode="auto">
          <a:xfrm>
            <a:off x="14288" y="0"/>
            <a:ext cx="12992100" cy="97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4514" name="Rectangle 2"/>
          <p:cNvSpPr>
            <a:spLocks/>
          </p:cNvSpPr>
          <p:nvPr/>
        </p:nvSpPr>
        <p:spPr bwMode="auto">
          <a:xfrm>
            <a:off x="5346700" y="1892300"/>
            <a:ext cx="7493000" cy="73787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spcBef>
                <a:spcPts val="500"/>
              </a:spcBef>
            </a:pPr>
            <a:r>
              <a:rPr lang="en-US" sz="5300">
                <a:solidFill>
                  <a:schemeClr val="tx1"/>
                </a:solidFill>
                <a:effectLst>
                  <a:outerShdw blurRad="38100" dist="38100" dir="2700000" algn="tl">
                    <a:srgbClr val="000000"/>
                  </a:outerShdw>
                </a:effectLst>
                <a:latin typeface="Times New Roman Bold" charset="0"/>
                <a:ea typeface="ＭＳ Ｐゴシック" charset="0"/>
                <a:cs typeface="Times New Roman Bold" charset="0"/>
                <a:sym typeface="Times New Roman Bold" charset="0"/>
              </a:rPr>
              <a:t>Acts 17:30-31 (NKJV) </a:t>
            </a:r>
            <a:endParaRPr lang="en-US" sz="53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endParaRPr>
          </a:p>
          <a:p>
            <a:pPr>
              <a:spcBef>
                <a:spcPts val="500"/>
              </a:spcBef>
            </a:pPr>
            <a:r>
              <a:rPr lang="en-US" sz="44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30 </a:t>
            </a:r>
            <a:r>
              <a:rPr lang="en-US" sz="44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Truly, these times of ignorance God overlooked, but now commands all men everywhere to repent, </a:t>
            </a:r>
            <a:r>
              <a:rPr lang="en-US" sz="44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31 </a:t>
            </a:r>
            <a:r>
              <a:rPr lang="en-US" sz="44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because He has appointed a day on which He will judge the world in righteousness by the Man whom He has ordained. He has given assurance of this to all by raising Him from the dead." </a:t>
            </a:r>
          </a:p>
        </p:txBody>
      </p:sp>
      <p:sp>
        <p:nvSpPr>
          <p:cNvPr id="64515" name="Rectangle 3"/>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6311900" y="9080500"/>
            <a:ext cx="384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lgn="l">
              <a:defRPr sz="1200">
                <a:solidFill>
                  <a:schemeClr val="tx1"/>
                </a:solidFill>
                <a:latin typeface="American Typewriter" charset="0"/>
                <a:ea typeface="ＭＳ Ｐゴシック" charset="0"/>
              </a:defRPr>
            </a:lvl1pPr>
            <a:lvl2pPr algn="l">
              <a:defRPr sz="1200">
                <a:solidFill>
                  <a:schemeClr val="tx1"/>
                </a:solidFill>
                <a:latin typeface="American Typewriter" charset="0"/>
                <a:ea typeface="ＭＳ Ｐゴシック" charset="0"/>
              </a:defRPr>
            </a:lvl2pPr>
            <a:lvl3pPr algn="l">
              <a:defRPr sz="1200">
                <a:solidFill>
                  <a:schemeClr val="tx1"/>
                </a:solidFill>
                <a:latin typeface="American Typewriter" charset="0"/>
                <a:ea typeface="ＭＳ Ｐゴシック" charset="0"/>
              </a:defRPr>
            </a:lvl3pPr>
            <a:lvl4pPr algn="l">
              <a:defRPr sz="1200">
                <a:solidFill>
                  <a:schemeClr val="tx1"/>
                </a:solidFill>
                <a:latin typeface="American Typewriter" charset="0"/>
                <a:ea typeface="ＭＳ Ｐゴシック" charset="0"/>
              </a:defRPr>
            </a:lvl4pPr>
            <a:lvl5pPr algn="l">
              <a:defRPr sz="1200">
                <a:solidFill>
                  <a:schemeClr val="tx1"/>
                </a:solidFill>
                <a:latin typeface="American Typewriter" charset="0"/>
                <a:ea typeface="ＭＳ Ｐゴシック" charset="0"/>
              </a:defRPr>
            </a:lvl5pPr>
            <a:lvl6pPr fontAlgn="base">
              <a:spcBef>
                <a:spcPct val="0"/>
              </a:spcBef>
              <a:spcAft>
                <a:spcPct val="0"/>
              </a:spcAft>
              <a:defRPr sz="1200">
                <a:solidFill>
                  <a:schemeClr val="tx1"/>
                </a:solidFill>
                <a:latin typeface="American Typewriter" charset="0"/>
                <a:ea typeface="ＭＳ Ｐゴシック" charset="0"/>
              </a:defRPr>
            </a:lvl6pPr>
            <a:lvl7pPr fontAlgn="base">
              <a:spcBef>
                <a:spcPct val="0"/>
              </a:spcBef>
              <a:spcAft>
                <a:spcPct val="0"/>
              </a:spcAft>
              <a:defRPr sz="1200">
                <a:solidFill>
                  <a:schemeClr val="tx1"/>
                </a:solidFill>
                <a:latin typeface="American Typewriter" charset="0"/>
                <a:ea typeface="ＭＳ Ｐゴシック" charset="0"/>
              </a:defRPr>
            </a:lvl7pPr>
            <a:lvl8pPr fontAlgn="base">
              <a:spcBef>
                <a:spcPct val="0"/>
              </a:spcBef>
              <a:spcAft>
                <a:spcPct val="0"/>
              </a:spcAft>
              <a:defRPr sz="1200">
                <a:solidFill>
                  <a:schemeClr val="tx1"/>
                </a:solidFill>
                <a:latin typeface="American Typewriter" charset="0"/>
                <a:ea typeface="ＭＳ Ｐゴシック" charset="0"/>
              </a:defRPr>
            </a:lvl8pPr>
            <a:lvl9pPr fontAlgn="base">
              <a:spcBef>
                <a:spcPct val="0"/>
              </a:spcBef>
              <a:spcAft>
                <a:spcPct val="0"/>
              </a:spcAft>
              <a:defRPr sz="1200">
                <a:solidFill>
                  <a:schemeClr val="tx1"/>
                </a:solidFill>
                <a:latin typeface="American Typewriter" charset="0"/>
                <a:ea typeface="ＭＳ Ｐゴシック" charset="0"/>
              </a:defRPr>
            </a:lvl9pPr>
          </a:lstStyle>
          <a:p>
            <a:pPr algn="ctr"/>
            <a:fld id="{2EADCAE1-79F3-064C-AD6F-5D5F9C9A3A47}" type="slidenum">
              <a:rPr lang="en-US" sz="1800">
                <a:cs typeface="American Typewriter" charset="0"/>
              </a:rPr>
              <a:pPr algn="ctr"/>
              <a:t>48</a:t>
            </a:fld>
            <a:endParaRPr lang="en-US" sz="1800">
              <a:cs typeface="American Typewriter" charset="0"/>
            </a:endParaRPr>
          </a:p>
        </p:txBody>
      </p:sp>
      <p:sp>
        <p:nvSpPr>
          <p:cNvPr id="65538" name="Rectangle 2"/>
          <p:cNvSpPr>
            <a:spLocks/>
          </p:cNvSpPr>
          <p:nvPr/>
        </p:nvSpPr>
        <p:spPr bwMode="auto">
          <a:xfrm>
            <a:off x="0" y="0"/>
            <a:ext cx="13004800" cy="9753600"/>
          </a:xfrm>
          <a:prstGeom prst="rect">
            <a:avLst/>
          </a:prstGeom>
          <a:solidFill>
            <a:srgbClr val="000000"/>
          </a:soli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Tree>
  </p:cSld>
  <p:clrMapOvr>
    <a:masterClrMapping/>
  </p:clrMapOvr>
  <p:transition xmlns:p14="http://schemas.microsoft.com/office/powerpoint/2010/main" spd="med">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p:cNvSpPr>
          <p:nvPr/>
        </p:nvSpPr>
        <p:spPr bwMode="auto">
          <a:xfrm>
            <a:off x="393700" y="3111500"/>
            <a:ext cx="12204700" cy="539750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en-US" sz="4200" dirty="0">
                <a:solidFill>
                  <a:srgbClr val="FED198"/>
                </a:solidFill>
                <a:effectLst>
                  <a:outerShdw blurRad="38100" dist="38100" dir="2700000" algn="tl">
                    <a:srgbClr val="000000"/>
                  </a:outerShdw>
                </a:effectLst>
                <a:latin typeface="Charcoal CY" charset="0"/>
                <a:ea typeface="ＭＳ Ｐゴシック" charset="0"/>
                <a:cs typeface="Charcoal CY" charset="0"/>
                <a:sym typeface="Charcoal CY" charset="0"/>
              </a:rPr>
              <a:t>Charts by Don McClain</a:t>
            </a:r>
          </a:p>
          <a:p>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Prepared October 10-12, </a:t>
            </a:r>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2013 - Preached </a:t>
            </a:r>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October 13, </a:t>
            </a:r>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2013</a:t>
            </a:r>
          </a:p>
          <a:p>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West </a:t>
            </a:r>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65th Street church of </a:t>
            </a:r>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Christ</a:t>
            </a:r>
          </a:p>
          <a:p>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P.O</a:t>
            </a:r>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 Box 190062Little Rock AR </a:t>
            </a:r>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72219</a:t>
            </a:r>
          </a:p>
          <a:p>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501</a:t>
            </a:r>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-568-</a:t>
            </a:r>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1062</a:t>
            </a:r>
          </a:p>
          <a:p>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Prepared </a:t>
            </a:r>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using </a:t>
            </a:r>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Keynote</a:t>
            </a:r>
          </a:p>
          <a:p>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Email </a:t>
            </a:r>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 </a:t>
            </a:r>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hlinkClick r:id="rId2" invalidUrl="http://"/>
              </a:rPr>
              <a:t>donmcclain@sbcglobal.net</a:t>
            </a:r>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  </a:t>
            </a:r>
            <a:endPar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endParaRPr>
          </a:p>
          <a:p>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More </a:t>
            </a:r>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Keynote, PPT &amp; Audio Sermons</a:t>
            </a:r>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rPr>
              <a:t>:</a:t>
            </a:r>
          </a:p>
          <a:p>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hlinkClick r:id="rId3"/>
              </a:rPr>
              <a:t>http</a:t>
            </a:r>
            <a:r>
              <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hlinkClick r:id="rId3"/>
              </a:rPr>
              <a:t>://w65stchurchofchrist.org/coc/sermons</a:t>
            </a:r>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hlinkClick r:id="rId3"/>
              </a:rPr>
              <a:t>/</a:t>
            </a:r>
            <a:r>
              <a:rPr lang="en-US" sz="2900" dirty="0" smtClean="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hlinkClick r:id="rId3"/>
              </a:rPr>
              <a:t>  </a:t>
            </a:r>
            <a:endParaRPr lang="en-US" sz="2900" dirty="0">
              <a:solidFill>
                <a:schemeClr val="tx1"/>
              </a:solidFill>
              <a:effectLst>
                <a:outerShdw blurRad="38100" dist="38100" dir="2700000" algn="tl">
                  <a:srgbClr val="000000"/>
                </a:outerShdw>
              </a:effectLst>
              <a:latin typeface="Chalkboard" charset="0"/>
              <a:ea typeface="ＭＳ Ｐゴシック" charset="0"/>
              <a:cs typeface="Chalkboard" charset="0"/>
              <a:sym typeface="Chalkboard" charset="0"/>
              <a:hlinkClick r:id="rId3"/>
            </a:endParaRPr>
          </a:p>
        </p:txBody>
      </p:sp>
      <p:sp>
        <p:nvSpPr>
          <p:cNvPr id="66562" name="Rectangle 2"/>
          <p:cNvSpPr>
            <a:spLocks/>
          </p:cNvSpPr>
          <p:nvPr/>
        </p:nvSpPr>
        <p:spPr bwMode="auto">
          <a:xfrm>
            <a:off x="469900" y="8578850"/>
            <a:ext cx="12052300" cy="965200"/>
          </a:xfrm>
          <a:prstGeom prst="rect">
            <a:avLst/>
          </a:prstGeom>
          <a:solidFill>
            <a:srgbClr val="333333"/>
          </a:solidFill>
          <a:ln w="38100" cap="flat">
            <a:solidFill>
              <a:schemeClr val="tx1"/>
            </a:solidFill>
            <a:prstDash val="solid"/>
            <a:round/>
            <a:headEnd type="none" w="med" len="med"/>
            <a:tailEnd type="none" w="med" len="med"/>
          </a:ln>
          <a:effectLst>
            <a:outerShdw blurRad="38100" dist="19999" dir="5400000" algn="ctr" rotWithShape="0">
              <a:schemeClr val="bg2">
                <a:alpha val="37999"/>
              </a:schemeClr>
            </a:outerShdw>
          </a:effectLst>
        </p:spPr>
        <p:txBody>
          <a:bodyPr lIns="38100" tIns="38100" rIns="38100" bIns="38100"/>
          <a:lstStyle/>
          <a:p>
            <a:r>
              <a:rPr lang="en-US" sz="1800">
                <a:solidFill>
                  <a:schemeClr val="tx1"/>
                </a:solidFill>
                <a:effectLst>
                  <a:outerShdw blurRad="38100" dist="38100" dir="2700000" algn="tl">
                    <a:srgbClr val="000000"/>
                  </a:outerShdw>
                </a:effectLst>
                <a:latin typeface="Book Antiqua" charset="0"/>
                <a:ea typeface="ＭＳ Ｐゴシック" charset="0"/>
                <a:cs typeface="Book Antiqua" charset="0"/>
                <a:sym typeface="Book Antiqua" charset="0"/>
              </a:rPr>
              <a:t>Note – Many of the transition effects used in this presentation will be lost using PPT 2007 Viewer</a:t>
            </a:r>
            <a:endParaRPr lang="en-US">
              <a:solidFill>
                <a:schemeClr val="tx1"/>
              </a:solidFill>
              <a:latin typeface="Book Antiqua" charset="0"/>
              <a:ea typeface="ＭＳ Ｐゴシック" charset="0"/>
              <a:cs typeface="Book Antiqua" charset="0"/>
              <a:sym typeface="Book Antiqua" charset="0"/>
            </a:endParaRPr>
          </a:p>
          <a:p>
            <a:r>
              <a:rPr lang="en-US" sz="1800" u="sng">
                <a:solidFill>
                  <a:srgbClr val="CC9900"/>
                </a:solidFill>
                <a:effectLst>
                  <a:outerShdw blurRad="38100" dist="38100" dir="2700000" algn="tl">
                    <a:srgbClr val="000000"/>
                  </a:outerShdw>
                </a:effectLst>
                <a:latin typeface="Book Antiqua" charset="0"/>
                <a:ea typeface="ＭＳ Ｐゴシック" charset="0"/>
                <a:cs typeface="Book Antiqua" charset="0"/>
                <a:sym typeface="Book Antiqua" charset="0"/>
                <a:hlinkClick r:id="rId4"/>
              </a:rPr>
              <a:t>http://www.microsoft.com/downloads/details.aspx?FamilyID=cb9bf144-1076-4615-9951-294eeb832823&amp;displaylang=en</a:t>
            </a:r>
            <a:r>
              <a:rPr lang="en-US" sz="1800">
                <a:solidFill>
                  <a:schemeClr val="tx1"/>
                </a:solidFill>
                <a:effectLst>
                  <a:outerShdw blurRad="38100" dist="38100" dir="2700000" algn="tl">
                    <a:srgbClr val="000000"/>
                  </a:outerShdw>
                </a:effectLst>
                <a:latin typeface="Book Antiqua" charset="0"/>
                <a:ea typeface="ＭＳ Ｐゴシック" charset="0"/>
                <a:cs typeface="Book Antiqua" charset="0"/>
                <a:sym typeface="Book Antiqua" charset="0"/>
              </a:rPr>
              <a:t> </a:t>
            </a:r>
          </a:p>
        </p:txBody>
      </p:sp>
      <p:sp>
        <p:nvSpPr>
          <p:cNvPr id="66563" name="Rectangle 3"/>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pic>
        <p:nvPicPr>
          <p:cNvPr id="66564"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813" y="1016000"/>
            <a:ext cx="10896600" cy="2387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rrowheads="1"/>
          </p:cNvPicPr>
          <p:nvPr/>
        </p:nvPicPr>
        <p:blipFill>
          <a:blip r:embed="rId2">
            <a:extLst>
              <a:ext uri="{28A0092B-C50C-407E-A947-70E740481C1C}">
                <a14:useLocalDpi xmlns:a14="http://schemas.microsoft.com/office/drawing/2010/main" val="0"/>
              </a:ext>
            </a:extLst>
          </a:blip>
          <a:srcRect l="11986" t="859" r="13234" b="876"/>
          <a:stretch>
            <a:fillRect/>
          </a:stretch>
        </p:blipFill>
        <p:spPr bwMode="auto">
          <a:xfrm>
            <a:off x="14288" y="0"/>
            <a:ext cx="12992100" cy="97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9458" name="Rectangle 2"/>
          <p:cNvSpPr>
            <a:spLocks/>
          </p:cNvSpPr>
          <p:nvPr/>
        </p:nvSpPr>
        <p:spPr bwMode="auto">
          <a:xfrm>
            <a:off x="5537200" y="2895600"/>
            <a:ext cx="7226300" cy="6324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spcBef>
                <a:spcPts val="500"/>
              </a:spcBef>
            </a:pPr>
            <a:r>
              <a:rPr lang="en-US" sz="4800">
                <a:solidFill>
                  <a:schemeClr val="tx1"/>
                </a:solidFill>
                <a:effectLst>
                  <a:outerShdw blurRad="38100" dist="38100" dir="2700000" algn="tl">
                    <a:srgbClr val="000000"/>
                  </a:outerShdw>
                </a:effectLst>
                <a:latin typeface="Times New Roman Bold" charset="0"/>
                <a:ea typeface="ＭＳ Ｐゴシック" charset="0"/>
                <a:cs typeface="Times New Roman Bold" charset="0"/>
                <a:sym typeface="Times New Roman Bold" charset="0"/>
              </a:rPr>
              <a:t>Romans 1:19-20 (NKJV) </a:t>
            </a:r>
            <a:endParaRPr lang="en-US" sz="48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endParaRPr>
          </a:p>
          <a:p>
            <a:pPr>
              <a:spcBef>
                <a:spcPts val="500"/>
              </a:spcBef>
            </a:pPr>
            <a:r>
              <a:rPr lang="en-US" sz="41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19 </a:t>
            </a:r>
            <a:r>
              <a:rPr lang="en-US" sz="41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because what may be known of God is manifest in them, for God has shown </a:t>
            </a:r>
            <a:r>
              <a:rPr lang="en-US" sz="41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it</a:t>
            </a:r>
            <a:r>
              <a:rPr lang="en-US" sz="41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to them. </a:t>
            </a:r>
            <a:r>
              <a:rPr lang="en-US" sz="41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20 </a:t>
            </a:r>
            <a:r>
              <a:rPr lang="en-US" sz="41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For since the creation of the world His invisible </a:t>
            </a:r>
            <a:r>
              <a:rPr lang="en-US" sz="41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attributes</a:t>
            </a:r>
            <a:r>
              <a:rPr lang="en-US" sz="41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are clearly seen, being understood by the things that are made, </a:t>
            </a:r>
            <a:r>
              <a:rPr lang="en-US" sz="41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even</a:t>
            </a:r>
            <a:r>
              <a:rPr lang="en-US" sz="41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His eternal power and Godhead, so that they are without excuse, </a:t>
            </a:r>
          </a:p>
        </p:txBody>
      </p:sp>
      <p:sp>
        <p:nvSpPr>
          <p:cNvPr id="19459" name="Rectangle 3"/>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p:cNvSpPr>
          <p:nvPr/>
        </p:nvSpPr>
        <p:spPr bwMode="auto">
          <a:xfrm>
            <a:off x="469900" y="571500"/>
            <a:ext cx="12052300" cy="8826500"/>
          </a:xfrm>
          <a:prstGeom prst="rect">
            <a:avLst/>
          </a:prstGeom>
          <a:noFill/>
          <a:ln>
            <a:noFill/>
          </a:ln>
          <a:effectLst>
            <a:outerShdw blurRad="152400" dist="88900" dir="3120006" algn="ctr" rotWithShape="0">
              <a:schemeClr val="bg2">
                <a:alpha val="4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spcBef>
                <a:spcPts val="500"/>
              </a:spcBef>
            </a:pPr>
            <a:r>
              <a:rPr lang="en-US" sz="6400" b="1">
                <a:solidFill>
                  <a:schemeClr val="tx1"/>
                </a:solidFill>
                <a:effectLst>
                  <a:outerShdw blurRad="38100" dist="38100" dir="2700000" algn="tl">
                    <a:srgbClr val="000000"/>
                  </a:outerShdw>
                </a:effectLst>
                <a:ea typeface="ＭＳ Ｐゴシック" charset="0"/>
                <a:cs typeface="American Typewriter" charset="0"/>
              </a:rPr>
              <a:t>Genesis 2:1-7 (NKJV) </a:t>
            </a:r>
            <a:endParaRPr lang="en-US" sz="6400">
              <a:solidFill>
                <a:schemeClr val="tx1"/>
              </a:solidFill>
              <a:effectLst>
                <a:outerShdw blurRad="38100" dist="38100" dir="2700000" algn="tl">
                  <a:srgbClr val="000000"/>
                </a:outerShdw>
              </a:effectLst>
              <a:ea typeface="ＭＳ Ｐゴシック" charset="0"/>
              <a:cs typeface="American Typewriter" charset="0"/>
            </a:endParaRPr>
          </a:p>
          <a:p>
            <a:pPr>
              <a:spcBef>
                <a:spcPts val="500"/>
              </a:spcBef>
            </a:pPr>
            <a:r>
              <a:rPr lang="en-US" sz="48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1 </a:t>
            </a:r>
            <a:r>
              <a:rPr lang="en-US" sz="48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Thus the heavens and the earth, and all the host of them, were finished. </a:t>
            </a:r>
            <a:r>
              <a:rPr lang="en-US" sz="48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2 </a:t>
            </a:r>
            <a:r>
              <a:rPr lang="en-US" sz="48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And on the seventh day God ended His work which He had done, and He rested on the seventh day from all His work which He had done. </a:t>
            </a:r>
            <a:r>
              <a:rPr lang="en-US" sz="48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3 </a:t>
            </a:r>
            <a:r>
              <a:rPr lang="en-US" sz="48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Then God blessed the seventh day and sanctified it, because in it He rested from all His work which God had created and made. </a:t>
            </a:r>
            <a:r>
              <a:rPr lang="en-US" sz="48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4 </a:t>
            </a:r>
            <a:r>
              <a:rPr lang="en-US" sz="48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This </a:t>
            </a:r>
            <a:r>
              <a:rPr lang="en-US" sz="48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is</a:t>
            </a:r>
            <a:r>
              <a:rPr lang="en-US" sz="48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the history of the heavens and the earth when they were created, in the day that the LORD God made the earth and the heavens, </a:t>
            </a:r>
          </a:p>
        </p:txBody>
      </p:sp>
    </p:spTree>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p:cNvSpPr>
          <p:nvPr/>
        </p:nvSpPr>
        <p:spPr bwMode="auto">
          <a:xfrm>
            <a:off x="469900" y="571500"/>
            <a:ext cx="12052300" cy="8636000"/>
          </a:xfrm>
          <a:prstGeom prst="rect">
            <a:avLst/>
          </a:prstGeom>
          <a:noFill/>
          <a:ln>
            <a:noFill/>
          </a:ln>
          <a:effectLst>
            <a:outerShdw blurRad="152400" dist="88900" dir="3120006" algn="ctr" rotWithShape="0">
              <a:schemeClr val="bg2">
                <a:alpha val="4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spcBef>
                <a:spcPts val="500"/>
              </a:spcBef>
            </a:pPr>
            <a:r>
              <a:rPr lang="en-US" sz="6400" b="1">
                <a:solidFill>
                  <a:schemeClr val="tx1"/>
                </a:solidFill>
                <a:effectLst>
                  <a:outerShdw blurRad="38100" dist="38100" dir="2700000" algn="tl">
                    <a:srgbClr val="000000"/>
                  </a:outerShdw>
                </a:effectLst>
                <a:ea typeface="ＭＳ Ｐゴシック" charset="0"/>
                <a:cs typeface="American Typewriter" charset="0"/>
              </a:rPr>
              <a:t>Genesis 2:1-7 (NKJV) </a:t>
            </a:r>
            <a:endParaRPr lang="en-US" sz="6400">
              <a:solidFill>
                <a:schemeClr val="tx1"/>
              </a:solidFill>
              <a:effectLst>
                <a:outerShdw blurRad="38100" dist="38100" dir="2700000" algn="tl">
                  <a:srgbClr val="000000"/>
                </a:outerShdw>
              </a:effectLst>
              <a:ea typeface="ＭＳ Ｐゴシック" charset="0"/>
              <a:cs typeface="American Typewriter" charset="0"/>
            </a:endParaRPr>
          </a:p>
          <a:p>
            <a:pPr>
              <a:spcBef>
                <a:spcPts val="500"/>
              </a:spcBef>
            </a:pPr>
            <a:r>
              <a:rPr lang="en-US" sz="52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5 </a:t>
            </a:r>
            <a:r>
              <a:rPr lang="en-US" sz="52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before any plant of the field was in the earth and before any herb of the field had grown. For the LORD God had not caused it to rain on the earth, and </a:t>
            </a:r>
            <a:r>
              <a:rPr lang="en-US" sz="52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there was</a:t>
            </a:r>
            <a:r>
              <a:rPr lang="en-US" sz="52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no man to till the ground; </a:t>
            </a:r>
            <a:r>
              <a:rPr lang="en-US" sz="52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6 </a:t>
            </a:r>
            <a:r>
              <a:rPr lang="en-US" sz="52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but a mist went up from the earth and watered the whole face of the ground. </a:t>
            </a:r>
            <a:r>
              <a:rPr lang="en-US" sz="5200" baseline="320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7 </a:t>
            </a:r>
            <a:r>
              <a:rPr lang="en-US" sz="52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And the LORD God formed man </a:t>
            </a:r>
            <a:r>
              <a:rPr lang="en-US" sz="5200">
                <a:solidFill>
                  <a:schemeClr val="tx1"/>
                </a:solidFill>
                <a:effectLst>
                  <a:outerShdw blurRad="38100" dist="38100" dir="2700000" algn="tl">
                    <a:srgbClr val="000000"/>
                  </a:outerShdw>
                </a:effectLst>
                <a:latin typeface="Times New Roman Italic" charset="0"/>
                <a:ea typeface="ＭＳ Ｐゴシック" charset="0"/>
                <a:cs typeface="Times New Roman Italic" charset="0"/>
                <a:sym typeface="Times New Roman Italic" charset="0"/>
              </a:rPr>
              <a:t>of</a:t>
            </a:r>
            <a:r>
              <a:rPr lang="en-US" sz="5200">
                <a:solidFill>
                  <a:schemeClr val="tx1"/>
                </a:solidFill>
                <a:effectLst>
                  <a:outerShdw blurRad="38100" dist="38100" dir="2700000" algn="tl">
                    <a:srgbClr val="000000"/>
                  </a:outerShdw>
                </a:effectLst>
                <a:latin typeface="Times New Roman" charset="0"/>
                <a:ea typeface="ＭＳ Ｐゴシック" charset="0"/>
                <a:cs typeface="Times New Roman" charset="0"/>
                <a:sym typeface="Times New Roman" charset="0"/>
              </a:rPr>
              <a:t> the dust of the ground, and breathed into his nostrils the breath of life; and man became a living being. </a:t>
            </a:r>
          </a:p>
        </p:txBody>
      </p:sp>
    </p:spTree>
  </p:cSld>
  <p:clrMapOvr>
    <a:masterClrMapping/>
  </p:clrMapOvr>
  <p:transition xmlns:p14="http://schemas.microsoft.com/office/powerpoint/2010/main" spd="med">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044700"/>
            <a:ext cx="38354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482" name="Rectangle 2"/>
          <p:cNvSpPr>
            <a:spLocks/>
          </p:cNvSpPr>
          <p:nvPr/>
        </p:nvSpPr>
        <p:spPr bwMode="auto">
          <a:xfrm>
            <a:off x="4551363" y="2108200"/>
            <a:ext cx="8140700" cy="6959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spcBef>
                <a:spcPts val="2000"/>
              </a:spcBef>
            </a:pPr>
            <a:r>
              <a:rPr lang="en-US" sz="4600">
                <a:solidFill>
                  <a:schemeClr val="tx1"/>
                </a:solidFill>
                <a:effectLst>
                  <a:outerShdw blurRad="38100" dist="38100" dir="2700000" algn="tl">
                    <a:srgbClr val="000000"/>
                  </a:outerShdw>
                </a:effectLst>
                <a:ea typeface="ＭＳ Ｐゴシック" charset="0"/>
                <a:cs typeface="American Typewriter" charset="0"/>
              </a:rPr>
              <a:t>The number of Americans who do not identify with any religion continues to grow at a rapid pace. One-fifth of the U.S. public – and a third of adults under 30 – are religiously unaffiliated today, the highest percentages ever in Pew Research Center polling.</a:t>
            </a:r>
          </a:p>
        </p:txBody>
      </p:sp>
      <p:pic>
        <p:nvPicPr>
          <p:cNvPr id="2048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6400800"/>
            <a:ext cx="388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484" name="Rectangle 4"/>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slow">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044700"/>
            <a:ext cx="38354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1506" name="Rectangle 2"/>
          <p:cNvSpPr>
            <a:spLocks/>
          </p:cNvSpPr>
          <p:nvPr/>
        </p:nvSpPr>
        <p:spPr bwMode="auto">
          <a:xfrm>
            <a:off x="4398963" y="2044700"/>
            <a:ext cx="8407400" cy="7086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lstStyle/>
          <a:p>
            <a:pPr>
              <a:spcBef>
                <a:spcPts val="2000"/>
              </a:spcBef>
            </a:pPr>
            <a:r>
              <a:rPr lang="en-US" sz="4300">
                <a:solidFill>
                  <a:schemeClr val="tx1"/>
                </a:solidFill>
                <a:effectLst>
                  <a:outerShdw blurRad="38100" dist="38100" dir="2700000" algn="tl">
                    <a:srgbClr val="000000"/>
                  </a:outerShdw>
                </a:effectLst>
                <a:ea typeface="ＭＳ Ｐゴシック" charset="0"/>
                <a:cs typeface="American Typewriter" charset="0"/>
              </a:rPr>
              <a:t>In the last five years alone, the unaffiliated have increased from just over 15% to just under 20% of all U.S. adults. Their ranks now include more than 13 million self-described atheists and agnostics (nearly 6% of the U.S. public), as well as nearly 33 million people who say they have no particular religious affiliation (14%).</a:t>
            </a: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6400800"/>
            <a:ext cx="388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1508" name="Rectangle 4"/>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dissolve/>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1"/>
          <p:cNvSpPr>
            <a:spLocks noGrp="1" noChangeArrowheads="1"/>
          </p:cNvSpPr>
          <p:nvPr>
            <p:ph idx="1"/>
          </p:nvPr>
        </p:nvSpPr>
        <p:spPr>
          <a:xfrm>
            <a:off x="5956300" y="2374900"/>
            <a:ext cx="6807200" cy="6654800"/>
          </a:xfrm>
          <a:ln/>
          <a:effectLst>
            <a:outerShdw blurRad="127000" dist="215899" dir="2700000" algn="ctr" rotWithShape="0">
              <a:schemeClr val="bg2">
                <a:alpha val="74998"/>
              </a:schemeClr>
            </a:outerShdw>
          </a:effectLst>
        </p:spPr>
        <p:txBody>
          <a:bodyPr/>
          <a:lstStyle/>
          <a:p>
            <a:pPr marL="903288"/>
            <a:r>
              <a:rPr lang="en-US" sz="4400">
                <a:effectLst>
                  <a:outerShdw blurRad="38100" dist="38100" dir="2700000" algn="tl">
                    <a:srgbClr val="000000"/>
                  </a:outerShdw>
                </a:effectLst>
              </a:rPr>
              <a:t>Are there better arguments for God</a:t>
            </a:r>
            <a:r>
              <a:rPr lang="ja-JP" altLang="en-US" sz="4400">
                <a:effectLst>
                  <a:outerShdw blurRad="38100" dist="38100" dir="2700000" algn="tl">
                    <a:srgbClr val="000000"/>
                  </a:outerShdw>
                </a:effectLst>
                <a:latin typeface="Arial"/>
              </a:rPr>
              <a:t>’</a:t>
            </a:r>
            <a:r>
              <a:rPr lang="en-US" sz="4400">
                <a:effectLst>
                  <a:outerShdw blurRad="38100" dist="38100" dir="2700000" algn="tl">
                    <a:srgbClr val="000000"/>
                  </a:outerShdw>
                </a:effectLst>
              </a:rPr>
              <a:t>s existence than against it?</a:t>
            </a:r>
          </a:p>
          <a:p>
            <a:pPr marL="903288"/>
            <a:r>
              <a:rPr lang="en-US" sz="4400">
                <a:effectLst>
                  <a:outerShdw blurRad="38100" dist="38100" dir="2700000" algn="tl">
                    <a:srgbClr val="000000"/>
                  </a:outerShdw>
                </a:effectLst>
              </a:rPr>
              <a:t>What is the best explanation for the existence and continuance of the universe?</a:t>
            </a:r>
          </a:p>
        </p:txBody>
      </p:sp>
      <p:pic>
        <p:nvPicPr>
          <p:cNvPr id="2253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159000"/>
            <a:ext cx="5448300" cy="7086600"/>
          </a:xfrm>
          <a:prstGeom prst="rect">
            <a:avLst/>
          </a:prstGeom>
          <a:noFill/>
          <a:ln>
            <a:noFill/>
          </a:ln>
          <a:effectLst>
            <a:outerShdw blurRad="127000" dist="215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531" name="Rectangle 3"/>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29">
                                            <p:txEl>
                                              <p:pRg st="0" end="0"/>
                                            </p:txEl>
                                          </p:spTgt>
                                        </p:tgtEl>
                                        <p:attrNameLst>
                                          <p:attrName>style.visibility</p:attrName>
                                        </p:attrNameLst>
                                      </p:cBhvr>
                                      <p:to>
                                        <p:strVal val="visible"/>
                                      </p:to>
                                    </p:set>
                                    <p:animEffect transition="in" filter="wipe(left)">
                                      <p:cBhvr>
                                        <p:cTn id="7" dur="500"/>
                                        <p:tgtEl>
                                          <p:spTgt spid="225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29">
                                            <p:txEl>
                                              <p:pRg st="1" end="1"/>
                                            </p:txEl>
                                          </p:spTgt>
                                        </p:tgtEl>
                                        <p:attrNameLst>
                                          <p:attrName>style.visibility</p:attrName>
                                        </p:attrNameLst>
                                      </p:cBhvr>
                                      <p:to>
                                        <p:strVal val="visible"/>
                                      </p:to>
                                    </p:set>
                                    <p:animEffect transition="in" filter="wipe(left)">
                                      <p:cBhvr>
                                        <p:cTn id="12" dur="500"/>
                                        <p:tgtEl>
                                          <p:spTgt spid="225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build="p" bldLvl="5"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p:cNvSpPr>
          <p:nvPr/>
        </p:nvSpPr>
        <p:spPr bwMode="auto">
          <a:xfrm>
            <a:off x="6032500" y="4013200"/>
            <a:ext cx="6464300" cy="47244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r>
              <a:rPr lang="ja-JP" altLang="en-US" sz="55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5500">
                <a:solidFill>
                  <a:schemeClr val="tx1"/>
                </a:solidFill>
                <a:effectLst>
                  <a:outerShdw blurRad="38100" dist="38100" dir="2700000" algn="tl">
                    <a:srgbClr val="000000"/>
                  </a:outerShdw>
                </a:effectLst>
                <a:ea typeface="ＭＳ Ｐゴシック" charset="0"/>
                <a:cs typeface="American Typewriter" charset="0"/>
              </a:rPr>
              <a:t>A delusion is something that people believe in despite a total lack of evidence.</a:t>
            </a:r>
            <a:r>
              <a:rPr lang="ja-JP" altLang="en-US" sz="5500">
                <a:solidFill>
                  <a:schemeClr val="tx1"/>
                </a:solidFill>
                <a:effectLst>
                  <a:outerShdw blurRad="38100" dist="38100" dir="2700000" algn="tl">
                    <a:srgbClr val="000000"/>
                  </a:outerShdw>
                </a:effectLst>
                <a:latin typeface="Arial"/>
                <a:ea typeface="ＭＳ Ｐゴシック" charset="0"/>
                <a:cs typeface="American Typewriter" charset="0"/>
              </a:rPr>
              <a:t>”</a:t>
            </a:r>
            <a:r>
              <a:rPr lang="en-US" sz="3800">
                <a:solidFill>
                  <a:schemeClr val="tx1"/>
                </a:solidFill>
                <a:ea typeface="ＭＳ Ｐゴシック" charset="0"/>
                <a:cs typeface="American Typewriter" charset="0"/>
              </a:rPr>
              <a:t>Richard Dawkins </a:t>
            </a:r>
          </a:p>
        </p:txBody>
      </p:sp>
      <p:pic>
        <p:nvPicPr>
          <p:cNvPr id="235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3568700"/>
            <a:ext cx="4343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9">
            <a:off x="3848100" y="5062538"/>
            <a:ext cx="1689100" cy="2624137"/>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355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1289050"/>
            <a:ext cx="8280400" cy="22098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3557" name="Rectangle 5"/>
          <p:cNvSpPr>
            <a:spLocks/>
          </p:cNvSpPr>
          <p:nvPr/>
        </p:nvSpPr>
        <p:spPr bwMode="auto">
          <a:xfrm>
            <a:off x="227013" y="177800"/>
            <a:ext cx="12534900" cy="10160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7E8484">
                    <a:alpha val="98999"/>
                  </a:srgbClr>
                </a:solidFill>
                <a:miter lim="800000"/>
                <a:headEnd type="none" w="med" len="med"/>
                <a:tailEnd type="none" w="med" len="med"/>
              </a14:hiddenLine>
            </a:ext>
          </a:extLst>
        </p:spPr>
        <p:txBody>
          <a:bodyPr lIns="0" tIns="0" rIns="0" bIns="0"/>
          <a:lstStyle/>
          <a:p>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Is It </a:t>
            </a:r>
            <a:r>
              <a:rPr lang="en-US" sz="4600">
                <a:solidFill>
                  <a:srgbClr val="FEFDD5"/>
                </a:solidFill>
                <a:effectLst>
                  <a:outerShdw blurRad="38100" dist="38100" dir="2700000" algn="tl">
                    <a:srgbClr val="FFFFFF"/>
                  </a:outerShdw>
                </a:effectLst>
                <a:latin typeface="Big Book Heavy" charset="0"/>
                <a:ea typeface="ＭＳ Ｐゴシック" charset="0"/>
                <a:cs typeface="Big Book Heavy" charset="0"/>
                <a:sym typeface="Big Book Heavy" charset="0"/>
              </a:rPr>
              <a:t>Reasonable</a:t>
            </a:r>
            <a:r>
              <a:rPr lang="en-US" sz="4600">
                <a:solidFill>
                  <a:srgbClr val="FEFDD5"/>
                </a:solidFill>
                <a:effectLst>
                  <a:outerShdw blurRad="38100" dist="38100" dir="2700000" algn="tl">
                    <a:srgbClr val="FFFFFF"/>
                  </a:outerShdw>
                </a:effectLst>
                <a:latin typeface="Alpenstube" charset="0"/>
                <a:ea typeface="ＭＳ Ｐゴシック" charset="0"/>
                <a:cs typeface="Alpenstube" charset="0"/>
                <a:sym typeface="Alpenstube" charset="0"/>
              </a:rPr>
              <a:t> To Believe In God? </a:t>
            </a:r>
          </a:p>
        </p:txBody>
      </p:sp>
    </p:spTree>
  </p:cSld>
  <p:clrMapOvr>
    <a:masterClrMapping/>
  </p:clrMapOvr>
  <p:transition xmlns:p14="http://schemas.microsoft.com/office/powerpoint/2010/main" spd="med">
    <p:dissolv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Bullet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408</TotalTime>
  <Pages>0</Pages>
  <Words>2722</Words>
  <Characters>0</Characters>
  <Application>Microsoft Macintosh PowerPoint</Application>
  <PresentationFormat>Custom</PresentationFormat>
  <Lines>0</Lines>
  <Paragraphs>151</Paragraphs>
  <Slides>51</Slides>
  <Notes>1</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51</vt:i4>
      </vt:variant>
    </vt:vector>
  </HeadingPairs>
  <TitlesOfParts>
    <vt:vector size="74" baseType="lpstr">
      <vt:lpstr>American Typewriter</vt:lpstr>
      <vt:lpstr>ヒラギノ明朝 ProN W3</vt:lpstr>
      <vt:lpstr>Alpenstube</vt:lpstr>
      <vt:lpstr>Big Book Heavy</vt:lpstr>
      <vt:lpstr>Zapfino</vt:lpstr>
      <vt:lpstr>Times New Roman Bold</vt:lpstr>
      <vt:lpstr>Times New Roman</vt:lpstr>
      <vt:lpstr>Times New Roman Italic</vt:lpstr>
      <vt:lpstr>Zapf Dingbats</vt:lpstr>
      <vt:lpstr>Constantia Italic</vt:lpstr>
      <vt:lpstr>Calibri</vt:lpstr>
      <vt:lpstr>Garamond</vt:lpstr>
      <vt:lpstr>Garamond Italic</vt:lpstr>
      <vt:lpstr>Berlin Sans FB Demi Bold</vt:lpstr>
      <vt:lpstr>Arial Bold</vt:lpstr>
      <vt:lpstr>Arial</vt:lpstr>
      <vt:lpstr>Arial Bold Italic</vt:lpstr>
      <vt:lpstr>Comic Sans MS</vt:lpstr>
      <vt:lpstr>Comic Sans MS Bold</vt:lpstr>
      <vt:lpstr>Charcoal CY</vt:lpstr>
      <vt:lpstr>Chalkboard</vt:lpstr>
      <vt:lpstr>Book Antiqua</vt:lpstr>
      <vt:lpstr>Title &amp; Bullets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 </dc:creator>
  <cp:keywords/>
  <dc:description/>
  <cp:lastModifiedBy>Don Mcclain</cp:lastModifiedBy>
  <cp:revision>3</cp:revision>
  <dcterms:modified xsi:type="dcterms:W3CDTF">2013-10-14T18:26:00Z</dcterms:modified>
</cp:coreProperties>
</file>