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Lst>
  <p:sldIdLst>
    <p:sldId id="265" r:id="rId17"/>
    <p:sldId id="328" r:id="rId18"/>
    <p:sldId id="339" r:id="rId19"/>
    <p:sldId id="338" r:id="rId20"/>
    <p:sldId id="341" r:id="rId21"/>
    <p:sldId id="337" r:id="rId22"/>
    <p:sldId id="264" r:id="rId23"/>
    <p:sldId id="324" r:id="rId24"/>
    <p:sldId id="342" r:id="rId25"/>
    <p:sldId id="327" r:id="rId26"/>
    <p:sldId id="343" r:id="rId27"/>
    <p:sldId id="344" r:id="rId28"/>
    <p:sldId id="345" r:id="rId29"/>
    <p:sldId id="346" r:id="rId30"/>
    <p:sldId id="347" r:id="rId31"/>
    <p:sldId id="348" r:id="rId32"/>
    <p:sldId id="349" r:id="rId33"/>
    <p:sldId id="340" r:id="rId34"/>
    <p:sldId id="352" r:id="rId35"/>
    <p:sldId id="353" r:id="rId36"/>
    <p:sldId id="354" r:id="rId37"/>
    <p:sldId id="355" r:id="rId38"/>
    <p:sldId id="332" r:id="rId39"/>
    <p:sldId id="351" r:id="rId40"/>
    <p:sldId id="334" r:id="rId41"/>
    <p:sldId id="357" r:id="rId42"/>
    <p:sldId id="358" r:id="rId43"/>
  </p:sldIdLst>
  <p:sldSz cx="13004800" cy="9753600"/>
  <p:notesSz cx="6858000" cy="9144000"/>
  <p:defaultTextStyle>
    <a:defPPr>
      <a:defRPr lang="en-US"/>
    </a:defPPr>
    <a:lvl1pPr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58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58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8" d="100"/>
          <a:sy n="48" d="100"/>
        </p:scale>
        <p:origin x="-1288" y="-1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4.xml"/><Relationship Id="rId21" Type="http://schemas.openxmlformats.org/officeDocument/2006/relationships/slide" Target="slides/slide5.xml"/><Relationship Id="rId22" Type="http://schemas.openxmlformats.org/officeDocument/2006/relationships/slide" Target="slides/slide6.xml"/><Relationship Id="rId23" Type="http://schemas.openxmlformats.org/officeDocument/2006/relationships/slide" Target="slides/slide7.xml"/><Relationship Id="rId24" Type="http://schemas.openxmlformats.org/officeDocument/2006/relationships/slide" Target="slides/slide8.xml"/><Relationship Id="rId25" Type="http://schemas.openxmlformats.org/officeDocument/2006/relationships/slide" Target="slides/slide9.xml"/><Relationship Id="rId26" Type="http://schemas.openxmlformats.org/officeDocument/2006/relationships/slide" Target="slides/slide10.xml"/><Relationship Id="rId27" Type="http://schemas.openxmlformats.org/officeDocument/2006/relationships/slide" Target="slides/slide11.xml"/><Relationship Id="rId28" Type="http://schemas.openxmlformats.org/officeDocument/2006/relationships/slide" Target="slides/slide12.xml"/><Relationship Id="rId29" Type="http://schemas.openxmlformats.org/officeDocument/2006/relationships/slide" Target="slides/slide1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4.xml"/><Relationship Id="rId31" Type="http://schemas.openxmlformats.org/officeDocument/2006/relationships/slide" Target="slides/slide15.xml"/><Relationship Id="rId32" Type="http://schemas.openxmlformats.org/officeDocument/2006/relationships/slide" Target="slides/slide16.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7.xml"/><Relationship Id="rId34" Type="http://schemas.openxmlformats.org/officeDocument/2006/relationships/slide" Target="slides/slide18.xml"/><Relationship Id="rId35" Type="http://schemas.openxmlformats.org/officeDocument/2006/relationships/slide" Target="slides/slide19.xml"/><Relationship Id="rId36" Type="http://schemas.openxmlformats.org/officeDocument/2006/relationships/slide" Target="slides/slide2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 Target="slides/slide1.xml"/><Relationship Id="rId18" Type="http://schemas.openxmlformats.org/officeDocument/2006/relationships/slide" Target="slides/slide2.xml"/><Relationship Id="rId19" Type="http://schemas.openxmlformats.org/officeDocument/2006/relationships/slide" Target="slides/slide3.xml"/><Relationship Id="rId37" Type="http://schemas.openxmlformats.org/officeDocument/2006/relationships/slide" Target="slides/slide21.xml"/><Relationship Id="rId38" Type="http://schemas.openxmlformats.org/officeDocument/2006/relationships/slide" Target="slides/slide22.xml"/><Relationship Id="rId39" Type="http://schemas.openxmlformats.org/officeDocument/2006/relationships/slide" Target="slides/slide23.xml"/><Relationship Id="rId40" Type="http://schemas.openxmlformats.org/officeDocument/2006/relationships/slide" Target="slides/slide24.xml"/><Relationship Id="rId41" Type="http://schemas.openxmlformats.org/officeDocument/2006/relationships/slide" Target="slides/slide25.xml"/><Relationship Id="rId42" Type="http://schemas.openxmlformats.org/officeDocument/2006/relationships/slide" Target="slides/slide26.xml"/><Relationship Id="rId43" Type="http://schemas.openxmlformats.org/officeDocument/2006/relationships/slide" Target="slides/slide27.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lvl1pPr>
              <a:defRPr/>
            </a:lvl1pPr>
          </a:lstStyle>
          <a:p>
            <a:fld id="{0305AD20-37D2-8C43-8DF4-89E5B5AEE224}" type="slidenum">
              <a:rPr lang="en-US"/>
              <a:pPr/>
              <a:t>‹#›</a:t>
            </a:fld>
            <a:endParaRPr lang="en-US"/>
          </a:p>
        </p:txBody>
      </p:sp>
    </p:spTree>
    <p:extLst>
      <p:ext uri="{BB962C8B-B14F-4D97-AF65-F5344CB8AC3E}">
        <p14:creationId xmlns:p14="http://schemas.microsoft.com/office/powerpoint/2010/main" val="3421054510"/>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F2F6CF5-B2BC-654D-A0DE-0D89E8193C93}" type="slidenum">
              <a:rPr lang="en-US"/>
              <a:pPr/>
              <a:t>‹#›</a:t>
            </a:fld>
            <a:endParaRPr lang="en-US"/>
          </a:p>
        </p:txBody>
      </p:sp>
    </p:spTree>
    <p:extLst>
      <p:ext uri="{BB962C8B-B14F-4D97-AF65-F5344CB8AC3E}">
        <p14:creationId xmlns:p14="http://schemas.microsoft.com/office/powerpoint/2010/main" val="3901707158"/>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8362171"/>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286560"/>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23662107"/>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6899580"/>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517696"/>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7801163"/>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2911358"/>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668929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18216128"/>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7150688"/>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10A50787-75BD-5449-AA7F-8AFD6C02FCC0}" type="slidenum">
              <a:rPr lang="en-US"/>
              <a:pPr/>
              <a:t>‹#›</a:t>
            </a:fld>
            <a:endParaRPr lang="en-US"/>
          </a:p>
        </p:txBody>
      </p:sp>
    </p:spTree>
    <p:extLst>
      <p:ext uri="{BB962C8B-B14F-4D97-AF65-F5344CB8AC3E}">
        <p14:creationId xmlns:p14="http://schemas.microsoft.com/office/powerpoint/2010/main" val="399567487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178510"/>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0465711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03117227"/>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06859803"/>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9017148"/>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91442952"/>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09352943"/>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8284408"/>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1292023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5916079"/>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24863117"/>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92893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54000"/>
            <a:ext cx="2925762" cy="845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54000"/>
            <a:ext cx="8624888" cy="84582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3098680"/>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5717807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275615"/>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46023153"/>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09353747"/>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5143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94232046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438113"/>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35421564"/>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03623829"/>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7674830"/>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05805637"/>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5598041"/>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321770401"/>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02400566"/>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84205357"/>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7959647"/>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33910949"/>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76604815"/>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2136759"/>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134243211"/>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60992944"/>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87179053"/>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526094"/>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012026"/>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73143636"/>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6888113"/>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421839515"/>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1500397"/>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87872757"/>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4221416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819400"/>
            <a:ext cx="5156200" cy="584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08663808"/>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965932"/>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4093303"/>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9283683"/>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0437022"/>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5971666"/>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73112168"/>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0540597"/>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44979840"/>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9248627"/>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22341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43674809"/>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0431374"/>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548985"/>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7471313"/>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21229269"/>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74000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47643230"/>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3701070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79031351"/>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75669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6129469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6168552"/>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6346762"/>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53393591"/>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825500"/>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258810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1201823"/>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37771099"/>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496747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2783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089812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B5861EE-1C2B-8E41-A72E-22E627137352}" type="slidenum">
              <a:rPr lang="en-US"/>
              <a:pPr/>
              <a:t>‹#›</a:t>
            </a:fld>
            <a:endParaRPr lang="en-US"/>
          </a:p>
        </p:txBody>
      </p:sp>
    </p:spTree>
    <p:extLst>
      <p:ext uri="{BB962C8B-B14F-4D97-AF65-F5344CB8AC3E}">
        <p14:creationId xmlns:p14="http://schemas.microsoft.com/office/powerpoint/2010/main" val="3830462961"/>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213626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2319727"/>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635000"/>
            <a:ext cx="2616200" cy="802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635000"/>
            <a:ext cx="7696200" cy="802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1814678"/>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2520415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6411762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6547834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894605"/>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6441355"/>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12557702"/>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986663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EF282CE1-0A89-144E-812F-D001718BAA63}" type="slidenum">
              <a:rPr lang="en-US"/>
              <a:pPr/>
              <a:t>‹#›</a:t>
            </a:fld>
            <a:endParaRPr lang="en-US"/>
          </a:p>
        </p:txBody>
      </p:sp>
    </p:spTree>
    <p:extLst>
      <p:ext uri="{BB962C8B-B14F-4D97-AF65-F5344CB8AC3E}">
        <p14:creationId xmlns:p14="http://schemas.microsoft.com/office/powerpoint/2010/main" val="4058392791"/>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59568276"/>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4787837"/>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6094714"/>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254000"/>
            <a:ext cx="2616200" cy="822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254000"/>
            <a:ext cx="7696200" cy="822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07208672"/>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72604689"/>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9707904"/>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7225668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6733861"/>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31803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3339807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9396CD69-72A1-984F-8573-536D2361FCB6}" type="slidenum">
              <a:rPr lang="en-US"/>
              <a:pPr/>
              <a:t>‹#›</a:t>
            </a:fld>
            <a:endParaRPr lang="en-US"/>
          </a:p>
        </p:txBody>
      </p:sp>
    </p:spTree>
    <p:extLst>
      <p:ext uri="{BB962C8B-B14F-4D97-AF65-F5344CB8AC3E}">
        <p14:creationId xmlns:p14="http://schemas.microsoft.com/office/powerpoint/2010/main" val="1537346223"/>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318363"/>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7099786"/>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8744677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0612275"/>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0930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093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7170362"/>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5179812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1875608"/>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638374316"/>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52918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207123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3B3EE7E7-ECFF-6341-96F8-9767B5634E02}" type="slidenum">
              <a:rPr lang="en-US"/>
              <a:pPr/>
              <a:t>‹#›</a:t>
            </a:fld>
            <a:endParaRPr lang="en-US"/>
          </a:p>
        </p:txBody>
      </p:sp>
    </p:spTree>
    <p:extLst>
      <p:ext uri="{BB962C8B-B14F-4D97-AF65-F5344CB8AC3E}">
        <p14:creationId xmlns:p14="http://schemas.microsoft.com/office/powerpoint/2010/main" val="3718955430"/>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26929711"/>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91984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23744203"/>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65442406"/>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4058547"/>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4357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99483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69225521"/>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0511753"/>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831389945"/>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53069834"/>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a:prstGeom prst="rect">
            <a:avLst/>
          </a:prstGeom>
        </p:spPr>
        <p:txBody>
          <a:bodyPr vert="horz"/>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FB871A4D-0DF0-F24B-8149-CF1CE6A1E668}" type="slidenum">
              <a:rPr lang="en-US"/>
              <a:pPr/>
              <a:t>‹#›</a:t>
            </a:fld>
            <a:endParaRPr lang="en-US"/>
          </a:p>
        </p:txBody>
      </p:sp>
    </p:spTree>
    <p:extLst>
      <p:ext uri="{BB962C8B-B14F-4D97-AF65-F5344CB8AC3E}">
        <p14:creationId xmlns:p14="http://schemas.microsoft.com/office/powerpoint/2010/main" val="761871571"/>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418981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717894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493063"/>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7195706"/>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2274942"/>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681232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1638300"/>
            <a:ext cx="2616200" cy="452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1638300"/>
            <a:ext cx="7696200" cy="452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81837879"/>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93429836"/>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1153207"/>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0710774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DAB7E492-EAF0-1148-A749-3F246A35053C}" type="slidenum">
              <a:rPr lang="en-US"/>
              <a:pPr/>
              <a:t>‹#›</a:t>
            </a:fld>
            <a:endParaRPr lang="en-US"/>
          </a:p>
        </p:txBody>
      </p:sp>
    </p:spTree>
    <p:extLst>
      <p:ext uri="{BB962C8B-B14F-4D97-AF65-F5344CB8AC3E}">
        <p14:creationId xmlns:p14="http://schemas.microsoft.com/office/powerpoint/2010/main" val="4037419135"/>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0054156"/>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110946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3012752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7043767"/>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50170917"/>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84544021"/>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0767607"/>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22071378"/>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66313003"/>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60951158"/>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DB1F21B1-2F06-E24A-A93E-3AA9A86E11FC}" type="slidenum">
              <a:rPr lang="en-US"/>
              <a:pPr/>
              <a:t>‹#›</a:t>
            </a:fld>
            <a:endParaRPr lang="en-US"/>
          </a:p>
        </p:txBody>
      </p:sp>
    </p:spTree>
    <p:extLst>
      <p:ext uri="{BB962C8B-B14F-4D97-AF65-F5344CB8AC3E}">
        <p14:creationId xmlns:p14="http://schemas.microsoft.com/office/powerpoint/2010/main" val="257107459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98735571"/>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1796270"/>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7867319"/>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31411960"/>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736817"/>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147758800"/>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8982313"/>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99560642"/>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2276475"/>
            <a:ext cx="2925762" cy="6791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8624888" cy="67913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40623716"/>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21329995"/>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248B316-672D-8A44-A48F-C0347A7E54F5}" type="slidenum">
              <a:rPr lang="en-US"/>
              <a:pPr/>
              <a:t>‹#›</a:t>
            </a:fld>
            <a:endParaRPr lang="en-US"/>
          </a:p>
        </p:txBody>
      </p:sp>
    </p:spTree>
    <p:extLst>
      <p:ext uri="{BB962C8B-B14F-4D97-AF65-F5344CB8AC3E}">
        <p14:creationId xmlns:p14="http://schemas.microsoft.com/office/powerpoint/2010/main" val="2870234179"/>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9625710"/>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612567147"/>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50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44900" y="49022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8523264"/>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67103"/>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88320257"/>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526577"/>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65121829"/>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59642758"/>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7645458"/>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35550" y="1524000"/>
            <a:ext cx="1466850" cy="668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5000" y="1524000"/>
            <a:ext cx="4248150" cy="668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0335002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Text Box 1"/>
          <p:cNvSpPr txBox="1">
            <a:spLocks noChangeArrowheads="1"/>
          </p:cNvSpPr>
          <p:nvPr>
            <p:ph type="sldNum" sz="quarter" idx="4"/>
          </p:nvPr>
        </p:nvSpPr>
        <p:spPr bwMode="auto">
          <a:xfrm>
            <a:off x="12606338" y="495300"/>
            <a:ext cx="398462"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2400">
                <a:solidFill>
                  <a:schemeClr val="tx1"/>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A3BEF1CD-7B3B-2045-9E22-BA1E3AB16E0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xmlns:p14="http://schemas.microsoft.com/office/powerpoint/2010/main"/>
  <p:hf hdr="0" ftr="0" dt="0"/>
  <p:txStyles>
    <p:titleStyle>
      <a:lvl1pPr algn="ctr" rtl="0" fontAlgn="base">
        <a:spcBef>
          <a:spcPct val="0"/>
        </a:spcBef>
        <a:spcAft>
          <a:spcPct val="0"/>
        </a:spcAft>
        <a:defRPr sz="6200">
          <a:solidFill>
            <a:schemeClr val="tx1"/>
          </a:solidFill>
          <a:latin typeface="+mj-lt"/>
          <a:ea typeface="+mj-ea"/>
          <a:cs typeface="+mj-cs"/>
          <a:sym typeface="Calibri" charset="0"/>
        </a:defRPr>
      </a:lvl1pPr>
      <a:lvl2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2pPr>
      <a:lvl3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3pPr>
      <a:lvl4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4pPr>
      <a:lvl5pPr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5pPr>
      <a:lvl6pPr marL="4572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6pPr>
      <a:lvl7pPr marL="9144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7pPr>
      <a:lvl8pPr marL="13716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8pPr>
      <a:lvl9pPr marL="1828800" algn="ctr" rtl="0" fontAlgn="base">
        <a:spcBef>
          <a:spcPct val="0"/>
        </a:spcBef>
        <a:spcAft>
          <a:spcPct val="0"/>
        </a:spcAft>
        <a:defRPr sz="6200">
          <a:solidFill>
            <a:schemeClr val="tx1"/>
          </a:solidFill>
          <a:latin typeface="Calibri" charset="0"/>
          <a:ea typeface="ヒラギノ角ゴ ProN W3" charset="0"/>
          <a:cs typeface="ヒラギノ角ゴ ProN W3" charset="0"/>
          <a:sym typeface="Calibri" charset="0"/>
        </a:defRPr>
      </a:lvl9pPr>
    </p:titleStyle>
    <p:bodyStyle>
      <a:lvl1pPr marL="342900" indent="-342900" algn="l" rtl="0" fontAlgn="base">
        <a:spcBef>
          <a:spcPts val="1100"/>
        </a:spcBef>
        <a:spcAft>
          <a:spcPct val="0"/>
        </a:spcAft>
        <a:buClr>
          <a:srgbClr val="000000"/>
        </a:buClr>
        <a:buSzPct val="100000"/>
        <a:buFont typeface="Arial" charset="0"/>
        <a:buChar char="•"/>
        <a:defRPr sz="4400">
          <a:solidFill>
            <a:schemeClr val="tx1"/>
          </a:solidFill>
          <a:latin typeface="+mn-lt"/>
          <a:ea typeface="+mn-ea"/>
          <a:cs typeface="+mn-cs"/>
          <a:sym typeface="Calibri" charset="0"/>
        </a:defRPr>
      </a:lvl1pPr>
      <a:lvl2pPr marL="742950" indent="-285750" algn="l" rtl="0" fontAlgn="base">
        <a:spcBef>
          <a:spcPts val="10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2pPr>
      <a:lvl3pPr marL="1143000" indent="-228600" algn="l" rtl="0" fontAlgn="base">
        <a:spcBef>
          <a:spcPts val="8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3pPr>
      <a:lvl4pPr marL="16002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4pPr>
      <a:lvl5pPr marL="20574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5pPr>
      <a:lvl6pPr marL="25146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6pPr>
      <a:lvl7pPr marL="29718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7pPr>
      <a:lvl8pPr marL="34290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8pPr>
      <a:lvl9pPr marL="3886200" indent="-228600" algn="l" rtl="0" fontAlgn="base">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0242" name="Rectangle 2"/>
          <p:cNvSpPr>
            <a:spLocks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3314" name="Rectangle 2"/>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4338"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15362" name="Rectangle 2"/>
          <p:cNvSpPr>
            <a:spLocks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16386" name="Rectangle 2"/>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2049" name="Picture 1"/>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63" y="9525"/>
            <a:ext cx="13028613" cy="976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50" name="Rectangle 2"/>
          <p:cNvSpPr>
            <a:spLocks noChangeArrowheads="1"/>
          </p:cNvSpPr>
          <p:nvPr>
            <p:ph type="title"/>
          </p:nvPr>
        </p:nvSpPr>
        <p:spPr bwMode="auto">
          <a:xfrm>
            <a:off x="1270000" y="635000"/>
            <a:ext cx="10464800" cy="210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title style</a:t>
            </a:r>
          </a:p>
        </p:txBody>
      </p:sp>
      <p:sp>
        <p:nvSpPr>
          <p:cNvPr id="2051" name="Rectangle 3"/>
          <p:cNvSpPr>
            <a:spLocks noChangeArrowheads="1"/>
          </p:cNvSpPr>
          <p:nvPr>
            <p:ph type="body" idx="1"/>
          </p:nvPr>
        </p:nvSpPr>
        <p:spPr bwMode="auto">
          <a:xfrm>
            <a:off x="1270000" y="2819400"/>
            <a:ext cx="10464800" cy="584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Papyrus" charset="0"/>
              </a:rPr>
              <a:t>Click to edit Master text styles</a:t>
            </a:r>
          </a:p>
          <a:p>
            <a:pPr lvl="1"/>
            <a:r>
              <a:rPr lang="en-US">
                <a:sym typeface="Papyrus" charset="0"/>
              </a:rPr>
              <a:t>Second level</a:t>
            </a:r>
          </a:p>
          <a:p>
            <a:pPr lvl="2"/>
            <a:r>
              <a:rPr lang="en-US">
                <a:sym typeface="Papyrus" charset="0"/>
              </a:rPr>
              <a:t>Third level</a:t>
            </a:r>
          </a:p>
          <a:p>
            <a:pPr lvl="3"/>
            <a:r>
              <a:rPr lang="en-US">
                <a:sym typeface="Papyrus" charset="0"/>
              </a:rPr>
              <a:t>Fourth level</a:t>
            </a:r>
          </a:p>
          <a:p>
            <a:pPr lvl="4"/>
            <a:r>
              <a:rPr lang="en-US">
                <a:sym typeface="Papyrus" charset="0"/>
              </a:rPr>
              <a:t>Fifth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xmlns:p14="http://schemas.microsoft.com/office/powerpoint/2010/main"/>
  <p:txStyles>
    <p:titleStyle>
      <a:lvl1pPr marL="419100" indent="-419100" algn="l" rtl="0" fontAlgn="base">
        <a:spcBef>
          <a:spcPct val="0"/>
        </a:spcBef>
        <a:spcAft>
          <a:spcPct val="0"/>
        </a:spcAft>
        <a:defRPr sz="7200">
          <a:solidFill>
            <a:schemeClr val="tx1"/>
          </a:solidFill>
          <a:latin typeface="+mj-lt"/>
          <a:ea typeface="+mj-ea"/>
          <a:cs typeface="+mj-cs"/>
          <a:sym typeface="Papyrus" charset="0"/>
        </a:defRPr>
      </a:lvl1pPr>
      <a:lvl2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2pPr>
      <a:lvl3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3pPr>
      <a:lvl4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4pPr>
      <a:lvl5pPr marL="4191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5pPr>
      <a:lvl6pPr marL="8763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6pPr>
      <a:lvl7pPr marL="13335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7pPr>
      <a:lvl8pPr marL="17907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8pPr>
      <a:lvl9pPr marL="2247900" indent="-419100" algn="l" rtl="0" fontAlgn="base">
        <a:spcBef>
          <a:spcPct val="0"/>
        </a:spcBef>
        <a:spcAft>
          <a:spcPct val="0"/>
        </a:spcAft>
        <a:defRPr sz="7200">
          <a:solidFill>
            <a:schemeClr val="tx1"/>
          </a:solidFill>
          <a:latin typeface="Papyrus" charset="0"/>
          <a:ea typeface="ヒラギノ角ゴ ProN W3" charset="0"/>
          <a:cs typeface="ヒラギノ角ゴ ProN W3" charset="0"/>
          <a:sym typeface="Papyrus" charset="0"/>
        </a:defRPr>
      </a:lvl9pPr>
    </p:titleStyle>
    <p:bodyStyle>
      <a:lvl1pPr marL="812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1pPr>
      <a:lvl2pPr marL="15113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2pPr>
      <a:lvl3pPr marL="22225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3pPr>
      <a:lvl4pPr marL="29337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4pPr>
      <a:lvl5pPr marL="36576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5pPr>
      <a:lvl6pPr marL="41148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6pPr>
      <a:lvl7pPr marL="45720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7pPr>
      <a:lvl8pPr marL="50292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8pPr>
      <a:lvl9pPr marL="5486400" indent="-558800" algn="l" rtl="0" fontAlgn="base">
        <a:spcBef>
          <a:spcPts val="1200"/>
        </a:spcBef>
        <a:spcAft>
          <a:spcPct val="0"/>
        </a:spcAft>
        <a:buSzPct val="46000"/>
        <a:buChar char="•"/>
        <a:defRPr sz="4200">
          <a:solidFill>
            <a:schemeClr val="tx1"/>
          </a:solidFill>
          <a:latin typeface="+mn-lt"/>
          <a:ea typeface="+mn-ea"/>
          <a:cs typeface="+mn-cs"/>
          <a:sym typeface="Papyru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3" name="Rectangle 1"/>
          <p:cNvSpPr>
            <a:spLocks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
        <p:nvSpPr>
          <p:cNvPr id="3074" name="Rectangle 2"/>
          <p:cNvSpPr>
            <a:spLocks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48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
        <p:nvSpPr>
          <p:cNvPr id="6146" name="Rectangle 2"/>
          <p:cNvSpPr>
            <a:spLocks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Tree>
  </p:cSld>
  <p:clrMap bg1="dk2" tx1="lt1" bg2="dk1"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3" name="Rectangle 1"/>
          <p:cNvSpPr>
            <a:spLocks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ChangeArrowheads="1"/>
          </p:cNvSpPr>
          <p:nvPr>
            <p:ph type="body" idx="1"/>
          </p:nvPr>
        </p:nvSpPr>
        <p:spPr bwMode="auto">
          <a:xfrm>
            <a:off x="635000" y="49022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sp>
        <p:nvSpPr>
          <p:cNvPr id="9218" name="Rectangle 2"/>
          <p:cNvSpPr>
            <a:spLocks noChangeArrowheads="1"/>
          </p:cNvSpPr>
          <p:nvPr>
            <p:ph type="title"/>
          </p:nvPr>
        </p:nvSpPr>
        <p:spPr bwMode="auto">
          <a:xfrm>
            <a:off x="635000" y="15240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sym typeface="Gill Sans" charset="0"/>
              </a:rPr>
              <a:t>Click to edit Master title style</a:t>
            </a:r>
          </a:p>
        </p:txBody>
      </p:sp>
    </p:spTree>
  </p:cSld>
  <p:clrMap bg1="dk2" tx1="lt1" bg2="dk1"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7.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http://w65stchurchofchrist.org/coc/sermons/" TargetMode="External"/><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13.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DB289AF8-C47B-6F44-9494-8CBD054582DB}" type="slidenum">
              <a:rPr lang="en-US"/>
              <a:pPr/>
              <a:t>1</a:t>
            </a:fld>
            <a:endParaRPr lang="en-US"/>
          </a:p>
        </p:txBody>
      </p:sp>
      <p:pic>
        <p:nvPicPr>
          <p:cNvPr id="1740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048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a:tailEnd/>
              </a14:hiddenLine>
            </a:ext>
          </a:extLst>
        </p:spPr>
      </p:pic>
      <p:sp>
        <p:nvSpPr>
          <p:cNvPr id="17411" name="Rectangle 3"/>
          <p:cNvSpPr>
            <a:spLocks/>
          </p:cNvSpPr>
          <p:nvPr/>
        </p:nvSpPr>
        <p:spPr bwMode="auto">
          <a:xfrm>
            <a:off x="0" y="9323388"/>
            <a:ext cx="5003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l"/>
            <a:r>
              <a:rPr lang="en-US" sz="2200">
                <a:solidFill>
                  <a:schemeClr val="tx1"/>
                </a:solidFill>
                <a:latin typeface="Mariah Regular" charset="0"/>
                <a:ea typeface="ＭＳ Ｐゴシック" charset="0"/>
                <a:cs typeface="Mariah Regular" charset="0"/>
                <a:sym typeface="Mariah Regular" charset="0"/>
              </a:rPr>
              <a:t>Don McClain</a:t>
            </a:r>
          </a:p>
        </p:txBody>
      </p:sp>
      <p:sp>
        <p:nvSpPr>
          <p:cNvPr id="17412" name="Rectangle 4"/>
          <p:cNvSpPr>
            <a:spLocks/>
          </p:cNvSpPr>
          <p:nvPr/>
        </p:nvSpPr>
        <p:spPr bwMode="auto">
          <a:xfrm>
            <a:off x="5740400" y="9323388"/>
            <a:ext cx="7277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nchor="ctr"/>
          <a:lstStyle/>
          <a:p>
            <a:pPr algn="r"/>
            <a:r>
              <a:rPr lang="en-US" sz="2200">
                <a:solidFill>
                  <a:schemeClr val="tx1"/>
                </a:solidFill>
                <a:latin typeface="Mariah Regular" charset="0"/>
                <a:ea typeface="ＭＳ Ｐゴシック" charset="0"/>
                <a:cs typeface="Mariah Regular" charset="0"/>
                <a:sym typeface="Mariah Regular" charset="0"/>
              </a:rPr>
              <a:t>W. 65th St church of Christ - 9/16/2007</a:t>
            </a:r>
          </a:p>
        </p:txBody>
      </p:sp>
      <p:pic>
        <p:nvPicPr>
          <p:cNvPr id="1741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3017500" cy="979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4" name="Text Box 6"/>
          <p:cNvSpPr txBox="1">
            <a:spLocks noChangeArrowheads="1"/>
          </p:cNvSpPr>
          <p:nvPr/>
        </p:nvSpPr>
        <p:spPr bwMode="auto">
          <a:xfrm>
            <a:off x="12606338" y="495300"/>
            <a:ext cx="3984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lstStyle>
            <a:lvl1pPr algn="l">
              <a:defRPr sz="1200">
                <a:solidFill>
                  <a:schemeClr val="tx1"/>
                </a:solidFill>
                <a:latin typeface="Gill Sans" charset="0"/>
                <a:ea typeface="ＭＳ Ｐゴシック"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pPr algn="r"/>
            <a:fld id="{C4EBE40D-93C1-E54A-98B1-FD3FDC9A840F}" type="slidenum">
              <a:rPr lang="en-US" sz="2400">
                <a:latin typeface="Calibri" charset="0"/>
                <a:cs typeface="Calibri" charset="0"/>
                <a:sym typeface="Calibri" charset="0"/>
              </a:rPr>
              <a:pPr algn="r"/>
              <a:t>1</a:t>
            </a:fld>
            <a:endParaRPr lang="en-US" sz="2400">
              <a:latin typeface="Calibri" charset="0"/>
              <a:cs typeface="Calibri" charset="0"/>
              <a:sym typeface="Calibri" charset="0"/>
            </a:endParaRPr>
          </a:p>
        </p:txBody>
      </p:sp>
      <p:pic>
        <p:nvPicPr>
          <p:cNvPr id="174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165100"/>
            <a:ext cx="13157200" cy="853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416" name="Rectangle 8"/>
          <p:cNvSpPr>
            <a:spLocks/>
          </p:cNvSpPr>
          <p:nvPr/>
        </p:nvSpPr>
        <p:spPr bwMode="auto">
          <a:xfrm>
            <a:off x="1219200" y="520700"/>
            <a:ext cx="11645900" cy="7493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r>
              <a:rPr lang="en-US" sz="5300">
                <a:solidFill>
                  <a:srgbClr val="FEDF98"/>
                </a:solidFill>
                <a:effectLst>
                  <a:outerShdw blurRad="38100" dist="38100" dir="2700000" algn="tl">
                    <a:srgbClr val="DDDDDD"/>
                  </a:outerShdw>
                </a:effectLst>
                <a:latin typeface="Constantia Italic" charset="0"/>
                <a:ea typeface="ＭＳ Ｐゴシック" charset="0"/>
                <a:cs typeface="Constantia Italic" charset="0"/>
                <a:sym typeface="Constantia Italic" charset="0"/>
              </a:rPr>
              <a:t>The One Who Speaks To The Churches</a:t>
            </a:r>
          </a:p>
        </p:txBody>
      </p:sp>
      <p:sp>
        <p:nvSpPr>
          <p:cNvPr id="17417" name="Rectangle 9"/>
          <p:cNvSpPr>
            <a:spLocks/>
          </p:cNvSpPr>
          <p:nvPr/>
        </p:nvSpPr>
        <p:spPr bwMode="auto">
          <a:xfrm>
            <a:off x="1320800" y="6642100"/>
            <a:ext cx="101758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sz="2400">
                <a:solidFill>
                  <a:srgbClr val="FFFFFF"/>
                </a:solidFill>
                <a:latin typeface="Calibri" charset="0"/>
                <a:ea typeface="ＭＳ Ｐゴシック" charset="0"/>
                <a:cs typeface="Calibri" charset="0"/>
                <a:sym typeface="Calibri" charset="0"/>
              </a:rPr>
              <a:t>Patmos</a:t>
            </a:r>
          </a:p>
        </p:txBody>
      </p:sp>
      <p:sp>
        <p:nvSpPr>
          <p:cNvPr id="17418" name="Rectangle 10"/>
          <p:cNvSpPr>
            <a:spLocks/>
          </p:cNvSpPr>
          <p:nvPr/>
        </p:nvSpPr>
        <p:spPr bwMode="auto">
          <a:xfrm>
            <a:off x="723900" y="7213600"/>
            <a:ext cx="11645900" cy="2616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nSpc>
                <a:spcPct val="130000"/>
              </a:lnSpc>
              <a:spcBef>
                <a:spcPts val="500"/>
              </a:spcBef>
            </a:pPr>
            <a:r>
              <a:rPr lang="ja-JP" altLang="en-US" sz="3700" dirty="0">
                <a:solidFill>
                  <a:srgbClr val="FFEFCB"/>
                </a:solidFill>
                <a:effectLst>
                  <a:outerShdw blurRad="38100" dist="38100" dir="2700000" algn="tl">
                    <a:srgbClr val="DDDDDD"/>
                  </a:outerShdw>
                </a:effectLst>
                <a:latin typeface="Arial"/>
                <a:ea typeface="ＭＳ Ｐゴシック" charset="0"/>
                <a:cs typeface="Zapfino" charset="0"/>
                <a:sym typeface="Zapfino" charset="0"/>
              </a:rPr>
              <a:t>“</a:t>
            </a:r>
            <a:r>
              <a:rPr lang="en-US" sz="3700" dirty="0">
                <a:solidFill>
                  <a:srgbClr val="FFEFCB"/>
                </a:solidFill>
                <a:effectLst>
                  <a:outerShdw blurRad="38100" dist="38100" dir="2700000" algn="tl">
                    <a:srgbClr val="DDDDDD"/>
                  </a:outerShdw>
                </a:effectLst>
                <a:latin typeface="Zapfino" charset="0"/>
                <a:ea typeface="ＭＳ Ｐゴシック" charset="0"/>
                <a:cs typeface="Zapfino" charset="0"/>
                <a:sym typeface="Zapfino" charset="0"/>
              </a:rPr>
              <a:t>He who has an ear, let him hear what the </a:t>
            </a:r>
            <a:r>
              <a:rPr lang="en-US" sz="3700" dirty="0">
                <a:solidFill>
                  <a:srgbClr val="FFFA83"/>
                </a:solidFill>
                <a:effectLst>
                  <a:outerShdw blurRad="38100" dist="38100" dir="2700000" algn="tl">
                    <a:srgbClr val="DDDDDD"/>
                  </a:outerShdw>
                </a:effectLst>
                <a:latin typeface="Zapfino" charset="0"/>
                <a:ea typeface="ＭＳ Ｐゴシック" charset="0"/>
                <a:cs typeface="Zapfino" charset="0"/>
                <a:sym typeface="Zapfino" charset="0"/>
              </a:rPr>
              <a:t>Spirit</a:t>
            </a:r>
            <a:r>
              <a:rPr lang="en-US" sz="3700" dirty="0">
                <a:solidFill>
                  <a:srgbClr val="FFEFCB"/>
                </a:solidFill>
                <a:effectLst>
                  <a:outerShdw blurRad="38100" dist="38100" dir="2700000" algn="tl">
                    <a:srgbClr val="DDDDDD"/>
                  </a:outerShdw>
                </a:effectLst>
                <a:latin typeface="Zapfino" charset="0"/>
                <a:ea typeface="ＭＳ Ｐゴシック" charset="0"/>
                <a:cs typeface="Zapfino" charset="0"/>
                <a:sym typeface="Zapfino" charset="0"/>
              </a:rPr>
              <a:t> says to the </a:t>
            </a:r>
            <a:r>
              <a:rPr lang="en-US" sz="3700" dirty="0">
                <a:solidFill>
                  <a:srgbClr val="FFFA83"/>
                </a:solidFill>
                <a:effectLst>
                  <a:outerShdw blurRad="38100" dist="38100" dir="2700000" algn="tl">
                    <a:srgbClr val="DDDDDD"/>
                  </a:outerShdw>
                </a:effectLst>
                <a:latin typeface="Zapfino" charset="0"/>
                <a:ea typeface="ＭＳ Ｐゴシック" charset="0"/>
                <a:cs typeface="Zapfino" charset="0"/>
                <a:sym typeface="Zapfino" charset="0"/>
              </a:rPr>
              <a:t>churches</a:t>
            </a:r>
            <a:r>
              <a:rPr lang="en-US" sz="3700" dirty="0">
                <a:solidFill>
                  <a:srgbClr val="FFEFCB"/>
                </a:solidFill>
                <a:effectLst>
                  <a:outerShdw blurRad="38100" dist="38100" dir="2700000" algn="tl">
                    <a:srgbClr val="DDDDDD"/>
                  </a:outerShdw>
                </a:effectLst>
                <a:latin typeface="Zapfino" charset="0"/>
                <a:ea typeface="ＭＳ Ｐゴシック" charset="0"/>
                <a:cs typeface="Zapfino" charset="0"/>
                <a:sym typeface="Zapfino" charset="0"/>
              </a:rPr>
              <a:t>.</a:t>
            </a:r>
            <a:r>
              <a:rPr lang="ja-JP" altLang="en-US" sz="3700" dirty="0">
                <a:solidFill>
                  <a:srgbClr val="FFEFCB"/>
                </a:solidFill>
                <a:effectLst>
                  <a:outerShdw blurRad="38100" dist="38100" dir="2700000" algn="tl">
                    <a:srgbClr val="DDDDDD"/>
                  </a:outerShdw>
                </a:effectLst>
                <a:latin typeface="Arial"/>
                <a:ea typeface="ＭＳ Ｐゴシック" charset="0"/>
                <a:cs typeface="Zapfino" charset="0"/>
                <a:sym typeface="Zapfino" charset="0"/>
              </a:rPr>
              <a:t>”</a:t>
            </a:r>
            <a:endParaRPr lang="en-US" sz="3700" dirty="0">
              <a:solidFill>
                <a:srgbClr val="FFEFCB"/>
              </a:solidFill>
              <a:effectLst>
                <a:outerShdw blurRad="38100" dist="38100" dir="2700000" algn="tl">
                  <a:srgbClr val="DDDDDD"/>
                </a:outerShdw>
              </a:effectLst>
              <a:latin typeface="Zapfino" charset="0"/>
              <a:ea typeface="ＭＳ Ｐゴシック" charset="0"/>
              <a:cs typeface="Zapfino" charset="0"/>
              <a:sym typeface="Zapfino" charset="0"/>
            </a:endParaRPr>
          </a:p>
        </p:txBody>
      </p:sp>
    </p:spTree>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6626"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26627" name="Rectangle 3"/>
          <p:cNvSpPr>
            <a:spLocks/>
          </p:cNvSpPr>
          <p:nvPr/>
        </p:nvSpPr>
        <p:spPr bwMode="auto">
          <a:xfrm>
            <a:off x="4813300" y="4343400"/>
            <a:ext cx="7810500" cy="5384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Made us kings &amp; priest to God</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(1:6; 5:9,10; 1 Pet 2:9; Col. 1:13</a:t>
            </a:r>
            <a:r>
              <a:rPr lang="en-US" sz="32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2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To Him be glory and dominion forever and ever</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 </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(1:6; 5:12-14; 17:14; Acts 2:36; 2 Pet 3:18; </a:t>
            </a:r>
            <a:r>
              <a:rPr lang="en-US" sz="32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Jn</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5:23</a:t>
            </a:r>
            <a:r>
              <a:rPr lang="en-US" sz="32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2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Coming in the clouds</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(1:7; </a:t>
            </a:r>
            <a:r>
              <a:rPr lang="en-US" sz="32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Eph</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1:20,21; Acts 1:9-11; 1 The 4:</a:t>
            </a:r>
            <a:r>
              <a:rPr lang="en-US" sz="32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17)</a:t>
            </a:r>
          </a:p>
          <a:p>
            <a:pPr marL="787400" indent="-787400" algn="l">
              <a:spcBef>
                <a:spcPts val="1100"/>
              </a:spcBef>
              <a:buSzPct val="77000"/>
              <a:buFontTx/>
              <a:buBlip>
                <a:blip r:embed="rId3"/>
              </a:buBlip>
            </a:pPr>
            <a:r>
              <a:rPr lang="ja-JP" altLang="en-US" sz="32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Alpha &amp; Omega, . . . Who is, Who was &amp; Who is to come</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 </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(1:8,11,17; 2:8; 21:6; 22:13)</a:t>
            </a:r>
          </a:p>
        </p:txBody>
      </p:sp>
      <p:pic>
        <p:nvPicPr>
          <p:cNvPr id="26628"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ipe(left)">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wipe(left)">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wipe(left)">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wipe(left)">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7650"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27651" name="Rectangle 3"/>
          <p:cNvSpPr>
            <a:spLocks/>
          </p:cNvSpPr>
          <p:nvPr/>
        </p:nvSpPr>
        <p:spPr bwMode="auto">
          <a:xfrm>
            <a:off x="4813300" y="4343400"/>
            <a:ext cx="7810500" cy="5245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Like unto the Son of Man</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(Human form - 1:13; Dan 7:9-13; John 1:14; </a:t>
            </a:r>
            <a:r>
              <a:rPr lang="en-US" sz="32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Heb</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2:14-16; </a:t>
            </a:r>
            <a:r>
              <a:rPr lang="en-US" sz="32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Phili</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2:5-8</a:t>
            </a:r>
            <a:r>
              <a:rPr lang="en-US" sz="32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2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Clothed with garment down to His feet, girded around the chest with a golden band</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 </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(Priestly attire with authority - 1:13; 15:6; Dan 10:5</a:t>
            </a:r>
            <a:r>
              <a:rPr lang="en-US" sz="32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2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Head &amp; hair white as wool &amp; snow</a:t>
            </a:r>
            <a:r>
              <a:rPr lang="ja-JP" altLang="en-US" sz="32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(divine majesty, glory &amp; purity - 1:14; Dan 7:9)</a:t>
            </a:r>
          </a:p>
        </p:txBody>
      </p:sp>
      <p:pic>
        <p:nvPicPr>
          <p:cNvPr id="27652"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wipe(left)">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wipe(left)">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wipe(left)">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8674"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28675" name="Rectangle 3"/>
          <p:cNvSpPr>
            <a:spLocks/>
          </p:cNvSpPr>
          <p:nvPr/>
        </p:nvSpPr>
        <p:spPr bwMode="auto">
          <a:xfrm>
            <a:off x="4813300" y="4343400"/>
            <a:ext cx="7810500" cy="5054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5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5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Eyes as a flame of fire</a:t>
            </a:r>
            <a:r>
              <a:rPr lang="ja-JP" altLang="en-US" sz="35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5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(penetrating, omniscient, divine knowledge / judgment - 1:14; Rev 2:18; 19:12; Dan 10:6</a:t>
            </a:r>
            <a:r>
              <a:rPr lang="en-US" sz="35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5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5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Feet like fine brass, refined in the fire</a:t>
            </a:r>
            <a:r>
              <a:rPr lang="ja-JP" altLang="en-US" sz="35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5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 </a:t>
            </a:r>
            <a:r>
              <a:rPr lang="en-US" sz="35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(Strength, justice, authority &amp; power to vanquish all enemies - 1:15; 2:18; Dan 10:6; Ezek. 1:7; 40:3)</a:t>
            </a:r>
          </a:p>
        </p:txBody>
      </p:sp>
      <p:pic>
        <p:nvPicPr>
          <p:cNvPr id="2867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9698"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29699" name="Rectangle 3"/>
          <p:cNvSpPr>
            <a:spLocks/>
          </p:cNvSpPr>
          <p:nvPr/>
        </p:nvSpPr>
        <p:spPr bwMode="auto">
          <a:xfrm>
            <a:off x="4813300" y="4343400"/>
            <a:ext cx="7810500" cy="5105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Voice as sound of many waters</a:t>
            </a:r>
            <a:r>
              <a:rPr lang="ja-JP" altLang="en-US" sz="320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(overwhelming majesty, authority - demanding our attention - 1:15; 14:2; 19:6; Ps 93:4; Ez 43:2)</a:t>
            </a:r>
          </a:p>
          <a:p>
            <a:pPr marL="787400" indent="-787400" algn="l">
              <a:spcBef>
                <a:spcPts val="1100"/>
              </a:spcBef>
              <a:buSzPct val="77000"/>
              <a:buFontTx/>
              <a:buBlip>
                <a:blip r:embed="rId3"/>
              </a:buBlip>
            </a:pP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Seven stars in His hand</a:t>
            </a:r>
            <a:r>
              <a:rPr lang="ja-JP" altLang="en-US" sz="320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(Ownership &amp; authority - all authority over the messengers to the churches / they &amp; the churches belong to Him, to Whom they must give account - 1:16;20; 19:6; Ps 93:4; Ez 43:2; 2 Cor 5:10)</a:t>
            </a:r>
          </a:p>
        </p:txBody>
      </p:sp>
      <p:pic>
        <p:nvPicPr>
          <p:cNvPr id="2970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wipe(left)">
                                      <p:cBhvr>
                                        <p:cTn id="7" dur="500"/>
                                        <p:tgtEl>
                                          <p:spTgt spid="296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699">
                                            <p:txEl>
                                              <p:pRg st="1" end="1"/>
                                            </p:txEl>
                                          </p:spTgt>
                                        </p:tgtEl>
                                        <p:attrNameLst>
                                          <p:attrName>style.visibility</p:attrName>
                                        </p:attrNameLst>
                                      </p:cBhvr>
                                      <p:to>
                                        <p:strVal val="visible"/>
                                      </p:to>
                                    </p:set>
                                    <p:animEffect transition="in" filter="wipe(left)">
                                      <p:cBhvr>
                                        <p:cTn id="12"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0722"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30723" name="Rectangle 3"/>
          <p:cNvSpPr>
            <a:spLocks/>
          </p:cNvSpPr>
          <p:nvPr/>
        </p:nvSpPr>
        <p:spPr bwMode="auto">
          <a:xfrm>
            <a:off x="4813300" y="4343400"/>
            <a:ext cx="7810500" cy="5245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Sharp two edged sword out of His mouth</a:t>
            </a:r>
            <a:r>
              <a:rPr lang="ja-JP" altLang="en-US" sz="320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(word of truth / exposes &amp; destroys / judges - 1:16; 2:12,16; 19:15,21; Is 11:4; Ep 6:17; Heb 4:12; Jn 12:48)</a:t>
            </a:r>
          </a:p>
          <a:p>
            <a:pPr marL="787400" indent="-787400" algn="l">
              <a:spcBef>
                <a:spcPts val="1100"/>
              </a:spcBef>
              <a:buSzPct val="77000"/>
              <a:buFontTx/>
              <a:buBlip>
                <a:blip r:embed="rId3"/>
              </a:buBlip>
            </a:pP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Countenance as the unimpeded light of the sun</a:t>
            </a:r>
            <a:r>
              <a:rPr lang="ja-JP" altLang="en-US" sz="320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(Heavenly divine glory &amp; majesty - 1:16; Heb 1:3)</a:t>
            </a:r>
          </a:p>
          <a:p>
            <a:pPr marL="787400" indent="-787400" algn="l">
              <a:spcBef>
                <a:spcPts val="1100"/>
              </a:spcBef>
              <a:buSzPct val="77000"/>
              <a:buFontTx/>
              <a:buBlip>
                <a:blip r:embed="rId3"/>
              </a:buBlip>
            </a:pP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Worthy of all reverence &amp; worship</a:t>
            </a:r>
            <a:r>
              <a:rPr lang="ja-JP" altLang="en-US" sz="320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(John </a:t>
            </a: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fell at His feet as dead</a:t>
            </a:r>
            <a:r>
              <a:rPr lang="ja-JP" altLang="en-US" sz="320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- 1:17; Ez 1:28; Dan 10:8,9; 17-19)</a:t>
            </a:r>
          </a:p>
        </p:txBody>
      </p:sp>
      <p:pic>
        <p:nvPicPr>
          <p:cNvPr id="3072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Effect transition="in" filter="wipe(left)">
                                      <p:cBhvr>
                                        <p:cTn id="7" dur="500"/>
                                        <p:tgtEl>
                                          <p:spTgt spid="307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0723">
                                            <p:txEl>
                                              <p:pRg st="1" end="1"/>
                                            </p:txEl>
                                          </p:spTgt>
                                        </p:tgtEl>
                                        <p:attrNameLst>
                                          <p:attrName>style.visibility</p:attrName>
                                        </p:attrNameLst>
                                      </p:cBhvr>
                                      <p:to>
                                        <p:strVal val="visible"/>
                                      </p:to>
                                    </p:set>
                                    <p:animEffect transition="in" filter="wipe(left)">
                                      <p:cBhvr>
                                        <p:cTn id="12" dur="500"/>
                                        <p:tgtEl>
                                          <p:spTgt spid="307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animEffect transition="in" filter="wipe(left)">
                                      <p:cBhvr>
                                        <p:cTn id="17" dur="5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6"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pic>
        <p:nvPicPr>
          <p:cNvPr id="3174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1748" name="Rectangle 4"/>
          <p:cNvSpPr>
            <a:spLocks/>
          </p:cNvSpPr>
          <p:nvPr/>
        </p:nvSpPr>
        <p:spPr bwMode="auto">
          <a:xfrm>
            <a:off x="4521200" y="4762500"/>
            <a:ext cx="7988300" cy="4991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33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1:17 </a:t>
            </a:r>
            <a:r>
              <a:rPr lang="en-US" sz="24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(NKJV)</a:t>
            </a:r>
          </a:p>
          <a:p>
            <a:pPr>
              <a:spcAft>
                <a:spcPts val="1800"/>
              </a:spcAft>
            </a:pPr>
            <a:r>
              <a:rPr lang="en-US" sz="47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17</a:t>
            </a:r>
            <a:r>
              <a:rPr lang="en-US" sz="47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And when I saw Him, I fell at His feet as dead. But He laid His right hand on me, saying to me, "</a:t>
            </a:r>
            <a:r>
              <a:rPr lang="en-US" sz="47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Do not be afraid; I am the First and the Last</a:t>
            </a:r>
            <a:r>
              <a:rPr lang="en-US" sz="47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a:t>
            </a:r>
          </a:p>
        </p:txBody>
      </p:sp>
    </p:spTree>
  </p:cSld>
  <p:clrMapOvr>
    <a:masterClrMapping/>
  </p:clrMapOvr>
  <p:transition xmlns:p14="http://schemas.microsoft.com/office/powerpoint/2010/main" spd="med">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770"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pic>
        <p:nvPicPr>
          <p:cNvPr id="3277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2772" name="Rectangle 4"/>
          <p:cNvSpPr>
            <a:spLocks/>
          </p:cNvSpPr>
          <p:nvPr/>
        </p:nvSpPr>
        <p:spPr bwMode="auto">
          <a:xfrm>
            <a:off x="4521200" y="4813300"/>
            <a:ext cx="7988300" cy="51689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33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1:18 </a:t>
            </a:r>
            <a:r>
              <a:rPr lang="en-US" sz="24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(NKJV)</a:t>
            </a:r>
          </a:p>
          <a:p>
            <a:pPr>
              <a:spcAft>
                <a:spcPts val="1800"/>
              </a:spcAft>
            </a:pPr>
            <a:r>
              <a:rPr lang="en-US" sz="49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18</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I am He who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lives</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and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was</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dead</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and behold,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I</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am</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alive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forevermore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Amen. And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I have the keys of Hades and of Death</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a:t>
            </a:r>
          </a:p>
        </p:txBody>
      </p:sp>
    </p:spTree>
  </p:cSld>
  <p:clrMapOvr>
    <a:masterClrMapping/>
  </p:clrMapOvr>
  <p:transition xmlns:p14="http://schemas.microsoft.com/office/powerpoint/2010/main" spd="med">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794"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pic>
        <p:nvPicPr>
          <p:cNvPr id="3379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3796" name="Rectangle 4"/>
          <p:cNvSpPr>
            <a:spLocks/>
          </p:cNvSpPr>
          <p:nvPr/>
        </p:nvSpPr>
        <p:spPr bwMode="auto">
          <a:xfrm>
            <a:off x="4521200" y="4889500"/>
            <a:ext cx="7988300" cy="44069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33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1:19 </a:t>
            </a:r>
            <a:r>
              <a:rPr lang="en-US" sz="24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(NKJV)</a:t>
            </a:r>
          </a:p>
          <a:p>
            <a:pPr>
              <a:spcAft>
                <a:spcPts val="1800"/>
              </a:spcAft>
            </a:pPr>
            <a:r>
              <a:rPr lang="en-US" sz="49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19</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Write the things which you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have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seen</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and the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things</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which</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are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and the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things</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which</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will</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take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place</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after</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r>
              <a:rPr lang="en-US" sz="4900" dirty="0">
                <a:solidFill>
                  <a:srgbClr val="FEDF98"/>
                </a:solidFill>
                <a:effectLst>
                  <a:outerShdw blurRad="38100" dist="38100" dir="2700000" algn="tl">
                    <a:srgbClr val="000000"/>
                  </a:outerShdw>
                </a:effectLst>
                <a:latin typeface="Calibri" charset="0"/>
                <a:ea typeface="ＭＳ Ｐゴシック" charset="0"/>
                <a:cs typeface="Calibri" charset="0"/>
                <a:sym typeface="Calibri" charset="0"/>
              </a:rPr>
              <a:t>this</a:t>
            </a:r>
            <a:r>
              <a:rPr lang="en-US" sz="49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a:t>
            </a:r>
          </a:p>
        </p:txBody>
      </p:sp>
    </p:spTree>
  </p:cSld>
  <p:clrMapOvr>
    <a:masterClrMapping/>
  </p:clrMapOvr>
  <p:transition xmlns:p14="http://schemas.microsoft.com/office/powerpoint/2010/main" spd="med">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18" name="Rectangle 2"/>
          <p:cNvSpPr>
            <a:spLocks/>
          </p:cNvSpPr>
          <p:nvPr/>
        </p:nvSpPr>
        <p:spPr bwMode="auto">
          <a:xfrm>
            <a:off x="800100" y="2209800"/>
            <a:ext cx="11404600" cy="2184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To The Seven Churches Which Are In Asia</a:t>
            </a:r>
          </a:p>
        </p:txBody>
      </p:sp>
      <p:pic>
        <p:nvPicPr>
          <p:cNvPr id="3481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343400"/>
            <a:ext cx="4025900"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4820" name="Rectangle 4"/>
          <p:cNvSpPr>
            <a:spLocks/>
          </p:cNvSpPr>
          <p:nvPr/>
        </p:nvSpPr>
        <p:spPr bwMode="auto">
          <a:xfrm>
            <a:off x="4813300" y="4343400"/>
            <a:ext cx="7810500" cy="50800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4"/>
              </a:buBlip>
            </a:pPr>
            <a:r>
              <a:rPr lang="en-US" sz="35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churches at that time needed hope, courage &amp; comfort </a:t>
            </a:r>
          </a:p>
          <a:p>
            <a:pPr marL="1244600" lvl="1" indent="-787400" algn="l">
              <a:spcBef>
                <a:spcPts val="1100"/>
              </a:spcBef>
              <a:buClr>
                <a:srgbClr val="FFCC66"/>
              </a:buClr>
              <a:buSzPct val="125000"/>
              <a:buFont typeface="Zapf Dingbats" charset="0"/>
              <a:buChar char="✴"/>
            </a:pP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Social disgrace; financial &amp; material loss; physical persecution; loss of physical life - (Acts 14:22; 2 Tim 3:12)</a:t>
            </a:r>
          </a:p>
          <a:p>
            <a:pPr marL="1244600" lvl="1" indent="-787400" algn="l">
              <a:spcBef>
                <a:spcPts val="1100"/>
              </a:spcBef>
              <a:buClr>
                <a:srgbClr val="FFCC66"/>
              </a:buClr>
              <a:buSzPct val="125000"/>
              <a:buFont typeface="Zapf Dingbats" charset="0"/>
              <a:buChar char="✴"/>
            </a:pP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Was / is being a Christian </a:t>
            </a:r>
            <a:r>
              <a:rPr lang="ja-JP" altLang="en-US" sz="3200" dirty="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worth it?</a:t>
            </a:r>
            <a:r>
              <a:rPr lang="ja-JP" altLang="en-US" sz="3200" dirty="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Mat 10:28; 16:24-27; Rev 14:12,13 </a:t>
            </a:r>
          </a:p>
          <a:p>
            <a:pPr marL="787400" indent="-787400" algn="l">
              <a:spcBef>
                <a:spcPts val="1100"/>
              </a:spcBef>
              <a:buSzPct val="77000"/>
              <a:buFontTx/>
              <a:buBlip>
                <a:blip r:embed="rId4"/>
              </a:buBlip>
            </a:pPr>
            <a:r>
              <a:rPr lang="en-US" sz="35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A message needed for all Christians of all ages</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34820">
                                            <p:txEl>
                                              <p:pRg st="0" end="0"/>
                                            </p:txEl>
                                          </p:spTgt>
                                        </p:tgtEl>
                                        <p:attrNameLst>
                                          <p:attrName>style.visibility</p:attrName>
                                        </p:attrNameLst>
                                      </p:cBhvr>
                                      <p:to>
                                        <p:strVal val="visible"/>
                                      </p:to>
                                    </p:set>
                                  </p:childTnLst>
                                </p:cTn>
                              </p:par>
                              <p:par>
                                <p:cTn id="7" presetID="168" presetClass="entr" presetSubtype="0" fill="hold" grpId="0" nodeType="withEffect">
                                  <p:stCondLst>
                                    <p:cond delay="0"/>
                                  </p:stCondLst>
                                  <p:childTnLst>
                                    <p:set>
                                      <p:cBhvr>
                                        <p:cTn id="8" dur="1" fill="hold">
                                          <p:stCondLst>
                                            <p:cond delay="499"/>
                                          </p:stCondLst>
                                        </p:cTn>
                                        <p:tgtEl>
                                          <p:spTgt spid="34820">
                                            <p:txEl>
                                              <p:pRg st="1" end="1"/>
                                            </p:txEl>
                                          </p:spTgt>
                                        </p:tgtEl>
                                        <p:attrNameLst>
                                          <p:attrName>style.visibility</p:attrName>
                                        </p:attrNameLst>
                                      </p:cBhvr>
                                      <p:to>
                                        <p:strVal val="visible"/>
                                      </p:to>
                                    </p:set>
                                  </p:childTnLst>
                                </p:cTn>
                              </p:par>
                              <p:par>
                                <p:cTn id="9" presetID="168" presetClass="entr" presetSubtype="0" fill="hold" grpId="0" nodeType="withEffect">
                                  <p:stCondLst>
                                    <p:cond delay="0"/>
                                  </p:stCondLst>
                                  <p:childTnLst>
                                    <p:set>
                                      <p:cBhvr>
                                        <p:cTn id="10" dur="1" fill="hold">
                                          <p:stCondLst>
                                            <p:cond delay="499"/>
                                          </p:stCondLst>
                                        </p:cTn>
                                        <p:tgtEl>
                                          <p:spTgt spid="3482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348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5842" name="Rectangle 2"/>
          <p:cNvSpPr>
            <a:spLocks/>
          </p:cNvSpPr>
          <p:nvPr/>
        </p:nvSpPr>
        <p:spPr bwMode="auto">
          <a:xfrm>
            <a:off x="4813300" y="4622800"/>
            <a:ext cx="7810500" cy="4749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en-US" sz="36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Faithfulness to the Lord is a worthwhile endeavor regardless what may happen to us in the flesh - </a:t>
            </a:r>
            <a:r>
              <a:rPr lang="en-US" sz="36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(Rev 14:12,13</a:t>
            </a:r>
            <a:r>
              <a:rPr lang="en-US" sz="36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endParaRPr lang="en-US" sz="36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endParaRPr>
          </a:p>
          <a:p>
            <a:pPr marL="787400" indent="-787400" algn="l">
              <a:spcBef>
                <a:spcPts val="1100"/>
              </a:spcBef>
              <a:buSzPct val="77000"/>
              <a:buFontTx/>
              <a:buBlip>
                <a:blip r:embed="rId3"/>
              </a:buBlip>
            </a:pPr>
            <a:r>
              <a:rPr lang="en-US" sz="36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 </a:t>
            </a:r>
            <a:r>
              <a:rPr lang="en-US" sz="36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We need to keep our focus on Jesus - </a:t>
            </a:r>
            <a:r>
              <a:rPr lang="en-US" sz="36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(Rev. 1:5-19; </a:t>
            </a:r>
            <a:r>
              <a:rPr lang="en-US" sz="36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Heb</a:t>
            </a:r>
            <a:r>
              <a:rPr lang="en-US" sz="36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12:1-3</a:t>
            </a:r>
            <a:r>
              <a:rPr lang="en-US" sz="36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endParaRPr lang="en-US" sz="36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endParaRPr>
          </a:p>
          <a:p>
            <a:pPr marL="787400" indent="-787400" algn="l">
              <a:spcBef>
                <a:spcPts val="1100"/>
              </a:spcBef>
              <a:buSzPct val="77000"/>
              <a:buFontTx/>
              <a:buBlip>
                <a:blip r:embed="rId3"/>
              </a:buBlip>
            </a:pPr>
            <a:r>
              <a:rPr lang="en-US" sz="36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Jesus </a:t>
            </a:r>
            <a:r>
              <a:rPr lang="en-US" sz="36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is still Lord of lords &amp; King of kings! - </a:t>
            </a:r>
            <a:r>
              <a:rPr lang="en-US" sz="36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(Rev 17:14)</a:t>
            </a:r>
          </a:p>
        </p:txBody>
      </p:sp>
      <p:pic>
        <p:nvPicPr>
          <p:cNvPr id="35843"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673100" y="2209800"/>
            <a:ext cx="11645900" cy="2616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lnSpc>
                <a:spcPct val="130000"/>
              </a:lnSpc>
              <a:spcBef>
                <a:spcPts val="500"/>
              </a:spcBef>
            </a:pP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He who has an ear, let him hear what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Spirit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 says to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churches</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a:t>
            </a: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endPar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wipe(left)">
                                      <p:cBhvr>
                                        <p:cTn id="7" dur="500"/>
                                        <p:tgtEl>
                                          <p:spTgt spid="358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5842">
                                            <p:txEl>
                                              <p:pRg st="1" end="1"/>
                                            </p:txEl>
                                          </p:spTgt>
                                        </p:tgtEl>
                                        <p:attrNameLst>
                                          <p:attrName>style.visibility</p:attrName>
                                        </p:attrNameLst>
                                      </p:cBhvr>
                                      <p:to>
                                        <p:strVal val="visible"/>
                                      </p:to>
                                    </p:set>
                                    <p:animEffect transition="in" filter="wipe(left)">
                                      <p:cBhvr>
                                        <p:cTn id="12" dur="500"/>
                                        <p:tgtEl>
                                          <p:spTgt spid="358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5842">
                                            <p:txEl>
                                              <p:pRg st="2" end="2"/>
                                            </p:txEl>
                                          </p:spTgt>
                                        </p:tgtEl>
                                        <p:attrNameLst>
                                          <p:attrName>style.visibility</p:attrName>
                                        </p:attrNameLst>
                                      </p:cBhvr>
                                      <p:to>
                                        <p:strVal val="visible"/>
                                      </p:to>
                                    </p:set>
                                    <p:animEffect transition="in" filter="wipe(left)">
                                      <p:cBhvr>
                                        <p:cTn id="17" dur="500"/>
                                        <p:tgtEl>
                                          <p:spTgt spid="358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8434" name="Rectangle 2"/>
          <p:cNvSpPr>
            <a:spLocks/>
          </p:cNvSpPr>
          <p:nvPr/>
        </p:nvSpPr>
        <p:spPr bwMode="auto">
          <a:xfrm>
            <a:off x="800100" y="2425700"/>
            <a:ext cx="11404600" cy="1244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63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A Revelation From Heaven</a:t>
            </a:r>
          </a:p>
        </p:txBody>
      </p:sp>
      <p:sp>
        <p:nvSpPr>
          <p:cNvPr id="18435" name="AutoShape 3"/>
          <p:cNvSpPr>
            <a:spLocks/>
          </p:cNvSpPr>
          <p:nvPr/>
        </p:nvSpPr>
        <p:spPr bwMode="auto">
          <a:xfrm>
            <a:off x="203200" y="3581400"/>
            <a:ext cx="5854700" cy="965200"/>
          </a:xfrm>
          <a:custGeom>
            <a:avLst/>
            <a:gdLst/>
            <a:ahLst/>
            <a:cxnLst/>
            <a:rect l="0" t="0" r="r" b="b"/>
            <a:pathLst>
              <a:path w="15911" h="6157">
                <a:moveTo>
                  <a:pt x="690" y="0"/>
                </a:moveTo>
                <a:cubicBezTo>
                  <a:pt x="309" y="0"/>
                  <a:pt x="0" y="725"/>
                  <a:pt x="0" y="1620"/>
                </a:cubicBezTo>
                <a:lnTo>
                  <a:pt x="0" y="4537"/>
                </a:lnTo>
                <a:cubicBezTo>
                  <a:pt x="0" y="5432"/>
                  <a:pt x="309" y="6157"/>
                  <a:pt x="690" y="6157"/>
                </a:cubicBezTo>
                <a:lnTo>
                  <a:pt x="15221" y="6157"/>
                </a:lnTo>
                <a:cubicBezTo>
                  <a:pt x="15266" y="6157"/>
                  <a:pt x="15309" y="6146"/>
                  <a:pt x="15352" y="6127"/>
                </a:cubicBezTo>
                <a:lnTo>
                  <a:pt x="21600" y="21600"/>
                </a:lnTo>
                <a:lnTo>
                  <a:pt x="15874" y="5041"/>
                </a:lnTo>
                <a:cubicBezTo>
                  <a:pt x="15896" y="4881"/>
                  <a:pt x="15911" y="4714"/>
                  <a:pt x="15911" y="4537"/>
                </a:cubicBezTo>
                <a:lnTo>
                  <a:pt x="15911" y="1620"/>
                </a:lnTo>
                <a:cubicBezTo>
                  <a:pt x="15911" y="725"/>
                  <a:pt x="15602" y="0"/>
                  <a:pt x="15221" y="0"/>
                </a:cubicBezTo>
                <a:lnTo>
                  <a:pt x="690" y="0"/>
                </a:lnTo>
                <a:close/>
                <a:moveTo>
                  <a:pt x="690" y="0"/>
                </a:moveTo>
              </a:path>
            </a:pathLst>
          </a:custGeom>
          <a:gradFill rotWithShape="0">
            <a:gsLst>
              <a:gs pos="0">
                <a:srgbClr val="FEDE9E"/>
              </a:gs>
              <a:gs pos="100000">
                <a:srgbClr val="FDC28A"/>
              </a:gs>
            </a:gsLst>
            <a:lin ang="5400000" scaled="1"/>
          </a:gradFill>
          <a:ln w="25400" cap="flat">
            <a:solidFill>
              <a:schemeClr val="tx1"/>
            </a:solidFill>
            <a:prstDash val="solid"/>
            <a:miter lim="800000"/>
            <a:headEnd type="none" w="med" len="med"/>
            <a:tailEnd type="none" w="med" len="med"/>
          </a:ln>
          <a:effectLst>
            <a:outerShdw blurRad="152400" dist="76199" dir="2700000" algn="ctr" rotWithShape="0">
              <a:schemeClr val="bg2">
                <a:alpha val="74998"/>
              </a:schemeClr>
            </a:outerShdw>
          </a:effectLst>
        </p:spPr>
        <p:txBody>
          <a:bodyPr lIns="0" tIns="0" rIns="0" bIns="0" anchor="ctr"/>
          <a:lstStyle/>
          <a:p>
            <a:r>
              <a:rPr lang="en-US" sz="3400">
                <a:solidFill>
                  <a:schemeClr val="tx1"/>
                </a:solidFill>
                <a:effectLst>
                  <a:outerShdw blurRad="38100" dist="38100" dir="2700000" algn="tl">
                    <a:srgbClr val="000000"/>
                  </a:outerShdw>
                </a:effectLst>
                <a:latin typeface="Papyrus" charset="0"/>
                <a:ea typeface="ＭＳ Ｐゴシック" charset="0"/>
                <a:cs typeface="Papyrus" charset="0"/>
                <a:sym typeface="Papyrus" charset="0"/>
              </a:rPr>
              <a:t>Time Frame (1:1,3; 22:6,10)</a:t>
            </a:r>
          </a:p>
        </p:txBody>
      </p:sp>
      <p:sp>
        <p:nvSpPr>
          <p:cNvPr id="18436" name="AutoShape 4"/>
          <p:cNvSpPr>
            <a:spLocks/>
          </p:cNvSpPr>
          <p:nvPr/>
        </p:nvSpPr>
        <p:spPr bwMode="auto">
          <a:xfrm>
            <a:off x="6578600" y="3581400"/>
            <a:ext cx="6248400" cy="965200"/>
          </a:xfrm>
          <a:custGeom>
            <a:avLst/>
            <a:gdLst/>
            <a:ahLst/>
            <a:cxnLst/>
            <a:rect l="0" t="0" r="r" b="b"/>
            <a:pathLst>
              <a:path w="18989" h="5205">
                <a:moveTo>
                  <a:pt x="772" y="0"/>
                </a:moveTo>
                <a:cubicBezTo>
                  <a:pt x="346" y="0"/>
                  <a:pt x="0" y="613"/>
                  <a:pt x="0" y="1370"/>
                </a:cubicBezTo>
                <a:lnTo>
                  <a:pt x="0" y="3835"/>
                </a:lnTo>
                <a:cubicBezTo>
                  <a:pt x="0" y="4178"/>
                  <a:pt x="74" y="4487"/>
                  <a:pt x="191" y="4727"/>
                </a:cubicBezTo>
                <a:lnTo>
                  <a:pt x="-2611" y="21600"/>
                </a:lnTo>
                <a:lnTo>
                  <a:pt x="923" y="5205"/>
                </a:lnTo>
                <a:lnTo>
                  <a:pt x="18217" y="5205"/>
                </a:lnTo>
                <a:cubicBezTo>
                  <a:pt x="18643" y="5205"/>
                  <a:pt x="18989" y="4591"/>
                  <a:pt x="18989" y="3835"/>
                </a:cubicBezTo>
                <a:lnTo>
                  <a:pt x="18989" y="1370"/>
                </a:lnTo>
                <a:cubicBezTo>
                  <a:pt x="18989" y="613"/>
                  <a:pt x="18643" y="0"/>
                  <a:pt x="18217" y="0"/>
                </a:cubicBezTo>
                <a:lnTo>
                  <a:pt x="772" y="0"/>
                </a:lnTo>
                <a:close/>
                <a:moveTo>
                  <a:pt x="772" y="0"/>
                </a:moveTo>
              </a:path>
            </a:pathLst>
          </a:custGeom>
          <a:gradFill rotWithShape="0">
            <a:gsLst>
              <a:gs pos="0">
                <a:srgbClr val="804000"/>
              </a:gs>
              <a:gs pos="100000">
                <a:srgbClr val="FDC28A"/>
              </a:gs>
            </a:gsLst>
            <a:lin ang="5400000" scaled="1"/>
          </a:gradFill>
          <a:ln w="25400" cap="flat">
            <a:solidFill>
              <a:schemeClr val="tx1"/>
            </a:solidFill>
            <a:prstDash val="solid"/>
            <a:miter lim="800000"/>
            <a:headEnd type="none" w="med" len="med"/>
            <a:tailEnd type="none" w="med" len="med"/>
          </a:ln>
          <a:effectLst>
            <a:outerShdw blurRad="152400" dist="76199" dir="3059993" algn="ctr" rotWithShape="0">
              <a:schemeClr val="bg2">
                <a:alpha val="74998"/>
              </a:schemeClr>
            </a:outerShdw>
          </a:effectLst>
        </p:spPr>
        <p:txBody>
          <a:bodyPr lIns="0" tIns="0" rIns="0" bIns="0" anchor="ctr"/>
          <a:lstStyle/>
          <a:p>
            <a:r>
              <a:rPr lang="en-US" sz="3400">
                <a:solidFill>
                  <a:srgbClr val="FFEFCB"/>
                </a:solidFill>
                <a:effectLst>
                  <a:outerShdw blurRad="38100" dist="38100" dir="2700000" algn="tl">
                    <a:srgbClr val="000000"/>
                  </a:outerShdw>
                </a:effectLst>
                <a:latin typeface="Papyrus" charset="0"/>
                <a:ea typeface="ＭＳ Ｐゴシック" charset="0"/>
                <a:cs typeface="Papyrus" charset="0"/>
                <a:sym typeface="Papyrus" charset="0"/>
              </a:rPr>
              <a:t>Figurative / Signs &amp; Symbols</a:t>
            </a:r>
          </a:p>
        </p:txBody>
      </p:sp>
      <p:sp>
        <p:nvSpPr>
          <p:cNvPr id="18437" name="Rectangle 5"/>
          <p:cNvSpPr>
            <a:spLocks/>
          </p:cNvSpPr>
          <p:nvPr/>
        </p:nvSpPr>
        <p:spPr bwMode="auto">
          <a:xfrm>
            <a:off x="558800" y="5257800"/>
            <a:ext cx="12026900" cy="43053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40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1:1-2 (NKJV) </a:t>
            </a:r>
          </a:p>
          <a:p>
            <a:pPr>
              <a:spcAft>
                <a:spcPts val="1800"/>
              </a:spcAft>
            </a:pPr>
            <a:r>
              <a:rPr lang="en-US" sz="41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a:t>
            </a:r>
            <a:r>
              <a:rPr lang="en-US" sz="41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The Revelation of Jesus Christ, which God gave Him to show His servants--things which must shortly take place. And He sent and signified it by His angel to His servant John, </a:t>
            </a:r>
            <a:r>
              <a:rPr lang="en-US" sz="41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2</a:t>
            </a:r>
            <a:r>
              <a:rPr lang="en-US" sz="41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who bore witness to the word of God, and to the testimony of Jesus Christ, to all things that he saw. </a:t>
            </a:r>
          </a:p>
        </p:txBody>
      </p:sp>
      <p:sp>
        <p:nvSpPr>
          <p:cNvPr id="18438" name="Rectangle 6"/>
          <p:cNvSpPr>
            <a:spLocks/>
          </p:cNvSpPr>
          <p:nvPr/>
        </p:nvSpPr>
        <p:spPr bwMode="auto">
          <a:xfrm>
            <a:off x="4621213" y="6769100"/>
            <a:ext cx="782478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4100" dirty="0">
                <a:solidFill>
                  <a:srgbClr val="FFFA83"/>
                </a:solidFill>
                <a:effectLst>
                  <a:outerShdw blurRad="38100" dist="38100" dir="2700000" algn="tl">
                    <a:srgbClr val="000000"/>
                  </a:outerShdw>
                </a:effectLst>
                <a:latin typeface="Calibri" charset="0"/>
                <a:ea typeface="ＭＳ Ｐゴシック" charset="0"/>
                <a:cs typeface="Calibri" charset="0"/>
                <a:sym typeface="Calibri" charset="0"/>
              </a:rPr>
              <a:t>things which must shortly take place</a:t>
            </a:r>
          </a:p>
        </p:txBody>
      </p:sp>
      <p:sp>
        <p:nvSpPr>
          <p:cNvPr id="18439" name="Rectangle 7"/>
          <p:cNvSpPr>
            <a:spLocks/>
          </p:cNvSpPr>
          <p:nvPr/>
        </p:nvSpPr>
        <p:spPr bwMode="auto">
          <a:xfrm>
            <a:off x="4389437" y="7346950"/>
            <a:ext cx="18843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4100" dirty="0">
                <a:solidFill>
                  <a:srgbClr val="FFFA83"/>
                </a:solidFill>
                <a:effectLst>
                  <a:outerShdw blurRad="38100" dist="38100" dir="2700000" algn="tl">
                    <a:srgbClr val="000000"/>
                  </a:outerShdw>
                </a:effectLst>
                <a:latin typeface="Calibri" charset="0"/>
                <a:ea typeface="ＭＳ Ｐゴシック" charset="0"/>
                <a:cs typeface="Calibri" charset="0"/>
                <a:sym typeface="Calibri" charset="0"/>
              </a:rPr>
              <a:t>signified</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18438"/>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1843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8" presetClass="entr" presetSubtype="0" fill="hold" grpId="0" nodeType="clickEffect">
                                  <p:stCondLst>
                                    <p:cond delay="0"/>
                                  </p:stCondLst>
                                  <p:childTnLst>
                                    <p:set>
                                      <p:cBhvr>
                                        <p:cTn id="13" dur="1" fill="hold">
                                          <p:stCondLst>
                                            <p:cond delay="499"/>
                                          </p:stCondLst>
                                        </p:cTn>
                                        <p:tgtEl>
                                          <p:spTgt spid="18439"/>
                                        </p:tgtEl>
                                        <p:attrNameLst>
                                          <p:attrName>style.visibility</p:attrName>
                                        </p:attrNameLst>
                                      </p:cBhvr>
                                      <p:to>
                                        <p:strVal val="visible"/>
                                      </p:to>
                                    </p:set>
                                  </p:childTnLst>
                                </p:cTn>
                              </p:par>
                            </p:childTnLst>
                          </p:cTn>
                        </p:par>
                        <p:par>
                          <p:cTn id="14" fill="hold" nodeType="afterGroup">
                            <p:stCondLst>
                              <p:cond delay="500"/>
                            </p:stCondLst>
                            <p:childTnLst>
                              <p:par>
                                <p:cTn id="15" presetID="168" presetClass="entr" presetSubtype="0" fill="hold" grpId="0" nodeType="afterEffect">
                                  <p:stCondLst>
                                    <p:cond delay="0"/>
                                  </p:stCondLst>
                                  <p:childTnLst>
                                    <p:set>
                                      <p:cBhvr>
                                        <p:cTn id="16" dur="1" fill="hold">
                                          <p:stCondLst>
                                            <p:cond delay="499"/>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P spid="18436" grpId="0" animBg="1" autoUpdateAnimBg="0"/>
      <p:bldP spid="18438" grpId="0" autoUpdateAnimBg="0"/>
      <p:bldP spid="1843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6866" name="Rectangle 2"/>
          <p:cNvSpPr>
            <a:spLocks/>
          </p:cNvSpPr>
          <p:nvPr/>
        </p:nvSpPr>
        <p:spPr bwMode="auto">
          <a:xfrm>
            <a:off x="4813300" y="4622800"/>
            <a:ext cx="7810500" cy="50038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en-US" sz="40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Jesus knows our collective state - He knows our works - </a:t>
            </a:r>
            <a:r>
              <a:rPr lang="en-US" sz="40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(How do we measure up as a church?</a:t>
            </a:r>
            <a:r>
              <a:rPr lang="en-US" sz="40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endParaRPr lang="en-US" sz="40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endParaRPr>
          </a:p>
          <a:p>
            <a:pPr marL="787400" indent="-787400" algn="l">
              <a:spcBef>
                <a:spcPts val="1100"/>
              </a:spcBef>
              <a:buSzPct val="77000"/>
              <a:buFontTx/>
              <a:buBlip>
                <a:blip r:embed="rId3"/>
              </a:buBlip>
            </a:pPr>
            <a:r>
              <a:rPr lang="en-US" sz="4000" dirty="0" smtClean="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Jesus </a:t>
            </a:r>
            <a:r>
              <a:rPr lang="en-US" sz="40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knows our individual state - He knows our works - </a:t>
            </a:r>
            <a:r>
              <a:rPr lang="en-US" sz="40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(How do we measure up as individuals?)</a:t>
            </a:r>
          </a:p>
        </p:txBody>
      </p:sp>
      <p:pic>
        <p:nvPicPr>
          <p:cNvPr id="3686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673100" y="2209800"/>
            <a:ext cx="11645900" cy="2616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lnSpc>
                <a:spcPct val="130000"/>
              </a:lnSpc>
              <a:spcBef>
                <a:spcPts val="500"/>
              </a:spcBef>
            </a:pP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He who has an ear, let him hear what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Spirit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 says to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churches</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a:t>
            </a: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endPar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animEffect transition="in" filter="wipe(left)">
                                      <p:cBhvr>
                                        <p:cTn id="7" dur="500"/>
                                        <p:tgtEl>
                                          <p:spTgt spid="368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6">
                                            <p:txEl>
                                              <p:pRg st="1" end="1"/>
                                            </p:txEl>
                                          </p:spTgt>
                                        </p:tgtEl>
                                        <p:attrNameLst>
                                          <p:attrName>style.visibility</p:attrName>
                                        </p:attrNameLst>
                                      </p:cBhvr>
                                      <p:to>
                                        <p:strVal val="visible"/>
                                      </p:to>
                                    </p:set>
                                    <p:animEffect transition="in" filter="wipe(left)">
                                      <p:cBhvr>
                                        <p:cTn id="12" dur="500"/>
                                        <p:tgtEl>
                                          <p:spTgt spid="3686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7890" name="Rectangle 2"/>
          <p:cNvSpPr>
            <a:spLocks/>
          </p:cNvSpPr>
          <p:nvPr/>
        </p:nvSpPr>
        <p:spPr bwMode="auto">
          <a:xfrm>
            <a:off x="4813300" y="4622800"/>
            <a:ext cx="7810500" cy="4610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en-US" sz="36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May we, as a church belonging to Christ, give Him the respect He deserves - surrendering to His authority in all things!</a:t>
            </a:r>
          </a:p>
          <a:p>
            <a:pPr marL="787400" indent="-787400" algn="l">
              <a:spcBef>
                <a:spcPts val="1100"/>
              </a:spcBef>
              <a:buSzPct val="77000"/>
              <a:buFontTx/>
              <a:buBlip>
                <a:blip r:embed="rId3"/>
              </a:buBlip>
            </a:pPr>
            <a:r>
              <a:rPr lang="en-US" sz="3600" dirty="0">
                <a:solidFill>
                  <a:srgbClr val="FEDF98"/>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May we individually respect the Lord enough to surrender to His will - giving our best to Him who loved us and died for us!</a:t>
            </a:r>
          </a:p>
        </p:txBody>
      </p:sp>
      <p:pic>
        <p:nvPicPr>
          <p:cNvPr id="37891"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6" name="Rectangle 5"/>
          <p:cNvSpPr>
            <a:spLocks/>
          </p:cNvSpPr>
          <p:nvPr/>
        </p:nvSpPr>
        <p:spPr bwMode="auto">
          <a:xfrm>
            <a:off x="673100" y="2209800"/>
            <a:ext cx="11645900" cy="2616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lnSpc>
                <a:spcPct val="130000"/>
              </a:lnSpc>
              <a:spcBef>
                <a:spcPts val="500"/>
              </a:spcBef>
            </a:pP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He who has an ear, let him hear what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Spirit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 says to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churches</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a:t>
            </a: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endPar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7890">
                                            <p:txEl>
                                              <p:pRg st="0" end="0"/>
                                            </p:txEl>
                                          </p:spTgt>
                                        </p:tgtEl>
                                        <p:attrNameLst>
                                          <p:attrName>style.visibility</p:attrName>
                                        </p:attrNameLst>
                                      </p:cBhvr>
                                      <p:to>
                                        <p:strVal val="visible"/>
                                      </p:to>
                                    </p:set>
                                    <p:animEffect transition="in" filter="wipe(left)">
                                      <p:cBhvr>
                                        <p:cTn id="7" dur="500"/>
                                        <p:tgtEl>
                                          <p:spTgt spid="378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890">
                                            <p:txEl>
                                              <p:pRg st="1" end="1"/>
                                            </p:txEl>
                                          </p:spTgt>
                                        </p:tgtEl>
                                        <p:attrNameLst>
                                          <p:attrName>style.visibility</p:attrName>
                                        </p:attrNameLst>
                                      </p:cBhvr>
                                      <p:to>
                                        <p:strVal val="visible"/>
                                      </p:to>
                                    </p:set>
                                    <p:animEffect transition="in" filter="wipe(left)">
                                      <p:cBhvr>
                                        <p:cTn id="12" dur="500"/>
                                        <p:tgtEl>
                                          <p:spTgt spid="378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3891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38915" name="Rectangle 3"/>
          <p:cNvSpPr>
            <a:spLocks/>
          </p:cNvSpPr>
          <p:nvPr/>
        </p:nvSpPr>
        <p:spPr bwMode="auto">
          <a:xfrm>
            <a:off x="5448300" y="4457700"/>
            <a:ext cx="7302500" cy="4991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33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22:14 (</a:t>
            </a:r>
            <a:r>
              <a:rPr lang="en-US" sz="24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NKJV</a:t>
            </a:r>
            <a:r>
              <a:rPr lang="en-US" sz="33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 </a:t>
            </a:r>
            <a:endParaRPr lang="en-US" sz="24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endParaRPr>
          </a:p>
          <a:p>
            <a:pPr>
              <a:spcAft>
                <a:spcPts val="1800"/>
              </a:spcAft>
            </a:pPr>
            <a:r>
              <a:rPr lang="en-US" sz="46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14</a:t>
            </a:r>
            <a:r>
              <a:rPr lang="en-US" sz="46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Blessed are those who do His commandments, that they may have the right to the tree of life, and may enter through the gates into the city.</a:t>
            </a:r>
          </a:p>
        </p:txBody>
      </p:sp>
      <p:sp>
        <p:nvSpPr>
          <p:cNvPr id="38916" name="AutoShape 4"/>
          <p:cNvSpPr>
            <a:spLocks/>
          </p:cNvSpPr>
          <p:nvPr/>
        </p:nvSpPr>
        <p:spPr bwMode="auto">
          <a:xfrm>
            <a:off x="292100" y="4191000"/>
            <a:ext cx="4622800" cy="5537200"/>
          </a:xfrm>
          <a:prstGeom prst="roundRect">
            <a:avLst>
              <a:gd name="adj" fmla="val 4120"/>
            </a:avLst>
          </a:prstGeom>
          <a:gradFill rotWithShape="0">
            <a:gsLst>
              <a:gs pos="0">
                <a:srgbClr val="FEF3DB"/>
              </a:gs>
              <a:gs pos="100000">
                <a:srgbClr val="FDC28A"/>
              </a:gs>
            </a:gsLst>
            <a:lin ang="5400000" scaled="1"/>
          </a:gradFill>
          <a:ln>
            <a:noFill/>
          </a:ln>
          <a:effectLst>
            <a:outerShdw blurRad="152400" dist="76199" dir="2700000" algn="ctr" rotWithShape="0">
              <a:schemeClr val="bg2">
                <a:alpha val="74998"/>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Hear the gospel</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Believe the gospel</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Repent </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Be baptized into Christ for the remission of your sins</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Be faithful / submitting to, serving &amp; trusting Jesus</a:t>
            </a:r>
          </a:p>
        </p:txBody>
      </p:sp>
      <p:sp>
        <p:nvSpPr>
          <p:cNvPr id="38917" name="Rectangle 5"/>
          <p:cNvSpPr>
            <a:spLocks/>
          </p:cNvSpPr>
          <p:nvPr/>
        </p:nvSpPr>
        <p:spPr bwMode="auto">
          <a:xfrm>
            <a:off x="673100" y="2209800"/>
            <a:ext cx="11645900" cy="26162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lnSpc>
                <a:spcPct val="130000"/>
              </a:lnSpc>
              <a:spcBef>
                <a:spcPts val="500"/>
              </a:spcBef>
            </a:pP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He who has an ear, let him hear what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Spirit</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 says to the </a:t>
            </a:r>
            <a:r>
              <a:rPr lang="en-US" sz="3700" dirty="0">
                <a:solidFill>
                  <a:srgbClr val="FFFA83"/>
                </a:solidFill>
                <a:effectLst>
                  <a:outerShdw blurRad="38100" dist="38100" dir="2700000" algn="tl">
                    <a:srgbClr val="000000"/>
                  </a:outerShdw>
                </a:effectLst>
                <a:latin typeface="Zapfino" charset="0"/>
                <a:ea typeface="ＭＳ Ｐゴシック" charset="0"/>
                <a:cs typeface="Zapfino" charset="0"/>
                <a:sym typeface="Zapfino" charset="0"/>
              </a:rPr>
              <a:t>churches</a:t>
            </a:r>
            <a:r>
              <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rPr>
              <a:t>.</a:t>
            </a:r>
            <a:r>
              <a:rPr lang="ja-JP" altLang="en-US" sz="3700" dirty="0">
                <a:solidFill>
                  <a:srgbClr val="FFEFCB"/>
                </a:solidFill>
                <a:effectLst>
                  <a:outerShdw blurRad="38100" dist="38100" dir="2700000" algn="tl">
                    <a:srgbClr val="000000"/>
                  </a:outerShdw>
                </a:effectLst>
                <a:latin typeface="Arial"/>
                <a:ea typeface="ＭＳ Ｐゴシック" charset="0"/>
                <a:cs typeface="Zapfino" charset="0"/>
                <a:sym typeface="Zapfino" charset="0"/>
              </a:rPr>
              <a:t>”</a:t>
            </a:r>
            <a:endParaRPr lang="en-US" sz="3700" dirty="0">
              <a:solidFill>
                <a:srgbClr val="FFEFCB"/>
              </a:solidFill>
              <a:effectLst>
                <a:outerShdw blurRad="38100" dist="38100" dir="2700000" algn="tl">
                  <a:srgbClr val="000000"/>
                </a:outerShdw>
              </a:effectLst>
              <a:latin typeface="Zapfino" charset="0"/>
              <a:ea typeface="ＭＳ Ｐゴシック" charset="0"/>
              <a:cs typeface="Zapfino" charset="0"/>
              <a:sym typeface="Zapfino" charset="0"/>
            </a:endParaRP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8916">
                                            <p:bg/>
                                          </p:spTgt>
                                        </p:tgtEl>
                                        <p:attrNameLst>
                                          <p:attrName>style.visibility</p:attrName>
                                        </p:attrNameLst>
                                      </p:cBhvr>
                                      <p:to>
                                        <p:strVal val="visible"/>
                                      </p:to>
                                    </p:set>
                                    <p:anim calcmode="lin" valueType="num">
                                      <p:cBhvr>
                                        <p:cTn id="7" dur="750" fill="hold"/>
                                        <p:tgtEl>
                                          <p:spTgt spid="38916">
                                            <p:bg/>
                                          </p:spTgt>
                                        </p:tgtEl>
                                        <p:attrNameLst>
                                          <p:attrName>ppt_w</p:attrName>
                                        </p:attrNameLst>
                                      </p:cBhvr>
                                      <p:tavLst>
                                        <p:tav tm="0" fmla="#ppt_w*sin(2.5*pi*$)">
                                          <p:val>
                                            <p:fltVal val="0"/>
                                          </p:val>
                                        </p:tav>
                                        <p:tav tm="100000">
                                          <p:val>
                                            <p:fltVal val="1"/>
                                          </p:val>
                                        </p:tav>
                                      </p:tavLst>
                                    </p:anim>
                                    <p:anim calcmode="lin" valueType="num">
                                      <p:cBhvr>
                                        <p:cTn id="8" dur="750" fill="hold"/>
                                        <p:tgtEl>
                                          <p:spTgt spid="38916">
                                            <p:bg/>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iterate type="lt">
                                    <p:tmPct val="100000"/>
                                  </p:iterate>
                                  <p:childTnLst>
                                    <p:set>
                                      <p:cBhvr>
                                        <p:cTn id="12" dur="1" fill="hold">
                                          <p:stCondLst>
                                            <p:cond delay="0"/>
                                          </p:stCondLst>
                                        </p:cTn>
                                        <p:tgtEl>
                                          <p:spTgt spid="38916">
                                            <p:txEl>
                                              <p:pRg st="0" end="0"/>
                                            </p:txEl>
                                          </p:spTgt>
                                        </p:tgtEl>
                                        <p:attrNameLst>
                                          <p:attrName>style.visibility</p:attrName>
                                        </p:attrNameLst>
                                      </p:cBhvr>
                                      <p:to>
                                        <p:strVal val="visible"/>
                                      </p:to>
                                    </p:set>
                                    <p:anim calcmode="lin" valueType="num">
                                      <p:cBhvr>
                                        <p:cTn id="13" dur="750" fill="hold"/>
                                        <p:tgtEl>
                                          <p:spTgt spid="38916">
                                            <p:txEl>
                                              <p:pRg st="0" end="0"/>
                                            </p:txEl>
                                          </p:spTgt>
                                        </p:tgtEl>
                                        <p:attrNameLst>
                                          <p:attrName>ppt_w</p:attrName>
                                        </p:attrNameLst>
                                      </p:cBhvr>
                                      <p:tavLst>
                                        <p:tav tm="0" fmla="#ppt_w*sin(2.5*pi*$)">
                                          <p:val>
                                            <p:fltVal val="0"/>
                                          </p:val>
                                        </p:tav>
                                        <p:tav tm="100000">
                                          <p:val>
                                            <p:fltVal val="1"/>
                                          </p:val>
                                        </p:tav>
                                      </p:tavLst>
                                    </p:anim>
                                    <p:anim calcmode="lin" valueType="num">
                                      <p:cBhvr>
                                        <p:cTn id="14" dur="750" fill="hold"/>
                                        <p:tgtEl>
                                          <p:spTgt spid="3891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iterate type="lt">
                                    <p:tmPct val="100000"/>
                                  </p:iterate>
                                  <p:childTnLst>
                                    <p:set>
                                      <p:cBhvr>
                                        <p:cTn id="18" dur="1" fill="hold">
                                          <p:stCondLst>
                                            <p:cond delay="0"/>
                                          </p:stCondLst>
                                        </p:cTn>
                                        <p:tgtEl>
                                          <p:spTgt spid="38916">
                                            <p:txEl>
                                              <p:pRg st="1" end="1"/>
                                            </p:txEl>
                                          </p:spTgt>
                                        </p:tgtEl>
                                        <p:attrNameLst>
                                          <p:attrName>style.visibility</p:attrName>
                                        </p:attrNameLst>
                                      </p:cBhvr>
                                      <p:to>
                                        <p:strVal val="visible"/>
                                      </p:to>
                                    </p:set>
                                    <p:anim calcmode="lin" valueType="num">
                                      <p:cBhvr>
                                        <p:cTn id="19" dur="750" fill="hold"/>
                                        <p:tgtEl>
                                          <p:spTgt spid="38916">
                                            <p:txEl>
                                              <p:pRg st="1" end="1"/>
                                            </p:txEl>
                                          </p:spTgt>
                                        </p:tgtEl>
                                        <p:attrNameLst>
                                          <p:attrName>ppt_w</p:attrName>
                                        </p:attrNameLst>
                                      </p:cBhvr>
                                      <p:tavLst>
                                        <p:tav tm="0" fmla="#ppt_w*sin(2.5*pi*$)">
                                          <p:val>
                                            <p:fltVal val="0"/>
                                          </p:val>
                                        </p:tav>
                                        <p:tav tm="100000">
                                          <p:val>
                                            <p:fltVal val="1"/>
                                          </p:val>
                                        </p:tav>
                                      </p:tavLst>
                                    </p:anim>
                                    <p:anim calcmode="lin" valueType="num">
                                      <p:cBhvr>
                                        <p:cTn id="20" dur="750" fill="hold"/>
                                        <p:tgtEl>
                                          <p:spTgt spid="3891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iterate type="lt">
                                    <p:tmPct val="100000"/>
                                  </p:iterate>
                                  <p:childTnLst>
                                    <p:set>
                                      <p:cBhvr>
                                        <p:cTn id="24" dur="1" fill="hold">
                                          <p:stCondLst>
                                            <p:cond delay="0"/>
                                          </p:stCondLst>
                                        </p:cTn>
                                        <p:tgtEl>
                                          <p:spTgt spid="38916">
                                            <p:txEl>
                                              <p:pRg st="2" end="2"/>
                                            </p:txEl>
                                          </p:spTgt>
                                        </p:tgtEl>
                                        <p:attrNameLst>
                                          <p:attrName>style.visibility</p:attrName>
                                        </p:attrNameLst>
                                      </p:cBhvr>
                                      <p:to>
                                        <p:strVal val="visible"/>
                                      </p:to>
                                    </p:set>
                                    <p:anim calcmode="lin" valueType="num">
                                      <p:cBhvr>
                                        <p:cTn id="25" dur="750" fill="hold"/>
                                        <p:tgtEl>
                                          <p:spTgt spid="38916">
                                            <p:txEl>
                                              <p:pRg st="2" end="2"/>
                                            </p:txEl>
                                          </p:spTgt>
                                        </p:tgtEl>
                                        <p:attrNameLst>
                                          <p:attrName>ppt_w</p:attrName>
                                        </p:attrNameLst>
                                      </p:cBhvr>
                                      <p:tavLst>
                                        <p:tav tm="0" fmla="#ppt_w*sin(2.5*pi*$)">
                                          <p:val>
                                            <p:fltVal val="0"/>
                                          </p:val>
                                        </p:tav>
                                        <p:tav tm="100000">
                                          <p:val>
                                            <p:fltVal val="1"/>
                                          </p:val>
                                        </p:tav>
                                      </p:tavLst>
                                    </p:anim>
                                    <p:anim calcmode="lin" valueType="num">
                                      <p:cBhvr>
                                        <p:cTn id="26" dur="750" fill="hold"/>
                                        <p:tgtEl>
                                          <p:spTgt spid="3891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grpId="0" nodeType="clickEffect">
                                  <p:stCondLst>
                                    <p:cond delay="0"/>
                                  </p:stCondLst>
                                  <p:iterate type="lt">
                                    <p:tmPct val="100000"/>
                                  </p:iterate>
                                  <p:childTnLst>
                                    <p:set>
                                      <p:cBhvr>
                                        <p:cTn id="30" dur="1" fill="hold">
                                          <p:stCondLst>
                                            <p:cond delay="0"/>
                                          </p:stCondLst>
                                        </p:cTn>
                                        <p:tgtEl>
                                          <p:spTgt spid="38916">
                                            <p:txEl>
                                              <p:pRg st="3" end="3"/>
                                            </p:txEl>
                                          </p:spTgt>
                                        </p:tgtEl>
                                        <p:attrNameLst>
                                          <p:attrName>style.visibility</p:attrName>
                                        </p:attrNameLst>
                                      </p:cBhvr>
                                      <p:to>
                                        <p:strVal val="visible"/>
                                      </p:to>
                                    </p:set>
                                    <p:anim calcmode="lin" valueType="num">
                                      <p:cBhvr>
                                        <p:cTn id="31" dur="750" fill="hold"/>
                                        <p:tgtEl>
                                          <p:spTgt spid="38916">
                                            <p:txEl>
                                              <p:pRg st="3" end="3"/>
                                            </p:txEl>
                                          </p:spTgt>
                                        </p:tgtEl>
                                        <p:attrNameLst>
                                          <p:attrName>ppt_w</p:attrName>
                                        </p:attrNameLst>
                                      </p:cBhvr>
                                      <p:tavLst>
                                        <p:tav tm="0" fmla="#ppt_w*sin(2.5*pi*$)">
                                          <p:val>
                                            <p:fltVal val="0"/>
                                          </p:val>
                                        </p:tav>
                                        <p:tav tm="100000">
                                          <p:val>
                                            <p:fltVal val="1"/>
                                          </p:val>
                                        </p:tav>
                                      </p:tavLst>
                                    </p:anim>
                                    <p:anim calcmode="lin" valueType="num">
                                      <p:cBhvr>
                                        <p:cTn id="32" dur="750" fill="hold"/>
                                        <p:tgtEl>
                                          <p:spTgt spid="3891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9" presetClass="entr" presetSubtype="10" fill="hold" grpId="0" nodeType="clickEffect">
                                  <p:stCondLst>
                                    <p:cond delay="0"/>
                                  </p:stCondLst>
                                  <p:iterate type="lt">
                                    <p:tmPct val="100000"/>
                                  </p:iterate>
                                  <p:childTnLst>
                                    <p:set>
                                      <p:cBhvr>
                                        <p:cTn id="36" dur="1" fill="hold">
                                          <p:stCondLst>
                                            <p:cond delay="0"/>
                                          </p:stCondLst>
                                        </p:cTn>
                                        <p:tgtEl>
                                          <p:spTgt spid="38916">
                                            <p:txEl>
                                              <p:pRg st="4" end="4"/>
                                            </p:txEl>
                                          </p:spTgt>
                                        </p:tgtEl>
                                        <p:attrNameLst>
                                          <p:attrName>style.visibility</p:attrName>
                                        </p:attrNameLst>
                                      </p:cBhvr>
                                      <p:to>
                                        <p:strVal val="visible"/>
                                      </p:to>
                                    </p:set>
                                    <p:anim calcmode="lin" valueType="num">
                                      <p:cBhvr>
                                        <p:cTn id="37" dur="750" fill="hold"/>
                                        <p:tgtEl>
                                          <p:spTgt spid="38916">
                                            <p:txEl>
                                              <p:pRg st="4" end="4"/>
                                            </p:txEl>
                                          </p:spTgt>
                                        </p:tgtEl>
                                        <p:attrNameLst>
                                          <p:attrName>ppt_w</p:attrName>
                                        </p:attrNameLst>
                                      </p:cBhvr>
                                      <p:tavLst>
                                        <p:tav tm="0" fmla="#ppt_w*sin(2.5*pi*$)">
                                          <p:val>
                                            <p:fltVal val="0"/>
                                          </p:val>
                                        </p:tav>
                                        <p:tav tm="100000">
                                          <p:val>
                                            <p:fltVal val="1"/>
                                          </p:val>
                                        </p:tav>
                                      </p:tavLst>
                                    </p:anim>
                                    <p:anim calcmode="lin" valueType="num">
                                      <p:cBhvr>
                                        <p:cTn id="38" dur="750" fill="hold"/>
                                        <p:tgtEl>
                                          <p:spTgt spid="38916">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40962"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40963" name="Rectangle 3"/>
          <p:cNvSpPr>
            <a:spLocks/>
          </p:cNvSpPr>
          <p:nvPr/>
        </p:nvSpPr>
        <p:spPr bwMode="auto">
          <a:xfrm>
            <a:off x="1536700" y="4686300"/>
            <a:ext cx="9918700" cy="4483100"/>
          </a:xfrm>
          <a:prstGeom prst="rect">
            <a:avLst/>
          </a:prstGeom>
          <a:gradFill rotWithShape="0">
            <a:gsLst>
              <a:gs pos="0">
                <a:srgbClr val="191919">
                  <a:alpha val="42999"/>
                </a:srgbClr>
              </a:gs>
              <a:gs pos="100000">
                <a:srgbClr val="464658">
                  <a:alpha val="39000"/>
                </a:srgbClr>
              </a:gs>
            </a:gsLst>
            <a:lin ang="5400000" scaled="1"/>
          </a:gradFill>
          <a:ln>
            <a:noFill/>
          </a:ln>
          <a:effectLst>
            <a:outerShdw blurRad="152400" dist="76199" dir="2460002" algn="ctr" rotWithShape="0">
              <a:schemeClr val="bg2">
                <a:alpha val="74998"/>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r>
              <a:rPr lang="en-US" sz="4200">
                <a:solidFill>
                  <a:srgbClr val="FED198"/>
                </a:solidFill>
                <a:effectLst>
                  <a:outerShdw blurRad="38100" dist="38100" dir="2700000" algn="tl">
                    <a:srgbClr val="000000"/>
                  </a:outerShdw>
                </a:effectLst>
                <a:latin typeface="Charcoal CY" charset="0"/>
                <a:ea typeface="ＭＳ Ｐゴシック" charset="0"/>
                <a:cs typeface="Charcoal CY" charset="0"/>
                <a:sym typeface="Charcoal CY" charset="0"/>
              </a:rPr>
              <a:t>Charts by Don McClain</a:t>
            </a:r>
          </a:p>
          <a:p>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Prepared April 17-20, 2013; Preached April 21, 2013West 65th Street church of ChristP.O. Box 190062, Little Rock AR 72219501-568-1062Prepared using KeynoteEmail – </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3" invalidUrl="http://"/>
              </a:rPr>
              <a:t>donmcclain@sbcglobal.net</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rPr>
              <a:t>  More Keynote, PPT &amp; Audio Sermons:http://w65stchurchofchri</a:t>
            </a:r>
            <a:r>
              <a:rPr lang="en-US" sz="2900">
                <a:solidFill>
                  <a:srgbClr val="FFFFFF"/>
                </a:solidFill>
                <a:effectLst>
                  <a:outerShdw blurRad="38100" dist="38100" dir="2700000" algn="tl">
                    <a:srgbClr val="000000"/>
                  </a:outerShdw>
                </a:effectLst>
                <a:latin typeface="Chalkboard" charset="0"/>
                <a:ea typeface="ＭＳ Ｐゴシック" charset="0"/>
                <a:cs typeface="Chalkboard" charset="0"/>
                <a:sym typeface="Chalkboard" charset="0"/>
                <a:hlinkClick r:id="rId4"/>
              </a:rPr>
              <a:t>st.org/coc/sermons/ </a:t>
            </a:r>
          </a:p>
        </p:txBody>
      </p:sp>
    </p:spTree>
  </p:cSld>
  <p:clrMapOvr>
    <a:masterClrMapping/>
  </p:clrMapOvr>
  <p:transition xmlns:p14="http://schemas.microsoft.com/office/powerpoint/2010/main" spd="med">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p:cNvSpPr>
          <p:nvPr/>
        </p:nvSpPr>
        <p:spPr bwMode="auto">
          <a:xfrm>
            <a:off x="444500" y="0"/>
            <a:ext cx="12115800" cy="9283700"/>
          </a:xfrm>
          <a:prstGeom prst="rect">
            <a:avLst/>
          </a:prstGeom>
          <a:noFill/>
          <a:ln>
            <a:noFill/>
          </a:ln>
          <a:effectLst>
            <a:outerShdw blurRad="152400" dist="76199" dir="54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2000"/>
              </a:spcBef>
            </a:pPr>
            <a:r>
              <a:rPr lang="en-US" sz="6800">
                <a:solidFill>
                  <a:srgbClr val="FFFFFF"/>
                </a:solidFill>
                <a:latin typeface="Dominican  Small Caps" charset="0"/>
                <a:ea typeface="ＭＳ Ｐゴシック" charset="0"/>
                <a:cs typeface="Dominican  Small Caps" charset="0"/>
                <a:sym typeface="Dominican  Small Caps" charset="0"/>
              </a:rPr>
              <a:t>Colossians 1:13-23 </a:t>
            </a:r>
            <a:r>
              <a:rPr lang="en-US" sz="4100">
                <a:solidFill>
                  <a:srgbClr val="FFFFFF"/>
                </a:solidFill>
                <a:latin typeface="Dominican  Small Caps" charset="0"/>
                <a:ea typeface="ＭＳ Ｐゴシック" charset="0"/>
                <a:cs typeface="Dominican  Small Caps" charset="0"/>
                <a:sym typeface="Dominican  Small Caps" charset="0"/>
              </a:rPr>
              <a:t>(NKJV) </a:t>
            </a:r>
          </a:p>
          <a:p>
            <a:pPr>
              <a:spcBef>
                <a:spcPts val="2000"/>
              </a:spcBef>
            </a:pPr>
            <a:r>
              <a:rPr lang="en-US" sz="4600" baseline="32000">
                <a:solidFill>
                  <a:srgbClr val="FFFFFF"/>
                </a:solidFill>
                <a:latin typeface="Constantia" charset="0"/>
                <a:ea typeface="ＭＳ Ｐゴシック" charset="0"/>
                <a:cs typeface="Constantia" charset="0"/>
                <a:sym typeface="Constantia" charset="0"/>
              </a:rPr>
              <a:t>13</a:t>
            </a:r>
            <a:r>
              <a:rPr lang="en-US" sz="4600">
                <a:solidFill>
                  <a:srgbClr val="FFFFFF"/>
                </a:solidFill>
                <a:latin typeface="Constantia" charset="0"/>
                <a:ea typeface="ＭＳ Ｐゴシック" charset="0"/>
                <a:cs typeface="Constantia" charset="0"/>
                <a:sym typeface="Constantia" charset="0"/>
              </a:rPr>
              <a:t> He has delivered us from the power of darkness and conveyed us into the kingdom of the Son of His love, </a:t>
            </a:r>
            <a:r>
              <a:rPr lang="en-US" sz="4600" baseline="32000">
                <a:solidFill>
                  <a:srgbClr val="FFFFFF"/>
                </a:solidFill>
                <a:latin typeface="Constantia" charset="0"/>
                <a:ea typeface="ＭＳ Ｐゴシック" charset="0"/>
                <a:cs typeface="Constantia" charset="0"/>
                <a:sym typeface="Constantia" charset="0"/>
              </a:rPr>
              <a:t>14</a:t>
            </a:r>
            <a:r>
              <a:rPr lang="en-US" sz="4600">
                <a:solidFill>
                  <a:srgbClr val="FFFFFF"/>
                </a:solidFill>
                <a:latin typeface="Constantia" charset="0"/>
                <a:ea typeface="ＭＳ Ｐゴシック" charset="0"/>
                <a:cs typeface="Constantia" charset="0"/>
                <a:sym typeface="Constantia" charset="0"/>
              </a:rPr>
              <a:t> in whom we have redemption through His blood, the forgiveness of sins. </a:t>
            </a:r>
            <a:r>
              <a:rPr lang="en-US" sz="4600" baseline="32000">
                <a:solidFill>
                  <a:srgbClr val="FFFFFF"/>
                </a:solidFill>
                <a:latin typeface="Constantia" charset="0"/>
                <a:ea typeface="ＭＳ Ｐゴシック" charset="0"/>
                <a:cs typeface="Constantia" charset="0"/>
                <a:sym typeface="Constantia" charset="0"/>
              </a:rPr>
              <a:t>15</a:t>
            </a:r>
            <a:r>
              <a:rPr lang="en-US" sz="4600">
                <a:solidFill>
                  <a:srgbClr val="FFFFFF"/>
                </a:solidFill>
                <a:latin typeface="Constantia" charset="0"/>
                <a:ea typeface="ＭＳ Ｐゴシック" charset="0"/>
                <a:cs typeface="Constantia" charset="0"/>
                <a:sym typeface="Constantia" charset="0"/>
              </a:rPr>
              <a:t> He is the image of the invisible God, the firstborn over all creation. </a:t>
            </a:r>
            <a:r>
              <a:rPr lang="en-US" sz="4600" baseline="32000">
                <a:solidFill>
                  <a:srgbClr val="FFFFFF"/>
                </a:solidFill>
                <a:latin typeface="Constantia" charset="0"/>
                <a:ea typeface="ＭＳ Ｐゴシック" charset="0"/>
                <a:cs typeface="Constantia" charset="0"/>
                <a:sym typeface="Constantia" charset="0"/>
              </a:rPr>
              <a:t>16</a:t>
            </a:r>
            <a:r>
              <a:rPr lang="en-US" sz="4600">
                <a:solidFill>
                  <a:srgbClr val="FFFFFF"/>
                </a:solidFill>
                <a:latin typeface="Constantia" charset="0"/>
                <a:ea typeface="ＭＳ Ｐゴシック" charset="0"/>
                <a:cs typeface="Constantia" charset="0"/>
                <a:sym typeface="Constantia" charset="0"/>
              </a:rPr>
              <a:t> For by Him all things were created that are in heaven and that are on earth, visible and invisible, whether thrones or dominions or principalities or powers. All things were created through Him and for Him. </a:t>
            </a:r>
          </a:p>
        </p:txBody>
      </p:sp>
    </p:spTree>
  </p:cSld>
  <p:clrMapOvr>
    <a:masterClrMapping/>
  </p:clrMapOvr>
  <p:transition xmlns:p14="http://schemas.microsoft.com/office/powerpoint/2010/main" spd="med">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p:cNvSpPr>
          <p:nvPr/>
        </p:nvSpPr>
        <p:spPr bwMode="auto">
          <a:xfrm>
            <a:off x="444500" y="0"/>
            <a:ext cx="12115800" cy="8940800"/>
          </a:xfrm>
          <a:prstGeom prst="rect">
            <a:avLst/>
          </a:prstGeom>
          <a:noFill/>
          <a:ln>
            <a:noFill/>
          </a:ln>
          <a:effectLst>
            <a:outerShdw blurRad="152400" dist="76199" dir="54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2000"/>
              </a:spcBef>
            </a:pPr>
            <a:r>
              <a:rPr lang="en-US" sz="6800">
                <a:solidFill>
                  <a:srgbClr val="FFFFFF"/>
                </a:solidFill>
                <a:latin typeface="Dominican  Small Caps" charset="0"/>
                <a:ea typeface="ＭＳ Ｐゴシック" charset="0"/>
                <a:cs typeface="Dominican  Small Caps" charset="0"/>
                <a:sym typeface="Dominican  Small Caps" charset="0"/>
              </a:rPr>
              <a:t>Colossians 1:13-23 </a:t>
            </a:r>
            <a:r>
              <a:rPr lang="en-US" sz="4100">
                <a:solidFill>
                  <a:srgbClr val="FFFFFF"/>
                </a:solidFill>
                <a:latin typeface="Dominican  Small Caps" charset="0"/>
                <a:ea typeface="ＭＳ Ｐゴシック" charset="0"/>
                <a:cs typeface="Dominican  Small Caps" charset="0"/>
                <a:sym typeface="Dominican  Small Caps" charset="0"/>
              </a:rPr>
              <a:t>(NKJV) </a:t>
            </a:r>
          </a:p>
          <a:p>
            <a:pPr>
              <a:spcBef>
                <a:spcPts val="2000"/>
              </a:spcBef>
            </a:pPr>
            <a:r>
              <a:rPr lang="en-US" sz="4800" baseline="32000">
                <a:solidFill>
                  <a:srgbClr val="FFFFFF"/>
                </a:solidFill>
                <a:latin typeface="Constantia" charset="0"/>
                <a:ea typeface="ＭＳ Ｐゴシック" charset="0"/>
                <a:cs typeface="Constantia" charset="0"/>
                <a:sym typeface="Constantia" charset="0"/>
              </a:rPr>
              <a:t>17</a:t>
            </a:r>
            <a:r>
              <a:rPr lang="en-US" sz="4800">
                <a:solidFill>
                  <a:srgbClr val="FFFFFF"/>
                </a:solidFill>
                <a:latin typeface="Constantia" charset="0"/>
                <a:ea typeface="ＭＳ Ｐゴシック" charset="0"/>
                <a:cs typeface="Constantia" charset="0"/>
                <a:sym typeface="Constantia" charset="0"/>
              </a:rPr>
              <a:t> And He is before all things, and in Him all things consist. </a:t>
            </a:r>
            <a:r>
              <a:rPr lang="en-US" sz="4800" baseline="32000">
                <a:solidFill>
                  <a:srgbClr val="FFFFFF"/>
                </a:solidFill>
                <a:latin typeface="Constantia" charset="0"/>
                <a:ea typeface="ＭＳ Ｐゴシック" charset="0"/>
                <a:cs typeface="Constantia" charset="0"/>
                <a:sym typeface="Constantia" charset="0"/>
              </a:rPr>
              <a:t>18</a:t>
            </a:r>
            <a:r>
              <a:rPr lang="en-US" sz="4800">
                <a:solidFill>
                  <a:srgbClr val="FFFFFF"/>
                </a:solidFill>
                <a:latin typeface="Constantia" charset="0"/>
                <a:ea typeface="ＭＳ Ｐゴシック" charset="0"/>
                <a:cs typeface="Constantia" charset="0"/>
                <a:sym typeface="Constantia" charset="0"/>
              </a:rPr>
              <a:t> And He is the head of the body, the church, who is the beginning, the firstborn from the dead, that in all things He may have the preeminence. </a:t>
            </a:r>
            <a:r>
              <a:rPr lang="en-US" sz="4800" baseline="32000">
                <a:solidFill>
                  <a:srgbClr val="FFFFFF"/>
                </a:solidFill>
                <a:latin typeface="Constantia" charset="0"/>
                <a:ea typeface="ＭＳ Ｐゴシック" charset="0"/>
                <a:cs typeface="Constantia" charset="0"/>
                <a:sym typeface="Constantia" charset="0"/>
              </a:rPr>
              <a:t>19</a:t>
            </a:r>
            <a:r>
              <a:rPr lang="en-US" sz="4800">
                <a:solidFill>
                  <a:srgbClr val="FFFFFF"/>
                </a:solidFill>
                <a:latin typeface="Constantia" charset="0"/>
                <a:ea typeface="ＭＳ Ｐゴシック" charset="0"/>
                <a:cs typeface="Constantia" charset="0"/>
                <a:sym typeface="Constantia" charset="0"/>
              </a:rPr>
              <a:t> For it pleased the Father that in Him all the fullness should dwell, </a:t>
            </a:r>
            <a:r>
              <a:rPr lang="en-US" sz="4800" baseline="32000">
                <a:solidFill>
                  <a:srgbClr val="FFFFFF"/>
                </a:solidFill>
                <a:latin typeface="Constantia" charset="0"/>
                <a:ea typeface="ＭＳ Ｐゴシック" charset="0"/>
                <a:cs typeface="Constantia" charset="0"/>
                <a:sym typeface="Constantia" charset="0"/>
              </a:rPr>
              <a:t>20</a:t>
            </a:r>
            <a:r>
              <a:rPr lang="en-US" sz="4800">
                <a:solidFill>
                  <a:srgbClr val="FFFFFF"/>
                </a:solidFill>
                <a:latin typeface="Constantia" charset="0"/>
                <a:ea typeface="ＭＳ Ｐゴシック" charset="0"/>
                <a:cs typeface="Constantia" charset="0"/>
                <a:sym typeface="Constantia" charset="0"/>
              </a:rPr>
              <a:t> and by Him to reconcile all things to Himself, by Him, whether things on earth or things in heaven, having made peace through the blood of His cross. </a:t>
            </a:r>
          </a:p>
        </p:txBody>
      </p:sp>
    </p:spTree>
  </p:cSld>
  <p:clrMapOvr>
    <a:masterClrMapping/>
  </p:clrMapOvr>
  <p:transition xmlns:p14="http://schemas.microsoft.com/office/powerpoint/2010/main" spd="med">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p:cNvSpPr>
          <p:nvPr/>
        </p:nvSpPr>
        <p:spPr bwMode="auto">
          <a:xfrm>
            <a:off x="444500" y="0"/>
            <a:ext cx="12115800" cy="9690100"/>
          </a:xfrm>
          <a:prstGeom prst="rect">
            <a:avLst/>
          </a:prstGeom>
          <a:noFill/>
          <a:ln>
            <a:noFill/>
          </a:ln>
          <a:effectLst>
            <a:outerShdw blurRad="152400" dist="76199" dir="54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a:spcBef>
                <a:spcPts val="2000"/>
              </a:spcBef>
            </a:pPr>
            <a:r>
              <a:rPr lang="en-US" sz="6800">
                <a:solidFill>
                  <a:srgbClr val="FFFFFF"/>
                </a:solidFill>
                <a:latin typeface="Dominican  Small Caps" charset="0"/>
                <a:ea typeface="ＭＳ Ｐゴシック" charset="0"/>
                <a:cs typeface="Dominican  Small Caps" charset="0"/>
                <a:sym typeface="Dominican  Small Caps" charset="0"/>
              </a:rPr>
              <a:t>Colossians 1:13-23 </a:t>
            </a:r>
            <a:r>
              <a:rPr lang="en-US" sz="4100">
                <a:solidFill>
                  <a:srgbClr val="FFFFFF"/>
                </a:solidFill>
                <a:latin typeface="Dominican  Small Caps" charset="0"/>
                <a:ea typeface="ＭＳ Ｐゴシック" charset="0"/>
                <a:cs typeface="Dominican  Small Caps" charset="0"/>
                <a:sym typeface="Dominican  Small Caps" charset="0"/>
              </a:rPr>
              <a:t>(NKJV) </a:t>
            </a:r>
          </a:p>
          <a:p>
            <a:pPr>
              <a:spcBef>
                <a:spcPts val="2000"/>
              </a:spcBef>
            </a:pPr>
            <a:r>
              <a:rPr lang="en-US" sz="4800" baseline="32000">
                <a:solidFill>
                  <a:srgbClr val="FFFFFF"/>
                </a:solidFill>
                <a:latin typeface="Constantia" charset="0"/>
                <a:ea typeface="ＭＳ Ｐゴシック" charset="0"/>
                <a:cs typeface="Constantia" charset="0"/>
                <a:sym typeface="Constantia" charset="0"/>
              </a:rPr>
              <a:t>21</a:t>
            </a:r>
            <a:r>
              <a:rPr lang="en-US" sz="4800">
                <a:solidFill>
                  <a:srgbClr val="FFFFFF"/>
                </a:solidFill>
                <a:latin typeface="Constantia" charset="0"/>
                <a:ea typeface="ＭＳ Ｐゴシック" charset="0"/>
                <a:cs typeface="Constantia" charset="0"/>
                <a:sym typeface="Constantia" charset="0"/>
              </a:rPr>
              <a:t> And you, who once were alienated and enemies in your mind by wicked works, yet now He has reconciled </a:t>
            </a:r>
            <a:r>
              <a:rPr lang="en-US" sz="4800" baseline="32000">
                <a:solidFill>
                  <a:srgbClr val="FFFFFF"/>
                </a:solidFill>
                <a:latin typeface="Constantia" charset="0"/>
                <a:ea typeface="ＭＳ Ｐゴシック" charset="0"/>
                <a:cs typeface="Constantia" charset="0"/>
                <a:sym typeface="Constantia" charset="0"/>
              </a:rPr>
              <a:t>22</a:t>
            </a:r>
            <a:r>
              <a:rPr lang="en-US" sz="4800">
                <a:solidFill>
                  <a:srgbClr val="FFFFFF"/>
                </a:solidFill>
                <a:latin typeface="Constantia" charset="0"/>
                <a:ea typeface="ＭＳ Ｐゴシック" charset="0"/>
                <a:cs typeface="Constantia" charset="0"/>
                <a:sym typeface="Constantia" charset="0"/>
              </a:rPr>
              <a:t> in the body of His flesh through death, to present you holy, and blameless, and above reproach in His sight-- </a:t>
            </a:r>
            <a:r>
              <a:rPr lang="en-US" sz="4800" baseline="32000">
                <a:solidFill>
                  <a:srgbClr val="FFFFFF"/>
                </a:solidFill>
                <a:latin typeface="Constantia" charset="0"/>
                <a:ea typeface="ＭＳ Ｐゴシック" charset="0"/>
                <a:cs typeface="Constantia" charset="0"/>
                <a:sym typeface="Constantia" charset="0"/>
              </a:rPr>
              <a:t>23</a:t>
            </a:r>
            <a:r>
              <a:rPr lang="en-US" sz="4800">
                <a:solidFill>
                  <a:srgbClr val="FFFFFF"/>
                </a:solidFill>
                <a:latin typeface="Constantia" charset="0"/>
                <a:ea typeface="ＭＳ Ｐゴシック" charset="0"/>
                <a:cs typeface="Constantia" charset="0"/>
                <a:sym typeface="Constantia" charset="0"/>
              </a:rPr>
              <a:t> if indeed you continue in the faith, grounded and steadfast, and are not moved away from the hope of the gospel which you heard, which was preached to every creature under heaven, of which I, Paul, became a minister.</a:t>
            </a:r>
          </a:p>
        </p:txBody>
      </p:sp>
    </p:spTree>
  </p:cSld>
  <p:clrMapOvr>
    <a:masterClrMapping/>
  </p:clrMapOvr>
  <p:transition xmlns:p14="http://schemas.microsoft.com/office/powerpoint/2010/mai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9458" name="Rectangle 2"/>
          <p:cNvSpPr>
            <a:spLocks/>
          </p:cNvSpPr>
          <p:nvPr/>
        </p:nvSpPr>
        <p:spPr bwMode="auto">
          <a:xfrm>
            <a:off x="4749800" y="3695700"/>
            <a:ext cx="7988300" cy="58801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A divine message - </a:t>
            </a:r>
            <a:r>
              <a:rPr lang="en-US" sz="3200" dirty="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The Revelation of Jesus Christ, which God gave Him to show His servants </a:t>
            </a:r>
            <a:endParaRPr lang="en-US" sz="3200" dirty="0" smtClean="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endParaRPr>
          </a:p>
          <a:p>
            <a:pPr marL="787400" indent="-787400" algn="l">
              <a:spcBef>
                <a:spcPts val="1100"/>
              </a:spcBef>
              <a:buSzPct val="77000"/>
              <a:buFontTx/>
              <a:buBlip>
                <a:blip r:embed="rId3"/>
              </a:buBlip>
            </a:pPr>
            <a:r>
              <a:rPr lang="en-US" sz="3200" dirty="0" smtClean="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Father - </a:t>
            </a:r>
            <a:r>
              <a:rPr lang="en-US" sz="3200" dirty="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from Him who is and who was and who is to come - (1:4</a:t>
            </a:r>
            <a:r>
              <a:rPr lang="en-US" sz="3200" dirty="0" smtClean="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a:t>
            </a:r>
          </a:p>
          <a:p>
            <a:pPr marL="787400" indent="-787400" algn="l">
              <a:spcBef>
                <a:spcPts val="1100"/>
              </a:spcBef>
              <a:buSzPct val="77000"/>
              <a:buFontTx/>
              <a:buBlip>
                <a:blip r:embed="rId3"/>
              </a:buBlip>
            </a:pPr>
            <a:r>
              <a:rPr lang="en-US" sz="3200" dirty="0" smtClean="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Holy Spirit - </a:t>
            </a:r>
            <a:r>
              <a:rPr lang="en-US" sz="3200" dirty="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from the seven Spirits who are before His throne - (1:4</a:t>
            </a:r>
            <a:r>
              <a:rPr lang="en-US" sz="3200" dirty="0" smtClean="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a:t>
            </a:r>
          </a:p>
          <a:p>
            <a:pPr marL="787400" indent="-787400" algn="l">
              <a:spcBef>
                <a:spcPts val="1100"/>
              </a:spcBef>
              <a:buSzPct val="77000"/>
              <a:buFontTx/>
              <a:buBlip>
                <a:blip r:embed="rId3"/>
              </a:buBlip>
            </a:pPr>
            <a:r>
              <a:rPr lang="en-US" sz="3200" dirty="0" smtClean="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a:t>
            </a:r>
            <a:r>
              <a:rPr lang="en-US" sz="32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Jesus Christ - </a:t>
            </a:r>
            <a:r>
              <a:rPr lang="en-US" sz="3200" dirty="0">
                <a:solidFill>
                  <a:srgbClr val="FFFFFF"/>
                </a:solidFill>
                <a:effectLst>
                  <a:outerShdw blurRad="38100" dist="38100" dir="2700000" algn="tl">
                    <a:srgbClr val="000000"/>
                  </a:outerShdw>
                </a:effectLst>
                <a:latin typeface="Constantia Italic" charset="0"/>
                <a:ea typeface="ＭＳ Ｐゴシック" charset="0"/>
                <a:cs typeface="Constantia Italic" charset="0"/>
                <a:sym typeface="Constantia Italic" charset="0"/>
              </a:rPr>
              <a:t>and from Jesus Christ, the faithful witness, the firstborn from the dead, and the ruler over the kings of the earth - (1:5-7)</a:t>
            </a:r>
          </a:p>
        </p:txBody>
      </p:sp>
      <p:sp>
        <p:nvSpPr>
          <p:cNvPr id="19459" name="Rectangle 3"/>
          <p:cNvSpPr>
            <a:spLocks/>
          </p:cNvSpPr>
          <p:nvPr/>
        </p:nvSpPr>
        <p:spPr bwMode="auto">
          <a:xfrm>
            <a:off x="800100" y="2425700"/>
            <a:ext cx="11404600" cy="1244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63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A Revelation From Heaven</a:t>
            </a:r>
          </a:p>
        </p:txBody>
      </p:sp>
      <p:pic>
        <p:nvPicPr>
          <p:cNvPr id="19460"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52900"/>
            <a:ext cx="44704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iterate type="lt">
                                    <p:tmPct val="100000"/>
                                  </p:iterate>
                                  <p:childTnLst>
                                    <p:set>
                                      <p:cBhvr>
                                        <p:cTn id="6" dur="1" fill="hold">
                                          <p:stCondLst>
                                            <p:cond delay="0"/>
                                          </p:stCondLst>
                                        </p:cTn>
                                        <p:tgtEl>
                                          <p:spTgt spid="19458">
                                            <p:txEl>
                                              <p:pRg st="0" end="0"/>
                                            </p:txEl>
                                          </p:spTgt>
                                        </p:tgtEl>
                                        <p:attrNameLst>
                                          <p:attrName>style.visibility</p:attrName>
                                        </p:attrNameLst>
                                      </p:cBhvr>
                                      <p:to>
                                        <p:strVal val="visible"/>
                                      </p:to>
                                    </p:set>
                                    <p:anim calcmode="lin" valueType="num">
                                      <p:cBhvr>
                                        <p:cTn id="7" dur="75" fill="hold"/>
                                        <p:tgtEl>
                                          <p:spTgt spid="19458">
                                            <p:txEl>
                                              <p:pRg st="0" end="0"/>
                                            </p:txEl>
                                          </p:spTgt>
                                        </p:tgtEl>
                                        <p:attrNameLst>
                                          <p:attrName>ppt_w</p:attrName>
                                        </p:attrNameLst>
                                      </p:cBhvr>
                                      <p:tavLst>
                                        <p:tav tm="0">
                                          <p:val>
                                            <p:strVal val="4*#ppt_w"/>
                                          </p:val>
                                        </p:tav>
                                        <p:tav tm="100000">
                                          <p:val>
                                            <p:strVal val="#ppt_w"/>
                                          </p:val>
                                        </p:tav>
                                      </p:tavLst>
                                    </p:anim>
                                    <p:anim calcmode="lin" valueType="num">
                                      <p:cBhvr>
                                        <p:cTn id="8" dur="75" fill="hold"/>
                                        <p:tgtEl>
                                          <p:spTgt spid="19458">
                                            <p:txEl>
                                              <p:pRg st="0" end="0"/>
                                            </p:txEl>
                                          </p:spTgt>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32" fill="hold" grpId="0" nodeType="clickEffect">
                                  <p:stCondLst>
                                    <p:cond delay="0"/>
                                  </p:stCondLst>
                                  <p:iterate type="lt">
                                    <p:tmPct val="100000"/>
                                  </p:iterate>
                                  <p:childTnLst>
                                    <p:set>
                                      <p:cBhvr>
                                        <p:cTn id="12" dur="1" fill="hold">
                                          <p:stCondLst>
                                            <p:cond delay="0"/>
                                          </p:stCondLst>
                                        </p:cTn>
                                        <p:tgtEl>
                                          <p:spTgt spid="19458">
                                            <p:txEl>
                                              <p:pRg st="1" end="1"/>
                                            </p:txEl>
                                          </p:spTgt>
                                        </p:tgtEl>
                                        <p:attrNameLst>
                                          <p:attrName>style.visibility</p:attrName>
                                        </p:attrNameLst>
                                      </p:cBhvr>
                                      <p:to>
                                        <p:strVal val="visible"/>
                                      </p:to>
                                    </p:set>
                                    <p:anim calcmode="lin" valueType="num">
                                      <p:cBhvr>
                                        <p:cTn id="13" dur="75" fill="hold"/>
                                        <p:tgtEl>
                                          <p:spTgt spid="19458">
                                            <p:txEl>
                                              <p:pRg st="1" end="1"/>
                                            </p:txEl>
                                          </p:spTgt>
                                        </p:tgtEl>
                                        <p:attrNameLst>
                                          <p:attrName>ppt_w</p:attrName>
                                        </p:attrNameLst>
                                      </p:cBhvr>
                                      <p:tavLst>
                                        <p:tav tm="0">
                                          <p:val>
                                            <p:strVal val="4*#ppt_w"/>
                                          </p:val>
                                        </p:tav>
                                        <p:tav tm="100000">
                                          <p:val>
                                            <p:strVal val="#ppt_w"/>
                                          </p:val>
                                        </p:tav>
                                      </p:tavLst>
                                    </p:anim>
                                    <p:anim calcmode="lin" valueType="num">
                                      <p:cBhvr>
                                        <p:cTn id="14" dur="75" fill="hold"/>
                                        <p:tgtEl>
                                          <p:spTgt spid="19458">
                                            <p:txEl>
                                              <p:pRg st="1" end="1"/>
                                            </p:txEl>
                                          </p:spTgt>
                                        </p:tgtEl>
                                        <p:attrNameLst>
                                          <p:attrName>ppt_h</p:attrName>
                                        </p:attrNameLst>
                                      </p:cBhvr>
                                      <p:tavLst>
                                        <p:tav tm="0">
                                          <p:val>
                                            <p:strVal val="4*#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32" fill="hold" grpId="0" nodeType="clickEffect">
                                  <p:stCondLst>
                                    <p:cond delay="0"/>
                                  </p:stCondLst>
                                  <p:iterate type="lt">
                                    <p:tmPct val="100000"/>
                                  </p:iterate>
                                  <p:childTnLst>
                                    <p:set>
                                      <p:cBhvr>
                                        <p:cTn id="18" dur="1" fill="hold">
                                          <p:stCondLst>
                                            <p:cond delay="0"/>
                                          </p:stCondLst>
                                        </p:cTn>
                                        <p:tgtEl>
                                          <p:spTgt spid="19458">
                                            <p:txEl>
                                              <p:pRg st="2" end="2"/>
                                            </p:txEl>
                                          </p:spTgt>
                                        </p:tgtEl>
                                        <p:attrNameLst>
                                          <p:attrName>style.visibility</p:attrName>
                                        </p:attrNameLst>
                                      </p:cBhvr>
                                      <p:to>
                                        <p:strVal val="visible"/>
                                      </p:to>
                                    </p:set>
                                    <p:anim calcmode="lin" valueType="num">
                                      <p:cBhvr>
                                        <p:cTn id="19" dur="75" fill="hold"/>
                                        <p:tgtEl>
                                          <p:spTgt spid="19458">
                                            <p:txEl>
                                              <p:pRg st="2" end="2"/>
                                            </p:txEl>
                                          </p:spTgt>
                                        </p:tgtEl>
                                        <p:attrNameLst>
                                          <p:attrName>ppt_w</p:attrName>
                                        </p:attrNameLst>
                                      </p:cBhvr>
                                      <p:tavLst>
                                        <p:tav tm="0">
                                          <p:val>
                                            <p:strVal val="4*#ppt_w"/>
                                          </p:val>
                                        </p:tav>
                                        <p:tav tm="100000">
                                          <p:val>
                                            <p:strVal val="#ppt_w"/>
                                          </p:val>
                                        </p:tav>
                                      </p:tavLst>
                                    </p:anim>
                                    <p:anim calcmode="lin" valueType="num">
                                      <p:cBhvr>
                                        <p:cTn id="20" dur="75" fill="hold"/>
                                        <p:tgtEl>
                                          <p:spTgt spid="19458">
                                            <p:txEl>
                                              <p:pRg st="2" end="2"/>
                                            </p:txEl>
                                          </p:spTgt>
                                        </p:tgtEl>
                                        <p:attrNameLst>
                                          <p:attrName>ppt_h</p:attrName>
                                        </p:attrNameLst>
                                      </p:cBhvr>
                                      <p:tavLst>
                                        <p:tav tm="0">
                                          <p:val>
                                            <p:strVal val="4*#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32" fill="hold" grpId="0" nodeType="clickEffect">
                                  <p:stCondLst>
                                    <p:cond delay="0"/>
                                  </p:stCondLst>
                                  <p:iterate type="lt">
                                    <p:tmPct val="100000"/>
                                  </p:iterate>
                                  <p:childTnLst>
                                    <p:set>
                                      <p:cBhvr>
                                        <p:cTn id="24" dur="1" fill="hold">
                                          <p:stCondLst>
                                            <p:cond delay="0"/>
                                          </p:stCondLst>
                                        </p:cTn>
                                        <p:tgtEl>
                                          <p:spTgt spid="19458">
                                            <p:txEl>
                                              <p:pRg st="3" end="3"/>
                                            </p:txEl>
                                          </p:spTgt>
                                        </p:tgtEl>
                                        <p:attrNameLst>
                                          <p:attrName>style.visibility</p:attrName>
                                        </p:attrNameLst>
                                      </p:cBhvr>
                                      <p:to>
                                        <p:strVal val="visible"/>
                                      </p:to>
                                    </p:set>
                                    <p:anim calcmode="lin" valueType="num">
                                      <p:cBhvr>
                                        <p:cTn id="25" dur="75" fill="hold"/>
                                        <p:tgtEl>
                                          <p:spTgt spid="19458">
                                            <p:txEl>
                                              <p:pRg st="3" end="3"/>
                                            </p:txEl>
                                          </p:spTgt>
                                        </p:tgtEl>
                                        <p:attrNameLst>
                                          <p:attrName>ppt_w</p:attrName>
                                        </p:attrNameLst>
                                      </p:cBhvr>
                                      <p:tavLst>
                                        <p:tav tm="0">
                                          <p:val>
                                            <p:strVal val="4*#ppt_w"/>
                                          </p:val>
                                        </p:tav>
                                        <p:tav tm="100000">
                                          <p:val>
                                            <p:strVal val="#ppt_w"/>
                                          </p:val>
                                        </p:tav>
                                      </p:tavLst>
                                    </p:anim>
                                    <p:anim calcmode="lin" valueType="num">
                                      <p:cBhvr>
                                        <p:cTn id="26" dur="75" fill="hold"/>
                                        <p:tgtEl>
                                          <p:spTgt spid="19458">
                                            <p:txEl>
                                              <p:pRg st="3" end="3"/>
                                            </p:txEl>
                                          </p:spTgt>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0482" name="Rectangle 2"/>
          <p:cNvSpPr>
            <a:spLocks/>
          </p:cNvSpPr>
          <p:nvPr/>
        </p:nvSpPr>
        <p:spPr bwMode="auto">
          <a:xfrm>
            <a:off x="482600" y="4381500"/>
            <a:ext cx="12026900" cy="4800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2400"/>
              </a:spcAft>
            </a:pPr>
            <a:r>
              <a:rPr lang="en-US" sz="40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1:3 (NKJV) </a:t>
            </a:r>
          </a:p>
          <a:p>
            <a:pPr>
              <a:spcAft>
                <a:spcPts val="2400"/>
              </a:spcAft>
            </a:pPr>
            <a:r>
              <a:rPr lang="en-US" sz="51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3</a:t>
            </a:r>
            <a:r>
              <a:rPr lang="en-US" sz="51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Blessed is he who reads and those who hear the words of this prophecy, and keep those things which are written in it; for the time is near. </a:t>
            </a:r>
          </a:p>
        </p:txBody>
      </p:sp>
      <p:sp>
        <p:nvSpPr>
          <p:cNvPr id="20483" name="Rectangle 3"/>
          <p:cNvSpPr>
            <a:spLocks/>
          </p:cNvSpPr>
          <p:nvPr/>
        </p:nvSpPr>
        <p:spPr bwMode="auto">
          <a:xfrm>
            <a:off x="800100" y="2425700"/>
            <a:ext cx="11404600" cy="1244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63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Blessed Is He . . .</a:t>
            </a:r>
          </a:p>
        </p:txBody>
      </p:sp>
    </p:spTree>
  </p:cSld>
  <p:clrMapOvr>
    <a:masterClrMapping/>
  </p:clrMapOvr>
  <p:transition xmlns:p14="http://schemas.microsoft.com/office/powerpoint/2010/mai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6" name="Rectangle 2"/>
          <p:cNvSpPr>
            <a:spLocks/>
          </p:cNvSpPr>
          <p:nvPr/>
        </p:nvSpPr>
        <p:spPr bwMode="auto">
          <a:xfrm>
            <a:off x="4749800" y="3873500"/>
            <a:ext cx="7988300" cy="5524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That read, hear the words of this prophecy, and keep those things which are written in it</a:t>
            </a: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 - (1:3; 22:7)</a:t>
            </a:r>
          </a:p>
          <a:p>
            <a:pPr marL="787400" indent="-787400" algn="l">
              <a:spcBef>
                <a:spcPts val="1100"/>
              </a:spcBef>
              <a:buSzPct val="77000"/>
              <a:buFontTx/>
              <a:buBlip>
                <a:blip r:embed="rId3"/>
              </a:buBlip>
            </a:pP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The dead who die in the Lord</a:t>
            </a: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 - (14:13)</a:t>
            </a:r>
          </a:p>
          <a:p>
            <a:pPr marL="787400" indent="-787400" algn="l">
              <a:spcBef>
                <a:spcPts val="1100"/>
              </a:spcBef>
              <a:buSzPct val="77000"/>
              <a:buFontTx/>
              <a:buBlip>
                <a:blip r:embed="rId3"/>
              </a:buBlip>
            </a:pP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Those that watch &amp; keep His commandments</a:t>
            </a: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 - (16:15; 22:14)</a:t>
            </a:r>
          </a:p>
          <a:p>
            <a:pPr marL="787400" indent="-787400" algn="l">
              <a:spcBef>
                <a:spcPts val="1100"/>
              </a:spcBef>
              <a:buSzPct val="77000"/>
              <a:buFontTx/>
              <a:buBlip>
                <a:blip r:embed="rId3"/>
              </a:buBlip>
            </a:pP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That are called to the marriage supper of the Lamb</a:t>
            </a: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 - (19:9)</a:t>
            </a:r>
          </a:p>
          <a:p>
            <a:pPr marL="787400" indent="-787400" algn="l">
              <a:spcBef>
                <a:spcPts val="1100"/>
              </a:spcBef>
              <a:buSzPct val="77000"/>
              <a:buFontTx/>
              <a:buBlip>
                <a:blip r:embed="rId3"/>
              </a:buBlip>
            </a:pP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That has a part in the first resurrection</a:t>
            </a:r>
            <a:r>
              <a:rPr lang="ja-JP" altLang="en-US" sz="3200">
                <a:solidFill>
                  <a:srgbClr val="FFEFCB"/>
                </a:solidFill>
                <a:effectLst>
                  <a:outerShdw blurRad="38100" dist="38100" dir="2700000" algn="tl">
                    <a:srgbClr val="000000"/>
                  </a:outerShdw>
                </a:effectLst>
                <a:latin typeface="Arial"/>
                <a:ea typeface="ＭＳ Ｐゴシック" charset="0"/>
                <a:cs typeface="Constantia" charset="0"/>
                <a:sym typeface="Constantia" charset="0"/>
              </a:rPr>
              <a:t>”</a:t>
            </a:r>
            <a:r>
              <a:rPr lang="en-US" sz="3200">
                <a:solidFill>
                  <a:srgbClr val="FFEFCB"/>
                </a:solidFill>
                <a:effectLst>
                  <a:outerShdw blurRad="38100" dist="38100" dir="2700000" algn="tl">
                    <a:srgbClr val="000000"/>
                  </a:outerShdw>
                </a:effectLst>
                <a:latin typeface="Constantia" charset="0"/>
                <a:ea typeface="ＭＳ Ｐゴシック" charset="0"/>
                <a:cs typeface="Constantia" charset="0"/>
                <a:sym typeface="Constantia" charset="0"/>
              </a:rPr>
              <a:t> - (20:6)</a:t>
            </a:r>
          </a:p>
        </p:txBody>
      </p:sp>
      <p:pic>
        <p:nvPicPr>
          <p:cNvPr id="2150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52900"/>
            <a:ext cx="44704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1508" name="Rectangle 4"/>
          <p:cNvSpPr>
            <a:spLocks/>
          </p:cNvSpPr>
          <p:nvPr/>
        </p:nvSpPr>
        <p:spPr bwMode="auto">
          <a:xfrm>
            <a:off x="800100" y="2425700"/>
            <a:ext cx="11404600" cy="12446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63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Blessed Is He . . .</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68" presetClass="entr" presetSubtype="0" fill="hold" grpId="0" nodeType="clickEffect">
                                  <p:stCondLst>
                                    <p:cond delay="0"/>
                                  </p:stCondLst>
                                  <p:childTnLst>
                                    <p:set>
                                      <p:cBhvr>
                                        <p:cTn id="10" dur="1" fill="hold">
                                          <p:stCondLst>
                                            <p:cond delay="499"/>
                                          </p:stCondLst>
                                        </p:cTn>
                                        <p:tgtEl>
                                          <p:spTgt spid="215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68" presetClass="entr" presetSubtype="0" fill="hold" grpId="0" nodeType="clickEffect">
                                  <p:stCondLst>
                                    <p:cond delay="0"/>
                                  </p:stCondLst>
                                  <p:childTnLst>
                                    <p:set>
                                      <p:cBhvr>
                                        <p:cTn id="14" dur="1" fill="hold">
                                          <p:stCondLst>
                                            <p:cond delay="499"/>
                                          </p:stCondLst>
                                        </p:cTn>
                                        <p:tgtEl>
                                          <p:spTgt spid="215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68" presetClass="entr" presetSubtype="0" fill="hold" grpId="0" nodeType="clickEffect">
                                  <p:stCondLst>
                                    <p:cond delay="0"/>
                                  </p:stCondLst>
                                  <p:childTnLst>
                                    <p:set>
                                      <p:cBhvr>
                                        <p:cTn id="18" dur="1" fill="hold">
                                          <p:stCondLst>
                                            <p:cond delay="499"/>
                                          </p:stCondLst>
                                        </p:cTn>
                                        <p:tgtEl>
                                          <p:spTgt spid="215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8" presetClass="entr" presetSubtype="0" fill="hold" grpId="0" nodeType="clickEffect">
                                  <p:stCondLst>
                                    <p:cond delay="0"/>
                                  </p:stCondLst>
                                  <p:childTnLst>
                                    <p:set>
                                      <p:cBhvr>
                                        <p:cTn id="22" dur="1" fill="hold">
                                          <p:stCondLst>
                                            <p:cond delay="499"/>
                                          </p:stCondLst>
                                        </p:cTn>
                                        <p:tgtEl>
                                          <p:spTgt spid="215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2530" name="Rectangle 2"/>
          <p:cNvSpPr>
            <a:spLocks/>
          </p:cNvSpPr>
          <p:nvPr/>
        </p:nvSpPr>
        <p:spPr bwMode="auto">
          <a:xfrm>
            <a:off x="482600" y="4737100"/>
            <a:ext cx="12026900" cy="45593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40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1:4-6 (NKJV)</a:t>
            </a:r>
          </a:p>
          <a:p>
            <a:pPr>
              <a:spcAft>
                <a:spcPts val="1800"/>
              </a:spcAft>
            </a:pPr>
            <a:r>
              <a:rPr lang="en-US" sz="47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4</a:t>
            </a:r>
            <a:r>
              <a:rPr lang="en-US" sz="47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John, to the seven churches which are in Asia: Grace to you and peace from Him who is and who was and who is to come, and from the seven Spirits who are before His throne, . . .</a:t>
            </a:r>
          </a:p>
        </p:txBody>
      </p:sp>
      <p:sp>
        <p:nvSpPr>
          <p:cNvPr id="22531" name="Rectangle 3"/>
          <p:cNvSpPr>
            <a:spLocks/>
          </p:cNvSpPr>
          <p:nvPr/>
        </p:nvSpPr>
        <p:spPr bwMode="auto">
          <a:xfrm>
            <a:off x="800100" y="2209800"/>
            <a:ext cx="11404600" cy="2184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To The Seven Churches Which Are In Asia</a:t>
            </a:r>
          </a:p>
        </p:txBody>
      </p:sp>
    </p:spTree>
  </p:cSld>
  <p:clrMapOvr>
    <a:masterClrMapping/>
  </p:clrMapOvr>
  <p:transition xmlns:p14="http://schemas.microsoft.com/office/powerpoint/2010/mai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3554" name="Rectangle 2"/>
          <p:cNvSpPr>
            <a:spLocks/>
          </p:cNvSpPr>
          <p:nvPr/>
        </p:nvSpPr>
        <p:spPr bwMode="auto">
          <a:xfrm>
            <a:off x="482600" y="4381500"/>
            <a:ext cx="12026900" cy="4978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38100" tIns="38100" rIns="38100" bIns="38100"/>
          <a:lstStyle/>
          <a:p>
            <a:pPr>
              <a:spcAft>
                <a:spcPts val="1800"/>
              </a:spcAft>
            </a:pPr>
            <a:r>
              <a:rPr lang="en-US" sz="4000" dirty="0">
                <a:solidFill>
                  <a:srgbClr val="FFFFFF"/>
                </a:solidFill>
                <a:effectLst>
                  <a:outerShdw blurRad="38100" dist="38100" dir="2700000" algn="tl">
                    <a:srgbClr val="000000"/>
                  </a:outerShdw>
                </a:effectLst>
                <a:latin typeface="Zapfino" charset="0"/>
                <a:ea typeface="ＭＳ Ｐゴシック" charset="0"/>
                <a:cs typeface="Zapfino" charset="0"/>
                <a:sym typeface="Zapfino" charset="0"/>
              </a:rPr>
              <a:t>Revelation 1:11 (NKJV) </a:t>
            </a:r>
          </a:p>
          <a:p>
            <a:pPr>
              <a:spcAft>
                <a:spcPts val="1800"/>
              </a:spcAft>
            </a:pPr>
            <a:r>
              <a:rPr lang="en-US" sz="4300" baseline="320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11</a:t>
            </a:r>
            <a:r>
              <a:rPr lang="en-US" sz="43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saying, "I am the Alpha and the Omega, the First and the Last," and, "What you see, write in a book and send it to the seven churches which are in Asia: to Ephesus, to Smyrna, to </a:t>
            </a:r>
            <a:r>
              <a:rPr lang="en-US" sz="4300" dirty="0" err="1">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Pergamos</a:t>
            </a:r>
            <a:r>
              <a:rPr lang="en-US" sz="4300" dirty="0">
                <a:solidFill>
                  <a:srgbClr val="FFFFFF"/>
                </a:solidFill>
                <a:effectLst>
                  <a:outerShdw blurRad="38100" dist="38100" dir="2700000" algn="tl">
                    <a:srgbClr val="000000"/>
                  </a:outerShdw>
                </a:effectLst>
                <a:latin typeface="Calibri" charset="0"/>
                <a:ea typeface="ＭＳ Ｐゴシック" charset="0"/>
                <a:cs typeface="Calibri" charset="0"/>
                <a:sym typeface="Calibri" charset="0"/>
              </a:rPr>
              <a:t>, to Thyatira, to Sardis, to Philadelphia, and to Laodicea." </a:t>
            </a:r>
          </a:p>
        </p:txBody>
      </p:sp>
      <p:sp>
        <p:nvSpPr>
          <p:cNvPr id="23555" name="Rectangle 3"/>
          <p:cNvSpPr>
            <a:spLocks/>
          </p:cNvSpPr>
          <p:nvPr/>
        </p:nvSpPr>
        <p:spPr bwMode="auto">
          <a:xfrm>
            <a:off x="800100" y="2209800"/>
            <a:ext cx="11404600" cy="2184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To The Seven Churches Which Are In Asia</a:t>
            </a:r>
          </a:p>
        </p:txBody>
      </p:sp>
    </p:spTree>
  </p:cSld>
  <p:clrMapOvr>
    <a:masterClrMapping/>
  </p:clrMapOvr>
  <p:transition xmlns:p14="http://schemas.microsoft.com/office/powerpoint/2010/mai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78" name="Rectangle 2"/>
          <p:cNvSpPr>
            <a:spLocks/>
          </p:cNvSpPr>
          <p:nvPr/>
        </p:nvSpPr>
        <p:spPr bwMode="auto">
          <a:xfrm>
            <a:off x="5257800" y="4495800"/>
            <a:ext cx="7543800" cy="5105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Ephesus</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Left Their First Love</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Smyrna</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Poor-Rich Church</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Pergamos</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Where Satan Dwells</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Thyatira</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Compromising Church</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Sardis</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Dead Church</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Philadelphia</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An Open Door</a:t>
            </a:r>
            <a:r>
              <a:rPr lang="en-US" sz="340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Laodicea</a:t>
            </a:r>
            <a:r>
              <a:rPr lang="en-US" sz="340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Lukewarm / Self-Sufficient Church</a:t>
            </a:r>
          </a:p>
        </p:txBody>
      </p:sp>
      <p:pic>
        <p:nvPicPr>
          <p:cNvPr id="24579"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83075"/>
            <a:ext cx="49403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4580" name="Rectangle 4"/>
          <p:cNvSpPr>
            <a:spLocks/>
          </p:cNvSpPr>
          <p:nvPr/>
        </p:nvSpPr>
        <p:spPr bwMode="auto">
          <a:xfrm>
            <a:off x="800100" y="2209800"/>
            <a:ext cx="11404600" cy="21844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To The Seven Churches Which Are In Asia</a:t>
            </a:r>
          </a:p>
        </p:txBody>
      </p:sp>
      <p:sp>
        <p:nvSpPr>
          <p:cNvPr id="24581" name="AutoShape 5"/>
          <p:cNvSpPr>
            <a:spLocks/>
          </p:cNvSpPr>
          <p:nvPr/>
        </p:nvSpPr>
        <p:spPr bwMode="auto">
          <a:xfrm>
            <a:off x="152400" y="4241800"/>
            <a:ext cx="5054600" cy="5372100"/>
          </a:xfrm>
          <a:prstGeom prst="roundRect">
            <a:avLst>
              <a:gd name="adj" fmla="val 3769"/>
            </a:avLst>
          </a:prstGeom>
          <a:gradFill rotWithShape="0">
            <a:gsLst>
              <a:gs pos="0">
                <a:srgbClr val="FEF3DB"/>
              </a:gs>
              <a:gs pos="100000">
                <a:srgbClr val="FDC28A"/>
              </a:gs>
            </a:gsLst>
            <a:lin ang="5400000" scaled="1"/>
          </a:gradFill>
          <a:ln>
            <a:noFill/>
          </a:ln>
          <a:effectLst>
            <a:outerShdw blurRad="152400" dist="76199" dir="2700000" algn="ctr" rotWithShape="0">
              <a:schemeClr val="bg2">
                <a:alpha val="74998"/>
              </a:schemeClr>
            </a:outerShdw>
          </a:effectLst>
          <a:extLs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Message to 7 actual churches</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There were other churches</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Number 7 is representative for wholeness, completeness</a:t>
            </a:r>
          </a:p>
          <a:p>
            <a:pPr>
              <a:spcBef>
                <a:spcPts val="800"/>
              </a:spcBef>
            </a:pPr>
            <a:r>
              <a:rPr lang="en-US" sz="3700">
                <a:solidFill>
                  <a:schemeClr val="tx1"/>
                </a:solidFill>
                <a:effectLst>
                  <a:outerShdw blurRad="38100" dist="38100" dir="2700000" algn="tl">
                    <a:srgbClr val="000000"/>
                  </a:outerShdw>
                </a:effectLst>
                <a:latin typeface="Marker Felt" charset="0"/>
                <a:ea typeface="ＭＳ Ｐゴシック" charset="0"/>
                <a:cs typeface="Marker Felt" charset="0"/>
                <a:sym typeface="Marker Felt" charset="0"/>
              </a:rPr>
              <a:t>These 7 churches are representative of all</a:t>
            </a:r>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left)">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9" presetClass="entr" presetSubtype="10" fill="hold" grpId="0" nodeType="clickEffect">
                                  <p:stCondLst>
                                    <p:cond delay="0"/>
                                  </p:stCondLst>
                                  <p:childTnLst>
                                    <p:set>
                                      <p:cBhvr>
                                        <p:cTn id="11" dur="1" fill="hold">
                                          <p:stCondLst>
                                            <p:cond delay="0"/>
                                          </p:stCondLst>
                                        </p:cTn>
                                        <p:tgtEl>
                                          <p:spTgt spid="24581">
                                            <p:bg/>
                                          </p:spTgt>
                                        </p:tgtEl>
                                        <p:attrNameLst>
                                          <p:attrName>style.visibility</p:attrName>
                                        </p:attrNameLst>
                                      </p:cBhvr>
                                      <p:to>
                                        <p:strVal val="visible"/>
                                      </p:to>
                                    </p:set>
                                    <p:anim calcmode="lin" valueType="num">
                                      <p:cBhvr>
                                        <p:cTn id="12" dur="750" fill="hold"/>
                                        <p:tgtEl>
                                          <p:spTgt spid="24581">
                                            <p:bg/>
                                          </p:spTgt>
                                        </p:tgtEl>
                                        <p:attrNameLst>
                                          <p:attrName>ppt_w</p:attrName>
                                        </p:attrNameLst>
                                      </p:cBhvr>
                                      <p:tavLst>
                                        <p:tav tm="0" fmla="#ppt_w*sin(2.5*pi*$)">
                                          <p:val>
                                            <p:fltVal val="0"/>
                                          </p:val>
                                        </p:tav>
                                        <p:tav tm="100000">
                                          <p:val>
                                            <p:fltVal val="1"/>
                                          </p:val>
                                        </p:tav>
                                      </p:tavLst>
                                    </p:anim>
                                    <p:anim calcmode="lin" valueType="num">
                                      <p:cBhvr>
                                        <p:cTn id="13" dur="750" fill="hold"/>
                                        <p:tgtEl>
                                          <p:spTgt spid="24581">
                                            <p:bg/>
                                          </p:spTgt>
                                        </p:tgtEl>
                                        <p:attrNameLst>
                                          <p:attrName>ppt_h</p:attrName>
                                        </p:attrNameLst>
                                      </p:cBhvr>
                                      <p:tavLst>
                                        <p:tav tm="0">
                                          <p:val>
                                            <p:strVal val="#ppt_h"/>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9" presetClass="entr" presetSubtype="10" fill="hold" grpId="0" nodeType="clickEffect">
                                  <p:stCondLst>
                                    <p:cond delay="0"/>
                                  </p:stCondLst>
                                  <p:iterate type="lt">
                                    <p:tmPct val="100000"/>
                                  </p:iterate>
                                  <p:childTnLst>
                                    <p:set>
                                      <p:cBhvr>
                                        <p:cTn id="17" dur="1" fill="hold">
                                          <p:stCondLst>
                                            <p:cond delay="0"/>
                                          </p:stCondLst>
                                        </p:cTn>
                                        <p:tgtEl>
                                          <p:spTgt spid="24581">
                                            <p:txEl>
                                              <p:pRg st="0" end="0"/>
                                            </p:txEl>
                                          </p:spTgt>
                                        </p:tgtEl>
                                        <p:attrNameLst>
                                          <p:attrName>style.visibility</p:attrName>
                                        </p:attrNameLst>
                                      </p:cBhvr>
                                      <p:to>
                                        <p:strVal val="visible"/>
                                      </p:to>
                                    </p:set>
                                    <p:anim calcmode="lin" valueType="num">
                                      <p:cBhvr>
                                        <p:cTn id="18" dur="750" fill="hold"/>
                                        <p:tgtEl>
                                          <p:spTgt spid="24581">
                                            <p:txEl>
                                              <p:pRg st="0" end="0"/>
                                            </p:txEl>
                                          </p:spTgt>
                                        </p:tgtEl>
                                        <p:attrNameLst>
                                          <p:attrName>ppt_w</p:attrName>
                                        </p:attrNameLst>
                                      </p:cBhvr>
                                      <p:tavLst>
                                        <p:tav tm="0" fmla="#ppt_w*sin(2.5*pi*$)">
                                          <p:val>
                                            <p:fltVal val="0"/>
                                          </p:val>
                                        </p:tav>
                                        <p:tav tm="100000">
                                          <p:val>
                                            <p:fltVal val="1"/>
                                          </p:val>
                                        </p:tav>
                                      </p:tavLst>
                                    </p:anim>
                                    <p:anim calcmode="lin" valueType="num">
                                      <p:cBhvr>
                                        <p:cTn id="19" dur="750" fill="hold"/>
                                        <p:tgtEl>
                                          <p:spTgt spid="245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19" presetClass="entr" presetSubtype="10" fill="hold" grpId="0" nodeType="clickEffect">
                                  <p:stCondLst>
                                    <p:cond delay="0"/>
                                  </p:stCondLst>
                                  <p:iterate type="lt">
                                    <p:tmPct val="100000"/>
                                  </p:iterate>
                                  <p:childTnLst>
                                    <p:set>
                                      <p:cBhvr>
                                        <p:cTn id="23" dur="1" fill="hold">
                                          <p:stCondLst>
                                            <p:cond delay="0"/>
                                          </p:stCondLst>
                                        </p:cTn>
                                        <p:tgtEl>
                                          <p:spTgt spid="24581">
                                            <p:txEl>
                                              <p:pRg st="1" end="1"/>
                                            </p:txEl>
                                          </p:spTgt>
                                        </p:tgtEl>
                                        <p:attrNameLst>
                                          <p:attrName>style.visibility</p:attrName>
                                        </p:attrNameLst>
                                      </p:cBhvr>
                                      <p:to>
                                        <p:strVal val="visible"/>
                                      </p:to>
                                    </p:set>
                                    <p:anim calcmode="lin" valueType="num">
                                      <p:cBhvr>
                                        <p:cTn id="24" dur="750" fill="hold"/>
                                        <p:tgtEl>
                                          <p:spTgt spid="24581">
                                            <p:txEl>
                                              <p:pRg st="1" end="1"/>
                                            </p:txEl>
                                          </p:spTgt>
                                        </p:tgtEl>
                                        <p:attrNameLst>
                                          <p:attrName>ppt_w</p:attrName>
                                        </p:attrNameLst>
                                      </p:cBhvr>
                                      <p:tavLst>
                                        <p:tav tm="0" fmla="#ppt_w*sin(2.5*pi*$)">
                                          <p:val>
                                            <p:fltVal val="0"/>
                                          </p:val>
                                        </p:tav>
                                        <p:tav tm="100000">
                                          <p:val>
                                            <p:fltVal val="1"/>
                                          </p:val>
                                        </p:tav>
                                      </p:tavLst>
                                    </p:anim>
                                    <p:anim calcmode="lin" valueType="num">
                                      <p:cBhvr>
                                        <p:cTn id="25" dur="750" fill="hold"/>
                                        <p:tgtEl>
                                          <p:spTgt spid="2458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19" presetClass="entr" presetSubtype="10" fill="hold" grpId="0" nodeType="clickEffect">
                                  <p:stCondLst>
                                    <p:cond delay="0"/>
                                  </p:stCondLst>
                                  <p:iterate type="lt">
                                    <p:tmPct val="100000"/>
                                  </p:iterate>
                                  <p:childTnLst>
                                    <p:set>
                                      <p:cBhvr>
                                        <p:cTn id="29" dur="1" fill="hold">
                                          <p:stCondLst>
                                            <p:cond delay="0"/>
                                          </p:stCondLst>
                                        </p:cTn>
                                        <p:tgtEl>
                                          <p:spTgt spid="24581">
                                            <p:txEl>
                                              <p:pRg st="2" end="2"/>
                                            </p:txEl>
                                          </p:spTgt>
                                        </p:tgtEl>
                                        <p:attrNameLst>
                                          <p:attrName>style.visibility</p:attrName>
                                        </p:attrNameLst>
                                      </p:cBhvr>
                                      <p:to>
                                        <p:strVal val="visible"/>
                                      </p:to>
                                    </p:set>
                                    <p:anim calcmode="lin" valueType="num">
                                      <p:cBhvr>
                                        <p:cTn id="30" dur="750" fill="hold"/>
                                        <p:tgtEl>
                                          <p:spTgt spid="24581">
                                            <p:txEl>
                                              <p:pRg st="2" end="2"/>
                                            </p:txEl>
                                          </p:spTgt>
                                        </p:tgtEl>
                                        <p:attrNameLst>
                                          <p:attrName>ppt_w</p:attrName>
                                        </p:attrNameLst>
                                      </p:cBhvr>
                                      <p:tavLst>
                                        <p:tav tm="0" fmla="#ppt_w*sin(2.5*pi*$)">
                                          <p:val>
                                            <p:fltVal val="0"/>
                                          </p:val>
                                        </p:tav>
                                        <p:tav tm="100000">
                                          <p:val>
                                            <p:fltVal val="1"/>
                                          </p:val>
                                        </p:tav>
                                      </p:tavLst>
                                    </p:anim>
                                    <p:anim calcmode="lin" valueType="num">
                                      <p:cBhvr>
                                        <p:cTn id="31" dur="750" fill="hold"/>
                                        <p:tgtEl>
                                          <p:spTgt spid="2458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9" presetClass="entr" presetSubtype="10" fill="hold" grpId="0" nodeType="clickEffect">
                                  <p:stCondLst>
                                    <p:cond delay="0"/>
                                  </p:stCondLst>
                                  <p:iterate type="lt">
                                    <p:tmPct val="100000"/>
                                  </p:iterate>
                                  <p:childTnLst>
                                    <p:set>
                                      <p:cBhvr>
                                        <p:cTn id="35" dur="1" fill="hold">
                                          <p:stCondLst>
                                            <p:cond delay="0"/>
                                          </p:stCondLst>
                                        </p:cTn>
                                        <p:tgtEl>
                                          <p:spTgt spid="24581">
                                            <p:txEl>
                                              <p:pRg st="3" end="3"/>
                                            </p:txEl>
                                          </p:spTgt>
                                        </p:tgtEl>
                                        <p:attrNameLst>
                                          <p:attrName>style.visibility</p:attrName>
                                        </p:attrNameLst>
                                      </p:cBhvr>
                                      <p:to>
                                        <p:strVal val="visible"/>
                                      </p:to>
                                    </p:set>
                                    <p:anim calcmode="lin" valueType="num">
                                      <p:cBhvr>
                                        <p:cTn id="36" dur="750" fill="hold"/>
                                        <p:tgtEl>
                                          <p:spTgt spid="24581">
                                            <p:txEl>
                                              <p:pRg st="3" end="3"/>
                                            </p:txEl>
                                          </p:spTgt>
                                        </p:tgtEl>
                                        <p:attrNameLst>
                                          <p:attrName>ppt_w</p:attrName>
                                        </p:attrNameLst>
                                      </p:cBhvr>
                                      <p:tavLst>
                                        <p:tav tm="0" fmla="#ppt_w*sin(2.5*pi*$)">
                                          <p:val>
                                            <p:fltVal val="0"/>
                                          </p:val>
                                        </p:tav>
                                        <p:tav tm="100000">
                                          <p:val>
                                            <p:fltVal val="1"/>
                                          </p:val>
                                        </p:tav>
                                      </p:tavLst>
                                    </p:anim>
                                    <p:anim calcmode="lin" valueType="num">
                                      <p:cBhvr>
                                        <p:cTn id="37" dur="750" fill="hold"/>
                                        <p:tgtEl>
                                          <p:spTgt spid="2458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autoUpdateAnimBg="0"/>
      <p:bldP spid="24581" grpId="0" build="p"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 y="279400"/>
            <a:ext cx="10071100"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25602" name="Rectangle 2"/>
          <p:cNvSpPr>
            <a:spLocks/>
          </p:cNvSpPr>
          <p:nvPr/>
        </p:nvSpPr>
        <p:spPr bwMode="auto">
          <a:xfrm>
            <a:off x="800100" y="2381250"/>
            <a:ext cx="11404600" cy="18415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spcBef>
                <a:spcPts val="1600"/>
              </a:spcBef>
            </a:pPr>
            <a:r>
              <a:rPr lang="en-US" sz="4400">
                <a:solidFill>
                  <a:srgbClr val="FFE8CB"/>
                </a:solidFill>
                <a:effectLst>
                  <a:outerShdw blurRad="38100" dist="38100" dir="2700000" algn="tl">
                    <a:srgbClr val="000000"/>
                  </a:outerShdw>
                </a:effectLst>
                <a:latin typeface="Dominican  Small Caps" charset="0"/>
                <a:ea typeface="ＭＳ Ｐゴシック" charset="0"/>
                <a:cs typeface="Dominican  Small Caps" charset="0"/>
                <a:sym typeface="Dominican  Small Caps" charset="0"/>
              </a:rPr>
              <a:t>The Revelation of Jesus Christ</a:t>
            </a:r>
          </a:p>
          <a:p>
            <a:pPr>
              <a:spcBef>
                <a:spcPts val="1600"/>
              </a:spcBef>
            </a:pPr>
            <a:r>
              <a:rPr lang="en-US" sz="5300">
                <a:solidFill>
                  <a:srgbClr val="DFBD92"/>
                </a:solidFill>
                <a:effectLst>
                  <a:outerShdw blurRad="38100" dist="38100" dir="2700000" algn="tl">
                    <a:srgbClr val="000000"/>
                  </a:outerShdw>
                </a:effectLst>
                <a:latin typeface="Marker Felt" charset="0"/>
                <a:ea typeface="ＭＳ Ｐゴシック" charset="0"/>
                <a:cs typeface="Marker Felt" charset="0"/>
                <a:sym typeface="Marker Felt" charset="0"/>
              </a:rPr>
              <a:t>The One Speaking To The Churches</a:t>
            </a:r>
          </a:p>
        </p:txBody>
      </p:sp>
      <p:sp>
        <p:nvSpPr>
          <p:cNvPr id="25603" name="Rectangle 3"/>
          <p:cNvSpPr>
            <a:spLocks/>
          </p:cNvSpPr>
          <p:nvPr/>
        </p:nvSpPr>
        <p:spPr bwMode="auto">
          <a:xfrm>
            <a:off x="4813300" y="4343400"/>
            <a:ext cx="7810500" cy="5219700"/>
          </a:xfrm>
          <a:prstGeom prst="rect">
            <a:avLst/>
          </a:prstGeom>
          <a:noFill/>
          <a:ln>
            <a:noFill/>
          </a:ln>
          <a:effectLst>
            <a:outerShdw blurRad="152400" dist="76199" dir="2700000" algn="ctr" rotWithShape="0">
              <a:schemeClr val="bg2">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lstStyle/>
          <a:p>
            <a:pPr marL="787400" indent="-787400" algn="l">
              <a:spcBef>
                <a:spcPts val="1100"/>
              </a:spcBef>
              <a:buSzPct val="77000"/>
              <a:buFontTx/>
              <a:buBlip>
                <a:blip r:embed="rId3"/>
              </a:buBlip>
            </a:pPr>
            <a:r>
              <a:rPr lang="ja-JP" altLang="en-US" sz="34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4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The Faithful Witness</a:t>
            </a:r>
            <a:r>
              <a:rPr lang="ja-JP" altLang="en-US" sz="34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(1:5; John 8:14; </a:t>
            </a:r>
            <a:r>
              <a:rPr lang="en-US" sz="34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Heb</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1:1-3; John 18:36-38</a:t>
            </a:r>
            <a:r>
              <a:rPr lang="en-US" sz="34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4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4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First Begotten From The Dead</a:t>
            </a:r>
            <a:r>
              <a:rPr lang="ja-JP" altLang="en-US" sz="34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(1:5; Col. 1:18; 1 Cor. 15:20</a:t>
            </a:r>
            <a:r>
              <a:rPr lang="en-US" sz="34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4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4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Prince of the kings of the earth</a:t>
            </a:r>
            <a:r>
              <a:rPr lang="ja-JP" altLang="en-US" sz="34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(1:5; 17:14; 19:16; </a:t>
            </a:r>
            <a:r>
              <a:rPr lang="en-US" sz="34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Ep</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1:20,21; 1 Tim 6:15</a:t>
            </a:r>
            <a:r>
              <a:rPr lang="en-US" sz="3400" dirty="0" smtClean="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a:t>
            </a:r>
          </a:p>
          <a:p>
            <a:pPr marL="787400" indent="-787400" algn="l">
              <a:spcBef>
                <a:spcPts val="1100"/>
              </a:spcBef>
              <a:buSzPct val="77000"/>
              <a:buFontTx/>
              <a:buBlip>
                <a:blip r:embed="rId3"/>
              </a:buBlip>
            </a:pPr>
            <a:r>
              <a:rPr lang="ja-JP" altLang="en-US" sz="3400" dirty="0" smtClean="0">
                <a:solidFill>
                  <a:srgbClr val="FFFFFF"/>
                </a:solidFill>
                <a:effectLst>
                  <a:outerShdw blurRad="38100" dist="38100" dir="2700000" algn="tl">
                    <a:srgbClr val="000000"/>
                  </a:outerShdw>
                </a:effectLst>
                <a:latin typeface="Arial"/>
                <a:ea typeface="ＭＳ Ｐゴシック" charset="0"/>
                <a:cs typeface="Constantia" charset="0"/>
                <a:sym typeface="Constantia" charset="0"/>
              </a:rPr>
              <a:t>“</a:t>
            </a:r>
            <a:r>
              <a:rPr lang="en-US" sz="3400" dirty="0">
                <a:solidFill>
                  <a:srgbClr val="FFEFCB"/>
                </a:solidFill>
                <a:effectLst>
                  <a:outerShdw blurRad="38100" dist="38100" dir="2700000" algn="tl">
                    <a:srgbClr val="000000"/>
                  </a:outerShdw>
                </a:effectLst>
                <a:latin typeface="Constantia Bold" charset="0"/>
                <a:ea typeface="ＭＳ Ｐゴシック" charset="0"/>
                <a:cs typeface="Constantia Bold" charset="0"/>
                <a:sym typeface="Constantia Bold" charset="0"/>
              </a:rPr>
              <a:t>Who loved us &amp; washed us from our sins in His own blood</a:t>
            </a:r>
            <a:r>
              <a:rPr lang="ja-JP" altLang="en-US" sz="3400" dirty="0">
                <a:solidFill>
                  <a:srgbClr val="FFEFCB"/>
                </a:solidFill>
                <a:effectLst>
                  <a:outerShdw blurRad="38100" dist="38100" dir="2700000" algn="tl">
                    <a:srgbClr val="000000"/>
                  </a:outerShdw>
                </a:effectLst>
                <a:latin typeface="Arial"/>
                <a:ea typeface="ＭＳ Ｐゴシック" charset="0"/>
                <a:cs typeface="Constantia Bold" charset="0"/>
                <a:sym typeface="Constantia Bold" charset="0"/>
              </a:rPr>
              <a:t>”</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 (1:5; </a:t>
            </a:r>
            <a:r>
              <a:rPr lang="en-US" sz="34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Jn</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13:34; Mat. 28:26; </a:t>
            </a:r>
            <a:r>
              <a:rPr lang="en-US" sz="3400" dirty="0" err="1">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Heb</a:t>
            </a:r>
            <a:r>
              <a:rPr lang="en-US" sz="3400" dirty="0">
                <a:solidFill>
                  <a:srgbClr val="FFFFFF"/>
                </a:solidFill>
                <a:effectLst>
                  <a:outerShdw blurRad="38100" dist="38100" dir="2700000" algn="tl">
                    <a:srgbClr val="000000"/>
                  </a:outerShdw>
                </a:effectLst>
                <a:latin typeface="Constantia" charset="0"/>
                <a:ea typeface="ＭＳ Ｐゴシック" charset="0"/>
                <a:cs typeface="Constantia" charset="0"/>
                <a:sym typeface="Constantia" charset="0"/>
              </a:rPr>
              <a:t> 9:15,25-28)</a:t>
            </a:r>
          </a:p>
        </p:txBody>
      </p:sp>
      <p:pic>
        <p:nvPicPr>
          <p:cNvPr id="25604"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457700"/>
            <a:ext cx="43561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Tree>
  </p:cSld>
  <p:clrMapOvr>
    <a:masterClrMapping/>
  </p:clrMapOvr>
  <p:transition xmlns:p14="http://schemas.microsoft.com/office/powerpoint/2010/main" spd="slow">
    <p:dissolv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wipe(lef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wipe(lef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wipe(lef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wipe(left)">
                                      <p:cBhvr>
                                        <p:cTn id="22"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theme/theme1.xml><?xml version="1.0" encoding="utf-8"?>
<a:theme xmlns:a="http://schemas.openxmlformats.org/drawingml/2006/main" name="Default - Blank">
  <a:themeElements>
    <a:clrScheme name="">
      <a:dk1>
        <a:srgbClr val="000000"/>
      </a:dk1>
      <a:lt1>
        <a:srgbClr val="FFFFFF"/>
      </a:lt1>
      <a:dk2>
        <a:srgbClr val="000000"/>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Blank">
      <a:majorFont>
        <a:latin typeface="Calibri"/>
        <a:ea typeface="ヒラギノ角ゴ ProN W3"/>
        <a:cs typeface="ヒラギノ角ゴ ProN W3"/>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hoto - Vertic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itle - Top">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Top">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To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ank">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itle &amp; Bullets - Lef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Title &amp; Bullets - 2 Colum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2 Colum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2 Colum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Title &amp; Bullets - Right">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 Righ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 R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Title, Bullets &amp; Photo">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Bullets &amp; Photo">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Bullets &amp; Phot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2F1A14"/>
      </a:dk1>
      <a:lt1>
        <a:srgbClr val="D0E5EB"/>
      </a:lt1>
      <a:dk2>
        <a:srgbClr val="000000"/>
      </a:dk2>
      <a:lt2>
        <a:srgbClr val="000000"/>
      </a:lt2>
      <a:accent1>
        <a:srgbClr val="BBE0E3"/>
      </a:accent1>
      <a:accent2>
        <a:srgbClr val="333399"/>
      </a:accent2>
      <a:accent3>
        <a:srgbClr val="E4F0F3"/>
      </a:accent3>
      <a:accent4>
        <a:srgbClr val="27140F"/>
      </a:accent4>
      <a:accent5>
        <a:srgbClr val="DAEDEF"/>
      </a:accent5>
      <a:accent6>
        <a:srgbClr val="2D2D8A"/>
      </a:accent6>
      <a:hlink>
        <a:srgbClr val="009999"/>
      </a:hlink>
      <a:folHlink>
        <a:srgbClr val="99CC00"/>
      </a:folHlink>
    </a:clrScheme>
    <a:fontScheme name="Title &amp; Bullets">
      <a:majorFont>
        <a:latin typeface="Papyrus"/>
        <a:ea typeface="ヒラギノ角ゴ ProN W3"/>
        <a:cs typeface="ヒラギノ角ゴ ProN W3"/>
      </a:majorFont>
      <a:minorFont>
        <a:latin typeface="Papyru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mp; 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ullets">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 Center">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 Center">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 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itle &amp; Subtitle">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Photo - Horizont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 Horizontal Reflection">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Horizontal Reflection">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Horizontal Reflec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Photo - Vertical">
  <a:themeElements>
    <a:clrScheme name="">
      <a:dk1>
        <a:srgbClr val="808080"/>
      </a:dk1>
      <a:lt1>
        <a:srgbClr val="FFFFFF"/>
      </a:lt1>
      <a:dk2>
        <a:srgbClr val="000000"/>
      </a:dk2>
      <a:lt2>
        <a:srgbClr val="000000"/>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99CC00"/>
      </a:folHlink>
    </a:clrScheme>
    <a:fontScheme name="Photo - Vertical">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8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Photo - Vertic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Pages>0</Pages>
  <Words>2268</Words>
  <Characters>0</Characters>
  <Application>Microsoft Macintosh PowerPoint</Application>
  <PresentationFormat>Custom</PresentationFormat>
  <Lines>0</Lines>
  <Paragraphs>115</Paragraphs>
  <Slides>27</Slides>
  <Notes>0</Notes>
  <HiddenSlides>0</HiddenSlides>
  <MMClips>0</MMClips>
  <ScaleCrop>false</ScaleCrop>
  <HeadingPairs>
    <vt:vector size="6" baseType="variant">
      <vt:variant>
        <vt:lpstr>Fonts Used</vt:lpstr>
      </vt:variant>
      <vt:variant>
        <vt:i4>15</vt:i4>
      </vt:variant>
      <vt:variant>
        <vt:lpstr>Theme</vt:lpstr>
      </vt:variant>
      <vt:variant>
        <vt:i4>16</vt:i4>
      </vt:variant>
      <vt:variant>
        <vt:lpstr>Slide Titles</vt:lpstr>
      </vt:variant>
      <vt:variant>
        <vt:i4>27</vt:i4>
      </vt:variant>
    </vt:vector>
  </HeadingPairs>
  <TitlesOfParts>
    <vt:vector size="58" baseType="lpstr">
      <vt:lpstr>Gill Sans</vt:lpstr>
      <vt:lpstr>ヒラギノ角ゴ ProN W3</vt:lpstr>
      <vt:lpstr>Calibri</vt:lpstr>
      <vt:lpstr>Arial</vt:lpstr>
      <vt:lpstr>Papyrus</vt:lpstr>
      <vt:lpstr>Mariah Regular</vt:lpstr>
      <vt:lpstr>Constantia Italic</vt:lpstr>
      <vt:lpstr>Zapfino</vt:lpstr>
      <vt:lpstr>Dominican  Small Caps</vt:lpstr>
      <vt:lpstr>Constantia Bold</vt:lpstr>
      <vt:lpstr>Constantia</vt:lpstr>
      <vt:lpstr>Marker Felt</vt:lpstr>
      <vt:lpstr>Zapf Dingbats</vt:lpstr>
      <vt:lpstr>Charcoal CY</vt:lpstr>
      <vt:lpstr>Chalkboard</vt:lpstr>
      <vt:lpstr>Default - Blank</vt:lpstr>
      <vt:lpstr>Title &amp; Bullets</vt:lpstr>
      <vt:lpstr>Title &amp; Bullets</vt:lpstr>
      <vt:lpstr>Bullets</vt:lpstr>
      <vt:lpstr>Title - Center</vt:lpstr>
      <vt:lpstr>Title &amp; Subtitle</vt:lpstr>
      <vt:lpstr>Photo - Horizontal</vt:lpstr>
      <vt:lpstr>Photo - Horizontal Reflection</vt:lpstr>
      <vt:lpstr>Photo - Vertical</vt:lpstr>
      <vt:lpstr>Photo - Vertical Reflection</vt:lpstr>
      <vt:lpstr>Title - Top</vt:lpstr>
      <vt:lpstr>Blank</vt:lpstr>
      <vt:lpstr>Title &amp; Bullets - Left</vt:lpstr>
      <vt:lpstr>Title &amp; Bullets - 2 Column</vt:lpstr>
      <vt:lpstr>Title &amp; Bullets - Right</vt:lpstr>
      <vt:lpstr>Title, Bullets &amp;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Don Mcclain</cp:lastModifiedBy>
  <cp:revision>1</cp:revision>
  <dcterms:modified xsi:type="dcterms:W3CDTF">2013-04-22T11:56:22Z</dcterms:modified>
</cp:coreProperties>
</file>