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 id="2147483649" r:id="rId2"/>
    <p:sldMasterId id="2147483650" r:id="rId3"/>
    <p:sldMasterId id="2147483651" r:id="rId4"/>
  </p:sldMasterIdLst>
  <p:notesMasterIdLst>
    <p:notesMasterId r:id="rId45"/>
  </p:notesMasterIdLst>
  <p:sldIdLst>
    <p:sldId id="257" r:id="rId5"/>
    <p:sldId id="258" r:id="rId6"/>
    <p:sldId id="259" r:id="rId7"/>
    <p:sldId id="260" r:id="rId8"/>
    <p:sldId id="261" r:id="rId9"/>
    <p:sldId id="301" r:id="rId10"/>
    <p:sldId id="300" r:id="rId11"/>
    <p:sldId id="299" r:id="rId12"/>
    <p:sldId id="303" r:id="rId13"/>
    <p:sldId id="306" r:id="rId14"/>
    <p:sldId id="264" r:id="rId15"/>
    <p:sldId id="334" r:id="rId16"/>
    <p:sldId id="307" r:id="rId17"/>
    <p:sldId id="323" r:id="rId18"/>
    <p:sldId id="318" r:id="rId19"/>
    <p:sldId id="319" r:id="rId20"/>
    <p:sldId id="320" r:id="rId21"/>
    <p:sldId id="321" r:id="rId22"/>
    <p:sldId id="322" r:id="rId23"/>
    <p:sldId id="324" r:id="rId24"/>
    <p:sldId id="325" r:id="rId25"/>
    <p:sldId id="326" r:id="rId26"/>
    <p:sldId id="329" r:id="rId27"/>
    <p:sldId id="330" r:id="rId28"/>
    <p:sldId id="331" r:id="rId29"/>
    <p:sldId id="332" r:id="rId30"/>
    <p:sldId id="333" r:id="rId31"/>
    <p:sldId id="335" r:id="rId32"/>
    <p:sldId id="336" r:id="rId33"/>
    <p:sldId id="337" r:id="rId34"/>
    <p:sldId id="338" r:id="rId35"/>
    <p:sldId id="342" r:id="rId36"/>
    <p:sldId id="343" r:id="rId37"/>
    <p:sldId id="344" r:id="rId38"/>
    <p:sldId id="345" r:id="rId39"/>
    <p:sldId id="314" r:id="rId40"/>
    <p:sldId id="315" r:id="rId41"/>
    <p:sldId id="316" r:id="rId42"/>
    <p:sldId id="347" r:id="rId43"/>
    <p:sldId id="348" r:id="rId44"/>
  </p:sldIdLst>
  <p:sldSz cx="13004800" cy="9753600"/>
  <p:notesSz cx="6858000" cy="9144000"/>
  <p:defaultTextStyle>
    <a:defPPr>
      <a:defRPr lang="en-US"/>
    </a:defPPr>
    <a:lvl1pPr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2" d="100"/>
          <a:sy n="52" d="100"/>
        </p:scale>
        <p:origin x="-1888" y="-12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Rectangle 1"/>
          <p:cNvSpPr>
            <a:spLocks noRo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0242"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409345"/>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ＭＳ Ｐゴシック" charset="0"/>
        <a:cs typeface="+mn-cs"/>
      </a:defRPr>
    </a:lvl1pPr>
    <a:lvl2pPr marL="457200" algn="l" rtl="0" fontAlgn="base">
      <a:spcBef>
        <a:spcPct val="0"/>
      </a:spcBef>
      <a:spcAft>
        <a:spcPct val="0"/>
      </a:spcAft>
      <a:defRPr sz="1200" kern="1200">
        <a:solidFill>
          <a:schemeClr val="tx1"/>
        </a:solidFill>
        <a:latin typeface="Gill Sans" charset="0"/>
        <a:ea typeface="ＭＳ Ｐゴシック" charset="0"/>
        <a:cs typeface="+mn-cs"/>
      </a:defRPr>
    </a:lvl2pPr>
    <a:lvl3pPr marL="914400" algn="l" rtl="0" fontAlgn="base">
      <a:spcBef>
        <a:spcPct val="0"/>
      </a:spcBef>
      <a:spcAft>
        <a:spcPct val="0"/>
      </a:spcAft>
      <a:defRPr sz="1200" kern="1200">
        <a:solidFill>
          <a:schemeClr val="tx1"/>
        </a:solidFill>
        <a:latin typeface="Gill Sans" charset="0"/>
        <a:ea typeface="ＭＳ Ｐゴシック" charset="0"/>
        <a:cs typeface="+mn-cs"/>
      </a:defRPr>
    </a:lvl3pPr>
    <a:lvl4pPr marL="1371600" algn="l" rtl="0" fontAlgn="base">
      <a:spcBef>
        <a:spcPct val="0"/>
      </a:spcBef>
      <a:spcAft>
        <a:spcPct val="0"/>
      </a:spcAft>
      <a:defRPr sz="1200" kern="1200">
        <a:solidFill>
          <a:schemeClr val="tx1"/>
        </a:solidFill>
        <a:latin typeface="Gill Sans" charset="0"/>
        <a:ea typeface="ＭＳ Ｐゴシック" charset="0"/>
        <a:cs typeface="+mn-cs"/>
      </a:defRPr>
    </a:lvl4pPr>
    <a:lvl5pPr marL="1828800" algn="l" rtl="0" fontAlgn="base">
      <a:spcBef>
        <a:spcPct val="0"/>
      </a:spcBef>
      <a:spcAft>
        <a:spcPct val="0"/>
      </a:spcAft>
      <a:defRPr sz="1200" kern="1200">
        <a:solidFill>
          <a:schemeClr val="tx1"/>
        </a:solidFill>
        <a:latin typeface="Gill San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lgn="just">
              <a:spcBef>
                <a:spcPts val="1600"/>
              </a:spcBef>
            </a:pPr>
            <a:r>
              <a:rPr lang="en-US" sz="1600">
                <a:latin typeface="Times" charset="0"/>
                <a:cs typeface="Times" charset="0"/>
                <a:sym typeface="Times" charset="0"/>
              </a:rPr>
              <a:t>The important commercial city of Sardis was located about 30 miles southeast of Thyatira, on an important trade route that ran east and west through the kingdom of Lydia. Important industries included jewelry, dye, and textiles, which had made the city wealthy. From a religious standpoint it was a center of pagan worship and site of a temple of Artemis, which ruins still remain (cf. comments on 2:1 regarding another temple of Artemis). Only a small village called Sart remains on the site of this once-important city. Archeologists have located the ruins of a Christian church building next to the temple. In addressing the message to the church Christ described Himself as the One who holds the seven spirits of God and the seven stars, similar to the description in 1:4. Here Christ said He holds them, speaking of the Holy Spirit in relation to Himself (Isa. 11:2-5; cf. Rev. 5:6). As in 1:20 the seven stars, representing the pastors of the churches, were also in His hands (cf. 2:1).The Bible Knowledge Commentary: An Exposition of the Scriptures by Dallas Seminary Faculty.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69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57150">
              <a:spcBef>
                <a:spcPts val="588"/>
              </a:spcBef>
            </a:pPr>
            <a:r>
              <a:rPr lang="en-US" sz="1600">
                <a:solidFill>
                  <a:srgbClr val="0000FF"/>
                </a:solidFill>
                <a:effectLst>
                  <a:outerShdw blurRad="38100" dist="38100" dir="2700000" algn="tl">
                    <a:srgbClr val="DDDDDD"/>
                  </a:outerShdw>
                </a:effectLst>
                <a:latin typeface="Arial Bold" charset="0"/>
                <a:cs typeface="Arial Bold" charset="0"/>
                <a:sym typeface="Arial Bold" charset="0"/>
              </a:rPr>
              <a:t>Reputation </a:t>
            </a:r>
            <a:r>
              <a:rPr lang="en-US" sz="1600">
                <a:solidFill>
                  <a:srgbClr val="000000"/>
                </a:solidFill>
                <a:effectLst>
                  <a:outerShdw blurRad="38100" dist="38100" dir="2700000" algn="tl">
                    <a:srgbClr val="DDDDDD"/>
                  </a:outerShdw>
                </a:effectLst>
                <a:latin typeface="Arial Bold Italic" charset="0"/>
                <a:cs typeface="Arial Bold Italic" charset="0"/>
                <a:sym typeface="Arial Bold Italic" charset="0"/>
              </a:rPr>
              <a:t>– </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What others think of you</a:t>
            </a:r>
            <a:endParaRPr lang="en-US" sz="1600">
              <a:solidFill>
                <a:srgbClr val="000000"/>
              </a:solidFill>
              <a:effectLst>
                <a:outerShdw blurRad="38100" dist="38100" dir="2700000" algn="tl">
                  <a:srgbClr val="DDDDDD"/>
                </a:outerShdw>
              </a:effectLst>
              <a:latin typeface="Arial" charset="0"/>
              <a:cs typeface="Arial" charset="0"/>
              <a:sym typeface="Arial" charset="0"/>
            </a:endParaRP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The only complement He gives the church at Sardis is that </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you have a name that you are alive.</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 Others thought highly of the church at Sardis – their reputation among men regarding doctrine, loyalty, and works, was a good one.</a:t>
            </a:r>
            <a:r>
              <a:rPr lang="en-US" sz="1600">
                <a:solidFill>
                  <a:srgbClr val="000000"/>
                </a:solidFill>
                <a:latin typeface="Arial" charset="0"/>
                <a:cs typeface="Arial" charset="0"/>
                <a:sym typeface="Arial" charset="0"/>
              </a:rPr>
              <a:t>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The church at Sardis was considered </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Sound</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 by outside observers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1. What people from outside see, and what we think of ourselves, may be because we lost sight of what is true.</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2. Perhaps Sardis had all the externals that people come to accept, but people lose sight of what God accepts.</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3. Perhaps all the externals of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Large membership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Elaborate building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Dynamic preacher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Great Singing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Right </a:t>
            </a:r>
            <a:r>
              <a:rPr lang="ja-JP" altLang="en-US" sz="1600">
                <a:solidFill>
                  <a:srgbClr val="000000"/>
                </a:solidFill>
                <a:effectLst>
                  <a:outerShdw blurRad="38100" dist="38100" dir="2700000" algn="tl">
                    <a:srgbClr val="DDDDDD"/>
                  </a:outerShdw>
                </a:effectLst>
                <a:latin typeface="Arial"/>
                <a:cs typeface="Arial Italic" charset="0"/>
                <a:sym typeface="Arial Italic" charset="0"/>
              </a:rPr>
              <a:t>“</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FORM</a:t>
            </a:r>
            <a:r>
              <a:rPr lang="ja-JP" altLang="en-US" sz="1600">
                <a:solidFill>
                  <a:srgbClr val="000000"/>
                </a:solidFill>
                <a:effectLst>
                  <a:outerShdw blurRad="38100" dist="38100" dir="2700000" algn="tl">
                    <a:srgbClr val="DDDDDD"/>
                  </a:outerShdw>
                </a:effectLst>
                <a:latin typeface="Arial"/>
                <a:cs typeface="Arial Italic" charset="0"/>
                <a:sym typeface="Arial Italic" charset="0"/>
              </a:rPr>
              <a:t>”</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 of doctrine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These things are not really the ear-marks of spiritual "life".</a:t>
            </a:r>
          </a:p>
          <a:p>
            <a:pPr marL="57150">
              <a:spcBef>
                <a:spcPts val="588"/>
              </a:spcBef>
            </a:pPr>
            <a:endParaRPr lang="en-US" sz="1600">
              <a:solidFill>
                <a:srgbClr val="000000"/>
              </a:solidFill>
              <a:latin typeface="Humanist 521 BT" charset="0"/>
              <a:cs typeface="Humanist 521 BT" charset="0"/>
              <a:sym typeface="Humanist 521 BT"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74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57150">
              <a:spcBef>
                <a:spcPts val="588"/>
              </a:spcBef>
            </a:pPr>
            <a:r>
              <a:rPr lang="en-US" sz="1600">
                <a:solidFill>
                  <a:srgbClr val="0000FF"/>
                </a:solidFill>
                <a:effectLst>
                  <a:outerShdw blurRad="38100" dist="38100" dir="2700000" algn="tl">
                    <a:srgbClr val="DDDDDD"/>
                  </a:outerShdw>
                </a:effectLst>
                <a:latin typeface="Arial Bold" charset="0"/>
                <a:cs typeface="Arial Bold" charset="0"/>
                <a:sym typeface="Arial Bold" charset="0"/>
              </a:rPr>
              <a:t>Reputation </a:t>
            </a:r>
            <a:r>
              <a:rPr lang="en-US" sz="1600">
                <a:solidFill>
                  <a:srgbClr val="000000"/>
                </a:solidFill>
                <a:effectLst>
                  <a:outerShdw blurRad="38100" dist="38100" dir="2700000" algn="tl">
                    <a:srgbClr val="DDDDDD"/>
                  </a:outerShdw>
                </a:effectLst>
                <a:latin typeface="Arial Bold Italic" charset="0"/>
                <a:cs typeface="Arial Bold Italic" charset="0"/>
                <a:sym typeface="Arial Bold Italic" charset="0"/>
              </a:rPr>
              <a:t>– </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What others think of you</a:t>
            </a:r>
            <a:endParaRPr lang="en-US" sz="1600">
              <a:solidFill>
                <a:srgbClr val="000000"/>
              </a:solidFill>
              <a:effectLst>
                <a:outerShdw blurRad="38100" dist="38100" dir="2700000" algn="tl">
                  <a:srgbClr val="DDDDDD"/>
                </a:outerShdw>
              </a:effectLst>
              <a:latin typeface="Arial" charset="0"/>
              <a:cs typeface="Arial" charset="0"/>
              <a:sym typeface="Arial" charset="0"/>
            </a:endParaRP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The only complement He gives the church at Sardis is that </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you have a name that you are alive.</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 Others thought highly of the church at Sardis – their reputation among men regarding doctrine, loyalty, and works, was a good one.</a:t>
            </a:r>
            <a:r>
              <a:rPr lang="en-US" sz="1600">
                <a:solidFill>
                  <a:srgbClr val="000000"/>
                </a:solidFill>
                <a:latin typeface="Arial" charset="0"/>
                <a:cs typeface="Arial" charset="0"/>
                <a:sym typeface="Arial" charset="0"/>
              </a:rPr>
              <a:t>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The church at Sardis was considered </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Sound</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 by outside observers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1. What people from outside see, and what we think of ourselves, may be because we lost sight of what is true.</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2. Perhaps Sardis had all the externals that people come to accept, but people lose sight of what God accepts.</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3. Perhaps all the externals of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Large membership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Elaborate building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Dynamic preacher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Great Singing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Right </a:t>
            </a:r>
            <a:r>
              <a:rPr lang="ja-JP" altLang="en-US" sz="1600">
                <a:solidFill>
                  <a:srgbClr val="000000"/>
                </a:solidFill>
                <a:effectLst>
                  <a:outerShdw blurRad="38100" dist="38100" dir="2700000" algn="tl">
                    <a:srgbClr val="DDDDDD"/>
                  </a:outerShdw>
                </a:effectLst>
                <a:latin typeface="Arial"/>
                <a:cs typeface="Arial Italic" charset="0"/>
                <a:sym typeface="Arial Italic" charset="0"/>
              </a:rPr>
              <a:t>“</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FORM</a:t>
            </a:r>
            <a:r>
              <a:rPr lang="ja-JP" altLang="en-US" sz="1600">
                <a:solidFill>
                  <a:srgbClr val="000000"/>
                </a:solidFill>
                <a:effectLst>
                  <a:outerShdw blurRad="38100" dist="38100" dir="2700000" algn="tl">
                    <a:srgbClr val="DDDDDD"/>
                  </a:outerShdw>
                </a:effectLst>
                <a:latin typeface="Arial"/>
                <a:cs typeface="Arial Italic" charset="0"/>
                <a:sym typeface="Arial Italic" charset="0"/>
              </a:rPr>
              <a:t>”</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 of doctrine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These things are not really the ear-marks of spiritual "life".</a:t>
            </a:r>
          </a:p>
          <a:p>
            <a:pPr marL="57150">
              <a:spcBef>
                <a:spcPts val="588"/>
              </a:spcBef>
            </a:pPr>
            <a:endParaRPr lang="en-US" sz="1600">
              <a:solidFill>
                <a:srgbClr val="000000"/>
              </a:solidFill>
              <a:latin typeface="Humanist 521 BT" charset="0"/>
              <a:cs typeface="Humanist 521 BT" charset="0"/>
              <a:sym typeface="Humanist 521 BT"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794"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57150">
              <a:spcBef>
                <a:spcPts val="588"/>
              </a:spcBef>
            </a:pPr>
            <a:r>
              <a:rPr lang="en-US" sz="1600">
                <a:solidFill>
                  <a:srgbClr val="0000FF"/>
                </a:solidFill>
                <a:effectLst>
                  <a:outerShdw blurRad="38100" dist="38100" dir="2700000" algn="tl">
                    <a:srgbClr val="DDDDDD"/>
                  </a:outerShdw>
                </a:effectLst>
                <a:latin typeface="Arial Bold" charset="0"/>
                <a:cs typeface="Arial Bold" charset="0"/>
                <a:sym typeface="Arial Bold" charset="0"/>
              </a:rPr>
              <a:t>Reputation </a:t>
            </a:r>
            <a:r>
              <a:rPr lang="en-US" sz="1600">
                <a:solidFill>
                  <a:srgbClr val="000000"/>
                </a:solidFill>
                <a:effectLst>
                  <a:outerShdw blurRad="38100" dist="38100" dir="2700000" algn="tl">
                    <a:srgbClr val="DDDDDD"/>
                  </a:outerShdw>
                </a:effectLst>
                <a:latin typeface="Arial Bold Italic" charset="0"/>
                <a:cs typeface="Arial Bold Italic" charset="0"/>
                <a:sym typeface="Arial Bold Italic" charset="0"/>
              </a:rPr>
              <a:t>– </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What others think of you</a:t>
            </a:r>
            <a:endParaRPr lang="en-US" sz="1600">
              <a:solidFill>
                <a:srgbClr val="000000"/>
              </a:solidFill>
              <a:effectLst>
                <a:outerShdw blurRad="38100" dist="38100" dir="2700000" algn="tl">
                  <a:srgbClr val="DDDDDD"/>
                </a:outerShdw>
              </a:effectLst>
              <a:latin typeface="Arial" charset="0"/>
              <a:cs typeface="Arial" charset="0"/>
              <a:sym typeface="Arial" charset="0"/>
            </a:endParaRP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The only complement He gives the church at Sardis is that </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you have a name that you are alive.</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 Others thought highly of the church at Sardis – their reputation among men regarding doctrine, loyalty, and works, was a good one.</a:t>
            </a:r>
            <a:r>
              <a:rPr lang="en-US" sz="1600">
                <a:solidFill>
                  <a:srgbClr val="000000"/>
                </a:solidFill>
                <a:latin typeface="Arial" charset="0"/>
                <a:cs typeface="Arial" charset="0"/>
                <a:sym typeface="Arial" charset="0"/>
              </a:rPr>
              <a:t>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The church at Sardis was considered </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Sound</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 by outside observers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1. What people from outside see, and what we think of ourselves, may be because we lost sight of what is true.</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2. Perhaps Sardis had all the externals that people come to accept, but people lose sight of what God accepts.</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3. Perhaps all the externals of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Large membership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Elaborate building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Dynamic preacher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Great Singing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Right </a:t>
            </a:r>
            <a:r>
              <a:rPr lang="ja-JP" altLang="en-US" sz="1600">
                <a:solidFill>
                  <a:srgbClr val="000000"/>
                </a:solidFill>
                <a:effectLst>
                  <a:outerShdw blurRad="38100" dist="38100" dir="2700000" algn="tl">
                    <a:srgbClr val="DDDDDD"/>
                  </a:outerShdw>
                </a:effectLst>
                <a:latin typeface="Arial"/>
                <a:cs typeface="Arial Italic" charset="0"/>
                <a:sym typeface="Arial Italic" charset="0"/>
              </a:rPr>
              <a:t>“</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FORM</a:t>
            </a:r>
            <a:r>
              <a:rPr lang="ja-JP" altLang="en-US" sz="1600">
                <a:solidFill>
                  <a:srgbClr val="000000"/>
                </a:solidFill>
                <a:effectLst>
                  <a:outerShdw blurRad="38100" dist="38100" dir="2700000" algn="tl">
                    <a:srgbClr val="DDDDDD"/>
                  </a:outerShdw>
                </a:effectLst>
                <a:latin typeface="Arial"/>
                <a:cs typeface="Arial Italic" charset="0"/>
                <a:sym typeface="Arial Italic" charset="0"/>
              </a:rPr>
              <a:t>”</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 of doctrine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These things are not really the ear-marks of spiritual "life".</a:t>
            </a:r>
          </a:p>
          <a:p>
            <a:pPr marL="57150">
              <a:spcBef>
                <a:spcPts val="588"/>
              </a:spcBef>
            </a:pPr>
            <a:endParaRPr lang="en-US" sz="1600">
              <a:solidFill>
                <a:srgbClr val="000000"/>
              </a:solidFill>
              <a:latin typeface="Humanist 521 BT" charset="0"/>
              <a:cs typeface="Humanist 521 BT" charset="0"/>
              <a:sym typeface="Humanist 521 BT"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1. </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Be watchful,</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 –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Should have meant something to these brethren – twice their city had been conquered due to negligence and carelessness – (once to Cyrus king of Persia – 549 BC and to Antiochus the great – 218 BC</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2. </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Strengthen the things which remain, that are ready to die,</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 - </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What little life was left among them was expiring, ready to die, so those things first needed to be revived and strengthened. What description would you give to a dead church? Their epitaph as the Lord declared it - </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for I have not found your works perfect before God,</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or NOT complete as far as He was concerned. Like the one talent man of Matthew 25:14-30, this church was unprofitable. They were falling far short of fulfilling their obligations as a congregation of believers. They were going through the motions but going no where. </a:t>
            </a:r>
          </a:p>
          <a:p>
            <a:pPr marL="382588" indent="-325438">
              <a:lnSpc>
                <a:spcPct val="90000"/>
              </a:lnSpc>
              <a:spcBef>
                <a:spcPts val="638"/>
              </a:spcBef>
            </a:pPr>
            <a:r>
              <a:rPr lang="en-US" sz="1600">
                <a:solidFill>
                  <a:srgbClr val="0000FF"/>
                </a:solidFill>
                <a:effectLst>
                  <a:outerShdw blurRad="38100" dist="38100" dir="2700000" algn="tl">
                    <a:srgbClr val="DDDDDD"/>
                  </a:outerShdw>
                </a:effectLst>
                <a:latin typeface="Humanist 521 Bold BT" charset="0"/>
                <a:cs typeface="Humanist 521 Bold BT" charset="0"/>
                <a:sym typeface="Humanist 521 Bold BT" charset="0"/>
              </a:rPr>
              <a:t>- What little life was left among them was expiring, ready to die, so those things first needed to be revived and strengthened. </a:t>
            </a:r>
          </a:p>
          <a:p>
            <a:pPr marL="382588" indent="-325438">
              <a:lnSpc>
                <a:spcPct val="8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What description would you give to a dead church? </a:t>
            </a:r>
          </a:p>
          <a:p>
            <a:pPr marL="382588" indent="-325438">
              <a:lnSpc>
                <a:spcPct val="80000"/>
              </a:lnSpc>
              <a:spcBef>
                <a:spcPts val="588"/>
              </a:spcBef>
              <a:buClr>
                <a:srgbClr val="000000"/>
              </a:buClr>
              <a:buFont typeface="Humanist 521 BT" charset="0"/>
              <a:buChar char="•"/>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Their epitaph as the Lord declared it - </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for I have not found your works perfect before God</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or NOT complete as far as He was concerned. </a:t>
            </a:r>
          </a:p>
          <a:p>
            <a:pPr marL="382588" indent="-325438">
              <a:lnSpc>
                <a:spcPct val="8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Chron. 25:1,2 (NKJV)  Amaziah was twenty-five years old when he became king, and he reigned twenty-nine years in Jerusalem. His mother's name was Jehoaddan of Jerusalem. [2] And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he did what was right in the sight of the Lord, but not with a loyal heart.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Daniel 5:27 (NKJV)  Tekel: You have been weighed in the balances, and found wanting; </a:t>
            </a:r>
          </a:p>
          <a:p>
            <a:pPr marL="382588" indent="-325438">
              <a:lnSpc>
                <a:spcPct val="90000"/>
              </a:lnSpc>
              <a:spcBef>
                <a:spcPts val="588"/>
              </a:spcBef>
              <a:buClr>
                <a:srgbClr val="000000"/>
              </a:buClr>
              <a:buFont typeface="Humanist 521 BT" charset="0"/>
              <a:buChar char="•"/>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Like the one talent man of Matthew 25:14-30, this church was unprofitable. </a:t>
            </a:r>
          </a:p>
          <a:p>
            <a:pPr marL="382588" indent="-325438">
              <a:lnSpc>
                <a:spcPct val="90000"/>
              </a:lnSpc>
              <a:spcBef>
                <a:spcPts val="588"/>
              </a:spcBef>
              <a:buClr>
                <a:srgbClr val="000000"/>
              </a:buClr>
              <a:buFont typeface="Humanist 521 BT" charset="0"/>
              <a:buChar char="•"/>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They were falling far short of fulfilling their obligations as a congregation of believers. </a:t>
            </a:r>
          </a:p>
          <a:p>
            <a:pPr marL="382588" indent="-325438">
              <a:lnSpc>
                <a:spcPct val="8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23:28 (NKJV)   Even so you also outwardly appear righteous to men, but inside you are full of hypocrisy and lawlessness. </a:t>
            </a:r>
          </a:p>
          <a:p>
            <a:pPr marL="382588" indent="-325438">
              <a:lnSpc>
                <a:spcPct val="90000"/>
              </a:lnSpc>
              <a:spcBef>
                <a:spcPts val="638"/>
              </a:spcBef>
            </a:pPr>
            <a:r>
              <a:rPr lang="en-US" sz="1600">
                <a:solidFill>
                  <a:srgbClr val="FF0000"/>
                </a:solidFill>
                <a:effectLst>
                  <a:outerShdw blurRad="38100" dist="38100" dir="2700000" algn="tl">
                    <a:srgbClr val="DDDDDD"/>
                  </a:outerShdw>
                </a:effectLst>
                <a:latin typeface="Humanist 521 Bold BT" charset="0"/>
                <a:cs typeface="Humanist 521 Bold BT" charset="0"/>
                <a:sym typeface="Humanist 521 Bold BT" charset="0"/>
              </a:rPr>
              <a:t>A log can be fallen off of on either side – To do nothing is as bad as doing the wrong thing!</a:t>
            </a:r>
          </a:p>
          <a:p>
            <a:pPr marL="382588" indent="-325438">
              <a:lnSpc>
                <a:spcPct val="90000"/>
              </a:lnSpc>
              <a:spcBef>
                <a:spcPts val="638"/>
              </a:spcBef>
            </a:pPr>
            <a:endPar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endParaRP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3. </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Remember therefore how you have received and heard.</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 </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Notice it is not just a matter of what they had received and heard, but also a matter of how. TRENCH explains the </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how,</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in this way; - </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with what demonstration of the Spirit and power from Christ</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s ambassadors the truth came to you, and how heartily and zealously you at first received it.</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Do you remember the joy, peace, security, contentment, affection, zeal, and passion that you had when you first received the truth of the gospel by your obedience to it? (1 Peter 1:22,23). Is it possible for these things to diminish? Should they diminish? HAVE THEY? If so . . . .</a:t>
            </a:r>
          </a:p>
          <a:p>
            <a:pPr marL="382588" indent="-325438">
              <a:lnSpc>
                <a:spcPct val="90000"/>
              </a:lnSpc>
              <a:spcBef>
                <a:spcPts val="638"/>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(3) Remember therefore how you have received and heard;  -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Important to remember some things!!!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Hebrews 2:1 (NKJV)  Therefore we must give the more earnest heed to the things we have heard, lest we drift away.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Peter 1:13 (NKJV)  Yes, I think it is right, as long as I am in this tent, to stir you up by reminding you,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Peter 3:1 (NKJV)  Beloved, I now write to you this second epistle (in both of which I stir up your pure minds by way of reminder),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2:5 (NKJV)  Remember therefore from where you have fallen; repent and do the first works, or else I will come to you quickly and remove your lampstand from its place--unless you repent.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The message of the gospel – Perhaps they had with joy received it – (Mat 13:20-22)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13:20-22 (NKJV)  But he who received the seed on stony places, this is he who hears the word and immediately receives it with joy; [21] yet he has no root in himself, but endures only for a while. For when tribulation or persecution arises because of the word, immediately he stumbles. [22] Now he who received seed among the thorns is he who hears the word, and the cares of this world and the deceitfulness of riches choke the word, and he becomes unfruitful.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The message of the gospel contains the greatest motivating message ever!</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Romans 5:8 (NKJV)   But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God demonstrates His own love toward us</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in that while we were still sinners, Christ died for us.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Romans 5:10-11 (NKJV)   For if when we were enemies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we were reconciled to God through the death of His Son,</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much more, having been reconciled, we shall be saved by His life. [11] And not only that, but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we also rejoice</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in God through our Lord Jesus Christ, through whom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we have now received the reconciliation</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John 3:16-19 (NKJV)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By this we know love</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because He laid down His life for us. And we also ought to lay down our lives for the brethren. [17] But whoever has this world's goods, and sees his brother in need, and shuts up his heart from him, how does the love of God abide in him? [18] My little children, let us not love in word or in tongue, but in deed and in truth. [19] And by this we know that we are of the truth, and shall assure our hearts before Him.</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4. </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Hold fast and repent:</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 </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or in other words, </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Keep and obey My doctrine and turn from your indifference and serve ME!</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Certainly this plea is not directed only to the church at Sardis. As a church of Christ, we have a collective work to accomplish. We have received a gospel that MUST be kept and must be preached, (Romans 1:16,17), and a Lord to serve, (Colossians 3; Hebrews 5:8,9; Matthew 25:35-40).</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89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57150">
              <a:spcBef>
                <a:spcPts val="588"/>
              </a:spcBef>
            </a:pPr>
            <a:r>
              <a:rPr lang="en-US" sz="1600">
                <a:solidFill>
                  <a:srgbClr val="0000FF"/>
                </a:solidFill>
                <a:effectLst>
                  <a:outerShdw blurRad="38100" dist="38100" dir="2700000" algn="tl">
                    <a:srgbClr val="DDDDDD"/>
                  </a:outerShdw>
                </a:effectLst>
                <a:latin typeface="Arial Bold" charset="0"/>
                <a:cs typeface="Arial Bold" charset="0"/>
                <a:sym typeface="Arial Bold" charset="0"/>
              </a:rPr>
              <a:t>Reputation </a:t>
            </a:r>
            <a:r>
              <a:rPr lang="en-US" sz="1600">
                <a:solidFill>
                  <a:srgbClr val="000000"/>
                </a:solidFill>
                <a:effectLst>
                  <a:outerShdw blurRad="38100" dist="38100" dir="2700000" algn="tl">
                    <a:srgbClr val="DDDDDD"/>
                  </a:outerShdw>
                </a:effectLst>
                <a:latin typeface="Arial Bold Italic" charset="0"/>
                <a:cs typeface="Arial Bold Italic" charset="0"/>
                <a:sym typeface="Arial Bold Italic" charset="0"/>
              </a:rPr>
              <a:t>– </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What others think of you</a:t>
            </a:r>
            <a:endParaRPr lang="en-US" sz="1600">
              <a:solidFill>
                <a:srgbClr val="000000"/>
              </a:solidFill>
              <a:effectLst>
                <a:outerShdw blurRad="38100" dist="38100" dir="2700000" algn="tl">
                  <a:srgbClr val="DDDDDD"/>
                </a:outerShdw>
              </a:effectLst>
              <a:latin typeface="Arial" charset="0"/>
              <a:cs typeface="Arial" charset="0"/>
              <a:sym typeface="Arial" charset="0"/>
            </a:endParaRP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The only complement He gives the church at Sardis is that </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you have a name that you are alive.</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 Others thought highly of the church at Sardis – their reputation among men regarding doctrine, loyalty, and works, was a good one.</a:t>
            </a:r>
            <a:r>
              <a:rPr lang="en-US" sz="1600">
                <a:solidFill>
                  <a:srgbClr val="000000"/>
                </a:solidFill>
                <a:latin typeface="Arial" charset="0"/>
                <a:cs typeface="Arial" charset="0"/>
                <a:sym typeface="Arial" charset="0"/>
              </a:rPr>
              <a:t>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The church at Sardis was considered </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Sound</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 by outside observers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1. What people from outside see, and what we think of ourselves, may be because we lost sight of what is true.</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2. Perhaps Sardis had all the externals that people come to accept, but people lose sight of what God accepts.</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3. Perhaps all the externals of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Large membership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Elaborate building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Dynamic preacher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Great Singing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Right </a:t>
            </a:r>
            <a:r>
              <a:rPr lang="ja-JP" altLang="en-US" sz="1600">
                <a:solidFill>
                  <a:srgbClr val="000000"/>
                </a:solidFill>
                <a:effectLst>
                  <a:outerShdw blurRad="38100" dist="38100" dir="2700000" algn="tl">
                    <a:srgbClr val="DDDDDD"/>
                  </a:outerShdw>
                </a:effectLst>
                <a:latin typeface="Arial"/>
                <a:cs typeface="Arial Italic" charset="0"/>
                <a:sym typeface="Arial Italic" charset="0"/>
              </a:rPr>
              <a:t>“</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FORM</a:t>
            </a:r>
            <a:r>
              <a:rPr lang="ja-JP" altLang="en-US" sz="1600">
                <a:solidFill>
                  <a:srgbClr val="000000"/>
                </a:solidFill>
                <a:effectLst>
                  <a:outerShdw blurRad="38100" dist="38100" dir="2700000" algn="tl">
                    <a:srgbClr val="DDDDDD"/>
                  </a:outerShdw>
                </a:effectLst>
                <a:latin typeface="Arial"/>
                <a:cs typeface="Arial Italic" charset="0"/>
                <a:sym typeface="Arial Italic" charset="0"/>
              </a:rPr>
              <a:t>”</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 of doctrine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These things are not really the ear-marks of spiritual "life".</a:t>
            </a:r>
          </a:p>
          <a:p>
            <a:pPr marL="57150">
              <a:spcBef>
                <a:spcPts val="588"/>
              </a:spcBef>
            </a:pPr>
            <a:endParaRPr lang="en-US" sz="1600">
              <a:solidFill>
                <a:srgbClr val="000000"/>
              </a:solidFill>
              <a:latin typeface="Humanist 521 BT" charset="0"/>
              <a:cs typeface="Humanist 521 BT" charset="0"/>
              <a:sym typeface="Humanist 521 BT"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93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57150">
              <a:spcBef>
                <a:spcPts val="588"/>
              </a:spcBef>
            </a:pPr>
            <a:r>
              <a:rPr lang="en-US" sz="1600">
                <a:solidFill>
                  <a:srgbClr val="0000FF"/>
                </a:solidFill>
                <a:effectLst>
                  <a:outerShdw blurRad="38100" dist="38100" dir="2700000" algn="tl">
                    <a:srgbClr val="DDDDDD"/>
                  </a:outerShdw>
                </a:effectLst>
                <a:latin typeface="Arial Bold" charset="0"/>
                <a:cs typeface="Arial Bold" charset="0"/>
                <a:sym typeface="Arial Bold" charset="0"/>
              </a:rPr>
              <a:t>Reputation </a:t>
            </a:r>
            <a:r>
              <a:rPr lang="en-US" sz="1600">
                <a:solidFill>
                  <a:srgbClr val="000000"/>
                </a:solidFill>
                <a:effectLst>
                  <a:outerShdw blurRad="38100" dist="38100" dir="2700000" algn="tl">
                    <a:srgbClr val="DDDDDD"/>
                  </a:outerShdw>
                </a:effectLst>
                <a:latin typeface="Arial Bold Italic" charset="0"/>
                <a:cs typeface="Arial Bold Italic" charset="0"/>
                <a:sym typeface="Arial Bold Italic" charset="0"/>
              </a:rPr>
              <a:t>– </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What others think of you</a:t>
            </a:r>
            <a:endParaRPr lang="en-US" sz="1600">
              <a:solidFill>
                <a:srgbClr val="000000"/>
              </a:solidFill>
              <a:effectLst>
                <a:outerShdw blurRad="38100" dist="38100" dir="2700000" algn="tl">
                  <a:srgbClr val="DDDDDD"/>
                </a:outerShdw>
              </a:effectLst>
              <a:latin typeface="Arial" charset="0"/>
              <a:cs typeface="Arial" charset="0"/>
              <a:sym typeface="Arial" charset="0"/>
            </a:endParaRP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The only complement He gives the church at Sardis is that </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you have a name that you are alive.</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 Others thought highly of the church at Sardis – their reputation among men regarding doctrine, loyalty, and works, was a good one.</a:t>
            </a:r>
            <a:r>
              <a:rPr lang="en-US" sz="1600">
                <a:solidFill>
                  <a:srgbClr val="000000"/>
                </a:solidFill>
                <a:latin typeface="Arial" charset="0"/>
                <a:cs typeface="Arial" charset="0"/>
                <a:sym typeface="Arial" charset="0"/>
              </a:rPr>
              <a:t>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The church at Sardis was considered </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Sound</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 by outside observers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1. What people from outside see, and what we think of ourselves, may be because we lost sight of what is true.</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2. Perhaps Sardis had all the externals that people come to accept, but people lose sight of what God accepts.</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3. Perhaps all the externals of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Large membership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Elaborate building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Dynamic preacher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Great Singing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Right </a:t>
            </a:r>
            <a:r>
              <a:rPr lang="ja-JP" altLang="en-US" sz="1600">
                <a:solidFill>
                  <a:srgbClr val="000000"/>
                </a:solidFill>
                <a:effectLst>
                  <a:outerShdw blurRad="38100" dist="38100" dir="2700000" algn="tl">
                    <a:srgbClr val="DDDDDD"/>
                  </a:outerShdw>
                </a:effectLst>
                <a:latin typeface="Arial"/>
                <a:cs typeface="Arial Italic" charset="0"/>
                <a:sym typeface="Arial Italic" charset="0"/>
              </a:rPr>
              <a:t>“</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FORM</a:t>
            </a:r>
            <a:r>
              <a:rPr lang="ja-JP" altLang="en-US" sz="1600">
                <a:solidFill>
                  <a:srgbClr val="000000"/>
                </a:solidFill>
                <a:effectLst>
                  <a:outerShdw blurRad="38100" dist="38100" dir="2700000" algn="tl">
                    <a:srgbClr val="DDDDDD"/>
                  </a:outerShdw>
                </a:effectLst>
                <a:latin typeface="Arial"/>
                <a:cs typeface="Arial Italic" charset="0"/>
                <a:sym typeface="Arial Italic" charset="0"/>
              </a:rPr>
              <a:t>”</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 of doctrine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These things are not really the ear-marks of spiritual "life".</a:t>
            </a:r>
          </a:p>
          <a:p>
            <a:pPr marL="57150">
              <a:spcBef>
                <a:spcPts val="588"/>
              </a:spcBef>
            </a:pPr>
            <a:endParaRPr lang="en-US" sz="1600">
              <a:solidFill>
                <a:srgbClr val="000000"/>
              </a:solidFill>
              <a:latin typeface="Humanist 521 BT" charset="0"/>
              <a:cs typeface="Humanist 521 BT" charset="0"/>
              <a:sym typeface="Humanist 521 BT"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98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1. </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Be watchful,</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 –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Should have meant something to these brethren – twice their city had been conquered due to negligence and carelessness – (once to Cyrus king of Persia – 549 BC and to Antiochus the great – 218 BC</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One of the first steps to sinful deadness and declension is </a:t>
            </a:r>
            <a:r>
              <a:rPr lang="en-US" sz="1600">
                <a:solidFill>
                  <a:srgbClr val="0000FF"/>
                </a:solidFill>
                <a:effectLst>
                  <a:outerShdw blurRad="38100" dist="38100" dir="2700000" algn="tl">
                    <a:srgbClr val="DDDDDD"/>
                  </a:outerShdw>
                </a:effectLst>
                <a:latin typeface="Humanist 521 Bold BT" charset="0"/>
                <a:cs typeface="Humanist 521 Bold BT" charset="0"/>
                <a:sym typeface="Humanist 521 Bold BT" charset="0"/>
              </a:rPr>
              <a:t>to let down our watch</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(Ephesians 5:15-17; Proverbs 4:25-27).</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Proverbs 4:25-27 (NKJV)   Let your eyes look straight ahead, And your eyelids look right before you.  [26] Ponder the path of your feet,  And let all your ways be established.  [27] Do not turn to the right or the left; Remove your foot from evil.</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Ephes. 5:15-17 (NKJV)  See then that you walk circumspectly, not as fools but as wise, [16] redeeming the time, because the days are evil. [17] Therefore do not be unwise, but understand what the will of the Lord is.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Those who are </a:t>
            </a:r>
            <a:r>
              <a:rPr lang="en-US" sz="1600">
                <a:solidFill>
                  <a:srgbClr val="0000FF"/>
                </a:solidFill>
                <a:effectLst>
                  <a:outerShdw blurRad="38100" dist="38100" dir="2700000" algn="tl">
                    <a:srgbClr val="DDDDDD"/>
                  </a:outerShdw>
                </a:effectLst>
                <a:latin typeface="Humanist 521 Bold BT" charset="0"/>
                <a:cs typeface="Humanist 521 Bold BT" charset="0"/>
                <a:sym typeface="Humanist 521 Bold BT" charset="0"/>
              </a:rPr>
              <a:t>careful to maintain good works</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who are </a:t>
            </a:r>
            <a:r>
              <a:rPr lang="en-US" sz="1600">
                <a:solidFill>
                  <a:srgbClr val="0000FF"/>
                </a:solidFill>
                <a:effectLst>
                  <a:outerShdw blurRad="38100" dist="38100" dir="2700000" algn="tl">
                    <a:srgbClr val="DDDDDD"/>
                  </a:outerShdw>
                </a:effectLst>
                <a:latin typeface="Humanist 521 Bold BT" charset="0"/>
                <a:cs typeface="Humanist 521 Bold BT" charset="0"/>
                <a:sym typeface="Humanist 521 Bold BT" charset="0"/>
              </a:rPr>
              <a:t>constantly examining themselves</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in the light of God</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s word, who </a:t>
            </a:r>
            <a:r>
              <a:rPr lang="en-US" sz="1600">
                <a:solidFill>
                  <a:srgbClr val="0000FF"/>
                </a:solidFill>
                <a:effectLst>
                  <a:outerShdw blurRad="38100" dist="38100" dir="2700000" algn="tl">
                    <a:srgbClr val="DDDDDD"/>
                  </a:outerShdw>
                </a:effectLst>
                <a:latin typeface="Humanist 521 Bold BT" charset="0"/>
                <a:cs typeface="Humanist 521 Bold BT" charset="0"/>
                <a:sym typeface="Humanist 521 Bold BT" charset="0"/>
              </a:rPr>
              <a:t>keep their minds eye, and their true affections on Christ,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a:t>
            </a:r>
            <a:r>
              <a:rPr lang="en-US" sz="1600" u="sng">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go upward, not downward</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The first step to correct any problem</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is to identify it,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but we will not identify that which we are not willing to see, (Matthew 23:24,26; 2 Corinthians 13:5).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23:24 (NKJV)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Blind guides</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who strain out a gnat and swallow a camel!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23:26 (NKJV)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Blind Pharisee</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first cleanse the inside of the cup and dish, that the outside of them may be clean also.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Cor. 13:5 (NKJV)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Examine yourselves</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as to whether you are in the faith. Test yourselves. Do you not know yourselves, that Jesus Christ is in you?--unless indeed you are disqualified. </a:t>
            </a:r>
          </a:p>
          <a:p>
            <a:pPr marL="382588" indent="-325438">
              <a:lnSpc>
                <a:spcPct val="90000"/>
              </a:lnSpc>
              <a:spcBef>
                <a:spcPts val="638"/>
              </a:spcBef>
            </a:pPr>
            <a:r>
              <a:rPr lang="en-US" sz="1600">
                <a:solidFill>
                  <a:srgbClr val="0000FF"/>
                </a:solidFill>
                <a:effectLst>
                  <a:outerShdw blurRad="38100" dist="38100" dir="2700000" algn="tl">
                    <a:srgbClr val="DDDDDD"/>
                  </a:outerShdw>
                </a:effectLst>
                <a:latin typeface="Humanist 521 Bold BT" charset="0"/>
                <a:cs typeface="Humanist 521 Bold BT" charset="0"/>
                <a:sym typeface="Humanist 521 Bold BT" charset="0"/>
              </a:rPr>
              <a:t>It is common for men to close their eyes to their true spiritual state.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2. </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Strengthen the things which remain, that are ready to die,</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 - </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What little life was left among them was expiring, ready to die, so those things first needed to be revived and strengthened. What description would you give to a dead church? Their epitaph as the Lord declared it - </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for I have not found your works perfect before God,</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or NOT complete as far as He was concerned. Like the one talent man of Matthew 25:14-30, this church was unprofitable. They were falling far short of fulfilling their obligations as a congregation of believers. They were going through the motions but going no where.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3. </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Remember therefore how you have received and heard.</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 </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Notice it is not just a matter of what they had received and heard, but also a matter of how. TRENCH explains the </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how,</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in this way; - </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with what demonstration of the Spirit and power from Christ</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s ambassadors the truth came to you, and how heartily and zealously you at first received it.</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Do you remember the joy, peace, security, contentment, affection, zeal, and passion that you had when you first received the truth of the gospel by your obedience to it? (1 Peter 1:22,23). Is it possible for these things to diminish? Should they diminish? HAVE THEY? If so . . .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4. </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Hold fast and repent:</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 </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or in other words, </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Keep and obey My doctrine and turn from your indifference and serve ME!</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Certainly this plea is not directed only to the church at Sardis. As a church of Christ, we have a collective work to accomplish. We have received a gospel that MUST be kept and must be preached, (Romans 1:16,17), and a Lord to serve, (Colossians 3; Hebrews 5:8,9; Matthew 25:35-40).</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034"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1. </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Be watchful,</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 –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Should have meant something to these brethren – twice their city had been conquered due to negligence and carelessness – (once to Cyrus king of Persia – 549 BC and to Antiochus the great – 218 BC</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One of the first steps to sinful deadness and declension is </a:t>
            </a:r>
            <a:r>
              <a:rPr lang="en-US" sz="1600">
                <a:solidFill>
                  <a:srgbClr val="0000FF"/>
                </a:solidFill>
                <a:effectLst>
                  <a:outerShdw blurRad="38100" dist="38100" dir="2700000" algn="tl">
                    <a:srgbClr val="DDDDDD"/>
                  </a:outerShdw>
                </a:effectLst>
                <a:latin typeface="Humanist 521 Bold BT" charset="0"/>
                <a:cs typeface="Humanist 521 Bold BT" charset="0"/>
                <a:sym typeface="Humanist 521 Bold BT" charset="0"/>
              </a:rPr>
              <a:t>to let down our watch</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(Ephesians 5:15-17; Proverbs 4:25-27).</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Proverbs 4:25-27 (NKJV)   Let your eyes look straight ahead, And your eyelids look right before you.  [26] Ponder the path of your feet,  And let all your ways be established.  [27] Do not turn to the right or the left; Remove your foot from evil.</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Ephes. 5:15-17 (NKJV)  See then that you walk circumspectly, not as fools but as wise, [16] redeeming the time, because the days are evil. [17] Therefore do not be unwise, but understand what the will of the Lord is.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Those who are </a:t>
            </a:r>
            <a:r>
              <a:rPr lang="en-US" sz="1600">
                <a:solidFill>
                  <a:srgbClr val="0000FF"/>
                </a:solidFill>
                <a:effectLst>
                  <a:outerShdw blurRad="38100" dist="38100" dir="2700000" algn="tl">
                    <a:srgbClr val="DDDDDD"/>
                  </a:outerShdw>
                </a:effectLst>
                <a:latin typeface="Humanist 521 Bold BT" charset="0"/>
                <a:cs typeface="Humanist 521 Bold BT" charset="0"/>
                <a:sym typeface="Humanist 521 Bold BT" charset="0"/>
              </a:rPr>
              <a:t>careful to maintain good works</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who are </a:t>
            </a:r>
            <a:r>
              <a:rPr lang="en-US" sz="1600">
                <a:solidFill>
                  <a:srgbClr val="0000FF"/>
                </a:solidFill>
                <a:effectLst>
                  <a:outerShdw blurRad="38100" dist="38100" dir="2700000" algn="tl">
                    <a:srgbClr val="DDDDDD"/>
                  </a:outerShdw>
                </a:effectLst>
                <a:latin typeface="Humanist 521 Bold BT" charset="0"/>
                <a:cs typeface="Humanist 521 Bold BT" charset="0"/>
                <a:sym typeface="Humanist 521 Bold BT" charset="0"/>
              </a:rPr>
              <a:t>constantly examining themselves</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in the light of God</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s word, who </a:t>
            </a:r>
            <a:r>
              <a:rPr lang="en-US" sz="1600">
                <a:solidFill>
                  <a:srgbClr val="0000FF"/>
                </a:solidFill>
                <a:effectLst>
                  <a:outerShdw blurRad="38100" dist="38100" dir="2700000" algn="tl">
                    <a:srgbClr val="DDDDDD"/>
                  </a:outerShdw>
                </a:effectLst>
                <a:latin typeface="Humanist 521 Bold BT" charset="0"/>
                <a:cs typeface="Humanist 521 Bold BT" charset="0"/>
                <a:sym typeface="Humanist 521 Bold BT" charset="0"/>
              </a:rPr>
              <a:t>keep their minds eye, and their true affections on Christ,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a:t>
            </a:r>
            <a:r>
              <a:rPr lang="en-US" sz="1600" u="sng">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go upward, not downward</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The first step to correct any problem</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is to identify it,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but we will not identify that which we are not willing to see, (Matthew 23:24,26; 2 Corinthians 13:5).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23:24 (NKJV)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Blind guides</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who strain out a gnat and swallow a camel!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23:26 (NKJV)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Blind Pharisee</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first cleanse the inside of the cup and dish, that the outside of them may be clean also.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Cor. 13:5 (NKJV)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Examine yourselves</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as to whether you are in the faith. Test yourselves. Do you not know yourselves, that Jesus Christ is in you?--unless indeed you are disqualified. </a:t>
            </a:r>
          </a:p>
          <a:p>
            <a:pPr marL="382588" indent="-325438">
              <a:lnSpc>
                <a:spcPct val="90000"/>
              </a:lnSpc>
              <a:spcBef>
                <a:spcPts val="638"/>
              </a:spcBef>
            </a:pPr>
            <a:r>
              <a:rPr lang="en-US" sz="1600">
                <a:solidFill>
                  <a:srgbClr val="0000FF"/>
                </a:solidFill>
                <a:effectLst>
                  <a:outerShdw blurRad="38100" dist="38100" dir="2700000" algn="tl">
                    <a:srgbClr val="DDDDDD"/>
                  </a:outerShdw>
                </a:effectLst>
                <a:latin typeface="Humanist 521 Bold BT" charset="0"/>
                <a:cs typeface="Humanist 521 Bold BT" charset="0"/>
                <a:sym typeface="Humanist 521 Bold BT" charset="0"/>
              </a:rPr>
              <a:t>It is common for men to close their eyes to their true spiritual state.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2. </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Strengthen the things which remain, that are ready to die,</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 - </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What little life was left among them was expiring, ready to die, so those things first needed to be revived and strengthened. What description would you give to a dead church? Their epitaph as the Lord declared it - </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for I have not found your works perfect before God,</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or NOT complete as far as He was concerned. Like the one talent man of Matthew 25:14-30, this church was unprofitable. They were falling far short of fulfilling their obligations as a congregation of believers. They were going through the motions but going no where.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3. </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Remember therefore how you have received and heard.</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 </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Notice it is not just a matter of what they had received and heard, but also a matter of how. TRENCH explains the </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how,</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in this way; - </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with what demonstration of the Spirit and power from Christ</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s ambassadors the truth came to you, and how heartily and zealously you at first received it.</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Do you remember the joy, peace, security, contentment, affection, zeal, and passion that you had when you first received the truth of the gospel by your obedience to it? (1 Peter 1:22,23). Is it possible for these things to diminish? Should they diminish? HAVE THEY? If so . . .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4. </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Hold fast and repent:</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 </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or in other words, </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Keep and obey My doctrine and turn from your indifference and serve ME!</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Certainly this plea is not directed only to the church at Sardis. As a church of Christ, we have a collective work to accomplish. We have received a gospel that MUST be kept and must be preached, (Romans 1:16,17), and a Lord to serve, (Colossians 3; Hebrews 5:8,9; Matthew 25:35-40).</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08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1. </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Be watchful,</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 –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Should have meant something to these brethren – twice their city had been conquered due to negligence and carelessness – (once to Cyrus king of Persia – 549 BC and to Antiochus the great – 218 BC</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2. </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Strengthen the things which remain, that are ready to die,</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 - </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What little life was left among them was expiring, ready to die, so those things first needed to be revived and strengthened. What description would you give to a dead church? Their epitaph as the Lord declared it - </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for I have not found your works perfect before God,</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or NOT complete as far as He was concerned. Like the one talent man of Matthew 25:14-30, this church was unprofitable. They were falling far short of fulfilling their obligations as a congregation of believers. They were going through the motions but going no where. </a:t>
            </a:r>
          </a:p>
          <a:p>
            <a:pPr marL="382588" indent="-325438">
              <a:lnSpc>
                <a:spcPct val="90000"/>
              </a:lnSpc>
              <a:spcBef>
                <a:spcPts val="638"/>
              </a:spcBef>
            </a:pPr>
            <a:r>
              <a:rPr lang="en-US" sz="1600">
                <a:solidFill>
                  <a:srgbClr val="0000FF"/>
                </a:solidFill>
                <a:effectLst>
                  <a:outerShdw blurRad="38100" dist="38100" dir="2700000" algn="tl">
                    <a:srgbClr val="DDDDDD"/>
                  </a:outerShdw>
                </a:effectLst>
                <a:latin typeface="Humanist 521 Bold BT" charset="0"/>
                <a:cs typeface="Humanist 521 Bold BT" charset="0"/>
                <a:sym typeface="Humanist 521 Bold BT" charset="0"/>
              </a:rPr>
              <a:t>- What little life was left among them was expiring, ready to die, so those things first needed to be revived and strengthened. </a:t>
            </a:r>
          </a:p>
          <a:p>
            <a:pPr marL="382588" indent="-325438">
              <a:lnSpc>
                <a:spcPct val="8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What description would you give to a dead church? </a:t>
            </a:r>
          </a:p>
          <a:p>
            <a:pPr marL="382588" indent="-325438">
              <a:lnSpc>
                <a:spcPct val="80000"/>
              </a:lnSpc>
              <a:spcBef>
                <a:spcPts val="588"/>
              </a:spcBef>
              <a:buClr>
                <a:srgbClr val="000000"/>
              </a:buClr>
              <a:buFont typeface="Humanist 521 BT" charset="0"/>
              <a:buChar char="•"/>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Their epitaph as the Lord declared it - </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for I have not found your works perfect before God</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or NOT complete as far as He was concerned. </a:t>
            </a:r>
          </a:p>
          <a:p>
            <a:pPr marL="382588" indent="-325438">
              <a:lnSpc>
                <a:spcPct val="8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Chron. 25:1,2 (NKJV)  Amaziah was twenty-five years old when he became king, and he reigned twenty-nine years in Jerusalem. His mother's name was Jehoaddan of Jerusalem. [2] And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he did what was right in the sight of the Lord, but not with a loyal heart.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Daniel 5:27 (NKJV)  Tekel: You have been weighed in the balances, and found wanting; </a:t>
            </a:r>
          </a:p>
          <a:p>
            <a:pPr marL="382588" indent="-325438">
              <a:lnSpc>
                <a:spcPct val="90000"/>
              </a:lnSpc>
              <a:spcBef>
                <a:spcPts val="588"/>
              </a:spcBef>
              <a:buClr>
                <a:srgbClr val="000000"/>
              </a:buClr>
              <a:buFont typeface="Humanist 521 BT" charset="0"/>
              <a:buChar char="•"/>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Like the one talent man of Matthew 25:14-30, this church was unprofitable. </a:t>
            </a:r>
          </a:p>
          <a:p>
            <a:pPr marL="382588" indent="-325438">
              <a:lnSpc>
                <a:spcPct val="90000"/>
              </a:lnSpc>
              <a:spcBef>
                <a:spcPts val="588"/>
              </a:spcBef>
              <a:buClr>
                <a:srgbClr val="000000"/>
              </a:buClr>
              <a:buFont typeface="Humanist 521 BT" charset="0"/>
              <a:buChar char="•"/>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They were falling far short of fulfilling their obligations as a congregation of believers. </a:t>
            </a:r>
          </a:p>
          <a:p>
            <a:pPr marL="382588" indent="-325438">
              <a:lnSpc>
                <a:spcPct val="8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23:28 (NKJV)   Even so you also outwardly appear righteous to men, but inside you are full of hypocrisy and lawlessness. </a:t>
            </a:r>
          </a:p>
          <a:p>
            <a:pPr marL="382588" indent="-325438">
              <a:lnSpc>
                <a:spcPct val="90000"/>
              </a:lnSpc>
              <a:spcBef>
                <a:spcPts val="638"/>
              </a:spcBef>
            </a:pPr>
            <a:r>
              <a:rPr lang="en-US" sz="1600">
                <a:solidFill>
                  <a:srgbClr val="FF0000"/>
                </a:solidFill>
                <a:effectLst>
                  <a:outerShdw blurRad="38100" dist="38100" dir="2700000" algn="tl">
                    <a:srgbClr val="DDDDDD"/>
                  </a:outerShdw>
                </a:effectLst>
                <a:latin typeface="Humanist 521 Bold BT" charset="0"/>
                <a:cs typeface="Humanist 521 Bold BT" charset="0"/>
                <a:sym typeface="Humanist 521 Bold BT" charset="0"/>
              </a:rPr>
              <a:t>A log can be fallen off of on either side – To do nothing is as bad as doing the wrong thing!</a:t>
            </a:r>
          </a:p>
          <a:p>
            <a:pPr marL="382588" indent="-325438">
              <a:lnSpc>
                <a:spcPct val="90000"/>
              </a:lnSpc>
              <a:spcBef>
                <a:spcPts val="638"/>
              </a:spcBef>
            </a:pPr>
            <a:endPar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endParaRP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3. </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Remember therefore how you have received and heard.</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 </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Notice it is not just a matter of what they had received and heard, but also a matter of how. TRENCH explains the </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how,</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in this way; - </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with what demonstration of the Spirit and power from Christ</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s ambassadors the truth came to you, and how heartily and zealously you at first received it.</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Do you remember the joy, peace, security, contentment, affection, zeal, and passion that you had when you first received the truth of the gospel by your obedience to it? (1 Peter 1:22,23). Is it possible for these things to diminish? Should they diminish? HAVE THEY? If so . . . .</a:t>
            </a:r>
          </a:p>
          <a:p>
            <a:pPr marL="382588" indent="-325438">
              <a:lnSpc>
                <a:spcPct val="90000"/>
              </a:lnSpc>
              <a:spcBef>
                <a:spcPts val="638"/>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(3) Remember therefore how you have received and heard;  -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Important to remember some things!!!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Hebrews 2:1 (NKJV)  Therefore we must give the more earnest heed to the things we have heard, lest we drift away.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Peter 1:13 (NKJV)  Yes, I think it is right, as long as I am in this tent, to stir you up by reminding you,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Peter 3:1 (NKJV)  Beloved, I now write to you this second epistle (in both of which I stir up your pure minds by way of reminder),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2:5 (NKJV)  Remember therefore from where you have fallen; repent and do the first works, or else I will come to you quickly and remove your lampstand from its place--unless you repent.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The message of the gospel – Perhaps they had with joy received it – (Mat 13:20-22)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13:20-22 (NKJV)  But he who received the seed on stony places, this is he who hears the word and immediately receives it with joy; [21] yet he has no root in himself, but endures only for a while. For when tribulation or persecution arises because of the word, immediately he stumbles. [22] Now he who received seed among the thorns is he who hears the word, and the cares of this world and the deceitfulness of riches choke the word, and he becomes unfruitful.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The message of the gospel contains the greatest motivating message ever!</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Romans 5:8 (NKJV)   But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God demonstrates His own love toward us</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in that while we were still sinners, Christ died for us.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Romans 5:10-11 (NKJV)   For if when we were enemies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we were reconciled to God through the death of His Son,</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much more, having been reconciled, we shall be saved by His life. [11] And not only that, but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we also rejoice</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in God through our Lord Jesus Christ, through whom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we have now received the reconciliation</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John 3:16-19 (NKJV)   </a:t>
            </a:r>
            <a:r>
              <a:rPr lang="en-US" sz="1600">
                <a:solidFill>
                  <a:srgbClr val="000000"/>
                </a:solidFill>
                <a:effectLst>
                  <a:outerShdw blurRad="38100" dist="38100" dir="2700000" algn="tl">
                    <a:srgbClr val="DDDDDD"/>
                  </a:outerShdw>
                </a:effectLst>
                <a:latin typeface="Humanist 521 Bold BT" charset="0"/>
                <a:cs typeface="Humanist 521 Bold BT" charset="0"/>
                <a:sym typeface="Humanist 521 Bold BT" charset="0"/>
              </a:rPr>
              <a:t>By this we know love</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because He laid down His life for us. And we also ought to lay down our lives for the brethren. [17] But whoever has this world's goods, and sees his brother in need, and shuts up his heart from him, how does the love of God abide in him? [18] My little children, let us not love in word or in tongue, but in deed and in truth. [19] And by this we know that we are of the truth, and shall assure our hearts before Him.</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4. </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Hold fast and repent:</a:t>
            </a:r>
            <a:r>
              <a:rPr lang="ja-JP" altLang="en-US" sz="1600">
                <a:solidFill>
                  <a:srgbClr val="000000"/>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 </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or in other words, </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Keep and obey My doctrine and turn from your indifference and serve ME!</a:t>
            </a:r>
            <a:r>
              <a:rPr lang="ja-JP" altLang="en-US" sz="1600">
                <a:solidFill>
                  <a:srgbClr val="000000"/>
                </a:solidFill>
                <a:effectLst>
                  <a:outerShdw blurRad="38100" dist="38100" dir="2700000" algn="tl">
                    <a:srgbClr val="DDDDDD"/>
                  </a:outerShdw>
                </a:effectLst>
                <a:latin typeface="Arial"/>
                <a:cs typeface="Humanist 521 BT" charset="0"/>
                <a:sym typeface="Humanist 521 BT" charset="0"/>
              </a:rPr>
              <a:t>”</a:t>
            </a: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Certainly this plea is not directed only to the church at Sardis. As a church of Christ, we have a collective work to accomplish. We have received a gospel that MUST be kept and must be preached, (Romans 1:16,17), and a Lord to serve, (Colossians 3; Hebrews 5:8,9; Matthew 25:35-40).</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82588" indent="-325438">
              <a:lnSpc>
                <a:spcPct val="90000"/>
              </a:lnSpc>
              <a:spcBef>
                <a:spcPts val="638"/>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Remember therefore how you have received and heard;</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Important to remember</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 (Heb 2:1; 2 Pet 1:13; 3:1; Rev. 2:5)</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Hebrews 2:1 (NKJV)  Therefore we must give the more earnest heed to the things we have heard, lest we drift away.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Peter 1:13 (NKJV)  Yes, I think it is right, as long as I am in this tent, to stir you up by reminding you,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2:5 (NKJV)  Remember therefore from where you have fallen; repent and do the first works, or else I will come to you quickly and remove your lampstand from its place--unless you repent.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Perhaps they had received the gospel with joy</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(Mat 13:20-22)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13:20-22 (NKJV)  But he who received the seed on stony places, this is he who hears the word and immediately receives it with joy; [21] yet he has no root in himself, but endures only for a while. For when tribulation or persecution arises because of the word, immediately he stumbles. [22] Now he who received seed among the thorns is he who hears the word, and the cares of this world and the deceitfulness of riches choke the word, and he becomes unfruitful.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The message of the gospel contains the greatest motivating message ever</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(Rom 5:8,10,11)</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Romans 5:8 (NKJV)   But God demonstrates His own love toward us, in that while we were still sinners, Christ died for us.  [10-11] For if when we were enemies we were reconciled to God through the death of His Son, much more, having been reconciled, we shall be saved by His life. [11] And not only that, but we also rejoice in God through our Lord Jesus Christ, through whom we have now received the reconciliation. </a:t>
            </a:r>
          </a:p>
          <a:p>
            <a:pPr marL="382588" indent="-325438">
              <a:lnSpc>
                <a:spcPct val="90000"/>
              </a:lnSpc>
              <a:spcBef>
                <a:spcPts val="638"/>
              </a:spcBef>
            </a:pPr>
            <a:r>
              <a:rPr lang="ja-JP" altLang="en-US" sz="1600">
                <a:solidFill>
                  <a:srgbClr val="0000FF"/>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hold fast</a:t>
            </a:r>
            <a:r>
              <a:rPr lang="ja-JP" altLang="en-US" sz="1600">
                <a:solidFill>
                  <a:srgbClr val="0000FF"/>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 - (Rev 2:25; 3:11)</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2:25 (NKJV)  But hold fast what you have till I come.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3:11 (NKJV)  Behold, I am coming quickly! Hold fast what you have, that no one may take your crown.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Paul told Timothy</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 </a:t>
            </a:r>
          </a:p>
          <a:p>
            <a:pPr marL="382588" indent="-325438">
              <a:lnSpc>
                <a:spcPct val="90000"/>
              </a:lnSpc>
              <a:spcBef>
                <a:spcPts val="588"/>
              </a:spcBef>
            </a:pPr>
            <a:r>
              <a:rPr lang="ja-JP" altLang="en-US" sz="1600">
                <a:solidFill>
                  <a:srgbClr val="000000"/>
                </a:solidFill>
                <a:effectLst>
                  <a:outerShdw blurRad="38100" dist="38100" dir="2700000" algn="tl">
                    <a:srgbClr val="DDDDDD"/>
                  </a:outerShdw>
                </a:effectLst>
                <a:latin typeface="Arial"/>
                <a:cs typeface="Humanist 521 Italic BT" charset="0"/>
                <a:sym typeface="Humanist 521 Italic BT" charset="0"/>
              </a:rPr>
              <a:t>“</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Guard what was committed to your trust,</a:t>
            </a:r>
            <a:r>
              <a:rPr lang="ja-JP" altLang="en-US" sz="1600">
                <a:solidFill>
                  <a:srgbClr val="000000"/>
                </a:solidFill>
                <a:effectLst>
                  <a:outerShdw blurRad="38100" dist="38100" dir="2700000" algn="tl">
                    <a:srgbClr val="DDDDDD"/>
                  </a:outerShdw>
                </a:effectLst>
                <a:latin typeface="Arial"/>
                <a:cs typeface="Humanist 521 Italic BT" charset="0"/>
                <a:sym typeface="Humanist 521 Italic BT" charset="0"/>
              </a:rPr>
              <a:t>”</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1 Tim. 6:20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Tim. 6:20 (NKJV)  O Timothy! Guard what was committed to your trust, avoiding the profane and idle babblings and contradictions of what is falsely called knowledge-- </a:t>
            </a:r>
          </a:p>
          <a:p>
            <a:pPr marL="382588" indent="-325438">
              <a:lnSpc>
                <a:spcPct val="90000"/>
              </a:lnSpc>
              <a:spcBef>
                <a:spcPts val="588"/>
              </a:spcBef>
            </a:pPr>
            <a:r>
              <a:rPr lang="ja-JP" altLang="en-US" sz="1600">
                <a:solidFill>
                  <a:srgbClr val="000000"/>
                </a:solidFill>
                <a:effectLst>
                  <a:outerShdw blurRad="38100" dist="38100" dir="2700000" algn="tl">
                    <a:srgbClr val="DDDDDD"/>
                  </a:outerShdw>
                </a:effectLst>
                <a:latin typeface="Arial"/>
                <a:cs typeface="Humanist 521 Italic BT" charset="0"/>
                <a:sym typeface="Humanist 521 Italic BT" charset="0"/>
              </a:rPr>
              <a:t>“</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Hold fast the pattern of sound words,</a:t>
            </a:r>
            <a:r>
              <a:rPr lang="ja-JP" altLang="en-US" sz="1600">
                <a:solidFill>
                  <a:srgbClr val="000000"/>
                </a:solidFill>
                <a:effectLst>
                  <a:outerShdw blurRad="38100" dist="38100" dir="2700000" algn="tl">
                    <a:srgbClr val="DDDDDD"/>
                  </a:outerShdw>
                </a:effectLst>
                <a:latin typeface="Arial"/>
                <a:cs typeface="Humanist 521 Italic BT" charset="0"/>
                <a:sym typeface="Humanist 521 Italic BT" charset="0"/>
              </a:rPr>
              <a:t>”</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2 Tim 1:13</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Tim. 1:13 (NKJV)  Hold fast the pattern of sound words which you have heard from me, in faith and love which are in Christ Jesus.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We too must HOLD fast to the gospel – Col, 1:23!</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Col. 1:23 (NKJV)  if indeed you continue in the faith, grounded and steadfast, and are not moved away from the hope of the gospel which you heard, which was preached to every creature under heaven, of which I, Paul, became a minister. </a:t>
            </a:r>
          </a:p>
          <a:p>
            <a:pPr marL="382588" indent="-325438">
              <a:lnSpc>
                <a:spcPct val="90000"/>
              </a:lnSpc>
              <a:spcBef>
                <a:spcPts val="638"/>
              </a:spcBef>
            </a:pPr>
            <a:r>
              <a:rPr lang="ja-JP" altLang="en-US" sz="1600">
                <a:solidFill>
                  <a:srgbClr val="0000FF"/>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and repent</a:t>
            </a:r>
            <a:r>
              <a:rPr lang="ja-JP" altLang="en-US" sz="1600">
                <a:solidFill>
                  <a:srgbClr val="0000FF"/>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 - (Rev 2:21,22; 3:11)</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Unless you repent. Rev. 2:21-22; Rev. 3:19</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2:21-22 (NKJV)  And I gave her time to repent of her sexual immorality, and she did not repent. [22] Indeed I will cast her into a sickbed, and those who commit adultery with her into great tribulation, unless they repent of their deeds.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3:19 (NKJV)  As many as I love, I rebuke and chasten. Therefore be zealous and repent.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Must change – turn away from it</a:t>
            </a:r>
            <a:r>
              <a:rPr lang="ja-JP" altLang="en-US" sz="1600">
                <a:solidFill>
                  <a:srgbClr val="000000"/>
                </a:solidFill>
                <a:effectLst>
                  <a:outerShdw blurRad="38100" dist="38100" dir="2700000" algn="tl">
                    <a:srgbClr val="DDDDDD"/>
                  </a:outerShdw>
                </a:effectLst>
                <a:latin typeface="Arial"/>
                <a:cs typeface="Humanist 521 Italic BT" charset="0"/>
                <a:sym typeface="Humanist 521 Italic BT" charset="0"/>
              </a:rPr>
              <a:t>’</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s lethargic state and become zealous for truth -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314"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lgn="just">
              <a:spcBef>
                <a:spcPts val="1600"/>
              </a:spcBef>
            </a:pPr>
            <a:r>
              <a:rPr lang="en-US" sz="1600">
                <a:latin typeface="Times" charset="0"/>
                <a:cs typeface="Times" charset="0"/>
                <a:sym typeface="Times" charset="0"/>
              </a:rPr>
              <a:t>The important commercial city of Sardis was located about 30 miles southeast of Thyatira, on an important trade route that ran east and west through the kingdom of Lydia. Important industries included jewelry, dye, and textiles, which had made the city wealthy. From a religious standpoint it was a center of pagan worship and site of a temple of Artemis, which ruins still remain (cf. comments on 2:1 regarding another temple of Artemis). Only a small village called Sart remains on the site of this once-important city. Archeologists have located the ruins of a Christian church building next to the temple. In addressing the message to the church Christ described Himself as the One who holds the seven spirits of God and the seven stars, similar to the description in 1:4. Here Christ said He holds them, speaking of the Holy Spirit in relation to Himself (Isa. 11:2-5; cf. Rev. 5:6). As in 1:20 the seven stars, representing the pastors of the churches, were also in His hands (cf. 2:1).The Bible Knowledge Commentary: An Exposition of the Scriptures by Dallas Seminary Faculty.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82588" indent="-325438">
              <a:lnSpc>
                <a:spcPct val="90000"/>
              </a:lnSpc>
              <a:spcBef>
                <a:spcPts val="638"/>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Remember therefore how you have received and heard;</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Important to remember</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 (Heb 2:1; 2 Pet 1:13; 3:1; Rev. 2:5)</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Hebrews 2:1 (NKJV)  Therefore we must give the more earnest heed to the things we have heard, lest we drift away.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Peter 1:13 (NKJV)  Yes, I think it is right, as long as I am in this tent, to stir you up by reminding you,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2:5 (NKJV)  Remember therefore from where you have fallen; repent and do the first works, or else I will come to you quickly and remove your lampstand from its place--unless you repent.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Perhaps they had received the gospel with joy</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(Mat 13:20-22)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13:20-22 (NKJV)  But he who received the seed on stony places, this is he who hears the word and immediately receives it with joy; [21] yet he has no root in himself, but endures only for a while. For when tribulation or persecution arises because of the word, immediately he stumbles. [22] Now he who received seed among the thorns is he who hears the word, and the cares of this world and the deceitfulness of riches choke the word, and he becomes unfruitful.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The message of the gospel contains the greatest motivating message ever</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(Rom 5:8,10,11)</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Romans 5:8 (NKJV)   But God demonstrates His own love toward us, in that while we were still sinners, Christ died for us.  [10-11] For if when we were enemies we were reconciled to God through the death of His Son, much more, having been reconciled, we shall be saved by His life. [11] And not only that, but we also rejoice in God through our Lord Jesus Christ, through whom we have now received the reconciliation. </a:t>
            </a:r>
          </a:p>
          <a:p>
            <a:pPr marL="382588" indent="-325438">
              <a:lnSpc>
                <a:spcPct val="90000"/>
              </a:lnSpc>
              <a:spcBef>
                <a:spcPts val="638"/>
              </a:spcBef>
            </a:pPr>
            <a:r>
              <a:rPr lang="ja-JP" altLang="en-US" sz="1600">
                <a:solidFill>
                  <a:srgbClr val="0000FF"/>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hold fast</a:t>
            </a:r>
            <a:r>
              <a:rPr lang="ja-JP" altLang="en-US" sz="1600">
                <a:solidFill>
                  <a:srgbClr val="0000FF"/>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 - (Rev 2:25; 3:11)</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2:25 (NKJV)  But hold fast what you have till I come.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3:11 (NKJV)  Behold, I am coming quickly! Hold fast what you have, that no one may take your crown. </a:t>
            </a:r>
          </a:p>
          <a:p>
            <a:pPr marL="382588" indent="-325438">
              <a:lnSpc>
                <a:spcPct val="90000"/>
              </a:lnSpc>
              <a:spcBef>
                <a:spcPts val="638"/>
              </a:spcBef>
            </a:pPr>
            <a:r>
              <a:rPr lang="en-US" sz="17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Paul told Timothy</a:t>
            </a:r>
            <a:r>
              <a:rPr lang="en-US" sz="17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 </a:t>
            </a:r>
            <a:r>
              <a:rPr lang="ja-JP" altLang="en-US" sz="1700">
                <a:latin typeface="Arial"/>
                <a:cs typeface="Lucida Grande" charset="0"/>
                <a:sym typeface="Lucida Grande" charset="0"/>
              </a:rPr>
              <a:t>“</a:t>
            </a:r>
            <a:r>
              <a:rPr lang="en-US" sz="1700">
                <a:latin typeface="Lucida Grande" charset="0"/>
                <a:cs typeface="Lucida Grande" charset="0"/>
                <a:sym typeface="Lucida Grande" charset="0"/>
              </a:rPr>
              <a:t>Guard what was committed to your trust,</a:t>
            </a:r>
            <a:r>
              <a:rPr lang="ja-JP" altLang="en-US" sz="1700">
                <a:latin typeface="Arial"/>
                <a:cs typeface="Lucida Grande" charset="0"/>
                <a:sym typeface="Lucida Grande" charset="0"/>
              </a:rPr>
              <a:t>”</a:t>
            </a:r>
            <a:r>
              <a:rPr lang="en-US" sz="1700">
                <a:latin typeface="Lucida Grande" charset="0"/>
                <a:cs typeface="Lucida Grande" charset="0"/>
                <a:sym typeface="Lucida Grande" charset="0"/>
              </a:rPr>
              <a:t> 1 Tim. 6:20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Tim. 6:20 (NKJV)  O Timothy! Guard what was committed to your trust, avoiding the profane and idle babblings and contradictions of what is falsely called knowledge-- </a:t>
            </a:r>
          </a:p>
          <a:p>
            <a:pPr marL="382588" indent="-325438">
              <a:lnSpc>
                <a:spcPct val="90000"/>
              </a:lnSpc>
              <a:spcBef>
                <a:spcPts val="588"/>
              </a:spcBef>
            </a:pPr>
            <a:r>
              <a:rPr lang="ja-JP" altLang="en-US" sz="1600">
                <a:solidFill>
                  <a:srgbClr val="000000"/>
                </a:solidFill>
                <a:effectLst>
                  <a:outerShdw blurRad="38100" dist="38100" dir="2700000" algn="tl">
                    <a:srgbClr val="DDDDDD"/>
                  </a:outerShdw>
                </a:effectLst>
                <a:latin typeface="Arial"/>
                <a:cs typeface="Humanist 521 Italic BT" charset="0"/>
                <a:sym typeface="Humanist 521 Italic BT" charset="0"/>
              </a:rPr>
              <a:t>“</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Hold fast the pattern of sound words,</a:t>
            </a:r>
            <a:r>
              <a:rPr lang="ja-JP" altLang="en-US" sz="1600">
                <a:solidFill>
                  <a:srgbClr val="000000"/>
                </a:solidFill>
                <a:effectLst>
                  <a:outerShdw blurRad="38100" dist="38100" dir="2700000" algn="tl">
                    <a:srgbClr val="DDDDDD"/>
                  </a:outerShdw>
                </a:effectLst>
                <a:latin typeface="Arial"/>
                <a:cs typeface="Humanist 521 Italic BT" charset="0"/>
                <a:sym typeface="Humanist 521 Italic BT" charset="0"/>
              </a:rPr>
              <a:t>”</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2 Tim 1:13</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Tim. 1:13 (NKJV)  Hold fast the pattern of sound words which you have heard from me, in faith and love which are in Christ Jesus.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We too must HOLD fast to the gospel – Col, 1:23!</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Col. 1:23 (NKJV)  if indeed you continue in the faith, grounded and steadfast, and are not moved away from the hope of the gospel which you heard, which was preached to every creature under heaven, of which I, Paul, became a minister. </a:t>
            </a:r>
          </a:p>
          <a:p>
            <a:pPr marL="382588" indent="-325438">
              <a:lnSpc>
                <a:spcPct val="90000"/>
              </a:lnSpc>
              <a:spcBef>
                <a:spcPts val="638"/>
              </a:spcBef>
            </a:pPr>
            <a:r>
              <a:rPr lang="ja-JP" altLang="en-US" sz="1600">
                <a:solidFill>
                  <a:srgbClr val="0000FF"/>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and repent</a:t>
            </a:r>
            <a:r>
              <a:rPr lang="ja-JP" altLang="en-US" sz="1600">
                <a:solidFill>
                  <a:srgbClr val="0000FF"/>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 - (Rev 2:21,22; 3:11)</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Unless you repent. Rev. 2:21-22; Rev. 3:19</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2:21-22 (NKJV)  And I gave her time to repent of her sexual immorality, and she did not repent. [22] Indeed I will cast her into a sickbed, and those who commit adultery with her into great tribulation, unless they repent of their deeds.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3:19 (NKJV)  As many as I love, I rebuke and chasten. Therefore be zealous and repent.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Must change – turn away from it</a:t>
            </a:r>
            <a:r>
              <a:rPr lang="ja-JP" altLang="en-US" sz="1600">
                <a:solidFill>
                  <a:srgbClr val="000000"/>
                </a:solidFill>
                <a:effectLst>
                  <a:outerShdw blurRad="38100" dist="38100" dir="2700000" algn="tl">
                    <a:srgbClr val="DDDDDD"/>
                  </a:outerShdw>
                </a:effectLst>
                <a:latin typeface="Arial"/>
                <a:cs typeface="Humanist 521 Italic BT" charset="0"/>
                <a:sym typeface="Humanist 521 Italic BT" charset="0"/>
              </a:rPr>
              <a:t>’</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s lethargic state and become zealous for truth -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222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82588" indent="-325438">
              <a:lnSpc>
                <a:spcPct val="90000"/>
              </a:lnSpc>
              <a:spcBef>
                <a:spcPts val="638"/>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Remember therefore how you have received and heard;</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Important to remember</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 (Heb 2:1; 2 Pet 1:13; 3:1; Rev. 2:5)</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Hebrews 2:1 (NKJV)  Therefore we must give the more earnest heed to the things we have heard, lest we drift away.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Peter 1:13 (NKJV)  Yes, I think it is right, as long as I am in this tent, to stir you up by reminding you,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2:5 (NKJV)  Remember therefore from where you have fallen; repent and do the first works, or else I will come to you quickly and remove your lampstand from its place--unless you repent.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Perhaps they had received the gospel with joy</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(Mat 13:20-22)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13:20-22 (NKJV)  But he who received the seed on stony places, this is he who hears the word and immediately receives it with joy; [21] yet he has no root in himself, but endures only for a while. For when tribulation or persecution arises because of the word, immediately he stumbles. [22] Now he who received seed among the thorns is he who hears the word, and the cares of this world and the deceitfulness of riches choke the word, and he becomes unfruitful. </a:t>
            </a:r>
          </a:p>
          <a:p>
            <a:pPr marL="382588" indent="-325438">
              <a:lnSpc>
                <a:spcPct val="90000"/>
              </a:lnSpc>
              <a:spcBef>
                <a:spcPts val="638"/>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The message of the gospel contains the greatest motivating message ever</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(Rom 5:8,10,11)</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Romans 5:8 (NKJV)   But God demonstrates His own love toward us, in that while we were still sinners, Christ died for us.  [10-11] For if when we were enemies we were reconciled to God through the death of His Son, much more, having been reconciled, we shall be saved by His life. [11] And not only that, but we also rejoice in God through our Lord Jesus Christ, through whom we have now received the reconciliation. </a:t>
            </a:r>
          </a:p>
          <a:p>
            <a:pPr marL="382588" indent="-325438">
              <a:lnSpc>
                <a:spcPct val="90000"/>
              </a:lnSpc>
              <a:spcBef>
                <a:spcPts val="638"/>
              </a:spcBef>
            </a:pPr>
            <a:r>
              <a:rPr lang="ja-JP" altLang="en-US" sz="1600">
                <a:solidFill>
                  <a:srgbClr val="0000FF"/>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hold fast</a:t>
            </a:r>
            <a:r>
              <a:rPr lang="ja-JP" altLang="en-US" sz="1600">
                <a:solidFill>
                  <a:srgbClr val="0000FF"/>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 - (Rev 2:25; 3:11)</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2:25 (NKJV)  But hold fast what you have till I come.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3:11 (NKJV)  Behold, I am coming quickly! Hold fast what you have, that no one may take your crown. </a:t>
            </a:r>
          </a:p>
          <a:p>
            <a:pPr marL="382588" indent="-325438">
              <a:lnSpc>
                <a:spcPct val="90000"/>
              </a:lnSpc>
              <a:spcBef>
                <a:spcPts val="638"/>
              </a:spcBef>
            </a:pPr>
            <a:r>
              <a:rPr lang="en-US" sz="17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Paul told Timothy</a:t>
            </a:r>
            <a:r>
              <a:rPr lang="en-US" sz="17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 </a:t>
            </a:r>
            <a:r>
              <a:rPr lang="ja-JP" altLang="en-US" sz="1700">
                <a:latin typeface="Arial"/>
                <a:cs typeface="Lucida Grande" charset="0"/>
                <a:sym typeface="Lucida Grande" charset="0"/>
              </a:rPr>
              <a:t>“</a:t>
            </a:r>
            <a:r>
              <a:rPr lang="en-US" sz="1700">
                <a:latin typeface="Lucida Grande" charset="0"/>
                <a:cs typeface="Lucida Grande" charset="0"/>
                <a:sym typeface="Lucida Grande" charset="0"/>
              </a:rPr>
              <a:t>Guard what was committed to your trust,</a:t>
            </a:r>
            <a:r>
              <a:rPr lang="ja-JP" altLang="en-US" sz="1700">
                <a:latin typeface="Arial"/>
                <a:cs typeface="Lucida Grande" charset="0"/>
                <a:sym typeface="Lucida Grande" charset="0"/>
              </a:rPr>
              <a:t>”</a:t>
            </a:r>
            <a:r>
              <a:rPr lang="en-US" sz="1700">
                <a:latin typeface="Lucida Grande" charset="0"/>
                <a:cs typeface="Lucida Grande" charset="0"/>
                <a:sym typeface="Lucida Grande" charset="0"/>
              </a:rPr>
              <a:t> 1 Tim. 6:20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Tim. 6:20 (NKJV)  O Timothy! Guard what was committed to your trust, avoiding the profane and idle babblings and contradictions of what is falsely called knowledge-- </a:t>
            </a:r>
          </a:p>
          <a:p>
            <a:pPr marL="382588" indent="-325438">
              <a:lnSpc>
                <a:spcPct val="90000"/>
              </a:lnSpc>
              <a:spcBef>
                <a:spcPts val="588"/>
              </a:spcBef>
            </a:pPr>
            <a:r>
              <a:rPr lang="ja-JP" altLang="en-US" sz="1600">
                <a:solidFill>
                  <a:srgbClr val="000000"/>
                </a:solidFill>
                <a:effectLst>
                  <a:outerShdw blurRad="38100" dist="38100" dir="2700000" algn="tl">
                    <a:srgbClr val="DDDDDD"/>
                  </a:outerShdw>
                </a:effectLst>
                <a:latin typeface="Arial"/>
                <a:cs typeface="Humanist 521 Italic BT" charset="0"/>
                <a:sym typeface="Humanist 521 Italic BT" charset="0"/>
              </a:rPr>
              <a:t>“</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Hold fast the pattern of sound words,</a:t>
            </a:r>
            <a:r>
              <a:rPr lang="ja-JP" altLang="en-US" sz="1600">
                <a:solidFill>
                  <a:srgbClr val="000000"/>
                </a:solidFill>
                <a:effectLst>
                  <a:outerShdw blurRad="38100" dist="38100" dir="2700000" algn="tl">
                    <a:srgbClr val="DDDDDD"/>
                  </a:outerShdw>
                </a:effectLst>
                <a:latin typeface="Arial"/>
                <a:cs typeface="Humanist 521 Italic BT" charset="0"/>
                <a:sym typeface="Humanist 521 Italic BT" charset="0"/>
              </a:rPr>
              <a:t>”</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2 Tim 1:13</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Tim. 1:13 (NKJV)  Hold fast the pattern of sound words which you have heard from me, in faith and love which are in Christ Jesus.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We too must HOLD fast to the gospel – Col, 1:23!</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Col. 1:23 (NKJV)  if indeed you continue in the faith, grounded and steadfast, and are not moved away from the hope of the gospel which you heard, which was preached to every creature under heaven, of which I, Paul, became a minister. </a:t>
            </a:r>
          </a:p>
          <a:p>
            <a:pPr marL="382588" indent="-325438">
              <a:lnSpc>
                <a:spcPct val="90000"/>
              </a:lnSpc>
              <a:spcBef>
                <a:spcPts val="638"/>
              </a:spcBef>
            </a:pPr>
            <a:r>
              <a:rPr lang="ja-JP" altLang="en-US" sz="1600">
                <a:solidFill>
                  <a:srgbClr val="0000FF"/>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and repent</a:t>
            </a:r>
            <a:r>
              <a:rPr lang="ja-JP" altLang="en-US" sz="1600">
                <a:solidFill>
                  <a:srgbClr val="0000FF"/>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 - (Rev 2:21,22; 3:11)</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Unless you repent. Rev. 2:21-22; Rev. 3:19</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2:21-22 (NKJV)  And I gave her time to repent of her sexual immorality, and she did not repent. [22] Indeed I will cast her into a sickbed, and those who commit adultery with her into great tribulation, unless they repent of their deeds.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3:19 (NKJV)  As many as I love, I rebuke and chasten. Therefore be zealous and repent. </a:t>
            </a:r>
          </a:p>
          <a:p>
            <a:pPr marL="382588" indent="-325438">
              <a:lnSpc>
                <a:spcPct val="90000"/>
              </a:lnSpc>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Must change – turn away from it</a:t>
            </a:r>
            <a:r>
              <a:rPr lang="ja-JP" altLang="en-US" sz="1600">
                <a:solidFill>
                  <a:srgbClr val="000000"/>
                </a:solidFill>
                <a:effectLst>
                  <a:outerShdw blurRad="38100" dist="38100" dir="2700000" algn="tl">
                    <a:srgbClr val="DDDDDD"/>
                  </a:outerShdw>
                </a:effectLst>
                <a:latin typeface="Arial"/>
                <a:cs typeface="Humanist 521 Italic BT" charset="0"/>
                <a:sym typeface="Humanist 521 Italic BT" charset="0"/>
              </a:rPr>
              <a:t>’</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s lethargic state and become zealous for truth -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4274"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82588" indent="-325438">
              <a:spcBef>
                <a:spcPts val="638"/>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if you will not watch;  -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Judgment is coming – thus the need to be prepared at ALL TIMES! (Matthew 24:42-43; 1 Thes. 5:2,4-6; 2 Peter 3:10; Rev. 16:15)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24:42-43 (NKJV)   Watch therefore, for you do not know what hour your Lord is coming. [43] But know this, that if the master of the house had known what hour the thief would come, he would have watched and not allowed his house to be broken into.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Thes. 5:2 (NKJV) For you yourselves know perfectly that the day of the Lord so comes as a thief in the night. [4-6]  But you, brethren, are not in darkness, so that this Day should overtake you as a thief. [5] You are all sons of light and sons of the day. We are not of the night nor of darkness. [6] Therefore let us not sleep, as others do, but let us watch and be sober.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Peter 3:10 (NKJV)  But the day of the Lord will come as a thief in the night, in which the heavens will pass away with a great noise, and the elements will melt with fervent heat; both the earth and the works that are in it will be burned up.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16:15 (NKJV)  "Behold, I am coming as a thief. Blessed is he who watches, and keeps his garments, lest he walk naked and they see his shame."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Judgment is coming upon WHOM? 1 Peter 4:7 . . . 17</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Peter 4:7 (NKJV)  But the end of all things is at hand; therefore be serious and watchful in your prayers.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Peter 4:17 (NKJV)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For the time has come for judgment to begin at the house of God; and if it begins with us first, what will be the end of those who do not obey the gospel of God? </a:t>
            </a:r>
          </a:p>
          <a:p>
            <a:pPr marL="382588" indent="-325438">
              <a:spcBef>
                <a:spcPts val="638"/>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A few had NOT defiled their garments;  -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Judgment will be personal – 2 Cor 5:10;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Cor. 5:9-10 (NKJV)  Therefore we make it our aim, whether present or absent, to be well pleasing to Him. [10] For we must all appear before the judgment seat of Christ, that each one may receive the things done in the body, according to what he has done, whether good or bad.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Most failed to keep themselves unspotted from the world – James 1:27 –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James 1:27 (NKJV)  ure and undefiled religion before God and the Father is this: to visit orphans and widows in their trouble, and to keep oneself unspotted from the world.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A few were serving the Lord. 1 Kings 19:18; Mat 7:13,14</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Kings 19:18 (NKJV)  Yet I have reserved seven thousand in Israel, all whose knees have not bowed to Baal, and every mouth that has not kissed him."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7:13-14 (NKJV)  "Enter by the narrow gate; for wide is the gate and broad is the way that leads to destruction, and there are many who go in by it. [14] Because narrow is the gate and difficult is the way which leads to life, and there are few who find it.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632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82588" indent="-325438">
              <a:spcBef>
                <a:spcPts val="638"/>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if you will not watch;  -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Judgment is coming – thus the need to be prepared at ALL TIMES! (Matthew 24:42-43; 1 Thes. 5:2,4-6; 2 Peter 3:10; Rev. 16:15)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24:42-43 (NKJV)   Watch therefore, for you do not know what hour your Lord is coming. [43] But know this, that if the master of the house had known what hour the thief would come, he would have watched and not allowed his house to be broken into.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Thes. 5:2 (NKJV) For you yourselves know perfectly that the day of the Lord so comes as a thief in the night. [4-6]  But you, brethren, are not in darkness, so that this Day should overtake you as a thief. [5] You are all sons of light and sons of the day. We are not of the night nor of darkness. [6] Therefore let us not sleep, as others do, but let us watch and be sober.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Peter 3:10 (NKJV)  But the day of the Lord will come as a thief in the night, in which the heavens will pass away with a great noise, and the elements will melt with fervent heat; both the earth and the works that are in it will be burned up.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16:15 (NKJV)  "Behold, I am coming as a thief. Blessed is he who watches, and keeps his garments, lest he walk naked and they see his shame."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Judgment is coming upon WHOM? 1 Peter 4:7 . . . 17</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Peter 4:7 (NKJV)  But the end of all things is at hand; therefore be serious and watchful in your prayers.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Peter 4:17 (NKJV)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For the time has come for judgment to begin at the house of God; and if it begins with us first, what will be the end of those who do not obey the gospel of God? </a:t>
            </a:r>
          </a:p>
          <a:p>
            <a:pPr marL="382588" indent="-325438">
              <a:spcBef>
                <a:spcPts val="638"/>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A few had NOT defiled their garments;  -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Judgment will be personal – 2 Cor 5:10;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Cor. 5:9-10 (NKJV)  Therefore we make it our aim, whether present or absent, to be well pleasing to Him. [10] For we must all appear before the judgment seat of Christ, that each one may receive the things done in the body, according to what he has done, whether good or bad.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Most failed to keep themselves unspotted from the world – James 1:27 –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James 1:27 (NKJV)  ure and undefiled religion before God and the Father is this: to visit orphans and widows in their trouble, and to keep oneself unspotted from the world.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A few were serving the Lord. 1 Kings 19:18; Mat 7:13,14</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Kings 19:18 (NKJV)  Yet I have reserved seven thousand in Israel, all whose knees have not bowed to Baal, and every mouth that has not kissed him."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7:13-14 (NKJV)  "Enter by the narrow gate; for wide is the gate and broad is the way that leads to destruction, and there are many who go in by it. [14] Because narrow is the gate and difficult is the way which leads to life, and there are few who find it.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837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82588" indent="-325438">
              <a:spcBef>
                <a:spcPts val="638"/>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if you will not watch;  -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Judgment is coming – thus the need to be prepared at ALL TIMES! (Matthew 24:42-43; 1 Thes. 5:2,4-6; 2 Peter 3:10; Rev. 16:15)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24:42-43 (NKJV)   Watch therefore, for you do not know what hour your Lord is coming. [43] But know this, that if the master of the house had known what hour the thief would come, he would have watched and not allowed his house to be broken into.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Thes. 5:2 (NKJV) For you yourselves know perfectly that the day of the Lord so comes as a thief in the night. [4-6]  But you, brethren, are not in darkness, so that this Day should overtake you as a thief. [5] You are all sons of light and sons of the day. We are not of the night nor of darkness. [6] Therefore let us not sleep, as others do, but let us watch and be sober.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Peter 3:10 (NKJV)  But the day of the Lord will come as a thief in the night, in which the heavens will pass away with a great noise, and the elements will melt with fervent heat; both the earth and the works that are in it will be burned up.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16:15 (NKJV)  "Behold, I am coming as a thief. Blessed is he who watches, and keeps his garments, lest he walk naked and they see his shame."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Judgment is coming upon WHOM? 1 Peter 4:7 . . . 17</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Peter 4:7 (NKJV)  But the end of all things is at hand; therefore be serious and watchful in your prayers.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Peter 4:17 (NKJV)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For the time has come for judgment to begin at the house of God; and if it begins with us first, what will be the end of those who do not obey the gospel of God? </a:t>
            </a:r>
          </a:p>
          <a:p>
            <a:pPr marL="382588" indent="-325438">
              <a:spcBef>
                <a:spcPts val="638"/>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A few had NOT defiled their garments;  -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Judgment will be personal – 2 Cor 5:10;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Cor. 5:9-10 (NKJV)  Therefore we make it our aim, whether present or absent, to be well pleasing to Him. [10] For we must all appear before the judgment seat of Christ, that each one may receive the things done in the body, according to what he has done, whether good or bad.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Most failed to keep themselves unspotted from the world – James 1:27 –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James 1:27 (NKJV)  ure and undefiled religion before God and the Father is this: to visit orphans and widows in their trouble, and to keep oneself unspotted from the world.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A few were serving the Lord. 1 Kings 19:18; Mat 7:13,14</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Kings 19:18 (NKJV)  Yet I have reserved seven thousand in Israel, all whose knees have not bowed to Baal, and every mouth that has not kissed him."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7:13-14 (NKJV)  "Enter by the narrow gate; for wide is the gate and broad is the way that leads to destruction, and there are many who go in by it. [14] Because narrow is the gate and difficult is the way which leads to life, and there are few who find it.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82588" indent="-325438">
              <a:spcBef>
                <a:spcPts val="638"/>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if you will not watch;  -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Judgment is coming – thus the need to be prepared at ALL TIMES! (Matthew 24:42-43; 1 Thes. 5:2,4-6; 2 Peter 3:10; Rev. 16:15)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24:42-43 (NKJV)   Watch therefore, for you do not know what hour your Lord is coming. [43] But know this, that if the master of the house had known what hour the thief would come, he would have watched and not allowed his house to be broken into.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Thes. 5:2 (NKJV) For you yourselves know perfectly that the day of the Lord so comes as a thief in the night. [4-6]  But you, brethren, are not in darkness, so that this Day should overtake you as a thief. [5] You are all sons of light and sons of the day. We are not of the night nor of darkness. [6] Therefore let us not sleep, as others do, but let us watch and be sober.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Peter 3:10 (NKJV)  But the day of the Lord will come as a thief in the night, in which the heavens will pass away with a great noise, and the elements will melt with fervent heat; both the earth and the works that are in it will be burned up.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Rev. 16:15 (NKJV)  "Behold, I am coming as a thief. Blessed is he who watches, and keeps his garments, lest he walk naked and they see his shame."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Judgment is coming upon WHOM? 1 Peter 4:7 . . . 17</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Peter 4:7 (NKJV)  But the end of all things is at hand; therefore be serious and watchful in your prayers.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Peter 4:17 (NKJV)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    For the time has come for judgment to begin at the house of God; and if it begins with us first, what will be the end of those who do not obey the gospel of God? </a:t>
            </a:r>
          </a:p>
          <a:p>
            <a:pPr marL="382588" indent="-325438">
              <a:spcBef>
                <a:spcPts val="638"/>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A few had NOT defiled their garments;  -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Judgment will be personal – 2 Cor 5:10;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Cor. 5:9-10 (NKJV)  Therefore we make it our aim, whether present or absent, to be well pleasing to Him. [10] For we must all appear before the judgment seat of Christ, that each one may receive the things done in the body, according to what he has done, whether good or bad.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Most failed to keep themselves unspotted from the world – James 1:27 –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James 1:27 (NKJV)  ure and undefiled religion before God and the Father is this: to visit orphans and widows in their trouble, and to keep oneself unspotted from the world. </a:t>
            </a:r>
          </a:p>
          <a:p>
            <a:pPr marL="382588" indent="-325438">
              <a:spcBef>
                <a:spcPts val="588"/>
              </a:spcBef>
            </a:pP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A few were serving the Lord. 1 Kings 19:18; Mat 7:13,14</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1 Kings 19:18 (NKJV)  Yet I have reserved seven thousand in Israel, all whose knees have not bowed to Baal, and every mouth that has not kissed him."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7:13-14 (NKJV)  "Enter by the narrow gate; for wide is the gate and broad is the way that leads to destruction, and there are many who go in by it. [14] Because narrow is the gate and difficult is the way which leads to life, and there are few who find it.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246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57150">
              <a:spcBef>
                <a:spcPts val="588"/>
              </a:spcBef>
            </a:pPr>
            <a:r>
              <a:rPr lang="en-US" sz="1600">
                <a:solidFill>
                  <a:srgbClr val="0000FF"/>
                </a:solidFill>
                <a:effectLst>
                  <a:outerShdw blurRad="38100" dist="38100" dir="2700000" algn="tl">
                    <a:srgbClr val="DDDDDD"/>
                  </a:outerShdw>
                </a:effectLst>
                <a:latin typeface="Arial Bold Italic" charset="0"/>
                <a:cs typeface="Arial Bold Italic" charset="0"/>
                <a:sym typeface="Arial Bold Italic" charset="0"/>
              </a:rPr>
              <a:t>for they are worthy; - </a:t>
            </a:r>
          </a:p>
          <a:p>
            <a:pPr marL="57150">
              <a:spcBef>
                <a:spcPts val="588"/>
              </a:spcBef>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Not a reference to merit – but to having been purified by the blood of the Lamb, (i.e. forgiven, sanctified and justified) 1 Cor. 6:11; 2 Thes. 1:5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1 Cor. 6:11 (NKJV)  And such were some of you. But you were washed, but you were sanctified, but you were justified in the name of the Lord Jesus and by the Spirit of our God.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Luke 21:36 (NKJV)    Watch therefore, and pray always that you may be counted worthy to escape all these things that will come to pass, and to stand before the Son of Man."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2 Thes. 1:5 (NKJV)  which is manifest evidence of the righteous judgment of God, that you may be counted worthy of the kingdom of God, for which you also suffer; </a:t>
            </a:r>
          </a:p>
          <a:p>
            <a:pPr marL="57150">
              <a:spcBef>
                <a:spcPts val="588"/>
              </a:spcBef>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Obeyed the gospel and continued serving the Lord by faith.</a:t>
            </a:r>
          </a:p>
          <a:p>
            <a:pPr marL="57150">
              <a:spcBef>
                <a:spcPts val="588"/>
              </a:spcBef>
            </a:pPr>
            <a:r>
              <a:rPr lang="en-US" sz="1600">
                <a:solidFill>
                  <a:srgbClr val="0000FF"/>
                </a:solidFill>
                <a:effectLst>
                  <a:outerShdw blurRad="38100" dist="38100" dir="2700000" algn="tl">
                    <a:srgbClr val="DDDDDD"/>
                  </a:outerShdw>
                </a:effectLst>
                <a:latin typeface="Arial Bold" charset="0"/>
                <a:cs typeface="Arial Bold" charset="0"/>
                <a:sym typeface="Arial Bold" charset="0"/>
              </a:rPr>
              <a:t>Victory garments – </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Rev. 19:8 (NKJV)  And to her it was granted to be arrayed in fine linen, clean and bright, for the fine linen is the righteous acts of the saints. </a:t>
            </a:r>
          </a:p>
          <a:p>
            <a:pPr marL="57150">
              <a:spcBef>
                <a:spcPts val="588"/>
              </a:spcBef>
            </a:pPr>
            <a:r>
              <a:rPr lang="en-US" sz="1600">
                <a:solidFill>
                  <a:srgbClr val="0000FF"/>
                </a:solidFill>
                <a:effectLst>
                  <a:outerShdw blurRad="38100" dist="38100" dir="2700000" algn="tl">
                    <a:srgbClr val="DDDDDD"/>
                  </a:outerShdw>
                </a:effectLst>
                <a:latin typeface="Arial Bold" charset="0"/>
                <a:cs typeface="Arial Bold" charset="0"/>
                <a:sym typeface="Arial Bold" charset="0"/>
              </a:rPr>
              <a:t>Not blot his name out of the book of life –  </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Exodus 32:32-33; Psalm 69:28; </a:t>
            </a:r>
            <a:r>
              <a:rPr lang="en-US" sz="1600">
                <a:solidFill>
                  <a:srgbClr val="000000"/>
                </a:solidFill>
                <a:effectLst>
                  <a:outerShdw blurRad="38100" dist="38100" dir="2700000" algn="tl">
                    <a:srgbClr val="DDDDDD"/>
                  </a:outerShdw>
                </a:effectLst>
                <a:latin typeface="Arial" charset="0"/>
                <a:cs typeface="Arial" charset="0"/>
                <a:sym typeface="Arial" charset="0"/>
              </a:rPr>
              <a:t>Rev. 20:12,15; 21:27</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Exodus 32:32-33 (NKJV)  Yet now, if You will forgive their sin--but if not, I pray, blot me out of Your book which You have written." [33] And the Lord said to Moses, "Whoever has sinned against Me, I will blot him out of My book.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Psalm 69:28 (NKJV)  Let them be blotted out of the book of the living, And not be written with the righteous.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Philip. 4:3 (NKJV)   And I urge you also, true companion, help these women who labored with me in the gospel, with Clement also, and the rest of my fellow workers, whose names are in the Book of Life.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 Rev. 20:12 (NKJV)  And I saw the dead, small and great, standing before God, and books were opened. And another book was opened, which is the Book of Life. And the dead were judged according to their works, by the things which were written in the books. . . .[15]   And anyone not found written in the Book of Life was cast into the lake of fire.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Rev. 21:27 (NKJV)   But there shall by no means enter it anything that defiles, or causes an abomination or a lie, but only those who are written in the Lamb's Book of Life. </a:t>
            </a:r>
          </a:p>
          <a:p>
            <a:pPr marL="57150">
              <a:spcBef>
                <a:spcPts val="588"/>
              </a:spcBef>
            </a:pPr>
            <a:r>
              <a:rPr lang="en-US" sz="1600">
                <a:solidFill>
                  <a:srgbClr val="0000FF"/>
                </a:solidFill>
                <a:effectLst>
                  <a:outerShdw blurRad="38100" dist="38100" dir="2700000" algn="tl">
                    <a:srgbClr val="DDDDDD"/>
                  </a:outerShdw>
                </a:effectLst>
                <a:latin typeface="Arial Bold" charset="0"/>
                <a:cs typeface="Arial Bold" charset="0"/>
                <a:sym typeface="Arial Bold" charset="0"/>
              </a:rPr>
              <a:t>Confess his name</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Matthew 10:32-33 (NKJV)  "Therefore whoever confesses Me before men, him I will also confess before My Father who is in heaven. [33] But whoever denies Me before men, him I will also deny before My Father who is in heaven.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4514"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spcBef>
                <a:spcPts val="413"/>
              </a:spcBef>
            </a:pPr>
            <a:r>
              <a:rPr lang="en-US">
                <a:solidFill>
                  <a:srgbClr val="0000FF"/>
                </a:solidFill>
                <a:effectLst>
                  <a:outerShdw blurRad="38100" dist="38100" dir="2700000" algn="tl">
                    <a:srgbClr val="DDDDDD"/>
                  </a:outerShdw>
                </a:effectLst>
                <a:latin typeface="Arial Bold Italic" charset="0"/>
                <a:cs typeface="Arial Bold Italic" charset="0"/>
                <a:sym typeface="Arial Bold Italic" charset="0"/>
              </a:rPr>
              <a:t>for they are worthy; - </a:t>
            </a:r>
          </a:p>
          <a:p>
            <a:pPr marL="39688">
              <a:spcBef>
                <a:spcPts val="413"/>
              </a:spcBef>
            </a:pPr>
            <a:r>
              <a:rPr lang="en-US">
                <a:solidFill>
                  <a:srgbClr val="000000"/>
                </a:solidFill>
                <a:effectLst>
                  <a:outerShdw blurRad="38100" dist="38100" dir="2700000" algn="tl">
                    <a:srgbClr val="DDDDDD"/>
                  </a:outerShdw>
                </a:effectLst>
                <a:latin typeface="Arial Italic" charset="0"/>
                <a:cs typeface="Arial Italic" charset="0"/>
                <a:sym typeface="Arial Italic" charset="0"/>
              </a:rPr>
              <a:t>Not a reference to merit – but to having been purified by the blood of the Lamb, (i.e. forgiven, sanctified and justified) 1 Cor. 6:11; 2 Thes. 1:5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1 Cor. 6:11 (NKJV)  And such were some of you. But you were washed, but you were sanctified, but you were justified in the name of the Lord Jesus and by the Spirit of our God.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Luke 21:36 (NKJV)    Watch therefore, and pray always that you may be counted worthy to escape all these things that will come to pass, and to stand before the Son of Man."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2 Thes. 1:5 (NKJV)  which is manifest evidence of the righteous judgment of God, that you may be counted worthy of the kingdom of God, for which you also suffer; </a:t>
            </a:r>
          </a:p>
          <a:p>
            <a:pPr marL="39688">
              <a:spcBef>
                <a:spcPts val="413"/>
              </a:spcBef>
            </a:pPr>
            <a:r>
              <a:rPr lang="en-US">
                <a:solidFill>
                  <a:srgbClr val="000000"/>
                </a:solidFill>
                <a:effectLst>
                  <a:outerShdw blurRad="38100" dist="38100" dir="2700000" algn="tl">
                    <a:srgbClr val="DDDDDD"/>
                  </a:outerShdw>
                </a:effectLst>
                <a:latin typeface="Arial Italic" charset="0"/>
                <a:cs typeface="Arial Italic" charset="0"/>
                <a:sym typeface="Arial Italic" charset="0"/>
              </a:rPr>
              <a:t>Obeyed the gospel and continued serving the Lord by faith.</a:t>
            </a:r>
          </a:p>
          <a:p>
            <a:pPr marL="39688">
              <a:spcBef>
                <a:spcPts val="413"/>
              </a:spcBef>
            </a:pPr>
            <a:r>
              <a:rPr lang="en-US">
                <a:solidFill>
                  <a:srgbClr val="0000FF"/>
                </a:solidFill>
                <a:effectLst>
                  <a:outerShdw blurRad="38100" dist="38100" dir="2700000" algn="tl">
                    <a:srgbClr val="DDDDDD"/>
                  </a:outerShdw>
                </a:effectLst>
                <a:latin typeface="Arial Bold" charset="0"/>
                <a:cs typeface="Arial Bold" charset="0"/>
                <a:sym typeface="Arial Bold" charset="0"/>
              </a:rPr>
              <a:t>Victory garments – </a:t>
            </a:r>
            <a:r>
              <a:rPr lang="en-US">
                <a:solidFill>
                  <a:srgbClr val="000000"/>
                </a:solidFill>
                <a:effectLst>
                  <a:outerShdw blurRad="38100" dist="38100" dir="2700000" algn="tl">
                    <a:srgbClr val="DDDDDD"/>
                  </a:outerShdw>
                </a:effectLst>
                <a:latin typeface="Arial Italic" charset="0"/>
                <a:cs typeface="Arial Italic" charset="0"/>
                <a:sym typeface="Arial Italic" charset="0"/>
              </a:rPr>
              <a:t>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Rev. 19:8 (NKJV)  And to her it was granted to be arrayed in fine linen, clean and bright, for the fine linen is the righteous acts of the saints. </a:t>
            </a:r>
          </a:p>
          <a:p>
            <a:pPr marL="39688">
              <a:spcBef>
                <a:spcPts val="413"/>
              </a:spcBef>
            </a:pPr>
            <a:r>
              <a:rPr lang="en-US">
                <a:solidFill>
                  <a:srgbClr val="0000FF"/>
                </a:solidFill>
                <a:effectLst>
                  <a:outerShdw blurRad="38100" dist="38100" dir="2700000" algn="tl">
                    <a:srgbClr val="DDDDDD"/>
                  </a:outerShdw>
                </a:effectLst>
                <a:latin typeface="Arial Bold" charset="0"/>
                <a:cs typeface="Arial Bold" charset="0"/>
                <a:sym typeface="Arial Bold" charset="0"/>
              </a:rPr>
              <a:t>Not blot his name out of the book of life –  </a:t>
            </a:r>
            <a:r>
              <a:rPr lang="en-US">
                <a:solidFill>
                  <a:srgbClr val="000000"/>
                </a:solidFill>
                <a:effectLst>
                  <a:outerShdw blurRad="38100" dist="38100" dir="2700000" algn="tl">
                    <a:srgbClr val="DDDDDD"/>
                  </a:outerShdw>
                </a:effectLst>
                <a:latin typeface="Arial Italic" charset="0"/>
                <a:cs typeface="Arial Italic" charset="0"/>
                <a:sym typeface="Arial Italic" charset="0"/>
              </a:rPr>
              <a:t>Exodus 32:32-33; Psalm 69:28; </a:t>
            </a:r>
            <a:r>
              <a:rPr lang="en-US">
                <a:solidFill>
                  <a:srgbClr val="000000"/>
                </a:solidFill>
                <a:effectLst>
                  <a:outerShdw blurRad="38100" dist="38100" dir="2700000" algn="tl">
                    <a:srgbClr val="DDDDDD"/>
                  </a:outerShdw>
                </a:effectLst>
                <a:latin typeface="Arial" charset="0"/>
                <a:cs typeface="Arial" charset="0"/>
                <a:sym typeface="Arial" charset="0"/>
              </a:rPr>
              <a:t>Rev. 20:12,15; 21:27</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Exodus 32:32-33 (NKJV)  Yet now, if You will forgive their sin--but if not, I pray, blot me out of Your book which You have written." [33] And the Lord said to Moses, "Whoever has sinned against Me, I will blot him out of My book.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Psalm 69:28 (NKJV)  Let them be blotted out of the book of the living, And not be written with the righteous.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Philip. 4:3 (NKJV)   And I urge you also, true companion, help these women who labored with me in the gospel, with Clement also, and the rest of my fellow workers, whose names are in the Book of Life.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 Rev. 20:12 (NKJV)  And I saw the dead, small and great, standing before God, and books were opened. And another book was opened, which is the Book of Life. And the dead were judged according to their works, by the things which were written in the books. . . .[15]   And anyone not found written in the Book of Life was cast into the lake of fire.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Rev. 21:27 (NKJV)   But there shall by no means enter it anything that defiles, or causes an abomination or a lie, but only those who are written in the Lamb's Book of Life. </a:t>
            </a:r>
          </a:p>
          <a:p>
            <a:pPr marL="39688">
              <a:spcBef>
                <a:spcPts val="413"/>
              </a:spcBef>
            </a:pPr>
            <a:r>
              <a:rPr lang="en-US">
                <a:solidFill>
                  <a:srgbClr val="0000FF"/>
                </a:solidFill>
                <a:effectLst>
                  <a:outerShdw blurRad="38100" dist="38100" dir="2700000" algn="tl">
                    <a:srgbClr val="DDDDDD"/>
                  </a:outerShdw>
                </a:effectLst>
                <a:latin typeface="Arial Bold" charset="0"/>
                <a:cs typeface="Arial Bold" charset="0"/>
                <a:sym typeface="Arial Bold" charset="0"/>
              </a:rPr>
              <a:t>Confess his name</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Matthew 10:32-33 (NKJV)  "Therefore whoever confesses Me before men, him I will also confess before My Father who is in heaven. [33] But whoever denies Me before men, him I will also deny before My Father who is in heaven.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656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spcBef>
                <a:spcPts val="413"/>
              </a:spcBef>
            </a:pPr>
            <a:r>
              <a:rPr lang="en-US">
                <a:solidFill>
                  <a:srgbClr val="0000FF"/>
                </a:solidFill>
                <a:effectLst>
                  <a:outerShdw blurRad="38100" dist="38100" dir="2700000" algn="tl">
                    <a:srgbClr val="DDDDDD"/>
                  </a:outerShdw>
                </a:effectLst>
                <a:latin typeface="Arial Bold Italic" charset="0"/>
                <a:cs typeface="Arial Bold Italic" charset="0"/>
                <a:sym typeface="Arial Bold Italic" charset="0"/>
              </a:rPr>
              <a:t>for they are worthy; - </a:t>
            </a:r>
          </a:p>
          <a:p>
            <a:pPr marL="39688">
              <a:spcBef>
                <a:spcPts val="413"/>
              </a:spcBef>
            </a:pPr>
            <a:r>
              <a:rPr lang="en-US">
                <a:solidFill>
                  <a:srgbClr val="000000"/>
                </a:solidFill>
                <a:effectLst>
                  <a:outerShdw blurRad="38100" dist="38100" dir="2700000" algn="tl">
                    <a:srgbClr val="DDDDDD"/>
                  </a:outerShdw>
                </a:effectLst>
                <a:latin typeface="Arial Italic" charset="0"/>
                <a:cs typeface="Arial Italic" charset="0"/>
                <a:sym typeface="Arial Italic" charset="0"/>
              </a:rPr>
              <a:t>Not a reference to merit – but to having been purified by the blood of the Lamb, (i.e. forgiven, sanctified and justified) 1 Cor. 6:11; 2 Thes. 1:5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1 Cor. 6:11 (NKJV)  And such were some of you. But you were washed, but you were sanctified, but you were justified in the name of the Lord Jesus and by the Spirit of our God.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Luke 21:36 (NKJV)    Watch therefore, and pray always that you may be counted worthy to escape all these things that will come to pass, and to stand before the Son of Man."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2 Thes. 1:5 (NKJV)  which is manifest evidence of the righteous judgment of God, that you may be counted worthy of the kingdom of God, for which you also suffer; </a:t>
            </a:r>
          </a:p>
          <a:p>
            <a:pPr marL="39688">
              <a:spcBef>
                <a:spcPts val="413"/>
              </a:spcBef>
            </a:pPr>
            <a:r>
              <a:rPr lang="en-US">
                <a:solidFill>
                  <a:srgbClr val="000000"/>
                </a:solidFill>
                <a:effectLst>
                  <a:outerShdw blurRad="38100" dist="38100" dir="2700000" algn="tl">
                    <a:srgbClr val="DDDDDD"/>
                  </a:outerShdw>
                </a:effectLst>
                <a:latin typeface="Arial Italic" charset="0"/>
                <a:cs typeface="Arial Italic" charset="0"/>
                <a:sym typeface="Arial Italic" charset="0"/>
              </a:rPr>
              <a:t>Obeyed the gospel and continued serving the Lord by faith.</a:t>
            </a:r>
          </a:p>
          <a:p>
            <a:pPr marL="39688">
              <a:spcBef>
                <a:spcPts val="413"/>
              </a:spcBef>
            </a:pPr>
            <a:r>
              <a:rPr lang="en-US">
                <a:solidFill>
                  <a:srgbClr val="0000FF"/>
                </a:solidFill>
                <a:effectLst>
                  <a:outerShdw blurRad="38100" dist="38100" dir="2700000" algn="tl">
                    <a:srgbClr val="DDDDDD"/>
                  </a:outerShdw>
                </a:effectLst>
                <a:latin typeface="Arial Bold" charset="0"/>
                <a:cs typeface="Arial Bold" charset="0"/>
                <a:sym typeface="Arial Bold" charset="0"/>
              </a:rPr>
              <a:t>Victory garments – </a:t>
            </a:r>
            <a:r>
              <a:rPr lang="en-US">
                <a:solidFill>
                  <a:srgbClr val="000000"/>
                </a:solidFill>
                <a:effectLst>
                  <a:outerShdw blurRad="38100" dist="38100" dir="2700000" algn="tl">
                    <a:srgbClr val="DDDDDD"/>
                  </a:outerShdw>
                </a:effectLst>
                <a:latin typeface="Arial Italic" charset="0"/>
                <a:cs typeface="Arial Italic" charset="0"/>
                <a:sym typeface="Arial Italic" charset="0"/>
              </a:rPr>
              <a:t>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Rev. 19:8 (NKJV)  And to her it was granted to be arrayed in fine linen, clean and bright, for the fine linen is the righteous acts of the saints. </a:t>
            </a:r>
          </a:p>
          <a:p>
            <a:pPr marL="39688">
              <a:spcBef>
                <a:spcPts val="413"/>
              </a:spcBef>
            </a:pPr>
            <a:r>
              <a:rPr lang="en-US">
                <a:solidFill>
                  <a:srgbClr val="0000FF"/>
                </a:solidFill>
                <a:effectLst>
                  <a:outerShdw blurRad="38100" dist="38100" dir="2700000" algn="tl">
                    <a:srgbClr val="DDDDDD"/>
                  </a:outerShdw>
                </a:effectLst>
                <a:latin typeface="Arial Bold" charset="0"/>
                <a:cs typeface="Arial Bold" charset="0"/>
                <a:sym typeface="Arial Bold" charset="0"/>
              </a:rPr>
              <a:t>Not blot his name out of the book of life –  </a:t>
            </a:r>
            <a:r>
              <a:rPr lang="en-US">
                <a:solidFill>
                  <a:srgbClr val="000000"/>
                </a:solidFill>
                <a:effectLst>
                  <a:outerShdw blurRad="38100" dist="38100" dir="2700000" algn="tl">
                    <a:srgbClr val="DDDDDD"/>
                  </a:outerShdw>
                </a:effectLst>
                <a:latin typeface="Arial Italic" charset="0"/>
                <a:cs typeface="Arial Italic" charset="0"/>
                <a:sym typeface="Arial Italic" charset="0"/>
              </a:rPr>
              <a:t>Exodus 32:32-33; Psalm 69:28; </a:t>
            </a:r>
            <a:r>
              <a:rPr lang="en-US">
                <a:solidFill>
                  <a:srgbClr val="000000"/>
                </a:solidFill>
                <a:effectLst>
                  <a:outerShdw blurRad="38100" dist="38100" dir="2700000" algn="tl">
                    <a:srgbClr val="DDDDDD"/>
                  </a:outerShdw>
                </a:effectLst>
                <a:latin typeface="Arial" charset="0"/>
                <a:cs typeface="Arial" charset="0"/>
                <a:sym typeface="Arial" charset="0"/>
              </a:rPr>
              <a:t>Rev. 20:12,15; 21:27</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Exodus 32:32-33 (NKJV)  Yet now, if You will forgive their sin--but if not, I pray, blot me out of Your book which You have written." [33] And the Lord said to Moses, "Whoever has sinned against Me, I will blot him out of My book.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Psalm 69:28 (NKJV)  Let them be blotted out of the book of the living, And not be written with the righteous.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Philip. 4:3 (NKJV)   And I urge you also, true companion, help these women who labored with me in the gospel, with Clement also, and the rest of my fellow workers, whose names are in the Book of Life.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 Rev. 20:12 (NKJV)  And I saw the dead, small and great, standing before God, and books were opened. And another book was opened, which is the Book of Life. And the dead were judged according to their works, by the things which were written in the books. . . .[15]   And anyone not found written in the Book of Life was cast into the lake of fire.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Rev. 21:27 (NKJV)   But there shall by no means enter it anything that defiles, or causes an abomination or a lie, but only those who are written in the Lamb's Book of Life. </a:t>
            </a:r>
          </a:p>
          <a:p>
            <a:pPr marL="39688">
              <a:spcBef>
                <a:spcPts val="413"/>
              </a:spcBef>
            </a:pPr>
            <a:r>
              <a:rPr lang="en-US">
                <a:solidFill>
                  <a:srgbClr val="0000FF"/>
                </a:solidFill>
                <a:effectLst>
                  <a:outerShdw blurRad="38100" dist="38100" dir="2700000" algn="tl">
                    <a:srgbClr val="DDDDDD"/>
                  </a:outerShdw>
                </a:effectLst>
                <a:latin typeface="Arial Bold" charset="0"/>
                <a:cs typeface="Arial Bold" charset="0"/>
                <a:sym typeface="Arial Bold" charset="0"/>
              </a:rPr>
              <a:t>Confess his name</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Matthew 10:32-33 (NKJV)  "Therefore whoever confesses Me before men, him I will also confess before My Father who is in heaven. [33] But whoever denies Me before men, him I will also deny before My Father who is in heaven.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861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spcBef>
                <a:spcPts val="413"/>
              </a:spcBef>
            </a:pPr>
            <a:r>
              <a:rPr lang="en-US">
                <a:solidFill>
                  <a:srgbClr val="0000FF"/>
                </a:solidFill>
                <a:effectLst>
                  <a:outerShdw blurRad="38100" dist="38100" dir="2700000" algn="tl">
                    <a:srgbClr val="DDDDDD"/>
                  </a:outerShdw>
                </a:effectLst>
                <a:latin typeface="Arial Bold Italic" charset="0"/>
                <a:cs typeface="Arial Bold Italic" charset="0"/>
                <a:sym typeface="Arial Bold Italic" charset="0"/>
              </a:rPr>
              <a:t>for they are worthy; - </a:t>
            </a:r>
          </a:p>
          <a:p>
            <a:pPr marL="39688">
              <a:spcBef>
                <a:spcPts val="413"/>
              </a:spcBef>
            </a:pPr>
            <a:r>
              <a:rPr lang="en-US">
                <a:solidFill>
                  <a:srgbClr val="000000"/>
                </a:solidFill>
                <a:effectLst>
                  <a:outerShdw blurRad="38100" dist="38100" dir="2700000" algn="tl">
                    <a:srgbClr val="DDDDDD"/>
                  </a:outerShdw>
                </a:effectLst>
                <a:latin typeface="Arial Italic" charset="0"/>
                <a:cs typeface="Arial Italic" charset="0"/>
                <a:sym typeface="Arial Italic" charset="0"/>
              </a:rPr>
              <a:t>Not a reference to merit – but to having been purified by the blood of the Lamb, (i.e. forgiven, sanctified and justified) 1 Cor. 6:11; 2 Thes. 1:5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1 Cor. 6:11 (NKJV)  And such were some of you. But you were washed, but you were sanctified, but you were justified in the name of the Lord Jesus and by the Spirit of our God.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Luke 21:36 (NKJV)    Watch therefore, and pray always that you may be counted worthy to escape all these things that will come to pass, and to stand before the Son of Man."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2 Thes. 1:5 (NKJV)  which is manifest evidence of the righteous judgment of God, that you may be counted worthy of the kingdom of God, for which you also suffer; </a:t>
            </a:r>
          </a:p>
          <a:p>
            <a:pPr marL="39688">
              <a:spcBef>
                <a:spcPts val="413"/>
              </a:spcBef>
            </a:pPr>
            <a:r>
              <a:rPr lang="en-US">
                <a:solidFill>
                  <a:srgbClr val="000000"/>
                </a:solidFill>
                <a:effectLst>
                  <a:outerShdw blurRad="38100" dist="38100" dir="2700000" algn="tl">
                    <a:srgbClr val="DDDDDD"/>
                  </a:outerShdw>
                </a:effectLst>
                <a:latin typeface="Arial Italic" charset="0"/>
                <a:cs typeface="Arial Italic" charset="0"/>
                <a:sym typeface="Arial Italic" charset="0"/>
              </a:rPr>
              <a:t>Obeyed the gospel and continued serving the Lord by faith.</a:t>
            </a:r>
          </a:p>
          <a:p>
            <a:pPr marL="39688">
              <a:spcBef>
                <a:spcPts val="413"/>
              </a:spcBef>
            </a:pPr>
            <a:r>
              <a:rPr lang="en-US">
                <a:solidFill>
                  <a:srgbClr val="0000FF"/>
                </a:solidFill>
                <a:effectLst>
                  <a:outerShdw blurRad="38100" dist="38100" dir="2700000" algn="tl">
                    <a:srgbClr val="DDDDDD"/>
                  </a:outerShdw>
                </a:effectLst>
                <a:latin typeface="Arial Bold" charset="0"/>
                <a:cs typeface="Arial Bold" charset="0"/>
                <a:sym typeface="Arial Bold" charset="0"/>
              </a:rPr>
              <a:t>Victory garments – </a:t>
            </a:r>
            <a:r>
              <a:rPr lang="en-US">
                <a:solidFill>
                  <a:srgbClr val="000000"/>
                </a:solidFill>
                <a:effectLst>
                  <a:outerShdw blurRad="38100" dist="38100" dir="2700000" algn="tl">
                    <a:srgbClr val="DDDDDD"/>
                  </a:outerShdw>
                </a:effectLst>
                <a:latin typeface="Arial Italic" charset="0"/>
                <a:cs typeface="Arial Italic" charset="0"/>
                <a:sym typeface="Arial Italic" charset="0"/>
              </a:rPr>
              <a:t>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Rev. 19:8 (NKJV)  And to her it was granted to be arrayed in fine linen, clean and bright, for the fine linen is the righteous acts of the saints. </a:t>
            </a:r>
          </a:p>
          <a:p>
            <a:pPr marL="39688">
              <a:spcBef>
                <a:spcPts val="413"/>
              </a:spcBef>
            </a:pPr>
            <a:r>
              <a:rPr lang="en-US">
                <a:solidFill>
                  <a:srgbClr val="0000FF"/>
                </a:solidFill>
                <a:effectLst>
                  <a:outerShdw blurRad="38100" dist="38100" dir="2700000" algn="tl">
                    <a:srgbClr val="DDDDDD"/>
                  </a:outerShdw>
                </a:effectLst>
                <a:latin typeface="Arial Bold" charset="0"/>
                <a:cs typeface="Arial Bold" charset="0"/>
                <a:sym typeface="Arial Bold" charset="0"/>
              </a:rPr>
              <a:t>Not blot his name out of the book of life –  </a:t>
            </a:r>
            <a:r>
              <a:rPr lang="en-US">
                <a:solidFill>
                  <a:srgbClr val="000000"/>
                </a:solidFill>
                <a:effectLst>
                  <a:outerShdw blurRad="38100" dist="38100" dir="2700000" algn="tl">
                    <a:srgbClr val="DDDDDD"/>
                  </a:outerShdw>
                </a:effectLst>
                <a:latin typeface="Arial Italic" charset="0"/>
                <a:cs typeface="Arial Italic" charset="0"/>
                <a:sym typeface="Arial Italic" charset="0"/>
              </a:rPr>
              <a:t>Exodus 32:32-33; Psalm 69:28; </a:t>
            </a:r>
            <a:r>
              <a:rPr lang="en-US">
                <a:solidFill>
                  <a:srgbClr val="000000"/>
                </a:solidFill>
                <a:effectLst>
                  <a:outerShdw blurRad="38100" dist="38100" dir="2700000" algn="tl">
                    <a:srgbClr val="DDDDDD"/>
                  </a:outerShdw>
                </a:effectLst>
                <a:latin typeface="Arial" charset="0"/>
                <a:cs typeface="Arial" charset="0"/>
                <a:sym typeface="Arial" charset="0"/>
              </a:rPr>
              <a:t>Rev. 20:12,15; 21:27</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Exodus 32:32-33 (NKJV)  Yet now, if You will forgive their sin--but if not, I pray, blot me out of Your book which You have written." [33] And the Lord said to Moses, "Whoever has sinned against Me, I will blot him out of My book.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Psalm 69:28 (NKJV)  Let them be blotted out of the book of the living, And not be written with the righteous.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Philip. 4:3 (NKJV)   And I urge you also, true companion, help these women who labored with me in the gospel, with Clement also, and the rest of my fellow workers, whose names are in the Book of Life.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 Rev. 20:12 (NKJV)  And I saw the dead, small and great, standing before God, and books were opened. And another book was opened, which is the Book of Life. And the dead were judged according to their works, by the things which were written in the books. . . .[15]   And anyone not found written in the Book of Life was cast into the lake of fire.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Rev. 21:27 (NKJV)   But there shall by no means enter it anything that defiles, or causes an abomination or a lie, but only those who are written in the Lamb's Book of Life. </a:t>
            </a:r>
          </a:p>
          <a:p>
            <a:pPr marL="39688">
              <a:spcBef>
                <a:spcPts val="413"/>
              </a:spcBef>
            </a:pPr>
            <a:r>
              <a:rPr lang="en-US">
                <a:solidFill>
                  <a:srgbClr val="0000FF"/>
                </a:solidFill>
                <a:effectLst>
                  <a:outerShdw blurRad="38100" dist="38100" dir="2700000" algn="tl">
                    <a:srgbClr val="DDDDDD"/>
                  </a:outerShdw>
                </a:effectLst>
                <a:latin typeface="Arial Bold" charset="0"/>
                <a:cs typeface="Arial Bold" charset="0"/>
                <a:sym typeface="Arial Bold" charset="0"/>
              </a:rPr>
              <a:t>Confess his name</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Matthew 10:32-33 (NKJV)  "Therefore whoever confesses Me before men, him I will also confess before My Father who is in heaven. [33] But whoever denies Me before men, him I will also deny before My Father who is in heaven.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36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lgn="just">
              <a:spcBef>
                <a:spcPts val="1600"/>
              </a:spcBef>
            </a:pPr>
            <a:r>
              <a:rPr lang="en-US" sz="1600">
                <a:latin typeface="Times" charset="0"/>
                <a:cs typeface="Times" charset="0"/>
                <a:sym typeface="Times" charset="0"/>
              </a:rPr>
              <a:t>The important commercial city of Sardis was located about 30 miles southeast of Thyatira, on an important trade route that ran east and west through the kingdom of Lydia. Important industries included jewelry, dye, and textiles, which had made the city wealthy. From a religious standpoint it was a center of pagan worship and site of a temple of Artemis, which ruins still remain (cf. comments on 2:1 regarding another temple of Artemis). Only a small village called Sart remains on the site of this once-important city. Archeologists have located the ruins of a Christian church building next to the temple. In addressing the message to the church Christ described Himself as the One who holds the seven spirits of God and the seven stars, similar to the description in 1:4. Here Christ said He holds them, speaking of the Holy Spirit in relation to Himself (Isa. 11:2-5; cf. Rev. 5:6). As in 1:20 the seven stars, representing the pastors of the churches, were also in His hands (cf. 2:1).The Bible Knowledge Commentary: An Exposition of the Scriptures by Dallas Seminary Faculty.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65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spcBef>
                <a:spcPts val="413"/>
              </a:spcBef>
            </a:pPr>
            <a:r>
              <a:rPr lang="en-US">
                <a:solidFill>
                  <a:srgbClr val="0000FF"/>
                </a:solidFill>
                <a:effectLst>
                  <a:outerShdw blurRad="38100" dist="38100" dir="2700000" algn="tl">
                    <a:srgbClr val="DDDDDD"/>
                  </a:outerShdw>
                </a:effectLst>
                <a:latin typeface="Arial Bold Italic" charset="0"/>
                <a:cs typeface="Arial Bold Italic" charset="0"/>
                <a:sym typeface="Arial Bold Italic" charset="0"/>
              </a:rPr>
              <a:t>for they are worthy; - </a:t>
            </a:r>
          </a:p>
          <a:p>
            <a:pPr marL="39688">
              <a:spcBef>
                <a:spcPts val="413"/>
              </a:spcBef>
            </a:pPr>
            <a:r>
              <a:rPr lang="en-US">
                <a:solidFill>
                  <a:srgbClr val="000000"/>
                </a:solidFill>
                <a:effectLst>
                  <a:outerShdw blurRad="38100" dist="38100" dir="2700000" algn="tl">
                    <a:srgbClr val="DDDDDD"/>
                  </a:outerShdw>
                </a:effectLst>
                <a:latin typeface="Arial Italic" charset="0"/>
                <a:cs typeface="Arial Italic" charset="0"/>
                <a:sym typeface="Arial Italic" charset="0"/>
              </a:rPr>
              <a:t>Not a reference to merit – but to having been purified by the blood of the Lamb, (i.e. forgiven, sanctified and justified) 1 Cor. 6:11; 2 Thes. 1:5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1 Cor. 6:11 (NKJV)  And such were some of you. But you were washed, but you were sanctified, but you were justified in the name of the Lord Jesus and by the Spirit of our God.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Luke 21:36 (NKJV)    Watch therefore, and pray always that you may be counted worthy to escape all these things that will come to pass, and to stand before the Son of Man."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2 Thes. 1:5 (NKJV)  which is manifest evidence of the righteous judgment of God, that you may be counted worthy of the kingdom of God, for which you also suffer; </a:t>
            </a:r>
          </a:p>
          <a:p>
            <a:pPr marL="39688">
              <a:spcBef>
                <a:spcPts val="413"/>
              </a:spcBef>
            </a:pPr>
            <a:r>
              <a:rPr lang="en-US">
                <a:solidFill>
                  <a:srgbClr val="000000"/>
                </a:solidFill>
                <a:effectLst>
                  <a:outerShdw blurRad="38100" dist="38100" dir="2700000" algn="tl">
                    <a:srgbClr val="DDDDDD"/>
                  </a:outerShdw>
                </a:effectLst>
                <a:latin typeface="Arial Italic" charset="0"/>
                <a:cs typeface="Arial Italic" charset="0"/>
                <a:sym typeface="Arial Italic" charset="0"/>
              </a:rPr>
              <a:t>Obeyed the gospel and continued serving the Lord by faith.</a:t>
            </a:r>
          </a:p>
          <a:p>
            <a:pPr marL="39688">
              <a:spcBef>
                <a:spcPts val="413"/>
              </a:spcBef>
            </a:pPr>
            <a:r>
              <a:rPr lang="en-US">
                <a:solidFill>
                  <a:srgbClr val="0000FF"/>
                </a:solidFill>
                <a:effectLst>
                  <a:outerShdw blurRad="38100" dist="38100" dir="2700000" algn="tl">
                    <a:srgbClr val="DDDDDD"/>
                  </a:outerShdw>
                </a:effectLst>
                <a:latin typeface="Arial Bold" charset="0"/>
                <a:cs typeface="Arial Bold" charset="0"/>
                <a:sym typeface="Arial Bold" charset="0"/>
              </a:rPr>
              <a:t>Victory garments – </a:t>
            </a:r>
            <a:r>
              <a:rPr lang="en-US">
                <a:solidFill>
                  <a:srgbClr val="000000"/>
                </a:solidFill>
                <a:effectLst>
                  <a:outerShdw blurRad="38100" dist="38100" dir="2700000" algn="tl">
                    <a:srgbClr val="DDDDDD"/>
                  </a:outerShdw>
                </a:effectLst>
                <a:latin typeface="Arial Italic" charset="0"/>
                <a:cs typeface="Arial Italic" charset="0"/>
                <a:sym typeface="Arial Italic" charset="0"/>
              </a:rPr>
              <a:t>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Rev. 19:8 (NKJV)  And to her it was granted to be arrayed in fine linen, clean and bright, for the fine linen is the righteous acts of the saints. </a:t>
            </a:r>
          </a:p>
          <a:p>
            <a:pPr marL="39688">
              <a:spcBef>
                <a:spcPts val="413"/>
              </a:spcBef>
            </a:pPr>
            <a:r>
              <a:rPr lang="en-US">
                <a:solidFill>
                  <a:srgbClr val="0000FF"/>
                </a:solidFill>
                <a:effectLst>
                  <a:outerShdw blurRad="38100" dist="38100" dir="2700000" algn="tl">
                    <a:srgbClr val="DDDDDD"/>
                  </a:outerShdw>
                </a:effectLst>
                <a:latin typeface="Arial Bold" charset="0"/>
                <a:cs typeface="Arial Bold" charset="0"/>
                <a:sym typeface="Arial Bold" charset="0"/>
              </a:rPr>
              <a:t>Not blot his name out of the book of life –  </a:t>
            </a:r>
            <a:r>
              <a:rPr lang="en-US">
                <a:solidFill>
                  <a:srgbClr val="000000"/>
                </a:solidFill>
                <a:effectLst>
                  <a:outerShdw blurRad="38100" dist="38100" dir="2700000" algn="tl">
                    <a:srgbClr val="DDDDDD"/>
                  </a:outerShdw>
                </a:effectLst>
                <a:latin typeface="Arial Italic" charset="0"/>
                <a:cs typeface="Arial Italic" charset="0"/>
                <a:sym typeface="Arial Italic" charset="0"/>
              </a:rPr>
              <a:t>Exodus 32:32-33; Psalm 69:28; </a:t>
            </a:r>
            <a:r>
              <a:rPr lang="en-US">
                <a:solidFill>
                  <a:srgbClr val="000000"/>
                </a:solidFill>
                <a:effectLst>
                  <a:outerShdw blurRad="38100" dist="38100" dir="2700000" algn="tl">
                    <a:srgbClr val="DDDDDD"/>
                  </a:outerShdw>
                </a:effectLst>
                <a:latin typeface="Arial" charset="0"/>
                <a:cs typeface="Arial" charset="0"/>
                <a:sym typeface="Arial" charset="0"/>
              </a:rPr>
              <a:t>Rev. 20:12,15; 21:27</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Exodus 32:32-33 (NKJV)  Yet now, if You will forgive their sin--but if not, I pray, blot me out of Your book which You have written." [33] And the Lord said to Moses, "Whoever has sinned against Me, I will blot him out of My book.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Psalm 69:28 (NKJV)  Let them be blotted out of the book of the living, And not be written with the righteous.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Philip. 4:3 (NKJV)   And I urge you also, true companion, help these women who labored with me in the gospel, with Clement also, and the rest of my fellow workers, whose names are in the Book of Life.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 Rev. 20:12 (NKJV)  And I saw the dead, small and great, standing before God, and books were opened. And another book was opened, which is the Book of Life. And the dead were judged according to their works, by the things which were written in the books. . . .[15]   And anyone not found written in the Book of Life was cast into the lake of fire. </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Rev. 21:27 (NKJV)   But there shall by no means enter it anything that defiles, or causes an abomination or a lie, but only those who are written in the Lamb's Book of Life. </a:t>
            </a:r>
          </a:p>
          <a:p>
            <a:pPr marL="39688">
              <a:spcBef>
                <a:spcPts val="413"/>
              </a:spcBef>
            </a:pPr>
            <a:r>
              <a:rPr lang="en-US">
                <a:solidFill>
                  <a:srgbClr val="0000FF"/>
                </a:solidFill>
                <a:effectLst>
                  <a:outerShdw blurRad="38100" dist="38100" dir="2700000" algn="tl">
                    <a:srgbClr val="DDDDDD"/>
                  </a:outerShdw>
                </a:effectLst>
                <a:latin typeface="Arial Bold" charset="0"/>
                <a:cs typeface="Arial Bold" charset="0"/>
                <a:sym typeface="Arial Bold" charset="0"/>
              </a:rPr>
              <a:t>Confess his name</a:t>
            </a:r>
          </a:p>
          <a:p>
            <a:pPr marL="39688">
              <a:spcBef>
                <a:spcPts val="413"/>
              </a:spcBef>
            </a:pPr>
            <a:r>
              <a:rPr lang="en-US">
                <a:solidFill>
                  <a:srgbClr val="000000"/>
                </a:solidFill>
                <a:effectLst>
                  <a:outerShdw blurRad="38100" dist="38100" dir="2700000" algn="tl">
                    <a:srgbClr val="DDDDDD"/>
                  </a:outerShdw>
                </a:effectLst>
                <a:latin typeface="Arial" charset="0"/>
                <a:cs typeface="Arial" charset="0"/>
                <a:sym typeface="Arial" charset="0"/>
              </a:rPr>
              <a:t>Matthew 10:32-33 (NKJV)  "Therefore whoever confesses Me before men, him I will also confess before My Father who is in heaven. [33] But whoever denies Me before men, him I will also deny before My Father who is in heaven.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1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lgn="ctr">
              <a:spcBef>
                <a:spcPts val="1600"/>
              </a:spcBef>
            </a:pPr>
            <a:r>
              <a:rPr lang="en-US" sz="1600" b="1">
                <a:latin typeface="Times" charset="0"/>
                <a:cs typeface="Times" charset="0"/>
                <a:sym typeface="Times" charset="0"/>
              </a:rPr>
              <a:t>The City of Sardis</a:t>
            </a:r>
            <a:endParaRPr lang="en-US" sz="1600">
              <a:latin typeface="Times" charset="0"/>
              <a:cs typeface="Times" charset="0"/>
              <a:sym typeface="Times" charset="0"/>
            </a:endParaRPr>
          </a:p>
          <a:p>
            <a:pPr algn="just">
              <a:spcBef>
                <a:spcPts val="1600"/>
              </a:spcBef>
            </a:pPr>
            <a:r>
              <a:rPr lang="en-US" sz="1600">
                <a:latin typeface="Times" charset="0"/>
                <a:cs typeface="Times" charset="0"/>
                <a:sym typeface="Times" charset="0"/>
              </a:rPr>
              <a:t>Sardis was one of the oldest and had been one of the most important cities of Asia Minor. It stood on the northern slope of Mount Timolus, above the Hermus River valley, and its acropolis (citadel) occupied a spur of the mountain above a seemingly unscalable cliff. Its ancient inhabitants thought their city to be impregnable against invasion. Under King Croesus of legendary wealth, it was the capital of the kingdom of Lydia, but Cyrus of Persia conquered Croesus in B.C. 549, when a Persian soldier found a way up the cliff, and a contingent of soldiers took the city from its inattentive defenders. Antiochus the Great repeated this feat in B.C. 218 under similar circumstances. Each time, due to an over confident attitude leading to failure to carefully watch, Sardis fell to its enemies. Sardis had a notable past but had declined to become a rather insignificant city. It was a generally immoral city dedicated to the worship of the nature goddess Cybele.</a:t>
            </a:r>
          </a:p>
          <a:p>
            <a:pPr algn="just">
              <a:spcBef>
                <a:spcPts val="1600"/>
              </a:spcBef>
            </a:pPr>
            <a:endParaRPr lang="en-US" sz="1600">
              <a:latin typeface="Times" charset="0"/>
              <a:cs typeface="Times" charset="0"/>
              <a:sym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lgn="ctr">
              <a:spcBef>
                <a:spcPts val="1600"/>
              </a:spcBef>
            </a:pPr>
            <a:r>
              <a:rPr lang="en-US" sz="1600" b="1">
                <a:latin typeface="Times" charset="0"/>
                <a:cs typeface="Times" charset="0"/>
                <a:sym typeface="Times" charset="0"/>
              </a:rPr>
              <a:t>The City of Sardis</a:t>
            </a:r>
            <a:endParaRPr lang="en-US" sz="1600">
              <a:latin typeface="Times" charset="0"/>
              <a:cs typeface="Times" charset="0"/>
              <a:sym typeface="Times" charset="0"/>
            </a:endParaRPr>
          </a:p>
          <a:p>
            <a:pPr algn="just">
              <a:spcBef>
                <a:spcPts val="1600"/>
              </a:spcBef>
            </a:pPr>
            <a:r>
              <a:rPr lang="en-US" sz="1600">
                <a:latin typeface="Times" charset="0"/>
                <a:cs typeface="Times" charset="0"/>
                <a:sym typeface="Times" charset="0"/>
              </a:rPr>
              <a:t>Sardis was one of the oldest and had been one of the most important cities of Asia Minor. It stood on the northern slope of Mount Timolus, above the Hermus River valley, and its acropolis (citadel) occupied a spur of the mountain above a seemingly unscalable cliff. Its ancient inhabitants thought their city to be impregnable against invasion. Under King Croesus of legendary wealth, it was the capital of the kingdom of Lydia, but Cyrus of Persia conquered Croesus in B.C. 549, when a Persian soldier found a way up the cliff, and a contingent of soldiers took the city from its inattentive defenders. Antiochus the Great repeated this feat in B.C. 218 under similar circumstances. Each time, due to an over confident attitude leading to failure to carefully watch, Sardis fell to its enemies. Sardis had a notable past but had declined to become a rather insignificant city. It was a generally immoral city dedicated to the worship of the nature goddess Cybele.</a:t>
            </a:r>
          </a:p>
          <a:p>
            <a:pPr algn="just">
              <a:spcBef>
                <a:spcPts val="1600"/>
              </a:spcBef>
            </a:pPr>
            <a:endParaRPr lang="en-US" sz="1600">
              <a:latin typeface="Times" charset="0"/>
              <a:cs typeface="Times" charset="0"/>
              <a:sym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lgn="ctr">
              <a:spcBef>
                <a:spcPts val="1600"/>
              </a:spcBef>
            </a:pPr>
            <a:r>
              <a:rPr lang="en-US" sz="1600" b="1">
                <a:latin typeface="Times" charset="0"/>
                <a:cs typeface="Times" charset="0"/>
                <a:sym typeface="Times" charset="0"/>
              </a:rPr>
              <a:t>The City of Sardis</a:t>
            </a:r>
            <a:endParaRPr lang="en-US" sz="1600">
              <a:latin typeface="Times" charset="0"/>
              <a:cs typeface="Times" charset="0"/>
              <a:sym typeface="Times" charset="0"/>
            </a:endParaRPr>
          </a:p>
          <a:p>
            <a:pPr algn="just">
              <a:spcBef>
                <a:spcPts val="1600"/>
              </a:spcBef>
            </a:pPr>
            <a:r>
              <a:rPr lang="en-US" sz="1600">
                <a:latin typeface="Times" charset="0"/>
                <a:cs typeface="Times" charset="0"/>
                <a:sym typeface="Times" charset="0"/>
              </a:rPr>
              <a:t>Sardis was one of the oldest and had been one of the most important cities of Asia Minor. It stood on the northern slope of Mount Timolus, above the Hermus River valley, and its acropolis (citadel) occupied a spur of the mountain above a seemingly unscalable cliff. Its ancient inhabitants thought their city to be impregnable against invasion. Under King Croesus of legendary wealth, it was the capital of the kingdom of Lydia, but Cyrus of Persia conquered Croesus in B.C. 549, when a Persian soldier found a way up the cliff, and a contingent of soldiers took the city from its inattentive defenders. Antiochus the Great repeated this feat in B.C. 218 under similar circumstances. Each time, due to an over confident attitude leading to failure to carefully watch, Sardis fell to its enemies. Sardis had a notable past but had declined to become a rather insignificant city. It was a generally immoral city dedicated to the worship of the nature goddess Cybele.</a:t>
            </a:r>
          </a:p>
          <a:p>
            <a:pPr algn="just">
              <a:spcBef>
                <a:spcPts val="1600"/>
              </a:spcBef>
            </a:pPr>
            <a:endParaRPr lang="en-US" sz="1600">
              <a:latin typeface="Times" charset="0"/>
              <a:cs typeface="Times" charset="0"/>
              <a:sym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4"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82588" indent="-325438">
              <a:spcBef>
                <a:spcPts val="588"/>
              </a:spcBef>
            </a:pPr>
            <a:r>
              <a:rPr lang="en-US" sz="1600">
                <a:solidFill>
                  <a:srgbClr val="0000FF"/>
                </a:solidFill>
                <a:effectLst>
                  <a:outerShdw blurRad="38100" dist="38100" dir="2700000" algn="tl">
                    <a:srgbClr val="DDDDDD"/>
                  </a:outerShdw>
                </a:effectLst>
                <a:latin typeface="Arial Bold Italic" charset="0"/>
                <a:cs typeface="Arial Bold Italic" charset="0"/>
                <a:sym typeface="Arial Bold Italic" charset="0"/>
              </a:rPr>
              <a:t>He who has the seven Spirits of God </a:t>
            </a:r>
            <a:r>
              <a:rPr lang="en-US" sz="1600">
                <a:solidFill>
                  <a:srgbClr val="000000"/>
                </a:solidFill>
                <a:latin typeface="Arial" charset="0"/>
                <a:cs typeface="Arial" charset="0"/>
                <a:sym typeface="Arial" charset="0"/>
              </a:rPr>
              <a:t>– (Rev 1:4; 5:6) </a:t>
            </a:r>
          </a:p>
          <a:p>
            <a:pPr marL="382588" indent="-325438">
              <a:spcBef>
                <a:spcPts val="588"/>
              </a:spcBef>
            </a:pPr>
            <a:r>
              <a:rPr lang="en-US" sz="1600">
                <a:solidFill>
                  <a:srgbClr val="000000"/>
                </a:solidFill>
                <a:latin typeface="Arial" charset="0"/>
                <a:cs typeface="Arial" charset="0"/>
                <a:sym typeface="Arial" charset="0"/>
              </a:rPr>
              <a:t>There is the one Holy Spirit with seven manifestations here to the seven churches (Swete, </a:t>
            </a:r>
            <a:r>
              <a:rPr lang="en-US" sz="1600">
                <a:solidFill>
                  <a:srgbClr val="000000"/>
                </a:solidFill>
                <a:latin typeface="Arial Italic" charset="0"/>
                <a:cs typeface="Arial Italic" charset="0"/>
                <a:sym typeface="Arial Italic" charset="0"/>
              </a:rPr>
              <a:t>The Holy Spirit in the N.T.</a:t>
            </a:r>
            <a:r>
              <a:rPr lang="en-US" sz="1600">
                <a:solidFill>
                  <a:srgbClr val="000000"/>
                </a:solidFill>
                <a:latin typeface="Arial" charset="0"/>
                <a:cs typeface="Arial" charset="0"/>
                <a:sym typeface="Arial" charset="0"/>
              </a:rPr>
              <a:t>, p. 374),</a:t>
            </a:r>
          </a:p>
          <a:p>
            <a:pPr marL="382588" indent="-325438">
              <a:spcBef>
                <a:spcPts val="588"/>
              </a:spcBef>
            </a:pPr>
            <a:r>
              <a:rPr lang="en-US" sz="1600">
                <a:solidFill>
                  <a:srgbClr val="000000"/>
                </a:solidFill>
                <a:latin typeface="Arial" charset="0"/>
                <a:cs typeface="Arial" charset="0"/>
                <a:sym typeface="Arial" charset="0"/>
              </a:rPr>
              <a:t> Trench, </a:t>
            </a:r>
            <a:r>
              <a:rPr lang="ja-JP" altLang="en-US" sz="1600">
                <a:solidFill>
                  <a:srgbClr val="000000"/>
                </a:solidFill>
                <a:latin typeface="Arial"/>
                <a:cs typeface="Arial" charset="0"/>
                <a:sym typeface="Arial" charset="0"/>
              </a:rPr>
              <a:t>“</a:t>
            </a:r>
            <a:r>
              <a:rPr lang="en-US" sz="1600">
                <a:solidFill>
                  <a:srgbClr val="000000"/>
                </a:solidFill>
                <a:latin typeface="Arial" charset="0"/>
                <a:cs typeface="Arial" charset="0"/>
                <a:sym typeface="Arial" charset="0"/>
              </a:rPr>
              <a:t>Seven Churches</a:t>
            </a:r>
            <a:r>
              <a:rPr lang="ja-JP" altLang="en-US" sz="1600">
                <a:solidFill>
                  <a:srgbClr val="000000"/>
                </a:solidFill>
                <a:latin typeface="Arial"/>
                <a:cs typeface="Arial" charset="0"/>
                <a:sym typeface="Arial" charset="0"/>
              </a:rPr>
              <a:t>”</a:t>
            </a:r>
            <a:r>
              <a:rPr lang="en-US" sz="1600">
                <a:solidFill>
                  <a:srgbClr val="000000"/>
                </a:solidFill>
                <a:latin typeface="Arial" charset="0"/>
                <a:cs typeface="Arial" charset="0"/>
                <a:sym typeface="Arial" charset="0"/>
              </a:rPr>
              <a:t>) says: </a:t>
            </a:r>
            <a:r>
              <a:rPr lang="ja-JP" altLang="en-US" sz="1600">
                <a:solidFill>
                  <a:srgbClr val="000000"/>
                </a:solidFill>
                <a:latin typeface="Arial"/>
                <a:cs typeface="Arial" charset="0"/>
                <a:sym typeface="Arial" charset="0"/>
              </a:rPr>
              <a:t>“</a:t>
            </a:r>
            <a:r>
              <a:rPr lang="en-US" sz="1600">
                <a:solidFill>
                  <a:srgbClr val="000000"/>
                </a:solidFill>
                <a:latin typeface="Arial" charset="0"/>
                <a:cs typeface="Arial" charset="0"/>
                <a:sym typeface="Arial" charset="0"/>
              </a:rPr>
              <a:t>And from the seven Spirits, that is, from the sevenfold Spirit, which indeed is simple in nature, sevenfold in grace.</a:t>
            </a:r>
            <a:r>
              <a:rPr lang="ja-JP" altLang="en-US" sz="1600">
                <a:solidFill>
                  <a:srgbClr val="000000"/>
                </a:solidFill>
                <a:latin typeface="Arial"/>
                <a:cs typeface="Arial" charset="0"/>
                <a:sym typeface="Arial" charset="0"/>
              </a:rPr>
              <a:t>”</a:t>
            </a:r>
            <a:endParaRPr lang="en-US" sz="1600">
              <a:solidFill>
                <a:srgbClr val="000000"/>
              </a:solidFill>
              <a:latin typeface="Arial" charset="0"/>
              <a:cs typeface="Arial" charset="0"/>
              <a:sym typeface="Arial" charset="0"/>
            </a:endParaRPr>
          </a:p>
          <a:p>
            <a:pPr marL="382588" indent="-325438">
              <a:spcBef>
                <a:spcPts val="588"/>
              </a:spcBef>
            </a:pPr>
            <a:r>
              <a:rPr lang="en-US" sz="1600">
                <a:solidFill>
                  <a:srgbClr val="000000"/>
                </a:solidFill>
                <a:latin typeface="Arial" charset="0"/>
                <a:cs typeface="Arial" charset="0"/>
                <a:sym typeface="Arial" charset="0"/>
              </a:rPr>
              <a:t>Rev. 1:4 (NKJV)  John, to the seven churches which are in Asia:  Grace to you and peace from Him who is and who was and who is to come, and from the seven Spirits who are before His throne, </a:t>
            </a:r>
          </a:p>
          <a:p>
            <a:pPr marL="382588" indent="-325438">
              <a:spcBef>
                <a:spcPts val="588"/>
              </a:spcBef>
            </a:pPr>
            <a:r>
              <a:rPr lang="en-US" sz="1600">
                <a:solidFill>
                  <a:srgbClr val="000000"/>
                </a:solidFill>
                <a:latin typeface="Arial" charset="0"/>
                <a:cs typeface="Arial" charset="0"/>
                <a:sym typeface="Arial" charset="0"/>
              </a:rPr>
              <a:t>Rev. 4:5 (NKJV)   And from the throne proceeded lightnings, thunderings, and voices. Seven lamps of fire were burning before the throne, which are the seven Spirits of God. </a:t>
            </a:r>
          </a:p>
          <a:p>
            <a:pPr marL="382588" indent="-325438">
              <a:spcBef>
                <a:spcPts val="588"/>
              </a:spcBef>
            </a:pPr>
            <a:r>
              <a:rPr lang="en-US" sz="1600">
                <a:solidFill>
                  <a:srgbClr val="000000"/>
                </a:solidFill>
                <a:latin typeface="Arial" charset="0"/>
                <a:cs typeface="Arial" charset="0"/>
                <a:sym typeface="Arial" charset="0"/>
              </a:rPr>
              <a:t>Rev. 5:6 (NKJV)  And I looked, and behold, in the midst of the throne and of the four living creatures, and in the midst of the elders, stood a Lamb as though it had been slain, having seven horns and seven eyes, which are the seven Spirits of God sent out into all the earth. </a:t>
            </a:r>
          </a:p>
          <a:p>
            <a:pPr marL="382588" indent="-325438">
              <a:spcBef>
                <a:spcPts val="588"/>
              </a:spcBef>
            </a:pPr>
            <a:r>
              <a:rPr lang="en-US" sz="1600">
                <a:solidFill>
                  <a:srgbClr val="000000"/>
                </a:solidFill>
                <a:latin typeface="Arial" charset="0"/>
                <a:cs typeface="Arial" charset="0"/>
                <a:sym typeface="Arial" charset="0"/>
              </a:rPr>
              <a:t>Harkrider – He (Jesus) possesses the fullness of the Holy Spirit – John 3:34 The Book of Revelation, pg 21</a:t>
            </a:r>
          </a:p>
          <a:p>
            <a:pPr marL="382588" indent="-325438">
              <a:spcBef>
                <a:spcPts val="588"/>
              </a:spcBef>
            </a:pPr>
            <a:r>
              <a:rPr lang="en-US" sz="1600">
                <a:solidFill>
                  <a:srgbClr val="000000"/>
                </a:solidFill>
                <a:latin typeface="Arial" charset="0"/>
                <a:cs typeface="Arial" charset="0"/>
                <a:sym typeface="Arial" charset="0"/>
              </a:rPr>
              <a:t>John 3:34 (NKJV)   For He whom God has sent speaks the words of God, for God does not give the Spirit by measure.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He possess the fullness of understanding in reference to what the churches have taught and their reaction to the fullness of the truth that had been revealed to them.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60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82588" indent="-325438">
              <a:spcBef>
                <a:spcPts val="588"/>
              </a:spcBef>
            </a:pPr>
            <a:r>
              <a:rPr lang="en-US" sz="1600">
                <a:solidFill>
                  <a:srgbClr val="0000FF"/>
                </a:solidFill>
                <a:effectLst>
                  <a:outerShdw blurRad="38100" dist="38100" dir="2700000" algn="tl">
                    <a:srgbClr val="DDDDDD"/>
                  </a:outerShdw>
                </a:effectLst>
                <a:latin typeface="Arial Bold Italic" charset="0"/>
                <a:cs typeface="Arial Bold Italic" charset="0"/>
                <a:sym typeface="Arial Bold Italic" charset="0"/>
              </a:rPr>
              <a:t>He who has the seven Spirits of God </a:t>
            </a:r>
            <a:r>
              <a:rPr lang="en-US" sz="1600">
                <a:solidFill>
                  <a:srgbClr val="000000"/>
                </a:solidFill>
                <a:latin typeface="Arial" charset="0"/>
                <a:cs typeface="Arial" charset="0"/>
                <a:sym typeface="Arial" charset="0"/>
              </a:rPr>
              <a:t>– (Rev 1:4; 5:6) </a:t>
            </a:r>
          </a:p>
          <a:p>
            <a:pPr marL="382588" indent="-325438">
              <a:spcBef>
                <a:spcPts val="588"/>
              </a:spcBef>
            </a:pPr>
            <a:r>
              <a:rPr lang="en-US" sz="1600">
                <a:solidFill>
                  <a:srgbClr val="000000"/>
                </a:solidFill>
                <a:latin typeface="Arial" charset="0"/>
                <a:cs typeface="Arial" charset="0"/>
                <a:sym typeface="Arial" charset="0"/>
              </a:rPr>
              <a:t>There is the one Holy Spirit with seven manifestations here to the seven churches (Swete, </a:t>
            </a:r>
            <a:r>
              <a:rPr lang="en-US" sz="1600">
                <a:solidFill>
                  <a:srgbClr val="000000"/>
                </a:solidFill>
                <a:latin typeface="Arial Italic" charset="0"/>
                <a:cs typeface="Arial Italic" charset="0"/>
                <a:sym typeface="Arial Italic" charset="0"/>
              </a:rPr>
              <a:t>The Holy Spirit in the N.T.</a:t>
            </a:r>
            <a:r>
              <a:rPr lang="en-US" sz="1600">
                <a:solidFill>
                  <a:srgbClr val="000000"/>
                </a:solidFill>
                <a:latin typeface="Arial" charset="0"/>
                <a:cs typeface="Arial" charset="0"/>
                <a:sym typeface="Arial" charset="0"/>
              </a:rPr>
              <a:t>, p. 374),</a:t>
            </a:r>
          </a:p>
          <a:p>
            <a:pPr marL="382588" indent="-325438">
              <a:spcBef>
                <a:spcPts val="588"/>
              </a:spcBef>
            </a:pPr>
            <a:r>
              <a:rPr lang="en-US" sz="1600">
                <a:solidFill>
                  <a:srgbClr val="000000"/>
                </a:solidFill>
                <a:latin typeface="Arial" charset="0"/>
                <a:cs typeface="Arial" charset="0"/>
                <a:sym typeface="Arial" charset="0"/>
              </a:rPr>
              <a:t> Trench, </a:t>
            </a:r>
            <a:r>
              <a:rPr lang="ja-JP" altLang="en-US" sz="1600">
                <a:solidFill>
                  <a:srgbClr val="000000"/>
                </a:solidFill>
                <a:latin typeface="Arial"/>
                <a:cs typeface="Arial" charset="0"/>
                <a:sym typeface="Arial" charset="0"/>
              </a:rPr>
              <a:t>“</a:t>
            </a:r>
            <a:r>
              <a:rPr lang="en-US" sz="1600">
                <a:solidFill>
                  <a:srgbClr val="000000"/>
                </a:solidFill>
                <a:latin typeface="Arial" charset="0"/>
                <a:cs typeface="Arial" charset="0"/>
                <a:sym typeface="Arial" charset="0"/>
              </a:rPr>
              <a:t>Seven Churches</a:t>
            </a:r>
            <a:r>
              <a:rPr lang="ja-JP" altLang="en-US" sz="1600">
                <a:solidFill>
                  <a:srgbClr val="000000"/>
                </a:solidFill>
                <a:latin typeface="Arial"/>
                <a:cs typeface="Arial" charset="0"/>
                <a:sym typeface="Arial" charset="0"/>
              </a:rPr>
              <a:t>”</a:t>
            </a:r>
            <a:r>
              <a:rPr lang="en-US" sz="1600">
                <a:solidFill>
                  <a:srgbClr val="000000"/>
                </a:solidFill>
                <a:latin typeface="Arial" charset="0"/>
                <a:cs typeface="Arial" charset="0"/>
                <a:sym typeface="Arial" charset="0"/>
              </a:rPr>
              <a:t>) says: </a:t>
            </a:r>
            <a:r>
              <a:rPr lang="ja-JP" altLang="en-US" sz="1600">
                <a:solidFill>
                  <a:srgbClr val="000000"/>
                </a:solidFill>
                <a:latin typeface="Arial"/>
                <a:cs typeface="Arial" charset="0"/>
                <a:sym typeface="Arial" charset="0"/>
              </a:rPr>
              <a:t>“</a:t>
            </a:r>
            <a:r>
              <a:rPr lang="en-US" sz="1600">
                <a:solidFill>
                  <a:srgbClr val="000000"/>
                </a:solidFill>
                <a:latin typeface="Arial" charset="0"/>
                <a:cs typeface="Arial" charset="0"/>
                <a:sym typeface="Arial" charset="0"/>
              </a:rPr>
              <a:t>And from the seven Spirits, that is, from the sevenfold Spirit, which indeed is simple in nature, sevenfold in grace.</a:t>
            </a:r>
            <a:r>
              <a:rPr lang="ja-JP" altLang="en-US" sz="1600">
                <a:solidFill>
                  <a:srgbClr val="000000"/>
                </a:solidFill>
                <a:latin typeface="Arial"/>
                <a:cs typeface="Arial" charset="0"/>
                <a:sym typeface="Arial" charset="0"/>
              </a:rPr>
              <a:t>”</a:t>
            </a:r>
            <a:endParaRPr lang="en-US" sz="1600">
              <a:solidFill>
                <a:srgbClr val="000000"/>
              </a:solidFill>
              <a:latin typeface="Arial" charset="0"/>
              <a:cs typeface="Arial" charset="0"/>
              <a:sym typeface="Arial" charset="0"/>
            </a:endParaRPr>
          </a:p>
          <a:p>
            <a:pPr marL="382588" indent="-325438">
              <a:spcBef>
                <a:spcPts val="588"/>
              </a:spcBef>
            </a:pPr>
            <a:r>
              <a:rPr lang="en-US" sz="1600">
                <a:solidFill>
                  <a:srgbClr val="000000"/>
                </a:solidFill>
                <a:latin typeface="Arial" charset="0"/>
                <a:cs typeface="Arial" charset="0"/>
                <a:sym typeface="Arial" charset="0"/>
              </a:rPr>
              <a:t>Rev. 1:4 (NKJV)  John, to the seven churches which are in Asia:  Grace to you and peace from Him who is and who was and who is to come, and from the seven Spirits who are before His throne, </a:t>
            </a:r>
          </a:p>
          <a:p>
            <a:pPr marL="382588" indent="-325438">
              <a:spcBef>
                <a:spcPts val="588"/>
              </a:spcBef>
            </a:pPr>
            <a:r>
              <a:rPr lang="en-US" sz="1600">
                <a:solidFill>
                  <a:srgbClr val="000000"/>
                </a:solidFill>
                <a:latin typeface="Arial" charset="0"/>
                <a:cs typeface="Arial" charset="0"/>
                <a:sym typeface="Arial" charset="0"/>
              </a:rPr>
              <a:t>Rev. 4:5 (NKJV)   And from the throne proceeded lightnings, thunderings, and voices. Seven lamps of fire were burning before the throne, which are the seven Spirits of God. </a:t>
            </a:r>
          </a:p>
          <a:p>
            <a:pPr marL="382588" indent="-325438">
              <a:spcBef>
                <a:spcPts val="588"/>
              </a:spcBef>
            </a:pPr>
            <a:r>
              <a:rPr lang="en-US" sz="1600">
                <a:solidFill>
                  <a:srgbClr val="000000"/>
                </a:solidFill>
                <a:latin typeface="Arial" charset="0"/>
                <a:cs typeface="Arial" charset="0"/>
                <a:sym typeface="Arial" charset="0"/>
              </a:rPr>
              <a:t>Rev. 5:6 (NKJV)  And I looked, and behold, in the midst of the throne and of the four living creatures, and in the midst of the elders, stood a Lamb as though it had been slain, having seven horns and seven eyes, which are the seven Spirits of God sent out into all the earth. </a:t>
            </a:r>
          </a:p>
          <a:p>
            <a:pPr marL="382588" indent="-325438">
              <a:spcBef>
                <a:spcPts val="588"/>
              </a:spcBef>
            </a:pPr>
            <a:r>
              <a:rPr lang="en-US" sz="1600">
                <a:solidFill>
                  <a:srgbClr val="000000"/>
                </a:solidFill>
                <a:latin typeface="Arial" charset="0"/>
                <a:cs typeface="Arial" charset="0"/>
                <a:sym typeface="Arial" charset="0"/>
              </a:rPr>
              <a:t>Harkrider – He (Jesus) possesses the fullness of the Holy Spirit – John 3:34 The Book of Revelation, pg 21</a:t>
            </a:r>
          </a:p>
          <a:p>
            <a:pPr marL="382588" indent="-325438">
              <a:spcBef>
                <a:spcPts val="588"/>
              </a:spcBef>
            </a:pPr>
            <a:r>
              <a:rPr lang="en-US" sz="1600">
                <a:solidFill>
                  <a:srgbClr val="000000"/>
                </a:solidFill>
                <a:latin typeface="Arial" charset="0"/>
                <a:cs typeface="Arial" charset="0"/>
                <a:sym typeface="Arial" charset="0"/>
              </a:rPr>
              <a:t>John 3:34 (NKJV)   For He whom God has sent speaks the words of God, for God does not give the Spirit by measure. </a:t>
            </a:r>
          </a:p>
          <a:p>
            <a:pPr marL="382588" indent="-325438">
              <a:spcBef>
                <a:spcPts val="588"/>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He possess the fullness of understanding in reference to what the churches have taught and their reaction to the fullness of the truth that had been revealed to them.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65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57150">
              <a:spcBef>
                <a:spcPts val="588"/>
              </a:spcBef>
            </a:pPr>
            <a:r>
              <a:rPr lang="en-US" sz="1600">
                <a:solidFill>
                  <a:srgbClr val="0000FF"/>
                </a:solidFill>
                <a:effectLst>
                  <a:outerShdw blurRad="38100" dist="38100" dir="2700000" algn="tl">
                    <a:srgbClr val="DDDDDD"/>
                  </a:outerShdw>
                </a:effectLst>
                <a:latin typeface="Arial Bold" charset="0"/>
                <a:cs typeface="Arial Bold" charset="0"/>
                <a:sym typeface="Arial Bold" charset="0"/>
              </a:rPr>
              <a:t>Reputation </a:t>
            </a:r>
            <a:r>
              <a:rPr lang="en-US" sz="1600">
                <a:solidFill>
                  <a:srgbClr val="000000"/>
                </a:solidFill>
                <a:effectLst>
                  <a:outerShdw blurRad="38100" dist="38100" dir="2700000" algn="tl">
                    <a:srgbClr val="DDDDDD"/>
                  </a:outerShdw>
                </a:effectLst>
                <a:latin typeface="Arial Bold Italic" charset="0"/>
                <a:cs typeface="Arial Bold Italic" charset="0"/>
                <a:sym typeface="Arial Bold Italic" charset="0"/>
              </a:rPr>
              <a:t>– </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What others think of you</a:t>
            </a:r>
            <a:endParaRPr lang="en-US" sz="1600">
              <a:solidFill>
                <a:srgbClr val="000000"/>
              </a:solidFill>
              <a:effectLst>
                <a:outerShdw blurRad="38100" dist="38100" dir="2700000" algn="tl">
                  <a:srgbClr val="DDDDDD"/>
                </a:outerShdw>
              </a:effectLst>
              <a:latin typeface="Arial" charset="0"/>
              <a:cs typeface="Arial" charset="0"/>
              <a:sym typeface="Arial" charset="0"/>
            </a:endParaRP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The only complement He gives the church at Sardis is that </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you have a name that you are alive.</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 Others thought highly of the church at Sardis – their reputation among men regarding doctrine, loyalty, and works, was a good one.</a:t>
            </a:r>
            <a:r>
              <a:rPr lang="en-US" sz="1600">
                <a:solidFill>
                  <a:srgbClr val="000000"/>
                </a:solidFill>
                <a:latin typeface="Arial" charset="0"/>
                <a:cs typeface="Arial" charset="0"/>
                <a:sym typeface="Arial" charset="0"/>
              </a:rPr>
              <a:t>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The church at Sardis was considered </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Sound</a:t>
            </a:r>
            <a:r>
              <a:rPr lang="ja-JP" altLang="en-US" sz="1600">
                <a:solidFill>
                  <a:srgbClr val="000000"/>
                </a:solidFill>
                <a:effectLst>
                  <a:outerShdw blurRad="38100" dist="38100" dir="2700000" algn="tl">
                    <a:srgbClr val="DDDDDD"/>
                  </a:outerShdw>
                </a:effectLst>
                <a:latin typeface="Arial"/>
                <a:cs typeface="Arial" charset="0"/>
                <a:sym typeface="Arial" charset="0"/>
              </a:rPr>
              <a:t>”</a:t>
            </a:r>
            <a:r>
              <a:rPr lang="en-US" sz="1600">
                <a:solidFill>
                  <a:srgbClr val="000000"/>
                </a:solidFill>
                <a:effectLst>
                  <a:outerShdw blurRad="38100" dist="38100" dir="2700000" algn="tl">
                    <a:srgbClr val="DDDDDD"/>
                  </a:outerShdw>
                </a:effectLst>
                <a:latin typeface="Arial" charset="0"/>
                <a:cs typeface="Arial" charset="0"/>
                <a:sym typeface="Arial" charset="0"/>
              </a:rPr>
              <a:t> by outside observers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1. What people from outside see, and what we think of ourselves, may be because we lost sight of what is true.</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2. Perhaps Sardis had all the externals that people come to accept, but people lose sight of what God accepts.</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3. Perhaps all the externals of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Large membership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Elaborate building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Dynamic preacher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Great Singing –</a:t>
            </a:r>
          </a:p>
          <a:p>
            <a:pPr marL="57150">
              <a:spcBef>
                <a:spcPts val="588"/>
              </a:spcBef>
              <a:buClr>
                <a:srgbClr val="000000"/>
              </a:buClr>
              <a:buFont typeface="Arial" charset="0"/>
              <a:buChar char="•"/>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Right </a:t>
            </a:r>
            <a:r>
              <a:rPr lang="ja-JP" altLang="en-US" sz="1600">
                <a:solidFill>
                  <a:srgbClr val="000000"/>
                </a:solidFill>
                <a:effectLst>
                  <a:outerShdw blurRad="38100" dist="38100" dir="2700000" algn="tl">
                    <a:srgbClr val="DDDDDD"/>
                  </a:outerShdw>
                </a:effectLst>
                <a:latin typeface="Arial"/>
                <a:cs typeface="Arial Italic" charset="0"/>
                <a:sym typeface="Arial Italic" charset="0"/>
              </a:rPr>
              <a:t>“</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FORM</a:t>
            </a:r>
            <a:r>
              <a:rPr lang="ja-JP" altLang="en-US" sz="1600">
                <a:solidFill>
                  <a:srgbClr val="000000"/>
                </a:solidFill>
                <a:effectLst>
                  <a:outerShdw blurRad="38100" dist="38100" dir="2700000" algn="tl">
                    <a:srgbClr val="DDDDDD"/>
                  </a:outerShdw>
                </a:effectLst>
                <a:latin typeface="Arial"/>
                <a:cs typeface="Arial Italic" charset="0"/>
                <a:sym typeface="Arial Italic" charset="0"/>
              </a:rPr>
              <a:t>”</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 of doctrine -</a:t>
            </a:r>
          </a:p>
          <a:p>
            <a:pPr marL="57150">
              <a:spcBef>
                <a:spcPts val="588"/>
              </a:spcBef>
            </a:pPr>
            <a:r>
              <a:rPr lang="en-US" sz="1600">
                <a:solidFill>
                  <a:srgbClr val="000000"/>
                </a:solidFill>
                <a:effectLst>
                  <a:outerShdw blurRad="38100" dist="38100" dir="2700000" algn="tl">
                    <a:srgbClr val="DDDDDD"/>
                  </a:outerShdw>
                </a:effectLst>
                <a:latin typeface="Arial" charset="0"/>
                <a:cs typeface="Arial" charset="0"/>
                <a:sym typeface="Arial" charset="0"/>
              </a:rPr>
              <a:t>These things are not really the ear-marks of spiritual "life".</a:t>
            </a:r>
          </a:p>
          <a:p>
            <a:pPr marL="57150">
              <a:spcBef>
                <a:spcPts val="588"/>
              </a:spcBef>
            </a:pPr>
            <a:endParaRPr lang="en-US" sz="1600">
              <a:solidFill>
                <a:srgbClr val="000000"/>
              </a:solidFill>
              <a:latin typeface="Humanist 521 BT" charset="0"/>
              <a:cs typeface="Humanist 521 BT" charset="0"/>
              <a:sym typeface="Humanist 521 BT"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09380679"/>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2468392"/>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35000"/>
            <a:ext cx="2616200" cy="802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635000"/>
            <a:ext cx="7696200" cy="802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740574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35200378"/>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0372265"/>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8197323"/>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3866074"/>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3041037"/>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05067679"/>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30024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9530414"/>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2914592"/>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55464457"/>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4410700"/>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9020975"/>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F66B862-4FDD-0441-9F53-7184DFDF2BAB}" type="slidenum">
              <a:rPr lang="en-US"/>
              <a:pPr/>
              <a:t>‹#›</a:t>
            </a:fld>
            <a:endParaRPr lang="en-US"/>
          </a:p>
        </p:txBody>
      </p:sp>
    </p:spTree>
    <p:extLst>
      <p:ext uri="{BB962C8B-B14F-4D97-AF65-F5344CB8AC3E}">
        <p14:creationId xmlns:p14="http://schemas.microsoft.com/office/powerpoint/2010/main" val="120779444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797F10E-3CAB-A44F-9923-3DFE05AEFEE3}" type="slidenum">
              <a:rPr lang="en-US"/>
              <a:pPr/>
              <a:t>‹#›</a:t>
            </a:fld>
            <a:endParaRPr lang="en-US"/>
          </a:p>
        </p:txBody>
      </p:sp>
    </p:spTree>
    <p:extLst>
      <p:ext uri="{BB962C8B-B14F-4D97-AF65-F5344CB8AC3E}">
        <p14:creationId xmlns:p14="http://schemas.microsoft.com/office/powerpoint/2010/main" val="3714688109"/>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AC77A40-FD65-AF40-8586-1744C9870EFE}" type="slidenum">
              <a:rPr lang="en-US"/>
              <a:pPr/>
              <a:t>‹#›</a:t>
            </a:fld>
            <a:endParaRPr lang="en-US"/>
          </a:p>
        </p:txBody>
      </p:sp>
    </p:spTree>
    <p:extLst>
      <p:ext uri="{BB962C8B-B14F-4D97-AF65-F5344CB8AC3E}">
        <p14:creationId xmlns:p14="http://schemas.microsoft.com/office/powerpoint/2010/main" val="261280138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9E3017CC-16FC-A24C-AF29-E9FEE9A5C6A8}" type="slidenum">
              <a:rPr lang="en-US"/>
              <a:pPr/>
              <a:t>‹#›</a:t>
            </a:fld>
            <a:endParaRPr lang="en-US"/>
          </a:p>
        </p:txBody>
      </p:sp>
    </p:spTree>
    <p:extLst>
      <p:ext uri="{BB962C8B-B14F-4D97-AF65-F5344CB8AC3E}">
        <p14:creationId xmlns:p14="http://schemas.microsoft.com/office/powerpoint/2010/main" val="1895171990"/>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30CB648D-8027-4148-9293-E1DF3E097528}" type="slidenum">
              <a:rPr lang="en-US"/>
              <a:pPr/>
              <a:t>‹#›</a:t>
            </a:fld>
            <a:endParaRPr lang="en-US"/>
          </a:p>
        </p:txBody>
      </p:sp>
    </p:spTree>
    <p:extLst>
      <p:ext uri="{BB962C8B-B14F-4D97-AF65-F5344CB8AC3E}">
        <p14:creationId xmlns:p14="http://schemas.microsoft.com/office/powerpoint/2010/main" val="3819629934"/>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E391C04-10C0-C045-BECC-23B074C162B8}" type="slidenum">
              <a:rPr lang="en-US"/>
              <a:pPr/>
              <a:t>‹#›</a:t>
            </a:fld>
            <a:endParaRPr lang="en-US"/>
          </a:p>
        </p:txBody>
      </p:sp>
    </p:spTree>
    <p:extLst>
      <p:ext uri="{BB962C8B-B14F-4D97-AF65-F5344CB8AC3E}">
        <p14:creationId xmlns:p14="http://schemas.microsoft.com/office/powerpoint/2010/main" val="928351160"/>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B392E9D-819F-5B48-B4D1-38B3FD6226AD}" type="slidenum">
              <a:rPr lang="en-US"/>
              <a:pPr/>
              <a:t>‹#›</a:t>
            </a:fld>
            <a:endParaRPr lang="en-US"/>
          </a:p>
        </p:txBody>
      </p:sp>
    </p:spTree>
    <p:extLst>
      <p:ext uri="{BB962C8B-B14F-4D97-AF65-F5344CB8AC3E}">
        <p14:creationId xmlns:p14="http://schemas.microsoft.com/office/powerpoint/2010/main" val="186675917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89484597"/>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E1EEEB5-C280-984B-B3EF-C172EAAE96CB}" type="slidenum">
              <a:rPr lang="en-US"/>
              <a:pPr/>
              <a:t>‹#›</a:t>
            </a:fld>
            <a:endParaRPr lang="en-US"/>
          </a:p>
        </p:txBody>
      </p:sp>
    </p:spTree>
    <p:extLst>
      <p:ext uri="{BB962C8B-B14F-4D97-AF65-F5344CB8AC3E}">
        <p14:creationId xmlns:p14="http://schemas.microsoft.com/office/powerpoint/2010/main" val="3931002003"/>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D8E80D4-15E5-7E44-97B5-E2509B2AB56B}" type="slidenum">
              <a:rPr lang="en-US"/>
              <a:pPr/>
              <a:t>‹#›</a:t>
            </a:fld>
            <a:endParaRPr lang="en-US"/>
          </a:p>
        </p:txBody>
      </p:sp>
    </p:spTree>
    <p:extLst>
      <p:ext uri="{BB962C8B-B14F-4D97-AF65-F5344CB8AC3E}">
        <p14:creationId xmlns:p14="http://schemas.microsoft.com/office/powerpoint/2010/main" val="641669613"/>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CBDCE62-1D86-4E40-A88F-37075299E7CE}" type="slidenum">
              <a:rPr lang="en-US"/>
              <a:pPr/>
              <a:t>‹#›</a:t>
            </a:fld>
            <a:endParaRPr lang="en-US"/>
          </a:p>
        </p:txBody>
      </p:sp>
    </p:spTree>
    <p:extLst>
      <p:ext uri="{BB962C8B-B14F-4D97-AF65-F5344CB8AC3E}">
        <p14:creationId xmlns:p14="http://schemas.microsoft.com/office/powerpoint/2010/main" val="792933037"/>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4710CA0-B9FD-0C4A-82DF-F3A6DE1BC7B4}" type="slidenum">
              <a:rPr lang="en-US"/>
              <a:pPr/>
              <a:t>‹#›</a:t>
            </a:fld>
            <a:endParaRPr lang="en-US"/>
          </a:p>
        </p:txBody>
      </p:sp>
    </p:spTree>
    <p:extLst>
      <p:ext uri="{BB962C8B-B14F-4D97-AF65-F5344CB8AC3E}">
        <p14:creationId xmlns:p14="http://schemas.microsoft.com/office/powerpoint/2010/main" val="2226858156"/>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5966D79-7ABC-5344-8D49-25829E5D0048}" type="slidenum">
              <a:rPr lang="en-US"/>
              <a:pPr/>
              <a:t>‹#›</a:t>
            </a:fld>
            <a:endParaRPr lang="en-US"/>
          </a:p>
        </p:txBody>
      </p:sp>
    </p:spTree>
    <p:extLst>
      <p:ext uri="{BB962C8B-B14F-4D97-AF65-F5344CB8AC3E}">
        <p14:creationId xmlns:p14="http://schemas.microsoft.com/office/powerpoint/2010/main" val="1150173719"/>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2A29CE1-AA93-584F-ABD0-F5B921A49732}" type="slidenum">
              <a:rPr lang="en-US"/>
              <a:pPr/>
              <a:t>‹#›</a:t>
            </a:fld>
            <a:endParaRPr lang="en-US"/>
          </a:p>
        </p:txBody>
      </p:sp>
    </p:spTree>
    <p:extLst>
      <p:ext uri="{BB962C8B-B14F-4D97-AF65-F5344CB8AC3E}">
        <p14:creationId xmlns:p14="http://schemas.microsoft.com/office/powerpoint/2010/main" val="2351702638"/>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069D051-8FD8-A64B-BF52-A6F6E578EE27}" type="slidenum">
              <a:rPr lang="en-US"/>
              <a:pPr/>
              <a:t>‹#›</a:t>
            </a:fld>
            <a:endParaRPr lang="en-US"/>
          </a:p>
        </p:txBody>
      </p:sp>
    </p:spTree>
    <p:extLst>
      <p:ext uri="{BB962C8B-B14F-4D97-AF65-F5344CB8AC3E}">
        <p14:creationId xmlns:p14="http://schemas.microsoft.com/office/powerpoint/2010/main" val="2166393797"/>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AC3AFEC2-D80E-A74D-86D3-9F2638C6A27F}" type="slidenum">
              <a:rPr lang="en-US"/>
              <a:pPr/>
              <a:t>‹#›</a:t>
            </a:fld>
            <a:endParaRPr lang="en-US"/>
          </a:p>
        </p:txBody>
      </p:sp>
    </p:spTree>
    <p:extLst>
      <p:ext uri="{BB962C8B-B14F-4D97-AF65-F5344CB8AC3E}">
        <p14:creationId xmlns:p14="http://schemas.microsoft.com/office/powerpoint/2010/main" val="706894037"/>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685B22AE-FD4B-6842-8111-42B4BB90B483}" type="slidenum">
              <a:rPr lang="en-US"/>
              <a:pPr/>
              <a:t>‹#›</a:t>
            </a:fld>
            <a:endParaRPr lang="en-US"/>
          </a:p>
        </p:txBody>
      </p:sp>
    </p:spTree>
    <p:extLst>
      <p:ext uri="{BB962C8B-B14F-4D97-AF65-F5344CB8AC3E}">
        <p14:creationId xmlns:p14="http://schemas.microsoft.com/office/powerpoint/2010/main" val="3715373612"/>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0B3AC535-5CD9-2B47-A9DB-AA82DE3DE59E}" type="slidenum">
              <a:rPr lang="en-US"/>
              <a:pPr/>
              <a:t>‹#›</a:t>
            </a:fld>
            <a:endParaRPr lang="en-US"/>
          </a:p>
        </p:txBody>
      </p:sp>
    </p:spTree>
    <p:extLst>
      <p:ext uri="{BB962C8B-B14F-4D97-AF65-F5344CB8AC3E}">
        <p14:creationId xmlns:p14="http://schemas.microsoft.com/office/powerpoint/2010/main" val="1709283186"/>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9258152"/>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9B4D99E-5B11-1F45-BCC3-72E7E2ABF640}" type="slidenum">
              <a:rPr lang="en-US"/>
              <a:pPr/>
              <a:t>‹#›</a:t>
            </a:fld>
            <a:endParaRPr lang="en-US"/>
          </a:p>
        </p:txBody>
      </p:sp>
    </p:spTree>
    <p:extLst>
      <p:ext uri="{BB962C8B-B14F-4D97-AF65-F5344CB8AC3E}">
        <p14:creationId xmlns:p14="http://schemas.microsoft.com/office/powerpoint/2010/main" val="989575510"/>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4D51C92-A75F-204B-8CC3-485263A9C9EB}" type="slidenum">
              <a:rPr lang="en-US"/>
              <a:pPr/>
              <a:t>‹#›</a:t>
            </a:fld>
            <a:endParaRPr lang="en-US"/>
          </a:p>
        </p:txBody>
      </p:sp>
    </p:spTree>
    <p:extLst>
      <p:ext uri="{BB962C8B-B14F-4D97-AF65-F5344CB8AC3E}">
        <p14:creationId xmlns:p14="http://schemas.microsoft.com/office/powerpoint/2010/main" val="1689973272"/>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C97D480-44A9-794F-B58B-D6CF0A74D130}" type="slidenum">
              <a:rPr lang="en-US"/>
              <a:pPr/>
              <a:t>‹#›</a:t>
            </a:fld>
            <a:endParaRPr lang="en-US"/>
          </a:p>
        </p:txBody>
      </p:sp>
    </p:spTree>
    <p:extLst>
      <p:ext uri="{BB962C8B-B14F-4D97-AF65-F5344CB8AC3E}">
        <p14:creationId xmlns:p14="http://schemas.microsoft.com/office/powerpoint/2010/main" val="104401161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286E40C-B86B-AE4F-B471-3F8BEA35EF01}" type="slidenum">
              <a:rPr lang="en-US"/>
              <a:pPr/>
              <a:t>‹#›</a:t>
            </a:fld>
            <a:endParaRPr lang="en-US"/>
          </a:p>
        </p:txBody>
      </p:sp>
    </p:spTree>
    <p:extLst>
      <p:ext uri="{BB962C8B-B14F-4D97-AF65-F5344CB8AC3E}">
        <p14:creationId xmlns:p14="http://schemas.microsoft.com/office/powerpoint/2010/main" val="3522608293"/>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215900"/>
            <a:ext cx="2927350" cy="8496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215900"/>
            <a:ext cx="8629650" cy="84963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74C6AA4-8BA0-F744-A255-1424594D4084}" type="slidenum">
              <a:rPr lang="en-US"/>
              <a:pPr/>
              <a:t>‹#›</a:t>
            </a:fld>
            <a:endParaRPr lang="en-US"/>
          </a:p>
        </p:txBody>
      </p:sp>
    </p:spTree>
    <p:extLst>
      <p:ext uri="{BB962C8B-B14F-4D97-AF65-F5344CB8AC3E}">
        <p14:creationId xmlns:p14="http://schemas.microsoft.com/office/powerpoint/2010/main" val="228545220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9062041"/>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85749200"/>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067923"/>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3165937"/>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0183532"/>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3.png"/><Relationship Id="rId14" Type="http://schemas.openxmlformats.org/officeDocument/2006/relationships/image" Target="../media/image4.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5.png"/><Relationship Id="rId14" Type="http://schemas.openxmlformats.org/officeDocument/2006/relationships/image" Target="../media/image6.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5"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3" y="9525"/>
            <a:ext cx="13028613"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026" name="Rectangle 2"/>
          <p:cNvSpPr>
            <a:spLocks noChangeArrowheads="1"/>
          </p:cNvSpPr>
          <p:nvPr>
            <p:ph type="title"/>
          </p:nvPr>
        </p:nvSpPr>
        <p:spPr bwMode="auto">
          <a:xfrm>
            <a:off x="1270000" y="635000"/>
            <a:ext cx="104648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
        <p:nvSpPr>
          <p:cNvPr id="1027" name="Rectangle 3"/>
          <p:cNvSpPr>
            <a:spLocks noChangeArrowheads="1"/>
          </p:cNvSpPr>
          <p:nvPr>
            <p:ph type="body" idx="1"/>
          </p:nvPr>
        </p:nvSpPr>
        <p:spPr bwMode="auto">
          <a:xfrm>
            <a:off x="1270000" y="2819400"/>
            <a:ext cx="104648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ransition xmlns:p14="http://schemas.microsoft.com/office/powerpoint/2010/main"/>
  <p:txStyles>
    <p:titleStyle>
      <a:lvl1pPr marL="419100" indent="-419100" algn="l" rtl="0" fontAlgn="base">
        <a:spcBef>
          <a:spcPct val="0"/>
        </a:spcBef>
        <a:spcAft>
          <a:spcPct val="0"/>
        </a:spcAft>
        <a:defRPr sz="7200">
          <a:solidFill>
            <a:schemeClr val="tx1"/>
          </a:solidFill>
          <a:latin typeface="+mj-lt"/>
          <a:ea typeface="+mj-ea"/>
          <a:cs typeface="+mj-cs"/>
          <a:sym typeface="Papyrus" charset="0"/>
        </a:defRPr>
      </a:lvl1pPr>
      <a:lvl2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8763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13335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7907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22479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8128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1pPr>
      <a:lvl2pPr marL="15113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2pPr>
      <a:lvl3pPr marL="22225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3pPr>
      <a:lvl4pPr marL="29337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4pPr>
      <a:lvl5pPr marL="36576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5pPr>
      <a:lvl6pPr marL="41148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6pPr>
      <a:lvl7pPr marL="45720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7pPr>
      <a:lvl8pPr marL="50292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8pPr>
      <a:lvl9pPr marL="54864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050" name="Rectangle 2"/>
          <p:cNvSpPr>
            <a:spLocks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07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075" name="Rectangle 3"/>
          <p:cNvSpPr>
            <a:spLocks/>
          </p:cNvSpPr>
          <p:nvPr/>
        </p:nvSpPr>
        <p:spPr bwMode="auto">
          <a:xfrm>
            <a:off x="0" y="9323388"/>
            <a:ext cx="5003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nchor="ctr"/>
          <a:lstStyle/>
          <a:p>
            <a:pPr algn="l"/>
            <a:r>
              <a:rPr lang="en-US" sz="2200">
                <a:solidFill>
                  <a:schemeClr val="tx1"/>
                </a:solidFill>
                <a:latin typeface="Mariah Regular" charset="0"/>
                <a:ea typeface="ＭＳ Ｐゴシック" charset="0"/>
                <a:cs typeface="Mariah Regular" charset="0"/>
                <a:sym typeface="Mariah Regular" charset="0"/>
              </a:rPr>
              <a:t>Don McClain</a:t>
            </a:r>
          </a:p>
        </p:txBody>
      </p:sp>
      <p:sp>
        <p:nvSpPr>
          <p:cNvPr id="3076" name="Rectangle 4"/>
          <p:cNvSpPr>
            <a:spLocks/>
          </p:cNvSpPr>
          <p:nvPr/>
        </p:nvSpPr>
        <p:spPr bwMode="auto">
          <a:xfrm>
            <a:off x="5740400" y="9323388"/>
            <a:ext cx="7277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nchor="ctr"/>
          <a:lstStyle/>
          <a:p>
            <a:pPr algn="r"/>
            <a:r>
              <a:rPr lang="en-US" sz="2200">
                <a:solidFill>
                  <a:schemeClr val="tx1"/>
                </a:solidFill>
                <a:latin typeface="Mariah Regular" charset="0"/>
                <a:ea typeface="ＭＳ Ｐゴシック" charset="0"/>
                <a:cs typeface="Mariah Regular" charset="0"/>
                <a:sym typeface="Mariah Regular" charset="0"/>
              </a:rPr>
              <a:t>W. 65th St church of Christ - 9/16/2007</a:t>
            </a:r>
          </a:p>
        </p:txBody>
      </p:sp>
      <p:sp>
        <p:nvSpPr>
          <p:cNvPr id="3077" name="Text Box 5"/>
          <p:cNvSpPr txBox="1">
            <a:spLocks noChangeArrowheads="1"/>
          </p:cNvSpPr>
          <p:nvPr>
            <p:ph type="sldNum" sz="quarter" idx="4"/>
          </p:nvPr>
        </p:nvSpPr>
        <p:spPr bwMode="auto">
          <a:xfrm>
            <a:off x="12606338" y="495300"/>
            <a:ext cx="398462"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2400">
                <a:solidFill>
                  <a:schemeClr val="tx1"/>
                </a:solidFill>
                <a:latin typeface="+mn-lt"/>
                <a:ea typeface="ＭＳ Ｐゴシック" charset="0"/>
                <a:cs typeface="Calibri" charset="0"/>
                <a:sym typeface="Calibri"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fld id="{5ED18EAE-F69E-A447-BE9C-C59F1F9F7719}" type="slidenum">
              <a:rPr lang="en-US"/>
              <a:pPr/>
              <a:t>‹#›</a:t>
            </a:fld>
            <a:endParaRPr lang="en-US"/>
          </a:p>
        </p:txBody>
      </p:sp>
      <p:pic>
        <p:nvPicPr>
          <p:cNvPr id="3078" name="Picture 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588"/>
            <a:ext cx="13017500" cy="979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xmlns:p14="http://schemas.microsoft.com/office/powerpoint/2010/main"/>
  <p:hf hdr="0" ftr="0" dt="0"/>
  <p:txStyles>
    <p:titleStyle>
      <a:lvl1pPr algn="ctr" rtl="0" fontAlgn="base">
        <a:spcBef>
          <a:spcPct val="0"/>
        </a:spcBef>
        <a:spcAft>
          <a:spcPct val="0"/>
        </a:spcAft>
        <a:defRPr sz="6200">
          <a:solidFill>
            <a:schemeClr val="tx1"/>
          </a:solidFill>
          <a:latin typeface="+mj-lt"/>
          <a:ea typeface="+mj-ea"/>
          <a:cs typeface="+mj-cs"/>
          <a:sym typeface="Calibri" charset="0"/>
        </a:defRPr>
      </a:lvl1pPr>
      <a:lvl2pPr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9pPr>
    </p:titleStyle>
    <p:bodyStyle>
      <a:lvl1pPr marL="342900" indent="-342900" algn="l" rtl="0" fontAlgn="base">
        <a:spcBef>
          <a:spcPts val="1100"/>
        </a:spcBef>
        <a:spcAft>
          <a:spcPct val="0"/>
        </a:spcAft>
        <a:buClr>
          <a:srgbClr val="000000"/>
        </a:buClr>
        <a:buSzPct val="100000"/>
        <a:buFont typeface="Arial" charset="0"/>
        <a:buChar char="•"/>
        <a:defRPr sz="4400">
          <a:solidFill>
            <a:schemeClr val="tx1"/>
          </a:solidFill>
          <a:latin typeface="+mn-lt"/>
          <a:ea typeface="+mn-ea"/>
          <a:cs typeface="+mn-cs"/>
          <a:sym typeface="Calibri" charset="0"/>
        </a:defRPr>
      </a:lvl1pPr>
      <a:lvl2pPr marL="742950" indent="-285750" algn="l" rtl="0" fontAlgn="base">
        <a:spcBef>
          <a:spcPts val="1000"/>
        </a:spcBef>
        <a:spcAft>
          <a:spcPct val="0"/>
        </a:spcAft>
        <a:buClr>
          <a:srgbClr val="000000"/>
        </a:buClr>
        <a:buSzPct val="100000"/>
        <a:buFont typeface="Arial" charset="0"/>
        <a:buChar char="–"/>
        <a:defRPr sz="3800">
          <a:solidFill>
            <a:schemeClr val="tx1"/>
          </a:solidFill>
          <a:latin typeface="+mn-lt"/>
          <a:ea typeface="+mn-ea"/>
          <a:cs typeface="+mn-cs"/>
          <a:sym typeface="Calibri" charset="0"/>
        </a:defRPr>
      </a:lvl2pPr>
      <a:lvl3pPr marL="1143000" indent="-228600" algn="l" rtl="0" fontAlgn="base">
        <a:spcBef>
          <a:spcPts val="800"/>
        </a:spcBef>
        <a:spcAft>
          <a:spcPct val="0"/>
        </a:spcAft>
        <a:buClr>
          <a:srgbClr val="000000"/>
        </a:buClr>
        <a:buSzPct val="100000"/>
        <a:buFont typeface="Arial" charset="0"/>
        <a:buChar char="•"/>
        <a:defRPr sz="3400">
          <a:solidFill>
            <a:schemeClr val="tx1"/>
          </a:solidFill>
          <a:latin typeface="+mn-lt"/>
          <a:ea typeface="+mn-ea"/>
          <a:cs typeface="+mn-cs"/>
          <a:sym typeface="Calibri" charset="0"/>
        </a:defRPr>
      </a:lvl3pPr>
      <a:lvl4pPr marL="1600200" indent="-22860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4pPr>
      <a:lvl5pPr marL="2057400" indent="-22860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5pPr>
      <a:lvl6pPr marL="2514600" indent="-22860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6pPr>
      <a:lvl7pPr marL="2971800" indent="-22860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7pPr>
      <a:lvl8pPr marL="3429000" indent="-22860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8pPr>
      <a:lvl9pPr marL="3886200" indent="-22860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7" name="Text Box 1"/>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chemeClr val="tx1"/>
                </a:solidFill>
                <a:effectLst>
                  <a:outerShdw blurRad="38100" dist="38100" dir="2700000" algn="tl">
                    <a:srgbClr val="808080"/>
                  </a:outerShdw>
                </a:effectLst>
                <a:latin typeface="+mn-lt"/>
                <a:ea typeface="ＭＳ Ｐゴシック" charset="0"/>
                <a:cs typeface="Constantia" charset="0"/>
                <a:sym typeface="Constantia"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fld id="{40FED092-9545-A343-A5CC-005FAF8DE09A}" type="slidenum">
              <a:rPr lang="en-US"/>
              <a:pPr/>
              <a:t>‹#›</a:t>
            </a:fld>
            <a:endParaRPr lang="en-US"/>
          </a:p>
        </p:txBody>
      </p:sp>
      <p:sp>
        <p:nvSpPr>
          <p:cNvPr id="4098" name="Rectangle 2"/>
          <p:cNvSpPr>
            <a:spLocks noChangeArrowheads="1"/>
          </p:cNvSpPr>
          <p:nvPr>
            <p:ph type="title"/>
          </p:nvPr>
        </p:nvSpPr>
        <p:spPr bwMode="auto">
          <a:xfrm>
            <a:off x="647700" y="215900"/>
            <a:ext cx="117094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Constantia" charset="0"/>
              </a:rPr>
              <a:t>Click to edit Master title style</a:t>
            </a:r>
          </a:p>
        </p:txBody>
      </p:sp>
      <p:pic>
        <p:nvPicPr>
          <p:cNvPr id="4099" name="Picture 3"/>
          <p:cNvPicPr>
            <a:picLocks noChangeAspect="1" noChangeArrowheads="1"/>
          </p:cNvPicPr>
          <p:nvPr/>
        </p:nvPicPr>
        <p:blipFill>
          <a:blip r:embed="rId14">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xmlns:p14="http://schemas.microsoft.com/office/powerpoint/2010/mai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0"/>
        <a:buChar char=""/>
        <a:defRPr sz="3600">
          <a:solidFill>
            <a:schemeClr val="tx1"/>
          </a:solidFill>
          <a:latin typeface="+mn-lt"/>
          <a:ea typeface="+mn-ea"/>
          <a:cs typeface="+mn-cs"/>
          <a:sym typeface="Constantia" charset="0"/>
        </a:defRPr>
      </a:lvl1pPr>
      <a:lvl2pPr marL="639763" indent="-274638" algn="l" rtl="0" fontAlgn="base">
        <a:spcBef>
          <a:spcPts val="400"/>
        </a:spcBef>
        <a:spcAft>
          <a:spcPct val="0"/>
        </a:spcAft>
        <a:buClr>
          <a:srgbClr val="BB7527"/>
        </a:buClr>
        <a:buSzPct val="85000"/>
        <a:buFont typeface="Wingdings 2" charset="0"/>
        <a:buChar char=""/>
        <a:defRPr sz="3400">
          <a:solidFill>
            <a:srgbClr val="ECE9C6"/>
          </a:solidFill>
          <a:latin typeface="+mn-lt"/>
          <a:ea typeface="+mn-ea"/>
          <a:cs typeface="+mn-cs"/>
          <a:sym typeface="Constantia" charset="0"/>
        </a:defRPr>
      </a:lvl2pPr>
      <a:lvl3pPr marL="1004888" indent="-228600" algn="l" rtl="0" fontAlgn="base">
        <a:spcBef>
          <a:spcPts val="400"/>
        </a:spcBef>
        <a:spcAft>
          <a:spcPct val="0"/>
        </a:spcAft>
        <a:buClr>
          <a:srgbClr val="9C6120"/>
        </a:buClr>
        <a:buSzPct val="85000"/>
        <a:buFont typeface="Wingdings 2" charset="0"/>
        <a:buChar char=""/>
        <a:defRPr sz="2800">
          <a:solidFill>
            <a:schemeClr val="tx1"/>
          </a:solidFill>
          <a:latin typeface="+mn-lt"/>
          <a:ea typeface="+mn-ea"/>
          <a:cs typeface="+mn-cs"/>
          <a:sym typeface="Constantia" charset="0"/>
        </a:defRPr>
      </a:lvl3pPr>
      <a:lvl4pPr marL="1279525" indent="-228600" algn="l" rtl="0" fontAlgn="base">
        <a:spcBef>
          <a:spcPts val="400"/>
        </a:spcBef>
        <a:spcAft>
          <a:spcPct val="0"/>
        </a:spcAft>
        <a:buClr>
          <a:srgbClr val="BB7527"/>
        </a:buClr>
        <a:buSzPct val="85000"/>
        <a:buFont typeface="Wingdings 2" charset="0"/>
        <a:buChar char=""/>
        <a:defRPr sz="2600">
          <a:solidFill>
            <a:schemeClr val="tx1"/>
          </a:solidFill>
          <a:latin typeface="+mn-lt"/>
          <a:ea typeface="+mn-ea"/>
          <a:cs typeface="+mn-cs"/>
          <a:sym typeface="Constantia" charset="0"/>
        </a:defRPr>
      </a:lvl4pPr>
      <a:lvl5pPr marL="15541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5pPr>
      <a:lvl6pPr marL="20113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6pPr>
      <a:lvl7pPr marL="24685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7pPr>
      <a:lvl8pPr marL="29257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8pPr>
      <a:lvl9pPr marL="33829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w65stchurchofchrist.org/coc/sermons/" TargetMode="Externa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hyperlink" Target="NUL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2260600"/>
            <a:ext cx="114173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122" name="AutoShape 2"/>
          <p:cNvSpPr>
            <a:spLocks/>
          </p:cNvSpPr>
          <p:nvPr/>
        </p:nvSpPr>
        <p:spPr bwMode="auto">
          <a:xfrm>
            <a:off x="8991600" y="9042400"/>
            <a:ext cx="4064000" cy="444500"/>
          </a:xfrm>
          <a:prstGeom prst="roundRect">
            <a:avLst>
              <a:gd name="adj" fmla="val 42856"/>
            </a:avLst>
          </a:prstGeom>
          <a:gradFill rotWithShape="0">
            <a:gsLst>
              <a:gs pos="0">
                <a:srgbClr val="800000">
                  <a:alpha val="64999"/>
                </a:srgbClr>
              </a:gs>
              <a:gs pos="100000">
                <a:srgbClr val="260001">
                  <a:alpha val="64999"/>
                </a:srgbClr>
              </a:gs>
            </a:gsLst>
            <a:lin ang="5400000" scaled="1"/>
          </a:gradFill>
          <a:ln>
            <a:noFill/>
          </a:ln>
          <a:extLst>
            <a:ext uri="{91240B29-F687-4f45-9708-019B960494DF}">
              <a14:hiddenLine xmlns:a14="http://schemas.microsoft.com/office/drawing/2010/main" w="25400" cap="flat">
                <a:solidFill>
                  <a:srgbClr val="000000">
                    <a:alpha val="64999"/>
                  </a:srgbClr>
                </a:solidFill>
                <a:miter lim="800000"/>
                <a:headEnd type="none" w="med" len="med"/>
                <a:tailEnd type="none" w="med" len="med"/>
              </a14:hiddenLine>
            </a:ext>
          </a:extLst>
        </p:spPr>
        <p:txBody>
          <a:bodyPr lIns="0" tIns="0" rIns="0" bIns="0"/>
          <a:lstStyle/>
          <a:p>
            <a:endParaRPr lang="en-US"/>
          </a:p>
        </p:txBody>
      </p:sp>
      <p:sp>
        <p:nvSpPr>
          <p:cNvPr id="5123" name="Rectangle 3"/>
          <p:cNvSpPr>
            <a:spLocks/>
          </p:cNvSpPr>
          <p:nvPr/>
        </p:nvSpPr>
        <p:spPr bwMode="auto">
          <a:xfrm>
            <a:off x="8966200" y="9004300"/>
            <a:ext cx="4038600" cy="10922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3600">
                <a:solidFill>
                  <a:srgbClr val="FFFFFF"/>
                </a:solidFill>
                <a:effectLst>
                  <a:outerShdw blurRad="38100" dist="38100" dir="2700000" algn="tl">
                    <a:srgbClr val="000000"/>
                  </a:outerShdw>
                </a:effectLst>
                <a:latin typeface="Calibri Italic" charset="0"/>
                <a:ea typeface="ＭＳ Ｐゴシック" charset="0"/>
                <a:cs typeface="Calibri Italic" charset="0"/>
                <a:sym typeface="Calibri Italic" charset="0"/>
              </a:rPr>
              <a:t>Revelation 3:1-6 </a:t>
            </a:r>
          </a:p>
        </p:txBody>
      </p:sp>
      <p:sp>
        <p:nvSpPr>
          <p:cNvPr id="5124" name="AutoShape 4"/>
          <p:cNvSpPr>
            <a:spLocks/>
          </p:cNvSpPr>
          <p:nvPr/>
        </p:nvSpPr>
        <p:spPr bwMode="auto">
          <a:xfrm>
            <a:off x="-139700" y="457200"/>
            <a:ext cx="6121400" cy="444500"/>
          </a:xfrm>
          <a:prstGeom prst="roundRect">
            <a:avLst>
              <a:gd name="adj" fmla="val 42856"/>
            </a:avLst>
          </a:prstGeom>
          <a:gradFill rotWithShape="0">
            <a:gsLst>
              <a:gs pos="0">
                <a:srgbClr val="800000">
                  <a:alpha val="64999"/>
                </a:srgbClr>
              </a:gs>
              <a:gs pos="100000">
                <a:srgbClr val="260001">
                  <a:alpha val="64999"/>
                </a:srgbClr>
              </a:gs>
            </a:gsLst>
            <a:lin ang="5400000" scaled="1"/>
          </a:gradFill>
          <a:ln>
            <a:noFill/>
          </a:ln>
          <a:extLst>
            <a:ext uri="{91240B29-F687-4f45-9708-019B960494DF}">
              <a14:hiddenLine xmlns:a14="http://schemas.microsoft.com/office/drawing/2010/main" w="25400" cap="flat">
                <a:solidFill>
                  <a:srgbClr val="000000">
                    <a:alpha val="64999"/>
                  </a:srgbClr>
                </a:solidFill>
                <a:miter lim="800000"/>
                <a:headEnd type="none" w="med" len="med"/>
                <a:tailEnd type="none" w="med" len="med"/>
              </a14:hiddenLine>
            </a:ext>
          </a:extLst>
        </p:spPr>
        <p:txBody>
          <a:bodyPr lIns="0" tIns="0" rIns="0" bIns="0"/>
          <a:lstStyle/>
          <a:p>
            <a:endParaRPr lang="en-US"/>
          </a:p>
        </p:txBody>
      </p:sp>
      <p:sp>
        <p:nvSpPr>
          <p:cNvPr id="5125" name="Rectangle 5"/>
          <p:cNvSpPr>
            <a:spLocks/>
          </p:cNvSpPr>
          <p:nvPr/>
        </p:nvSpPr>
        <p:spPr bwMode="auto">
          <a:xfrm>
            <a:off x="118" y="513958"/>
            <a:ext cx="5840178" cy="343684"/>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38100" tIns="38100" rIns="38100" bIns="38100" anchor="ctr">
            <a:spAutoFit/>
          </a:bodyPr>
          <a:lstStyle/>
          <a:p>
            <a:pPr>
              <a:lnSpc>
                <a:spcPct val="60000"/>
              </a:lnSpc>
            </a:pPr>
            <a:r>
              <a:rPr lang="en-US" sz="2600" dirty="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rPr>
              <a:t>The Church of Christ In </a:t>
            </a:r>
          </a:p>
        </p:txBody>
      </p:sp>
      <p:sp>
        <p:nvSpPr>
          <p:cNvPr id="5126" name="AutoShape 6"/>
          <p:cNvSpPr>
            <a:spLocks/>
          </p:cNvSpPr>
          <p:nvPr/>
        </p:nvSpPr>
        <p:spPr bwMode="auto">
          <a:xfrm>
            <a:off x="812800" y="6350000"/>
            <a:ext cx="11137900" cy="2425700"/>
          </a:xfrm>
          <a:prstGeom prst="roundRect">
            <a:avLst>
              <a:gd name="adj" fmla="val 19815"/>
            </a:avLst>
          </a:prstGeom>
          <a:gradFill rotWithShape="0">
            <a:gsLst>
              <a:gs pos="0">
                <a:srgbClr val="804000">
                  <a:alpha val="33150"/>
                </a:srgbClr>
              </a:gs>
              <a:gs pos="100000">
                <a:srgbClr val="260001">
                  <a:alpha val="64999"/>
                </a:srgbClr>
              </a:gs>
            </a:gsLst>
            <a:lin ang="5400000" scaled="1"/>
          </a:gradFill>
          <a:ln>
            <a:noFill/>
          </a:ln>
          <a:extLst>
            <a:ext uri="{91240B29-F687-4f45-9708-019B960494DF}">
              <a14:hiddenLine xmlns:a14="http://schemas.microsoft.com/office/drawing/2010/main" w="25400" cap="flat">
                <a:solidFill>
                  <a:srgbClr val="000000">
                    <a:alpha val="64999"/>
                  </a:srgbClr>
                </a:solidFill>
                <a:miter lim="800000"/>
                <a:headEnd type="none" w="med" len="med"/>
                <a:tailEnd type="none" w="med" len="med"/>
              </a14:hiddenLine>
            </a:ext>
          </a:extLst>
        </p:spPr>
        <p:txBody>
          <a:bodyPr lIns="0" tIns="0" rIns="0" bIns="0"/>
          <a:lstStyle/>
          <a:p>
            <a:endParaRPr lang="en-US"/>
          </a:p>
        </p:txBody>
      </p:sp>
      <p:sp>
        <p:nvSpPr>
          <p:cNvPr id="5127" name="Rectangle 7"/>
          <p:cNvSpPr>
            <a:spLocks/>
          </p:cNvSpPr>
          <p:nvPr/>
        </p:nvSpPr>
        <p:spPr bwMode="auto">
          <a:xfrm>
            <a:off x="1412875" y="6350000"/>
            <a:ext cx="9944100" cy="2667000"/>
          </a:xfrm>
          <a:prstGeom prst="rect">
            <a:avLst/>
          </a:prstGeom>
          <a:noFill/>
          <a:ln>
            <a:noFill/>
          </a:ln>
          <a:effectLst>
            <a:outerShdw blurRad="76200" dist="76199" dir="3480026"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95899" bIns="38100" anchor="ctr"/>
          <a:lstStyle/>
          <a:p>
            <a:pPr marL="19050">
              <a:lnSpc>
                <a:spcPct val="120000"/>
              </a:lnSpc>
              <a:spcBef>
                <a:spcPts val="2100"/>
              </a:spcBef>
            </a:pPr>
            <a:r>
              <a:rPr lang="ja-JP" altLang="en-US" sz="2500" dirty="0">
                <a:solidFill>
                  <a:srgbClr val="FFFFFF"/>
                </a:solidFill>
                <a:effectLst>
                  <a:outerShdw blurRad="38100" dist="38100" dir="2700000" algn="tl">
                    <a:srgbClr val="000000"/>
                  </a:outerShdw>
                </a:effectLst>
                <a:latin typeface="Arial"/>
                <a:ea typeface="ＭＳ Ｐゴシック" charset="0"/>
                <a:cs typeface="Zapfino" charset="0"/>
                <a:sym typeface="Zapfino" charset="0"/>
              </a:rPr>
              <a:t>“</a:t>
            </a:r>
            <a:r>
              <a:rPr lang="en-US" sz="2500" dirty="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 I know your works, that you have a name that you are alive, but you are dead.</a:t>
            </a:r>
            <a:r>
              <a:rPr lang="ja-JP" altLang="en-US" sz="2500" dirty="0">
                <a:solidFill>
                  <a:srgbClr val="FFFFFF"/>
                </a:solidFill>
                <a:effectLst>
                  <a:outerShdw blurRad="38100" dist="38100" dir="2700000" algn="tl">
                    <a:srgbClr val="000000"/>
                  </a:outerShdw>
                </a:effectLst>
                <a:latin typeface="Arial"/>
                <a:ea typeface="ＭＳ Ｐゴシック" charset="0"/>
                <a:cs typeface="Zapfino" charset="0"/>
                <a:sym typeface="Zapfino" charset="0"/>
              </a:rPr>
              <a:t>”</a:t>
            </a:r>
            <a:endParaRPr lang="en-US" sz="2500" dirty="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endParaRPr>
          </a:p>
        </p:txBody>
      </p:sp>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900" y="-458788"/>
            <a:ext cx="7010400" cy="3833813"/>
          </a:xfrm>
          <a:prstGeom prst="rect">
            <a:avLst/>
          </a:prstGeom>
          <a:noFill/>
          <a:ln>
            <a:noFill/>
          </a:ln>
          <a:effectLst>
            <a:outerShdw blurRad="152400" dist="1016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p:cNvSpPr>
          <p:nvPr/>
        </p:nvSpPr>
        <p:spPr bwMode="auto">
          <a:xfrm>
            <a:off x="7175500" y="3492500"/>
            <a:ext cx="5676900" cy="61087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marL="304800" indent="-304800" algn="l">
              <a:spcBef>
                <a:spcPts val="1000"/>
              </a:spcBef>
              <a:buClr>
                <a:srgbClr val="F59D5B"/>
              </a:buClr>
              <a:buSzPct val="100000"/>
              <a:buFont typeface="Wingdings 2" charset="0"/>
              <a:buChar char="è"/>
            </a:pPr>
            <a:r>
              <a:rPr lang="en-US" sz="35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In a.d. 17, a catastrophic earthquake destroyed the city. </a:t>
            </a:r>
          </a:p>
          <a:p>
            <a:pPr marL="304800" indent="-304800" algn="l">
              <a:spcBef>
                <a:spcPts val="1000"/>
              </a:spcBef>
              <a:buClr>
                <a:srgbClr val="F59D5B"/>
              </a:buClr>
              <a:buSzPct val="100000"/>
              <a:buFont typeface="Wingdings 2" charset="0"/>
              <a:buChar char="è"/>
            </a:pPr>
            <a:r>
              <a:rPr lang="en-US" sz="35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Sardis was eventually rebuilt, it never regained the prominence and affluence it once enjoyed, and by the time this letter was written, the city had become a pitiful hub of moral debauchery.</a:t>
            </a:r>
          </a:p>
        </p:txBody>
      </p:sp>
      <p:pic>
        <p:nvPicPr>
          <p:cNvPr id="204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0483"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657600"/>
            <a:ext cx="68580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0484" name="Rectangle 4"/>
          <p:cNvSpPr>
            <a:spLocks/>
          </p:cNvSpPr>
          <p:nvPr/>
        </p:nvSpPr>
        <p:spPr bwMode="auto">
          <a:xfrm>
            <a:off x="1638300" y="7397750"/>
            <a:ext cx="4257675" cy="482600"/>
          </a:xfrm>
          <a:prstGeom prst="rect">
            <a:avLst/>
          </a:prstGeom>
          <a:noFill/>
          <a:ln>
            <a:noFill/>
          </a:ln>
          <a:effectLst>
            <a:outerShdw blurRad="152400" dist="76199" dir="7679997"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l">
              <a:spcBef>
                <a:spcPts val="1600"/>
              </a:spcBef>
            </a:pPr>
            <a:r>
              <a:rPr lang="en-US" sz="2500">
                <a:solidFill>
                  <a:srgbClr val="FFFFFF"/>
                </a:solidFill>
                <a:effectLst>
                  <a:outerShdw blurRad="38100" dist="38100" dir="2700000" algn="tl">
                    <a:srgbClr val="000000"/>
                  </a:outerShdw>
                </a:effectLst>
                <a:latin typeface="Verdana Bold" charset="0"/>
                <a:ea typeface="ＭＳ Ｐゴシック" charset="0"/>
                <a:cs typeface="Verdana Bold" charset="0"/>
                <a:sym typeface="Verdana Bold" charset="0"/>
              </a:rPr>
              <a:t>Gymnasium-Bathhouse</a:t>
            </a:r>
          </a:p>
        </p:txBody>
      </p:sp>
      <p:sp>
        <p:nvSpPr>
          <p:cNvPr id="20485"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048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2048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2530" name="Rectangle 2"/>
          <p:cNvSpPr>
            <a:spLocks/>
          </p:cNvSpPr>
          <p:nvPr/>
        </p:nvSpPr>
        <p:spPr bwMode="auto">
          <a:xfrm>
            <a:off x="5016500" y="3543300"/>
            <a:ext cx="7785100" cy="58420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400"/>
              </a:spcBef>
              <a:buSzPct val="77000"/>
              <a:buFontTx/>
              <a:buBlip>
                <a:blip r:embed="rId4"/>
              </a:buBlip>
            </a:pPr>
            <a:r>
              <a:rPr lang="en-US" sz="44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Christ</a:t>
            </a:r>
            <a:r>
              <a:rPr lang="ja-JP" altLang="en-US" sz="440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44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s Self Designation </a:t>
            </a:r>
          </a:p>
          <a:p>
            <a:pPr marL="787400" indent="-787400" algn="l">
              <a:spcBef>
                <a:spcPts val="1600"/>
              </a:spcBef>
              <a:buClr>
                <a:srgbClr val="FFCC66"/>
              </a:buClr>
              <a:buSzPct val="125000"/>
              <a:buFont typeface="Zapf Dingbats" charset="0"/>
              <a:buChar char="✴"/>
            </a:pPr>
            <a:r>
              <a:rPr lang="en-US" sz="340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He who has the seven Spirits of God – (Rev 1:4; 5:6) </a:t>
            </a:r>
            <a:r>
              <a:rPr lang="en-US" sz="3000">
                <a:solidFill>
                  <a:srgbClr val="FFFFFF"/>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 the Holy Spirit. </a:t>
            </a:r>
            <a:endParaRPr lang="en-US" sz="340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1473200" lvl="1" indent="-787400" algn="l">
              <a:spcBef>
                <a:spcPts val="16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The completeness, and universality of the Holy Spirits</a:t>
            </a:r>
            <a:r>
              <a:rPr lang="ja-JP" altLang="en-US" sz="320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Work as sent by Jesus. </a:t>
            </a:r>
          </a:p>
          <a:p>
            <a:pPr marL="1473200" lvl="1" indent="-787400" algn="l">
              <a:spcBef>
                <a:spcPts val="16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The Spirit of God had the power to give life to this dead church if they would heed His word (Jn 6:63; Rom 8:2,11).</a:t>
            </a:r>
          </a:p>
        </p:txBody>
      </p:sp>
      <p:pic>
        <p:nvPicPr>
          <p:cNvPr id="22531"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2532" name="Rectangle 4"/>
          <p:cNvSpPr>
            <a:spLocks/>
          </p:cNvSpPr>
          <p:nvPr/>
        </p:nvSpPr>
        <p:spPr bwMode="auto">
          <a:xfrm>
            <a:off x="431800" y="3746500"/>
            <a:ext cx="4229100" cy="52832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3:1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7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 . 'These things says He who has the seven Spirits of God and the seven stars: </a:t>
            </a:r>
          </a:p>
        </p:txBody>
      </p:sp>
      <p:sp>
        <p:nvSpPr>
          <p:cNvPr id="22533"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22530">
                                            <p:txEl>
                                              <p:pRg st="1" end="1"/>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22530">
                                            <p:txEl>
                                              <p:pRg st="2" end="2"/>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225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4578" name="Rectangle 2"/>
          <p:cNvSpPr>
            <a:spLocks/>
          </p:cNvSpPr>
          <p:nvPr/>
        </p:nvSpPr>
        <p:spPr bwMode="auto">
          <a:xfrm>
            <a:off x="5016500" y="3543300"/>
            <a:ext cx="7785100" cy="5651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400"/>
              </a:spcBef>
              <a:buSzPct val="77000"/>
              <a:buFontTx/>
              <a:buBlip>
                <a:blip r:embed="rId4"/>
              </a:buBlip>
            </a:pPr>
            <a:r>
              <a:rPr lang="en-US" sz="44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Christ</a:t>
            </a:r>
            <a:r>
              <a:rPr lang="ja-JP" altLang="en-US" sz="440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44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s Self Designation </a:t>
            </a:r>
          </a:p>
          <a:p>
            <a:pPr marL="787400" indent="-787400" algn="l">
              <a:spcBef>
                <a:spcPts val="800"/>
              </a:spcBef>
              <a:buClr>
                <a:srgbClr val="FFCC66"/>
              </a:buClr>
              <a:buSzPct val="125000"/>
              <a:buFont typeface="Zapf Dingbats" charset="0"/>
              <a:buChar char="✴"/>
            </a:pPr>
            <a:r>
              <a:rPr lang="en-US" sz="360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&amp; The seven stars – are the messengers to the seven churches (1:4,16,20),</a:t>
            </a:r>
          </a:p>
          <a:p>
            <a:pPr marL="1473200" lvl="1" indent="-787400" algn="l">
              <a:spcBef>
                <a:spcPts val="8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the Son of God held the messengers in His right hand (1:16) in that He sends, owns, protects, and cares for them.</a:t>
            </a:r>
          </a:p>
          <a:p>
            <a:pPr marL="1473200" lvl="1" indent="-787400" algn="l">
              <a:spcBef>
                <a:spcPts val="8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Jesus is the source of the life giving message!</a:t>
            </a:r>
          </a:p>
        </p:txBody>
      </p:sp>
      <p:pic>
        <p:nvPicPr>
          <p:cNvPr id="24579"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4580" name="Rectangle 4"/>
          <p:cNvSpPr>
            <a:spLocks/>
          </p:cNvSpPr>
          <p:nvPr/>
        </p:nvSpPr>
        <p:spPr bwMode="auto">
          <a:xfrm>
            <a:off x="431800" y="3746500"/>
            <a:ext cx="4229100" cy="52832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3:1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7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 . 'These things says He who has the seven Spirits of God and the seven stars: </a:t>
            </a:r>
          </a:p>
        </p:txBody>
      </p:sp>
      <p:sp>
        <p:nvSpPr>
          <p:cNvPr id="24581"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45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24578">
                                            <p:txEl>
                                              <p:pRg st="1" end="1"/>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24578">
                                            <p:txEl>
                                              <p:pRg st="2" end="2"/>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245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6626" name="Rectangle 2"/>
          <p:cNvSpPr>
            <a:spLocks/>
          </p:cNvSpPr>
          <p:nvPr/>
        </p:nvSpPr>
        <p:spPr bwMode="auto">
          <a:xfrm>
            <a:off x="5232400" y="3822700"/>
            <a:ext cx="7518400" cy="556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44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Rebuke:</a:t>
            </a:r>
          </a:p>
          <a:p>
            <a:pPr marL="787400" indent="-787400" algn="l">
              <a:spcBef>
                <a:spcPts val="1600"/>
              </a:spcBef>
              <a:buClr>
                <a:srgbClr val="FFCC66"/>
              </a:buClr>
              <a:buSzPct val="125000"/>
              <a:buFont typeface="Zapf Dingbats" charset="0"/>
              <a:buChar char="✴"/>
            </a:pPr>
            <a:r>
              <a:rPr lang="ja-JP" altLang="en-US" sz="320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2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I know Your works</a:t>
            </a:r>
            <a:r>
              <a:rPr lang="ja-JP" altLang="en-US" sz="320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2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a:t>
            </a:r>
            <a:r>
              <a:rPr lang="en-US" sz="320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 </a:t>
            </a: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Jesus knows everything a church is doing or is not doing!</a:t>
            </a:r>
          </a:p>
          <a:p>
            <a:pPr marL="787400" indent="-787400" algn="l">
              <a:spcBef>
                <a:spcPts val="16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The only complement He gives the church at Sardis is that </a:t>
            </a:r>
            <a:r>
              <a:rPr lang="ja-JP" altLang="en-US" sz="320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you have a name that you are alive.</a:t>
            </a:r>
            <a:r>
              <a:rPr lang="ja-JP" altLang="en-US" sz="320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 their reputation among men regarding doctrine, loyalty, and works, was a good one. </a:t>
            </a:r>
          </a:p>
        </p:txBody>
      </p:sp>
      <p:pic>
        <p:nvPicPr>
          <p:cNvPr id="26627"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6628" name="Rectangle 4"/>
          <p:cNvSpPr>
            <a:spLocks/>
          </p:cNvSpPr>
          <p:nvPr/>
        </p:nvSpPr>
        <p:spPr bwMode="auto">
          <a:xfrm>
            <a:off x="431800" y="3746500"/>
            <a:ext cx="4229100" cy="45593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3:1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7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 .  "I know your works, that you have a name that you are alive, . . .</a:t>
            </a:r>
            <a:r>
              <a:rPr lang="ja-JP" altLang="en-US" sz="4700">
                <a:solidFill>
                  <a:schemeClr val="tx1"/>
                </a:solidFill>
                <a:effectLst>
                  <a:outerShdw blurRad="38100" dist="38100" dir="2700000" algn="tl">
                    <a:srgbClr val="000000"/>
                  </a:outerShdw>
                </a:effectLst>
                <a:latin typeface="Arial"/>
                <a:ea typeface="ＭＳ Ｐゴシック" charset="0"/>
                <a:cs typeface="Calibri" charset="0"/>
                <a:sym typeface="Calibri" charset="0"/>
              </a:rPr>
              <a:t>”</a:t>
            </a:r>
            <a:endParaRPr lang="en-US" sz="47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endParaRPr>
          </a:p>
        </p:txBody>
      </p:sp>
      <p:sp>
        <p:nvSpPr>
          <p:cNvPr id="26629"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wip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66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2662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266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674" name="Rectangle 2"/>
          <p:cNvSpPr>
            <a:spLocks/>
          </p:cNvSpPr>
          <p:nvPr/>
        </p:nvSpPr>
        <p:spPr bwMode="auto">
          <a:xfrm>
            <a:off x="5232400" y="3822700"/>
            <a:ext cx="7518400" cy="5778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Rebuke:</a:t>
            </a:r>
          </a:p>
          <a:p>
            <a:pPr marL="787400" indent="-787400" algn="l">
              <a:spcBef>
                <a:spcPts val="700"/>
              </a:spcBef>
              <a:buClr>
                <a:srgbClr val="FFCC66"/>
              </a:buClr>
              <a:buSzPct val="125000"/>
              <a:buFont typeface="Zapf Dingbats" charset="0"/>
              <a:buChar char="✴"/>
            </a:pPr>
            <a:r>
              <a:rPr lang="en-US" sz="32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The church at Sardis was considered </a:t>
            </a:r>
            <a:r>
              <a:rPr lang="ja-JP" altLang="en-US" sz="3200" dirty="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2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Sound</a:t>
            </a:r>
            <a:r>
              <a:rPr lang="ja-JP" altLang="en-US" sz="3200" dirty="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2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by most </a:t>
            </a:r>
            <a:endPar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1244600" lvl="1" indent="-787400" algn="l">
              <a:spcBef>
                <a:spcPts val="700"/>
              </a:spcBef>
              <a:buClr>
                <a:srgbClr val="FFCC66"/>
              </a:buClr>
              <a:buSzPct val="125000"/>
              <a:buFont typeface="Wingdings" charset="2"/>
              <a:buChar char="Ø"/>
            </a:pP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Right </a:t>
            </a:r>
            <a:r>
              <a:rPr lang="ja-JP" altLang="en-US" sz="3200" dirty="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FORM</a:t>
            </a:r>
            <a:r>
              <a:rPr lang="ja-JP" altLang="en-US" sz="3200" dirty="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of doctrine </a:t>
            </a:r>
            <a:r>
              <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a:t>
            </a:r>
          </a:p>
          <a:p>
            <a:pPr marL="1244600" lvl="1" indent="-787400" algn="l">
              <a:spcBef>
                <a:spcPts val="700"/>
              </a:spcBef>
              <a:buClr>
                <a:srgbClr val="FFCC66"/>
              </a:buClr>
              <a:buSzPct val="125000"/>
              <a:buFont typeface="Wingdings" charset="2"/>
              <a:buChar char="Ø"/>
            </a:pPr>
            <a:r>
              <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Growing </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numerically? </a:t>
            </a:r>
            <a:r>
              <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a:t>
            </a:r>
          </a:p>
          <a:p>
            <a:pPr marL="1244600" lvl="1" indent="-787400" algn="l">
              <a:spcBef>
                <a:spcPts val="700"/>
              </a:spcBef>
              <a:buClr>
                <a:srgbClr val="FFCC66"/>
              </a:buClr>
              <a:buSzPct val="125000"/>
              <a:buFont typeface="Wingdings" charset="2"/>
              <a:buChar char="Ø"/>
            </a:pPr>
            <a:r>
              <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Nice </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building? </a:t>
            </a:r>
            <a:r>
              <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a:t>
            </a:r>
          </a:p>
          <a:p>
            <a:pPr marL="1244600" lvl="1" indent="-787400" algn="l">
              <a:spcBef>
                <a:spcPts val="700"/>
              </a:spcBef>
              <a:buClr>
                <a:srgbClr val="FFCC66"/>
              </a:buClr>
              <a:buSzPct val="125000"/>
              <a:buFont typeface="Wingdings" charset="2"/>
              <a:buChar char="Ø"/>
            </a:pPr>
            <a:r>
              <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Dynamic </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preacher? </a:t>
            </a:r>
            <a:r>
              <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a:t>
            </a:r>
          </a:p>
          <a:p>
            <a:pPr marL="1244600" lvl="1" indent="-787400" algn="l">
              <a:spcBef>
                <a:spcPts val="700"/>
              </a:spcBef>
              <a:buClr>
                <a:srgbClr val="FFCC66"/>
              </a:buClr>
              <a:buSzPct val="125000"/>
              <a:buFont typeface="Wingdings" charset="2"/>
              <a:buChar char="Ø"/>
            </a:pPr>
            <a:r>
              <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Good </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Singing? </a:t>
            </a:r>
            <a:r>
              <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a:t>
            </a:r>
          </a:p>
          <a:p>
            <a:pPr marL="787400" indent="-787400" algn="l">
              <a:spcBef>
                <a:spcPts val="700"/>
              </a:spcBef>
              <a:buClr>
                <a:srgbClr val="FFCC66"/>
              </a:buClr>
              <a:buSzPct val="125000"/>
              <a:buFont typeface="Zapf Dingbats" charset="0"/>
              <a:buChar char="✴"/>
            </a:pPr>
            <a:r>
              <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These </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things are not the only ear-marks of spiritual "life".</a:t>
            </a:r>
          </a:p>
        </p:txBody>
      </p:sp>
      <p:pic>
        <p:nvPicPr>
          <p:cNvPr id="28675"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676" name="Rectangle 4"/>
          <p:cNvSpPr>
            <a:spLocks/>
          </p:cNvSpPr>
          <p:nvPr/>
        </p:nvSpPr>
        <p:spPr bwMode="auto">
          <a:xfrm>
            <a:off x="431800" y="3746500"/>
            <a:ext cx="4229100" cy="45593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3:1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7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 .  "I know your works, that you have a name that you are alive, . . .</a:t>
            </a:r>
            <a:r>
              <a:rPr lang="ja-JP" altLang="en-US" sz="4700">
                <a:solidFill>
                  <a:schemeClr val="tx1"/>
                </a:solidFill>
                <a:effectLst>
                  <a:outerShdw blurRad="38100" dist="38100" dir="2700000" algn="tl">
                    <a:srgbClr val="000000"/>
                  </a:outerShdw>
                </a:effectLst>
                <a:latin typeface="Arial"/>
                <a:ea typeface="ＭＳ Ｐゴシック" charset="0"/>
                <a:cs typeface="Calibri" charset="0"/>
                <a:sym typeface="Calibri" charset="0"/>
              </a:rPr>
              <a:t>”</a:t>
            </a:r>
            <a:endParaRPr lang="en-US" sz="47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endParaRPr>
          </a:p>
        </p:txBody>
      </p:sp>
      <p:sp>
        <p:nvSpPr>
          <p:cNvPr id="28677"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867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28674">
                                            <p:txEl>
                                              <p:pRg st="1" end="1"/>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28674">
                                            <p:txEl>
                                              <p:pRg st="2" end="2"/>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28674">
                                            <p:txEl>
                                              <p:pRg st="3" end="3"/>
                                            </p:txEl>
                                          </p:spTgt>
                                        </p:tgtEl>
                                        <p:attrNameLst>
                                          <p:attrName>style.visibility</p:attrName>
                                        </p:attrNameLst>
                                      </p:cBhvr>
                                      <p:to>
                                        <p:strVal val="visible"/>
                                      </p:to>
                                    </p:set>
                                  </p:childTnLst>
                                </p:cTn>
                              </p:par>
                              <p:par>
                                <p:cTn id="15" presetID="168" presetClass="entr" presetSubtype="0" fill="hold" grpId="0" nodeType="withEffect">
                                  <p:stCondLst>
                                    <p:cond delay="0"/>
                                  </p:stCondLst>
                                  <p:childTnLst>
                                    <p:set>
                                      <p:cBhvr>
                                        <p:cTn id="16" dur="1" fill="hold">
                                          <p:stCondLst>
                                            <p:cond delay="499"/>
                                          </p:stCondLst>
                                        </p:cTn>
                                        <p:tgtEl>
                                          <p:spTgt spid="28674">
                                            <p:txEl>
                                              <p:pRg st="4" end="4"/>
                                            </p:txEl>
                                          </p:spTgt>
                                        </p:tgtEl>
                                        <p:attrNameLst>
                                          <p:attrName>style.visibility</p:attrName>
                                        </p:attrNameLst>
                                      </p:cBhvr>
                                      <p:to>
                                        <p:strVal val="visible"/>
                                      </p:to>
                                    </p:set>
                                  </p:childTnLst>
                                </p:cTn>
                              </p:par>
                              <p:par>
                                <p:cTn id="17" presetID="168" presetClass="entr" presetSubtype="0" fill="hold" grpId="0" nodeType="withEffect">
                                  <p:stCondLst>
                                    <p:cond delay="0"/>
                                  </p:stCondLst>
                                  <p:childTnLst>
                                    <p:set>
                                      <p:cBhvr>
                                        <p:cTn id="18" dur="1" fill="hold">
                                          <p:stCondLst>
                                            <p:cond delay="499"/>
                                          </p:stCondLst>
                                        </p:cTn>
                                        <p:tgtEl>
                                          <p:spTgt spid="28674">
                                            <p:txEl>
                                              <p:pRg st="5" end="5"/>
                                            </p:txEl>
                                          </p:spTgt>
                                        </p:tgtEl>
                                        <p:attrNameLst>
                                          <p:attrName>style.visibility</p:attrName>
                                        </p:attrNameLst>
                                      </p:cBhvr>
                                      <p:to>
                                        <p:strVal val="visible"/>
                                      </p:to>
                                    </p:set>
                                  </p:childTnLst>
                                </p:cTn>
                              </p:par>
                              <p:par>
                                <p:cTn id="19" presetID="168" presetClass="entr" presetSubtype="0" fill="hold" grpId="0" nodeType="withEffect">
                                  <p:stCondLst>
                                    <p:cond delay="0"/>
                                  </p:stCondLst>
                                  <p:childTnLst>
                                    <p:set>
                                      <p:cBhvr>
                                        <p:cTn id="20" dur="1" fill="hold">
                                          <p:stCondLst>
                                            <p:cond delay="499"/>
                                          </p:stCondLst>
                                        </p:cTn>
                                        <p:tgtEl>
                                          <p:spTgt spid="2867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8" presetClass="entr" presetSubtype="0" fill="hold" grpId="0" nodeType="clickEffect">
                                  <p:stCondLst>
                                    <p:cond delay="0"/>
                                  </p:stCondLst>
                                  <p:childTnLst>
                                    <p:set>
                                      <p:cBhvr>
                                        <p:cTn id="24" dur="1" fill="hold">
                                          <p:stCondLst>
                                            <p:cond delay="499"/>
                                          </p:stCondLst>
                                        </p:cTn>
                                        <p:tgtEl>
                                          <p:spTgt spid="2867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0722" name="Rectangle 2"/>
          <p:cNvSpPr>
            <a:spLocks/>
          </p:cNvSpPr>
          <p:nvPr/>
        </p:nvSpPr>
        <p:spPr bwMode="auto">
          <a:xfrm>
            <a:off x="5232400" y="3822700"/>
            <a:ext cx="7518400" cy="556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Rebuke:</a:t>
            </a:r>
          </a:p>
          <a:p>
            <a:pPr marL="787400" indent="-787400" algn="l">
              <a:spcBef>
                <a:spcPts val="1600"/>
              </a:spcBef>
              <a:buClr>
                <a:srgbClr val="FFCC66"/>
              </a:buClr>
              <a:buSzPct val="125000"/>
              <a:buFont typeface="Zapf Dingbats" charset="0"/>
              <a:buChar char="✴"/>
            </a:pPr>
            <a:r>
              <a:rPr lang="en-US" sz="36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Reputation or Character - </a:t>
            </a:r>
            <a:r>
              <a:rPr lang="en-US" sz="36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It matters very little what men think of us, but it matters immensely what Christ knows about us, and He knows ALL. </a:t>
            </a:r>
            <a:endParaRPr lang="en-US" sz="36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787400" indent="-787400" algn="l">
              <a:spcBef>
                <a:spcPts val="1600"/>
              </a:spcBef>
              <a:buClr>
                <a:srgbClr val="FFCC66"/>
              </a:buClr>
              <a:buSzPct val="125000"/>
              <a:buFont typeface="Zapf Dingbats" charset="0"/>
              <a:buChar char="✴"/>
            </a:pPr>
            <a:r>
              <a:rPr lang="en-US" sz="36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We </a:t>
            </a:r>
            <a:r>
              <a:rPr lang="en-US" sz="36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can</a:t>
            </a:r>
            <a:r>
              <a:rPr lang="ja-JP" altLang="en-US" sz="3600" dirty="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6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 hide under a façade of make believe religion and fool our Lord. (1 Sam 16:7; Mat 23)</a:t>
            </a:r>
          </a:p>
        </p:txBody>
      </p:sp>
      <p:pic>
        <p:nvPicPr>
          <p:cNvPr id="30723"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0724" name="Rectangle 4"/>
          <p:cNvSpPr>
            <a:spLocks/>
          </p:cNvSpPr>
          <p:nvPr/>
        </p:nvSpPr>
        <p:spPr bwMode="auto">
          <a:xfrm>
            <a:off x="431800" y="3746500"/>
            <a:ext cx="4229100" cy="57404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3:1,2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38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 .  "I know your works, that you have a name that you are alive, but you are dead . . .  </a:t>
            </a:r>
            <a:r>
              <a:rPr lang="en-US" sz="38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2</a:t>
            </a:r>
            <a:r>
              <a:rPr lang="en-US" sz="38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For I have not found your works perfect before God</a:t>
            </a:r>
            <a:r>
              <a:rPr lang="ja-JP" altLang="en-US" sz="3800">
                <a:solidFill>
                  <a:schemeClr val="tx1"/>
                </a:solidFill>
                <a:effectLst>
                  <a:outerShdw blurRad="38100" dist="38100" dir="2700000" algn="tl">
                    <a:srgbClr val="000000"/>
                  </a:outerShdw>
                </a:effectLst>
                <a:latin typeface="Arial"/>
                <a:ea typeface="ＭＳ Ｐゴシック" charset="0"/>
                <a:cs typeface="Calibri" charset="0"/>
                <a:sym typeface="Calibri" charset="0"/>
              </a:rPr>
              <a:t>”</a:t>
            </a:r>
            <a:endParaRPr lang="en-US" sz="38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endParaRPr>
          </a:p>
        </p:txBody>
      </p:sp>
      <p:sp>
        <p:nvSpPr>
          <p:cNvPr id="30725"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07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307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307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2770" name="Rectangle 2"/>
          <p:cNvSpPr>
            <a:spLocks/>
          </p:cNvSpPr>
          <p:nvPr/>
        </p:nvSpPr>
        <p:spPr bwMode="auto">
          <a:xfrm>
            <a:off x="5232400" y="3822700"/>
            <a:ext cx="7518400" cy="57658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44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Rebuke:</a:t>
            </a:r>
          </a:p>
          <a:p>
            <a:pPr marL="787400" indent="-787400" algn="l">
              <a:spcBef>
                <a:spcPts val="1600"/>
              </a:spcBef>
              <a:buClr>
                <a:srgbClr val="FFCC66"/>
              </a:buClr>
              <a:buSzPct val="125000"/>
              <a:buFont typeface="Zapf Dingbats" charset="0"/>
              <a:buChar char="✴"/>
            </a:pPr>
            <a:r>
              <a:rPr lang="en-US" sz="36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An individual who is spiritually dead (Eph 2:1-3) is </a:t>
            </a:r>
            <a:r>
              <a:rPr lang="ja-JP" altLang="en-US" sz="360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6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without Christ,</a:t>
            </a:r>
            <a:r>
              <a:rPr lang="ja-JP" altLang="en-US" sz="360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6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has </a:t>
            </a:r>
            <a:r>
              <a:rPr lang="ja-JP" altLang="en-US" sz="360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6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no hope,</a:t>
            </a:r>
            <a:r>
              <a:rPr lang="ja-JP" altLang="en-US" sz="360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6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and is </a:t>
            </a:r>
            <a:r>
              <a:rPr lang="ja-JP" altLang="en-US" sz="360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6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without God </a:t>
            </a:r>
            <a:r>
              <a:rPr lang="ja-JP" altLang="en-US" sz="360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6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(Eph 2:12). </a:t>
            </a:r>
          </a:p>
          <a:p>
            <a:pPr marL="787400" indent="-787400" algn="l">
              <a:spcBef>
                <a:spcPts val="1600"/>
              </a:spcBef>
              <a:buClr>
                <a:srgbClr val="FFCC66"/>
              </a:buClr>
              <a:buSzPct val="125000"/>
              <a:buFont typeface="Zapf Dingbats" charset="0"/>
              <a:buChar char="✴"/>
            </a:pPr>
            <a:r>
              <a:rPr lang="en-US" sz="36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A Christian who lives for pleasure is dead while he lives (1 Tim 5:6; Eph 5:11-14). </a:t>
            </a:r>
          </a:p>
          <a:p>
            <a:pPr marL="787400" indent="-787400" algn="l">
              <a:spcBef>
                <a:spcPts val="1600"/>
              </a:spcBef>
              <a:buClr>
                <a:srgbClr val="FFCC66"/>
              </a:buClr>
              <a:buSzPct val="125000"/>
              <a:buFont typeface="Zapf Dingbats" charset="0"/>
              <a:buChar char="✴"/>
            </a:pPr>
            <a:r>
              <a:rPr lang="en-US" sz="36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Separated from God - Is 59:1,2</a:t>
            </a:r>
          </a:p>
        </p:txBody>
      </p:sp>
      <p:pic>
        <p:nvPicPr>
          <p:cNvPr id="32771"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2772" name="Rectangle 4"/>
          <p:cNvSpPr>
            <a:spLocks/>
          </p:cNvSpPr>
          <p:nvPr/>
        </p:nvSpPr>
        <p:spPr bwMode="auto">
          <a:xfrm>
            <a:off x="431800" y="3746500"/>
            <a:ext cx="4229100" cy="57404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3:1,2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38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 .  "I know your works, that you have a name that you are alive, but you are dead . . .  </a:t>
            </a:r>
            <a:r>
              <a:rPr lang="en-US" sz="38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2</a:t>
            </a:r>
            <a:r>
              <a:rPr lang="en-US" sz="38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For I have not found your works perfect before God</a:t>
            </a:r>
            <a:r>
              <a:rPr lang="ja-JP" altLang="en-US" sz="3800">
                <a:solidFill>
                  <a:schemeClr val="tx1"/>
                </a:solidFill>
                <a:effectLst>
                  <a:outerShdw blurRad="38100" dist="38100" dir="2700000" algn="tl">
                    <a:srgbClr val="000000"/>
                  </a:outerShdw>
                </a:effectLst>
                <a:latin typeface="Arial"/>
                <a:ea typeface="ＭＳ Ｐゴシック" charset="0"/>
                <a:cs typeface="Calibri" charset="0"/>
                <a:sym typeface="Calibri" charset="0"/>
              </a:rPr>
              <a:t>”</a:t>
            </a:r>
            <a:endParaRPr lang="en-US" sz="38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endParaRPr>
          </a:p>
        </p:txBody>
      </p:sp>
      <p:sp>
        <p:nvSpPr>
          <p:cNvPr id="32773"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27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3277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3277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3277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4818" name="Rectangle 2"/>
          <p:cNvSpPr>
            <a:spLocks/>
          </p:cNvSpPr>
          <p:nvPr/>
        </p:nvSpPr>
        <p:spPr bwMode="auto">
          <a:xfrm>
            <a:off x="5232400" y="3822700"/>
            <a:ext cx="7518400" cy="56769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44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Rebuke:</a:t>
            </a:r>
          </a:p>
          <a:p>
            <a:pPr marL="787400" indent="-787400" algn="l">
              <a:spcBef>
                <a:spcPts val="1600"/>
              </a:spcBef>
              <a:buClr>
                <a:srgbClr val="FFCC66"/>
              </a:buClr>
              <a:buSzPct val="125000"/>
              <a:buFont typeface="Zapf Dingbats" charset="0"/>
              <a:buChar char="✴"/>
            </a:pPr>
            <a:r>
              <a:rPr lang="en-US" sz="33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The congregation at Sardis was dominated by members who failed to find the time or determination to bring their work to perfection, i.e. completion, (vs 2; cf. Eph 4:11-16; 2 Pet 1:5-11; Heb 5:12-6:8; </a:t>
            </a: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2 Chro 25:1,2; Dan 5:27)</a:t>
            </a:r>
            <a:r>
              <a:rPr lang="en-US" sz="33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a:t>
            </a:r>
          </a:p>
          <a:p>
            <a:pPr marL="787400" indent="-787400" algn="l">
              <a:spcBef>
                <a:spcPts val="1600"/>
              </a:spcBef>
              <a:buClr>
                <a:srgbClr val="FFCC66"/>
              </a:buClr>
              <a:buSzPct val="125000"/>
              <a:buFont typeface="Zapf Dingbats" charset="0"/>
              <a:buChar char="✴"/>
            </a:pPr>
            <a:r>
              <a:rPr lang="en-US" sz="33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They were defiled, i.e., contaminated by sin (verse 4). </a:t>
            </a:r>
          </a:p>
        </p:txBody>
      </p:sp>
      <p:pic>
        <p:nvPicPr>
          <p:cNvPr id="34819"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4820" name="Rectangle 4"/>
          <p:cNvSpPr>
            <a:spLocks/>
          </p:cNvSpPr>
          <p:nvPr/>
        </p:nvSpPr>
        <p:spPr bwMode="auto">
          <a:xfrm>
            <a:off x="431800" y="3746500"/>
            <a:ext cx="4229100" cy="57404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3:1,2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38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 .  "I know your works, that you have a name that you are alive, but you are dead . . .  </a:t>
            </a:r>
            <a:r>
              <a:rPr lang="en-US" sz="38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2</a:t>
            </a:r>
            <a:r>
              <a:rPr lang="en-US" sz="38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For I have not found your works perfect before God</a:t>
            </a:r>
            <a:r>
              <a:rPr lang="ja-JP" altLang="en-US" sz="3800">
                <a:solidFill>
                  <a:schemeClr val="tx1"/>
                </a:solidFill>
                <a:effectLst>
                  <a:outerShdw blurRad="38100" dist="38100" dir="2700000" algn="tl">
                    <a:srgbClr val="000000"/>
                  </a:outerShdw>
                </a:effectLst>
                <a:latin typeface="Arial"/>
                <a:ea typeface="ＭＳ Ｐゴシック" charset="0"/>
                <a:cs typeface="Calibri" charset="0"/>
                <a:sym typeface="Calibri" charset="0"/>
              </a:rPr>
              <a:t>”</a:t>
            </a:r>
            <a:endParaRPr lang="en-US" sz="38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endParaRPr>
          </a:p>
        </p:txBody>
      </p:sp>
      <p:sp>
        <p:nvSpPr>
          <p:cNvPr id="34821"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48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3481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348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6866" name="Rectangle 2"/>
          <p:cNvSpPr>
            <a:spLocks/>
          </p:cNvSpPr>
          <p:nvPr/>
        </p:nvSpPr>
        <p:spPr bwMode="auto">
          <a:xfrm>
            <a:off x="5232400" y="3822700"/>
            <a:ext cx="7518400" cy="556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44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Rebuke:</a:t>
            </a:r>
          </a:p>
          <a:p>
            <a:pPr marL="787400" indent="-787400" algn="l">
              <a:spcBef>
                <a:spcPts val="16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A congregation filled with members who live for worldly pleasures is a dead church, regardless of its reputation. </a:t>
            </a:r>
          </a:p>
          <a:p>
            <a:pPr marL="787400" indent="-787400" algn="l">
              <a:spcBef>
                <a:spcPts val="16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Those pleasures may not be immoral in themselves, but if they dominate our time, attention, or resources, they cause us to be dead while we live. </a:t>
            </a:r>
          </a:p>
        </p:txBody>
      </p:sp>
      <p:pic>
        <p:nvPicPr>
          <p:cNvPr id="36867"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6868" name="Rectangle 4"/>
          <p:cNvSpPr>
            <a:spLocks/>
          </p:cNvSpPr>
          <p:nvPr/>
        </p:nvSpPr>
        <p:spPr bwMode="auto">
          <a:xfrm>
            <a:off x="431800" y="3746500"/>
            <a:ext cx="4229100" cy="57404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3:1,2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38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 .  "I know your works, that you have a name that you are alive, but you are dead . . .  </a:t>
            </a:r>
            <a:r>
              <a:rPr lang="en-US" sz="38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2</a:t>
            </a:r>
            <a:r>
              <a:rPr lang="en-US" sz="38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For I have not found your works perfect before God</a:t>
            </a:r>
            <a:r>
              <a:rPr lang="ja-JP" altLang="en-US" sz="3800">
                <a:solidFill>
                  <a:schemeClr val="tx1"/>
                </a:solidFill>
                <a:effectLst>
                  <a:outerShdw blurRad="38100" dist="38100" dir="2700000" algn="tl">
                    <a:srgbClr val="000000"/>
                  </a:outerShdw>
                </a:effectLst>
                <a:latin typeface="Arial"/>
                <a:ea typeface="ＭＳ Ｐゴシック" charset="0"/>
                <a:cs typeface="Calibri" charset="0"/>
                <a:sym typeface="Calibri" charset="0"/>
              </a:rPr>
              <a:t>”</a:t>
            </a:r>
            <a:endParaRPr lang="en-US" sz="38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endParaRPr>
          </a:p>
        </p:txBody>
      </p:sp>
      <p:sp>
        <p:nvSpPr>
          <p:cNvPr id="36869"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68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368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368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8914" name="Rectangle 2"/>
          <p:cNvSpPr>
            <a:spLocks/>
          </p:cNvSpPr>
          <p:nvPr/>
        </p:nvSpPr>
        <p:spPr bwMode="auto">
          <a:xfrm>
            <a:off x="5232400" y="3822700"/>
            <a:ext cx="7518400" cy="54610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44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Rebuke:</a:t>
            </a:r>
          </a:p>
          <a:p>
            <a:pPr marL="787400" indent="-787400" algn="l">
              <a:spcBef>
                <a:spcPts val="1600"/>
              </a:spcBef>
              <a:buClr>
                <a:srgbClr val="FFCC66"/>
              </a:buClr>
              <a:buSzPct val="125000"/>
              <a:buFont typeface="Zapf Dingbats" charset="0"/>
              <a:buChar char="✴"/>
            </a:pPr>
            <a:r>
              <a:rPr lang="en-US" sz="35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To do nothing is as bad as doing the wrong thing! Like the one talent man of Matthew 25:14-30, </a:t>
            </a:r>
          </a:p>
          <a:p>
            <a:pPr marL="787400" indent="-787400" algn="l">
              <a:spcBef>
                <a:spcPts val="1600"/>
              </a:spcBef>
              <a:buClr>
                <a:srgbClr val="FFCC66"/>
              </a:buClr>
              <a:buSzPct val="125000"/>
              <a:buFont typeface="Zapf Dingbats" charset="0"/>
              <a:buChar char="✴"/>
            </a:pPr>
            <a:r>
              <a:rPr lang="en-US" sz="35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Is our time and attention so dominated by pleasures of this life that we fail to bring to completion the work the Lord expects of us?</a:t>
            </a:r>
          </a:p>
        </p:txBody>
      </p:sp>
      <p:pic>
        <p:nvPicPr>
          <p:cNvPr id="38915"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8916" name="Rectangle 4"/>
          <p:cNvSpPr>
            <a:spLocks/>
          </p:cNvSpPr>
          <p:nvPr/>
        </p:nvSpPr>
        <p:spPr bwMode="auto">
          <a:xfrm>
            <a:off x="431800" y="3746500"/>
            <a:ext cx="4229100" cy="57404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3:1,2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38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 .  "I know your works, that you have a name that you are alive, but you are dead . . .  </a:t>
            </a:r>
            <a:r>
              <a:rPr lang="en-US" sz="38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2</a:t>
            </a:r>
            <a:r>
              <a:rPr lang="en-US" sz="38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For I have not found your works perfect before God</a:t>
            </a:r>
            <a:r>
              <a:rPr lang="ja-JP" altLang="en-US" sz="3800">
                <a:solidFill>
                  <a:schemeClr val="tx1"/>
                </a:solidFill>
                <a:effectLst>
                  <a:outerShdw blurRad="38100" dist="38100" dir="2700000" algn="tl">
                    <a:srgbClr val="000000"/>
                  </a:outerShdw>
                </a:effectLst>
                <a:latin typeface="Arial"/>
                <a:ea typeface="ＭＳ Ｐゴシック" charset="0"/>
                <a:cs typeface="Calibri" charset="0"/>
                <a:sym typeface="Calibri" charset="0"/>
              </a:rPr>
              <a:t>”</a:t>
            </a:r>
            <a:endParaRPr lang="en-US" sz="38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endParaRPr>
          </a:p>
        </p:txBody>
      </p:sp>
      <p:sp>
        <p:nvSpPr>
          <p:cNvPr id="38917"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89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389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389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527300"/>
            <a:ext cx="68834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146" name="Rectangle 2"/>
          <p:cNvSpPr>
            <a:spLocks/>
          </p:cNvSpPr>
          <p:nvPr/>
        </p:nvSpPr>
        <p:spPr bwMode="auto">
          <a:xfrm>
            <a:off x="355600" y="59817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1. Ephesus</a:t>
            </a:r>
          </a:p>
        </p:txBody>
      </p:sp>
      <p:sp>
        <p:nvSpPr>
          <p:cNvPr id="6147" name="Rectangle 3"/>
          <p:cNvSpPr>
            <a:spLocks/>
          </p:cNvSpPr>
          <p:nvPr/>
        </p:nvSpPr>
        <p:spPr bwMode="auto">
          <a:xfrm>
            <a:off x="114300" y="46736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2. Smyrna</a:t>
            </a:r>
          </a:p>
        </p:txBody>
      </p:sp>
      <p:sp>
        <p:nvSpPr>
          <p:cNvPr id="6148" name="Rectangle 4"/>
          <p:cNvSpPr>
            <a:spLocks/>
          </p:cNvSpPr>
          <p:nvPr/>
        </p:nvSpPr>
        <p:spPr bwMode="auto">
          <a:xfrm>
            <a:off x="355600" y="37211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3. Pergamos</a:t>
            </a:r>
          </a:p>
        </p:txBody>
      </p:sp>
      <p:sp>
        <p:nvSpPr>
          <p:cNvPr id="6149" name="Rectangle 5"/>
          <p:cNvSpPr>
            <a:spLocks/>
          </p:cNvSpPr>
          <p:nvPr/>
        </p:nvSpPr>
        <p:spPr bwMode="auto">
          <a:xfrm>
            <a:off x="3009900" y="38227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4. Thyatira</a:t>
            </a:r>
          </a:p>
        </p:txBody>
      </p:sp>
      <p:sp>
        <p:nvSpPr>
          <p:cNvPr id="6150" name="Rectangle 6"/>
          <p:cNvSpPr>
            <a:spLocks/>
          </p:cNvSpPr>
          <p:nvPr/>
        </p:nvSpPr>
        <p:spPr bwMode="auto">
          <a:xfrm>
            <a:off x="3327400" y="44450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5. Sardis</a:t>
            </a:r>
          </a:p>
        </p:txBody>
      </p:sp>
      <p:sp>
        <p:nvSpPr>
          <p:cNvPr id="6151" name="Rectangle 7"/>
          <p:cNvSpPr>
            <a:spLocks/>
          </p:cNvSpPr>
          <p:nvPr/>
        </p:nvSpPr>
        <p:spPr bwMode="auto">
          <a:xfrm>
            <a:off x="3949700" y="5067300"/>
            <a:ext cx="21463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6. Philadelphia</a:t>
            </a:r>
          </a:p>
        </p:txBody>
      </p:sp>
      <p:sp>
        <p:nvSpPr>
          <p:cNvPr id="6152" name="Rectangle 8"/>
          <p:cNvSpPr>
            <a:spLocks/>
          </p:cNvSpPr>
          <p:nvPr/>
        </p:nvSpPr>
        <p:spPr bwMode="auto">
          <a:xfrm>
            <a:off x="4572000" y="58801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7. Laodicea</a:t>
            </a:r>
          </a:p>
        </p:txBody>
      </p:sp>
      <p:pic>
        <p:nvPicPr>
          <p:cNvPr id="6153"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279400"/>
            <a:ext cx="100711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154" name="Rectangle 10"/>
          <p:cNvSpPr>
            <a:spLocks/>
          </p:cNvSpPr>
          <p:nvPr/>
        </p:nvSpPr>
        <p:spPr bwMode="auto">
          <a:xfrm>
            <a:off x="7048500" y="2298700"/>
            <a:ext cx="5613400" cy="72009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nchor="ctr"/>
          <a:lstStyle/>
          <a:p>
            <a:r>
              <a:rPr lang="en-US" sz="3500" dirty="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rPr>
              <a:t>Revelation 1:11 </a:t>
            </a:r>
            <a:r>
              <a:rPr lang="en-US" sz="2000" baseline="32000" dirty="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3500" dirty="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3700" baseline="320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11</a:t>
            </a:r>
            <a:r>
              <a:rPr lang="en-US" sz="37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saying, "I am the Alpha and the Omega, the First and the Last," and, "What you see, write in a book and send it to the seven churches which are in Asia: to Ephesus, to Smyrna, to </a:t>
            </a:r>
            <a:r>
              <a:rPr lang="en-US" sz="3700" dirty="0" err="1">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Pergamos</a:t>
            </a:r>
            <a:r>
              <a:rPr lang="en-US" sz="37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to Thyatira, to Sardis, to Philadelphia, and to Laodicea." </a:t>
            </a:r>
          </a:p>
        </p:txBody>
      </p:sp>
    </p:spTree>
  </p:cSld>
  <p:clrMapOvr>
    <a:masterClrMapping/>
  </p:clrMapOvr>
  <p:transition xmlns:p14="http://schemas.microsoft.com/office/powerpoint/2010/main" spd="med">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0962" name="Rectangle 2"/>
          <p:cNvSpPr>
            <a:spLocks/>
          </p:cNvSpPr>
          <p:nvPr/>
        </p:nvSpPr>
        <p:spPr bwMode="auto">
          <a:xfrm>
            <a:off x="5219700" y="3467100"/>
            <a:ext cx="7607300" cy="60452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570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Exhortation:</a:t>
            </a:r>
            <a:endParaRPr lang="en-US" sz="44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787400" indent="-787400" algn="l">
              <a:spcBef>
                <a:spcPts val="1600"/>
              </a:spcBef>
              <a:buSzPct val="125000"/>
              <a:buFont typeface="Zapf Dingbats" charset="0"/>
              <a:buChar char="✴"/>
            </a:pPr>
            <a:r>
              <a:rPr lang="en-US" sz="40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Be watchful, - </a:t>
            </a:r>
          </a:p>
          <a:p>
            <a:pPr marL="1473200" lvl="1" indent="-787400" algn="l">
              <a:spcBef>
                <a:spcPts val="16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One of the first steps to deadness and declension is to let down our watch, (Eph 5:15-17; Prov 4:25-27). Those careful to maintain good works, constantly examining themselves - keeping their focus &amp; affection on Christ, go upward, not downward - 2 Pet 1:5-11</a:t>
            </a:r>
          </a:p>
        </p:txBody>
      </p:sp>
      <p:pic>
        <p:nvPicPr>
          <p:cNvPr id="40963"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0964" name="Rectangle 4"/>
          <p:cNvSpPr>
            <a:spLocks/>
          </p:cNvSpPr>
          <p:nvPr/>
        </p:nvSpPr>
        <p:spPr bwMode="auto">
          <a:xfrm>
            <a:off x="431800" y="3746500"/>
            <a:ext cx="4229100" cy="54991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3:2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9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2</a:t>
            </a:r>
            <a:r>
              <a:rPr lang="en-US" sz="49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Be watchful, and strengthen the things which remain, that are ready to die, . . .</a:t>
            </a:r>
          </a:p>
        </p:txBody>
      </p:sp>
      <p:sp>
        <p:nvSpPr>
          <p:cNvPr id="40965"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09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40962">
                                            <p:txEl>
                                              <p:pRg st="1" end="1"/>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4096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3010" name="Rectangle 2"/>
          <p:cNvSpPr>
            <a:spLocks/>
          </p:cNvSpPr>
          <p:nvPr/>
        </p:nvSpPr>
        <p:spPr bwMode="auto">
          <a:xfrm>
            <a:off x="5219700" y="3467100"/>
            <a:ext cx="7607300" cy="60452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5700" dirty="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Exhortation:</a:t>
            </a:r>
            <a:endPar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787400" indent="-787400" algn="l">
              <a:spcBef>
                <a:spcPts val="1600"/>
              </a:spcBef>
              <a:buSzPct val="125000"/>
              <a:buFont typeface="Zapf Dingbats" charset="0"/>
              <a:buChar char="✴"/>
            </a:pPr>
            <a:r>
              <a:rPr lang="en-US" sz="40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Be watchful, - </a:t>
            </a:r>
          </a:p>
          <a:p>
            <a:pPr marL="1473200" lvl="1" indent="-787400" algn="l">
              <a:spcBef>
                <a:spcPts val="1600"/>
              </a:spcBef>
              <a:buClr>
                <a:srgbClr val="FFCC66"/>
              </a:buClr>
              <a:buSzPct val="125000"/>
              <a:buFont typeface="Zapf Dingbats" charset="0"/>
              <a:buChar char="✦"/>
            </a:pP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The first step to correct any problem is to identify it, but we will not identify that which we are not willing to see, (Mat 23:24,26; 2 </a:t>
            </a:r>
            <a:r>
              <a:rPr lang="en-US" sz="3200" dirty="0" err="1">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Cor</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13:5). </a:t>
            </a:r>
            <a:endPar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1473200" lvl="1" indent="-787400" algn="l">
              <a:spcBef>
                <a:spcPts val="1600"/>
              </a:spcBef>
              <a:buClr>
                <a:srgbClr val="FFCC66"/>
              </a:buClr>
              <a:buSzPct val="125000"/>
              <a:buFont typeface="Zapf Dingbats" charset="0"/>
              <a:buChar char="✦"/>
            </a:pPr>
            <a:r>
              <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NOT </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uncommon for men to close their eyes to their true spiritual state - (Mat 13:15; 2 </a:t>
            </a:r>
            <a:r>
              <a:rPr lang="en-US" sz="3200" dirty="0" err="1">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Cor</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4:4)</a:t>
            </a:r>
          </a:p>
        </p:txBody>
      </p:sp>
      <p:pic>
        <p:nvPicPr>
          <p:cNvPr id="43011"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3012" name="Rectangle 4"/>
          <p:cNvSpPr>
            <a:spLocks/>
          </p:cNvSpPr>
          <p:nvPr/>
        </p:nvSpPr>
        <p:spPr bwMode="auto">
          <a:xfrm>
            <a:off x="431800" y="3746500"/>
            <a:ext cx="4229100" cy="54991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3:2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9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2</a:t>
            </a:r>
            <a:r>
              <a:rPr lang="en-US" sz="49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Be watchful, and strengthen the things which remain, that are ready to die, . . .</a:t>
            </a:r>
          </a:p>
        </p:txBody>
      </p:sp>
      <p:sp>
        <p:nvSpPr>
          <p:cNvPr id="43013"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30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43010">
                                            <p:txEl>
                                              <p:pRg st="1" end="1"/>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43010">
                                            <p:txEl>
                                              <p:pRg st="2" end="2"/>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430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5058" name="Rectangle 2"/>
          <p:cNvSpPr>
            <a:spLocks/>
          </p:cNvSpPr>
          <p:nvPr/>
        </p:nvSpPr>
        <p:spPr bwMode="auto">
          <a:xfrm>
            <a:off x="5219700" y="3467100"/>
            <a:ext cx="7607300" cy="60452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570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Exhortation:</a:t>
            </a:r>
            <a:endParaRPr lang="en-US" sz="44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787400" indent="-787400" algn="l">
              <a:spcBef>
                <a:spcPts val="1600"/>
              </a:spcBef>
              <a:buSzPct val="125000"/>
              <a:buFont typeface="Zapf Dingbats" charset="0"/>
              <a:buChar char="✴"/>
            </a:pPr>
            <a:r>
              <a:rPr lang="en-US" sz="36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Strengthen the things which remain, that are ready to die</a:t>
            </a:r>
          </a:p>
          <a:p>
            <a:pPr marL="1473200" lvl="1" indent="-787400" algn="l">
              <a:spcBef>
                <a:spcPts val="16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The lingering bits of truth, faith, hope and love that might have survived neglect and inactivity.</a:t>
            </a:r>
          </a:p>
          <a:p>
            <a:pPr marL="1473200" lvl="1" indent="-787400" algn="l">
              <a:spcBef>
                <a:spcPts val="16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What little life was left among them was expiring, ready to die, so those things first needed to be revived and strengthened. </a:t>
            </a:r>
          </a:p>
        </p:txBody>
      </p:sp>
      <p:pic>
        <p:nvPicPr>
          <p:cNvPr id="45059"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5060" name="Rectangle 4"/>
          <p:cNvSpPr>
            <a:spLocks/>
          </p:cNvSpPr>
          <p:nvPr/>
        </p:nvSpPr>
        <p:spPr bwMode="auto">
          <a:xfrm>
            <a:off x="431800" y="3746500"/>
            <a:ext cx="4229100" cy="54991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3:2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9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2</a:t>
            </a:r>
            <a:r>
              <a:rPr lang="en-US" sz="49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Be watchful, and strengthen the things which remain, that are ready to die, . . .</a:t>
            </a:r>
          </a:p>
        </p:txBody>
      </p:sp>
      <p:sp>
        <p:nvSpPr>
          <p:cNvPr id="45061"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50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45058">
                                            <p:txEl>
                                              <p:pRg st="1" end="1"/>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45058">
                                            <p:txEl>
                                              <p:pRg st="2" end="2"/>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450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7106" name="Rectangle 2"/>
          <p:cNvSpPr>
            <a:spLocks/>
          </p:cNvSpPr>
          <p:nvPr/>
        </p:nvSpPr>
        <p:spPr bwMode="auto">
          <a:xfrm>
            <a:off x="5219700" y="3467100"/>
            <a:ext cx="7607300" cy="60579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5700" dirty="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Exhortation:</a:t>
            </a:r>
            <a:endPar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787400" indent="-787400" algn="l">
              <a:spcBef>
                <a:spcPts val="1600"/>
              </a:spcBef>
              <a:buSzPct val="125000"/>
              <a:buFont typeface="Zapf Dingbats" charset="0"/>
              <a:buChar char="✴"/>
            </a:pPr>
            <a:r>
              <a:rPr lang="en-US" sz="36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Remember therefore how you have received and heard; </a:t>
            </a:r>
          </a:p>
          <a:p>
            <a:pPr marL="1473200" lvl="1" indent="-787400" algn="l">
              <a:spcBef>
                <a:spcPts val="1100"/>
              </a:spcBef>
              <a:buClr>
                <a:srgbClr val="FFCC66"/>
              </a:buClr>
              <a:buSzPct val="125000"/>
              <a:buFont typeface="Zapf Dingbats" charset="0"/>
              <a:buChar char="✦"/>
            </a:pP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Important to remember – (</a:t>
            </a:r>
            <a:r>
              <a:rPr lang="en-US" sz="3200" dirty="0" err="1">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Heb</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2:1; 2 Pet 1:13; 3:1; Rev. 2:5</a:t>
            </a:r>
            <a:r>
              <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a:t>
            </a:r>
          </a:p>
          <a:p>
            <a:pPr marL="1473200" lvl="1" indent="-787400" algn="l">
              <a:spcBef>
                <a:spcPts val="1100"/>
              </a:spcBef>
              <a:buClr>
                <a:srgbClr val="FFCC66"/>
              </a:buClr>
              <a:buSzPct val="125000"/>
              <a:buFont typeface="Zapf Dingbats" charset="0"/>
              <a:buChar char="✦"/>
            </a:pPr>
            <a:r>
              <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Perhaps </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they had received the gospel with joy– (Mat 13:20-22) </a:t>
            </a:r>
            <a:endPar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1473200" lvl="1" indent="-787400" algn="l">
              <a:spcBef>
                <a:spcPts val="1100"/>
              </a:spcBef>
              <a:buClr>
                <a:srgbClr val="FFCC66"/>
              </a:buClr>
              <a:buSzPct val="125000"/>
              <a:buFont typeface="Zapf Dingbats" charset="0"/>
              <a:buChar char="✦"/>
            </a:pPr>
            <a:r>
              <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To </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rekindle the fire of a relationship that has died we must return to the beginning!</a:t>
            </a:r>
          </a:p>
        </p:txBody>
      </p:sp>
      <p:pic>
        <p:nvPicPr>
          <p:cNvPr id="47107"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7108" name="Rectangle 4"/>
          <p:cNvSpPr>
            <a:spLocks/>
          </p:cNvSpPr>
          <p:nvPr/>
        </p:nvSpPr>
        <p:spPr bwMode="auto">
          <a:xfrm>
            <a:off x="431800" y="3746500"/>
            <a:ext cx="4229100" cy="52832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3:3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7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3</a:t>
            </a:r>
            <a:r>
              <a:rPr lang="en-US" sz="47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Remember therefore how you have received and heard; hold fast and repent. </a:t>
            </a:r>
          </a:p>
        </p:txBody>
      </p:sp>
      <p:sp>
        <p:nvSpPr>
          <p:cNvPr id="47109"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71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47106">
                                            <p:txEl>
                                              <p:pRg st="1" end="1"/>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47106">
                                            <p:txEl>
                                              <p:pRg st="2" end="2"/>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47106">
                                            <p:txEl>
                                              <p:pRg st="3" end="3"/>
                                            </p:txEl>
                                          </p:spTgt>
                                        </p:tgtEl>
                                        <p:attrNameLst>
                                          <p:attrName>style.visibility</p:attrName>
                                        </p:attrNameLst>
                                      </p:cBhvr>
                                      <p:to>
                                        <p:strVal val="visible"/>
                                      </p:to>
                                    </p:set>
                                  </p:childTnLst>
                                </p:cTn>
                              </p:par>
                              <p:par>
                                <p:cTn id="15" presetID="168" presetClass="entr" presetSubtype="0" fill="hold" grpId="0" nodeType="withEffect">
                                  <p:stCondLst>
                                    <p:cond delay="0"/>
                                  </p:stCondLst>
                                  <p:childTnLst>
                                    <p:set>
                                      <p:cBhvr>
                                        <p:cTn id="16" dur="1" fill="hold">
                                          <p:stCondLst>
                                            <p:cond delay="499"/>
                                          </p:stCondLst>
                                        </p:cTn>
                                        <p:tgtEl>
                                          <p:spTgt spid="471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9154" name="Rectangle 2"/>
          <p:cNvSpPr>
            <a:spLocks/>
          </p:cNvSpPr>
          <p:nvPr/>
        </p:nvSpPr>
        <p:spPr bwMode="auto">
          <a:xfrm>
            <a:off x="5219700" y="3467100"/>
            <a:ext cx="7607300" cy="58547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5700" dirty="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Exhortation:</a:t>
            </a:r>
            <a:endPar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787400" indent="-787400" algn="l">
              <a:spcBef>
                <a:spcPts val="1600"/>
              </a:spcBef>
              <a:buSzPct val="125000"/>
              <a:buFont typeface="Zapf Dingbats" charset="0"/>
              <a:buChar char="✴"/>
            </a:pPr>
            <a:r>
              <a:rPr lang="ja-JP" altLang="en-US" sz="3600" dirty="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6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Hold fast</a:t>
            </a:r>
            <a:r>
              <a:rPr lang="ja-JP" altLang="en-US" sz="3600" dirty="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6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 (Rev 2:25; 3:11)</a:t>
            </a:r>
          </a:p>
          <a:p>
            <a:pPr marL="1473200" lvl="1" indent="-787400" algn="l">
              <a:spcBef>
                <a:spcPts val="1100"/>
              </a:spcBef>
              <a:buClr>
                <a:srgbClr val="FFCC66"/>
              </a:buClr>
              <a:buSzPct val="125000"/>
              <a:buFont typeface="Zapf Dingbats" charset="0"/>
              <a:buChar char="✦"/>
            </a:pP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Paul told Timothy – </a:t>
            </a:r>
            <a:r>
              <a:rPr lang="ja-JP" altLang="en-US" sz="3200" dirty="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Guard what was committed to your trust,</a:t>
            </a:r>
            <a:r>
              <a:rPr lang="ja-JP" altLang="en-US" sz="3200" dirty="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(1 Tim. 6:20) &amp; to </a:t>
            </a:r>
            <a:r>
              <a:rPr lang="ja-JP" altLang="en-US" sz="3200" dirty="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Hold fast the pattern of sound words which you have heard from me</a:t>
            </a:r>
            <a:r>
              <a:rPr lang="ja-JP" altLang="en-US" sz="3200" dirty="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(2 Tim 1:13</a:t>
            </a:r>
            <a:r>
              <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a:t>
            </a:r>
          </a:p>
          <a:p>
            <a:pPr marL="1473200" lvl="1" indent="-787400" algn="l">
              <a:spcBef>
                <a:spcPts val="1100"/>
              </a:spcBef>
              <a:buClr>
                <a:srgbClr val="FFCC66"/>
              </a:buClr>
              <a:buSzPct val="125000"/>
              <a:buFont typeface="Zapf Dingbats" charset="0"/>
              <a:buChar char="✦"/>
            </a:pPr>
            <a:r>
              <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We </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must HOLD fast to the entirety of the gospel – (Col, 1:23; Mat 23:23)</a:t>
            </a:r>
          </a:p>
        </p:txBody>
      </p:sp>
      <p:pic>
        <p:nvPicPr>
          <p:cNvPr id="49155"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9156" name="Rectangle 4"/>
          <p:cNvSpPr>
            <a:spLocks/>
          </p:cNvSpPr>
          <p:nvPr/>
        </p:nvSpPr>
        <p:spPr bwMode="auto">
          <a:xfrm>
            <a:off x="431800" y="3746500"/>
            <a:ext cx="4229100" cy="52832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3:3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7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3</a:t>
            </a:r>
            <a:r>
              <a:rPr lang="en-US" sz="47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Remember therefore how you have received and heard; hold fast and repent. </a:t>
            </a:r>
          </a:p>
        </p:txBody>
      </p:sp>
      <p:sp>
        <p:nvSpPr>
          <p:cNvPr id="49157"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91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49154">
                                            <p:txEl>
                                              <p:pRg st="1" end="1"/>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49154">
                                            <p:txEl>
                                              <p:pRg st="2" end="2"/>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491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1202" name="Rectangle 2"/>
          <p:cNvSpPr>
            <a:spLocks/>
          </p:cNvSpPr>
          <p:nvPr/>
        </p:nvSpPr>
        <p:spPr bwMode="auto">
          <a:xfrm>
            <a:off x="5219700" y="3467100"/>
            <a:ext cx="7607300" cy="5994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570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Exhortation:</a:t>
            </a:r>
            <a:endParaRPr lang="en-US" sz="44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787400" indent="-787400" algn="l">
              <a:spcBef>
                <a:spcPts val="1600"/>
              </a:spcBef>
              <a:buSzPct val="125000"/>
              <a:buFont typeface="Zapf Dingbats" charset="0"/>
              <a:buChar char="✴"/>
            </a:pPr>
            <a:r>
              <a:rPr lang="ja-JP" altLang="en-US" sz="360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6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And repent</a:t>
            </a:r>
            <a:r>
              <a:rPr lang="ja-JP" altLang="en-US" sz="360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6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a:t>
            </a:r>
            <a:r>
              <a:rPr lang="en-US" sz="33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(2:5,21,22; 3:11,19)</a:t>
            </a:r>
            <a:endParaRPr lang="en-US" sz="36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1473200" lvl="1" indent="-787400" algn="l">
              <a:spcBef>
                <a:spcPts val="11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Must change – turn away from it</a:t>
            </a:r>
            <a:r>
              <a:rPr lang="ja-JP" altLang="en-US" sz="320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s lethargic state and immorality and become zealous for truth - </a:t>
            </a:r>
          </a:p>
          <a:p>
            <a:pPr marL="1473200" lvl="1" indent="-787400" algn="l">
              <a:spcBef>
                <a:spcPts val="11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God called Israel to repent, but usually they refused - Eze 18:30-32; Dan 9:13; Joel 2:12,13</a:t>
            </a:r>
          </a:p>
          <a:p>
            <a:pPr marL="1473200" lvl="1" indent="-787400" algn="l">
              <a:spcBef>
                <a:spcPts val="11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How we respond is our choice - Ez. 18:21; Lk 13:3,5; Rom 2:5</a:t>
            </a:r>
          </a:p>
        </p:txBody>
      </p:sp>
      <p:pic>
        <p:nvPicPr>
          <p:cNvPr id="51203"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1204" name="Rectangle 4"/>
          <p:cNvSpPr>
            <a:spLocks/>
          </p:cNvSpPr>
          <p:nvPr/>
        </p:nvSpPr>
        <p:spPr bwMode="auto">
          <a:xfrm>
            <a:off x="431800" y="3746500"/>
            <a:ext cx="4229100" cy="52832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3:3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7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3</a:t>
            </a:r>
            <a:r>
              <a:rPr lang="en-US" sz="47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Remember therefore how you have received and heard; hold fast and repent. </a:t>
            </a:r>
          </a:p>
        </p:txBody>
      </p:sp>
      <p:sp>
        <p:nvSpPr>
          <p:cNvPr id="51205"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512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51202">
                                            <p:txEl>
                                              <p:pRg st="1" end="1"/>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51202">
                                            <p:txEl>
                                              <p:pRg st="2" end="2"/>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51202">
                                            <p:txEl>
                                              <p:pRg st="3" end="3"/>
                                            </p:txEl>
                                          </p:spTgt>
                                        </p:tgtEl>
                                        <p:attrNameLst>
                                          <p:attrName>style.visibility</p:attrName>
                                        </p:attrNameLst>
                                      </p:cBhvr>
                                      <p:to>
                                        <p:strVal val="visible"/>
                                      </p:to>
                                    </p:set>
                                  </p:childTnLst>
                                </p:cTn>
                              </p:par>
                              <p:par>
                                <p:cTn id="15" presetID="168" presetClass="entr" presetSubtype="0" fill="hold" grpId="0" nodeType="withEffect">
                                  <p:stCondLst>
                                    <p:cond delay="0"/>
                                  </p:stCondLst>
                                  <p:childTnLst>
                                    <p:set>
                                      <p:cBhvr>
                                        <p:cTn id="16" dur="1" fill="hold">
                                          <p:stCondLst>
                                            <p:cond delay="499"/>
                                          </p:stCondLst>
                                        </p:cTn>
                                        <p:tgtEl>
                                          <p:spTgt spid="512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3250" name="Rectangle 2"/>
          <p:cNvSpPr>
            <a:spLocks/>
          </p:cNvSpPr>
          <p:nvPr/>
        </p:nvSpPr>
        <p:spPr bwMode="auto">
          <a:xfrm>
            <a:off x="5219700" y="3467100"/>
            <a:ext cx="7607300" cy="58928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5700" dirty="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Warning: </a:t>
            </a:r>
            <a:endPar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787400" indent="-787400" algn="l">
              <a:spcBef>
                <a:spcPts val="1600"/>
              </a:spcBef>
              <a:buSzPct val="125000"/>
              <a:buFont typeface="Zapf Dingbats" charset="0"/>
              <a:buChar char="✴"/>
            </a:pPr>
            <a:r>
              <a:rPr lang="ja-JP" altLang="en-US" sz="3500" dirty="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5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If you will not watch, I will come upon you as a thief, . . .</a:t>
            </a:r>
            <a:r>
              <a:rPr lang="ja-JP" altLang="en-US" sz="3500" dirty="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endParaRPr lang="en-US" sz="35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1473200" lvl="1" indent="-787400" algn="l">
              <a:spcBef>
                <a:spcPts val="1100"/>
              </a:spcBef>
              <a:buClr>
                <a:srgbClr val="FFCC66"/>
              </a:buClr>
              <a:buSzPct val="125000"/>
              <a:buFont typeface="Zapf Dingbats" charset="0"/>
              <a:buChar char="✦"/>
            </a:pP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Judgment is coming – thus the need to be prepared at ALL TIMES! (Mat 24:42-43; 25; 1 </a:t>
            </a:r>
            <a:r>
              <a:rPr lang="en-US" sz="3200" dirty="0" err="1">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Thes</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5:2,4-6; 2 Pet 3:10; Rev. 16:15) </a:t>
            </a:r>
            <a:endPar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1473200" lvl="1" indent="-787400" algn="l">
              <a:spcBef>
                <a:spcPts val="1100"/>
              </a:spcBef>
              <a:buClr>
                <a:srgbClr val="FFCC66"/>
              </a:buClr>
              <a:buSzPct val="125000"/>
              <a:buFont typeface="Zapf Dingbats" charset="0"/>
              <a:buChar char="✦"/>
            </a:pPr>
            <a:r>
              <a:rPr lang="en-US" sz="32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We </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will be judged, not as we see ourselves, or as others see us - but as we truly are in the Lord</a:t>
            </a:r>
            <a:r>
              <a:rPr lang="ja-JP" altLang="en-US" sz="3200" dirty="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s sight</a:t>
            </a:r>
          </a:p>
        </p:txBody>
      </p:sp>
      <p:pic>
        <p:nvPicPr>
          <p:cNvPr id="53251"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3252" name="Rectangle 4"/>
          <p:cNvSpPr>
            <a:spLocks/>
          </p:cNvSpPr>
          <p:nvPr/>
        </p:nvSpPr>
        <p:spPr bwMode="auto">
          <a:xfrm>
            <a:off x="431800" y="3746500"/>
            <a:ext cx="4229100" cy="55753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3:3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2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3</a:t>
            </a:r>
            <a:r>
              <a:rPr lang="en-US" sz="42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 . . Therefore if you will not watch, I will come upon you as a thief, and you will not know what hour I will come upon you. </a:t>
            </a:r>
          </a:p>
        </p:txBody>
      </p:sp>
      <p:sp>
        <p:nvSpPr>
          <p:cNvPr id="53253"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5325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53250">
                                            <p:txEl>
                                              <p:pRg st="1" end="1"/>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53250">
                                            <p:txEl>
                                              <p:pRg st="2" end="2"/>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532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5298" name="Rectangle 2"/>
          <p:cNvSpPr>
            <a:spLocks/>
          </p:cNvSpPr>
          <p:nvPr/>
        </p:nvSpPr>
        <p:spPr bwMode="auto">
          <a:xfrm>
            <a:off x="5219700" y="3467100"/>
            <a:ext cx="7607300" cy="608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570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Commendation:</a:t>
            </a:r>
            <a:endParaRPr lang="en-US" sz="44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787400" indent="-787400" algn="l">
              <a:spcBef>
                <a:spcPts val="1600"/>
              </a:spcBef>
              <a:buSzPct val="125000"/>
              <a:buFont typeface="Zapf Dingbats" charset="0"/>
              <a:buChar char="✴"/>
            </a:pPr>
            <a:r>
              <a:rPr lang="ja-JP" altLang="en-US" sz="350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5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You have a few names even in Sardis who have not defiled their garments</a:t>
            </a:r>
            <a:r>
              <a:rPr lang="ja-JP" altLang="en-US" sz="350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5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a:t>
            </a:r>
          </a:p>
          <a:p>
            <a:pPr marL="1473200" lvl="1" indent="-787400" algn="l">
              <a:spcBef>
                <a:spcPts val="11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A few were serving the Lord. - 1 Kings 19:18; Mat 7:13,14; Jam 1:27</a:t>
            </a:r>
          </a:p>
          <a:p>
            <a:pPr marL="1473200" lvl="1" indent="-787400" algn="l">
              <a:spcBef>
                <a:spcPts val="11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You can be righteous even when the majority is not. (Ge 6; 19; etc)</a:t>
            </a:r>
          </a:p>
          <a:p>
            <a:pPr marL="1473200" lvl="1" indent="-787400" algn="l">
              <a:spcBef>
                <a:spcPts val="11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Judgment will be personal &amp; impartial – 2 Cor 5:10; Rom 2:5-11</a:t>
            </a:r>
          </a:p>
        </p:txBody>
      </p:sp>
      <p:pic>
        <p:nvPicPr>
          <p:cNvPr id="55299"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5300" name="Rectangle 4"/>
          <p:cNvSpPr>
            <a:spLocks/>
          </p:cNvSpPr>
          <p:nvPr/>
        </p:nvSpPr>
        <p:spPr bwMode="auto">
          <a:xfrm>
            <a:off x="431800" y="3721100"/>
            <a:ext cx="4229100" cy="58293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3:4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39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4</a:t>
            </a:r>
            <a:r>
              <a:rPr lang="en-US" sz="39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You have a few names even in Sardis who have not defiled their garments; and they shall walk with Me in white, for they are worthy.</a:t>
            </a:r>
          </a:p>
        </p:txBody>
      </p:sp>
      <p:sp>
        <p:nvSpPr>
          <p:cNvPr id="55301"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mc:AlternateContent xmlns:mc="http://schemas.openxmlformats.org/markup-compatibility/2006">
    <mc:Choice xmlns:p14="http://schemas.microsoft.com/office/powerpoint/2010/main" Requires="p14">
      <p:transition spd="slow">
        <p14:prism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552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55298">
                                            <p:txEl>
                                              <p:pRg st="1" end="1"/>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55298">
                                            <p:txEl>
                                              <p:pRg st="2" end="2"/>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55298">
                                            <p:txEl>
                                              <p:pRg st="3" end="3"/>
                                            </p:txEl>
                                          </p:spTgt>
                                        </p:tgtEl>
                                        <p:attrNameLst>
                                          <p:attrName>style.visibility</p:attrName>
                                        </p:attrNameLst>
                                      </p:cBhvr>
                                      <p:to>
                                        <p:strVal val="visible"/>
                                      </p:to>
                                    </p:set>
                                  </p:childTnLst>
                                </p:cTn>
                              </p:par>
                              <p:par>
                                <p:cTn id="15" presetID="168" presetClass="entr" presetSubtype="0" fill="hold" grpId="0" nodeType="withEffect">
                                  <p:stCondLst>
                                    <p:cond delay="0"/>
                                  </p:stCondLst>
                                  <p:childTnLst>
                                    <p:set>
                                      <p:cBhvr>
                                        <p:cTn id="16" dur="1" fill="hold">
                                          <p:stCondLst>
                                            <p:cond delay="499"/>
                                          </p:stCondLst>
                                        </p:cTn>
                                        <p:tgtEl>
                                          <p:spTgt spid="5529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7346" name="Rectangle 2"/>
          <p:cNvSpPr>
            <a:spLocks/>
          </p:cNvSpPr>
          <p:nvPr/>
        </p:nvSpPr>
        <p:spPr bwMode="auto">
          <a:xfrm>
            <a:off x="5219700" y="3467100"/>
            <a:ext cx="7607300" cy="6070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570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Commendation:</a:t>
            </a:r>
            <a:endParaRPr lang="en-US" sz="44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787400" indent="-787400" algn="l">
              <a:spcBef>
                <a:spcPts val="1600"/>
              </a:spcBef>
              <a:buSzPct val="125000"/>
              <a:buFont typeface="Zapf Dingbats" charset="0"/>
              <a:buChar char="✴"/>
            </a:pPr>
            <a:r>
              <a:rPr lang="ja-JP" altLang="en-US" sz="350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5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You have a few names even in Sardis who have not defiled their garments</a:t>
            </a:r>
            <a:r>
              <a:rPr lang="ja-JP" altLang="en-US" sz="350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5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a:t>
            </a:r>
          </a:p>
          <a:p>
            <a:pPr marL="1473200" lvl="1" indent="-787400" algn="l">
              <a:spcBef>
                <a:spcPts val="1600"/>
              </a:spcBef>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The unrighteous need to identify the godly and emulate their pattern of faithfulness.  </a:t>
            </a:r>
          </a:p>
          <a:p>
            <a:pPr marL="1473200" lvl="1" indent="-787400" algn="l">
              <a:spcBef>
                <a:spcPts val="1600"/>
              </a:spcBef>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Righteous need to recognize the importance of their example and keep on keeping on - </a:t>
            </a:r>
            <a:r>
              <a:rPr lang="en-US" sz="3200">
                <a:solidFill>
                  <a:srgbClr val="FFFF33"/>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(not easy!)</a:t>
            </a:r>
          </a:p>
        </p:txBody>
      </p:sp>
      <p:pic>
        <p:nvPicPr>
          <p:cNvPr id="57347"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7348" name="Rectangle 4"/>
          <p:cNvSpPr>
            <a:spLocks/>
          </p:cNvSpPr>
          <p:nvPr/>
        </p:nvSpPr>
        <p:spPr bwMode="auto">
          <a:xfrm>
            <a:off x="431800" y="3721100"/>
            <a:ext cx="4229100" cy="58293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3:4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39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4</a:t>
            </a:r>
            <a:r>
              <a:rPr lang="en-US" sz="39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You have a few names even in Sardis who have not defiled their garments; and they shall walk with Me in white, for they are worthy.</a:t>
            </a:r>
          </a:p>
        </p:txBody>
      </p:sp>
      <p:sp>
        <p:nvSpPr>
          <p:cNvPr id="57349"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573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57346">
                                            <p:txEl>
                                              <p:pRg st="1" end="1"/>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57346">
                                            <p:txEl>
                                              <p:pRg st="2" end="2"/>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573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9394" name="Rectangle 2"/>
          <p:cNvSpPr>
            <a:spLocks/>
          </p:cNvSpPr>
          <p:nvPr/>
        </p:nvSpPr>
        <p:spPr bwMode="auto">
          <a:xfrm>
            <a:off x="5219700" y="3467100"/>
            <a:ext cx="7607300" cy="56769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570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Promises:</a:t>
            </a:r>
            <a:endParaRPr lang="en-US" sz="44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787400" indent="-787400" algn="l">
              <a:spcBef>
                <a:spcPts val="1600"/>
              </a:spcBef>
              <a:buSzPct val="125000"/>
              <a:buFont typeface="Zapf Dingbats" charset="0"/>
              <a:buChar char="✴"/>
            </a:pPr>
            <a:r>
              <a:rPr lang="ja-JP" altLang="en-US" sz="350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5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And they shall walk with Me in white,</a:t>
            </a:r>
            <a:r>
              <a:rPr lang="ja-JP" altLang="en-US" sz="350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endParaRPr lang="en-US" sz="35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1473200" lvl="1" indent="-787400" algn="l">
              <a:spcBef>
                <a:spcPts val="11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In fellowship now - 1 John 1:5-8; </a:t>
            </a:r>
          </a:p>
          <a:p>
            <a:pPr marL="1473200" lvl="1" indent="-787400" algn="l">
              <a:spcBef>
                <a:spcPts val="11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In truth &amp; obedience - 1 John 2:6</a:t>
            </a:r>
          </a:p>
          <a:p>
            <a:pPr marL="1473200" lvl="1" indent="-787400" algn="l">
              <a:spcBef>
                <a:spcPts val="11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In purity &amp; holiness- 1 John 3:3; 2 Cor 6:14-7:1; 1 Pet 1:13-19</a:t>
            </a:r>
          </a:p>
          <a:p>
            <a:pPr marL="1473200" lvl="1" indent="-787400" algn="l">
              <a:spcBef>
                <a:spcPts val="11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In glory forever - 1 John 3:2; Rom 8:17, 29,30; Rev 22:12-17</a:t>
            </a:r>
          </a:p>
        </p:txBody>
      </p:sp>
      <p:pic>
        <p:nvPicPr>
          <p:cNvPr id="59395"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9396" name="Rectangle 4"/>
          <p:cNvSpPr>
            <a:spLocks/>
          </p:cNvSpPr>
          <p:nvPr/>
        </p:nvSpPr>
        <p:spPr bwMode="auto">
          <a:xfrm>
            <a:off x="431800" y="3721100"/>
            <a:ext cx="4229100" cy="58293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3:4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39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4</a:t>
            </a:r>
            <a:r>
              <a:rPr lang="en-US" sz="39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You have a few names even in Sardis who have not defiled their garments; and they shall walk with Me in white, for they are worthy.</a:t>
            </a:r>
          </a:p>
        </p:txBody>
      </p:sp>
      <p:sp>
        <p:nvSpPr>
          <p:cNvPr id="59397"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slow">
    <p:check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5939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59394">
                                            <p:txEl>
                                              <p:pRg st="1" end="1"/>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59394">
                                            <p:txEl>
                                              <p:pRg st="2" end="2"/>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59394">
                                            <p:txEl>
                                              <p:pRg st="3" end="3"/>
                                            </p:txEl>
                                          </p:spTgt>
                                        </p:tgtEl>
                                        <p:attrNameLst>
                                          <p:attrName>style.visibility</p:attrName>
                                        </p:attrNameLst>
                                      </p:cBhvr>
                                      <p:to>
                                        <p:strVal val="visible"/>
                                      </p:to>
                                    </p:set>
                                  </p:childTnLst>
                                </p:cTn>
                              </p:par>
                              <p:par>
                                <p:cTn id="15" presetID="168" presetClass="entr" presetSubtype="0" fill="hold" grpId="0" nodeType="withEffect">
                                  <p:stCondLst>
                                    <p:cond delay="0"/>
                                  </p:stCondLst>
                                  <p:childTnLst>
                                    <p:set>
                                      <p:cBhvr>
                                        <p:cTn id="16" dur="1" fill="hold">
                                          <p:stCondLst>
                                            <p:cond delay="499"/>
                                          </p:stCondLst>
                                        </p:cTn>
                                        <p:tgtEl>
                                          <p:spTgt spid="59394">
                                            <p:txEl>
                                              <p:pRg st="4" end="4"/>
                                            </p:txEl>
                                          </p:spTgt>
                                        </p:tgtEl>
                                        <p:attrNameLst>
                                          <p:attrName>style.visibility</p:attrName>
                                        </p:attrNameLst>
                                      </p:cBhvr>
                                      <p:to>
                                        <p:strVal val="visible"/>
                                      </p:to>
                                    </p:set>
                                  </p:childTnLst>
                                </p:cTn>
                              </p:par>
                              <p:par>
                                <p:cTn id="17" presetID="168" presetClass="entr" presetSubtype="0" fill="hold" grpId="0" nodeType="withEffect">
                                  <p:stCondLst>
                                    <p:cond delay="0"/>
                                  </p:stCondLst>
                                  <p:childTnLst>
                                    <p:set>
                                      <p:cBhvr>
                                        <p:cTn id="18" dur="1" fill="hold">
                                          <p:stCondLst>
                                            <p:cond delay="499"/>
                                          </p:stCondLst>
                                        </p:cTn>
                                        <p:tgtEl>
                                          <p:spTgt spid="5939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527300"/>
            <a:ext cx="68834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170" name="Rectangle 2"/>
          <p:cNvSpPr>
            <a:spLocks/>
          </p:cNvSpPr>
          <p:nvPr/>
        </p:nvSpPr>
        <p:spPr bwMode="auto">
          <a:xfrm>
            <a:off x="355600" y="59817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1. Ephesus</a:t>
            </a:r>
          </a:p>
        </p:txBody>
      </p:sp>
      <p:sp>
        <p:nvSpPr>
          <p:cNvPr id="7171" name="Rectangle 3"/>
          <p:cNvSpPr>
            <a:spLocks/>
          </p:cNvSpPr>
          <p:nvPr/>
        </p:nvSpPr>
        <p:spPr bwMode="auto">
          <a:xfrm>
            <a:off x="114300" y="46736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2. Smyrna</a:t>
            </a:r>
          </a:p>
        </p:txBody>
      </p:sp>
      <p:sp>
        <p:nvSpPr>
          <p:cNvPr id="7172" name="Rectangle 4"/>
          <p:cNvSpPr>
            <a:spLocks/>
          </p:cNvSpPr>
          <p:nvPr/>
        </p:nvSpPr>
        <p:spPr bwMode="auto">
          <a:xfrm>
            <a:off x="355600" y="37211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3. Pergamos</a:t>
            </a:r>
          </a:p>
        </p:txBody>
      </p:sp>
      <p:sp>
        <p:nvSpPr>
          <p:cNvPr id="7173" name="Rectangle 5"/>
          <p:cNvSpPr>
            <a:spLocks/>
          </p:cNvSpPr>
          <p:nvPr/>
        </p:nvSpPr>
        <p:spPr bwMode="auto">
          <a:xfrm>
            <a:off x="3009900" y="38227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4. Thyatira</a:t>
            </a:r>
          </a:p>
        </p:txBody>
      </p:sp>
      <p:sp>
        <p:nvSpPr>
          <p:cNvPr id="7174" name="Rectangle 6"/>
          <p:cNvSpPr>
            <a:spLocks/>
          </p:cNvSpPr>
          <p:nvPr/>
        </p:nvSpPr>
        <p:spPr bwMode="auto">
          <a:xfrm>
            <a:off x="3327400" y="44450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5. Sardis</a:t>
            </a:r>
          </a:p>
        </p:txBody>
      </p:sp>
      <p:sp>
        <p:nvSpPr>
          <p:cNvPr id="7175" name="Rectangle 7"/>
          <p:cNvSpPr>
            <a:spLocks/>
          </p:cNvSpPr>
          <p:nvPr/>
        </p:nvSpPr>
        <p:spPr bwMode="auto">
          <a:xfrm>
            <a:off x="3949700" y="5067300"/>
            <a:ext cx="21463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6. Philadelphia</a:t>
            </a:r>
          </a:p>
        </p:txBody>
      </p:sp>
      <p:sp>
        <p:nvSpPr>
          <p:cNvPr id="7176" name="Rectangle 8"/>
          <p:cNvSpPr>
            <a:spLocks/>
          </p:cNvSpPr>
          <p:nvPr/>
        </p:nvSpPr>
        <p:spPr bwMode="auto">
          <a:xfrm>
            <a:off x="4572000" y="58801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7. Laodicea</a:t>
            </a:r>
          </a:p>
        </p:txBody>
      </p:sp>
      <p:pic>
        <p:nvPicPr>
          <p:cNvPr id="7177"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279400"/>
            <a:ext cx="100711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178" name="Rectangle 10"/>
          <p:cNvSpPr>
            <a:spLocks/>
          </p:cNvSpPr>
          <p:nvPr/>
        </p:nvSpPr>
        <p:spPr bwMode="auto">
          <a:xfrm>
            <a:off x="7048500" y="2273300"/>
            <a:ext cx="5613400" cy="73660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100"/>
              </a:spcBef>
              <a:buSzPct val="77000"/>
              <a:buFontTx/>
              <a:buBlip>
                <a:blip r:embed="rId4"/>
              </a:buBlip>
            </a:pPr>
            <a:r>
              <a:rPr lang="en-US" sz="32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These churches needed hope, courage, comfort &amp; most needed rebuke</a:t>
            </a:r>
          </a:p>
          <a:p>
            <a:pPr marL="1244600" lvl="1" indent="-787400" algn="l">
              <a:spcBef>
                <a:spcPts val="1100"/>
              </a:spcBef>
              <a:buClr>
                <a:srgbClr val="FFCC66"/>
              </a:buClr>
              <a:buSzPct val="125000"/>
              <a:buFont typeface="Zapf Dingbats" charset="0"/>
              <a:buChar char="✴"/>
            </a:pP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Social disgrace; financial &amp; material loss; physical persecution; loss of physical life - (Acts 14:22; 2 Tim 3:12)</a:t>
            </a:r>
          </a:p>
          <a:p>
            <a:pPr marL="1244600" lvl="1" indent="-787400" algn="l">
              <a:spcBef>
                <a:spcPts val="1100"/>
              </a:spcBef>
              <a:buClr>
                <a:srgbClr val="FFCC66"/>
              </a:buClr>
              <a:buSzPct val="125000"/>
              <a:buFont typeface="Zapf Dingbats" charset="0"/>
              <a:buChar char="✴"/>
            </a:pP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Was / is being a Christian </a:t>
            </a:r>
            <a:r>
              <a:rPr lang="ja-JP" altLang="en-US" sz="3200" dirty="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worth it?</a:t>
            </a:r>
            <a:r>
              <a:rPr lang="ja-JP" altLang="en-US" sz="3200" dirty="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 Mat 10:28; 16:24-27; Rev 14:12,13 </a:t>
            </a:r>
          </a:p>
          <a:p>
            <a:pPr marL="787400" indent="-787400" algn="l">
              <a:spcBef>
                <a:spcPts val="1100"/>
              </a:spcBef>
              <a:buSzPct val="77000"/>
              <a:buFontTx/>
              <a:buBlip>
                <a:blip r:embed="rId4"/>
              </a:buBlip>
            </a:pPr>
            <a:r>
              <a:rPr lang="en-US" sz="32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Instruction needed for all Christians of all ages</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7178">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7178">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717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71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1442" name="Rectangle 2"/>
          <p:cNvSpPr>
            <a:spLocks/>
          </p:cNvSpPr>
          <p:nvPr/>
        </p:nvSpPr>
        <p:spPr bwMode="auto">
          <a:xfrm>
            <a:off x="5219700" y="3467100"/>
            <a:ext cx="7607300" cy="61849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570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Promises:</a:t>
            </a:r>
            <a:endParaRPr lang="en-US" sz="44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787400" indent="-787400" algn="l">
              <a:spcBef>
                <a:spcPts val="1600"/>
              </a:spcBef>
              <a:buSzPct val="125000"/>
              <a:buFont typeface="Zapf Dingbats" charset="0"/>
              <a:buChar char="✴"/>
            </a:pPr>
            <a:r>
              <a:rPr lang="ja-JP" altLang="en-US" sz="350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5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For they are worthy.</a:t>
            </a:r>
            <a:r>
              <a:rPr lang="ja-JP" altLang="en-US" sz="350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5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a:t>
            </a:r>
          </a:p>
          <a:p>
            <a:pPr marL="1473200" lvl="1" indent="-787400" algn="l">
              <a:spcBef>
                <a:spcPts val="5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They were worthy of such fellowship but not by merit! - (Ep 2:8-10; 1 Pe 1:19; Rev 7:14; 12:11) </a:t>
            </a:r>
          </a:p>
          <a:p>
            <a:pPr marL="1473200" lvl="1" indent="-787400" algn="l">
              <a:spcBef>
                <a:spcPts val="500"/>
              </a:spcBef>
              <a:buClr>
                <a:srgbClr val="FFCC66"/>
              </a:buClr>
              <a:buSzPct val="125000"/>
              <a:buFont typeface="Zapf Dingbats" charset="0"/>
              <a:buChar char="✦"/>
            </a:pPr>
            <a:r>
              <a:rPr lang="en-US" sz="3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Our lives must be worthy of the name we wear in honor of Christ &amp; the price of our redemption! (Mat 10:37-38; Eph 4:1-3; Phili 1:27; Col 1:9-12; 1 Thes 2:10-12; 2 Thes 1:11-12; 1 Pet 1:13-21). </a:t>
            </a:r>
          </a:p>
        </p:txBody>
      </p:sp>
      <p:pic>
        <p:nvPicPr>
          <p:cNvPr id="61443"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1444" name="Rectangle 4"/>
          <p:cNvSpPr>
            <a:spLocks/>
          </p:cNvSpPr>
          <p:nvPr/>
        </p:nvSpPr>
        <p:spPr bwMode="auto">
          <a:xfrm>
            <a:off x="431800" y="3721100"/>
            <a:ext cx="4229100" cy="58293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3:4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39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4</a:t>
            </a:r>
            <a:r>
              <a:rPr lang="en-US" sz="39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You have a few names even in Sardis who have not defiled their garments; and they shall walk with Me in white, for they are worthy.</a:t>
            </a:r>
          </a:p>
        </p:txBody>
      </p:sp>
      <p:sp>
        <p:nvSpPr>
          <p:cNvPr id="61445"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6144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61442">
                                            <p:txEl>
                                              <p:pRg st="1" end="1"/>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61442">
                                            <p:txEl>
                                              <p:pRg st="2" end="2"/>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614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349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3491" name="Rectangle 3"/>
          <p:cNvSpPr>
            <a:spLocks/>
          </p:cNvSpPr>
          <p:nvPr/>
        </p:nvSpPr>
        <p:spPr bwMode="auto">
          <a:xfrm>
            <a:off x="431800" y="3721100"/>
            <a:ext cx="4229100" cy="50419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3:5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33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5</a:t>
            </a:r>
            <a:r>
              <a:rPr lang="en-US" sz="33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He who overcomes shall be clothed in white garments, and I will not blot out his name from the Book of Life; but I will confess his name before My Father and before His angels.</a:t>
            </a:r>
          </a:p>
        </p:txBody>
      </p:sp>
      <p:sp>
        <p:nvSpPr>
          <p:cNvPr id="63492" name="Rectangle 4"/>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
        <p:nvSpPr>
          <p:cNvPr id="63493" name="Rectangle 5"/>
          <p:cNvSpPr>
            <a:spLocks/>
          </p:cNvSpPr>
          <p:nvPr/>
        </p:nvSpPr>
        <p:spPr bwMode="auto">
          <a:xfrm>
            <a:off x="5219700" y="3467100"/>
            <a:ext cx="7607300" cy="6121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5"/>
              </a:buBlip>
            </a:pPr>
            <a:r>
              <a:rPr lang="en-US" sz="5700" dirty="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Promises:</a:t>
            </a:r>
            <a:endPar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1016000" indent="-787400" algn="l">
              <a:spcBef>
                <a:spcPts val="1600"/>
              </a:spcBef>
              <a:buSzPct val="125000"/>
              <a:buFont typeface="Zapf Dingbats" charset="0"/>
              <a:buChar char="✴"/>
            </a:pPr>
            <a:r>
              <a:rPr lang="en-US" sz="35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The Lord promises those who conquer Satan three rewards (verse 5</a:t>
            </a:r>
            <a:r>
              <a:rPr lang="en-US" sz="35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a:t>
            </a:r>
          </a:p>
          <a:p>
            <a:pPr marL="1473200" lvl="1" indent="-787400" algn="l">
              <a:spcBef>
                <a:spcPts val="1600"/>
              </a:spcBef>
              <a:buSzPct val="125000"/>
              <a:buFont typeface="Zapf Dingbats" charset="0"/>
              <a:buChar char="✴"/>
            </a:pPr>
            <a:r>
              <a:rPr lang="en-US" sz="3000" dirty="0" smtClean="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Shall </a:t>
            </a:r>
            <a:r>
              <a:rPr lang="en-US" sz="30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be clothed in white garments, - Victory, purity - </a:t>
            </a:r>
            <a:r>
              <a:rPr lang="en-US" sz="3000" dirty="0" err="1">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Rv</a:t>
            </a:r>
            <a:r>
              <a:rPr lang="en-US" sz="30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19:8 </a:t>
            </a:r>
          </a:p>
          <a:p>
            <a:pPr marL="1473200" lvl="1" indent="-787400" algn="l">
              <a:spcBef>
                <a:spcPts val="1600"/>
              </a:spcBef>
              <a:buSzPct val="125000"/>
              <a:buFont typeface="Zapf Dingbats" charset="0"/>
              <a:buChar char="✴"/>
            </a:pPr>
            <a:r>
              <a:rPr lang="en-US" sz="30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Not blot his name out of the book of life – Ex 32:32-33; Ps 69:28; </a:t>
            </a:r>
            <a:r>
              <a:rPr lang="en-US" sz="3000" dirty="0" err="1">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Phili</a:t>
            </a:r>
            <a:r>
              <a:rPr lang="en-US" sz="30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4:3; Rev. 20:12,15; 21:27 (</a:t>
            </a:r>
            <a:r>
              <a:rPr lang="en-US" sz="3000" dirty="0">
                <a:solidFill>
                  <a:srgbClr val="FFF959"/>
                </a:solidFill>
                <a:effectLst>
                  <a:outerShdw blurRad="38100" dist="38100" dir="2700000" algn="tl">
                    <a:srgbClr val="000000"/>
                  </a:outerShdw>
                </a:effectLst>
                <a:latin typeface="Constantia" charset="0"/>
                <a:ea typeface="ＭＳ Ｐゴシック" charset="0"/>
                <a:cs typeface="Constantia" charset="0"/>
                <a:sym typeface="Constantia" charset="0"/>
              </a:rPr>
              <a:t>Implications</a:t>
            </a:r>
            <a:r>
              <a:rPr lang="en-US" sz="30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a:t>
            </a:r>
          </a:p>
          <a:p>
            <a:pPr marL="1473200" lvl="1" indent="-787400" algn="l">
              <a:spcBef>
                <a:spcPts val="1600"/>
              </a:spcBef>
              <a:buSzPct val="125000"/>
              <a:buFont typeface="Zapf Dingbats" charset="0"/>
              <a:buChar char="✴"/>
            </a:pPr>
            <a:r>
              <a:rPr lang="en-US" sz="30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to confess his name – Mat 10:32,33</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634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63493">
                                            <p:txEl>
                                              <p:pRg st="1" end="1"/>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63493">
                                            <p:txEl>
                                              <p:pRg st="2" end="2"/>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63493">
                                            <p:txEl>
                                              <p:pRg st="3" end="3"/>
                                            </p:txEl>
                                          </p:spTgt>
                                        </p:tgtEl>
                                        <p:attrNameLst>
                                          <p:attrName>style.visibility</p:attrName>
                                        </p:attrNameLst>
                                      </p:cBhvr>
                                      <p:to>
                                        <p:strVal val="visible"/>
                                      </p:to>
                                    </p:set>
                                  </p:childTnLst>
                                </p:cTn>
                              </p:par>
                              <p:par>
                                <p:cTn id="15" presetID="168" presetClass="entr" presetSubtype="0" fill="hold" grpId="0" nodeType="withEffect">
                                  <p:stCondLst>
                                    <p:cond delay="0"/>
                                  </p:stCondLst>
                                  <p:childTnLst>
                                    <p:set>
                                      <p:cBhvr>
                                        <p:cTn id="16" dur="1" fill="hold">
                                          <p:stCondLst>
                                            <p:cond delay="499"/>
                                          </p:stCondLst>
                                        </p:cTn>
                                        <p:tgtEl>
                                          <p:spTgt spid="6349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5538" name="Rectangle 2"/>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
        <p:nvSpPr>
          <p:cNvPr id="65539" name="Rectangle 3"/>
          <p:cNvSpPr>
            <a:spLocks/>
          </p:cNvSpPr>
          <p:nvPr/>
        </p:nvSpPr>
        <p:spPr bwMode="auto">
          <a:xfrm>
            <a:off x="5448300" y="3746500"/>
            <a:ext cx="7404100" cy="5435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36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A church is not accepted today because they have a history of past glory </a:t>
            </a:r>
            <a:endParaRPr lang="en-US" sz="36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787400" indent="-787400" algn="l">
              <a:spcBef>
                <a:spcPts val="1600"/>
              </a:spcBef>
              <a:buSzPct val="77000"/>
              <a:buFontTx/>
              <a:buBlip>
                <a:blip r:embed="rId4"/>
              </a:buBlip>
            </a:pPr>
            <a:r>
              <a:rPr lang="en-US" sz="36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church </a:t>
            </a:r>
            <a:r>
              <a:rPr lang="en-US" sz="36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is only as strong as its individual members </a:t>
            </a:r>
            <a:r>
              <a:rPr lang="en-US" sz="3600" dirty="0">
                <a:solidFill>
                  <a:srgbClr val="FFFFFF"/>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(faithful? dependable? attending? </a:t>
            </a:r>
            <a:r>
              <a:rPr lang="en-US" sz="3600" dirty="0" smtClean="0">
                <a:solidFill>
                  <a:srgbClr val="FFFFFF"/>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knowledgeable? </a:t>
            </a:r>
            <a:r>
              <a:rPr lang="en-US" sz="3600" dirty="0">
                <a:solidFill>
                  <a:srgbClr val="FFFFFF"/>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working? participating? serving?)</a:t>
            </a:r>
          </a:p>
        </p:txBody>
      </p:sp>
      <p:pic>
        <p:nvPicPr>
          <p:cNvPr id="65540"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3276600"/>
            <a:ext cx="63500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5541"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 y="4927600"/>
            <a:ext cx="49530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5542" name="Rectangle 6"/>
          <p:cNvSpPr>
            <a:spLocks/>
          </p:cNvSpPr>
          <p:nvPr/>
        </p:nvSpPr>
        <p:spPr bwMode="auto">
          <a:xfrm>
            <a:off x="482600" y="5168900"/>
            <a:ext cx="4229100" cy="42545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3:6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3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6</a:t>
            </a:r>
            <a:r>
              <a:rPr lang="en-US" sz="43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He who has an ear, let him hear what the Spirit says to the churches." '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65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655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7586" name="Rectangle 2"/>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
        <p:nvSpPr>
          <p:cNvPr id="67587" name="Rectangle 3"/>
          <p:cNvSpPr>
            <a:spLocks/>
          </p:cNvSpPr>
          <p:nvPr/>
        </p:nvSpPr>
        <p:spPr bwMode="auto">
          <a:xfrm>
            <a:off x="5448300" y="3746500"/>
            <a:ext cx="7404100" cy="5435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36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Congregations can be labeled dead by God even if they appear to be alive by man.</a:t>
            </a:r>
          </a:p>
          <a:p>
            <a:pPr marL="787400" indent="-787400" algn="l">
              <a:spcBef>
                <a:spcPts val="1600"/>
              </a:spcBef>
              <a:buSzPct val="77000"/>
              <a:buFontTx/>
              <a:buBlip>
                <a:blip r:embed="rId4"/>
              </a:buBlip>
            </a:pPr>
            <a:r>
              <a:rPr lang="en-US" sz="36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The need for us to be honest with ourselves &amp; recognize our true standing before God</a:t>
            </a:r>
          </a:p>
          <a:p>
            <a:pPr marL="787400" indent="-787400" algn="l">
              <a:spcBef>
                <a:spcPts val="1600"/>
              </a:spcBef>
              <a:buSzPct val="77000"/>
              <a:buFontTx/>
              <a:buBlip>
                <a:blip r:embed="rId4"/>
              </a:buBlip>
            </a:pPr>
            <a:r>
              <a:rPr lang="en-US" sz="360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There is always hope for a dead church to come back alive.</a:t>
            </a:r>
          </a:p>
        </p:txBody>
      </p:sp>
      <p:pic>
        <p:nvPicPr>
          <p:cNvPr id="67588"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3276600"/>
            <a:ext cx="63500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7589"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 y="4927600"/>
            <a:ext cx="49530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7590" name="Rectangle 6"/>
          <p:cNvSpPr>
            <a:spLocks/>
          </p:cNvSpPr>
          <p:nvPr/>
        </p:nvSpPr>
        <p:spPr bwMode="auto">
          <a:xfrm>
            <a:off x="482600" y="5168900"/>
            <a:ext cx="4229100" cy="42545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3:6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3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6</a:t>
            </a:r>
            <a:r>
              <a:rPr lang="en-US" sz="43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He who has an ear, let him hear what the Spirit says to the churches." '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675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675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675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9634" name="Rectangle 2"/>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pic>
        <p:nvPicPr>
          <p:cNvPr id="6963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3276600"/>
            <a:ext cx="63500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9636"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4927600"/>
            <a:ext cx="49530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9637" name="Rectangle 5"/>
          <p:cNvSpPr>
            <a:spLocks/>
          </p:cNvSpPr>
          <p:nvPr/>
        </p:nvSpPr>
        <p:spPr bwMode="auto">
          <a:xfrm>
            <a:off x="482600" y="5168900"/>
            <a:ext cx="4229100" cy="42545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3:6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3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6</a:t>
            </a:r>
            <a:r>
              <a:rPr lang="en-US" sz="43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He who has an ear, let him hear what the Spirit says to the churches." ' </a:t>
            </a:r>
          </a:p>
        </p:txBody>
      </p:sp>
      <p:sp>
        <p:nvSpPr>
          <p:cNvPr id="69638" name="Rectangle 6"/>
          <p:cNvSpPr>
            <a:spLocks/>
          </p:cNvSpPr>
          <p:nvPr/>
        </p:nvSpPr>
        <p:spPr bwMode="auto">
          <a:xfrm>
            <a:off x="5219700" y="3467100"/>
            <a:ext cx="7607300" cy="6121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1600"/>
              </a:spcBef>
            </a:pPr>
            <a:r>
              <a:rPr lang="en-US" sz="5700" dirty="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What can a dead church do?:</a:t>
            </a:r>
            <a:endPar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1019175" lvl="1" indent="-677863" algn="l">
              <a:spcBef>
                <a:spcPts val="1600"/>
              </a:spcBef>
              <a:buSzPct val="125000"/>
              <a:buFont typeface="Zapf Dingbats" charset="0"/>
              <a:buChar char="✴"/>
              <a:tabLst>
                <a:tab pos="806450" algn="l"/>
              </a:tabLst>
            </a:pPr>
            <a:r>
              <a:rPr lang="en-US" sz="37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Be watchful –1 Peter 5:</a:t>
            </a:r>
            <a:r>
              <a:rPr lang="en-US" sz="37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8</a:t>
            </a:r>
          </a:p>
          <a:p>
            <a:pPr marL="1019175" lvl="1" indent="-677863" algn="l">
              <a:spcBef>
                <a:spcPts val="1600"/>
              </a:spcBef>
              <a:buSzPct val="125000"/>
              <a:buFont typeface="Zapf Dingbats" charset="0"/>
              <a:buChar char="✴"/>
              <a:tabLst>
                <a:tab pos="806450" algn="l"/>
              </a:tabLst>
            </a:pPr>
            <a:r>
              <a:rPr lang="en-US" sz="37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Strengthen </a:t>
            </a:r>
            <a:r>
              <a:rPr lang="en-US" sz="37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what remains –   1 Cor. 15:58 </a:t>
            </a:r>
            <a:endParaRPr lang="en-US" sz="37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1019175" lvl="1" indent="-677863" algn="l">
              <a:spcBef>
                <a:spcPts val="1600"/>
              </a:spcBef>
              <a:buSzPct val="125000"/>
              <a:buFont typeface="Zapf Dingbats" charset="0"/>
              <a:buChar char="✴"/>
              <a:tabLst>
                <a:tab pos="806450" algn="l"/>
              </a:tabLst>
            </a:pPr>
            <a:r>
              <a:rPr lang="en-US" sz="37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Remember </a:t>
            </a:r>
            <a:r>
              <a:rPr lang="en-US" sz="37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Luke 15:17-</a:t>
            </a:r>
            <a:r>
              <a:rPr lang="en-US" sz="37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21</a:t>
            </a:r>
          </a:p>
          <a:p>
            <a:pPr marL="1019175" lvl="1" indent="-677863" algn="l">
              <a:spcBef>
                <a:spcPts val="1600"/>
              </a:spcBef>
              <a:buSzPct val="125000"/>
              <a:buFont typeface="Zapf Dingbats" charset="0"/>
              <a:buChar char="✴"/>
              <a:tabLst>
                <a:tab pos="806450" algn="l"/>
              </a:tabLst>
            </a:pPr>
            <a:r>
              <a:rPr lang="en-US" sz="37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Hold </a:t>
            </a:r>
            <a:r>
              <a:rPr lang="en-US" sz="37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fast – 2 Tim 1:</a:t>
            </a:r>
            <a:r>
              <a:rPr lang="en-US" sz="37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13</a:t>
            </a:r>
          </a:p>
          <a:p>
            <a:pPr marL="1019175" lvl="1" indent="-677863" algn="l">
              <a:spcBef>
                <a:spcPts val="1600"/>
              </a:spcBef>
              <a:buSzPct val="125000"/>
              <a:buFont typeface="Zapf Dingbats" charset="0"/>
              <a:buChar char="✴"/>
              <a:tabLst>
                <a:tab pos="806450" algn="l"/>
              </a:tabLst>
            </a:pPr>
            <a:r>
              <a:rPr lang="en-US" sz="37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Repent </a:t>
            </a:r>
            <a:r>
              <a:rPr lang="en-US" sz="37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Acts 8:22</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69638">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69638">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69638">
                                            <p:txEl>
                                              <p:pRg st="2" end="2"/>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69638">
                                            <p:txEl>
                                              <p:pRg st="3" end="3"/>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69638">
                                            <p:txEl>
                                              <p:pRg st="4" end="4"/>
                                            </p:txEl>
                                          </p:spTgt>
                                        </p:tgtEl>
                                        <p:attrNameLst>
                                          <p:attrName>style.visibility</p:attrName>
                                        </p:attrNameLst>
                                      </p:cBhvr>
                                      <p:to>
                                        <p:strVal val="visible"/>
                                      </p:to>
                                    </p:set>
                                  </p:childTnLst>
                                </p:cTn>
                              </p:par>
                              <p:par>
                                <p:cTn id="15" presetID="168" presetClass="entr" presetSubtype="0" fill="hold" grpId="0" nodeType="withEffect">
                                  <p:stCondLst>
                                    <p:cond delay="0"/>
                                  </p:stCondLst>
                                  <p:childTnLst>
                                    <p:set>
                                      <p:cBhvr>
                                        <p:cTn id="16" dur="1" fill="hold">
                                          <p:stCondLst>
                                            <p:cond delay="499"/>
                                          </p:stCondLst>
                                        </p:cTn>
                                        <p:tgtEl>
                                          <p:spTgt spid="696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1682" name="Rectangle 2"/>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
        <p:nvSpPr>
          <p:cNvPr id="71683" name="Rectangle 3"/>
          <p:cNvSpPr>
            <a:spLocks/>
          </p:cNvSpPr>
          <p:nvPr/>
        </p:nvSpPr>
        <p:spPr bwMode="auto">
          <a:xfrm>
            <a:off x="5219700" y="3467100"/>
            <a:ext cx="7607300" cy="57531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22300" indent="-622300" algn="l">
              <a:spcBef>
                <a:spcPts val="1600"/>
              </a:spcBef>
              <a:buSzPct val="125000"/>
              <a:buFont typeface="Zapf Dingbats" charset="0"/>
              <a:buChar char="✴"/>
            </a:pPr>
            <a:r>
              <a:rPr lang="en-US" sz="37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How</a:t>
            </a:r>
            <a:r>
              <a:rPr lang="ja-JP" altLang="en-US" sz="3700" dirty="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7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s our reputation? </a:t>
            </a:r>
            <a:endParaRPr lang="en-US" sz="37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622300" indent="-622300" algn="l">
              <a:spcBef>
                <a:spcPts val="1600"/>
              </a:spcBef>
              <a:buSzPct val="125000"/>
              <a:buFont typeface="Zapf Dingbats" charset="0"/>
              <a:buChar char="✴"/>
            </a:pPr>
            <a:r>
              <a:rPr lang="en-US" sz="37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What </a:t>
            </a:r>
            <a:r>
              <a:rPr lang="en-US" sz="37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about our true character</a:t>
            </a:r>
            <a:r>
              <a:rPr lang="en-US" sz="37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a:t>
            </a:r>
          </a:p>
          <a:p>
            <a:pPr marL="622300" indent="-622300" algn="l">
              <a:spcBef>
                <a:spcPts val="1600"/>
              </a:spcBef>
              <a:buSzPct val="125000"/>
              <a:buFont typeface="Zapf Dingbats" charset="0"/>
              <a:buChar char="✴"/>
            </a:pPr>
            <a:r>
              <a:rPr lang="en-US" sz="37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Has </a:t>
            </a:r>
            <a:r>
              <a:rPr lang="en-US" sz="37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your name BEEN written in the Book of Life</a:t>
            </a:r>
            <a:r>
              <a:rPr lang="en-US" sz="37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a:t>
            </a:r>
          </a:p>
          <a:p>
            <a:pPr marL="622300" indent="-622300" algn="l">
              <a:spcBef>
                <a:spcPts val="1600"/>
              </a:spcBef>
              <a:buSzPct val="125000"/>
              <a:buFont typeface="Zapf Dingbats" charset="0"/>
              <a:buChar char="✴"/>
            </a:pPr>
            <a:r>
              <a:rPr lang="en-US" sz="37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Are </a:t>
            </a:r>
            <a:r>
              <a:rPr lang="en-US" sz="37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you living in such a way that it will NOT be erased</a:t>
            </a:r>
            <a:r>
              <a:rPr lang="en-US" sz="37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a:t>
            </a:r>
          </a:p>
          <a:p>
            <a:pPr marL="622300" indent="-622300" algn="l">
              <a:spcBef>
                <a:spcPts val="1600"/>
              </a:spcBef>
              <a:buSzPct val="125000"/>
              <a:buFont typeface="Zapf Dingbats" charset="0"/>
              <a:buChar char="✴"/>
            </a:pPr>
            <a:r>
              <a:rPr lang="en-US" sz="37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If </a:t>
            </a:r>
            <a:r>
              <a:rPr lang="en-US" sz="37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the Lord came today – would he clothe you in white and confess your name?.</a:t>
            </a:r>
          </a:p>
        </p:txBody>
      </p:sp>
      <p:pic>
        <p:nvPicPr>
          <p:cNvPr id="7168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3681413"/>
            <a:ext cx="47625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1685" name="Rectangle 5"/>
          <p:cNvSpPr>
            <a:spLocks/>
          </p:cNvSpPr>
          <p:nvPr/>
        </p:nvSpPr>
        <p:spPr bwMode="auto">
          <a:xfrm>
            <a:off x="481013" y="7467600"/>
            <a:ext cx="4457700" cy="1803400"/>
          </a:xfrm>
          <a:prstGeom prst="rect">
            <a:avLst/>
          </a:prstGeom>
          <a:noFill/>
          <a:ln>
            <a:noFill/>
          </a:ln>
          <a:effectLst>
            <a:outerShdw blurRad="152400" dist="76199" dir="7679997"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9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Revelation 3:6 (NKJV) </a:t>
            </a:r>
          </a:p>
          <a:p>
            <a:r>
              <a:rPr lang="en-US" sz="29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He who has an ear, let him hear what the Spirit says to the churches." ' </a:t>
            </a:r>
          </a:p>
        </p:txBody>
      </p:sp>
    </p:spTree>
  </p:cSld>
  <p:clrMapOvr>
    <a:masterClrMapping/>
  </p:clrMapOvr>
  <p:transition xmlns:p14="http://schemas.microsoft.com/office/powerpoint/2010/main" spd="med">
    <p:checke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716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716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716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716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8" presetClass="entr" presetSubtype="0" fill="hold" grpId="0" nodeType="clickEffect">
                                  <p:stCondLst>
                                    <p:cond delay="0"/>
                                  </p:stCondLst>
                                  <p:childTnLst>
                                    <p:set>
                                      <p:cBhvr>
                                        <p:cTn id="22" dur="1" fill="hold">
                                          <p:stCondLst>
                                            <p:cond delay="499"/>
                                          </p:stCondLst>
                                        </p:cTn>
                                        <p:tgtEl>
                                          <p:spTgt spid="716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xmlns:p14="http://schemas.microsoft.com/office/powerpoint/2010/mai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p:cNvSpPr>
          <p:nvPr/>
        </p:nvSpPr>
        <p:spPr bwMode="auto">
          <a:xfrm>
            <a:off x="1536700" y="4686300"/>
            <a:ext cx="9918700" cy="4483100"/>
          </a:xfrm>
          <a:prstGeom prst="rect">
            <a:avLst/>
          </a:prstGeom>
          <a:gradFill rotWithShape="0">
            <a:gsLst>
              <a:gs pos="0">
                <a:srgbClr val="191919">
                  <a:alpha val="42999"/>
                </a:srgbClr>
              </a:gs>
              <a:gs pos="100000">
                <a:srgbClr val="464658">
                  <a:alpha val="39000"/>
                </a:srgbClr>
              </a:gs>
            </a:gsLst>
            <a:lin ang="5400000" scaled="1"/>
          </a:gradFill>
          <a:ln>
            <a:noFill/>
          </a:ln>
          <a:effectLst>
            <a:outerShdw blurRad="152400" dist="76199" dir="2460002"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4200">
                <a:solidFill>
                  <a:srgbClr val="FED198"/>
                </a:solidFill>
                <a:effectLst>
                  <a:outerShdw blurRad="38100" dist="38100" dir="2700000" algn="tl">
                    <a:srgbClr val="000000"/>
                  </a:outerShdw>
                </a:effectLst>
                <a:latin typeface="Charcoal CY" charset="0"/>
                <a:ea typeface="ＭＳ Ｐゴシック" charset="0"/>
                <a:cs typeface="Charcoal CY" charset="0"/>
                <a:sym typeface="Charcoal CY" charset="0"/>
              </a:rPr>
              <a:t>Charts by Don McClain</a:t>
            </a:r>
          </a:p>
          <a:p>
            <a:r>
              <a:rPr lang="en-US" sz="2900">
                <a:solidFill>
                  <a:srgbClr val="FFFFFF"/>
                </a:solidFill>
                <a:effectLst>
                  <a:outerShdw blurRad="38100" dist="38100" dir="2700000" algn="tl">
                    <a:srgbClr val="000000"/>
                  </a:outerShdw>
                </a:effectLst>
                <a:latin typeface="Chalkboard" charset="0"/>
                <a:ea typeface="ＭＳ Ｐゴシック" charset="0"/>
                <a:cs typeface="Chalkboard" charset="0"/>
                <a:sym typeface="Chalkboard" charset="0"/>
              </a:rPr>
              <a:t>Prepared May 29, - June 1 2013; Preached June 2, 2013West 65th Street church of ChristP.O. Box 190062, Little Rock AR 72219501-568-1062Prepared using KeynoteEmail – </a:t>
            </a:r>
            <a:r>
              <a:rPr lang="en-US" sz="2900">
                <a:solidFill>
                  <a:srgbClr val="FFFFFF"/>
                </a:solidFill>
                <a:effectLst>
                  <a:outerShdw blurRad="38100" dist="38100" dir="2700000" algn="tl">
                    <a:srgbClr val="000000"/>
                  </a:outerShdw>
                </a:effectLst>
                <a:latin typeface="Chalkboard" charset="0"/>
                <a:ea typeface="ＭＳ Ｐゴシック" charset="0"/>
                <a:cs typeface="Chalkboard" charset="0"/>
                <a:sym typeface="Chalkboard" charset="0"/>
                <a:hlinkClick r:id="rId2" invalidUrl="http://"/>
              </a:rPr>
              <a:t>donmcclain@sbcglobal.net</a:t>
            </a:r>
            <a:r>
              <a:rPr lang="en-US" sz="2900">
                <a:solidFill>
                  <a:srgbClr val="FFFFFF"/>
                </a:solidFill>
                <a:effectLst>
                  <a:outerShdw blurRad="38100" dist="38100" dir="2700000" algn="tl">
                    <a:srgbClr val="000000"/>
                  </a:outerShdw>
                </a:effectLst>
                <a:latin typeface="Chalkboard" charset="0"/>
                <a:ea typeface="ＭＳ Ｐゴシック" charset="0"/>
                <a:cs typeface="Chalkboard" charset="0"/>
                <a:sym typeface="Chalkboard" charset="0"/>
              </a:rPr>
              <a:t>  More Keynote, PPT &amp; Audio Sermons:http://w65stchurchofchri</a:t>
            </a:r>
            <a:r>
              <a:rPr lang="en-US" sz="2900">
                <a:solidFill>
                  <a:srgbClr val="FFFFFF"/>
                </a:solidFill>
                <a:effectLst>
                  <a:outerShdw blurRad="38100" dist="38100" dir="2700000" algn="tl">
                    <a:srgbClr val="000000"/>
                  </a:outerShdw>
                </a:effectLst>
                <a:latin typeface="Chalkboard" charset="0"/>
                <a:ea typeface="ＭＳ Ｐゴシック" charset="0"/>
                <a:cs typeface="Chalkboard" charset="0"/>
                <a:sym typeface="Chalkboard" charset="0"/>
                <a:hlinkClick r:id="rId3"/>
              </a:rPr>
              <a:t>st.org/coc/sermons/ </a:t>
            </a:r>
          </a:p>
        </p:txBody>
      </p:sp>
      <p:pic>
        <p:nvPicPr>
          <p:cNvPr id="7373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3731" name="Rectangle 3"/>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p:cNvSpPr>
          <p:nvPr/>
        </p:nvSpPr>
        <p:spPr bwMode="auto">
          <a:xfrm>
            <a:off x="444500" y="0"/>
            <a:ext cx="12115800" cy="93091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2000"/>
              </a:spcBef>
            </a:pPr>
            <a:r>
              <a:rPr lang="en-US" sz="6700">
                <a:solidFill>
                  <a:srgbClr val="FFFFFF"/>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2 Peter 1:5-12 (NKJV) </a:t>
            </a:r>
          </a:p>
          <a:p>
            <a:pPr>
              <a:spcBef>
                <a:spcPts val="2000"/>
              </a:spcBef>
            </a:pPr>
            <a:r>
              <a:rPr lang="en-US" sz="5100" baseline="320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5</a:t>
            </a:r>
            <a:r>
              <a:rPr lang="en-US" sz="51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But also for this very reason, giving all diligence, add to your faith virtue, to virtue knowledge, </a:t>
            </a:r>
            <a:r>
              <a:rPr lang="en-US" sz="5100" baseline="320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6</a:t>
            </a:r>
            <a:r>
              <a:rPr lang="en-US" sz="51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to knowledge self-control, to self-control perseverance, to perseverance godliness, </a:t>
            </a:r>
            <a:r>
              <a:rPr lang="en-US" sz="5100" baseline="320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7</a:t>
            </a:r>
            <a:r>
              <a:rPr lang="en-US" sz="51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to godliness brotherly kindness, and to brotherly kindness love. </a:t>
            </a:r>
            <a:r>
              <a:rPr lang="en-US" sz="5100" baseline="320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8</a:t>
            </a:r>
            <a:r>
              <a:rPr lang="en-US" sz="51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For if these things are yours and abound, you will be neither barren nor unfruitful in the knowledge of our Lord Jesus Christ. </a:t>
            </a:r>
          </a:p>
        </p:txBody>
      </p:sp>
    </p:spTree>
  </p:cSld>
  <p:clrMapOvr>
    <a:masterClrMapping/>
  </p:clrMapOvr>
  <p:transition xmlns:p14="http://schemas.microsoft.com/office/powerpoint/2010/main" spd="med">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p:cNvSpPr>
          <p:nvPr/>
        </p:nvSpPr>
        <p:spPr bwMode="auto">
          <a:xfrm>
            <a:off x="444500" y="0"/>
            <a:ext cx="12115800" cy="89281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2000"/>
              </a:spcBef>
            </a:pPr>
            <a:r>
              <a:rPr lang="en-US" sz="6700">
                <a:solidFill>
                  <a:srgbClr val="FFFFFF"/>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2 Peter 1:5-12 (NKJV) </a:t>
            </a:r>
          </a:p>
          <a:p>
            <a:pPr>
              <a:spcBef>
                <a:spcPts val="2000"/>
              </a:spcBef>
            </a:pPr>
            <a:r>
              <a:rPr lang="en-US" sz="6100" baseline="320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9</a:t>
            </a:r>
            <a:r>
              <a:rPr lang="en-US" sz="61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For he who lacks these things is shortsighted, even to blindness, and has forgotten that he was cleansed from his old sins. </a:t>
            </a:r>
            <a:r>
              <a:rPr lang="en-US" sz="6100" baseline="320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10</a:t>
            </a:r>
            <a:r>
              <a:rPr lang="en-US" sz="61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Therefore, brethren, be even more diligent to make your call and election sure, for if you do these things you will never stumble; </a:t>
            </a:r>
          </a:p>
        </p:txBody>
      </p:sp>
    </p:spTree>
  </p:cSld>
  <p:clrMapOvr>
    <a:masterClrMapping/>
  </p:clrMapOvr>
  <p:transition xmlns:p14="http://schemas.microsoft.com/office/powerpoint/2010/main" spd="med">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279400"/>
            <a:ext cx="100711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8194" name="Rectangle 2"/>
          <p:cNvSpPr>
            <a:spLocks/>
          </p:cNvSpPr>
          <p:nvPr/>
        </p:nvSpPr>
        <p:spPr bwMode="auto">
          <a:xfrm>
            <a:off x="5816600" y="2514600"/>
            <a:ext cx="7150100" cy="68199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100"/>
              </a:spcBef>
              <a:buSzPct val="77000"/>
              <a:buFontTx/>
              <a:buBlip>
                <a:blip r:embed="rId3"/>
              </a:buBlip>
            </a:pPr>
            <a:r>
              <a:rPr lang="en-US" sz="3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Jesus is said to be </a:t>
            </a:r>
            <a:r>
              <a:rPr lang="ja-JP" altLang="en-US" sz="3400" dirty="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in the midst</a:t>
            </a:r>
            <a:r>
              <a:rPr lang="ja-JP" altLang="en-US" sz="3400" dirty="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of the seven golden lamp-stands, which are the seven churches (1:13,20)</a:t>
            </a:r>
            <a:r>
              <a:rPr lang="en-US" sz="34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a:t>
            </a:r>
          </a:p>
          <a:p>
            <a:pPr marL="787400" indent="-787400" algn="l">
              <a:spcBef>
                <a:spcPts val="1100"/>
              </a:spcBef>
              <a:buSzPct val="77000"/>
              <a:buFontTx/>
              <a:buBlip>
                <a:blip r:embed="rId3"/>
              </a:buBlip>
            </a:pPr>
            <a:r>
              <a:rPr lang="en-US" sz="34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The </a:t>
            </a:r>
            <a:r>
              <a:rPr lang="en-US" sz="3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Lord is intimately aware of what transpires within every congregation</a:t>
            </a:r>
            <a:r>
              <a:rPr lang="en-US" sz="34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a:t>
            </a:r>
          </a:p>
          <a:p>
            <a:pPr marL="787400" indent="-787400" algn="l">
              <a:spcBef>
                <a:spcPts val="1100"/>
              </a:spcBef>
              <a:buSzPct val="77000"/>
              <a:buFontTx/>
              <a:buBlip>
                <a:blip r:embed="rId3"/>
              </a:buBlip>
            </a:pPr>
            <a:r>
              <a:rPr lang="en-US" sz="34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He </a:t>
            </a:r>
            <a:r>
              <a:rPr lang="ja-JP" altLang="en-US" sz="3400" dirty="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knows</a:t>
            </a:r>
            <a:r>
              <a:rPr lang="ja-JP" altLang="en-US" sz="3400" dirty="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their situation, works, faithfulness &amp; sins (2:2,9,13,19; 3:1,8,15; </a:t>
            </a:r>
            <a:r>
              <a:rPr lang="en-US" sz="3400" dirty="0" err="1">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Heb</a:t>
            </a:r>
            <a:r>
              <a:rPr lang="en-US" sz="3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4:13)</a:t>
            </a:r>
            <a:r>
              <a:rPr lang="en-US" sz="34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a:t>
            </a:r>
          </a:p>
          <a:p>
            <a:pPr marL="787400" indent="-787400" algn="l">
              <a:spcBef>
                <a:spcPts val="1100"/>
              </a:spcBef>
              <a:buSzPct val="77000"/>
              <a:buFontTx/>
              <a:buBlip>
                <a:blip r:embed="rId3"/>
              </a:buBlip>
            </a:pPr>
            <a:r>
              <a:rPr lang="en-US" sz="3400" dirty="0" smtClean="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The </a:t>
            </a:r>
            <a:r>
              <a:rPr lang="en-US" sz="3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Lord sees us as we really are (2 Corinthians 5:10).</a:t>
            </a:r>
          </a:p>
        </p:txBody>
      </p:sp>
      <p:pic>
        <p:nvPicPr>
          <p:cNvPr id="819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2981325"/>
            <a:ext cx="5613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81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81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81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819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p:cNvSpPr>
          <p:nvPr/>
        </p:nvSpPr>
        <p:spPr bwMode="auto">
          <a:xfrm>
            <a:off x="444500" y="0"/>
            <a:ext cx="12115800" cy="91186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2000"/>
              </a:spcBef>
            </a:pPr>
            <a:r>
              <a:rPr lang="en-US" sz="6700">
                <a:solidFill>
                  <a:srgbClr val="FFFFFF"/>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2 Peter 1:5-12 (NKJV) </a:t>
            </a:r>
          </a:p>
          <a:p>
            <a:pPr>
              <a:spcBef>
                <a:spcPts val="2000"/>
              </a:spcBef>
            </a:pPr>
            <a:r>
              <a:rPr lang="en-US" sz="6200" baseline="320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11</a:t>
            </a:r>
            <a:r>
              <a:rPr lang="en-US" sz="6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for so an entrance will be supplied to you abundantly into the everlasting kingdom of our Lord and Savior Jesus Christ. </a:t>
            </a:r>
            <a:r>
              <a:rPr lang="en-US" sz="6200" baseline="320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12</a:t>
            </a:r>
            <a:r>
              <a:rPr lang="en-US" sz="62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For this reason I will not be negligent to remind you always of these things, though you know and are established in the present truth. </a:t>
            </a:r>
          </a:p>
        </p:txBody>
      </p:sp>
    </p:spTree>
  </p:cSld>
  <p:clrMapOvr>
    <a:masterClrMapping/>
  </p:clrMapOvr>
  <p:transition xmlns:p14="http://schemas.microsoft.com/office/powerpoint/2010/main" spd="med">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p:cNvSpPr>
          <p:nvPr/>
        </p:nvSpPr>
        <p:spPr bwMode="auto">
          <a:xfrm>
            <a:off x="6350000" y="3378200"/>
            <a:ext cx="6489700" cy="62357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marL="304800" indent="-304800" algn="l">
              <a:spcBef>
                <a:spcPts val="1000"/>
              </a:spcBef>
              <a:buClr>
                <a:srgbClr val="F59D5B"/>
              </a:buClr>
              <a:buSzPct val="100000"/>
              <a:buFont typeface="Wingdings 2" charset="0"/>
              <a:buChar char="è"/>
            </a:pPr>
            <a:r>
              <a:rPr lang="en-US" sz="35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Located about 30 miles southeast of Thyatira, on an important trade route that ran east and west through the kingdom of Lydia. </a:t>
            </a:r>
          </a:p>
          <a:p>
            <a:pPr marL="304800" indent="-304800" algn="l">
              <a:spcBef>
                <a:spcPts val="1000"/>
              </a:spcBef>
              <a:buClr>
                <a:srgbClr val="F59D5B"/>
              </a:buClr>
              <a:buSzPct val="100000"/>
              <a:buFont typeface="Wingdings 2" charset="0"/>
              <a:buChar char="è"/>
            </a:pPr>
            <a:r>
              <a:rPr lang="en-US" sz="35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The ancient capital of Lydia under King Croesus who was legendary for his wealth </a:t>
            </a:r>
            <a:r>
              <a:rPr lang="en-US" sz="2400" baseline="320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(560 to 547 BC)</a:t>
            </a:r>
            <a:endParaRPr lang="en-US" sz="35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endParaRPr>
          </a:p>
          <a:p>
            <a:pPr marL="304800" indent="-304800" algn="l">
              <a:spcBef>
                <a:spcPts val="1000"/>
              </a:spcBef>
              <a:buClr>
                <a:srgbClr val="F59D5B"/>
              </a:buClr>
              <a:buSzPct val="100000"/>
              <a:buFont typeface="Wingdings 2" charset="0"/>
              <a:buChar char="è"/>
            </a:pPr>
            <a:r>
              <a:rPr lang="en-US" sz="35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Birthplace of the first minted coin (credited for origin of modern currency). </a:t>
            </a:r>
          </a:p>
        </p:txBody>
      </p:sp>
      <p:pic>
        <p:nvPicPr>
          <p:cNvPr id="921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219" name="Rectangle 3"/>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pic>
        <p:nvPicPr>
          <p:cNvPr id="9220"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3371850"/>
            <a:ext cx="62992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221" name="AutoShape 5"/>
          <p:cNvSpPr>
            <a:spLocks/>
          </p:cNvSpPr>
          <p:nvPr/>
        </p:nvSpPr>
        <p:spPr bwMode="auto">
          <a:xfrm>
            <a:off x="3365500" y="6807200"/>
            <a:ext cx="381000" cy="330200"/>
          </a:xfrm>
          <a:prstGeom prst="star5">
            <a:avLst/>
          </a:prstGeom>
          <a:gradFill rotWithShape="0">
            <a:gsLst>
              <a:gs pos="0">
                <a:srgbClr val="FFFF00"/>
              </a:gs>
              <a:gs pos="100000">
                <a:srgbClr val="FFFF66"/>
              </a:gs>
            </a:gsLst>
            <a:lin ang="5400000" scaled="1"/>
          </a:gradFill>
          <a:ln w="25400" cap="flat">
            <a:solidFill>
              <a:schemeClr val="tx1"/>
            </a:solidFill>
            <a:prstDash val="solid"/>
            <a:miter lim="800000"/>
            <a:headEnd type="none" w="med" len="med"/>
            <a:tailEnd type="none" w="med" len="med"/>
          </a:ln>
          <a:effectLst>
            <a:outerShdw blurRad="152400" dist="76199" dir="2700000" algn="ctr" rotWithShape="0">
              <a:schemeClr val="bg2">
                <a:alpha val="74998"/>
              </a:schemeClr>
            </a:outerShdw>
          </a:effectLst>
        </p:spPr>
        <p:txBody>
          <a:bodyPr lIns="0" tIns="0" rIns="0" bIns="0"/>
          <a:lstStyle/>
          <a:p>
            <a:endParaRPr lang="en-US"/>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92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92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92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p:cNvSpPr>
          <p:nvPr/>
        </p:nvSpPr>
        <p:spPr bwMode="auto">
          <a:xfrm>
            <a:off x="5511800" y="3416300"/>
            <a:ext cx="7188200" cy="5930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marL="304800" indent="-304800" algn="l">
              <a:spcBef>
                <a:spcPts val="1000"/>
              </a:spcBef>
              <a:buClr>
                <a:srgbClr val="F59D5B"/>
              </a:buClr>
              <a:buSzPct val="100000"/>
              <a:buFont typeface="Wingdings 2" charset="0"/>
              <a:buChar char="è"/>
            </a:pPr>
            <a:r>
              <a:rPr lang="en-US" sz="41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It stood on the northern slope of Mount Timolus, above the Hermus River valley, </a:t>
            </a:r>
          </a:p>
          <a:p>
            <a:pPr marL="304800" indent="-304800" algn="l">
              <a:spcBef>
                <a:spcPts val="1000"/>
              </a:spcBef>
              <a:buClr>
                <a:srgbClr val="F59D5B"/>
              </a:buClr>
              <a:buSzPct val="100000"/>
              <a:buFont typeface="Wingdings 2" charset="0"/>
              <a:buChar char="è"/>
            </a:pPr>
            <a:r>
              <a:rPr lang="en-US" sz="41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 Its acropolis (citadel) occupied a spur of the mountain - 1,500 feet high</a:t>
            </a:r>
          </a:p>
          <a:p>
            <a:pPr marL="304800" indent="-304800" algn="l">
              <a:spcBef>
                <a:spcPts val="1000"/>
              </a:spcBef>
              <a:buClr>
                <a:srgbClr val="F59D5B"/>
              </a:buClr>
              <a:buSzPct val="100000"/>
              <a:buFont typeface="Wingdings 2" charset="0"/>
              <a:buChar char="è"/>
            </a:pPr>
            <a:r>
              <a:rPr lang="en-US" sz="41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Its ancient inhabitants thought their city to be impregnable against invasion.</a:t>
            </a:r>
          </a:p>
        </p:txBody>
      </p:sp>
      <p:pic>
        <p:nvPicPr>
          <p:cNvPr id="1229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2291"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3733800"/>
            <a:ext cx="48895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2292" name="Rectangle 4"/>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1228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1228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1228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5499100" y="3492500"/>
            <a:ext cx="7353300" cy="58166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marL="304800" indent="-304800" algn="l">
              <a:spcBef>
                <a:spcPts val="1000"/>
              </a:spcBef>
              <a:buClr>
                <a:srgbClr val="F59D5B"/>
              </a:buClr>
              <a:buSzPct val="100000"/>
              <a:buFont typeface="Wingdings 2" charset="0"/>
              <a:buChar char="è"/>
            </a:pPr>
            <a:r>
              <a:rPr lang="en-US" sz="36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Cyrus of Persia conquered Croesus in B.C. 549, when a Persian soldier found a way up the cliff, and a contingent of soldiers took the city from its inattentive defenders. </a:t>
            </a:r>
          </a:p>
          <a:p>
            <a:pPr marL="304800" indent="-304800" algn="l">
              <a:spcBef>
                <a:spcPts val="1000"/>
              </a:spcBef>
              <a:buClr>
                <a:srgbClr val="F59D5B"/>
              </a:buClr>
              <a:buSzPct val="100000"/>
              <a:buFont typeface="Wingdings 2" charset="0"/>
              <a:buChar char="è"/>
            </a:pPr>
            <a:r>
              <a:rPr lang="en-US" sz="36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Antiochus the Great repeated this feat in B.C. 218 under similar circumstances. </a:t>
            </a:r>
          </a:p>
          <a:p>
            <a:pPr marL="304800" indent="-304800" algn="l">
              <a:spcBef>
                <a:spcPts val="1000"/>
              </a:spcBef>
              <a:buClr>
                <a:srgbClr val="F59D5B"/>
              </a:buClr>
              <a:buSzPct val="100000"/>
              <a:buFont typeface="Wingdings 2" charset="0"/>
              <a:buChar char="è"/>
            </a:pPr>
            <a:r>
              <a:rPr lang="en-US" sz="36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Each time, due to an over confident attitude, Sardis fell to its enemies.</a:t>
            </a:r>
          </a:p>
        </p:txBody>
      </p:sp>
      <p:pic>
        <p:nvPicPr>
          <p:cNvPr id="1433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4339"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3733800"/>
            <a:ext cx="48895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4340" name="Rectangle 4"/>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1433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1433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143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p:cNvSpPr>
          <p:nvPr/>
        </p:nvSpPr>
        <p:spPr bwMode="auto">
          <a:xfrm>
            <a:off x="5994400" y="3492500"/>
            <a:ext cx="6858000" cy="56896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marL="304800" indent="-304800" algn="l">
              <a:spcBef>
                <a:spcPts val="1000"/>
              </a:spcBef>
              <a:buClr>
                <a:srgbClr val="F59D5B"/>
              </a:buClr>
              <a:buSzPct val="100000"/>
              <a:buFont typeface="Wingdings 2" charset="0"/>
              <a:buChar char="è"/>
            </a:pPr>
            <a:r>
              <a:rPr lang="en-US" sz="36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A rich city, full of industry dealing in jewelry, dye, and textiles. one of the great historical cities of western Asia Minor - </a:t>
            </a:r>
          </a:p>
          <a:p>
            <a:pPr marL="304800" indent="-304800" algn="l">
              <a:spcBef>
                <a:spcPts val="1000"/>
              </a:spcBef>
              <a:buClr>
                <a:srgbClr val="F59D5B"/>
              </a:buClr>
              <a:buSzPct val="100000"/>
              <a:buFont typeface="Wingdings 2" charset="0"/>
              <a:buChar char="è"/>
            </a:pPr>
            <a:r>
              <a:rPr lang="en-US" sz="36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One of the largest ancient synagogues excavated. Its location in the center of the urban center  attests to the strength and wealth of the Jewish community in the city.</a:t>
            </a:r>
          </a:p>
        </p:txBody>
      </p:sp>
      <p:pic>
        <p:nvPicPr>
          <p:cNvPr id="1638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638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 y="3324225"/>
            <a:ext cx="3937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6388"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200" y="6350000"/>
            <a:ext cx="51689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6389" name="Rectangle 5"/>
          <p:cNvSpPr>
            <a:spLocks/>
          </p:cNvSpPr>
          <p:nvPr/>
        </p:nvSpPr>
        <p:spPr bwMode="auto">
          <a:xfrm>
            <a:off x="2413000" y="8839200"/>
            <a:ext cx="1768475" cy="419100"/>
          </a:xfrm>
          <a:prstGeom prst="rect">
            <a:avLst/>
          </a:prstGeom>
          <a:noFill/>
          <a:ln>
            <a:noFill/>
          </a:ln>
          <a:effectLst>
            <a:outerShdw blurRad="152400" dist="76199" dir="7679997"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l">
              <a:spcBef>
                <a:spcPts val="1600"/>
              </a:spcBef>
            </a:pPr>
            <a:r>
              <a:rPr lang="en-US" sz="2100">
                <a:solidFill>
                  <a:srgbClr val="FFFFFF"/>
                </a:solidFill>
                <a:effectLst>
                  <a:outerShdw blurRad="38100" dist="38100" dir="2700000" algn="tl">
                    <a:srgbClr val="000000"/>
                  </a:outerShdw>
                </a:effectLst>
                <a:latin typeface="Verdana Bold" charset="0"/>
                <a:ea typeface="ＭＳ Ｐゴシック" charset="0"/>
                <a:cs typeface="Verdana Bold" charset="0"/>
                <a:sym typeface="Verdana Bold" charset="0"/>
              </a:rPr>
              <a:t>Synagogue</a:t>
            </a:r>
          </a:p>
        </p:txBody>
      </p:sp>
      <p:sp>
        <p:nvSpPr>
          <p:cNvPr id="16390" name="Rectangle 6"/>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1638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1638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p:cNvSpPr>
          <p:nvPr/>
        </p:nvSpPr>
        <p:spPr bwMode="auto">
          <a:xfrm>
            <a:off x="5994400" y="3492500"/>
            <a:ext cx="6858000" cy="58674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marL="304800" indent="-304800" algn="l">
              <a:spcBef>
                <a:spcPts val="1000"/>
              </a:spcBef>
              <a:buClr>
                <a:srgbClr val="F59D5B"/>
              </a:buClr>
              <a:buSzPct val="100000"/>
              <a:buFont typeface="Wingdings 2" charset="0"/>
              <a:buChar char="è"/>
            </a:pPr>
            <a:r>
              <a:rPr lang="en-US" sz="35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A center of pagan worship and site of a temple of Artemis, (</a:t>
            </a:r>
            <a:r>
              <a:rPr lang="en-US" sz="32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Diana, Roman</a:t>
            </a:r>
            <a:r>
              <a:rPr lang="en-US" sz="35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 which ruins still remain. </a:t>
            </a:r>
            <a:r>
              <a:rPr lang="en-US" sz="320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(daughter of Zeus &amp; Leto, twin sister of Apollo. goddess of the hunt, wild animals, wilderness, childbirth, virginity and protector of young girls)</a:t>
            </a:r>
            <a:endParaRPr lang="en-US" sz="35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endParaRPr>
          </a:p>
          <a:p>
            <a:pPr marL="304800" indent="-304800" algn="l">
              <a:spcBef>
                <a:spcPts val="1000"/>
              </a:spcBef>
              <a:buClr>
                <a:srgbClr val="F59D5B"/>
              </a:buClr>
              <a:buSzPct val="100000"/>
              <a:buFont typeface="Wingdings 2" charset="0"/>
              <a:buChar char="è"/>
            </a:pPr>
            <a:r>
              <a:rPr lang="en-US" sz="350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It was a generally immoral city also given to the worship of the nature goddess Cybele. </a:t>
            </a:r>
            <a:r>
              <a:rPr lang="en-US" sz="320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(goddess of fertility, mother &amp; protector)</a:t>
            </a:r>
          </a:p>
        </p:txBody>
      </p:sp>
      <p:pic>
        <p:nvPicPr>
          <p:cNvPr id="1843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843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3516313"/>
            <a:ext cx="55753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8436" name="Rectangle 4"/>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Fifth Church: Sardis</a:t>
            </a:r>
          </a:p>
          <a:p>
            <a:pPr>
              <a:spcBef>
                <a:spcPts val="1600"/>
              </a:spcBef>
            </a:pP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Sardis write, . . .</a:t>
            </a:r>
            <a:r>
              <a:rPr lang="ja-JP" altLang="en-US" sz="240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 Rev 3:1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1843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1843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build="p" autoUpdateAnimBg="0"/>
    </p:bldLst>
  </p:timing>
</p:sld>
</file>

<file path=ppt/theme/theme1.xml><?xml version="1.0" encoding="utf-8"?>
<a:theme xmlns:a="http://schemas.openxmlformats.org/drawingml/2006/main" name="Title &amp; Bullets">
  <a:themeElements>
    <a:clrScheme name="">
      <a:dk1>
        <a:srgbClr val="2F1A14"/>
      </a:dk1>
      <a:lt1>
        <a:srgbClr val="D0E5EB"/>
      </a:lt1>
      <a:dk2>
        <a:srgbClr val="000000"/>
      </a:dk2>
      <a:lt2>
        <a:srgbClr val="00000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Bullets">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 Blank">
  <a:themeElements>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Blank">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 Title Only">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Title Only">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TotalTime>
  <Pages>0</Pages>
  <Words>18646</Words>
  <Characters>0</Characters>
  <Application>Microsoft Macintosh PowerPoint</Application>
  <PresentationFormat>Custom</PresentationFormat>
  <Lines>0</Lines>
  <Paragraphs>673</Paragraphs>
  <Slides>40</Slides>
  <Notes>30</Notes>
  <HiddenSlides>0</HiddenSlides>
  <MMClips>0</MMClips>
  <ScaleCrop>false</ScaleCrop>
  <HeadingPairs>
    <vt:vector size="6" baseType="variant">
      <vt:variant>
        <vt:lpstr>Fonts Used</vt:lpstr>
      </vt:variant>
      <vt:variant>
        <vt:i4>28</vt:i4>
      </vt:variant>
      <vt:variant>
        <vt:lpstr>Theme</vt:lpstr>
      </vt:variant>
      <vt:variant>
        <vt:i4>4</vt:i4>
      </vt:variant>
      <vt:variant>
        <vt:lpstr>Slide Titles</vt:lpstr>
      </vt:variant>
      <vt:variant>
        <vt:i4>40</vt:i4>
      </vt:variant>
    </vt:vector>
  </HeadingPairs>
  <TitlesOfParts>
    <vt:vector size="72" baseType="lpstr">
      <vt:lpstr>Gill Sans</vt:lpstr>
      <vt:lpstr>ヒラギノ角ゴ ProN W3</vt:lpstr>
      <vt:lpstr>Papyrus</vt:lpstr>
      <vt:lpstr>Mariah Regular</vt:lpstr>
      <vt:lpstr>Calibri</vt:lpstr>
      <vt:lpstr>Arial</vt:lpstr>
      <vt:lpstr>Constantia</vt:lpstr>
      <vt:lpstr>Wingdings 2</vt:lpstr>
      <vt:lpstr>Calibri Italic</vt:lpstr>
      <vt:lpstr>Zapfino</vt:lpstr>
      <vt:lpstr>Constantia Bold</vt:lpstr>
      <vt:lpstr>Zapf Dingbats</vt:lpstr>
      <vt:lpstr>Calibri Bold</vt:lpstr>
      <vt:lpstr>Dominican  Small Caps</vt:lpstr>
      <vt:lpstr>Times</vt:lpstr>
      <vt:lpstr>Verdana Bold</vt:lpstr>
      <vt:lpstr>Constantia Italic</vt:lpstr>
      <vt:lpstr>Arial Bold Italic</vt:lpstr>
      <vt:lpstr>Arial Italic</vt:lpstr>
      <vt:lpstr>Humanist 521 BT</vt:lpstr>
      <vt:lpstr>Arial Bold</vt:lpstr>
      <vt:lpstr>Humanist 521 Bold Italic BT</vt:lpstr>
      <vt:lpstr>Humanist 521 Bold BT</vt:lpstr>
      <vt:lpstr>Humanist 521 Italic BT</vt:lpstr>
      <vt:lpstr>Boulder Regular</vt:lpstr>
      <vt:lpstr>Lucida Grande</vt:lpstr>
      <vt:lpstr>Charcoal CY</vt:lpstr>
      <vt:lpstr>Chalkboard</vt:lpstr>
      <vt:lpstr>Title &amp; Bullets</vt:lpstr>
      <vt:lpstr>Title &amp; Bullets</vt:lpstr>
      <vt:lpstr>Default - Blank</vt:lpstr>
      <vt:lpstr>Default - Title Only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Don Mcclain</cp:lastModifiedBy>
  <cp:revision>2</cp:revision>
  <dcterms:modified xsi:type="dcterms:W3CDTF">2013-06-04T12:50:10Z</dcterms:modified>
</cp:coreProperties>
</file>