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ＭＳ Ｐゴシック" charset="0"/>
        <a:cs typeface="American Typewriter" charset="0"/>
        <a:sym typeface="American Typewriter" charset="0"/>
      </a:defRPr>
    </a:lvl1pPr>
    <a:lvl2pPr marL="3429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ＭＳ Ｐゴシック" charset="0"/>
        <a:cs typeface="American Typewriter" charset="0"/>
        <a:sym typeface="American Typewriter" charset="0"/>
      </a:defRPr>
    </a:lvl2pPr>
    <a:lvl3pPr marL="6858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ＭＳ Ｐゴシック" charset="0"/>
        <a:cs typeface="American Typewriter" charset="0"/>
        <a:sym typeface="American Typewriter" charset="0"/>
      </a:defRPr>
    </a:lvl3pPr>
    <a:lvl4pPr marL="10287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ＭＳ Ｐゴシック" charset="0"/>
        <a:cs typeface="American Typewriter" charset="0"/>
        <a:sym typeface="American Typewriter" charset="0"/>
      </a:defRPr>
    </a:lvl4pPr>
    <a:lvl5pPr marL="13716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ＭＳ Ｐゴシック" charset="0"/>
        <a:cs typeface="American Typewriter" charset="0"/>
        <a:sym typeface="American Typewriter" charset="0"/>
      </a:defRPr>
    </a:lvl5pPr>
    <a:lvl6pPr marL="2286000" algn="l" defTabSz="457200" rtl="0" eaLnBrk="1" latinLnBrk="0" hangingPunct="1">
      <a:defRPr sz="4000" kern="1200">
        <a:solidFill>
          <a:srgbClr val="FFFFFF"/>
        </a:solidFill>
        <a:latin typeface="American Typewriter" charset="0"/>
        <a:ea typeface="ＭＳ Ｐゴシック" charset="0"/>
        <a:cs typeface="American Typewriter" charset="0"/>
        <a:sym typeface="American Typewriter" charset="0"/>
      </a:defRPr>
    </a:lvl6pPr>
    <a:lvl7pPr marL="2743200" algn="l" defTabSz="457200" rtl="0" eaLnBrk="1" latinLnBrk="0" hangingPunct="1">
      <a:defRPr sz="4000" kern="1200">
        <a:solidFill>
          <a:srgbClr val="FFFFFF"/>
        </a:solidFill>
        <a:latin typeface="American Typewriter" charset="0"/>
        <a:ea typeface="ＭＳ Ｐゴシック" charset="0"/>
        <a:cs typeface="American Typewriter" charset="0"/>
        <a:sym typeface="American Typewriter" charset="0"/>
      </a:defRPr>
    </a:lvl7pPr>
    <a:lvl8pPr marL="3200400" algn="l" defTabSz="457200" rtl="0" eaLnBrk="1" latinLnBrk="0" hangingPunct="1">
      <a:defRPr sz="4000" kern="1200">
        <a:solidFill>
          <a:srgbClr val="FFFFFF"/>
        </a:solidFill>
        <a:latin typeface="American Typewriter" charset="0"/>
        <a:ea typeface="ＭＳ Ｐゴシック" charset="0"/>
        <a:cs typeface="American Typewriter" charset="0"/>
        <a:sym typeface="American Typewriter" charset="0"/>
      </a:defRPr>
    </a:lvl8pPr>
    <a:lvl9pPr marL="3657600" algn="l" defTabSz="457200" rtl="0" eaLnBrk="1" latinLnBrk="0" hangingPunct="1">
      <a:defRPr sz="4000" kern="1200">
        <a:solidFill>
          <a:srgbClr val="FFFFFF"/>
        </a:solidFill>
        <a:latin typeface="American Typewriter" charset="0"/>
        <a:ea typeface="ＭＳ Ｐゴシック" charset="0"/>
        <a:cs typeface="American Typewriter" charset="0"/>
        <a:sym typeface="American Typewrite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0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8015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84200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ＭＳ Ｐゴシック" charset="0"/>
        <a:cs typeface="Lucida Grande" charset="0"/>
        <a:sym typeface="Lucida Grande" charset="0"/>
      </a:defRPr>
    </a:lvl1pPr>
    <a:lvl2pPr marL="228600" algn="l" defTabSz="584200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marL="457200" algn="l" defTabSz="584200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marL="685800" algn="l" defTabSz="584200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marL="914400" algn="l" defTabSz="584200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3850" y="152400"/>
            <a:ext cx="271145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152400"/>
            <a:ext cx="798195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8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5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94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2527300"/>
            <a:ext cx="5346700" cy="610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27300"/>
            <a:ext cx="5346700" cy="610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1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0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6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18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48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93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ool-background-textures-at_textures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94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/>
          </p:cNvSpPr>
          <p:nvPr>
            <p:ph type="title"/>
          </p:nvPr>
        </p:nvSpPr>
        <p:spPr bwMode="auto"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merican Typewriter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/>
          </p:cNvSpPr>
          <p:nvPr>
            <p:ph type="body" idx="1"/>
          </p:nvPr>
        </p:nvSpPr>
        <p:spPr bwMode="auto"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merican Typewriter" charset="0"/>
              </a:rPr>
              <a:t>Click to edit Master text styles</a:t>
            </a:r>
          </a:p>
          <a:p>
            <a:pPr lvl="1"/>
            <a:r>
              <a:rPr lang="en-US">
                <a:sym typeface="American Typewriter" charset="0"/>
              </a:rPr>
              <a:t>Second level</a:t>
            </a:r>
          </a:p>
          <a:p>
            <a:pPr lvl="2"/>
            <a:r>
              <a:rPr lang="en-US">
                <a:sym typeface="American Typewriter" charset="0"/>
              </a:rPr>
              <a:t>Third level</a:t>
            </a:r>
          </a:p>
          <a:p>
            <a:pPr lvl="3"/>
            <a:r>
              <a:rPr lang="en-US">
                <a:sym typeface="American Typewriter" charset="0"/>
              </a:rPr>
              <a:t>Fourth level</a:t>
            </a:r>
          </a:p>
          <a:p>
            <a:pPr lvl="4"/>
            <a:r>
              <a:rPr lang="en-US">
                <a:sym typeface="American Typewriter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+mj-lt"/>
          <a:ea typeface="+mj-ea"/>
          <a:cs typeface="+mj-cs"/>
          <a:sym typeface="American Typewriter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American Typewriter" charset="0"/>
          <a:ea typeface="ＭＳ Ｐゴシック" charset="0"/>
          <a:cs typeface="American Typewriter" charset="0"/>
          <a:sym typeface="American Typewriter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American Typewriter" charset="0"/>
          <a:ea typeface="ＭＳ Ｐゴシック" charset="0"/>
          <a:cs typeface="American Typewriter" charset="0"/>
          <a:sym typeface="American Typewriter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American Typewriter" charset="0"/>
          <a:ea typeface="ＭＳ Ｐゴシック" charset="0"/>
          <a:cs typeface="American Typewriter" charset="0"/>
          <a:sym typeface="American Typewriter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American Typewriter" charset="0"/>
          <a:ea typeface="ＭＳ Ｐゴシック" charset="0"/>
          <a:cs typeface="American Typewriter" charset="0"/>
          <a:sym typeface="American Typewriter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American Typewriter" charset="0"/>
          <a:ea typeface="ＭＳ Ｐゴシック" charset="0"/>
          <a:cs typeface="American Typewriter" charset="0"/>
          <a:sym typeface="American Typewriter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American Typewriter" charset="0"/>
          <a:ea typeface="ＭＳ Ｐゴシック" charset="0"/>
          <a:cs typeface="American Typewriter" charset="0"/>
          <a:sym typeface="American Typewriter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American Typewriter" charset="0"/>
          <a:ea typeface="ＭＳ Ｐゴシック" charset="0"/>
          <a:cs typeface="American Typewriter" charset="0"/>
          <a:sym typeface="American Typewriter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American Typewriter" charset="0"/>
          <a:ea typeface="ＭＳ Ｐゴシック" charset="0"/>
          <a:cs typeface="American Typewriter" charset="0"/>
          <a:sym typeface="American Typewriter" charset="0"/>
        </a:defRPr>
      </a:lvl9pPr>
    </p:titleStyle>
    <p:bodyStyle>
      <a:lvl1pPr algn="ctr" defTabSz="584200" rtl="0" fontAlgn="base" hangingPunct="0">
        <a:spcBef>
          <a:spcPct val="0"/>
        </a:spcBef>
        <a:spcAft>
          <a:spcPct val="0"/>
        </a:spcAft>
        <a:defRPr sz="5000">
          <a:solidFill>
            <a:srgbClr val="909696"/>
          </a:solidFill>
          <a:latin typeface="+mn-lt"/>
          <a:ea typeface="+mn-ea"/>
          <a:cs typeface="+mn-cs"/>
          <a:sym typeface="American Typewriter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5000">
          <a:solidFill>
            <a:srgbClr val="909696"/>
          </a:solidFill>
          <a:latin typeface="+mn-lt"/>
          <a:ea typeface="American Typewriter" charset="0"/>
          <a:cs typeface="+mn-cs"/>
          <a:sym typeface="American Typewriter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5000">
          <a:solidFill>
            <a:srgbClr val="909696"/>
          </a:solidFill>
          <a:latin typeface="+mn-lt"/>
          <a:ea typeface="American Typewriter" charset="0"/>
          <a:cs typeface="+mn-cs"/>
          <a:sym typeface="American Typewriter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5000">
          <a:solidFill>
            <a:srgbClr val="909696"/>
          </a:solidFill>
          <a:latin typeface="+mn-lt"/>
          <a:ea typeface="American Typewriter" charset="0"/>
          <a:cs typeface="+mn-cs"/>
          <a:sym typeface="American Typewriter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5000">
          <a:solidFill>
            <a:srgbClr val="909696"/>
          </a:solidFill>
          <a:latin typeface="+mn-lt"/>
          <a:ea typeface="American Typewriter" charset="0"/>
          <a:cs typeface="+mn-cs"/>
          <a:sym typeface="American Typewriter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5000">
          <a:solidFill>
            <a:srgbClr val="909696"/>
          </a:solidFill>
          <a:latin typeface="+mn-lt"/>
          <a:ea typeface="American Typewriter" charset="0"/>
          <a:cs typeface="+mn-cs"/>
          <a:sym typeface="American Typewriter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5000">
          <a:solidFill>
            <a:srgbClr val="909696"/>
          </a:solidFill>
          <a:latin typeface="+mn-lt"/>
          <a:ea typeface="American Typewriter" charset="0"/>
          <a:cs typeface="+mn-cs"/>
          <a:sym typeface="American Typewriter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5000">
          <a:solidFill>
            <a:srgbClr val="909696"/>
          </a:solidFill>
          <a:latin typeface="+mn-lt"/>
          <a:ea typeface="American Typewriter" charset="0"/>
          <a:cs typeface="+mn-cs"/>
          <a:sym typeface="American Typewriter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5000">
          <a:solidFill>
            <a:srgbClr val="909696"/>
          </a:solidFill>
          <a:latin typeface="+mn-lt"/>
          <a:ea typeface="American Typewriter" charset="0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microsoft.com/office/2007/relationships/media" Target="file://localhost/Users/donmcclain/Public/Sermon%20Outlines/Christian%20life/Faith_Through_Fire/Neuro%20Explosion.m4v" TargetMode="External"/><Relationship Id="rId2" Type="http://schemas.openxmlformats.org/officeDocument/2006/relationships/video" Target="file://localhost/Users/donmcclain/Public/Sermon%20Outlines/Christian%20life/Faith_Through_Fire/Neuro%20Explosion.m4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65stchurchofchrist.org/coc/sermons/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Neuro Explosion.m4v" descr="/Users/donmcclain/Public/Sermon Outlines/Christian life/Faith_Through_Fire/Neuro Explosion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3004800" cy="975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4" name="Picture 2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822325"/>
            <a:ext cx="12834937" cy="8074025"/>
          </a:xfrm>
          <a:prstGeom prst="rect">
            <a:avLst/>
          </a:prstGeom>
          <a:noFill/>
          <a:ln>
            <a:noFill/>
          </a:ln>
          <a:effectLst>
            <a:outerShdw blurRad="139700" dist="136946" dir="196532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075" name="AutoShape 3"/>
          <p:cNvSpPr>
            <a:spLocks/>
          </p:cNvSpPr>
          <p:nvPr/>
        </p:nvSpPr>
        <p:spPr bwMode="auto">
          <a:xfrm>
            <a:off x="912813" y="8609013"/>
            <a:ext cx="11177587" cy="1203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457200">
              <a:spcBef>
                <a:spcPts val="500"/>
              </a:spcBef>
            </a:pPr>
            <a:r>
              <a:rPr lang="en-US" sz="6700">
                <a:effectLst>
                  <a:outerShdw blurRad="38100" dist="38100" dir="2700000" algn="tl">
                    <a:srgbClr val="53585F"/>
                  </a:outerShdw>
                </a:effectLst>
                <a:latin typeface="Zeriba" charset="0"/>
                <a:cs typeface="Zeriba" charset="0"/>
                <a:sym typeface="Zeriba" charset="0"/>
              </a:rPr>
              <a:t>Guidance For Troubled Times</a:t>
            </a:r>
            <a:r>
              <a:rPr lang="en-US" sz="6700" i="1">
                <a:effectLst>
                  <a:outerShdw blurRad="38100" dist="38100" dir="2700000" algn="tl">
                    <a:srgbClr val="53585F"/>
                  </a:outerShdw>
                </a:effectLst>
                <a:latin typeface="Berylium" charset="0"/>
                <a:cs typeface="Berylium" charset="0"/>
                <a:sym typeface="Berylium" charset="0"/>
              </a:rPr>
              <a:t> - </a:t>
            </a:r>
            <a:r>
              <a:rPr lang="en-US" sz="5100">
                <a:effectLst>
                  <a:outerShdw blurRad="38100" dist="38100" dir="2700000" algn="tl">
                    <a:srgbClr val="53585F"/>
                  </a:outerShdw>
                </a:effectLst>
                <a:latin typeface="Big Book" charset="0"/>
                <a:cs typeface="Big Book" charset="0"/>
                <a:sym typeface="Big Book" charset="0"/>
              </a:rPr>
              <a:t>1 Peter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07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0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pasted-image.pdf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738"/>
            <a:ext cx="12914313" cy="9685337"/>
          </a:xfrm>
          <a:prstGeom prst="rect">
            <a:avLst/>
          </a:prstGeom>
          <a:noFill/>
          <a:ln>
            <a:noFill/>
          </a:ln>
          <a:effectLst>
            <a:outerShdw blurRad="279400" dist="136947" dir="15878466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700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2290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13004800" cy="2513013"/>
          </a:xfrm>
          <a:prstGeom prst="rect">
            <a:avLst/>
          </a:prstGeom>
          <a:noFill/>
          <a:ln>
            <a:noFill/>
          </a:ln>
          <a:effectLst>
            <a:outerShdw blurRad="279400" dist="225846" dir="286126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2291" name="AutoShape 3"/>
          <p:cNvSpPr>
            <a:spLocks/>
          </p:cNvSpPr>
          <p:nvPr/>
        </p:nvSpPr>
        <p:spPr bwMode="auto">
          <a:xfrm>
            <a:off x="1568450" y="4051300"/>
            <a:ext cx="10502900" cy="4838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>
            <a:outerShdw blurRad="152400" dist="98846" dir="281762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60388" indent="-560388" algn="l">
              <a:spcBef>
                <a:spcPts val="1200"/>
              </a:spcBef>
              <a:buClr>
                <a:srgbClr val="FFD479"/>
              </a:buClr>
              <a:buSzPct val="100000"/>
              <a:buFontTx/>
              <a:buChar char="✦"/>
            </a:pPr>
            <a:r>
              <a:rPr lang="en-US" sz="42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Trusting the promises of God</a:t>
            </a:r>
          </a:p>
          <a:p>
            <a:pPr marL="1428750" lvl="1" indent="-561975" algn="l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5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Begotten to a living hope through the resurrection of Christ - (1:3-9,13,21; 3:18-22; cf Rom 5:4,5; 8:24) </a:t>
            </a:r>
          </a:p>
          <a:p>
            <a:pPr marL="1428750" lvl="1" indent="-561975" algn="l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5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A crown of life that will not fade - (5:4)</a:t>
            </a:r>
          </a:p>
          <a:p>
            <a:pPr marL="1428750" lvl="1" indent="-561975" algn="l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5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God</a:t>
            </a:r>
            <a:r>
              <a:rPr lang="ja-JP" altLang="en-US" sz="35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’</a:t>
            </a:r>
            <a:r>
              <a:rPr lang="en-US" sz="35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s promise to </a:t>
            </a:r>
            <a:r>
              <a:rPr lang="ja-JP" altLang="en-US" sz="35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“</a:t>
            </a:r>
            <a:r>
              <a:rPr lang="en-US" sz="35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perfect, establish, strengthen &amp; settle</a:t>
            </a:r>
            <a:r>
              <a:rPr lang="ja-JP" altLang="en-US" sz="35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”</a:t>
            </a:r>
            <a:r>
              <a:rPr lang="en-US" sz="35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 you - (5:10; cf 1:Cor. 10:13; Eph 6:10-18; 2 Pet 1:5-11)</a:t>
            </a:r>
            <a:endParaRPr lang="en-US"/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933575"/>
            <a:ext cx="11260137" cy="2051050"/>
          </a:xfrm>
          <a:prstGeom prst="rect">
            <a:avLst/>
          </a:prstGeom>
          <a:noFill/>
          <a:ln>
            <a:noFill/>
          </a:ln>
          <a:effectLst>
            <a:outerShdw blurRad="152400" dist="406400" dir="2187663" algn="ctr" rotWithShape="0">
              <a:srgbClr val="000000">
                <a:alpha val="6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5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pasted-image.pdf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738"/>
            <a:ext cx="12914313" cy="9685337"/>
          </a:xfrm>
          <a:prstGeom prst="rect">
            <a:avLst/>
          </a:prstGeom>
          <a:noFill/>
          <a:ln>
            <a:noFill/>
          </a:ln>
          <a:effectLst>
            <a:outerShdw blurRad="279400" dist="136947" dir="15878466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700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3314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13004800" cy="2513013"/>
          </a:xfrm>
          <a:prstGeom prst="rect">
            <a:avLst/>
          </a:prstGeom>
          <a:noFill/>
          <a:ln>
            <a:noFill/>
          </a:ln>
          <a:effectLst>
            <a:outerShdw blurRad="279400" dist="225846" dir="286126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315" name="AutoShape 3"/>
          <p:cNvSpPr>
            <a:spLocks/>
          </p:cNvSpPr>
          <p:nvPr/>
        </p:nvSpPr>
        <p:spPr bwMode="auto">
          <a:xfrm>
            <a:off x="1568450" y="4051300"/>
            <a:ext cx="10502900" cy="546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>
            <a:outerShdw blurRad="152400" dist="98846" dir="281762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60388" indent="-560388" algn="l">
              <a:spcBef>
                <a:spcPts val="1200"/>
              </a:spcBef>
              <a:buClr>
                <a:srgbClr val="FFD479"/>
              </a:buClr>
              <a:buSzPct val="100000"/>
              <a:buFontTx/>
              <a:buChar char="✦"/>
            </a:pPr>
            <a:r>
              <a:rPr lang="en-US" sz="42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Submission To The Will of God</a:t>
            </a:r>
          </a:p>
          <a:p>
            <a:pPr marL="1428750" lvl="1" indent="-561975" algn="l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1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We purified our souls in obeying the truth - (1:22,23)</a:t>
            </a:r>
          </a:p>
          <a:p>
            <a:pPr marL="1428750" lvl="1" indent="-561975" algn="l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1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We are to continue in obedience - living holy lives - (1:2,13-17; 4:1-6)</a:t>
            </a:r>
          </a:p>
          <a:p>
            <a:pPr marL="1428750" lvl="1" indent="-561975" algn="l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1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Includes submission to those in authority over us - and treating others right - (2:11-3:7; 3:8-12; 4:7-11; 5:1-5)</a:t>
            </a:r>
          </a:p>
          <a:p>
            <a:pPr marL="1428750" lvl="1" indent="-561975" algn="l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1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Example of Jesus - (2:21-24; 3:18-4:2; Heb 12:1-2)</a:t>
            </a:r>
            <a:endParaRPr lang="en-US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933575"/>
            <a:ext cx="11260137" cy="2051050"/>
          </a:xfrm>
          <a:prstGeom prst="rect">
            <a:avLst/>
          </a:prstGeom>
          <a:noFill/>
          <a:ln>
            <a:noFill/>
          </a:ln>
          <a:effectLst>
            <a:outerShdw blurRad="152400" dist="406400" dir="2187663" algn="ctr" rotWithShape="0">
              <a:srgbClr val="000000">
                <a:alpha val="6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5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pasted-image.pdf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738"/>
            <a:ext cx="12914313" cy="9685337"/>
          </a:xfrm>
          <a:prstGeom prst="rect">
            <a:avLst/>
          </a:prstGeom>
          <a:noFill/>
          <a:ln>
            <a:noFill/>
          </a:ln>
          <a:effectLst>
            <a:outerShdw blurRad="279400" dist="136947" dir="15878466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700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4338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13004800" cy="2513013"/>
          </a:xfrm>
          <a:prstGeom prst="rect">
            <a:avLst/>
          </a:prstGeom>
          <a:noFill/>
          <a:ln>
            <a:noFill/>
          </a:ln>
          <a:effectLst>
            <a:outerShdw blurRad="279400" dist="225846" dir="286126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4339" name="AutoShape 3"/>
          <p:cNvSpPr>
            <a:spLocks/>
          </p:cNvSpPr>
          <p:nvPr/>
        </p:nvSpPr>
        <p:spPr bwMode="auto">
          <a:xfrm>
            <a:off x="1568450" y="4051300"/>
            <a:ext cx="10502900" cy="5041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>
            <a:outerShdw blurRad="152400" dist="98846" dir="281762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60388" indent="-560388" algn="l">
              <a:spcBef>
                <a:spcPts val="1200"/>
              </a:spcBef>
              <a:buClr>
                <a:srgbClr val="FFD479"/>
              </a:buClr>
              <a:buSzPct val="100000"/>
              <a:buFontTx/>
              <a:buChar char="✦"/>
            </a:pPr>
            <a:r>
              <a:rPr lang="en-US" sz="42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Spiritual Perspective / Godly Attitude</a:t>
            </a:r>
          </a:p>
          <a:p>
            <a:pPr marL="1428750" lvl="1" indent="-561975" algn="l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8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Our love and hope in the Lord will produce joy even in grievous trials - (1:6-9; 4:13; cf. Rom 5:2-5; James 1:2-6; John 16:33; 2 Cor. 4:16-18)</a:t>
            </a:r>
          </a:p>
          <a:p>
            <a:pPr marL="1428750" lvl="1" indent="-561975" algn="l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8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Reverence, sober minded, serious, watchful, prayerful - (1:13,17; 3:15; 4:7; 5:8; 3:7)</a:t>
            </a:r>
            <a:endParaRPr lang="en-US"/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933575"/>
            <a:ext cx="11260137" cy="2051050"/>
          </a:xfrm>
          <a:prstGeom prst="rect">
            <a:avLst/>
          </a:prstGeom>
          <a:noFill/>
          <a:ln>
            <a:noFill/>
          </a:ln>
          <a:effectLst>
            <a:outerShdw blurRad="152400" dist="406400" dir="2187663" algn="ctr" rotWithShape="0">
              <a:srgbClr val="000000">
                <a:alpha val="6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5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pasted-image.pdf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738"/>
            <a:ext cx="12914313" cy="9685337"/>
          </a:xfrm>
          <a:prstGeom prst="rect">
            <a:avLst/>
          </a:prstGeom>
          <a:noFill/>
          <a:ln>
            <a:noFill/>
          </a:ln>
          <a:effectLst>
            <a:outerShdw blurRad="279400" dist="136947" dir="15878466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700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5362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13004800" cy="2513013"/>
          </a:xfrm>
          <a:prstGeom prst="rect">
            <a:avLst/>
          </a:prstGeom>
          <a:noFill/>
          <a:ln>
            <a:noFill/>
          </a:ln>
          <a:effectLst>
            <a:outerShdw blurRad="279400" dist="225846" dir="286126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536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009775"/>
            <a:ext cx="12311063" cy="7154863"/>
          </a:xfrm>
          <a:prstGeom prst="rect">
            <a:avLst/>
          </a:prstGeom>
          <a:noFill/>
          <a:ln>
            <a:noFill/>
          </a:ln>
          <a:effectLst>
            <a:outerShdw blurRad="139700" dist="136946" dir="196532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pasted-image.pdf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738"/>
            <a:ext cx="12914313" cy="9685337"/>
          </a:xfrm>
          <a:prstGeom prst="rect">
            <a:avLst/>
          </a:prstGeom>
          <a:noFill/>
          <a:ln>
            <a:noFill/>
          </a:ln>
          <a:effectLst>
            <a:outerShdw blurRad="279400" dist="136947" dir="15878466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700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6386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13004800" cy="2513013"/>
          </a:xfrm>
          <a:prstGeom prst="rect">
            <a:avLst/>
          </a:prstGeom>
          <a:noFill/>
          <a:ln>
            <a:noFill/>
          </a:ln>
          <a:effectLst>
            <a:outerShdw blurRad="279400" dist="225846" dir="286126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101850"/>
            <a:ext cx="12311063" cy="6970713"/>
          </a:xfrm>
          <a:prstGeom prst="rect">
            <a:avLst/>
          </a:prstGeom>
          <a:noFill/>
          <a:ln>
            <a:noFill/>
          </a:ln>
          <a:effectLst>
            <a:outerShdw blurRad="139700" dist="136946" dir="196532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/>
          </p:cNvSpPr>
          <p:nvPr/>
        </p:nvSpPr>
        <p:spPr bwMode="auto">
          <a:xfrm>
            <a:off x="400050" y="3875088"/>
            <a:ext cx="12204700" cy="539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gradFill rotWithShape="0">
            <a:gsLst>
              <a:gs pos="0">
                <a:srgbClr val="212121">
                  <a:alpha val="39000"/>
                </a:srgbClr>
              </a:gs>
              <a:gs pos="100000">
                <a:srgbClr val="58596B">
                  <a:alpha val="42999"/>
                </a:srgbClr>
              </a:gs>
            </a:gsLst>
            <a:lin ang="5400000"/>
          </a:gradFill>
          <a:ln>
            <a:noFill/>
          </a:ln>
          <a:effectLst>
            <a:outerShdw blurRad="152400" dist="76200" dir="2460006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/>
            <a:r>
              <a:rPr lang="en-US" sz="4200">
                <a:solidFill>
                  <a:srgbClr val="FFD9A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rcoal CY" charset="0"/>
                <a:cs typeface="Charcoal CY" charset="0"/>
                <a:sym typeface="Charcoal CY" charset="0"/>
              </a:rPr>
              <a:t>Charts by Don McClain</a:t>
            </a:r>
          </a:p>
          <a:p>
            <a:pPr defTabSz="457200"/>
            <a:r>
              <a:rPr lang="en-US" sz="2900"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cs typeface="Chalkboard" charset="0"/>
                <a:sym typeface="Chalkboard" charset="0"/>
              </a:rPr>
              <a:t>Prepared November 15,16, 2013</a:t>
            </a:r>
          </a:p>
          <a:p>
            <a:pPr defTabSz="457200"/>
            <a:r>
              <a:rPr lang="en-US" sz="2900"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cs typeface="Chalkboard" charset="0"/>
                <a:sym typeface="Chalkboard" charset="0"/>
              </a:rPr>
              <a:t>Preached November 17, 2013</a:t>
            </a:r>
          </a:p>
          <a:p>
            <a:pPr defTabSz="457200"/>
            <a:r>
              <a:rPr lang="en-US" sz="2900"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cs typeface="Chalkboard" charset="0"/>
                <a:sym typeface="Chalkboard" charset="0"/>
              </a:rPr>
              <a:t>West 65th Street church of Christ</a:t>
            </a:r>
          </a:p>
          <a:p>
            <a:pPr defTabSz="457200"/>
            <a:r>
              <a:rPr lang="en-US" sz="2900"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cs typeface="Chalkboard" charset="0"/>
                <a:sym typeface="Chalkboard" charset="0"/>
              </a:rPr>
              <a:t>P.O. Box 190062</a:t>
            </a:r>
          </a:p>
          <a:p>
            <a:pPr defTabSz="457200"/>
            <a:r>
              <a:rPr lang="en-US" sz="2900"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cs typeface="Chalkboard" charset="0"/>
                <a:sym typeface="Chalkboard" charset="0"/>
              </a:rPr>
              <a:t>Little Rock AR 72219</a:t>
            </a:r>
          </a:p>
          <a:p>
            <a:pPr defTabSz="457200"/>
            <a:r>
              <a:rPr lang="en-US" sz="2900"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cs typeface="Chalkboard" charset="0"/>
                <a:sym typeface="Chalkboard" charset="0"/>
              </a:rPr>
              <a:t>501-568-1062</a:t>
            </a:r>
          </a:p>
          <a:p>
            <a:pPr defTabSz="457200"/>
            <a:r>
              <a:rPr lang="en-US" sz="2900"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cs typeface="Chalkboard" charset="0"/>
                <a:sym typeface="Chalkboard" charset="0"/>
              </a:rPr>
              <a:t>Prepared using Keynote</a:t>
            </a:r>
          </a:p>
          <a:p>
            <a:pPr defTabSz="457200"/>
            <a:r>
              <a:rPr lang="en-US" sz="2900"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cs typeface="Chalkboard" charset="0"/>
                <a:sym typeface="Chalkboard" charset="0"/>
              </a:rPr>
              <a:t>Email – </a:t>
            </a:r>
            <a:r>
              <a:rPr lang="en-US" sz="2900"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cs typeface="Chalkboard" charset="0"/>
                <a:sym typeface="Chalkboard" charset="0"/>
                <a:hlinkClick r:id="rId2" invalidUrl="http://"/>
              </a:rPr>
              <a:t>donmcclain@sbcglobal.net</a:t>
            </a:r>
            <a:r>
              <a:rPr lang="en-US" sz="2900"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cs typeface="Chalkboard" charset="0"/>
                <a:sym typeface="Chalkboard" charset="0"/>
              </a:rPr>
              <a:t>  </a:t>
            </a:r>
          </a:p>
          <a:p>
            <a:pPr defTabSz="457200"/>
            <a:r>
              <a:rPr lang="en-US" sz="2900"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cs typeface="Chalkboard" charset="0"/>
                <a:sym typeface="Chalkboard" charset="0"/>
              </a:rPr>
              <a:t>More Keynote, PPT &amp; Audio Sermons:</a:t>
            </a:r>
          </a:p>
          <a:p>
            <a:pPr defTabSz="457200"/>
            <a:r>
              <a:rPr lang="en-US" sz="2900"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cs typeface="Chalkboard" charset="0"/>
                <a:sym typeface="Chalkboard" charset="0"/>
                <a:hlinkClick r:id="rId3"/>
              </a:rPr>
              <a:t>http://w65stchurchofchrist.org/coc/sermons/</a:t>
            </a:r>
            <a:r>
              <a:rPr lang="en-US" sz="2900"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cs typeface="Chalkboard" charset="0"/>
                <a:sym typeface="Chalkboard" charset="0"/>
              </a:rPr>
              <a:t> </a:t>
            </a:r>
            <a:endParaRPr lang="en-US"/>
          </a:p>
        </p:txBody>
      </p:sp>
      <p:pic>
        <p:nvPicPr>
          <p:cNvPr id="17410" name="Picture 2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2513013"/>
          </a:xfrm>
          <a:prstGeom prst="rect">
            <a:avLst/>
          </a:prstGeom>
          <a:noFill/>
          <a:ln>
            <a:noFill/>
          </a:ln>
          <a:effectLst>
            <a:outerShdw blurRad="279400" dist="225846" dir="286126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/>
          </p:cNvSpPr>
          <p:nvPr/>
        </p:nvSpPr>
        <p:spPr bwMode="auto">
          <a:xfrm>
            <a:off x="558800" y="465138"/>
            <a:ext cx="11885613" cy="87201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76200" dist="140884" dir="2547663" algn="ctr" rotWithShape="0">
              <a:srgbClr val="000000">
                <a:alpha val="6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>
              <a:spcBef>
                <a:spcPts val="500"/>
              </a:spcBef>
            </a:pPr>
            <a:r>
              <a:rPr lang="en-US" sz="6400">
                <a:effectLst>
                  <a:outerShdw blurRad="38100" dist="38100" dir="2700000" algn="tl">
                    <a:srgbClr val="53585F"/>
                  </a:outerShdw>
                </a:effectLst>
                <a:latin typeface="Big Book" charset="0"/>
                <a:cs typeface="Big Book" charset="0"/>
                <a:sym typeface="Big Book" charset="0"/>
              </a:rPr>
              <a:t>James 1:1-8 (NKJV) </a:t>
            </a:r>
          </a:p>
          <a:p>
            <a:pPr defTabSz="457200">
              <a:spcBef>
                <a:spcPts val="500"/>
              </a:spcBef>
            </a:pPr>
            <a:r>
              <a:rPr lang="en-US" sz="5600" baseline="320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1 </a:t>
            </a:r>
            <a:r>
              <a:rPr lang="en-US" sz="56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James, a bondservant of God and of the Lord Jesus Christ, To the twelve tribes which are scattered abroad: Greetings. </a:t>
            </a:r>
            <a:r>
              <a:rPr lang="en-US" sz="5600" baseline="320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2 </a:t>
            </a:r>
            <a:r>
              <a:rPr lang="en-US" sz="56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My brethren, count it all joy when you fall into various trials, </a:t>
            </a:r>
            <a:r>
              <a:rPr lang="en-US" sz="5600" baseline="320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3 </a:t>
            </a:r>
            <a:r>
              <a:rPr lang="en-US" sz="56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knowing that the testing of your faith produces patience. </a:t>
            </a:r>
            <a:r>
              <a:rPr lang="en-US" sz="5600" baseline="320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4 </a:t>
            </a:r>
            <a:r>
              <a:rPr lang="en-US" sz="56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But let patience have </a:t>
            </a:r>
            <a:r>
              <a:rPr lang="en-US" sz="5600" i="1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its</a:t>
            </a:r>
            <a:r>
              <a:rPr lang="en-US" sz="56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 perfect work, that you may be perfect and complete, lacking nothing. 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"/>
          <p:cNvSpPr>
            <a:spLocks/>
          </p:cNvSpPr>
          <p:nvPr/>
        </p:nvSpPr>
        <p:spPr bwMode="auto">
          <a:xfrm>
            <a:off x="558800" y="465138"/>
            <a:ext cx="11885613" cy="8264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76200" dist="140884" dir="2547663" algn="ctr" rotWithShape="0">
              <a:srgbClr val="000000">
                <a:alpha val="6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>
              <a:spcBef>
                <a:spcPts val="500"/>
              </a:spcBef>
            </a:pPr>
            <a:r>
              <a:rPr lang="en-US" sz="6400">
                <a:effectLst>
                  <a:outerShdw blurRad="38100" dist="38100" dir="2700000" algn="tl">
                    <a:srgbClr val="53585F"/>
                  </a:outerShdw>
                </a:effectLst>
                <a:latin typeface="Big Book" charset="0"/>
                <a:cs typeface="Big Book" charset="0"/>
                <a:sym typeface="Big Book" charset="0"/>
              </a:rPr>
              <a:t>James 1:1-8 (NKJV) </a:t>
            </a:r>
          </a:p>
          <a:p>
            <a:pPr defTabSz="457200">
              <a:spcBef>
                <a:spcPts val="500"/>
              </a:spcBef>
            </a:pPr>
            <a:r>
              <a:rPr lang="en-US" sz="5300" baseline="320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5 </a:t>
            </a:r>
            <a:r>
              <a:rPr lang="en-US" sz="53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If any of you lacks wisdom, let him ask of God, who gives to all liberally and without reproach, and it will be given to him. </a:t>
            </a:r>
            <a:r>
              <a:rPr lang="en-US" sz="5300" baseline="320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6 </a:t>
            </a:r>
            <a:r>
              <a:rPr lang="en-US" sz="53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But let him ask in faith, with no doubting, for he who doubts is like a wave of the sea driven and tossed by the wind. </a:t>
            </a:r>
            <a:r>
              <a:rPr lang="en-US" sz="5300" baseline="320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7 </a:t>
            </a:r>
            <a:r>
              <a:rPr lang="en-US" sz="53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For let not that man suppose that he will receive anything from the Lord; </a:t>
            </a:r>
            <a:r>
              <a:rPr lang="en-US" sz="5300" baseline="320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8 </a:t>
            </a:r>
            <a:r>
              <a:rPr lang="en-US" sz="5300" i="1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he is</a:t>
            </a:r>
            <a:r>
              <a:rPr lang="en-US" sz="5300">
                <a:effectLst>
                  <a:outerShdw blurRad="38100" dist="38100" dir="2700000" algn="tl">
                    <a:srgbClr val="53585F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 a double-minded man, unstable in all his ways. 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"/>
          <p:cNvSpPr>
            <a:spLocks/>
          </p:cNvSpPr>
          <p:nvPr/>
        </p:nvSpPr>
        <p:spPr bwMode="auto">
          <a:xfrm>
            <a:off x="12700" y="-3175"/>
            <a:ext cx="12979400" cy="9759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177800" dist="406400" dir="5400000" algn="ctr" rotWithShape="0">
              <a:srgbClr val="000000">
                <a:alpha val="67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3600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sted-image.pdf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738"/>
            <a:ext cx="12914313" cy="9685337"/>
          </a:xfrm>
          <a:prstGeom prst="rect">
            <a:avLst/>
          </a:prstGeom>
          <a:noFill/>
          <a:ln>
            <a:noFill/>
          </a:ln>
          <a:effectLst>
            <a:outerShdw blurRad="279400" dist="136947" dir="15878466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700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098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13004800" cy="2513013"/>
          </a:xfrm>
          <a:prstGeom prst="rect">
            <a:avLst/>
          </a:prstGeom>
          <a:noFill/>
          <a:ln>
            <a:noFill/>
          </a:ln>
          <a:effectLst>
            <a:outerShdw blurRad="279400" dist="225846" dir="286126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099" name="AutoShape 3"/>
          <p:cNvSpPr>
            <a:spLocks/>
          </p:cNvSpPr>
          <p:nvPr/>
        </p:nvSpPr>
        <p:spPr bwMode="auto">
          <a:xfrm>
            <a:off x="1016000" y="4495800"/>
            <a:ext cx="10934700" cy="3873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>
            <a:outerShdw blurRad="152400" dist="98846" dir="281762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1200"/>
              </a:spcBef>
            </a:pPr>
            <a:r>
              <a:rPr lang="en-US" sz="5400" dirty="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They were sojourners &amp; pilgrims traveling through a wicked &amp; hostile world. (</a:t>
            </a:r>
            <a:r>
              <a:rPr lang="en-US" sz="5400" i="1" dirty="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as are we</a:t>
            </a:r>
            <a:r>
              <a:rPr lang="en-US" sz="5400" dirty="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5600" dirty="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(1:1; 2:11,12)</a:t>
            </a:r>
            <a:endParaRPr lang="en-US" dirty="0"/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8" y="1933575"/>
            <a:ext cx="13293726" cy="2051050"/>
          </a:xfrm>
          <a:prstGeom prst="rect">
            <a:avLst/>
          </a:prstGeom>
          <a:noFill/>
          <a:ln>
            <a:noFill/>
          </a:ln>
          <a:effectLst>
            <a:outerShdw blurRad="152400" dist="406400" dir="2187663" algn="ctr" rotWithShape="0">
              <a:srgbClr val="000000">
                <a:alpha val="6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asted-image.pdf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738"/>
            <a:ext cx="12914313" cy="9685337"/>
          </a:xfrm>
          <a:prstGeom prst="rect">
            <a:avLst/>
          </a:prstGeom>
          <a:noFill/>
          <a:ln>
            <a:noFill/>
          </a:ln>
          <a:effectLst>
            <a:outerShdw blurRad="279400" dist="136947" dir="15878466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700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22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13004800" cy="2513013"/>
          </a:xfrm>
          <a:prstGeom prst="rect">
            <a:avLst/>
          </a:prstGeom>
          <a:noFill/>
          <a:ln>
            <a:noFill/>
          </a:ln>
          <a:effectLst>
            <a:outerShdw blurRad="279400" dist="225846" dir="286126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123" name="AutoShape 3"/>
          <p:cNvSpPr>
            <a:spLocks/>
          </p:cNvSpPr>
          <p:nvPr/>
        </p:nvSpPr>
        <p:spPr bwMode="auto">
          <a:xfrm>
            <a:off x="352425" y="4148138"/>
            <a:ext cx="12298363" cy="4533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>
            <a:outerShdw blurRad="152400" dist="98846" dir="281762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1200"/>
              </a:spcBef>
            </a:pPr>
            <a:r>
              <a:rPr lang="en-US" sz="59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They had been redeemed through the blood of Christ &amp; sanctified to live faithful, obedient, holy lives for God. </a:t>
            </a:r>
          </a:p>
          <a:p>
            <a:pPr>
              <a:spcBef>
                <a:spcPts val="1200"/>
              </a:spcBef>
            </a:pPr>
            <a:r>
              <a:rPr lang="en-US" sz="49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(1:2,13-25; 2:11-3:7; 4:1-6,12-19; 5:10) </a:t>
            </a:r>
            <a:endParaRPr lang="en-US"/>
          </a:p>
        </p:txBody>
      </p:sp>
      <p:pic>
        <p:nvPicPr>
          <p:cNvPr id="512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8" y="1933575"/>
            <a:ext cx="13293726" cy="2051050"/>
          </a:xfrm>
          <a:prstGeom prst="rect">
            <a:avLst/>
          </a:prstGeom>
          <a:noFill/>
          <a:ln>
            <a:noFill/>
          </a:ln>
          <a:effectLst>
            <a:outerShdw blurRad="152400" dist="406400" dir="2187663" algn="ctr" rotWithShape="0">
              <a:srgbClr val="000000">
                <a:alpha val="6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asted-image.pdf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738"/>
            <a:ext cx="12914313" cy="9685337"/>
          </a:xfrm>
          <a:prstGeom prst="rect">
            <a:avLst/>
          </a:prstGeom>
          <a:noFill/>
          <a:ln>
            <a:noFill/>
          </a:ln>
          <a:effectLst>
            <a:outerShdw blurRad="279400" dist="136947" dir="15878466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700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6146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13004800" cy="2513013"/>
          </a:xfrm>
          <a:prstGeom prst="rect">
            <a:avLst/>
          </a:prstGeom>
          <a:noFill/>
          <a:ln>
            <a:noFill/>
          </a:ln>
          <a:effectLst>
            <a:outerShdw blurRad="279400" dist="225846" dir="286126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147" name="AutoShape 3"/>
          <p:cNvSpPr>
            <a:spLocks/>
          </p:cNvSpPr>
          <p:nvPr/>
        </p:nvSpPr>
        <p:spPr bwMode="auto">
          <a:xfrm>
            <a:off x="374650" y="4237038"/>
            <a:ext cx="12299950" cy="4635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>
            <a:outerShdw blurRad="152400" dist="98846" dir="281762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1200"/>
              </a:spcBef>
            </a:pPr>
            <a:r>
              <a:rPr lang="en-US" sz="60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They were experiencing, or about to experience, persecution because of their faith - </a:t>
            </a:r>
          </a:p>
          <a:p>
            <a:pPr>
              <a:spcBef>
                <a:spcPts val="1200"/>
              </a:spcBef>
            </a:pPr>
            <a:r>
              <a:rPr lang="en-US" sz="56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(1:6,7; 2:12,19,20; 3:14,17; 4:12,13; 5:10)</a:t>
            </a:r>
            <a:endParaRPr lang="en-US"/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8" y="1933575"/>
            <a:ext cx="13293726" cy="2051050"/>
          </a:xfrm>
          <a:prstGeom prst="rect">
            <a:avLst/>
          </a:prstGeom>
          <a:noFill/>
          <a:ln>
            <a:noFill/>
          </a:ln>
          <a:effectLst>
            <a:outerShdw blurRad="152400" dist="406400" dir="2187663" algn="ctr" rotWithShape="0">
              <a:srgbClr val="000000">
                <a:alpha val="6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pasted-image.pdf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738"/>
            <a:ext cx="12914313" cy="9685337"/>
          </a:xfrm>
          <a:prstGeom prst="rect">
            <a:avLst/>
          </a:prstGeom>
          <a:noFill/>
          <a:ln>
            <a:noFill/>
          </a:ln>
          <a:effectLst>
            <a:outerShdw blurRad="279400" dist="136947" dir="15878466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700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170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13004800" cy="2513013"/>
          </a:xfrm>
          <a:prstGeom prst="rect">
            <a:avLst/>
          </a:prstGeom>
          <a:noFill/>
          <a:ln>
            <a:noFill/>
          </a:ln>
          <a:effectLst>
            <a:outerShdw blurRad="279400" dist="225846" dir="286126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17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101850"/>
            <a:ext cx="12311063" cy="6970713"/>
          </a:xfrm>
          <a:prstGeom prst="rect">
            <a:avLst/>
          </a:prstGeom>
          <a:noFill/>
          <a:ln>
            <a:noFill/>
          </a:ln>
          <a:effectLst>
            <a:outerShdw blurRad="139700" dist="136946" dir="196532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sted-image.pdf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738"/>
            <a:ext cx="12914313" cy="9685337"/>
          </a:xfrm>
          <a:prstGeom prst="rect">
            <a:avLst/>
          </a:prstGeom>
          <a:noFill/>
          <a:ln>
            <a:noFill/>
          </a:ln>
          <a:effectLst>
            <a:outerShdw blurRad="279400" dist="136947" dir="15878466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700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>
          <a:xfrm>
            <a:off x="1079500" y="152400"/>
            <a:ext cx="10844213" cy="2093913"/>
          </a:xfrm>
        </p:spPr>
        <p:txBody>
          <a:bodyPr/>
          <a:lstStyle/>
          <a:p>
            <a:endParaRPr lang="en-US"/>
          </a:p>
        </p:txBody>
      </p:sp>
      <p:pic>
        <p:nvPicPr>
          <p:cNvPr id="8195" name="Picture 3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13004800" cy="2513013"/>
          </a:xfrm>
          <a:prstGeom prst="rect">
            <a:avLst/>
          </a:prstGeom>
          <a:noFill/>
          <a:ln>
            <a:noFill/>
          </a:ln>
          <a:effectLst>
            <a:outerShdw blurRad="279400" dist="225846" dir="286126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489200"/>
            <a:ext cx="10580687" cy="6845300"/>
          </a:xfrm>
          <a:prstGeom prst="rect">
            <a:avLst/>
          </a:prstGeom>
          <a:noFill/>
          <a:ln>
            <a:noFill/>
          </a:ln>
          <a:effectLst>
            <a:outerShdw blurRad="127000" dist="73446" dir="281765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9968847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pasted-image.pdf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738"/>
            <a:ext cx="12914313" cy="9685337"/>
          </a:xfrm>
          <a:prstGeom prst="rect">
            <a:avLst/>
          </a:prstGeom>
          <a:noFill/>
          <a:ln>
            <a:noFill/>
          </a:ln>
          <a:effectLst>
            <a:outerShdw blurRad="279400" dist="136947" dir="15878466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700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>
          <a:xfrm>
            <a:off x="1079500" y="152400"/>
            <a:ext cx="10844213" cy="2093913"/>
          </a:xfrm>
        </p:spPr>
        <p:txBody>
          <a:bodyPr/>
          <a:lstStyle/>
          <a:p>
            <a:endParaRPr lang="en-US"/>
          </a:p>
        </p:txBody>
      </p:sp>
      <p:pic>
        <p:nvPicPr>
          <p:cNvPr id="9219" name="Picture 3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13004800" cy="2513013"/>
          </a:xfrm>
          <a:prstGeom prst="rect">
            <a:avLst/>
          </a:prstGeom>
          <a:noFill/>
          <a:ln>
            <a:noFill/>
          </a:ln>
          <a:effectLst>
            <a:outerShdw blurRad="279400" dist="225846" dir="286126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220" name="AutoShape 4"/>
          <p:cNvSpPr>
            <a:spLocks/>
          </p:cNvSpPr>
          <p:nvPr/>
        </p:nvSpPr>
        <p:spPr bwMode="auto">
          <a:xfrm>
            <a:off x="1220788" y="2463800"/>
            <a:ext cx="10606087" cy="5783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000000">
                  <a:alpha val="34999"/>
                </a:srgbClr>
              </a:gs>
              <a:gs pos="100000">
                <a:srgbClr val="000000">
                  <a:alpha val="32999"/>
                </a:srgbClr>
              </a:gs>
            </a:gsLst>
            <a:lin ang="5400000"/>
          </a:gradFill>
          <a:ln>
            <a:noFill/>
          </a:ln>
          <a:effectLst>
            <a:outerShdw blurRad="127000" dist="73446" dir="281765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60388" indent="-560388" algn="l">
              <a:spcBef>
                <a:spcPts val="2800"/>
              </a:spcBef>
              <a:buClr>
                <a:srgbClr val="FFD479"/>
              </a:buClr>
              <a:buSzPct val="100000"/>
              <a:buFontTx/>
              <a:buChar char="✦"/>
            </a:pPr>
            <a:r>
              <a:rPr lang="en-US" sz="4700">
                <a:effectLst>
                  <a:outerShdw blurRad="38100" dist="38100" dir="2700000" algn="tl">
                    <a:srgbClr val="53585F"/>
                  </a:outerShdw>
                </a:effectLst>
                <a:latin typeface="Chalkboard" charset="0"/>
                <a:cs typeface="Chalkboard" charset="0"/>
                <a:sym typeface="Chalkboard" charset="0"/>
              </a:rPr>
              <a:t>Persecution will effect our faith, but that effect is determined by our attitude &amp; response! (1 Pet 1:7-9; 3:14,15; 5:10)</a:t>
            </a:r>
          </a:p>
          <a:p>
            <a:pPr marL="560388" indent="-560388" algn="l">
              <a:spcBef>
                <a:spcPts val="2800"/>
              </a:spcBef>
              <a:buClr>
                <a:srgbClr val="FFD479"/>
              </a:buClr>
              <a:buSzPct val="100000"/>
              <a:buFontTx/>
              <a:buChar char="✦"/>
            </a:pPr>
            <a:r>
              <a:rPr lang="en-US" sz="4700">
                <a:effectLst>
                  <a:outerShdw blurRad="38100" dist="38100" dir="2700000" algn="tl">
                    <a:srgbClr val="53585F"/>
                  </a:outerShdw>
                </a:effectLst>
                <a:latin typeface="Chalkboard" charset="0"/>
                <a:cs typeface="Chalkboard" charset="0"/>
                <a:sym typeface="Chalkboard" charset="0"/>
              </a:rPr>
              <a:t>How can we respond properly &amp; in a beneficial way when we</a:t>
            </a:r>
            <a:r>
              <a:rPr lang="ja-JP" altLang="en-US" sz="4700">
                <a:effectLst>
                  <a:outerShdw blurRad="38100" dist="38100" dir="2700000" algn="tl">
                    <a:srgbClr val="53585F"/>
                  </a:outerShdw>
                </a:effectLst>
                <a:latin typeface="Chalkboard" charset="0"/>
                <a:cs typeface="Chalkboard" charset="0"/>
                <a:sym typeface="Chalkboard" charset="0"/>
              </a:rPr>
              <a:t>’</a:t>
            </a:r>
            <a:r>
              <a:rPr lang="en-US" sz="4700">
                <a:effectLst>
                  <a:outerShdw blurRad="38100" dist="38100" dir="2700000" algn="tl">
                    <a:srgbClr val="53585F"/>
                  </a:outerShdw>
                </a:effectLst>
                <a:latin typeface="Chalkboard" charset="0"/>
                <a:cs typeface="Chalkboard" charset="0"/>
                <a:sym typeface="Chalkboard" charset="0"/>
              </a:rPr>
              <a:t>re treated poorly because of our faith?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997021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997021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997021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bldLvl="5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pasted-image.pdf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738"/>
            <a:ext cx="12914313" cy="9685337"/>
          </a:xfrm>
          <a:prstGeom prst="rect">
            <a:avLst/>
          </a:prstGeom>
          <a:noFill/>
          <a:ln>
            <a:noFill/>
          </a:ln>
          <a:effectLst>
            <a:outerShdw blurRad="279400" dist="136947" dir="15878466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700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242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13004800" cy="2513013"/>
          </a:xfrm>
          <a:prstGeom prst="rect">
            <a:avLst/>
          </a:prstGeom>
          <a:noFill/>
          <a:ln>
            <a:noFill/>
          </a:ln>
          <a:effectLst>
            <a:outerShdw blurRad="279400" dist="225846" dir="286126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243" name="AutoShape 3"/>
          <p:cNvSpPr>
            <a:spLocks/>
          </p:cNvSpPr>
          <p:nvPr/>
        </p:nvSpPr>
        <p:spPr bwMode="auto">
          <a:xfrm>
            <a:off x="1568450" y="4051300"/>
            <a:ext cx="10502900" cy="544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>
            <a:outerShdw blurRad="152400" dist="98846" dir="281762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60388" indent="-560388" algn="l">
              <a:spcBef>
                <a:spcPts val="1200"/>
              </a:spcBef>
              <a:buClr>
                <a:srgbClr val="FFD479"/>
              </a:buClr>
              <a:buSzPct val="100000"/>
              <a:buFontTx/>
              <a:buChar char="✦"/>
            </a:pPr>
            <a:r>
              <a:rPr lang="en-US" sz="41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Realizing Our Standing Before God - </a:t>
            </a:r>
          </a:p>
          <a:p>
            <a:pPr marL="1428750" lvl="1" indent="-561975" algn="l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6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Chosen; royal priesthood, holy nation - (1:2; 2:9; Eph 1:4:5)</a:t>
            </a:r>
          </a:p>
          <a:p>
            <a:pPr marL="1428750" lvl="1" indent="-561975" algn="l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6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Set apart from the world for the service of God - (1:2,13-16; 4:1-3)</a:t>
            </a:r>
          </a:p>
          <a:p>
            <a:pPr marL="1428750" lvl="1" indent="-561975" algn="l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6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Redeemed with the precious blood of Jesus thus belonging to God - (1:18-23; 2:9,10; cf. 1 Cor. 6:19,20; 2 Cor 5:14-20)</a:t>
            </a:r>
            <a:endParaRPr lang="en-US"/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933575"/>
            <a:ext cx="11260137" cy="2051050"/>
          </a:xfrm>
          <a:prstGeom prst="rect">
            <a:avLst/>
          </a:prstGeom>
          <a:noFill/>
          <a:ln>
            <a:noFill/>
          </a:ln>
          <a:effectLst>
            <a:outerShdw blurRad="152400" dist="406400" dir="2187663" algn="ctr" rotWithShape="0">
              <a:srgbClr val="000000">
                <a:alpha val="6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5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pasted-image.pdf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738"/>
            <a:ext cx="12914313" cy="9685337"/>
          </a:xfrm>
          <a:prstGeom prst="rect">
            <a:avLst/>
          </a:prstGeom>
          <a:noFill/>
          <a:ln>
            <a:noFill/>
          </a:ln>
          <a:effectLst>
            <a:outerShdw blurRad="279400" dist="136947" dir="15878466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700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266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13004800" cy="2513013"/>
          </a:xfrm>
          <a:prstGeom prst="rect">
            <a:avLst/>
          </a:prstGeom>
          <a:noFill/>
          <a:ln>
            <a:noFill/>
          </a:ln>
          <a:effectLst>
            <a:outerShdw blurRad="279400" dist="225846" dir="286126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1267" name="AutoShape 3"/>
          <p:cNvSpPr>
            <a:spLocks/>
          </p:cNvSpPr>
          <p:nvPr/>
        </p:nvSpPr>
        <p:spPr bwMode="auto">
          <a:xfrm>
            <a:off x="1568450" y="4051300"/>
            <a:ext cx="10502900" cy="4991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>
            <a:outerShdw blurRad="152400" dist="98846" dir="281762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60388" indent="-560388" algn="l">
              <a:spcBef>
                <a:spcPts val="1200"/>
              </a:spcBef>
              <a:buClr>
                <a:srgbClr val="FFD479"/>
              </a:buClr>
              <a:buSzPct val="100000"/>
              <a:buFontTx/>
              <a:buChar char="✦"/>
            </a:pPr>
            <a:r>
              <a:rPr lang="en-US" sz="42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Understanding God Will Judge Us</a:t>
            </a:r>
          </a:p>
          <a:p>
            <a:pPr marL="1428750" lvl="1" indent="-561975" algn="l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5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God will judge us without partiality and according to our works - (1:17; 4:17-18)</a:t>
            </a:r>
          </a:p>
          <a:p>
            <a:pPr marL="1428750" lvl="1" indent="-561975" algn="l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5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Committing our souls to God as to a faithful creator - (4:19)</a:t>
            </a:r>
          </a:p>
          <a:p>
            <a:pPr marL="1428750" lvl="1" indent="-561975" algn="l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5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Exalting God in our hearts - (3:15; 5:5-9)</a:t>
            </a:r>
          </a:p>
          <a:p>
            <a:pPr marL="1428750" lvl="1" indent="-561975" algn="l">
              <a:spcBef>
                <a:spcPts val="1200"/>
              </a:spcBef>
              <a:buClr>
                <a:srgbClr val="FFFC79"/>
              </a:buClr>
              <a:buSzPct val="100000"/>
              <a:buFontTx/>
              <a:buChar char="✴"/>
            </a:pPr>
            <a:r>
              <a:rPr lang="en-US" sz="3500">
                <a:effectLst>
                  <a:outerShdw blurRad="38100" dist="38100" dir="2700000" algn="tl">
                    <a:srgbClr val="53585F"/>
                  </a:outerShdw>
                </a:effectLst>
                <a:latin typeface="Bookman Old Style" charset="0"/>
                <a:cs typeface="Bookman Old Style" charset="0"/>
                <a:sym typeface="Bookman Old Style" charset="0"/>
              </a:rPr>
              <a:t>Thus we humble ourselves before God &amp; resist the devil - (5:6-9)</a:t>
            </a:r>
            <a:endParaRPr lang="en-US"/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933575"/>
            <a:ext cx="11260137" cy="2051050"/>
          </a:xfrm>
          <a:prstGeom prst="rect">
            <a:avLst/>
          </a:prstGeom>
          <a:noFill/>
          <a:ln>
            <a:noFill/>
          </a:ln>
          <a:effectLst>
            <a:outerShdw blurRad="152400" dist="406400" dir="2187663" algn="ctr" rotWithShape="0">
              <a:srgbClr val="000000">
                <a:alpha val="6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365C0"/>
      </a:accent1>
      <a:accent2>
        <a:srgbClr val="00882B"/>
      </a:accent2>
      <a:accent3>
        <a:srgbClr val="AAAAAA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American Typewriter"/>
        <a:ea typeface="ＭＳ Ｐゴシック"/>
        <a:cs typeface="American Typewriter"/>
      </a:majorFont>
      <a:minorFont>
        <a:latin typeface="American Typewriter"/>
        <a:ea typeface="ＭＳ Ｐゴシック"/>
        <a:cs typeface="American Typewrite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177800" dist="406400" dir="5400000" algn="ctr" rotWithShape="0">
            <a:srgbClr val="000000">
              <a:alpha val="67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ＭＳ Ｐゴシック" charset="0"/>
            <a:cs typeface="American Typewriter" charset="0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177800" dist="406400" dir="5400000" algn="ctr" rotWithShape="0">
            <a:srgbClr val="000000">
              <a:alpha val="67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ＭＳ Ｐゴシック" charset="0"/>
            <a:cs typeface="American Typewriter" charset="0"/>
            <a:sym typeface="American Typewriter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885</Words>
  <Application>Microsoft Macintosh PowerPoint</Application>
  <PresentationFormat>Custom</PresentationFormat>
  <Paragraphs>45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American Typewriter</vt:lpstr>
      <vt:lpstr>Lucida Grande</vt:lpstr>
      <vt:lpstr>Zeriba</vt:lpstr>
      <vt:lpstr>Berylium</vt:lpstr>
      <vt:lpstr>Big Book</vt:lpstr>
      <vt:lpstr>Bookman Old Style</vt:lpstr>
      <vt:lpstr>Chalkboard</vt:lpstr>
      <vt:lpstr>Charcoal CY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Don Mcclain</cp:lastModifiedBy>
  <cp:revision>2</cp:revision>
  <dcterms:modified xsi:type="dcterms:W3CDTF">2013-11-25T13:59:48Z</dcterms:modified>
</cp:coreProperties>
</file>