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Lst>
  <p:sldIdLst>
    <p:sldId id="256" r:id="rId3"/>
    <p:sldId id="257" r:id="rId4"/>
    <p:sldId id="258" r:id="rId5"/>
    <p:sldId id="265" r:id="rId6"/>
    <p:sldId id="266" r:id="rId7"/>
    <p:sldId id="268" r:id="rId8"/>
    <p:sldId id="270" r:id="rId9"/>
    <p:sldId id="271" r:id="rId10"/>
    <p:sldId id="272" r:id="rId11"/>
    <p:sldId id="274" r:id="rId12"/>
    <p:sldId id="273" r:id="rId13"/>
    <p:sldId id="275" r:id="rId14"/>
    <p:sldId id="276" r:id="rId15"/>
    <p:sldId id="277" r:id="rId16"/>
    <p:sldId id="267" r:id="rId17"/>
    <p:sldId id="260" r:id="rId18"/>
    <p:sldId id="261" r:id="rId19"/>
    <p:sldId id="262" r:id="rId20"/>
    <p:sldId id="263" r:id="rId21"/>
    <p:sldId id="278" r:id="rId22"/>
    <p:sldId id="279" r:id="rId23"/>
    <p:sldId id="280" r:id="rId24"/>
  </p:sldIdLst>
  <p:sldSz cx="13004800" cy="9753600"/>
  <p:notesSz cx="6858000" cy="9144000"/>
  <p:defaultTextStyle>
    <a:defPPr>
      <a:defRPr lang="en-US"/>
    </a:defPPr>
    <a:lvl1pPr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1pPr>
    <a:lvl2pPr marL="4572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2pPr>
    <a:lvl3pPr marL="9144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3pPr>
    <a:lvl4pPr marL="13716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4pPr>
    <a:lvl5pPr marL="1828800" algn="ctr" rtl="0" fontAlgn="base">
      <a:spcBef>
        <a:spcPct val="0"/>
      </a:spcBef>
      <a:spcAft>
        <a:spcPct val="0"/>
      </a:spcAft>
      <a:defRPr sz="4800" kern="1200">
        <a:solidFill>
          <a:srgbClr val="2F1A14"/>
        </a:solidFill>
        <a:latin typeface="Papyrus" charset="0"/>
        <a:ea typeface="ヒラギノ角ゴ ProN W3" charset="0"/>
        <a:cs typeface="ヒラギノ角ゴ ProN W3" charset="0"/>
        <a:sym typeface="Papyrus" charset="0"/>
      </a:defRPr>
    </a:lvl5pPr>
    <a:lvl6pPr marL="2286000" algn="l" defTabSz="457200" rtl="0" eaLnBrk="1" latinLnBrk="0" hangingPunct="1">
      <a:defRPr sz="4800" kern="1200">
        <a:solidFill>
          <a:srgbClr val="2F1A14"/>
        </a:solidFill>
        <a:latin typeface="Papyrus" charset="0"/>
        <a:ea typeface="ヒラギノ角ゴ ProN W3" charset="0"/>
        <a:cs typeface="ヒラギノ角ゴ ProN W3" charset="0"/>
        <a:sym typeface="Papyrus" charset="0"/>
      </a:defRPr>
    </a:lvl6pPr>
    <a:lvl7pPr marL="2743200" algn="l" defTabSz="457200" rtl="0" eaLnBrk="1" latinLnBrk="0" hangingPunct="1">
      <a:defRPr sz="4800" kern="1200">
        <a:solidFill>
          <a:srgbClr val="2F1A14"/>
        </a:solidFill>
        <a:latin typeface="Papyrus" charset="0"/>
        <a:ea typeface="ヒラギノ角ゴ ProN W3" charset="0"/>
        <a:cs typeface="ヒラギノ角ゴ ProN W3" charset="0"/>
        <a:sym typeface="Papyrus" charset="0"/>
      </a:defRPr>
    </a:lvl7pPr>
    <a:lvl8pPr marL="3200400" algn="l" defTabSz="457200" rtl="0" eaLnBrk="1" latinLnBrk="0" hangingPunct="1">
      <a:defRPr sz="4800" kern="1200">
        <a:solidFill>
          <a:srgbClr val="2F1A14"/>
        </a:solidFill>
        <a:latin typeface="Papyrus" charset="0"/>
        <a:ea typeface="ヒラギノ角ゴ ProN W3" charset="0"/>
        <a:cs typeface="ヒラギノ角ゴ ProN W3" charset="0"/>
        <a:sym typeface="Papyrus" charset="0"/>
      </a:defRPr>
    </a:lvl8pPr>
    <a:lvl9pPr marL="3657600" algn="l" defTabSz="457200" rtl="0" eaLnBrk="1" latinLnBrk="0" hangingPunct="1">
      <a:defRPr sz="4800" kern="1200">
        <a:solidFill>
          <a:srgbClr val="2F1A14"/>
        </a:solidFill>
        <a:latin typeface="Papyrus" charset="0"/>
        <a:ea typeface="ヒラギノ角ゴ ProN W3" charset="0"/>
        <a:cs typeface="ヒラギノ角ゴ ProN W3" charset="0"/>
        <a:sym typeface="Papyru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416"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6804358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8520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5507283"/>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49557747"/>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043063"/>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5219104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321645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80796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623469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27705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960524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502417"/>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6207047"/>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448489"/>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042250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0792864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375519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2575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7720469"/>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53621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743650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508074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1026" name="Rectangle 2"/>
          <p:cNvSpPr>
            <a:spLocks noChangeArrowheads="1"/>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t="130" r="16205"/>
          <a:stretch>
            <a:fillRect/>
          </a:stretch>
        </p:blipFill>
        <p:spPr bwMode="auto">
          <a:xfrm>
            <a:off x="-76200" y="-20638"/>
            <a:ext cx="13144500" cy="980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p:txStyles>
    <p:titleStyle>
      <a:lvl1pPr marL="419100" indent="-419100" algn="l" rtl="0" fontAlgn="base">
        <a:spcBef>
          <a:spcPct val="0"/>
        </a:spcBef>
        <a:spcAft>
          <a:spcPct val="0"/>
        </a:spcAft>
        <a:defRPr sz="7200">
          <a:solidFill>
            <a:schemeClr val="tx1"/>
          </a:solidFill>
          <a:latin typeface="+mj-lt"/>
          <a:ea typeface="+mj-ea"/>
          <a:cs typeface="+mj-cs"/>
          <a:sym typeface="Papyrus" charset="0"/>
        </a:defRPr>
      </a:lvl1pPr>
      <a:lvl2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11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22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337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657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14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572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29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486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050" name="Rectangle 2"/>
          <p:cNvSpPr>
            <a:spLocks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w65stchurchofchrist.org/coc/sermons/" TargetMode="External"/><Relationship Id="rId5" Type="http://schemas.openxmlformats.org/officeDocument/2006/relationships/hyperlink" Target="http://www.microsoft.com/downloads/details.aspx?FamilyID=cb9bf144-1076-4615-9951-294eeb832823&amp;displaylang=en" TargetMode="Externa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l="19228" r="6117"/>
          <a:stretch>
            <a:fillRect/>
          </a:stretch>
        </p:blipFill>
        <p:spPr bwMode="auto">
          <a:xfrm>
            <a:off x="12700" y="0"/>
            <a:ext cx="130175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074" name="Rectangle 2"/>
          <p:cNvSpPr>
            <a:spLocks/>
          </p:cNvSpPr>
          <p:nvPr/>
        </p:nvSpPr>
        <p:spPr bwMode="auto">
          <a:xfrm>
            <a:off x="292100" y="7823200"/>
            <a:ext cx="12420600" cy="1651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ja-JP" altLang="en-US" sz="4700">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sz="47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The Gospel Taught By Paul Was Endorsed By The Other Apostles</a:t>
            </a:r>
            <a:r>
              <a:rPr lang="ja-JP" altLang="en-US" sz="4700">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sz="47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- 2:1-21</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l="15129" t="856" r="2214" b="856"/>
          <a:stretch>
            <a:fillRect/>
          </a:stretch>
        </p:blipFill>
        <p:spPr bwMode="auto">
          <a:xfrm>
            <a:off x="303213" y="3098800"/>
            <a:ext cx="4133850" cy="6350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2290" name="Rectangle 2"/>
          <p:cNvSpPr>
            <a:spLocks/>
          </p:cNvSpPr>
          <p:nvPr/>
        </p:nvSpPr>
        <p:spPr bwMode="auto">
          <a:xfrm>
            <a:off x="4724400" y="2552700"/>
            <a:ext cx="8001000" cy="71247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85800" indent="-685800" algn="l">
              <a:spcBef>
                <a:spcPts val="1000"/>
              </a:spcBef>
              <a:buSzPct val="77000"/>
              <a:buFontTx/>
              <a:buBlip>
                <a:blip r:embed="rId3"/>
              </a:buBlip>
            </a:pPr>
            <a:r>
              <a:rPr lang="en-US" sz="38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Paul</a:t>
            </a:r>
            <a:r>
              <a:rPr lang="ja-JP" altLang="en-US" sz="3800" dirty="0">
                <a:solidFill>
                  <a:srgbClr val="FEDF98"/>
                </a:solidFill>
                <a:effectLst>
                  <a:outerShdw blurRad="38100" dist="38100" dir="2700000" algn="tl">
                    <a:srgbClr val="000000"/>
                  </a:outerShdw>
                </a:effectLst>
                <a:latin typeface="Arial"/>
                <a:ea typeface="ＭＳ Ｐゴシック" charset="0"/>
                <a:cs typeface="Charcoal CY" charset="0"/>
                <a:sym typeface="Charcoal CY" charset="0"/>
              </a:rPr>
              <a:t>’</a:t>
            </a:r>
            <a:r>
              <a:rPr lang="en-US" sz="38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s Rebuke of Peter - 2:11-19</a:t>
            </a:r>
          </a:p>
          <a:p>
            <a:pPr marL="1371600" lvl="1" indent="-685800" algn="l">
              <a:spcBef>
                <a:spcPts val="1500"/>
              </a:spcBef>
              <a:buSzPct val="94000"/>
              <a:buFont typeface="Zapf Dingbats" charset="0"/>
              <a:buChar char="✤"/>
            </a:pP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Peter played the hypocrite - 2:11-</a:t>
            </a:r>
            <a:r>
              <a:rPr lang="en-US" sz="35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13</a:t>
            </a:r>
          </a:p>
          <a:p>
            <a:pPr marL="1371600" lvl="1" indent="-685800" algn="l">
              <a:spcBef>
                <a:spcPts val="1500"/>
              </a:spcBef>
              <a:buSzPct val="94000"/>
              <a:buFont typeface="Zapf Dingbats" charset="0"/>
              <a:buChar char="✤"/>
            </a:pPr>
            <a:r>
              <a:rPr lang="en-US" sz="33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He </a:t>
            </a:r>
            <a:r>
              <a:rPr lang="en-US" sz="33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had come to Antioch </a:t>
            </a:r>
            <a:r>
              <a:rPr lang="en-US" sz="32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(after Ac 15</a:t>
            </a: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a:t>
            </a:r>
          </a:p>
          <a:p>
            <a:pPr marL="1371600" lvl="1" indent="-685800" algn="l">
              <a:spcBef>
                <a:spcPts val="1500"/>
              </a:spcBef>
              <a:buSzPct val="94000"/>
              <a:buFont typeface="Zapf Dingbats" charset="0"/>
              <a:buChar char="✤"/>
            </a:pPr>
            <a:r>
              <a:rPr lang="en-US" sz="33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At </a:t>
            </a:r>
            <a:r>
              <a:rPr lang="en-US" sz="33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first he ate with the </a:t>
            </a:r>
            <a:r>
              <a:rPr lang="en-US" sz="33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Gentiles</a:t>
            </a:r>
          </a:p>
          <a:p>
            <a:pPr marL="1371600" lvl="1" indent="-685800" algn="l">
              <a:spcBef>
                <a:spcPts val="1500"/>
              </a:spcBef>
              <a:buSzPct val="94000"/>
              <a:buFont typeface="Zapf Dingbats" charset="0"/>
              <a:buChar char="✤"/>
            </a:pPr>
            <a:r>
              <a:rPr lang="en-US" sz="33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After </a:t>
            </a:r>
            <a:r>
              <a:rPr lang="en-US" sz="33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certain men came from James, Peter withdrew and separated </a:t>
            </a:r>
            <a:r>
              <a:rPr lang="en-US" sz="33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himself</a:t>
            </a:r>
          </a:p>
          <a:p>
            <a:pPr marL="1371600" lvl="1" indent="-685800" algn="l">
              <a:spcBef>
                <a:spcPts val="1500"/>
              </a:spcBef>
              <a:buSzPct val="94000"/>
              <a:buFont typeface="Zapf Dingbats" charset="0"/>
              <a:buChar char="✤"/>
            </a:pPr>
            <a:r>
              <a:rPr lang="en-US" sz="33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He </a:t>
            </a:r>
            <a:r>
              <a:rPr lang="en-US" sz="33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feared those of the </a:t>
            </a:r>
            <a:r>
              <a:rPr lang="en-US" sz="33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circumcision</a:t>
            </a:r>
          </a:p>
          <a:p>
            <a:pPr marL="1371600" lvl="1" indent="-685800" algn="l">
              <a:spcBef>
                <a:spcPts val="1500"/>
              </a:spcBef>
              <a:buSzPct val="94000"/>
              <a:buFont typeface="Zapf Dingbats" charset="0"/>
              <a:buChar char="✤"/>
            </a:pPr>
            <a:r>
              <a:rPr lang="en-US" sz="33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His </a:t>
            </a:r>
            <a:r>
              <a:rPr lang="en-US" sz="33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actions encouraged other Jews to be hypocrites, even Barnabas</a:t>
            </a:r>
          </a:p>
        </p:txBody>
      </p:sp>
      <p:sp>
        <p:nvSpPr>
          <p:cNvPr id="12291" name="Rectangle 3"/>
          <p:cNvSpPr>
            <a:spLocks/>
          </p:cNvSpPr>
          <p:nvPr/>
        </p:nvSpPr>
        <p:spPr bwMode="auto">
          <a:xfrm>
            <a:off x="266700" y="317500"/>
            <a:ext cx="12547600" cy="1676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The Gospel Taught By Paul Was Endorsed By The Other Apostles</a:t>
            </a:r>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- 2:1-21</a:t>
            </a:r>
          </a:p>
        </p:txBody>
      </p:sp>
      <p:sp>
        <p:nvSpPr>
          <p:cNvPr id="12292" name="Rectangle 4"/>
          <p:cNvSpPr>
            <a:spLocks/>
          </p:cNvSpPr>
          <p:nvPr/>
        </p:nvSpPr>
        <p:spPr bwMode="auto">
          <a:xfrm>
            <a:off x="292100" y="6559550"/>
            <a:ext cx="4140200" cy="29083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Galatians 2:11 (NKJV) </a:t>
            </a:r>
          </a:p>
          <a:p>
            <a:r>
              <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Now when Peter had come to Antioch, I withstood him to his face, because he was to be blamed; </a:t>
            </a:r>
            <a:br>
              <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br>
            <a:endPar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2290">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12290">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12290">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12290">
                                            <p:txEl>
                                              <p:pRg st="3" end="3"/>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12290">
                                            <p:txEl>
                                              <p:pRg st="4" end="4"/>
                                            </p:txEl>
                                          </p:spTgt>
                                        </p:tgtEl>
                                        <p:attrNameLst>
                                          <p:attrName>style.visibility</p:attrName>
                                        </p:attrNameLst>
                                      </p:cBhvr>
                                      <p:to>
                                        <p:strVal val="visible"/>
                                      </p:to>
                                    </p:set>
                                  </p:childTnLst>
                                </p:cTn>
                              </p:par>
                              <p:par>
                                <p:cTn id="15" presetID="168" presetClass="entr" presetSubtype="0" fill="hold" grpId="0" nodeType="withEffect">
                                  <p:stCondLst>
                                    <p:cond delay="0"/>
                                  </p:stCondLst>
                                  <p:childTnLst>
                                    <p:set>
                                      <p:cBhvr>
                                        <p:cTn id="16" dur="1" fill="hold">
                                          <p:stCondLst>
                                            <p:cond delay="499"/>
                                          </p:stCondLst>
                                        </p:cTn>
                                        <p:tgtEl>
                                          <p:spTgt spid="12290">
                                            <p:txEl>
                                              <p:pRg st="5" end="5"/>
                                            </p:txEl>
                                          </p:spTgt>
                                        </p:tgtEl>
                                        <p:attrNameLst>
                                          <p:attrName>style.visibility</p:attrName>
                                        </p:attrNameLst>
                                      </p:cBhvr>
                                      <p:to>
                                        <p:strVal val="visible"/>
                                      </p:to>
                                    </p:set>
                                  </p:childTnLst>
                                </p:cTn>
                              </p:par>
                              <p:par>
                                <p:cTn id="17" presetID="168" presetClass="entr" presetSubtype="0" fill="hold" grpId="0" nodeType="withEffect">
                                  <p:stCondLst>
                                    <p:cond delay="0"/>
                                  </p:stCondLst>
                                  <p:childTnLst>
                                    <p:set>
                                      <p:cBhvr>
                                        <p:cTn id="18" dur="1" fill="hold">
                                          <p:stCondLst>
                                            <p:cond delay="499"/>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l="15129" t="856" r="2214" b="856"/>
          <a:stretch>
            <a:fillRect/>
          </a:stretch>
        </p:blipFill>
        <p:spPr bwMode="auto">
          <a:xfrm>
            <a:off x="303213" y="3098800"/>
            <a:ext cx="4133850" cy="6350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3314" name="Rectangle 2"/>
          <p:cNvSpPr>
            <a:spLocks/>
          </p:cNvSpPr>
          <p:nvPr/>
        </p:nvSpPr>
        <p:spPr bwMode="auto">
          <a:xfrm>
            <a:off x="4724400" y="2552700"/>
            <a:ext cx="8001000" cy="69342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85800" indent="-685800" algn="l">
              <a:spcBef>
                <a:spcPts val="1000"/>
              </a:spcBef>
              <a:buSzPct val="77000"/>
              <a:buFontTx/>
              <a:buBlip>
                <a:blip r:embed="rId3"/>
              </a:buBlip>
            </a:pPr>
            <a:r>
              <a:rPr lang="en-US" sz="38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Paul</a:t>
            </a:r>
            <a:r>
              <a:rPr lang="ja-JP" altLang="en-US" sz="3800" dirty="0">
                <a:solidFill>
                  <a:srgbClr val="FEDF98"/>
                </a:solidFill>
                <a:effectLst>
                  <a:outerShdw blurRad="38100" dist="38100" dir="2700000" algn="tl">
                    <a:srgbClr val="000000"/>
                  </a:outerShdw>
                </a:effectLst>
                <a:latin typeface="Arial"/>
                <a:ea typeface="ＭＳ Ｐゴシック" charset="0"/>
                <a:cs typeface="Charcoal CY" charset="0"/>
                <a:sym typeface="Charcoal CY" charset="0"/>
              </a:rPr>
              <a:t>’</a:t>
            </a:r>
            <a:r>
              <a:rPr lang="en-US" sz="38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s Rebuke of Peter - 2:11-19</a:t>
            </a:r>
          </a:p>
          <a:p>
            <a:pPr marL="1371600" lvl="1" indent="-685800" algn="l">
              <a:spcBef>
                <a:spcPts val="1400"/>
              </a:spcBef>
              <a:buSzPct val="98000"/>
              <a:buFont typeface="Zapf Dingbats" charset="0"/>
              <a:buChar char="✤"/>
            </a:pPr>
            <a:r>
              <a:rPr lang="en-US" sz="32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Paul confronted Peter - </a:t>
            </a:r>
            <a:r>
              <a:rPr lang="en-US" sz="3200" dirty="0" err="1">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Ga</a:t>
            </a:r>
            <a:r>
              <a:rPr lang="en-US" sz="32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 2:11,14-</a:t>
            </a: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19</a:t>
            </a:r>
          </a:p>
          <a:p>
            <a:pPr marL="1371600" lvl="1" indent="-685800" algn="l">
              <a:spcBef>
                <a:spcPts val="1400"/>
              </a:spcBef>
              <a:buSzPct val="98000"/>
              <a:buFont typeface="Zapf Dingbats" charset="0"/>
              <a:buChar char="✤"/>
            </a:pP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He </a:t>
            </a:r>
            <a:r>
              <a:rPr lang="en-US" sz="32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withstood Peter to his face, because he was to be </a:t>
            </a: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blamed</a:t>
            </a:r>
          </a:p>
          <a:p>
            <a:pPr marL="1371600" lvl="1" indent="-685800" algn="l">
              <a:spcBef>
                <a:spcPts val="1400"/>
              </a:spcBef>
              <a:buSzPct val="98000"/>
              <a:buFont typeface="Zapf Dingbats" charset="0"/>
              <a:buChar char="✤"/>
            </a:pP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He </a:t>
            </a:r>
            <a:r>
              <a:rPr lang="en-US" sz="32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rebuked Peter before them all, showing him to be </a:t>
            </a: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inconsistent</a:t>
            </a:r>
          </a:p>
          <a:p>
            <a:pPr marL="1371600" lvl="1" indent="-685800" algn="l">
              <a:spcBef>
                <a:spcPts val="1400"/>
              </a:spcBef>
              <a:buSzPct val="98000"/>
              <a:buFont typeface="Zapf Dingbats" charset="0"/>
              <a:buChar char="✤"/>
            </a:pP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Paul</a:t>
            </a:r>
            <a:r>
              <a:rPr lang="ja-JP" altLang="en-US" sz="3200" dirty="0" smtClean="0">
                <a:solidFill>
                  <a:srgbClr val="FEDF98"/>
                </a:solidFill>
                <a:effectLst>
                  <a:outerShdw blurRad="38100" dist="38100" dir="2700000" algn="tl">
                    <a:srgbClr val="000000"/>
                  </a:outerShdw>
                </a:effectLst>
                <a:latin typeface="Arial"/>
                <a:ea typeface="ＭＳ Ｐゴシック" charset="0"/>
                <a:cs typeface="Hoefler Text" charset="0"/>
                <a:sym typeface="Hoefler Text" charset="0"/>
              </a:rPr>
              <a:t>’</a:t>
            </a: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s </a:t>
            </a:r>
            <a:r>
              <a:rPr lang="en-US" sz="32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gospel (justification by faith in Christ, not by the works of the Law) vindicated by Peter, who </a:t>
            </a: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had previously defended the same) - </a:t>
            </a:r>
            <a:r>
              <a:rPr lang="en-US" sz="32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cf. Peter </a:t>
            </a: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in Acts 10,11; also</a:t>
            </a:r>
            <a:r>
              <a:rPr lang="en-US" sz="32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 in Ac 15:7-11</a:t>
            </a:r>
          </a:p>
        </p:txBody>
      </p:sp>
      <p:sp>
        <p:nvSpPr>
          <p:cNvPr id="13315" name="Rectangle 3"/>
          <p:cNvSpPr>
            <a:spLocks/>
          </p:cNvSpPr>
          <p:nvPr/>
        </p:nvSpPr>
        <p:spPr bwMode="auto">
          <a:xfrm>
            <a:off x="266700" y="317500"/>
            <a:ext cx="12547600" cy="1676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The Gospel Taught By Paul Was Endorsed By The Other Apostles</a:t>
            </a:r>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- 2:1-21</a:t>
            </a:r>
          </a:p>
        </p:txBody>
      </p:sp>
      <p:sp>
        <p:nvSpPr>
          <p:cNvPr id="13316" name="Rectangle 4"/>
          <p:cNvSpPr>
            <a:spLocks/>
          </p:cNvSpPr>
          <p:nvPr/>
        </p:nvSpPr>
        <p:spPr bwMode="auto">
          <a:xfrm>
            <a:off x="292100" y="6559550"/>
            <a:ext cx="4140200" cy="29083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Galatians 2:11 (NKJV) </a:t>
            </a:r>
          </a:p>
          <a:p>
            <a:r>
              <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Now when Peter had come to Antioch, I withstood him to his face, because he was to be blamed; </a:t>
            </a:r>
            <a:br>
              <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br>
            <a:endPar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3314">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13314">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13314">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13314">
                                            <p:txEl>
                                              <p:pRg st="3" end="3"/>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133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l="15129" t="856" r="2214" b="856"/>
          <a:stretch>
            <a:fillRect/>
          </a:stretch>
        </p:blipFill>
        <p:spPr bwMode="auto">
          <a:xfrm>
            <a:off x="303213" y="3098800"/>
            <a:ext cx="4133850" cy="6350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4338" name="Rectangle 2"/>
          <p:cNvSpPr>
            <a:spLocks/>
          </p:cNvSpPr>
          <p:nvPr/>
        </p:nvSpPr>
        <p:spPr bwMode="auto">
          <a:xfrm>
            <a:off x="4724400" y="2552700"/>
            <a:ext cx="8001000" cy="70358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85800" indent="-685800" algn="l">
              <a:spcBef>
                <a:spcPts val="1000"/>
              </a:spcBef>
              <a:buSzPct val="77000"/>
              <a:buFontTx/>
              <a:buBlip>
                <a:blip r:embed="rId3"/>
              </a:buBlip>
            </a:pPr>
            <a:r>
              <a:rPr lang="en-US" sz="38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Paul</a:t>
            </a:r>
            <a:r>
              <a:rPr lang="ja-JP" altLang="en-US" sz="3800" dirty="0">
                <a:solidFill>
                  <a:srgbClr val="FEDF98"/>
                </a:solidFill>
                <a:effectLst>
                  <a:outerShdw blurRad="38100" dist="38100" dir="2700000" algn="tl">
                    <a:srgbClr val="000000"/>
                  </a:outerShdw>
                </a:effectLst>
                <a:latin typeface="Arial"/>
                <a:ea typeface="ＭＳ Ｐゴシック" charset="0"/>
                <a:cs typeface="Charcoal CY" charset="0"/>
                <a:sym typeface="Charcoal CY" charset="0"/>
              </a:rPr>
              <a:t>’</a:t>
            </a:r>
            <a:r>
              <a:rPr lang="en-US" sz="38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s Rebuke of Peter - 2:11-19</a:t>
            </a:r>
          </a:p>
          <a:p>
            <a:pPr marL="1371600" lvl="1" indent="-685800" algn="l">
              <a:spcBef>
                <a:spcPts val="1400"/>
              </a:spcBef>
              <a:buSzPct val="102000"/>
              <a:buFont typeface="Zapf Dingbats" charset="0"/>
              <a:buChar char="✤"/>
            </a:pPr>
            <a:r>
              <a:rPr lang="en-US" sz="32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Paul</a:t>
            </a:r>
            <a:r>
              <a:rPr lang="ja-JP" altLang="en-US" sz="3200" dirty="0">
                <a:solidFill>
                  <a:srgbClr val="FEDF98"/>
                </a:solidFill>
                <a:effectLst>
                  <a:outerShdw blurRad="38100" dist="38100" dir="2700000" algn="tl">
                    <a:srgbClr val="000000"/>
                  </a:outerShdw>
                </a:effectLst>
                <a:latin typeface="Arial"/>
                <a:ea typeface="ＭＳ Ｐゴシック" charset="0"/>
                <a:cs typeface="Hoefler Text" charset="0"/>
                <a:sym typeface="Hoefler Text" charset="0"/>
              </a:rPr>
              <a:t>’</a:t>
            </a:r>
            <a:r>
              <a:rPr lang="en-US" sz="32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s equality with Peter demonstrated - </a:t>
            </a:r>
            <a:r>
              <a:rPr lang="en-US" sz="3200" dirty="0" err="1">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Ga</a:t>
            </a:r>
            <a:r>
              <a:rPr lang="en-US" sz="32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 2:</a:t>
            </a: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11,14</a:t>
            </a:r>
          </a:p>
          <a:p>
            <a:pPr marL="1371600" lvl="1" indent="-685800" algn="l">
              <a:spcBef>
                <a:spcPts val="1400"/>
              </a:spcBef>
              <a:buSzPct val="102000"/>
              <a:buFont typeface="Zapf Dingbats" charset="0"/>
              <a:buChar char="✤"/>
            </a:pP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Peter</a:t>
            </a:r>
            <a:r>
              <a:rPr lang="ja-JP" altLang="en-US" sz="3200" dirty="0" smtClean="0">
                <a:solidFill>
                  <a:srgbClr val="FEDF98"/>
                </a:solidFill>
                <a:effectLst>
                  <a:outerShdw blurRad="38100" dist="38100" dir="2700000" algn="tl">
                    <a:srgbClr val="000000"/>
                  </a:outerShdw>
                </a:effectLst>
                <a:latin typeface="Arial"/>
                <a:ea typeface="ＭＳ Ｐゴシック" charset="0"/>
                <a:cs typeface="Hoefler Text" charset="0"/>
                <a:sym typeface="Hoefler Text" charset="0"/>
              </a:rPr>
              <a:t>’</a:t>
            </a: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s </a:t>
            </a:r>
            <a:r>
              <a:rPr lang="en-US" sz="32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respect for Paul undiminished - cf. 2 </a:t>
            </a:r>
            <a:r>
              <a:rPr lang="en-US" sz="3200" dirty="0" err="1">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Pe</a:t>
            </a:r>
            <a:r>
              <a:rPr lang="en-US" sz="32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 3:15-</a:t>
            </a:r>
            <a:r>
              <a:rPr lang="en-US" sz="32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16</a:t>
            </a:r>
          </a:p>
          <a:p>
            <a:pPr marL="1828800" lvl="2" indent="-685800" algn="l">
              <a:spcBef>
                <a:spcPts val="1400"/>
              </a:spcBef>
              <a:buSzPct val="102000"/>
              <a:buFont typeface="Wingdings" charset="2"/>
              <a:buChar char="Ø"/>
            </a:pPr>
            <a:r>
              <a:rPr lang="en-US" sz="31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Peter </a:t>
            </a:r>
            <a:r>
              <a:rPr lang="en-US" sz="31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later described Paul as </a:t>
            </a:r>
            <a:r>
              <a:rPr lang="ja-JP" altLang="en-US" sz="3100" dirty="0">
                <a:solidFill>
                  <a:srgbClr val="FEDF98"/>
                </a:solidFill>
                <a:effectLst>
                  <a:outerShdw blurRad="38100" dist="38100" dir="2700000" algn="tl">
                    <a:srgbClr val="000000"/>
                  </a:outerShdw>
                </a:effectLst>
                <a:latin typeface="Arial"/>
                <a:ea typeface="ＭＳ Ｐゴシック" charset="0"/>
                <a:cs typeface="Hoefler Text" charset="0"/>
                <a:sym typeface="Hoefler Text" charset="0"/>
              </a:rPr>
              <a:t>“</a:t>
            </a:r>
            <a:r>
              <a:rPr lang="en-US" sz="31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our beloved brother Paul</a:t>
            </a:r>
            <a:r>
              <a:rPr lang="ja-JP" altLang="en-US" sz="3100" dirty="0" smtClean="0">
                <a:solidFill>
                  <a:srgbClr val="FEDF98"/>
                </a:solidFill>
                <a:effectLst>
                  <a:outerShdw blurRad="38100" dist="38100" dir="2700000" algn="tl">
                    <a:srgbClr val="000000"/>
                  </a:outerShdw>
                </a:effectLst>
                <a:latin typeface="Arial"/>
                <a:ea typeface="ＭＳ Ｐゴシック" charset="0"/>
                <a:cs typeface="Hoefler Text" charset="0"/>
                <a:sym typeface="Hoefler Text" charset="0"/>
              </a:rPr>
              <a:t>”</a:t>
            </a:r>
            <a:endParaRPr lang="en-US" altLang="ja-JP" sz="3100" dirty="0" smtClean="0">
              <a:solidFill>
                <a:srgbClr val="FEDF98"/>
              </a:solidFill>
              <a:effectLst>
                <a:outerShdw blurRad="38100" dist="38100" dir="2700000" algn="tl">
                  <a:srgbClr val="000000"/>
                </a:outerShdw>
              </a:effectLst>
              <a:latin typeface="Arial"/>
              <a:ea typeface="ＭＳ Ｐゴシック" charset="0"/>
              <a:cs typeface="Hoefler Text" charset="0"/>
              <a:sym typeface="Hoefler Text" charset="0"/>
            </a:endParaRPr>
          </a:p>
          <a:p>
            <a:pPr marL="1828800" lvl="2" indent="-685800" algn="l">
              <a:spcBef>
                <a:spcPts val="1400"/>
              </a:spcBef>
              <a:buSzPct val="102000"/>
              <a:buFont typeface="Wingdings" charset="2"/>
              <a:buChar char="Ø"/>
            </a:pPr>
            <a:r>
              <a:rPr lang="en-US" sz="31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Peter </a:t>
            </a:r>
            <a:r>
              <a:rPr lang="en-US" sz="31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acknowledged the wisdom given to </a:t>
            </a:r>
            <a:r>
              <a:rPr lang="en-US" sz="31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Paul</a:t>
            </a:r>
          </a:p>
          <a:p>
            <a:pPr marL="1828800" lvl="2" indent="-685800" algn="l">
              <a:spcBef>
                <a:spcPts val="1400"/>
              </a:spcBef>
              <a:buSzPct val="102000"/>
              <a:buFont typeface="Wingdings" charset="2"/>
              <a:buChar char="Ø"/>
            </a:pPr>
            <a:r>
              <a:rPr lang="en-US" sz="31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Peter </a:t>
            </a:r>
            <a:r>
              <a:rPr lang="en-US" sz="31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recognized Paul</a:t>
            </a:r>
            <a:r>
              <a:rPr lang="ja-JP" altLang="en-US" sz="3100" dirty="0">
                <a:solidFill>
                  <a:srgbClr val="FEDF98"/>
                </a:solidFill>
                <a:effectLst>
                  <a:outerShdw blurRad="38100" dist="38100" dir="2700000" algn="tl">
                    <a:srgbClr val="000000"/>
                  </a:outerShdw>
                </a:effectLst>
                <a:latin typeface="Arial"/>
                <a:ea typeface="ＭＳ Ｐゴシック" charset="0"/>
                <a:cs typeface="Hoefler Text" charset="0"/>
                <a:sym typeface="Hoefler Text" charset="0"/>
              </a:rPr>
              <a:t>’</a:t>
            </a:r>
            <a:r>
              <a:rPr lang="en-US" sz="31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s epistles as </a:t>
            </a:r>
            <a:r>
              <a:rPr lang="ja-JP" altLang="en-US" sz="3100" dirty="0">
                <a:solidFill>
                  <a:srgbClr val="FEDF98"/>
                </a:solidFill>
                <a:effectLst>
                  <a:outerShdw blurRad="38100" dist="38100" dir="2700000" algn="tl">
                    <a:srgbClr val="000000"/>
                  </a:outerShdw>
                </a:effectLst>
                <a:latin typeface="Arial"/>
                <a:ea typeface="ＭＳ Ｐゴシック" charset="0"/>
                <a:cs typeface="Hoefler Text" charset="0"/>
                <a:sym typeface="Hoefler Text" charset="0"/>
              </a:rPr>
              <a:t>“</a:t>
            </a:r>
            <a:r>
              <a:rPr lang="en-US" sz="31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Scriptures</a:t>
            </a:r>
            <a:r>
              <a:rPr lang="ja-JP" altLang="en-US" sz="3100" dirty="0">
                <a:solidFill>
                  <a:srgbClr val="FEDF98"/>
                </a:solidFill>
                <a:effectLst>
                  <a:outerShdw blurRad="38100" dist="38100" dir="2700000" algn="tl">
                    <a:srgbClr val="000000"/>
                  </a:outerShdw>
                </a:effectLst>
                <a:latin typeface="Arial"/>
                <a:ea typeface="ＭＳ Ｐゴシック" charset="0"/>
                <a:cs typeface="Hoefler Text" charset="0"/>
                <a:sym typeface="Hoefler Text" charset="0"/>
              </a:rPr>
              <a:t>”</a:t>
            </a:r>
            <a:endParaRPr lang="en-US" sz="31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endParaRPr>
          </a:p>
        </p:txBody>
      </p:sp>
      <p:sp>
        <p:nvSpPr>
          <p:cNvPr id="14339" name="Rectangle 3"/>
          <p:cNvSpPr>
            <a:spLocks/>
          </p:cNvSpPr>
          <p:nvPr/>
        </p:nvSpPr>
        <p:spPr bwMode="auto">
          <a:xfrm>
            <a:off x="266700" y="317500"/>
            <a:ext cx="12547600" cy="1676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The Gospel Taught By Paul Was Endorsed By The Other Apostles</a:t>
            </a:r>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- 2:1-21</a:t>
            </a:r>
          </a:p>
        </p:txBody>
      </p:sp>
      <p:sp>
        <p:nvSpPr>
          <p:cNvPr id="14340" name="Rectangle 4"/>
          <p:cNvSpPr>
            <a:spLocks/>
          </p:cNvSpPr>
          <p:nvPr/>
        </p:nvSpPr>
        <p:spPr bwMode="auto">
          <a:xfrm>
            <a:off x="292100" y="6559550"/>
            <a:ext cx="4140200" cy="29083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Galatians 2:11 (NKJV) </a:t>
            </a:r>
          </a:p>
          <a:p>
            <a:r>
              <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Now when Peter had come to Antioch, I withstood him to his face, because he was to be blamed; </a:t>
            </a:r>
            <a:br>
              <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br>
            <a:endPar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4338">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14338">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14338">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14338">
                                            <p:txEl>
                                              <p:pRg st="3" end="3"/>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14338">
                                            <p:txEl>
                                              <p:pRg st="4" end="4"/>
                                            </p:txEl>
                                          </p:spTgt>
                                        </p:tgtEl>
                                        <p:attrNameLst>
                                          <p:attrName>style.visibility</p:attrName>
                                        </p:attrNameLst>
                                      </p:cBhvr>
                                      <p:to>
                                        <p:strVal val="visible"/>
                                      </p:to>
                                    </p:set>
                                  </p:childTnLst>
                                </p:cTn>
                              </p:par>
                              <p:par>
                                <p:cTn id="15" presetID="168" presetClass="entr" presetSubtype="0" fill="hold" grpId="0" nodeType="withEffect">
                                  <p:stCondLst>
                                    <p:cond delay="0"/>
                                  </p:stCondLst>
                                  <p:childTnLst>
                                    <p:set>
                                      <p:cBhvr>
                                        <p:cTn id="16" dur="1" fill="hold">
                                          <p:stCondLst>
                                            <p:cond delay="499"/>
                                          </p:stCondLst>
                                        </p:cTn>
                                        <p:tgtEl>
                                          <p:spTgt spid="143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extLst>
              <a:ext uri="{28A0092B-C50C-407E-A947-70E740481C1C}">
                <a14:useLocalDpi xmlns:a14="http://schemas.microsoft.com/office/drawing/2010/main" val="0"/>
              </a:ext>
            </a:extLst>
          </a:blip>
          <a:srcRect l="15129" t="856" r="2214" b="856"/>
          <a:stretch>
            <a:fillRect/>
          </a:stretch>
        </p:blipFill>
        <p:spPr bwMode="auto">
          <a:xfrm>
            <a:off x="303213" y="3098800"/>
            <a:ext cx="4133850" cy="6350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5362" name="Rectangle 2"/>
          <p:cNvSpPr>
            <a:spLocks/>
          </p:cNvSpPr>
          <p:nvPr/>
        </p:nvSpPr>
        <p:spPr bwMode="auto">
          <a:xfrm>
            <a:off x="4724400" y="2552700"/>
            <a:ext cx="8001000" cy="6731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85800" indent="-685800" algn="l">
              <a:spcBef>
                <a:spcPts val="1000"/>
              </a:spcBef>
              <a:buSzPct val="77000"/>
              <a:buFontTx/>
              <a:buBlip>
                <a:blip r:embed="rId3"/>
              </a:buBlip>
            </a:pPr>
            <a:r>
              <a:rPr lang="en-US" sz="380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Paul</a:t>
            </a:r>
            <a:r>
              <a:rPr lang="ja-JP" altLang="en-US" sz="3800">
                <a:solidFill>
                  <a:srgbClr val="FEDF98"/>
                </a:solidFill>
                <a:effectLst>
                  <a:outerShdw blurRad="38100" dist="38100" dir="2700000" algn="tl">
                    <a:srgbClr val="000000"/>
                  </a:outerShdw>
                </a:effectLst>
                <a:latin typeface="Arial"/>
                <a:ea typeface="ＭＳ Ｐゴシック" charset="0"/>
                <a:cs typeface="Charcoal CY" charset="0"/>
                <a:sym typeface="Charcoal CY" charset="0"/>
              </a:rPr>
              <a:t>’</a:t>
            </a:r>
            <a:r>
              <a:rPr lang="en-US" sz="380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s Rebuke of Peter - 2:11-19</a:t>
            </a:r>
          </a:p>
          <a:p>
            <a:pPr marL="685800" indent="-685800" algn="l">
              <a:spcBef>
                <a:spcPts val="1400"/>
              </a:spcBef>
              <a:buSzPct val="125000"/>
              <a:buFont typeface="Zapf Dingbats" charset="0"/>
              <a:buChar char="✴"/>
            </a:pPr>
            <a:r>
              <a:rPr lang="en-US" sz="470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Paul demonstrated faithfulness to the truth - refused to compromise.</a:t>
            </a:r>
          </a:p>
          <a:p>
            <a:pPr marL="685800" indent="-685800" algn="l">
              <a:spcBef>
                <a:spcPts val="1400"/>
              </a:spcBef>
              <a:buSzPct val="125000"/>
              <a:buFont typeface="Zapf Dingbats" charset="0"/>
              <a:buChar char="✴"/>
            </a:pPr>
            <a:r>
              <a:rPr lang="en-US" sz="470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Peter failed to stand for the truth but received correction demonstrating humility </a:t>
            </a:r>
          </a:p>
        </p:txBody>
      </p:sp>
      <p:sp>
        <p:nvSpPr>
          <p:cNvPr id="15363" name="Rectangle 3"/>
          <p:cNvSpPr>
            <a:spLocks/>
          </p:cNvSpPr>
          <p:nvPr/>
        </p:nvSpPr>
        <p:spPr bwMode="auto">
          <a:xfrm>
            <a:off x="266700" y="317500"/>
            <a:ext cx="12547600" cy="1676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The Gospel Taught By Paul Was Endorsed By The Other Apostles</a:t>
            </a:r>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- 2:1-21</a:t>
            </a:r>
          </a:p>
        </p:txBody>
      </p:sp>
      <p:sp>
        <p:nvSpPr>
          <p:cNvPr id="15364" name="Rectangle 4"/>
          <p:cNvSpPr>
            <a:spLocks/>
          </p:cNvSpPr>
          <p:nvPr/>
        </p:nvSpPr>
        <p:spPr bwMode="auto">
          <a:xfrm>
            <a:off x="292100" y="6559550"/>
            <a:ext cx="4140200" cy="29083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Galatians 2:11 (NKJV) </a:t>
            </a:r>
          </a:p>
          <a:p>
            <a:r>
              <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Now when Peter had come to Antioch, I withstood him to his face, because he was to be blamed; </a:t>
            </a:r>
            <a:br>
              <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br>
            <a:endParaRPr lang="en-US" sz="3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53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153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15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l="15129" t="856" r="2214" b="856"/>
          <a:stretch>
            <a:fillRect/>
          </a:stretch>
        </p:blipFill>
        <p:spPr bwMode="auto">
          <a:xfrm>
            <a:off x="303213" y="3098800"/>
            <a:ext cx="4133850" cy="6350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6386" name="Rectangle 2"/>
          <p:cNvSpPr>
            <a:spLocks/>
          </p:cNvSpPr>
          <p:nvPr/>
        </p:nvSpPr>
        <p:spPr bwMode="auto">
          <a:xfrm>
            <a:off x="266700" y="317500"/>
            <a:ext cx="12547600" cy="1676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The Gospel Taught By Paul Was Endorsed By The Other Apostles</a:t>
            </a:r>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- 2:1-21</a:t>
            </a:r>
          </a:p>
        </p:txBody>
      </p:sp>
      <p:sp>
        <p:nvSpPr>
          <p:cNvPr id="16387" name="Rectangle 3"/>
          <p:cNvSpPr>
            <a:spLocks/>
          </p:cNvSpPr>
          <p:nvPr/>
        </p:nvSpPr>
        <p:spPr bwMode="auto">
          <a:xfrm>
            <a:off x="4902200" y="2609850"/>
            <a:ext cx="7797800" cy="69723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3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Galatians 2:20-21 (NKJV) </a:t>
            </a:r>
          </a:p>
          <a:p>
            <a:r>
              <a:rPr lang="en-US" sz="4100" baseline="320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20</a:t>
            </a:r>
            <a:r>
              <a:rPr lang="en-US" sz="4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I have been crucified with Christ; it is no longer I who live, but Christ lives in me; and the life which I now live in the flesh I live by faith in the Son of God, who loved me and gave Himself for me. </a:t>
            </a:r>
            <a:br>
              <a:rPr lang="en-US" sz="4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br>
            <a:r>
              <a:rPr lang="en-US" sz="4100" baseline="320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21</a:t>
            </a:r>
            <a:r>
              <a:rPr lang="en-US" sz="4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I do not set aside the grace of God; for if righteousness comes through the law, then Christ died in vain." </a:t>
            </a:r>
            <a:br>
              <a:rPr lang="en-US" sz="4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br>
            <a:endParaRPr lang="en-US" sz="41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endParaRPr>
          </a:p>
        </p:txBody>
      </p:sp>
    </p:spTree>
  </p:cSld>
  <p:clrMapOvr>
    <a:masterClrMapping/>
  </p:clrMapOvr>
  <p:transition xmlns:p14="http://schemas.microsoft.com/office/powerpoint/2010/mai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l="15129" t="856" r="2214" b="856"/>
          <a:stretch>
            <a:fillRect/>
          </a:stretch>
        </p:blipFill>
        <p:spPr bwMode="auto">
          <a:xfrm>
            <a:off x="303213" y="3098800"/>
            <a:ext cx="4133850" cy="6350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7410" name="Rectangle 2"/>
          <p:cNvSpPr>
            <a:spLocks/>
          </p:cNvSpPr>
          <p:nvPr/>
        </p:nvSpPr>
        <p:spPr bwMode="auto">
          <a:xfrm>
            <a:off x="4648200" y="2387600"/>
            <a:ext cx="8166100" cy="71755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85800" indent="-685800" algn="l">
              <a:spcBef>
                <a:spcPts val="1000"/>
              </a:spcBef>
              <a:buSzPct val="77000"/>
              <a:buFontTx/>
              <a:buBlip>
                <a:blip r:embed="rId3"/>
              </a:buBlip>
            </a:pPr>
            <a:r>
              <a:rPr lang="en-US" sz="410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The gospel Paul preached did not originate with any man - but came directly from Christ - </a:t>
            </a:r>
          </a:p>
          <a:p>
            <a:pPr marL="685800" indent="-685800" algn="l">
              <a:spcBef>
                <a:spcPts val="1000"/>
              </a:spcBef>
              <a:buSzPct val="77000"/>
              <a:buFontTx/>
              <a:buBlip>
                <a:blip r:embed="rId3"/>
              </a:buBlip>
            </a:pPr>
            <a:r>
              <a:rPr lang="en-US" sz="410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Paul</a:t>
            </a:r>
            <a:r>
              <a:rPr lang="ja-JP" altLang="en-US" sz="4100">
                <a:solidFill>
                  <a:srgbClr val="FEDF98"/>
                </a:solidFill>
                <a:effectLst>
                  <a:outerShdw blurRad="38100" dist="38100" dir="2700000" algn="tl">
                    <a:srgbClr val="000000"/>
                  </a:outerShdw>
                </a:effectLst>
                <a:latin typeface="Arial"/>
                <a:ea typeface="ＭＳ Ｐゴシック" charset="0"/>
                <a:cs typeface="Charcoal CY" charset="0"/>
                <a:sym typeface="Charcoal CY" charset="0"/>
              </a:rPr>
              <a:t>’</a:t>
            </a:r>
            <a:r>
              <a:rPr lang="en-US" sz="410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s gospel was endorsed by the other apostles - </a:t>
            </a:r>
          </a:p>
          <a:p>
            <a:pPr marL="685800" indent="-685800" algn="l">
              <a:spcBef>
                <a:spcPts val="1000"/>
              </a:spcBef>
              <a:buSzPct val="77000"/>
              <a:buFontTx/>
              <a:buBlip>
                <a:blip r:embed="rId3"/>
              </a:buBlip>
            </a:pPr>
            <a:r>
              <a:rPr lang="en-US" sz="410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Paul</a:t>
            </a:r>
            <a:r>
              <a:rPr lang="ja-JP" altLang="en-US" sz="4100">
                <a:solidFill>
                  <a:srgbClr val="FEDF98"/>
                </a:solidFill>
                <a:effectLst>
                  <a:outerShdw blurRad="38100" dist="38100" dir="2700000" algn="tl">
                    <a:srgbClr val="000000"/>
                  </a:outerShdw>
                </a:effectLst>
                <a:latin typeface="Arial"/>
                <a:ea typeface="ＭＳ Ｐゴシック" charset="0"/>
                <a:cs typeface="Charcoal CY" charset="0"/>
                <a:sym typeface="Charcoal CY" charset="0"/>
              </a:rPr>
              <a:t>’</a:t>
            </a:r>
            <a:r>
              <a:rPr lang="en-US" sz="410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s apostleship &amp; authority was equal with the other apostles - including Peter.</a:t>
            </a:r>
          </a:p>
        </p:txBody>
      </p:sp>
      <p:sp>
        <p:nvSpPr>
          <p:cNvPr id="17411" name="Rectangle 3"/>
          <p:cNvSpPr>
            <a:spLocks/>
          </p:cNvSpPr>
          <p:nvPr/>
        </p:nvSpPr>
        <p:spPr bwMode="auto">
          <a:xfrm>
            <a:off x="266700" y="317500"/>
            <a:ext cx="12547600" cy="1676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The Gospel Taught By Paul Was Endorsed By The Other Apostles</a:t>
            </a:r>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- 2:1-21</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174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174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8434" name="Rectangle 2"/>
          <p:cNvSpPr>
            <a:spLocks/>
          </p:cNvSpPr>
          <p:nvPr/>
        </p:nvSpPr>
        <p:spPr bwMode="auto">
          <a:xfrm>
            <a:off x="317500" y="5676900"/>
            <a:ext cx="12382500" cy="37338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52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Romans 1:16-17 (NKJV) </a:t>
            </a:r>
          </a:p>
          <a:p>
            <a:r>
              <a:rPr lang="en-US" sz="3300" baseline="320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16</a:t>
            </a:r>
            <a:r>
              <a:rPr lang="en-US" sz="33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For I am not ashamed of the gospel of Christ, for it is the power of God to salvation for everyone who believes, for the Jew first and also for the Greek. </a:t>
            </a:r>
            <a:r>
              <a:rPr lang="en-US" sz="3300" baseline="320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17</a:t>
            </a:r>
            <a:r>
              <a:rPr lang="en-US" sz="33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For in it the righteousness of God is revealed from faith to faith; as it is written, "The just shall live by faith." </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t="44025" r="5400" b="47566"/>
          <a:stretch>
            <a:fillRect/>
          </a:stretch>
        </p:blipFill>
        <p:spPr bwMode="auto">
          <a:xfrm>
            <a:off x="-762000" y="4457700"/>
            <a:ext cx="137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8436" name="Rectangle 4"/>
          <p:cNvSpPr>
            <a:spLocks/>
          </p:cNvSpPr>
          <p:nvPr/>
        </p:nvSpPr>
        <p:spPr bwMode="auto">
          <a:xfrm>
            <a:off x="215900" y="222250"/>
            <a:ext cx="12560300" cy="21971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64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Have You Obeyed The True Gospel? - 2 Thes 1:7-9</a:t>
            </a:r>
          </a:p>
        </p:txBody>
      </p:sp>
    </p:spTree>
  </p:cSld>
  <p:clrMapOvr>
    <a:masterClrMapping/>
  </p:clrMapOvr>
  <p:transition xmlns:p14="http://schemas.microsoft.com/office/powerpoint/2010/mai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9458" name="Rectangle 2"/>
          <p:cNvSpPr>
            <a:spLocks/>
          </p:cNvSpPr>
          <p:nvPr/>
        </p:nvSpPr>
        <p:spPr bwMode="auto">
          <a:xfrm>
            <a:off x="317500" y="5416550"/>
            <a:ext cx="12382500" cy="41783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5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Galatians 3:26-29 (NKJV) </a:t>
            </a:r>
          </a:p>
          <a:p>
            <a:r>
              <a:rPr lang="en-US" sz="3300" baseline="320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26</a:t>
            </a:r>
            <a:r>
              <a:rPr lang="en-US" sz="33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For you are all sons of God through faith in Christ Jesus. </a:t>
            </a:r>
            <a:r>
              <a:rPr lang="en-US" sz="3300" baseline="320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27</a:t>
            </a:r>
            <a:r>
              <a:rPr lang="en-US" sz="33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For as many of you as were baptized into Christ have put on Christ. </a:t>
            </a:r>
            <a:r>
              <a:rPr lang="en-US" sz="3300" baseline="320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28</a:t>
            </a:r>
            <a:r>
              <a:rPr lang="en-US" sz="33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There is neither Jew nor Greek, there is neither slave nor free, there is neither male nor female; for you are all one in Christ Jesus. </a:t>
            </a:r>
            <a:r>
              <a:rPr lang="en-US" sz="3300" baseline="320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29</a:t>
            </a:r>
            <a:r>
              <a:rPr lang="en-US" sz="33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And if you are Christ's, then you are Abraham's seed, and heirs according to the promise. </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t="44025" r="5400" b="47566"/>
          <a:stretch>
            <a:fillRect/>
          </a:stretch>
        </p:blipFill>
        <p:spPr bwMode="auto">
          <a:xfrm>
            <a:off x="-762000" y="4457700"/>
            <a:ext cx="137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9460" name="Rectangle 4"/>
          <p:cNvSpPr>
            <a:spLocks/>
          </p:cNvSpPr>
          <p:nvPr/>
        </p:nvSpPr>
        <p:spPr bwMode="auto">
          <a:xfrm>
            <a:off x="215900" y="222250"/>
            <a:ext cx="12560300" cy="21971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64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Have You Obeyed The True Gospel? - 2 Thes 1:7-9</a:t>
            </a:r>
          </a:p>
        </p:txBody>
      </p:sp>
    </p:spTree>
  </p:cSld>
  <p:clrMapOvr>
    <a:masterClrMapping/>
  </p:clrMapOvr>
  <p:transition xmlns:p14="http://schemas.microsoft.com/office/powerpoint/2010/mai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spd="slow">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extLst>
              <a:ext uri="{28A0092B-C50C-407E-A947-70E740481C1C}">
                <a14:useLocalDpi xmlns:a14="http://schemas.microsoft.com/office/drawing/2010/main" val="0"/>
              </a:ext>
            </a:extLst>
          </a:blip>
          <a:srcRect t="29947" b="46484"/>
          <a:stretch>
            <a:fillRect/>
          </a:stretch>
        </p:blipFill>
        <p:spPr bwMode="auto">
          <a:xfrm>
            <a:off x="0" y="0"/>
            <a:ext cx="130048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1506" name="Rectangle 2"/>
          <p:cNvSpPr>
            <a:spLocks/>
          </p:cNvSpPr>
          <p:nvPr/>
        </p:nvSpPr>
        <p:spPr bwMode="auto">
          <a:xfrm>
            <a:off x="977900" y="1282700"/>
            <a:ext cx="11049000" cy="914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51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The Source of Paul</a:t>
            </a:r>
            <a:r>
              <a:rPr lang="ja-JP" altLang="en-US" sz="5100">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sz="51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s Gospel</a:t>
            </a:r>
          </a:p>
        </p:txBody>
      </p:sp>
      <p:sp>
        <p:nvSpPr>
          <p:cNvPr id="21507" name="Rectangle 3"/>
          <p:cNvSpPr>
            <a:spLocks/>
          </p:cNvSpPr>
          <p:nvPr/>
        </p:nvSpPr>
        <p:spPr bwMode="auto">
          <a:xfrm>
            <a:off x="393700" y="2933700"/>
            <a:ext cx="12204700" cy="5397500"/>
          </a:xfrm>
          <a:prstGeom prst="rect">
            <a:avLst/>
          </a:prstGeom>
          <a:gradFill rotWithShape="0">
            <a:gsLst>
              <a:gs pos="0">
                <a:srgbClr val="191919">
                  <a:alpha val="42999"/>
                </a:srgbClr>
              </a:gs>
              <a:gs pos="100000">
                <a:srgbClr val="464658">
                  <a:alpha val="39000"/>
                </a:srgbClr>
              </a:gs>
            </a:gsLst>
            <a:lin ang="5400000" scaled="1"/>
          </a:gradFill>
          <a:ln>
            <a:noFill/>
          </a:ln>
          <a:effectLst>
            <a:outerShdw blurRad="152400" dist="76199" dir="2460002" algn="ctr" rotWithShape="0">
              <a:schemeClr val="bg2">
                <a:alpha val="74998"/>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200">
                <a:solidFill>
                  <a:srgbClr val="FED198"/>
                </a:solidFill>
                <a:effectLst>
                  <a:outerShdw blurRad="38100" dist="38100" dir="2700000" algn="tl">
                    <a:srgbClr val="000000"/>
                  </a:outerShdw>
                </a:effectLst>
                <a:latin typeface="Charcoal CY" charset="0"/>
                <a:ea typeface="ＭＳ Ｐゴシック" charset="0"/>
                <a:cs typeface="Charcoal CY" charset="0"/>
                <a:sym typeface="Charcoal CY" charset="0"/>
              </a:rPr>
              <a:t>Charts by Don McClain</a:t>
            </a:r>
          </a:p>
          <a:p>
            <a:r>
              <a:rPr lang="en-US" sz="290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rPr>
              <a:t>Prepared March 29,30, 2013Preached March 31, 2013West 65th Street church of ChristP.O. Box 190062Little Rock AR 72219501-568-1062Prepared using KeynoteEmail – </a:t>
            </a:r>
            <a:r>
              <a:rPr lang="en-US" sz="290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hlinkClick r:id="rId3" invalidUrl="http://"/>
              </a:rPr>
              <a:t>donmcclain@sbcglobal.net</a:t>
            </a:r>
            <a:r>
              <a:rPr lang="en-US" sz="290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rPr>
              <a:t>  More Keynote, PPT &amp; Audio Sermons:http://w65stchurchofchri</a:t>
            </a:r>
            <a:r>
              <a:rPr lang="en-US" sz="290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hlinkClick r:id="rId4"/>
              </a:rPr>
              <a:t>st.org/coc/sermons/ </a:t>
            </a:r>
          </a:p>
        </p:txBody>
      </p:sp>
      <p:sp>
        <p:nvSpPr>
          <p:cNvPr id="21508" name="Rectangle 4"/>
          <p:cNvSpPr>
            <a:spLocks/>
          </p:cNvSpPr>
          <p:nvPr/>
        </p:nvSpPr>
        <p:spPr bwMode="auto">
          <a:xfrm>
            <a:off x="469900" y="8578850"/>
            <a:ext cx="12052300" cy="965200"/>
          </a:xfrm>
          <a:prstGeom prst="rect">
            <a:avLst/>
          </a:prstGeom>
          <a:solidFill>
            <a:schemeClr val="accent1"/>
          </a:solidFill>
          <a:ln w="38100" cap="flat">
            <a:solidFill>
              <a:srgbClr val="FFFFFF"/>
            </a:solidFill>
            <a:prstDash val="solid"/>
            <a:round/>
            <a:headEnd type="none" w="med" len="med"/>
            <a:tailEnd type="none" w="med" len="med"/>
          </a:ln>
          <a:effectLst>
            <a:outerShdw blurRad="38100" dist="19999" dir="5400000" algn="ctr" rotWithShape="0">
              <a:schemeClr val="bg2">
                <a:alpha val="37999"/>
              </a:schemeClr>
            </a:outerShdw>
          </a:effectLst>
        </p:spPr>
        <p:txBody>
          <a:bodyPr lIns="38100" tIns="38100" rIns="38100" bIns="38100"/>
          <a:lstStyle/>
          <a:p>
            <a:r>
              <a:rPr lang="en-US" sz="1800">
                <a:solidFill>
                  <a:srgbClr val="FFFFFF"/>
                </a:solidFill>
                <a:effectLst>
                  <a:outerShdw blurRad="38100" dist="38100" dir="2700000" algn="tl">
                    <a:srgbClr val="000000"/>
                  </a:outerShdw>
                </a:effectLst>
                <a:latin typeface="Book Antiqua" charset="0"/>
                <a:ea typeface="ＭＳ Ｐゴシック" charset="0"/>
                <a:cs typeface="Book Antiqua" charset="0"/>
                <a:sym typeface="Book Antiqua" charset="0"/>
              </a:rPr>
              <a:t>Note – Many of the transition effects used in this presentation will be lost using PPT 2007 Viewer</a:t>
            </a:r>
            <a:endParaRPr lang="en-US" sz="4000">
              <a:solidFill>
                <a:srgbClr val="FFFFFF"/>
              </a:solidFill>
              <a:latin typeface="Book Antiqua" charset="0"/>
              <a:ea typeface="ＭＳ Ｐゴシック" charset="0"/>
              <a:cs typeface="Book Antiqua" charset="0"/>
              <a:sym typeface="Book Antiqua" charset="0"/>
            </a:endParaRPr>
          </a:p>
          <a:p>
            <a:r>
              <a:rPr lang="en-US" sz="1800" u="sng">
                <a:solidFill>
                  <a:srgbClr val="CC9900"/>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5"/>
              </a:rPr>
              <a:t>http://www.microsoft.com/downloads/details.aspx?FamilyID=cb9bf144-1076-4615-9951-294eeb832823&amp;displaylang=en</a:t>
            </a:r>
            <a:r>
              <a:rPr lang="en-US" sz="1800">
                <a:solidFill>
                  <a:srgbClr val="FFFFFF"/>
                </a:solidFill>
                <a:effectLst>
                  <a:outerShdw blurRad="38100" dist="38100" dir="2700000" algn="tl">
                    <a:srgbClr val="000000"/>
                  </a:outerShdw>
                </a:effectLst>
                <a:latin typeface="Book Antiqua" charset="0"/>
                <a:ea typeface="ＭＳ Ｐゴシック" charset="0"/>
                <a:cs typeface="Book Antiqua" charset="0"/>
                <a:sym typeface="Book Antiqua" charset="0"/>
              </a:rPr>
              <a:t> </a:t>
            </a: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t="29947" b="47525"/>
          <a:stretch>
            <a:fillRect/>
          </a:stretch>
        </p:blipFill>
        <p:spPr bwMode="auto">
          <a:xfrm>
            <a:off x="0" y="0"/>
            <a:ext cx="130048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098" name="Rectangle 2"/>
          <p:cNvSpPr>
            <a:spLocks/>
          </p:cNvSpPr>
          <p:nvPr/>
        </p:nvSpPr>
        <p:spPr bwMode="auto">
          <a:xfrm>
            <a:off x="5016500" y="2616200"/>
            <a:ext cx="7785100" cy="66548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685800" indent="-685800" algn="l">
              <a:spcBef>
                <a:spcPts val="1600"/>
              </a:spcBef>
              <a:buSzPct val="77000"/>
              <a:buFontTx/>
              <a:buBlip>
                <a:blip r:embed="rId3"/>
              </a:buBlip>
            </a:pPr>
            <a:r>
              <a:rPr lang="en-US" sz="47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Some were preaching a different gospel - (Salvation through Jesus &amp; the law of Moses</a:t>
            </a:r>
            <a:r>
              <a:rPr lang="en-US" sz="4700" dirty="0" smtClean="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a:t>
            </a:r>
          </a:p>
          <a:p>
            <a:pPr marL="685800" indent="-685800" algn="l">
              <a:spcBef>
                <a:spcPts val="1600"/>
              </a:spcBef>
              <a:buSzPct val="77000"/>
              <a:buFontTx/>
              <a:buBlip>
                <a:blip r:embed="rId3"/>
              </a:buBlip>
            </a:pPr>
            <a:r>
              <a:rPr lang="en-US" sz="4700" dirty="0" smtClean="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Not </a:t>
            </a:r>
            <a:r>
              <a:rPr lang="en-US" sz="47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really another gospel because there is only one gospel</a:t>
            </a:r>
          </a:p>
        </p:txBody>
      </p:sp>
      <p:sp>
        <p:nvSpPr>
          <p:cNvPr id="4099" name="Rectangle 3"/>
          <p:cNvSpPr>
            <a:spLocks/>
          </p:cNvSpPr>
          <p:nvPr/>
        </p:nvSpPr>
        <p:spPr bwMode="auto">
          <a:xfrm>
            <a:off x="165100" y="1282700"/>
            <a:ext cx="12661900" cy="914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51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A Perverted Gospel Is No Gospel At All</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l="15129" t="856" r="2214" b="856"/>
          <a:stretch>
            <a:fillRect/>
          </a:stretch>
        </p:blipFill>
        <p:spPr bwMode="auto">
          <a:xfrm>
            <a:off x="303213" y="3098800"/>
            <a:ext cx="4133850" cy="6350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40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495300" y="400050"/>
            <a:ext cx="12001500" cy="897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53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Acts 15:22-29 (NKJV) </a:t>
            </a:r>
          </a:p>
          <a:p>
            <a:r>
              <a:rPr lang="en-US" sz="5300" baseline="320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22</a:t>
            </a:r>
            <a:r>
              <a:rPr lang="en-US" sz="53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Then it pleased the apostles and elders, with the whole church, to send chosen men of their own company to Antioch with Paul and Barnabas, namely, Judas who was also named Barsabas, and Silas, leading men among the brethren. </a:t>
            </a:r>
            <a:r>
              <a:rPr lang="en-US" sz="5300" baseline="320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23</a:t>
            </a:r>
            <a:r>
              <a:rPr lang="en-US" sz="53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They wrote this letter by them: The apostles, the elders, and the brethren, To the brethren who are of the Gentiles in Antioch, Syria, and Cilicia: Greetings. </a:t>
            </a:r>
          </a:p>
        </p:txBody>
      </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495300" y="400050"/>
            <a:ext cx="12001500" cy="897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53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Acts 15:22-29 (NKJV) </a:t>
            </a:r>
          </a:p>
          <a:p>
            <a:r>
              <a:rPr lang="en-US" sz="5300" baseline="320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24</a:t>
            </a:r>
            <a:r>
              <a:rPr lang="en-US" sz="53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Since we have heard that some who went out from us have troubled you with words, unsettling your souls, saying, "You must be circumcised and keep the law"--to whom we gave no such commandment-- </a:t>
            </a:r>
            <a:r>
              <a:rPr lang="en-US" sz="5300" baseline="320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25</a:t>
            </a:r>
            <a:r>
              <a:rPr lang="en-US" sz="53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it seemed good to us, being assembled with one accord, to send chosen men to you with our beloved Barnabas and Paul, </a:t>
            </a:r>
            <a:r>
              <a:rPr lang="en-US" sz="5300" baseline="320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26</a:t>
            </a:r>
            <a:r>
              <a:rPr lang="en-US" sz="53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men who have risked their lives for the name of our Lord Jesus Christ. </a:t>
            </a:r>
          </a:p>
        </p:txBody>
      </p:sp>
    </p:spTree>
  </p:cSld>
  <p:clrMapOvr>
    <a:masterClrMapping/>
  </p:clrMapOvr>
  <p:transition xmlns:p14="http://schemas.microsoft.com/office/powerpoint/2010/mai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495300" y="400050"/>
            <a:ext cx="12001500" cy="897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5300">
                <a:solidFill>
                  <a:srgbClr val="FFFFFF"/>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Acts 15:22-29 (NKJV) </a:t>
            </a:r>
          </a:p>
          <a:p>
            <a:r>
              <a:rPr lang="en-US" sz="5300" baseline="320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27</a:t>
            </a:r>
            <a:r>
              <a:rPr lang="en-US" sz="53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We have therefore sent Judas and Silas, who will also report the same things by word of mouth. </a:t>
            </a:r>
            <a:r>
              <a:rPr lang="en-US" sz="5300" baseline="320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28</a:t>
            </a:r>
            <a:r>
              <a:rPr lang="en-US" sz="53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For it seemed good to the Holy Spirit, and to us, to lay upon you no greater burden than these necessary things: </a:t>
            </a:r>
            <a:r>
              <a:rPr lang="en-US" sz="5300" baseline="320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29</a:t>
            </a:r>
            <a:r>
              <a:rPr lang="en-US" sz="53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that you abstain from things offered to idols, from blood, from things strangled, and from sexual immorality. If you keep yourselves from these, you will do well. Farewell. </a:t>
            </a:r>
          </a:p>
        </p:txBody>
      </p:sp>
    </p:spTree>
  </p:cSld>
  <p:clrMapOvr>
    <a:masterClrMapping/>
  </p:clrMapOvr>
  <p:transition xmlns:p14="http://schemas.microsoft.com/office/powerpoint/2010/mai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t="29947" b="47525"/>
          <a:stretch>
            <a:fillRect/>
          </a:stretch>
        </p:blipFill>
        <p:spPr bwMode="auto">
          <a:xfrm>
            <a:off x="0" y="0"/>
            <a:ext cx="130048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122" name="Rectangle 2"/>
          <p:cNvSpPr>
            <a:spLocks/>
          </p:cNvSpPr>
          <p:nvPr/>
        </p:nvSpPr>
        <p:spPr bwMode="auto">
          <a:xfrm>
            <a:off x="165100" y="1282700"/>
            <a:ext cx="12661900" cy="914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51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A Perverted Gospel Is No Gospel At All</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l="1706" t="15555" r="975" b="15926"/>
          <a:stretch>
            <a:fillRect/>
          </a:stretch>
        </p:blipFill>
        <p:spPr bwMode="auto">
          <a:xfrm>
            <a:off x="4648200" y="2438400"/>
            <a:ext cx="8064500" cy="1868488"/>
          </a:xfrm>
          <a:prstGeom prst="rect">
            <a:avLst/>
          </a:prstGeom>
          <a:noFill/>
          <a:ln>
            <a:noFill/>
          </a:ln>
          <a:effectLst>
            <a:outerShdw blurRad="152400" dist="76199" dir="2460002"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4"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2316163"/>
            <a:ext cx="4914900"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125" name="Rectangle 5"/>
          <p:cNvSpPr>
            <a:spLocks/>
          </p:cNvSpPr>
          <p:nvPr/>
        </p:nvSpPr>
        <p:spPr bwMode="auto">
          <a:xfrm>
            <a:off x="5105400" y="4305300"/>
            <a:ext cx="7785100" cy="54102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85800" indent="-685800" algn="l">
              <a:spcBef>
                <a:spcPts val="300"/>
              </a:spcBef>
              <a:buSzPct val="125000"/>
              <a:buFont typeface="Zapf Dingbats" charset="0"/>
              <a:buBlip>
                <a:blip r:embed="rId5"/>
              </a:buBlip>
            </a:pPr>
            <a:r>
              <a:rPr lang="en-US" sz="37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Paul &amp; Peter preached the same </a:t>
            </a:r>
            <a:r>
              <a:rPr lang="en-US" sz="3700" dirty="0" smtClean="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gospel</a:t>
            </a:r>
          </a:p>
          <a:p>
            <a:pPr marL="1143000" lvl="1" indent="-685800" algn="l">
              <a:spcBef>
                <a:spcPts val="300"/>
              </a:spcBef>
              <a:buSzPct val="125000"/>
              <a:buFont typeface="Wingdings" charset="2"/>
              <a:buChar char="v"/>
            </a:pPr>
            <a:r>
              <a:rPr lang="en-US" sz="37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Included </a:t>
            </a:r>
            <a:r>
              <a:rPr lang="en-US" sz="37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belief in Jesus as Lord and </a:t>
            </a:r>
            <a:r>
              <a:rPr lang="en-US" sz="37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Christ</a:t>
            </a:r>
          </a:p>
          <a:p>
            <a:pPr marL="1143000" lvl="1" indent="-685800" algn="l">
              <a:spcBef>
                <a:spcPts val="300"/>
              </a:spcBef>
              <a:buSzPct val="125000"/>
              <a:buFont typeface="Wingdings" charset="2"/>
              <a:buChar char="v"/>
            </a:pPr>
            <a:r>
              <a:rPr lang="en-US" sz="37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Included </a:t>
            </a:r>
            <a:r>
              <a:rPr lang="en-US" sz="37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repentance &amp; baptism for forgiveness of </a:t>
            </a:r>
            <a:r>
              <a:rPr lang="en-US" sz="37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sins</a:t>
            </a:r>
          </a:p>
          <a:p>
            <a:pPr marL="1143000" lvl="1" indent="-685800" algn="l">
              <a:spcBef>
                <a:spcPts val="300"/>
              </a:spcBef>
              <a:buSzPct val="125000"/>
              <a:buFont typeface="Wingdings" charset="2"/>
              <a:buChar char="v"/>
            </a:pPr>
            <a:r>
              <a:rPr lang="en-US" sz="37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Resulted </a:t>
            </a:r>
            <a:r>
              <a:rPr lang="en-US" sz="37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in </a:t>
            </a:r>
            <a:r>
              <a:rPr lang="en-US" sz="37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salvation</a:t>
            </a:r>
          </a:p>
          <a:p>
            <a:pPr marL="1143000" lvl="1" indent="-685800" algn="l">
              <a:spcBef>
                <a:spcPts val="300"/>
              </a:spcBef>
              <a:buSzPct val="125000"/>
              <a:buFont typeface="Wingdings" charset="2"/>
              <a:buChar char="v"/>
            </a:pPr>
            <a:r>
              <a:rPr lang="en-US" sz="37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Resulted </a:t>
            </a:r>
            <a:r>
              <a:rPr lang="en-US" sz="37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in a changed and obedient lifestyle</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125">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5125">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5125">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5125">
                                            <p:txEl>
                                              <p:pRg st="3" end="3"/>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51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p:cNvSpPr>
          <p:nvPr/>
        </p:nvSpPr>
        <p:spPr bwMode="auto">
          <a:xfrm>
            <a:off x="266700" y="133350"/>
            <a:ext cx="12547600" cy="20447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59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This Section Is A Defense of Paul</a:t>
            </a:r>
            <a:r>
              <a:rPr lang="ja-JP" altLang="en-US" sz="5900">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sz="59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s Authority (1:11-2:21)</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l="15129" t="856" r="2214" b="856"/>
          <a:stretch>
            <a:fillRect/>
          </a:stretch>
        </p:blipFill>
        <p:spPr bwMode="auto">
          <a:xfrm>
            <a:off x="303213" y="3098800"/>
            <a:ext cx="4133850" cy="6350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147" name="Rectangle 3"/>
          <p:cNvSpPr>
            <a:spLocks/>
          </p:cNvSpPr>
          <p:nvPr/>
        </p:nvSpPr>
        <p:spPr bwMode="auto">
          <a:xfrm>
            <a:off x="4635500" y="2438400"/>
            <a:ext cx="8001000" cy="71882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85800" indent="-685800" algn="l">
              <a:spcBef>
                <a:spcPts val="1000"/>
              </a:spcBef>
              <a:buSzPct val="77000"/>
              <a:buFontTx/>
              <a:buBlip>
                <a:blip r:embed="rId3"/>
              </a:buBlip>
            </a:pPr>
            <a:r>
              <a:rPr lang="en-US" sz="41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By deduction we can infer that Paul was being charged with</a:t>
            </a:r>
          </a:p>
          <a:p>
            <a:pPr marL="1143000" lvl="1" indent="-685800" algn="l">
              <a:spcBef>
                <a:spcPts val="300"/>
              </a:spcBef>
              <a:buSzPct val="125000"/>
              <a:buFont typeface="Zapf Dingbats" charset="0"/>
              <a:buChar char="✴"/>
            </a:pPr>
            <a:r>
              <a:rPr lang="en-US" sz="40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Preaching a man made gospel</a:t>
            </a:r>
          </a:p>
          <a:p>
            <a:pPr marL="1143000" lvl="1" indent="-685800" algn="l">
              <a:spcBef>
                <a:spcPts val="300"/>
              </a:spcBef>
              <a:buSzPct val="125000"/>
              <a:buFont typeface="Zapf Dingbats" charset="0"/>
              <a:buChar char="✴"/>
            </a:pPr>
            <a:r>
              <a:rPr lang="en-US" sz="40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Not having apostolic approval for what he taught.</a:t>
            </a:r>
          </a:p>
          <a:p>
            <a:pPr marL="1143000" lvl="1" indent="-685800" algn="l">
              <a:spcBef>
                <a:spcPts val="300"/>
              </a:spcBef>
              <a:buSzPct val="125000"/>
              <a:buFont typeface="Zapf Dingbats" charset="0"/>
              <a:buChar char="✴"/>
            </a:pPr>
            <a:r>
              <a:rPr lang="en-US" sz="40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Not being recognized as an apostle by the other apostles.</a:t>
            </a:r>
          </a:p>
          <a:p>
            <a:pPr marL="1143000" lvl="1" indent="-685800" algn="l">
              <a:spcBef>
                <a:spcPts val="300"/>
              </a:spcBef>
              <a:buSzPct val="125000"/>
              <a:buFont typeface="Zapf Dingbats" charset="0"/>
              <a:buChar char="✴"/>
            </a:pPr>
            <a:r>
              <a:rPr lang="en-US" sz="40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His authority being inferior to that of the other apostles in Jerusalem.</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6147">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6147">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6147">
                                            <p:txEl>
                                              <p:pRg st="3" end="3"/>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l="15129" t="856" r="2214" b="856"/>
          <a:stretch>
            <a:fillRect/>
          </a:stretch>
        </p:blipFill>
        <p:spPr bwMode="auto">
          <a:xfrm>
            <a:off x="303213" y="3098800"/>
            <a:ext cx="4133850" cy="6350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170" name="Rectangle 2"/>
          <p:cNvSpPr>
            <a:spLocks/>
          </p:cNvSpPr>
          <p:nvPr/>
        </p:nvSpPr>
        <p:spPr bwMode="auto">
          <a:xfrm>
            <a:off x="4724400" y="2552700"/>
            <a:ext cx="8001000" cy="69342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85800" indent="-685800" algn="l">
              <a:spcBef>
                <a:spcPts val="1000"/>
              </a:spcBef>
              <a:buSzPct val="77000"/>
              <a:buFontTx/>
              <a:buBlip>
                <a:blip r:embed="rId3"/>
              </a:buBlip>
            </a:pPr>
            <a:r>
              <a:rPr lang="en-US" sz="40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Arguing autobiographically, Paul declared that </a:t>
            </a:r>
          </a:p>
          <a:p>
            <a:pPr marL="1143000" lvl="1" indent="-685800" algn="l">
              <a:spcBef>
                <a:spcPts val="300"/>
              </a:spcBef>
              <a:buSzPct val="125000"/>
              <a:buFont typeface="Zapf Dingbats" charset="0"/>
              <a:buChar char="✴"/>
            </a:pP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His apostleship was independent of the other apostles - The gospel he preached was directly from the Lord - 1:11,12</a:t>
            </a:r>
          </a:p>
          <a:p>
            <a:pPr marL="1143000" lvl="1" indent="-685800" algn="l">
              <a:spcBef>
                <a:spcPts val="300"/>
              </a:spcBef>
              <a:buSzPct val="125000"/>
              <a:buFont typeface="Zapf Dingbats" charset="0"/>
              <a:buChar char="✴"/>
            </a:pP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He was an apostle before he met the other apostles - 1:13-17</a:t>
            </a:r>
          </a:p>
          <a:p>
            <a:pPr marL="1143000" lvl="1" indent="-685800" algn="l">
              <a:spcBef>
                <a:spcPts val="300"/>
              </a:spcBef>
              <a:buSzPct val="125000"/>
              <a:buFont typeface="Zapf Dingbats" charset="0"/>
              <a:buChar char="✴"/>
            </a:pP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When he did meet them he was received as an equal 1:18-2:10</a:t>
            </a:r>
          </a:p>
          <a:p>
            <a:pPr marL="1143000" lvl="1" indent="-685800" algn="l">
              <a:spcBef>
                <a:spcPts val="300"/>
              </a:spcBef>
              <a:buSzPct val="125000"/>
              <a:buFont typeface="Zapf Dingbats" charset="0"/>
              <a:buChar char="✴"/>
            </a:pP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He even found it necessary to rebuke Peter - 2:11-21</a:t>
            </a:r>
          </a:p>
        </p:txBody>
      </p:sp>
      <p:sp>
        <p:nvSpPr>
          <p:cNvPr id="7171" name="Rectangle 3"/>
          <p:cNvSpPr>
            <a:spLocks/>
          </p:cNvSpPr>
          <p:nvPr/>
        </p:nvSpPr>
        <p:spPr bwMode="auto">
          <a:xfrm>
            <a:off x="266700" y="133350"/>
            <a:ext cx="12547600" cy="20447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59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This Section Is A Defense of Paul</a:t>
            </a:r>
            <a:r>
              <a:rPr lang="ja-JP" altLang="en-US" sz="5900">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sz="5900">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s Authority (1:11-2:21)</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7170">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7170">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7170">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7170">
                                            <p:txEl>
                                              <p:pRg st="3" end="3"/>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71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l="15129" t="856" r="2214" b="856"/>
          <a:stretch>
            <a:fillRect/>
          </a:stretch>
        </p:blipFill>
        <p:spPr bwMode="auto">
          <a:xfrm>
            <a:off x="303213" y="3098800"/>
            <a:ext cx="4133850" cy="6350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8194" name="Rectangle 2"/>
          <p:cNvSpPr>
            <a:spLocks/>
          </p:cNvSpPr>
          <p:nvPr/>
        </p:nvSpPr>
        <p:spPr bwMode="auto">
          <a:xfrm>
            <a:off x="4724400" y="2552700"/>
            <a:ext cx="8001000" cy="63119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85800" indent="-685800" algn="l">
              <a:spcBef>
                <a:spcPts val="1000"/>
              </a:spcBef>
              <a:buSzPct val="77000"/>
              <a:buFontTx/>
              <a:buBlip>
                <a:blip r:embed="rId3"/>
              </a:buBlip>
            </a:pPr>
            <a:r>
              <a:rPr lang="en-US" sz="38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Went to meeting in Jerusalem to discuss if Gentile Christians must keep the Law: - 2:1-10</a:t>
            </a:r>
          </a:p>
          <a:p>
            <a:pPr marL="1143000" lvl="1" indent="-685800" algn="l">
              <a:spcBef>
                <a:spcPts val="1400"/>
              </a:spcBef>
              <a:buSzPct val="125000"/>
              <a:buFont typeface="Zapf Dingbats" charset="0"/>
              <a:buChar char="✴"/>
            </a:pP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After 14 years - (probably 14 years after his conversion, cf. 1:15-18) - 2:1</a:t>
            </a:r>
          </a:p>
          <a:p>
            <a:pPr marL="1143000" lvl="1" indent="-685800" algn="l">
              <a:spcBef>
                <a:spcPts val="1400"/>
              </a:spcBef>
              <a:buSzPct val="125000"/>
              <a:buFont typeface="Zapf Dingbats" charset="0"/>
              <a:buChar char="✴"/>
            </a:pP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I went up again - (on another occasion, not recounting every visit to Jerusalem) - 2:1</a:t>
            </a:r>
          </a:p>
          <a:p>
            <a:pPr marL="1143000" lvl="1" indent="-685800" algn="l">
              <a:spcBef>
                <a:spcPts val="1400"/>
              </a:spcBef>
              <a:buSzPct val="125000"/>
              <a:buFont typeface="Zapf Dingbats" charset="0"/>
              <a:buChar char="✴"/>
            </a:pP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To Jerusalem with Barnabas &amp; Titus - (refers to the meeting in Acts 15)</a:t>
            </a:r>
          </a:p>
        </p:txBody>
      </p:sp>
      <p:sp>
        <p:nvSpPr>
          <p:cNvPr id="8195" name="Rectangle 3"/>
          <p:cNvSpPr>
            <a:spLocks/>
          </p:cNvSpPr>
          <p:nvPr/>
        </p:nvSpPr>
        <p:spPr bwMode="auto">
          <a:xfrm>
            <a:off x="266700" y="317500"/>
            <a:ext cx="12547600" cy="1676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The Gospel Taught By Paul Was Endorsed By The Other Apostles</a:t>
            </a:r>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- 2:1-21</a:t>
            </a:r>
          </a:p>
        </p:txBody>
      </p:sp>
      <p:sp>
        <p:nvSpPr>
          <p:cNvPr id="8196" name="Rectangle 4"/>
          <p:cNvSpPr>
            <a:spLocks/>
          </p:cNvSpPr>
          <p:nvPr/>
        </p:nvSpPr>
        <p:spPr bwMode="auto">
          <a:xfrm>
            <a:off x="292100" y="6045200"/>
            <a:ext cx="4140200" cy="33528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6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Galatians 2:1 (NKJV) </a:t>
            </a:r>
            <a:br>
              <a:rPr lang="en-US" sz="36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br>
            <a:r>
              <a:rPr lang="en-US" sz="36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Then after fourteen years I went up again to Jerusalem with Barnabas, and also took Titus with me. </a:t>
            </a:r>
            <a:br>
              <a:rPr lang="en-US" sz="36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br>
            <a:endParaRPr lang="en-US" sz="36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8194">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8194">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8194">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81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l="15129" t="856" r="2214" b="856"/>
          <a:stretch>
            <a:fillRect/>
          </a:stretch>
        </p:blipFill>
        <p:spPr bwMode="auto">
          <a:xfrm>
            <a:off x="303213" y="3098800"/>
            <a:ext cx="4133850" cy="6350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9218" name="Rectangle 2"/>
          <p:cNvSpPr>
            <a:spLocks/>
          </p:cNvSpPr>
          <p:nvPr/>
        </p:nvSpPr>
        <p:spPr bwMode="auto">
          <a:xfrm>
            <a:off x="4724400" y="2552700"/>
            <a:ext cx="8001000" cy="70993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85800" indent="-685800" algn="l">
              <a:spcBef>
                <a:spcPts val="1000"/>
              </a:spcBef>
              <a:buSzPct val="77000"/>
              <a:buFontTx/>
              <a:buBlip>
                <a:blip r:embed="rId3"/>
              </a:buBlip>
            </a:pPr>
            <a:r>
              <a:rPr lang="en-US" sz="38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Went to meeting in Jerusalem to discuss if Gentile Christians must keep the Law: - 2:1-10</a:t>
            </a:r>
          </a:p>
          <a:p>
            <a:pPr marL="1143000" lvl="1" indent="-685800" algn="l">
              <a:spcBef>
                <a:spcPts val="1400"/>
              </a:spcBef>
              <a:buSzPct val="125000"/>
              <a:buFont typeface="Zapf Dingbats" charset="0"/>
              <a:buChar char="✴"/>
            </a:pP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Went to this meeting by Revelation: - 2:2; Acts 15:2,4,6,12</a:t>
            </a:r>
          </a:p>
          <a:p>
            <a:pPr marL="1143000" lvl="1" indent="-685800" algn="l">
              <a:spcBef>
                <a:spcPts val="1400"/>
              </a:spcBef>
              <a:buSzPct val="125000"/>
              <a:buFont typeface="Zapf Dingbats" charset="0"/>
              <a:buChar char="✴"/>
            </a:pPr>
            <a:r>
              <a:rPr lang="ja-JP" altLang="en-US" sz="3500" dirty="0">
                <a:solidFill>
                  <a:srgbClr val="FEDF98"/>
                </a:solidFill>
                <a:effectLst>
                  <a:outerShdw blurRad="38100" dist="38100" dir="2700000" algn="tl">
                    <a:srgbClr val="000000"/>
                  </a:outerShdw>
                </a:effectLst>
                <a:latin typeface="Arial"/>
                <a:ea typeface="ＭＳ Ｐゴシック" charset="0"/>
                <a:cs typeface="Hoefler Text" charset="0"/>
                <a:sym typeface="Hoefler Text" charset="0"/>
              </a:rPr>
              <a:t>“</a:t>
            </a: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Lest by any means I might run, or had run in vain</a:t>
            </a:r>
            <a:r>
              <a:rPr lang="ja-JP" altLang="en-US" sz="3500" dirty="0">
                <a:solidFill>
                  <a:srgbClr val="FEDF98"/>
                </a:solidFill>
                <a:effectLst>
                  <a:outerShdw blurRad="38100" dist="38100" dir="2700000" algn="tl">
                    <a:srgbClr val="000000"/>
                  </a:outerShdw>
                </a:effectLst>
                <a:latin typeface="Arial"/>
                <a:ea typeface="ＭＳ Ｐゴシック" charset="0"/>
                <a:cs typeface="Hoefler Text" charset="0"/>
                <a:sym typeface="Hoefler Text" charset="0"/>
              </a:rPr>
              <a:t>”</a:t>
            </a: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 - </a:t>
            </a:r>
            <a:r>
              <a:rPr lang="en-US" sz="33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(Not that Paul questioned the truthfulness of the gospel he taught, but was concerned that the </a:t>
            </a:r>
            <a:r>
              <a:rPr lang="en-US" sz="3300" dirty="0" err="1">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Judaizers</a:t>
            </a:r>
            <a:r>
              <a:rPr lang="en-US" sz="33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 would destroy his efforts of preaching the truth among the Gentiles)</a:t>
            </a: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 - 2:2; cf. 1:6-12</a:t>
            </a:r>
          </a:p>
        </p:txBody>
      </p:sp>
      <p:sp>
        <p:nvSpPr>
          <p:cNvPr id="9219" name="Rectangle 3"/>
          <p:cNvSpPr>
            <a:spLocks/>
          </p:cNvSpPr>
          <p:nvPr/>
        </p:nvSpPr>
        <p:spPr bwMode="auto">
          <a:xfrm>
            <a:off x="266700" y="317500"/>
            <a:ext cx="12547600" cy="1676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The Gospel Taught By Paul Was Endorsed By The Other Apostles</a:t>
            </a:r>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- 2:1-21</a:t>
            </a:r>
          </a:p>
        </p:txBody>
      </p:sp>
      <p:sp>
        <p:nvSpPr>
          <p:cNvPr id="9220" name="Rectangle 4"/>
          <p:cNvSpPr>
            <a:spLocks/>
          </p:cNvSpPr>
          <p:nvPr/>
        </p:nvSpPr>
        <p:spPr bwMode="auto">
          <a:xfrm>
            <a:off x="292100" y="4933950"/>
            <a:ext cx="4140200" cy="45847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6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Galatians 2:2 (NKJV) </a:t>
            </a:r>
          </a:p>
          <a:p>
            <a:r>
              <a:rPr lang="en-US" sz="29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And I went up by revelation, and communicated to them that gospel which I preach among the Gentiles, but privately to those who were of reputation, lest by any means I might run, or had run, in vain. </a:t>
            </a:r>
            <a:br>
              <a:rPr lang="en-US" sz="29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br>
            <a:endParaRPr lang="en-US" sz="29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9218">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9218">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92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l="15129" t="856" r="2214" b="856"/>
          <a:stretch>
            <a:fillRect/>
          </a:stretch>
        </p:blipFill>
        <p:spPr bwMode="auto">
          <a:xfrm>
            <a:off x="303213" y="3098800"/>
            <a:ext cx="4133850" cy="6350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242" name="Rectangle 2"/>
          <p:cNvSpPr>
            <a:spLocks/>
          </p:cNvSpPr>
          <p:nvPr/>
        </p:nvSpPr>
        <p:spPr bwMode="auto">
          <a:xfrm>
            <a:off x="4724400" y="2552700"/>
            <a:ext cx="8001000" cy="70993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85800" indent="-685800" algn="l">
              <a:spcBef>
                <a:spcPts val="1000"/>
              </a:spcBef>
              <a:buSzPct val="77000"/>
              <a:buFontTx/>
              <a:buBlip>
                <a:blip r:embed="rId3"/>
              </a:buBlip>
            </a:pPr>
            <a:r>
              <a:rPr lang="en-US" sz="38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Went to meeting in Jerusalem to discuss if Gentile Christians must keep the Law: - 2:1-10</a:t>
            </a:r>
          </a:p>
          <a:p>
            <a:pPr marL="1143000" lvl="1" indent="-685800" algn="l">
              <a:spcBef>
                <a:spcPts val="1400"/>
              </a:spcBef>
              <a:buSzPct val="125000"/>
              <a:buFont typeface="Zapf Dingbats" charset="0"/>
              <a:buChar char="✴"/>
            </a:pPr>
            <a:r>
              <a:rPr lang="en-US" sz="34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False teachers sought to compel Titus to be circumcised but Paul refused to compromise the truth of the gospel – 2:3-5; Acts 15:</a:t>
            </a:r>
            <a:r>
              <a:rPr lang="en-US" sz="34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1,2</a:t>
            </a:r>
          </a:p>
          <a:p>
            <a:pPr marL="1143000" lvl="1" indent="-685800" algn="l">
              <a:spcBef>
                <a:spcPts val="1400"/>
              </a:spcBef>
              <a:buSzPct val="125000"/>
              <a:buFont typeface="Zapf Dingbats" charset="0"/>
              <a:buChar char="✴"/>
            </a:pPr>
            <a:r>
              <a:rPr lang="en-US" sz="3400" dirty="0" smtClean="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Paul </a:t>
            </a:r>
            <a:r>
              <a:rPr lang="en-US" sz="34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did circumcise Timothy as an expedient to his work, (Acts 16:1-3) but not for salvation - however it would not have been expedient to circumcise Titus. - (1 Cor. 9:21ff)</a:t>
            </a:r>
          </a:p>
        </p:txBody>
      </p:sp>
      <p:sp>
        <p:nvSpPr>
          <p:cNvPr id="10243" name="Rectangle 3"/>
          <p:cNvSpPr>
            <a:spLocks/>
          </p:cNvSpPr>
          <p:nvPr/>
        </p:nvSpPr>
        <p:spPr bwMode="auto">
          <a:xfrm>
            <a:off x="266700" y="317500"/>
            <a:ext cx="12547600" cy="1676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The Gospel Taught By Paul Was Endorsed By The Other Apostles</a:t>
            </a:r>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- 2:1-21</a:t>
            </a:r>
          </a:p>
        </p:txBody>
      </p:sp>
      <p:sp>
        <p:nvSpPr>
          <p:cNvPr id="10244" name="Rectangle 4"/>
          <p:cNvSpPr>
            <a:spLocks/>
          </p:cNvSpPr>
          <p:nvPr/>
        </p:nvSpPr>
        <p:spPr bwMode="auto">
          <a:xfrm>
            <a:off x="292100" y="4235450"/>
            <a:ext cx="4140200" cy="51435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6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Galatians 2:3-5 (NKJV) </a:t>
            </a:r>
          </a:p>
          <a:p>
            <a:r>
              <a:rPr lang="en-US" sz="2900" baseline="320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3</a:t>
            </a:r>
            <a:r>
              <a:rPr lang="en-US" sz="29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Yet not even Titus who was with me, being a Greek, was compelled to be circumcised. </a:t>
            </a:r>
            <a:br>
              <a:rPr lang="en-US" sz="29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br>
            <a:r>
              <a:rPr lang="en-US" sz="29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 .  </a:t>
            </a:r>
            <a:r>
              <a:rPr lang="en-US" sz="2900" baseline="320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5</a:t>
            </a:r>
            <a:r>
              <a:rPr lang="en-US" sz="29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to whom we did not yield submission even for an hour, that the truth of the gospel might continue with you.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0242">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10242">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102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l="15129" t="856" r="2214" b="856"/>
          <a:stretch>
            <a:fillRect/>
          </a:stretch>
        </p:blipFill>
        <p:spPr bwMode="auto">
          <a:xfrm>
            <a:off x="303213" y="3098800"/>
            <a:ext cx="4133850" cy="63500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1266" name="Rectangle 2"/>
          <p:cNvSpPr>
            <a:spLocks/>
          </p:cNvSpPr>
          <p:nvPr/>
        </p:nvSpPr>
        <p:spPr bwMode="auto">
          <a:xfrm>
            <a:off x="4724400" y="2552700"/>
            <a:ext cx="8001000" cy="68453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685800" indent="-685800" algn="l">
              <a:spcBef>
                <a:spcPts val="1000"/>
              </a:spcBef>
              <a:buSzPct val="77000"/>
              <a:buFontTx/>
              <a:buBlip>
                <a:blip r:embed="rId3"/>
              </a:buBlip>
            </a:pPr>
            <a:r>
              <a:rPr lang="en-US" sz="3800" dirty="0">
                <a:solidFill>
                  <a:srgbClr val="FEDF98"/>
                </a:solidFill>
                <a:effectLst>
                  <a:outerShdw blurRad="38100" dist="38100" dir="2700000" algn="tl">
                    <a:srgbClr val="000000"/>
                  </a:outerShdw>
                </a:effectLst>
                <a:latin typeface="Charcoal CY" charset="0"/>
                <a:ea typeface="ＭＳ Ｐゴシック" charset="0"/>
                <a:cs typeface="Charcoal CY" charset="0"/>
                <a:sym typeface="Charcoal CY" charset="0"/>
              </a:rPr>
              <a:t>Went to meeting in Jerusalem to discuss if Gentile Christians must keep the Law: - 2:1-10</a:t>
            </a:r>
          </a:p>
          <a:p>
            <a:pPr marL="1143000" lvl="1" indent="-685800" algn="l">
              <a:spcBef>
                <a:spcPts val="1400"/>
              </a:spcBef>
              <a:buSzPct val="125000"/>
              <a:buFont typeface="Zapf Dingbats" charset="0"/>
              <a:buChar char="✴"/>
            </a:pP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Paul met with Peter, James and John who seemed to be pillars – 2:6,9</a:t>
            </a:r>
          </a:p>
          <a:p>
            <a:pPr marL="1143000" lvl="1" indent="-685800" algn="l">
              <a:spcBef>
                <a:spcPts val="1400"/>
              </a:spcBef>
              <a:buSzPct val="125000"/>
              <a:buFont typeface="Zapf Dingbats" charset="0"/>
              <a:buChar char="✴"/>
            </a:pP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They added nothing to Paul - 2:6; 1:9-23; </a:t>
            </a:r>
            <a:r>
              <a:rPr lang="en-US" sz="3500" dirty="0" err="1">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Eph</a:t>
            </a: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 3:1-5</a:t>
            </a:r>
          </a:p>
          <a:p>
            <a:pPr marL="1143000" lvl="1" indent="-685800" algn="l">
              <a:spcBef>
                <a:spcPts val="1400"/>
              </a:spcBef>
              <a:buSzPct val="125000"/>
              <a:buFont typeface="Zapf Dingbats" charset="0"/>
              <a:buChar char="✴"/>
            </a:pPr>
            <a:r>
              <a:rPr lang="en-US" sz="3500" dirty="0">
                <a:solidFill>
                  <a:srgbClr val="FEDF98"/>
                </a:solidFill>
                <a:effectLst>
                  <a:outerShdw blurRad="38100" dist="38100" dir="2700000" algn="tl">
                    <a:srgbClr val="000000"/>
                  </a:outerShdw>
                </a:effectLst>
                <a:latin typeface="Hoefler Text" charset="0"/>
                <a:ea typeface="ＭＳ Ｐゴシック" charset="0"/>
                <a:cs typeface="Hoefler Text" charset="0"/>
                <a:sym typeface="Hoefler Text" charset="0"/>
              </a:rPr>
              <a:t>The other apostles received Paul and endorsed the gospel he preached as being from Christ - 2:7-10; Acts 15:6-29, [see vs. 25,26]</a:t>
            </a:r>
          </a:p>
        </p:txBody>
      </p:sp>
      <p:sp>
        <p:nvSpPr>
          <p:cNvPr id="11267" name="Rectangle 3"/>
          <p:cNvSpPr>
            <a:spLocks/>
          </p:cNvSpPr>
          <p:nvPr/>
        </p:nvSpPr>
        <p:spPr bwMode="auto">
          <a:xfrm>
            <a:off x="266700" y="317500"/>
            <a:ext cx="12547600" cy="1676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The Gospel Taught By Paul Was Endorsed By The Other Apostles</a:t>
            </a:r>
            <a:r>
              <a:rPr lang="ja-JP" altLang="en-US">
                <a:solidFill>
                  <a:srgbClr val="FFFCAB"/>
                </a:solidFill>
                <a:effectLst>
                  <a:outerShdw blurRad="38100" dist="38100" dir="2700000" algn="tl">
                    <a:srgbClr val="000000"/>
                  </a:outerShdw>
                </a:effectLst>
                <a:latin typeface="Arial"/>
                <a:ea typeface="ＭＳ Ｐゴシック" charset="0"/>
                <a:cs typeface="Charcoal CY" charset="0"/>
                <a:sym typeface="Charcoal CY" charset="0"/>
              </a:rPr>
              <a:t>”</a:t>
            </a:r>
            <a:r>
              <a:rPr lang="en-US">
                <a:solidFill>
                  <a:srgbClr val="FFFCAB"/>
                </a:solidFill>
                <a:effectLst>
                  <a:outerShdw blurRad="38100" dist="38100" dir="2700000" algn="tl">
                    <a:srgbClr val="000000"/>
                  </a:outerShdw>
                </a:effectLst>
                <a:latin typeface="Charcoal CY" charset="0"/>
                <a:ea typeface="ＭＳ Ｐゴシック" charset="0"/>
                <a:cs typeface="Charcoal CY" charset="0"/>
                <a:sym typeface="Charcoal CY" charset="0"/>
              </a:rPr>
              <a:t> - 2:1-21</a:t>
            </a:r>
          </a:p>
        </p:txBody>
      </p:sp>
      <p:sp>
        <p:nvSpPr>
          <p:cNvPr id="11268" name="Rectangle 4"/>
          <p:cNvSpPr>
            <a:spLocks/>
          </p:cNvSpPr>
          <p:nvPr/>
        </p:nvSpPr>
        <p:spPr bwMode="auto">
          <a:xfrm>
            <a:off x="292100" y="4991100"/>
            <a:ext cx="4140200" cy="4470400"/>
          </a:xfrm>
          <a:prstGeom prst="rect">
            <a:avLst/>
          </a:prstGeom>
          <a:noFill/>
          <a:ln>
            <a:noFill/>
          </a:ln>
          <a:effectLst>
            <a:outerShdw blurRad="165100" dist="888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9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Galatians 2:6 (NKJV) </a:t>
            </a:r>
            <a:br>
              <a:rPr lang="en-US" sz="29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br>
            <a:r>
              <a:rPr lang="en-US" sz="29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But from those who seemed to be something--whatever they were, it makes no difference to me; God shows personal favoritism to no man--for those who seemed to be something added nothing to me. </a:t>
            </a:r>
            <a:br>
              <a:rPr lang="en-US" sz="29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br>
            <a:endParaRPr lang="en-US" sz="290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1266">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11266">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11266">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112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
      <a:dk1>
        <a:srgbClr val="2F1A14"/>
      </a:dk1>
      <a:lt1>
        <a:srgbClr val="D0E5EB"/>
      </a:lt1>
      <a:dk2>
        <a:srgbClr val="000000"/>
      </a:dk2>
      <a:lt2>
        <a:srgbClr val="000000"/>
      </a:lt2>
      <a:accent1>
        <a:srgbClr val="333333"/>
      </a:accent1>
      <a:accent2>
        <a:srgbClr val="333399"/>
      </a:accent2>
      <a:accent3>
        <a:srgbClr val="E4F0F3"/>
      </a:accent3>
      <a:accent4>
        <a:srgbClr val="27140F"/>
      </a:accent4>
      <a:accent5>
        <a:srgbClr val="ADADAD"/>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rgbClr val="2F1A14"/>
            </a:solidFill>
            <a:effectLst/>
            <a:latin typeface="Papyrus" charset="0"/>
            <a:ea typeface="ヒラギノ角ゴ ProN W3" charset="0"/>
            <a:cs typeface="ヒラギノ角ゴ ProN W3" charset="0"/>
            <a:sym typeface="Papyru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1944</Words>
  <Characters>0</Characters>
  <Application>Microsoft Macintosh PowerPoint</Application>
  <PresentationFormat>Custom</PresentationFormat>
  <Lines>0</Lines>
  <Paragraphs>103</Paragraphs>
  <Slides>22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Papyrus</vt:lpstr>
      <vt:lpstr>ヒラギノ角ゴ ProN W3</vt:lpstr>
      <vt:lpstr>Gill Sans</vt:lpstr>
      <vt:lpstr>Charcoal CY</vt:lpstr>
      <vt:lpstr>Hoefler Text</vt:lpstr>
      <vt:lpstr>Zapf Dingbats</vt:lpstr>
      <vt:lpstr>Calibri</vt:lpstr>
      <vt:lpstr>Boulder Regular</vt:lpstr>
      <vt:lpstr>Chalkboard</vt:lpstr>
      <vt:lpstr>Book Antiqua</vt:lpstr>
      <vt:lpstr>Title &amp; Bullets</vt:lpstr>
      <vt:lpstr>Title &amp;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Don Mcclain</cp:lastModifiedBy>
  <cp:revision>1</cp:revision>
  <dcterms:modified xsi:type="dcterms:W3CDTF">2013-04-03T02:58:13Z</dcterms:modified>
</cp:coreProperties>
</file>