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  <p:sldMasterId id="2147483676" r:id="rId29"/>
    <p:sldMasterId id="2147483677" r:id="rId30"/>
    <p:sldMasterId id="2147483678" r:id="rId31"/>
  </p:sldMasterIdLst>
  <p:sldIdLst>
    <p:sldId id="256" r:id="rId32"/>
    <p:sldId id="257" r:id="rId33"/>
    <p:sldId id="258" r:id="rId34"/>
    <p:sldId id="265" r:id="rId35"/>
    <p:sldId id="259" r:id="rId36"/>
    <p:sldId id="268" r:id="rId37"/>
    <p:sldId id="269" r:id="rId38"/>
    <p:sldId id="270" r:id="rId39"/>
    <p:sldId id="271" r:id="rId40"/>
    <p:sldId id="272" r:id="rId41"/>
    <p:sldId id="273" r:id="rId42"/>
    <p:sldId id="276" r:id="rId43"/>
    <p:sldId id="267" r:id="rId44"/>
    <p:sldId id="274" r:id="rId45"/>
    <p:sldId id="277" r:id="rId46"/>
    <p:sldId id="278" r:id="rId47"/>
    <p:sldId id="261" r:id="rId48"/>
    <p:sldId id="262" r:id="rId49"/>
    <p:sldId id="263" r:id="rId50"/>
    <p:sldId id="264" r:id="rId51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168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19.xml"/><Relationship Id="rId51" Type="http://schemas.openxmlformats.org/officeDocument/2006/relationships/slide" Target="slides/slide2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9.xml"/><Relationship Id="rId41" Type="http://schemas.openxmlformats.org/officeDocument/2006/relationships/slide" Target="slides/slide10.xml"/><Relationship Id="rId42" Type="http://schemas.openxmlformats.org/officeDocument/2006/relationships/slide" Target="slides/slide11.xml"/><Relationship Id="rId43" Type="http://schemas.openxmlformats.org/officeDocument/2006/relationships/slide" Target="slides/slide12.xml"/><Relationship Id="rId44" Type="http://schemas.openxmlformats.org/officeDocument/2006/relationships/slide" Target="slides/slide13.xml"/><Relationship Id="rId45" Type="http://schemas.openxmlformats.org/officeDocument/2006/relationships/slide" Target="slides/slide14.xml"/><Relationship Id="rId46" Type="http://schemas.openxmlformats.org/officeDocument/2006/relationships/slide" Target="slides/slide15.xml"/><Relationship Id="rId47" Type="http://schemas.openxmlformats.org/officeDocument/2006/relationships/slide" Target="slides/slide16.xml"/><Relationship Id="rId48" Type="http://schemas.openxmlformats.org/officeDocument/2006/relationships/slide" Target="slides/slide17.xml"/><Relationship Id="rId4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" Target="slides/slide1.xml"/><Relationship Id="rId33" Type="http://schemas.openxmlformats.org/officeDocument/2006/relationships/slide" Target="slides/slide2.xml"/><Relationship Id="rId34" Type="http://schemas.openxmlformats.org/officeDocument/2006/relationships/slide" Target="slides/slide3.xml"/><Relationship Id="rId35" Type="http://schemas.openxmlformats.org/officeDocument/2006/relationships/slide" Target="slides/slide4.xml"/><Relationship Id="rId36" Type="http://schemas.openxmlformats.org/officeDocument/2006/relationships/slide" Target="slides/slide5.xml"/><Relationship Id="rId37" Type="http://schemas.openxmlformats.org/officeDocument/2006/relationships/slide" Target="slides/slide6.xml"/><Relationship Id="rId38" Type="http://schemas.openxmlformats.org/officeDocument/2006/relationships/slide" Target="slides/slide7.xml"/><Relationship Id="rId39" Type="http://schemas.openxmlformats.org/officeDocument/2006/relationships/slide" Target="slides/slide8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43BED6-F5BA-9C4B-9908-342931B1A3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2200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0C84C7-C27F-E543-849A-05EA597C2A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9468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4693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9580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15012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3815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49118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66342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774124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404211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649292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5498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4B6AF8-CAFB-7F4F-906B-3E20725E55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78796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07746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22826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8287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4449237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40744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79995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13340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58339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857985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316468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3652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47101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40073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38353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60732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952079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55490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9528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17592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95196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58394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13205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18193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88705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2417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63936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97651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302606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50510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87633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51379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3339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9444415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193376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319630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9590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59788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40608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2423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893648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79547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29870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1826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77318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666958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733047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011486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8513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37346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79598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79313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975376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01449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6347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532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86060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176074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5283219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708098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26025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8356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32401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06450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638002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9166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14451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25896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35232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834906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02891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081397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26845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09885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7436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88446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385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6705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2357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38627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99137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203482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79576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557489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6285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14683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08995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6825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6362439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559427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65455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93080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92864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526237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351157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574999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09014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7466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1236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EA13EA-B164-9042-B4DC-ADC199313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8356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732769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82442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4141837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82402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6884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50949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038303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632486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186846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92796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4974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08746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24410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12179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639202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2314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43075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52578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60849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4437599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877520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0659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51412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72588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7854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83485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9450638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8817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69458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50896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236966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444963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6552164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61885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97658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06686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56640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18567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038091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59601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93737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26739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365266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308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36963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979191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45343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90037"/>
      </p:ext>
    </p:extLst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99653"/>
      </p:ext>
    </p:extLst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87305"/>
      </p:ext>
    </p:extLst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43430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5098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74901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49765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50782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173778"/>
      </p:ext>
    </p:extLst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891251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3793260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99807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01875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17373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06200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147257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62238"/>
      </p:ext>
    </p:extLst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3925"/>
      </p:ext>
    </p:extLst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6706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86873"/>
      </p:ext>
    </p:extLst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706601"/>
      </p:ext>
    </p:extLst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011232"/>
      </p:ext>
    </p:extLst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811324"/>
      </p:ext>
    </p:extLst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56708"/>
      </p:ext>
    </p:extLst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13881"/>
      </p:ext>
    </p:extLst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41697"/>
      </p:ext>
    </p:extLst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04899"/>
      </p:ext>
    </p:extLst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550491"/>
      </p:ext>
    </p:extLst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45862"/>
      </p:ext>
    </p:extLst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3070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18628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50595"/>
      </p:ext>
    </p:extLst>
  </p:cSld>
  <p:clrMapOvr>
    <a:masterClrMapping/>
  </p:clrMapOvr>
  <p:transition xmlns:p14="http://schemas.microsoft.com/office/powerpoint/2010/main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341176"/>
      </p:ext>
    </p:extLst>
  </p:cSld>
  <p:clrMapOvr>
    <a:masterClrMapping/>
  </p:clrMapOvr>
  <p:transition xmlns:p14="http://schemas.microsoft.com/office/powerpoint/2010/main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704378"/>
      </p:ext>
    </p:extLst>
  </p:cSld>
  <p:clrMapOvr>
    <a:masterClrMapping/>
  </p:clrMapOvr>
  <p:transition xmlns:p14="http://schemas.microsoft.com/office/powerpoint/2010/main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371403"/>
      </p:ext>
    </p:extLst>
  </p:cSld>
  <p:clrMapOvr>
    <a:masterClrMapping/>
  </p:clrMapOvr>
  <p:transition xmlns:p14="http://schemas.microsoft.com/office/powerpoint/2010/main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53579"/>
      </p:ext>
    </p:extLst>
  </p:cSld>
  <p:clrMapOvr>
    <a:masterClrMapping/>
  </p:clrMapOvr>
  <p:transition xmlns:p14="http://schemas.microsoft.com/office/powerpoint/2010/main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76212"/>
      </p:ext>
    </p:extLst>
  </p:cSld>
  <p:clrMapOvr>
    <a:masterClrMapping/>
  </p:clrMapOvr>
  <p:transition xmlns:p14="http://schemas.microsoft.com/office/powerpoint/2010/main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4989"/>
      </p:ext>
    </p:extLst>
  </p:cSld>
  <p:clrMapOvr>
    <a:masterClrMapping/>
  </p:clrMapOvr>
  <p:transition xmlns:p14="http://schemas.microsoft.com/office/powerpoint/2010/main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27991"/>
      </p:ext>
    </p:extLst>
  </p:cSld>
  <p:clrMapOvr>
    <a:masterClrMapping/>
  </p:clrMapOvr>
  <p:transition xmlns:p14="http://schemas.microsoft.com/office/powerpoint/2010/main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247992"/>
      </p:ext>
    </p:extLst>
  </p:cSld>
  <p:clrMapOvr>
    <a:masterClrMapping/>
  </p:clrMapOvr>
  <p:transition xmlns:p14="http://schemas.microsoft.com/office/powerpoint/2010/main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0754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79750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39174"/>
      </p:ext>
    </p:extLst>
  </p:cSld>
  <p:clrMapOvr>
    <a:masterClrMapping/>
  </p:clrMapOvr>
  <p:transition xmlns:p14="http://schemas.microsoft.com/office/powerpoint/2010/main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30323"/>
      </p:ext>
    </p:extLst>
  </p:cSld>
  <p:clrMapOvr>
    <a:masterClrMapping/>
  </p:clrMapOvr>
  <p:transition xmlns:p14="http://schemas.microsoft.com/office/powerpoint/2010/main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048887"/>
      </p:ext>
    </p:extLst>
  </p:cSld>
  <p:clrMapOvr>
    <a:masterClrMapping/>
  </p:clrMapOvr>
  <p:transition xmlns:p14="http://schemas.microsoft.com/office/powerpoint/2010/main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635867"/>
      </p:ext>
    </p:extLst>
  </p:cSld>
  <p:clrMapOvr>
    <a:masterClrMapping/>
  </p:clrMapOvr>
  <p:transition xmlns:p14="http://schemas.microsoft.com/office/powerpoint/2010/main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345882"/>
      </p:ext>
    </p:extLst>
  </p:cSld>
  <p:clrMapOvr>
    <a:masterClrMapping/>
  </p:clrMapOvr>
  <p:transition xmlns:p14="http://schemas.microsoft.com/office/powerpoint/2010/main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84556"/>
      </p:ext>
    </p:extLst>
  </p:cSld>
  <p:clrMapOvr>
    <a:masterClrMapping/>
  </p:clrMapOvr>
  <p:transition xmlns:p14="http://schemas.microsoft.com/office/powerpoint/2010/main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9642"/>
      </p:ext>
    </p:extLst>
  </p:cSld>
  <p:clrMapOvr>
    <a:masterClrMapping/>
  </p:clrMapOvr>
  <p:transition xmlns:p14="http://schemas.microsoft.com/office/powerpoint/2010/main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95422"/>
      </p:ext>
    </p:extLst>
  </p:cSld>
  <p:clrMapOvr>
    <a:masterClrMapping/>
  </p:clrMapOvr>
  <p:transition xmlns:p14="http://schemas.microsoft.com/office/powerpoint/2010/main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19202"/>
      </p:ext>
    </p:extLst>
  </p:cSld>
  <p:clrMapOvr>
    <a:masterClrMapping/>
  </p:clrMapOvr>
  <p:transition xmlns:p14="http://schemas.microsoft.com/office/powerpoint/2010/main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67635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657467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8472"/>
      </p:ext>
    </p:extLst>
  </p:cSld>
  <p:clrMapOvr>
    <a:masterClrMapping/>
  </p:clrMapOvr>
  <p:transition xmlns:p14="http://schemas.microsoft.com/office/powerpoint/2010/main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94629"/>
      </p:ext>
    </p:extLst>
  </p:cSld>
  <p:clrMapOvr>
    <a:masterClrMapping/>
  </p:clrMapOvr>
  <p:transition xmlns:p14="http://schemas.microsoft.com/office/powerpoint/2010/main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7162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76808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58377"/>
      </p:ext>
    </p:extLst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736432"/>
      </p:ext>
    </p:extLst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26145"/>
      </p:ext>
    </p:extLst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27859"/>
      </p:ext>
    </p:extLst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42871"/>
      </p:ext>
    </p:extLst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5591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32627B-21F9-1D49-8A3C-971AE31292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895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341788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1945646"/>
      </p:ext>
    </p:extLst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27678"/>
      </p:ext>
    </p:extLst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80031"/>
      </p:ext>
    </p:extLst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8372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68824"/>
      </p:ext>
    </p:extLst>
  </p:cSld>
  <p:clrMapOvr>
    <a:masterClrMapping/>
  </p:clrMapOvr>
  <p:transition xmlns:p14="http://schemas.microsoft.com/office/powerpoint/2010/main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661475"/>
      </p:ext>
    </p:extLst>
  </p:cSld>
  <p:clrMapOvr>
    <a:masterClrMapping/>
  </p:clrMapOvr>
  <p:transition xmlns:p14="http://schemas.microsoft.com/office/powerpoint/2010/main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7258934"/>
      </p:ext>
    </p:extLst>
  </p:cSld>
  <p:clrMapOvr>
    <a:masterClrMapping/>
  </p:clrMapOvr>
  <p:transition xmlns:p14="http://schemas.microsoft.com/office/powerpoint/2010/main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48157"/>
      </p:ext>
    </p:extLst>
  </p:cSld>
  <p:clrMapOvr>
    <a:masterClrMapping/>
  </p:clrMapOvr>
  <p:transition xmlns:p14="http://schemas.microsoft.com/office/powerpoint/2010/main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83690"/>
      </p:ext>
    </p:extLst>
  </p:cSld>
  <p:clrMapOvr>
    <a:masterClrMapping/>
  </p:clrMapOvr>
  <p:transition xmlns:p14="http://schemas.microsoft.com/office/powerpoint/2010/main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3774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288568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4961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973820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09805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89759"/>
      </p:ext>
    </p:extLst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7892"/>
      </p:ext>
    </p:extLst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375357"/>
      </p:ext>
    </p:extLst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90496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182515"/>
      </p:ext>
    </p:extLst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5381"/>
      </p:ext>
    </p:extLst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140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20487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69878"/>
      </p:ext>
    </p:extLst>
  </p:cSld>
  <p:clrMapOvr>
    <a:masterClrMapping/>
  </p:clrMapOvr>
  <p:transition xmlns:p14="http://schemas.microsoft.com/office/powerpoint/2010/main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5499"/>
      </p:ext>
    </p:extLst>
  </p:cSld>
  <p:clrMapOvr>
    <a:masterClrMapping/>
  </p:clrMapOvr>
  <p:transition xmlns:p14="http://schemas.microsoft.com/office/powerpoint/2010/main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127484"/>
      </p:ext>
    </p:extLst>
  </p:cSld>
  <p:clrMapOvr>
    <a:masterClrMapping/>
  </p:clrMapOvr>
  <p:transition xmlns:p14="http://schemas.microsoft.com/office/powerpoint/2010/main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22853"/>
      </p:ext>
    </p:extLst>
  </p:cSld>
  <p:clrMapOvr>
    <a:masterClrMapping/>
  </p:clrMapOvr>
  <p:transition xmlns:p14="http://schemas.microsoft.com/office/powerpoint/2010/main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02136"/>
      </p:ext>
    </p:extLst>
  </p:cSld>
  <p:clrMapOvr>
    <a:masterClrMapping/>
  </p:clrMapOvr>
  <p:transition xmlns:p14="http://schemas.microsoft.com/office/powerpoint/2010/main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4385"/>
      </p:ext>
    </p:extLst>
  </p:cSld>
  <p:clrMapOvr>
    <a:masterClrMapping/>
  </p:clrMapOvr>
  <p:transition xmlns:p14="http://schemas.microsoft.com/office/powerpoint/2010/main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47665"/>
      </p:ext>
    </p:extLst>
  </p:cSld>
  <p:clrMapOvr>
    <a:masterClrMapping/>
  </p:clrMapOvr>
  <p:transition xmlns:p14="http://schemas.microsoft.com/office/powerpoint/2010/main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173922"/>
      </p:ext>
    </p:extLst>
  </p:cSld>
  <p:clrMapOvr>
    <a:masterClrMapping/>
  </p:clrMapOvr>
  <p:transition xmlns:p14="http://schemas.microsoft.com/office/powerpoint/2010/main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3661590"/>
      </p:ext>
    </p:extLst>
  </p:cSld>
  <p:clrMapOvr>
    <a:masterClrMapping/>
  </p:clrMapOvr>
  <p:transition xmlns:p14="http://schemas.microsoft.com/office/powerpoint/2010/main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0388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2559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35008"/>
      </p:ext>
    </p:extLst>
  </p:cSld>
  <p:clrMapOvr>
    <a:masterClrMapping/>
  </p:clrMapOvr>
  <p:transition xmlns:p14="http://schemas.microsoft.com/office/powerpoint/2010/main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4569"/>
      </p:ext>
    </p:extLst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819"/>
      </p:ext>
    </p:extLst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913144"/>
      </p:ext>
    </p:extLst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99969"/>
      </p:ext>
    </p:extLst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94428"/>
      </p:ext>
    </p:extLst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74382"/>
      </p:ext>
    </p:extLst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619127"/>
      </p:ext>
    </p:extLst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090925"/>
      </p:ext>
    </p:extLst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9502402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50311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22984"/>
      </p:ext>
    </p:extLst>
  </p:cSld>
  <p:clrMapOvr>
    <a:masterClrMapping/>
  </p:clrMapOvr>
  <p:transition xmlns:p14="http://schemas.microsoft.com/office/powerpoint/2010/main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56239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52873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075235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41096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2336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4105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F3BEFF-1670-DC43-BA90-68CF867226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6522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31817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65065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851094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6099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11261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91081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60569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819539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778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0660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D1F57E-102C-804E-9F93-934CFF0BBB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24846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58649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684538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576965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774887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89918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51251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75061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0372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548996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2604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2B56EF-1DDC-E541-95B5-68F970EDD9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98108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24027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0072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881168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85698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26310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1230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68274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41542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74264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49926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4493A6-0419-874E-82E2-3BFA34E0AA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66610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11510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88330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09216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978400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974893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091433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65162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14069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18530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4285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D8AE59-BC7F-2F48-A86C-1608522AAA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23989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927690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39089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2881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94089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75115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783528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734815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36256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9820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3735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A46DDB-E68B-D048-B64C-EACB9DC8CC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52691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03001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90030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156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2982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63431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59589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44319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1265033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552420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0188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635000"/>
            <a:ext cx="2616200" cy="802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96200" cy="802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3894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2606338" y="495300"/>
            <a:ext cx="3984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3F57622-93AC-FE4D-8D49-30C30C5861B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fontAlgn="base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42950" indent="-285750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43000" indent="-2286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6002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574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146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718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290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862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024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12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22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33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433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741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843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205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1506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2355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286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30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409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51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614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71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81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16205"/>
          <a:stretch>
            <a:fillRect/>
          </a:stretch>
        </p:blipFill>
        <p:spPr bwMode="auto">
          <a:xfrm>
            <a:off x="-76200" y="-20638"/>
            <a:ext cx="13144500" cy="9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92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200"/>
        </a:spcBef>
        <a:spcAft>
          <a:spcPct val="0"/>
        </a:spcAft>
        <a:buSzPct val="46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65stchurchofchrist.org/coc/sermons/" TargetMode="External"/><Relationship Id="rId4" Type="http://schemas.openxmlformats.org/officeDocument/2006/relationships/hyperlink" Target="http://www.microsoft.com/downloads/details.aspx?FamilyID=cb9bf144-1076-4615-9951-294eeb832823&amp;displaylang=en" TargetMode="External"/><Relationship Id="rId1" Type="http://schemas.openxmlformats.org/officeDocument/2006/relationships/slideLayout" Target="../slideLayouts/slideLayout24.xml"/><Relationship Id="rId2" Type="http://schemas.openxmlformats.org/officeDocument/2006/relationships/hyperlink" Target="NUL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528A0-BCD4-AB43-93D1-30E27C30D4E3}" type="slidenum">
              <a:rPr lang="en-US"/>
              <a:pPr/>
              <a:t>1</a:t>
            </a:fld>
            <a:endParaRPr lang="en-US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/>
          </p:cNvSpPr>
          <p:nvPr/>
        </p:nvSpPr>
        <p:spPr bwMode="auto">
          <a:xfrm>
            <a:off x="0" y="9323388"/>
            <a:ext cx="5003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2200">
                <a:solidFill>
                  <a:schemeClr val="tx1"/>
                </a:solidFill>
                <a:latin typeface="Mariah Regular" charset="0"/>
                <a:ea typeface="ＭＳ Ｐゴシック" charset="0"/>
                <a:cs typeface="Mariah Regular" charset="0"/>
                <a:sym typeface="Mariah Regular" charset="0"/>
              </a:rPr>
              <a:t>Don McClain</a:t>
            </a:r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5740400" y="9323388"/>
            <a:ext cx="7277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r"/>
            <a:r>
              <a:rPr lang="en-US" sz="2200">
                <a:solidFill>
                  <a:schemeClr val="tx1"/>
                </a:solidFill>
                <a:latin typeface="Mariah Regular" charset="0"/>
                <a:ea typeface="ＭＳ Ｐゴシック" charset="0"/>
                <a:cs typeface="Mariah Regular" charset="0"/>
                <a:sym typeface="Mariah Regular" charset="0"/>
              </a:rPr>
              <a:t>W. 65th St church of Christ - 9/16/2007</a:t>
            </a:r>
          </a:p>
        </p:txBody>
      </p:sp>
      <p:pic>
        <p:nvPicPr>
          <p:cNvPr id="3277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3017500" cy="979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2606338" y="495300"/>
            <a:ext cx="3984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2851BBD6-3310-C449-A7E1-96169D787F1D}" type="slidenum">
              <a:rPr lang="en-US" sz="2400">
                <a:latin typeface="Calibri" charset="0"/>
                <a:cs typeface="Calibri" charset="0"/>
                <a:sym typeface="Calibri" charset="0"/>
              </a:rPr>
              <a:pPr algn="r"/>
              <a:t>1</a:t>
            </a:fld>
            <a:endParaRPr lang="en-US" sz="2400"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32775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3017500" cy="9829800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/>
          </p:cNvSpPr>
          <p:nvPr/>
        </p:nvSpPr>
        <p:spPr bwMode="auto">
          <a:xfrm>
            <a:off x="647700" y="7626350"/>
            <a:ext cx="11709400" cy="19177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Galatians 5:16-21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4287838"/>
            <a:ext cx="190500" cy="55626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/>
          </p:cNvSpPr>
          <p:nvPr/>
        </p:nvSpPr>
        <p:spPr bwMode="auto">
          <a:xfrm>
            <a:off x="685800" y="3003550"/>
            <a:ext cx="11620500" cy="1435100"/>
          </a:xfrm>
          <a:prstGeom prst="rect">
            <a:avLst/>
          </a:prstGeom>
          <a:gradFill rotWithShape="0">
            <a:gsLst>
              <a:gs pos="0">
                <a:srgbClr val="800000"/>
              </a:gs>
              <a:gs pos="100000">
                <a:srgbClr val="200002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400"/>
              </a:spcBef>
            </a:pPr>
            <a:r>
              <a:rPr lang="en-US" sz="41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Nature of The Fruit Produced Is Dependent Upon Which System One Follows!</a:t>
            </a: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165100" y="1860550"/>
            <a:ext cx="12661900" cy="10541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Main Point of the Text</a:t>
            </a:r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4606925"/>
            <a:ext cx="7670800" cy="372427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4606925"/>
            <a:ext cx="76708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8083550"/>
            <a:ext cx="11518900" cy="15748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4287838"/>
            <a:ext cx="190500" cy="55626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AutoShape 2"/>
          <p:cNvSpPr>
            <a:spLocks/>
          </p:cNvSpPr>
          <p:nvPr/>
        </p:nvSpPr>
        <p:spPr bwMode="auto">
          <a:xfrm>
            <a:off x="215900" y="5041900"/>
            <a:ext cx="2413000" cy="2806700"/>
          </a:xfrm>
          <a:prstGeom prst="roundRect">
            <a:avLst>
              <a:gd name="adj" fmla="val 7894"/>
            </a:avLst>
          </a:prstGeom>
          <a:gradFill rotWithShape="0">
            <a:gsLst>
              <a:gs pos="0">
                <a:srgbClr val="800000"/>
              </a:gs>
              <a:gs pos="100000">
                <a:srgbClr val="300003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  <a:ea typeface="ＭＳ Ｐゴシック" charset="0"/>
                <a:cs typeface="Papyrus" charset="0"/>
                <a:sym typeface="Papyrus" charset="0"/>
              </a:rPr>
              <a:t>Works of the Flesh</a:t>
            </a:r>
          </a:p>
        </p:txBody>
      </p:sp>
      <p:sp>
        <p:nvSpPr>
          <p:cNvPr id="43011" name="AutoShape 3"/>
          <p:cNvSpPr>
            <a:spLocks/>
          </p:cNvSpPr>
          <p:nvPr/>
        </p:nvSpPr>
        <p:spPr bwMode="auto">
          <a:xfrm>
            <a:off x="10464800" y="5041900"/>
            <a:ext cx="2413000" cy="2806700"/>
          </a:xfrm>
          <a:prstGeom prst="roundRect">
            <a:avLst>
              <a:gd name="adj" fmla="val 7894"/>
            </a:avLst>
          </a:prstGeom>
          <a:gradFill rotWithShape="0">
            <a:gsLst>
              <a:gs pos="0">
                <a:srgbClr val="B3893C"/>
              </a:gs>
              <a:gs pos="100000">
                <a:srgbClr val="FEDE9E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  <a:ea typeface="ＭＳ Ｐゴシック" charset="0"/>
                <a:cs typeface="Papyrus" charset="0"/>
                <a:sym typeface="Papyrus" charset="0"/>
              </a:rPr>
              <a:t>Fruit of the Spirit</a:t>
            </a:r>
          </a:p>
        </p:txBody>
      </p:sp>
      <p:sp>
        <p:nvSpPr>
          <p:cNvPr id="43012" name="Rectangle 4"/>
          <p:cNvSpPr>
            <a:spLocks/>
          </p:cNvSpPr>
          <p:nvPr/>
        </p:nvSpPr>
        <p:spPr bwMode="auto">
          <a:xfrm>
            <a:off x="685800" y="3003550"/>
            <a:ext cx="11620500" cy="1435100"/>
          </a:xfrm>
          <a:prstGeom prst="rect">
            <a:avLst/>
          </a:prstGeom>
          <a:gradFill rotWithShape="0">
            <a:gsLst>
              <a:gs pos="0">
                <a:srgbClr val="800000"/>
              </a:gs>
              <a:gs pos="100000">
                <a:srgbClr val="200002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400"/>
              </a:spcBef>
            </a:pPr>
            <a:r>
              <a:rPr lang="en-US" sz="41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Nature of The Fruit Produced Is Dependent Upon Which System One Follows!</a:t>
            </a:r>
          </a:p>
        </p:txBody>
      </p:sp>
      <p:sp>
        <p:nvSpPr>
          <p:cNvPr id="43013" name="Rectangle 5"/>
          <p:cNvSpPr>
            <a:spLocks/>
          </p:cNvSpPr>
          <p:nvPr/>
        </p:nvSpPr>
        <p:spPr bwMode="auto">
          <a:xfrm>
            <a:off x="165100" y="1860550"/>
            <a:ext cx="12661900" cy="10541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Main Point of the Text</a:t>
            </a:r>
          </a:p>
        </p:txBody>
      </p:sp>
      <p:sp>
        <p:nvSpPr>
          <p:cNvPr id="43014" name="Rectangle 6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  <p:pic>
        <p:nvPicPr>
          <p:cNvPr id="4301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7689850"/>
            <a:ext cx="13447713" cy="224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4508500"/>
            <a:ext cx="8547100" cy="388937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4287838"/>
            <a:ext cx="190500" cy="55626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AutoShape 2"/>
          <p:cNvSpPr>
            <a:spLocks/>
          </p:cNvSpPr>
          <p:nvPr/>
        </p:nvSpPr>
        <p:spPr bwMode="auto">
          <a:xfrm>
            <a:off x="215900" y="5041900"/>
            <a:ext cx="2413000" cy="2806700"/>
          </a:xfrm>
          <a:prstGeom prst="roundRect">
            <a:avLst>
              <a:gd name="adj" fmla="val 7894"/>
            </a:avLst>
          </a:prstGeom>
          <a:gradFill rotWithShape="0">
            <a:gsLst>
              <a:gs pos="0">
                <a:srgbClr val="800000"/>
              </a:gs>
              <a:gs pos="100000">
                <a:srgbClr val="300003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  <a:ea typeface="ＭＳ Ｐゴシック" charset="0"/>
                <a:cs typeface="Papyrus" charset="0"/>
                <a:sym typeface="Papyrus" charset="0"/>
              </a:rPr>
              <a:t>Works of the Flesh</a:t>
            </a:r>
          </a:p>
        </p:txBody>
      </p:sp>
      <p:sp>
        <p:nvSpPr>
          <p:cNvPr id="44035" name="AutoShape 3"/>
          <p:cNvSpPr>
            <a:spLocks/>
          </p:cNvSpPr>
          <p:nvPr/>
        </p:nvSpPr>
        <p:spPr bwMode="auto">
          <a:xfrm>
            <a:off x="10464800" y="5041900"/>
            <a:ext cx="2413000" cy="2806700"/>
          </a:xfrm>
          <a:prstGeom prst="roundRect">
            <a:avLst>
              <a:gd name="adj" fmla="val 7894"/>
            </a:avLst>
          </a:prstGeom>
          <a:gradFill rotWithShape="0">
            <a:gsLst>
              <a:gs pos="0">
                <a:srgbClr val="B3893C"/>
              </a:gs>
              <a:gs pos="100000">
                <a:srgbClr val="FEDE9E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charset="0"/>
                <a:ea typeface="ＭＳ Ｐゴシック" charset="0"/>
                <a:cs typeface="Papyrus" charset="0"/>
                <a:sym typeface="Papyrus" charset="0"/>
              </a:rPr>
              <a:t>Fruit of the Spirit</a:t>
            </a: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685800" y="3003550"/>
            <a:ext cx="11620500" cy="1435100"/>
          </a:xfrm>
          <a:prstGeom prst="rect">
            <a:avLst/>
          </a:prstGeom>
          <a:gradFill rotWithShape="0">
            <a:gsLst>
              <a:gs pos="0">
                <a:srgbClr val="800000"/>
              </a:gs>
              <a:gs pos="100000">
                <a:srgbClr val="200002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400"/>
              </a:spcBef>
            </a:pPr>
            <a:r>
              <a:rPr lang="en-US" sz="41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Nature of The Fruit Produced Is Dependent Upon Which System One Follows!</a:t>
            </a:r>
          </a:p>
        </p:txBody>
      </p:sp>
      <p:sp>
        <p:nvSpPr>
          <p:cNvPr id="44037" name="Rectangle 5"/>
          <p:cNvSpPr>
            <a:spLocks/>
          </p:cNvSpPr>
          <p:nvPr/>
        </p:nvSpPr>
        <p:spPr bwMode="auto">
          <a:xfrm>
            <a:off x="165100" y="1860550"/>
            <a:ext cx="12661900" cy="10541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Main Point of the Text</a:t>
            </a: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  <p:pic>
        <p:nvPicPr>
          <p:cNvPr id="44039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7689850"/>
            <a:ext cx="13447713" cy="224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4508500"/>
            <a:ext cx="8547100" cy="388937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856" r="2214" b="856"/>
          <a:stretch>
            <a:fillRect/>
          </a:stretch>
        </p:blipFill>
        <p:spPr bwMode="auto">
          <a:xfrm>
            <a:off x="303213" y="3635375"/>
            <a:ext cx="3784600" cy="581342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4445000" y="3594100"/>
            <a:ext cx="8331200" cy="51943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85800" indent="-685800" algn="l">
              <a:spcBef>
                <a:spcPts val="1000"/>
              </a:spcBef>
              <a:buSzPct val="77000"/>
              <a:buFontTx/>
              <a:buBlip>
                <a:blip r:embed="rId3"/>
              </a:buBlip>
            </a:pPr>
            <a:r>
              <a:rPr 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To walk according to the Spirit is to walk according to the gospel - </a:t>
            </a:r>
          </a:p>
          <a:p>
            <a:pPr marL="685800" indent="-685800" algn="l">
              <a:spcBef>
                <a:spcPts val="1000"/>
              </a:spcBef>
              <a:buSzPct val="77000"/>
              <a:buFontTx/>
              <a:buBlip>
                <a:blip r:embed="rId3"/>
              </a:buBlip>
            </a:pPr>
            <a:r>
              <a:rPr 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word </a:t>
            </a:r>
            <a:r>
              <a:rPr lang="ja-JP" alt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fulfill</a:t>
            </a:r>
            <a:r>
              <a:rPr lang="ja-JP" alt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here means to </a:t>
            </a:r>
            <a:r>
              <a:rPr lang="ja-JP" alt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bring to completion</a:t>
            </a:r>
            <a:r>
              <a:rPr lang="ja-JP" alt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endParaRPr lang="en-US" sz="3600">
              <a:solidFill>
                <a:srgbClr val="FEDF9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rcoal CY" charset="0"/>
              <a:ea typeface="ＭＳ Ｐゴシック" charset="0"/>
              <a:cs typeface="Charcoal CY" charset="0"/>
              <a:sym typeface="Charcoal CY" charset="0"/>
            </a:endParaRPr>
          </a:p>
          <a:p>
            <a:pPr marL="685800" indent="-685800" algn="l">
              <a:spcBef>
                <a:spcPts val="1000"/>
              </a:spcBef>
              <a:buSzPct val="77000"/>
              <a:buFontTx/>
              <a:buBlip>
                <a:blip r:embed="rId3"/>
              </a:buBlip>
            </a:pPr>
            <a:r>
              <a:rPr 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one walking according to the gospel will NOT produce the same fruit as the one who seeks justification through the Law.</a:t>
            </a:r>
          </a:p>
        </p:txBody>
      </p:sp>
      <p:sp>
        <p:nvSpPr>
          <p:cNvPr id="45059" name="Rectangle 3"/>
          <p:cNvSpPr>
            <a:spLocks/>
          </p:cNvSpPr>
          <p:nvPr/>
        </p:nvSpPr>
        <p:spPr bwMode="auto">
          <a:xfrm>
            <a:off x="165100" y="1911350"/>
            <a:ext cx="12661900" cy="9525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6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Walk In The Gospel / Spirit</a:t>
            </a:r>
          </a:p>
        </p:txBody>
      </p:sp>
      <p:pic>
        <p:nvPicPr>
          <p:cNvPr id="4506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416300"/>
            <a:ext cx="4546600" cy="62738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5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856" r="2214" b="856"/>
          <a:stretch>
            <a:fillRect/>
          </a:stretch>
        </p:blipFill>
        <p:spPr bwMode="auto">
          <a:xfrm>
            <a:off x="303213" y="3635375"/>
            <a:ext cx="3784600" cy="581342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/>
          <p:cNvSpPr>
            <a:spLocks/>
          </p:cNvSpPr>
          <p:nvPr/>
        </p:nvSpPr>
        <p:spPr bwMode="auto">
          <a:xfrm>
            <a:off x="4432300" y="3238500"/>
            <a:ext cx="8331200" cy="59944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85800" indent="-685800" algn="l">
              <a:spcBef>
                <a:spcPts val="1000"/>
              </a:spcBef>
              <a:buSzPct val="77000"/>
              <a:buFontTx/>
              <a:buBlip>
                <a:blip r:embed="rId3"/>
              </a:buBlip>
            </a:pPr>
            <a:r>
              <a:rPr lang="en-US" sz="35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two systems cannot coexist or be mingled together - this point has been made several times - (1:6-10; 3:3,4; 4:21-31; 5:1-15)</a:t>
            </a:r>
          </a:p>
          <a:p>
            <a:pPr marL="685800" indent="-685800" algn="l">
              <a:spcBef>
                <a:spcPts val="1000"/>
              </a:spcBef>
              <a:buSzPct val="77000"/>
              <a:buFontTx/>
              <a:buBlip>
                <a:blip r:embed="rId3"/>
              </a:buBlip>
            </a:pPr>
            <a:r>
              <a:rPr lang="ja-JP" alt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So that you do not do the things you wish</a:t>
            </a:r>
            <a:r>
              <a:rPr lang="ja-JP" alt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36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- </a:t>
            </a:r>
          </a:p>
          <a:p>
            <a:pPr marL="685800" indent="-685800" algn="l">
              <a:spcBef>
                <a:spcPts val="1000"/>
              </a:spcBef>
              <a:buClr>
                <a:srgbClr val="FFFF00"/>
              </a:buClr>
              <a:buSzPct val="125000"/>
              <a:buFont typeface="Zapf Dingbats" charset="0"/>
              <a:buChar char="✴"/>
            </a:pPr>
            <a:r>
              <a:rPr lang="en-US" sz="33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Works both ways - Notice if you walk in the Spirit </a:t>
            </a:r>
            <a:r>
              <a:rPr lang="en-US" sz="3300" baseline="320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(16)</a:t>
            </a:r>
            <a:r>
              <a:rPr lang="en-US" sz="33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 - you will NOT produce the fruit of the flesh - the same is true in reverse. (1 Jn 3:9; cf. Rom 7:13-23)</a:t>
            </a:r>
          </a:p>
        </p:txBody>
      </p:sp>
      <p:sp>
        <p:nvSpPr>
          <p:cNvPr id="46083" name="Rectangle 3"/>
          <p:cNvSpPr>
            <a:spLocks/>
          </p:cNvSpPr>
          <p:nvPr/>
        </p:nvSpPr>
        <p:spPr bwMode="auto">
          <a:xfrm>
            <a:off x="165100" y="1911350"/>
            <a:ext cx="12661900" cy="9525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6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Walk In The Gospel / Spirit</a:t>
            </a:r>
          </a:p>
        </p:txBody>
      </p:sp>
      <p:pic>
        <p:nvPicPr>
          <p:cNvPr id="460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416300"/>
            <a:ext cx="4508500" cy="5803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5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856" r="2214" b="856"/>
          <a:stretch>
            <a:fillRect/>
          </a:stretch>
        </p:blipFill>
        <p:spPr bwMode="auto">
          <a:xfrm>
            <a:off x="303213" y="3635375"/>
            <a:ext cx="3784600" cy="581342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/>
          </p:cNvSpPr>
          <p:nvPr/>
        </p:nvSpPr>
        <p:spPr bwMode="auto">
          <a:xfrm>
            <a:off x="4432300" y="3238500"/>
            <a:ext cx="8331200" cy="62484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85800" indent="-685800" algn="l">
              <a:spcBef>
                <a:spcPts val="1000"/>
              </a:spcBef>
              <a:buSzPct val="77000"/>
              <a:buFontTx/>
              <a:buBlip>
                <a:blip r:embed="rId3"/>
              </a:buBlip>
            </a:pPr>
            <a:r>
              <a:rPr lang="en-US" sz="35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Those WALKING according to the Gospel are NOT under the condemnation of the Law - (2:19-21; 3:10-14) </a:t>
            </a:r>
          </a:p>
          <a:p>
            <a:pPr marL="685800" indent="-685800" algn="l">
              <a:spcBef>
                <a:spcPts val="600"/>
              </a:spcBef>
              <a:buClr>
                <a:srgbClr val="FFFF00"/>
              </a:buClr>
              <a:buSzPct val="125000"/>
              <a:buFont typeface="Hoefler Text" charset="0"/>
              <a:buChar char="✴"/>
            </a:pP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No condemnation - Rom. 8:1,2</a:t>
            </a:r>
          </a:p>
          <a:p>
            <a:pPr marL="685800" indent="-685800" algn="l">
              <a:spcBef>
                <a:spcPts val="600"/>
              </a:spcBef>
              <a:buClr>
                <a:srgbClr val="FFFF00"/>
              </a:buClr>
              <a:buSzPct val="125000"/>
              <a:buFont typeface="Hoefler Text" charset="0"/>
              <a:buChar char="✴"/>
            </a:pP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Provides what the Law could not  - Rom 8:3-8</a:t>
            </a:r>
          </a:p>
          <a:p>
            <a:pPr marL="685800" indent="-685800" algn="l">
              <a:spcBef>
                <a:spcPts val="600"/>
              </a:spcBef>
              <a:buClr>
                <a:srgbClr val="FFFF00"/>
              </a:buClr>
              <a:buSzPct val="125000"/>
              <a:buFont typeface="Hoefler Text" charset="0"/>
              <a:buChar char="✴"/>
            </a:pP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Life is found in the gospel - Rom 8:9-11</a:t>
            </a:r>
          </a:p>
          <a:p>
            <a:pPr marL="685800" indent="-685800" algn="l">
              <a:spcBef>
                <a:spcPts val="600"/>
              </a:spcBef>
              <a:buClr>
                <a:srgbClr val="FFFF00"/>
              </a:buClr>
              <a:buSzPct val="125000"/>
              <a:buFont typeface="Hoefler Text" charset="0"/>
              <a:buChar char="✴"/>
            </a:pP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Deeds of the flesh put to death - Rom 8:12,13</a:t>
            </a:r>
          </a:p>
          <a:p>
            <a:pPr marL="685800" indent="-685800" algn="l">
              <a:spcBef>
                <a:spcPts val="600"/>
              </a:spcBef>
              <a:buClr>
                <a:srgbClr val="FFFF00"/>
              </a:buClr>
              <a:buSzPct val="125000"/>
              <a:buFont typeface="Hoefler Text" charset="0"/>
              <a:buChar char="✴"/>
            </a:pP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Sons of God - Rom. 8:14-17</a:t>
            </a: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65100" y="1911350"/>
            <a:ext cx="12661900" cy="9525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6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Walk In The Gospel / Spirit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3416300"/>
            <a:ext cx="4584700" cy="57277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856" r="2214" b="856"/>
          <a:stretch>
            <a:fillRect/>
          </a:stretch>
        </p:blipFill>
        <p:spPr bwMode="auto">
          <a:xfrm>
            <a:off x="303213" y="3635375"/>
            <a:ext cx="3784600" cy="581342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/>
          </p:cNvSpPr>
          <p:nvPr/>
        </p:nvSpPr>
        <p:spPr bwMode="auto">
          <a:xfrm>
            <a:off x="165100" y="1485900"/>
            <a:ext cx="12661900" cy="18034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6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State of Those Walking According To The Flesh, (LAW)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416300"/>
            <a:ext cx="4508500" cy="62230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  <p:sp>
        <p:nvSpPr>
          <p:cNvPr id="48133" name="Rectangle 5"/>
          <p:cNvSpPr>
            <a:spLocks/>
          </p:cNvSpPr>
          <p:nvPr/>
        </p:nvSpPr>
        <p:spPr bwMode="auto">
          <a:xfrm>
            <a:off x="4394200" y="3352800"/>
            <a:ext cx="8331200" cy="60071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500"/>
              </a:spcBef>
            </a:pPr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Galatians 5:19-21 (NKJV) </a:t>
            </a: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  <a:p>
            <a:pPr>
              <a:spcBef>
                <a:spcPts val="500"/>
              </a:spcBef>
            </a:pPr>
            <a:r>
              <a:rPr lang="en-US" sz="3600" baseline="3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19 </a:t>
            </a:r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Now the works of the flesh are evident, which are: adultery, fornication, uncleanness, lewdness, </a:t>
            </a:r>
            <a:r>
              <a:rPr lang="en-US" sz="3600" baseline="3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20 </a:t>
            </a:r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idolatry, sorcery, hatred, contentions, jealousies, outbursts of wrath, selfish ambitions, dissensions, heresies, </a:t>
            </a:r>
            <a:r>
              <a:rPr lang="en-US" sz="3600" baseline="3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21 </a:t>
            </a:r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envy, murders, drunkenness, revelries, and the like; of which I tell you beforehand, just as I also told </a:t>
            </a:r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you</a:t>
            </a:r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in time past, that those who practice such things will not inherit the kingdom of God. 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/>
          </p:cNvSpPr>
          <p:nvPr/>
        </p:nvSpPr>
        <p:spPr bwMode="auto">
          <a:xfrm>
            <a:off x="317500" y="5416550"/>
            <a:ext cx="12382500" cy="41783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Galatians 3:26-29 (NKJV) </a:t>
            </a:r>
          </a:p>
          <a:p>
            <a:r>
              <a:rPr lang="en-US" sz="3300" baseline="320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26</a:t>
            </a:r>
            <a:r>
              <a:rPr lang="en-US" sz="33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For you are all sons of God through faith in Christ Jesus. </a:t>
            </a:r>
            <a:r>
              <a:rPr lang="en-US" sz="3300" baseline="320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27</a:t>
            </a:r>
            <a:r>
              <a:rPr lang="en-US" sz="33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For as many of you as were baptized into Christ have put on Christ. </a:t>
            </a:r>
            <a:r>
              <a:rPr lang="en-US" sz="3300" baseline="320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28</a:t>
            </a:r>
            <a:r>
              <a:rPr lang="en-US" sz="33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There is neither Jew nor Greek, there is neither slave nor free, there is neither male nor female; for you are all one in Christ Jesus. </a:t>
            </a:r>
            <a:r>
              <a:rPr lang="en-US" sz="3300" baseline="320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29</a:t>
            </a:r>
            <a:r>
              <a:rPr lang="en-US" sz="33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And if you are Christ's, then you are Abraham's seed, and heirs according to the promise. 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5" r="5400" b="47566"/>
          <a:stretch>
            <a:fillRect/>
          </a:stretch>
        </p:blipFill>
        <p:spPr bwMode="auto">
          <a:xfrm>
            <a:off x="-762000" y="4457700"/>
            <a:ext cx="13728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/>
          <p:cNvSpPr>
            <a:spLocks/>
          </p:cNvSpPr>
          <p:nvPr/>
        </p:nvSpPr>
        <p:spPr bwMode="auto">
          <a:xfrm>
            <a:off x="215900" y="279400"/>
            <a:ext cx="12560300" cy="20828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0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Galatians 5:16 (NKJV) </a:t>
            </a:r>
          </a:p>
          <a:p>
            <a:r>
              <a:rPr lang="en-US" sz="40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I say then: Walk in the Spirit, and you shall not fulfill the lust of the flesh. </a:t>
            </a:r>
            <a:br>
              <a:rPr lang="en-US" sz="40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</a:br>
            <a:endParaRPr lang="en-US" sz="4000">
              <a:solidFill>
                <a:srgbClr val="FFFCA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rcoal CY" charset="0"/>
              <a:ea typeface="ＭＳ Ｐゴシック" charset="0"/>
              <a:cs typeface="Charcoal CY" charset="0"/>
              <a:sym typeface="Charcoal CY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/>
          </p:cNvSpPr>
          <p:nvPr/>
        </p:nvSpPr>
        <p:spPr bwMode="auto">
          <a:xfrm>
            <a:off x="393700" y="2857500"/>
            <a:ext cx="12204700" cy="5397500"/>
          </a:xfrm>
          <a:prstGeom prst="rect">
            <a:avLst/>
          </a:prstGeom>
          <a:gradFill rotWithShape="0">
            <a:gsLst>
              <a:gs pos="0">
                <a:srgbClr val="191919">
                  <a:alpha val="42999"/>
                </a:srgbClr>
              </a:gs>
              <a:gs pos="100000">
                <a:srgbClr val="464658">
                  <a:alpha val="39000"/>
                </a:srgbClr>
              </a:gs>
            </a:gsLst>
            <a:lin ang="5400000" scaled="1"/>
          </a:gradFill>
          <a:ln>
            <a:noFill/>
          </a:ln>
          <a:effectLst>
            <a:outerShdw blurRad="152400" dist="76199" dir="2460002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200">
                <a:solidFill>
                  <a:srgbClr val="FED1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Charts by Don McClain</a:t>
            </a:r>
          </a:p>
          <a:p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Prepared August 10,11, 2013Preached August 11, 2013West 65th Street church of ChristP.O. Box 190062Little Rock AR 72219501-568-1062Prepared using KeynoteEmail – </a:t>
            </a: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ea typeface="ＭＳ Ｐゴシック" charset="0"/>
                <a:cs typeface="Chalkboard" charset="0"/>
                <a:sym typeface="Chalkboard" charset="0"/>
                <a:hlinkClick r:id="rId2" invalidUrl="http://"/>
              </a:rPr>
              <a:t>donmcclain@sbcglobal.net</a:t>
            </a: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  More Keynote, PPT &amp; Audio Sermons:http://w65stchurchofchri</a:t>
            </a: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ea typeface="ＭＳ Ｐゴシック" charset="0"/>
                <a:cs typeface="Chalkboard" charset="0"/>
                <a:sym typeface="Chalkboard" charset="0"/>
                <a:hlinkClick r:id="rId3"/>
              </a:rPr>
              <a:t>st.org/coc/sermons/ </a:t>
            </a:r>
          </a:p>
        </p:txBody>
      </p:sp>
      <p:sp>
        <p:nvSpPr>
          <p:cNvPr id="51202" name="Rectangle 2"/>
          <p:cNvSpPr>
            <a:spLocks/>
          </p:cNvSpPr>
          <p:nvPr/>
        </p:nvSpPr>
        <p:spPr bwMode="auto">
          <a:xfrm>
            <a:off x="469900" y="8578850"/>
            <a:ext cx="12052300" cy="9652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Note – Many of the transition effects used in this presentation will be lost using PPT 2007 Viewer</a:t>
            </a:r>
            <a:endParaRPr lang="en-US" sz="4000">
              <a:solidFill>
                <a:srgbClr val="FFFFFF"/>
              </a:solidFill>
              <a:latin typeface="Book Antiqua" charset="0"/>
              <a:ea typeface="ＭＳ Ｐゴシック" charset="0"/>
              <a:cs typeface="Book Antiqua" charset="0"/>
              <a:sym typeface="Book Antiqua" charset="0"/>
            </a:endParaRPr>
          </a:p>
          <a:p>
            <a:r>
              <a:rPr lang="en-US" sz="1800" u="sng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  <a:hlinkClick r:id="rId4"/>
              </a:rPr>
              <a:t>http://www.microsoft.com/downloads/details.aspx?FamilyID=cb9bf144-1076-4615-9951-294eeb832823&amp;displaylang=en</a:t>
            </a:r>
            <a:r>
              <a: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 </a:t>
            </a:r>
          </a:p>
        </p:txBody>
      </p:sp>
      <p:sp>
        <p:nvSpPr>
          <p:cNvPr id="51203" name="Rectangle 3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856" r="2214" b="856"/>
          <a:stretch>
            <a:fillRect/>
          </a:stretch>
        </p:blipFill>
        <p:spPr bwMode="auto">
          <a:xfrm>
            <a:off x="214313" y="1789113"/>
            <a:ext cx="4940300" cy="76962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5143500" y="1587500"/>
            <a:ext cx="7785100" cy="8089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85800" indent="-685800" algn="l">
              <a:spcBef>
                <a:spcPts val="500"/>
              </a:spcBef>
              <a:buSzPct val="77000"/>
              <a:buFontTx/>
              <a:buBlip>
                <a:blip r:embed="rId3"/>
              </a:buBlip>
            </a:pP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Paul Defends His Apostleship - (1:11-2:21)</a:t>
            </a:r>
          </a:p>
          <a:p>
            <a:pPr marL="685800" indent="-685800" algn="l">
              <a:spcBef>
                <a:spcPts val="500"/>
              </a:spcBef>
              <a:buSzPct val="77000"/>
              <a:buFontTx/>
              <a:buBlip>
                <a:blip r:embed="rId3"/>
              </a:buBlip>
            </a:pP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Promise of Abraham Not Through The Law But Through Faith In Christ! - (3:1-29)</a:t>
            </a:r>
          </a:p>
          <a:p>
            <a:pPr marL="685800" indent="-685800" algn="l">
              <a:spcBef>
                <a:spcPts val="500"/>
              </a:spcBef>
              <a:buSzPct val="77000"/>
              <a:buFontTx/>
              <a:buBlip>
                <a:blip r:embed="rId3"/>
              </a:buBlip>
            </a:pP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In Christ We Are Adopted As Sons &amp; Heirs of God Through Christ! - (3:26-4:7)</a:t>
            </a:r>
          </a:p>
          <a:p>
            <a:pPr marL="685800" indent="-685800" algn="l">
              <a:spcBef>
                <a:spcPts val="500"/>
              </a:spcBef>
              <a:buSzPct val="77000"/>
              <a:buFontTx/>
              <a:buBlip>
                <a:blip r:embed="rId3"/>
              </a:buBlip>
            </a:pP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Paul</a:t>
            </a:r>
            <a:r>
              <a:rPr lang="ja-JP" alt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’</a:t>
            </a: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s Concern For The Churches! - (4:8-20)</a:t>
            </a:r>
          </a:p>
          <a:p>
            <a:pPr marL="685800" indent="-685800" algn="l">
              <a:spcBef>
                <a:spcPts val="500"/>
              </a:spcBef>
              <a:buSzPct val="77000"/>
              <a:buFontTx/>
              <a:buBlip>
                <a:blip r:embed="rId3"/>
              </a:buBlip>
            </a:pPr>
            <a:r>
              <a:rPr lang="ja-JP" alt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Allegory of Hagar &amp; Sarah</a:t>
            </a:r>
            <a:r>
              <a:rPr lang="ja-JP" alt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—(4:21-31)</a:t>
            </a:r>
          </a:p>
          <a:p>
            <a:pPr marL="685800" indent="-685800" algn="l">
              <a:spcBef>
                <a:spcPts val="500"/>
              </a:spcBef>
              <a:buSzPct val="77000"/>
              <a:buFontTx/>
              <a:buBlip>
                <a:blip r:embed="rId3"/>
              </a:buBlip>
            </a:pPr>
            <a:r>
              <a:rPr lang="ja-JP" alt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Stand Fast—Don</a:t>
            </a:r>
            <a:r>
              <a:rPr lang="ja-JP" alt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’</a:t>
            </a: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 Fall!</a:t>
            </a:r>
            <a:r>
              <a:rPr lang="ja-JP" alt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- 5:1-7</a:t>
            </a:r>
          </a:p>
          <a:p>
            <a:pPr marL="685800" indent="-685800" algn="l">
              <a:spcBef>
                <a:spcPts val="500"/>
              </a:spcBef>
              <a:buSzPct val="77000"/>
              <a:buFontTx/>
              <a:buBlip>
                <a:blip r:embed="rId3"/>
              </a:buBlip>
            </a:pPr>
            <a:r>
              <a:rPr lang="ja-JP" alt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Sin of Hindering Others</a:t>
            </a:r>
            <a:r>
              <a:rPr lang="ja-JP" alt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3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- 5:8-15</a:t>
            </a:r>
          </a:p>
        </p:txBody>
      </p:sp>
      <p:sp>
        <p:nvSpPr>
          <p:cNvPr id="33795" name="Rectangle 3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/>
          </p:cNvSpPr>
          <p:nvPr/>
        </p:nvSpPr>
        <p:spPr bwMode="auto">
          <a:xfrm>
            <a:off x="419100" y="266700"/>
            <a:ext cx="12166600" cy="91440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42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ino" charset="0"/>
                <a:ea typeface="ＭＳ Ｐゴシック" charset="0"/>
                <a:cs typeface="Zapfino" charset="0"/>
                <a:sym typeface="Zapfino" charset="0"/>
              </a:rPr>
              <a:t>Galatians 5:16-21 </a:t>
            </a:r>
            <a:r>
              <a:rPr lang="en-US" sz="33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ino" charset="0"/>
                <a:ea typeface="ＭＳ Ｐゴシック" charset="0"/>
                <a:cs typeface="Zapfino" charset="0"/>
                <a:sym typeface="Zapfino" charset="0"/>
              </a:rPr>
              <a:t> </a:t>
            </a:r>
            <a:r>
              <a:rPr lang="en-US" sz="33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Italic" charset="0"/>
                <a:ea typeface="ＭＳ Ｐゴシック" charset="0"/>
                <a:cs typeface="Calibri Italic" charset="0"/>
                <a:sym typeface="Calibri Italic" charset="0"/>
              </a:rPr>
              <a:t>(NKJV) </a:t>
            </a:r>
            <a:endParaRPr lang="en-US" sz="3300">
              <a:solidFill>
                <a:srgbClr val="FFEFC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ino" charset="0"/>
              <a:ea typeface="ＭＳ Ｐゴシック" charset="0"/>
              <a:cs typeface="Zapfino" charset="0"/>
              <a:sym typeface="Zapfino" charset="0"/>
            </a:endParaRPr>
          </a:p>
          <a:p>
            <a:r>
              <a:rPr lang="en-US" baseline="320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16</a:t>
            </a:r>
            <a:r>
              <a:rPr lang="en-US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I say then: Walk in the Spirit, and you shall not fulfill the lust of the flesh. </a:t>
            </a:r>
            <a:r>
              <a:rPr lang="en-US" baseline="320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17</a:t>
            </a:r>
            <a:r>
              <a:rPr lang="en-US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For the flesh lusts against the Spirit, and the Spirit against the flesh; and these are contrary to one another, so that you do not do the things that you wish. </a:t>
            </a:r>
            <a:r>
              <a:rPr lang="en-US" baseline="320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18</a:t>
            </a:r>
            <a:r>
              <a:rPr lang="en-US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But if you are led by the Spirit, you are not under the law. 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419100" y="266700"/>
            <a:ext cx="12166600" cy="87122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42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ino" charset="0"/>
                <a:ea typeface="ＭＳ Ｐゴシック" charset="0"/>
                <a:cs typeface="Zapfino" charset="0"/>
                <a:sym typeface="Zapfino" charset="0"/>
              </a:rPr>
              <a:t>Galatians 5:16-21 </a:t>
            </a:r>
            <a:r>
              <a:rPr lang="en-US" sz="33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ino" charset="0"/>
                <a:ea typeface="ＭＳ Ｐゴシック" charset="0"/>
                <a:cs typeface="Zapfino" charset="0"/>
                <a:sym typeface="Zapfino" charset="0"/>
              </a:rPr>
              <a:t> </a:t>
            </a:r>
            <a:r>
              <a:rPr lang="en-US" sz="33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Italic" charset="0"/>
                <a:ea typeface="ＭＳ Ｐゴシック" charset="0"/>
                <a:cs typeface="Calibri Italic" charset="0"/>
                <a:sym typeface="Calibri Italic" charset="0"/>
              </a:rPr>
              <a:t>(NKJV) </a:t>
            </a:r>
            <a:endParaRPr lang="en-US" sz="3300">
              <a:solidFill>
                <a:srgbClr val="FFEFC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ino" charset="0"/>
              <a:ea typeface="ＭＳ Ｐゴシック" charset="0"/>
              <a:cs typeface="Zapfino" charset="0"/>
              <a:sym typeface="Zapfino" charset="0"/>
            </a:endParaRPr>
          </a:p>
          <a:p>
            <a:r>
              <a:rPr lang="en-US" sz="4900" baseline="320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19</a:t>
            </a:r>
            <a:r>
              <a:rPr lang="en-US" sz="49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Now the works of the flesh are evident, which are: adultery, fornication, uncleanness, lewdness, </a:t>
            </a:r>
            <a:r>
              <a:rPr lang="en-US" sz="4900" baseline="320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20</a:t>
            </a:r>
            <a:r>
              <a:rPr lang="en-US" sz="49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idolatry, sorcery, hatred, contentions, jealousies, outbursts of wrath, selfish ambitions, dissensions, heresies, </a:t>
            </a:r>
            <a:r>
              <a:rPr lang="en-US" sz="4900" baseline="320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21</a:t>
            </a:r>
            <a:r>
              <a:rPr lang="en-US" sz="4900">
                <a:solidFill>
                  <a:srgbClr val="FFE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envy, murders, drunkenness, revelries, and the like; of which I tell you beforehand, just as I also told you in time past, that those who practice such things will not inherit the kingdom of God. 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856" r="2214" b="856"/>
          <a:stretch>
            <a:fillRect/>
          </a:stretch>
        </p:blipFill>
        <p:spPr bwMode="auto">
          <a:xfrm>
            <a:off x="303213" y="3635375"/>
            <a:ext cx="3784600" cy="581342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/>
          </p:cNvSpPr>
          <p:nvPr/>
        </p:nvSpPr>
        <p:spPr bwMode="auto">
          <a:xfrm>
            <a:off x="4445000" y="3594100"/>
            <a:ext cx="8331200" cy="60960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85800" indent="-685800" algn="l">
              <a:spcBef>
                <a:spcPts val="400"/>
              </a:spcBef>
              <a:buSzPct val="77000"/>
              <a:buFontTx/>
              <a:buBlip>
                <a:blip r:embed="rId3"/>
              </a:buBlip>
            </a:pPr>
            <a:r>
              <a:rPr lang="en-US" sz="35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contrast between the Law &amp; the gospel - </a:t>
            </a:r>
            <a:r>
              <a:rPr lang="en-US" sz="3500" b="1" i="1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(The subject hasn</a:t>
            </a:r>
            <a:r>
              <a:rPr lang="ja-JP" altLang="en-US" sz="3500" b="1" i="1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Hoefler Text" charset="0"/>
                <a:sym typeface="Hoefler Text" charset="0"/>
              </a:rPr>
              <a:t>’</a:t>
            </a:r>
            <a:r>
              <a:rPr lang="en-US" sz="3500" b="1" i="1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charset="0"/>
                <a:ea typeface="ＭＳ Ｐゴシック" charset="0"/>
                <a:cs typeface="Hoefler Text" charset="0"/>
                <a:sym typeface="Hoefler Text" charset="0"/>
              </a:rPr>
              <a:t>t changed!)</a:t>
            </a:r>
            <a:endParaRPr lang="en-US" sz="3500">
              <a:solidFill>
                <a:srgbClr val="FEDF9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rcoal CY" charset="0"/>
              <a:ea typeface="ＭＳ Ｐゴシック" charset="0"/>
              <a:cs typeface="Charcoal CY" charset="0"/>
              <a:sym typeface="Charcoal CY" charset="0"/>
            </a:endParaRPr>
          </a:p>
          <a:p>
            <a:pPr marL="685800" indent="-685800" algn="l">
              <a:spcBef>
                <a:spcPts val="400"/>
              </a:spcBef>
              <a:buSzPct val="77000"/>
              <a:buFontTx/>
              <a:buChar char="•"/>
            </a:pPr>
            <a:r>
              <a:rPr lang="en-US" sz="35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Turning To The Law of Moses Prevents One From Obeying The Truth - 5:7-10 </a:t>
            </a:r>
          </a:p>
          <a:p>
            <a:pPr marL="685800" indent="-685800" algn="l">
              <a:spcBef>
                <a:spcPts val="400"/>
              </a:spcBef>
              <a:buSzPct val="77000"/>
              <a:buFontTx/>
              <a:buChar char="•"/>
            </a:pPr>
            <a:r>
              <a:rPr lang="en-US" sz="35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Judaizers were causing trouble in the churches with their system of justification by works of the Law of Moses - 5:12-15</a:t>
            </a:r>
          </a:p>
        </p:txBody>
      </p:sp>
      <p:sp>
        <p:nvSpPr>
          <p:cNvPr id="36867" name="Rectangle 3"/>
          <p:cNvSpPr>
            <a:spLocks/>
          </p:cNvSpPr>
          <p:nvPr/>
        </p:nvSpPr>
        <p:spPr bwMode="auto">
          <a:xfrm>
            <a:off x="165100" y="1485900"/>
            <a:ext cx="12661900" cy="18034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6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Context Very Important In Helping Us Understand This Section!</a:t>
            </a:r>
          </a:p>
        </p:txBody>
      </p:sp>
      <p:pic>
        <p:nvPicPr>
          <p:cNvPr id="3686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416300"/>
            <a:ext cx="4546600" cy="62738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856" r="2214" b="856"/>
          <a:stretch>
            <a:fillRect/>
          </a:stretch>
        </p:blipFill>
        <p:spPr bwMode="auto">
          <a:xfrm>
            <a:off x="303213" y="3635375"/>
            <a:ext cx="3784600" cy="581342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/>
          </p:cNvSpPr>
          <p:nvPr/>
        </p:nvSpPr>
        <p:spPr bwMode="auto">
          <a:xfrm>
            <a:off x="4445000" y="3594100"/>
            <a:ext cx="8331200" cy="59436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85800" indent="-685800" algn="l">
              <a:spcBef>
                <a:spcPts val="400"/>
              </a:spcBef>
              <a:buSzPct val="77000"/>
              <a:buFontTx/>
              <a:buBlip>
                <a:blip r:embed="rId3"/>
              </a:buBlip>
            </a:pP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contrast in this section is between the </a:t>
            </a:r>
            <a:r>
              <a:rPr lang="ja-JP" alt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FRUIT</a:t>
            </a:r>
            <a:r>
              <a:rPr lang="ja-JP" alt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of their teaching and the </a:t>
            </a:r>
            <a:r>
              <a:rPr lang="ja-JP" alt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FRUIT</a:t>
            </a:r>
            <a:r>
              <a:rPr lang="ja-JP" alt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of the gospel - 5:16-26</a:t>
            </a:r>
          </a:p>
          <a:p>
            <a:pPr marL="685800" indent="-685800" algn="l">
              <a:spcBef>
                <a:spcPts val="400"/>
              </a:spcBef>
              <a:buSzPct val="77000"/>
              <a:buFontTx/>
              <a:buBlip>
                <a:blip r:embed="rId3"/>
              </a:buBlip>
            </a:pP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Most expositors miss the point of this text completely and even use it to promote the opposite of what Paul is actually teaching.</a:t>
            </a:r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165100" y="1485900"/>
            <a:ext cx="12661900" cy="18034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6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Context Very Important In Helping Us Understand This Section!</a:t>
            </a:r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416300"/>
            <a:ext cx="4546600" cy="62738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65100" y="1860550"/>
            <a:ext cx="12661900" cy="10541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Many False Ideas &amp; Applications</a:t>
            </a:r>
          </a:p>
        </p:txBody>
      </p:sp>
      <p:sp>
        <p:nvSpPr>
          <p:cNvPr id="38914" name="Rectangle 2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  <p:sp>
        <p:nvSpPr>
          <p:cNvPr id="38915" name="Rectangle 3"/>
          <p:cNvSpPr>
            <a:spLocks/>
          </p:cNvSpPr>
          <p:nvPr/>
        </p:nvSpPr>
        <p:spPr bwMode="auto">
          <a:xfrm>
            <a:off x="4953000" y="2933700"/>
            <a:ext cx="7797800" cy="6692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85800" indent="-685800" algn="l">
              <a:spcBef>
                <a:spcPts val="400"/>
              </a:spcBef>
              <a:buSzPct val="77000"/>
              <a:buFontTx/>
              <a:buBlip>
                <a:blip r:embed="rId2"/>
              </a:buBlip>
            </a:pP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Error pertaining to the </a:t>
            </a:r>
            <a:r>
              <a:rPr lang="ja-JP" alt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indwelling</a:t>
            </a:r>
            <a:r>
              <a:rPr lang="ja-JP" alt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of the Holy Spirit.</a:t>
            </a:r>
          </a:p>
          <a:p>
            <a:pPr marL="685800" indent="-685800" algn="l">
              <a:spcBef>
                <a:spcPts val="400"/>
              </a:spcBef>
              <a:buSzPct val="77000"/>
              <a:buFontTx/>
              <a:buBlip>
                <a:blip r:embed="rId2"/>
              </a:buBlip>
            </a:pP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Error pertaining to how the Holy Spirit guides the Christian</a:t>
            </a:r>
            <a:r>
              <a:rPr lang="ja-JP" alt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’</a:t>
            </a: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s walk.</a:t>
            </a:r>
          </a:p>
          <a:p>
            <a:pPr marL="685800" indent="-685800" algn="l">
              <a:spcBef>
                <a:spcPts val="400"/>
              </a:spcBef>
              <a:buSzPct val="77000"/>
              <a:buFontTx/>
              <a:buBlip>
                <a:blip r:embed="rId2"/>
              </a:buBlip>
            </a:pP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Error pertaining to the nature of man. </a:t>
            </a:r>
          </a:p>
          <a:p>
            <a:pPr marL="685800" indent="-685800" algn="l">
              <a:spcBef>
                <a:spcPts val="400"/>
              </a:spcBef>
              <a:buSzPct val="77000"/>
              <a:buFontTx/>
              <a:buBlip>
                <a:blip r:embed="rId2"/>
              </a:buBlip>
            </a:pPr>
            <a:r>
              <a:rPr lang="en-US" sz="38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Error pertaining to mans ability, (or inability).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122613"/>
            <a:ext cx="4084638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165100" y="1860550"/>
            <a:ext cx="12661900" cy="10541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Many False Ideas &amp; Applications</a:t>
            </a:r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122613"/>
            <a:ext cx="4084638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4"/>
          <p:cNvSpPr>
            <a:spLocks/>
          </p:cNvSpPr>
          <p:nvPr/>
        </p:nvSpPr>
        <p:spPr bwMode="auto">
          <a:xfrm>
            <a:off x="5105400" y="3359150"/>
            <a:ext cx="7416800" cy="55372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500"/>
              </a:spcBef>
            </a:pPr>
            <a:r>
              <a:rPr lang="en-US" sz="3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Galatians 5:16-18 (NIV) </a:t>
            </a:r>
            <a:r>
              <a:rPr lang="en-US" sz="3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/>
            </a:r>
            <a:br>
              <a:rPr lang="en-US" sz="3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</a:br>
            <a:r>
              <a:rPr lang="en-US" sz="3700" baseline="3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16 </a:t>
            </a:r>
            <a:r>
              <a:rPr lang="en-US" sz="3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 I say, live by the Spirit, and you will not gratify the </a:t>
            </a:r>
            <a:r>
              <a:rPr lang="en-US" sz="37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desires of the sinful nature</a:t>
            </a:r>
            <a:r>
              <a:rPr lang="en-US" sz="3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. </a:t>
            </a:r>
            <a:r>
              <a:rPr lang="en-US" sz="3700" baseline="3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17 </a:t>
            </a:r>
            <a:r>
              <a:rPr lang="en-US" sz="3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For </a:t>
            </a:r>
            <a:r>
              <a:rPr lang="en-US" sz="37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the sinful nature desires</a:t>
            </a:r>
            <a:r>
              <a:rPr lang="en-US" sz="3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what is contrary to the Spirit, and the Spirit what is contrary to </a:t>
            </a:r>
            <a:r>
              <a:rPr lang="en-US" sz="37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the sinful nature.</a:t>
            </a:r>
            <a:r>
              <a:rPr lang="en-US" sz="3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They are in conflict with each other, so that you do not do what you want. </a:t>
            </a:r>
            <a:r>
              <a:rPr lang="en-US" sz="3700" baseline="3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18 </a:t>
            </a:r>
            <a:r>
              <a:rPr lang="en-US" sz="3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But if you are led by the Spirit, you are not under law. 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228600" y="438150"/>
            <a:ext cx="12534900" cy="9779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“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The Flesh or the Spirit?</a:t>
            </a:r>
            <a:r>
              <a:rPr lang="ja-JP" alt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rcoal CY" charset="0"/>
                <a:sym typeface="Charcoal CY" charset="0"/>
              </a:rPr>
              <a:t>”</a:t>
            </a:r>
            <a:r>
              <a:rPr lang="en-US" sz="55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 5:16-21</a:t>
            </a:r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4470400" y="3606800"/>
            <a:ext cx="8267700" cy="53594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85800" indent="-685800" algn="l">
              <a:spcBef>
                <a:spcPts val="400"/>
              </a:spcBef>
              <a:buSzPct val="77000"/>
              <a:buFontTx/>
              <a:buBlip>
                <a:blip r:embed="rId2"/>
              </a:buBlip>
            </a:pPr>
            <a:r>
              <a:rPr lang="en-US" sz="5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Galatians 5:16-21 teaches the same thing as Romans 7 - </a:t>
            </a:r>
          </a:p>
          <a:p>
            <a:pPr marL="685800" indent="-685800" algn="l">
              <a:spcBef>
                <a:spcPts val="400"/>
              </a:spcBef>
              <a:buSzPct val="77000"/>
              <a:buFontTx/>
              <a:buBlip>
                <a:blip r:embed="rId2"/>
              </a:buBlip>
            </a:pPr>
            <a:r>
              <a:rPr lang="en-US" sz="52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ea typeface="ＭＳ Ｐゴシック" charset="0"/>
                <a:cs typeface="Charcoal CY" charset="0"/>
                <a:sym typeface="Charcoal CY" charset="0"/>
              </a:rPr>
              <a:t>Of course most expositors miss it on Romans 7 as well.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856" r="2214" b="856"/>
          <a:stretch>
            <a:fillRect/>
          </a:stretch>
        </p:blipFill>
        <p:spPr bwMode="auto">
          <a:xfrm>
            <a:off x="303213" y="3635375"/>
            <a:ext cx="3784600" cy="5813425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416300"/>
            <a:ext cx="4546600" cy="62738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/>
          </p:cNvSpPr>
          <p:nvPr/>
        </p:nvSpPr>
        <p:spPr bwMode="auto">
          <a:xfrm>
            <a:off x="165100" y="1860550"/>
            <a:ext cx="12661900" cy="10541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>
                <a:solidFill>
                  <a:srgbClr val="FFFCA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bel Ultra BT" charset="0"/>
                <a:ea typeface="ＭＳ Ｐゴシック" charset="0"/>
                <a:cs typeface="Kabel Ultra BT" charset="0"/>
                <a:sym typeface="Kabel Ultra BT" charset="0"/>
              </a:rPr>
              <a:t>Main Point of the Text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build="p" autoUpdateAnimBg="0"/>
    </p:bldLst>
  </p:timing>
</p:sld>
</file>

<file path=ppt/theme/theme1.xml><?xml version="1.0" encoding="utf-8"?>
<a:theme xmlns:a="http://schemas.openxmlformats.org/drawingml/2006/main" name="Default -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Blank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333333"/>
      </a:accent1>
      <a:accent2>
        <a:srgbClr val="333399"/>
      </a:accent2>
      <a:accent3>
        <a:srgbClr val="E4F0F3"/>
      </a:accent3>
      <a:accent4>
        <a:srgbClr val="27140F"/>
      </a:accent4>
      <a:accent5>
        <a:srgbClr val="ADADAD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1376</Words>
  <Characters>0</Characters>
  <Application>Microsoft Macintosh PowerPoint</Application>
  <PresentationFormat>Custom</PresentationFormat>
  <Lines>0</Lines>
  <Paragraphs>83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31</vt:i4>
      </vt:variant>
      <vt:variant>
        <vt:lpstr>Slide Titles</vt:lpstr>
      </vt:variant>
      <vt:variant>
        <vt:i4>20</vt:i4>
      </vt:variant>
    </vt:vector>
  </HeadingPairs>
  <TitlesOfParts>
    <vt:vector size="69" baseType="lpstr">
      <vt:lpstr>Gill Sans</vt:lpstr>
      <vt:lpstr>ヒラギノ角ゴ ProN W3</vt:lpstr>
      <vt:lpstr>Calibri</vt:lpstr>
      <vt:lpstr>Arial</vt:lpstr>
      <vt:lpstr>Papyrus</vt:lpstr>
      <vt:lpstr>Mariah Regular</vt:lpstr>
      <vt:lpstr>Charcoal CY</vt:lpstr>
      <vt:lpstr>Zapfino</vt:lpstr>
      <vt:lpstr>Calibri Italic</vt:lpstr>
      <vt:lpstr>Hoefler Text</vt:lpstr>
      <vt:lpstr>Kabel Ultra BT</vt:lpstr>
      <vt:lpstr>Times New Roman Bold</vt:lpstr>
      <vt:lpstr>Times New Roman</vt:lpstr>
      <vt:lpstr>ヒラギノ明朝 ProN W3</vt:lpstr>
      <vt:lpstr>Zapf Dingbats</vt:lpstr>
      <vt:lpstr>Times New Roman Italic</vt:lpstr>
      <vt:lpstr>Chalkboard</vt:lpstr>
      <vt:lpstr>Book Antiqua</vt:lpstr>
      <vt:lpstr>Default - Blank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Title &amp; Bullets</vt:lpstr>
      <vt:lpstr>Photo - Vertical Reflection</vt:lpstr>
      <vt:lpstr>Title, Bullets &amp; Photo</vt:lpstr>
      <vt:lpstr>Title &amp; Bullets - Left</vt:lpstr>
      <vt:lpstr>Title &amp; Bullets - Right</vt:lpstr>
      <vt:lpstr>Photo - Vertical</vt:lpstr>
      <vt:lpstr>Blank</vt:lpstr>
      <vt:lpstr>Title &amp; Bullets</vt:lpstr>
      <vt:lpstr>Photo - Horizontal Reflection</vt:lpstr>
      <vt:lpstr>Title &amp; Subtitle</vt:lpstr>
      <vt:lpstr>Title &amp; Bullets - 2 Column</vt:lpstr>
      <vt:lpstr>Title - Top</vt:lpstr>
      <vt:lpstr>Title &amp; Bullets</vt:lpstr>
      <vt:lpstr>Bullets</vt:lpstr>
      <vt:lpstr>Title - Center</vt:lpstr>
      <vt:lpstr>Photo - Horizontal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Don Mcclain</cp:lastModifiedBy>
  <cp:revision>1</cp:revision>
  <dcterms:modified xsi:type="dcterms:W3CDTF">2013-08-13T16:01:06Z</dcterms:modified>
</cp:coreProperties>
</file>