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45"/>
  </p:notesMasterIdLst>
  <p:sldIdLst>
    <p:sldId id="256" r:id="rId4"/>
    <p:sldId id="266" r:id="rId5"/>
    <p:sldId id="295" r:id="rId6"/>
    <p:sldId id="293" r:id="rId7"/>
    <p:sldId id="290" r:id="rId8"/>
    <p:sldId id="292" r:id="rId9"/>
    <p:sldId id="289" r:id="rId10"/>
    <p:sldId id="310" r:id="rId11"/>
    <p:sldId id="294" r:id="rId12"/>
    <p:sldId id="297" r:id="rId13"/>
    <p:sldId id="298" r:id="rId14"/>
    <p:sldId id="299" r:id="rId15"/>
    <p:sldId id="300" r:id="rId16"/>
    <p:sldId id="301" r:id="rId17"/>
    <p:sldId id="302" r:id="rId18"/>
    <p:sldId id="303" r:id="rId19"/>
    <p:sldId id="309" r:id="rId20"/>
    <p:sldId id="304" r:id="rId21"/>
    <p:sldId id="328" r:id="rId22"/>
    <p:sldId id="329" r:id="rId23"/>
    <p:sldId id="332" r:id="rId24"/>
    <p:sldId id="296" r:id="rId25"/>
    <p:sldId id="330" r:id="rId26"/>
    <p:sldId id="331" r:id="rId27"/>
    <p:sldId id="333" r:id="rId28"/>
    <p:sldId id="334" r:id="rId29"/>
    <p:sldId id="339" r:id="rId30"/>
    <p:sldId id="337" r:id="rId31"/>
    <p:sldId id="338" r:id="rId32"/>
    <p:sldId id="336" r:id="rId33"/>
    <p:sldId id="341" r:id="rId34"/>
    <p:sldId id="342" r:id="rId35"/>
    <p:sldId id="343" r:id="rId36"/>
    <p:sldId id="344" r:id="rId37"/>
    <p:sldId id="345" r:id="rId38"/>
    <p:sldId id="305" r:id="rId39"/>
    <p:sldId id="346" r:id="rId40"/>
    <p:sldId id="347" r:id="rId41"/>
    <p:sldId id="348" r:id="rId42"/>
    <p:sldId id="349" r:id="rId43"/>
    <p:sldId id="350" r:id="rId44"/>
  </p:sldIdLst>
  <p:sldSz cx="13004800" cy="9753600"/>
  <p:notesSz cx="6858000" cy="9144000"/>
  <p:defaultTextStyle>
    <a:defPPr>
      <a:defRPr lang="en-US"/>
    </a:defPPr>
    <a:lvl1pPr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400"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Ro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6"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453794"/>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ＭＳ Ｐゴシック" charset="0"/>
        <a:cs typeface="+mn-cs"/>
      </a:defRPr>
    </a:lvl1pPr>
    <a:lvl2pPr marL="457200" algn="l" rtl="0" fontAlgn="base">
      <a:spcBef>
        <a:spcPct val="0"/>
      </a:spcBef>
      <a:spcAft>
        <a:spcPct val="0"/>
      </a:spcAft>
      <a:defRPr sz="1200" kern="1200">
        <a:solidFill>
          <a:schemeClr val="tx1"/>
        </a:solidFill>
        <a:latin typeface="Gill Sans" charset="0"/>
        <a:ea typeface="ＭＳ Ｐゴシック" charset="0"/>
        <a:cs typeface="+mn-cs"/>
      </a:defRPr>
    </a:lvl2pPr>
    <a:lvl3pPr marL="914400" algn="l" rtl="0" fontAlgn="base">
      <a:spcBef>
        <a:spcPct val="0"/>
      </a:spcBef>
      <a:spcAft>
        <a:spcPct val="0"/>
      </a:spcAft>
      <a:defRPr sz="1200" kern="1200">
        <a:solidFill>
          <a:schemeClr val="tx1"/>
        </a:solidFill>
        <a:latin typeface="Gill Sans" charset="0"/>
        <a:ea typeface="ＭＳ Ｐゴシック" charset="0"/>
        <a:cs typeface="+mn-cs"/>
      </a:defRPr>
    </a:lvl3pPr>
    <a:lvl4pPr marL="1371600" algn="l" rtl="0" fontAlgn="base">
      <a:spcBef>
        <a:spcPct val="0"/>
      </a:spcBef>
      <a:spcAft>
        <a:spcPct val="0"/>
      </a:spcAft>
      <a:defRPr sz="1200" kern="1200">
        <a:solidFill>
          <a:schemeClr val="tx1"/>
        </a:solidFill>
        <a:latin typeface="Gill Sans" charset="0"/>
        <a:ea typeface="ＭＳ Ｐゴシック" charset="0"/>
        <a:cs typeface="+mn-cs"/>
      </a:defRPr>
    </a:lvl4pPr>
    <a:lvl5pPr marL="1828800" algn="l" rtl="0" fontAlgn="base">
      <a:spcBef>
        <a:spcPct val="0"/>
      </a:spcBef>
      <a:spcAft>
        <a:spcPct val="0"/>
      </a:spcAft>
      <a:defRPr sz="1200" kern="1200">
        <a:solidFill>
          <a:schemeClr val="tx1"/>
        </a:solidFill>
        <a:latin typeface="Gill San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pologeticspress.org/dm.aspx" TargetMode="External"/><Relationship Id="rId4" Type="http://schemas.openxmlformats.org/officeDocument/2006/relationships/hyperlink" Target="http://www.mercksource.com/pp/us/cns/cns_hl_dorlands"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0"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219075" indent="-177800">
              <a:spcBef>
                <a:spcPts val="638"/>
              </a:spcBef>
              <a:buFontTx/>
              <a:buAutoNum type="romanUcPeriod"/>
            </a:pPr>
            <a:r>
              <a:rPr lang="en-US" sz="1600">
                <a:solidFill>
                  <a:srgbClr val="000000"/>
                </a:solidFill>
                <a:latin typeface="Times New Roman Bold" charset="0"/>
                <a:cs typeface="Times New Roman Bold" charset="0"/>
                <a:sym typeface="Times New Roman Bold" charset="0"/>
              </a:rPr>
              <a:t>The traditional sites:</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From its name "GETHSEM'ANE (geth-sem'a-ni; Gk. from Aram. </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Oil press</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 scholars conclude that the garden was situated in an olive grove that contained an olive press. Attempts to locate the exact site of the garden have been unsuccessful. </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There are two traditional places called Gethsemane. One is the possession of the Latin church, and it consists of a triangular spot, some seventy paces in circumference. It is enclosed by a fence and contains some large and old olive trees, in addition to a flower garden. Adjacent to it stands the Church of All Nations, which encloses a "rock of agony." </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 Greeks have set up another traditional Gethsemane, located farther up Mount Olivet. Thomson (</a:t>
            </a:r>
            <a:r>
              <a:rPr lang="en-US" sz="1600">
                <a:solidFill>
                  <a:srgbClr val="000000"/>
                </a:solidFill>
                <a:latin typeface="Times New Roman Italic" charset="0"/>
                <a:cs typeface="Times New Roman Italic" charset="0"/>
                <a:sym typeface="Times New Roman Italic" charset="0"/>
              </a:rPr>
              <a:t>Land and Book</a:t>
            </a:r>
            <a:r>
              <a:rPr lang="en-US" sz="1600">
                <a:solidFill>
                  <a:srgbClr val="000000"/>
                </a:solidFill>
                <a:latin typeface="Times New Roman" charset="0"/>
                <a:cs typeface="Times New Roman" charset="0"/>
                <a:sym typeface="Times New Roman" charset="0"/>
              </a:rPr>
              <a:t>, 2:483) says that he inclines to think both are wrong, and he would place the garden in a secluded spot several hundred yards NE of the other traditional sites." (</a:t>
            </a:r>
            <a:r>
              <a:rPr lang="en-US" sz="1600">
                <a:solidFill>
                  <a:srgbClr val="000000"/>
                </a:solidFill>
                <a:latin typeface="Times New Roman Italic" charset="0"/>
                <a:cs typeface="Times New Roman Italic" charset="0"/>
                <a:sym typeface="Times New Roman Italic" charset="0"/>
              </a:rPr>
              <a:t>UBD</a:t>
            </a:r>
            <a:r>
              <a:rPr lang="en-US" sz="1600">
                <a:solidFill>
                  <a:srgbClr val="000000"/>
                </a:solidFill>
                <a:latin typeface="Times New Roman" charset="0"/>
                <a:cs typeface="Times New Roman" charset="0"/>
                <a:sym typeface="Times New Roman" charset="0"/>
              </a:rPr>
              <a:t>)</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 gospel accounts do not provide enough details to show the exact site of the garden." (</a:t>
            </a:r>
            <a:r>
              <a:rPr lang="en-US" sz="1600">
                <a:solidFill>
                  <a:srgbClr val="000000"/>
                </a:solidFill>
                <a:latin typeface="Times New Roman Italic" charset="0"/>
                <a:cs typeface="Times New Roman Italic" charset="0"/>
                <a:sym typeface="Times New Roman Italic" charset="0"/>
              </a:rPr>
              <a:t>NIBD) . . . </a:t>
            </a:r>
            <a:r>
              <a:rPr lang="en-US" sz="1600">
                <a:solidFill>
                  <a:srgbClr val="000000"/>
                </a:solidFill>
                <a:latin typeface="Lucida Grande" charset="0"/>
                <a:cs typeface="Lucida Grande" charset="0"/>
                <a:sym typeface="Lucida Grande" charset="0"/>
              </a:rPr>
              <a:t>The olive grove at the foot of the Mount of Olives, to which Jesus was accustomed to retire (Luke 22:39) with His disciples and which was the scene of His agony (Mark 14:32; Luke 22:39-40; John 18:1). </a:t>
            </a:r>
          </a:p>
          <a:p>
            <a:pPr marL="219075" indent="-177800">
              <a:spcBef>
                <a:spcPts val="638"/>
              </a:spcBef>
              <a:buFontTx/>
              <a:buAutoNum type="alphaUcPeriod"/>
            </a:pPr>
            <a:r>
              <a:rPr lang="en-US" sz="1600">
                <a:solidFill>
                  <a:srgbClr val="000000"/>
                </a:solidFill>
                <a:latin typeface="Times New Roman" charset="0"/>
                <a:cs typeface="Times New Roman" charset="0"/>
                <a:sym typeface="Times New Roman" charset="0"/>
              </a:rPr>
              <a:t> Why Did Jesus Go to Gethsemane? (The course of events that night:)</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 Completed the Passover in the upper room, sung a hymn, and went out to the Mt of Olives -  (Mark 14:26).</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 Went out to pray (Matthew 26:36).</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It was the Lord</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s custom to go there for prayer (Luke 21:37; 22:39).</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On this night Jesus followed His usual habit (John 18:1).</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Judas knowing this made his plans for betrayal accordingly (18:2).</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Jesus  betrayed in Gethsemane (Matthew 26:36-39). </a:t>
            </a:r>
          </a:p>
          <a:p>
            <a:pPr marL="219075" indent="-177800">
              <a:spcBef>
                <a:spcPts val="638"/>
              </a:spcBef>
              <a:buFontTx/>
              <a:buAutoNum type="alphaUcPeriod" startAt="5"/>
            </a:pPr>
            <a:r>
              <a:rPr lang="en-US" sz="1600">
                <a:solidFill>
                  <a:srgbClr val="000000"/>
                </a:solidFill>
                <a:latin typeface="Times New Roman" charset="0"/>
                <a:cs typeface="Times New Roman" charset="0"/>
                <a:sym typeface="Times New Roman" charset="0"/>
              </a:rPr>
              <a:t> Consider what happened in "a place called Gethsemane":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8"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219075" indent="-177800">
              <a:spcBef>
                <a:spcPts val="638"/>
              </a:spcBef>
              <a:buFontTx/>
              <a:buAutoNum type="romanUcPeriod"/>
            </a:pPr>
            <a:r>
              <a:rPr lang="en-US" sz="1600">
                <a:solidFill>
                  <a:srgbClr val="000000"/>
                </a:solidFill>
                <a:latin typeface="Times New Roman Bold" charset="0"/>
                <a:cs typeface="Times New Roman Bold" charset="0"/>
                <a:sym typeface="Times New Roman Bold" charset="0"/>
              </a:rPr>
              <a:t>The traditional sites:</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From its name "GETHSEM'ANE (geth-sem'a-ni; Gk. from Aram. </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Oil press</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 scholars conclude that the garden was situated in an olive grove that contained an olive press. Attempts to locate the exact site of the garden have been unsuccessful. </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There are two traditional places called Gethsemane. One is the possession of the Latin church, and it consists of a triangular spot, some seventy paces in circumference. It is enclosed by a fence and contains some large and old olive trees, in addition to a flower garden. Adjacent to it stands the Church of All Nations, which encloses a "rock of agony." </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 Greeks have set up another traditional Gethsemane, located farther up Mount Olivet. Thomson (</a:t>
            </a:r>
            <a:r>
              <a:rPr lang="en-US" sz="1600">
                <a:solidFill>
                  <a:srgbClr val="000000"/>
                </a:solidFill>
                <a:latin typeface="Times New Roman Italic" charset="0"/>
                <a:cs typeface="Times New Roman Italic" charset="0"/>
                <a:sym typeface="Times New Roman Italic" charset="0"/>
              </a:rPr>
              <a:t>Land and Book</a:t>
            </a:r>
            <a:r>
              <a:rPr lang="en-US" sz="1600">
                <a:solidFill>
                  <a:srgbClr val="000000"/>
                </a:solidFill>
                <a:latin typeface="Times New Roman" charset="0"/>
                <a:cs typeface="Times New Roman" charset="0"/>
                <a:sym typeface="Times New Roman" charset="0"/>
              </a:rPr>
              <a:t>, 2:483) says that he inclines to think both are wrong, and he would place the garden in a secluded spot several hundred yards NE of the other traditional sites." (</a:t>
            </a:r>
            <a:r>
              <a:rPr lang="en-US" sz="1600">
                <a:solidFill>
                  <a:srgbClr val="000000"/>
                </a:solidFill>
                <a:latin typeface="Times New Roman Italic" charset="0"/>
                <a:cs typeface="Times New Roman Italic" charset="0"/>
                <a:sym typeface="Times New Roman Italic" charset="0"/>
              </a:rPr>
              <a:t>UBD</a:t>
            </a:r>
            <a:r>
              <a:rPr lang="en-US" sz="1600">
                <a:solidFill>
                  <a:srgbClr val="000000"/>
                </a:solidFill>
                <a:latin typeface="Times New Roman" charset="0"/>
                <a:cs typeface="Times New Roman" charset="0"/>
                <a:sym typeface="Times New Roman" charset="0"/>
              </a:rPr>
              <a:t>)</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 gospel accounts do not provide enough details to show the exact site of the garden." (</a:t>
            </a:r>
            <a:r>
              <a:rPr lang="en-US" sz="1600">
                <a:solidFill>
                  <a:srgbClr val="000000"/>
                </a:solidFill>
                <a:latin typeface="Times New Roman Italic" charset="0"/>
                <a:cs typeface="Times New Roman Italic" charset="0"/>
                <a:sym typeface="Times New Roman Italic" charset="0"/>
              </a:rPr>
              <a:t>NIBD) . . . </a:t>
            </a:r>
            <a:r>
              <a:rPr lang="en-US" sz="1600">
                <a:solidFill>
                  <a:srgbClr val="000000"/>
                </a:solidFill>
                <a:latin typeface="Lucida Grande" charset="0"/>
                <a:cs typeface="Lucida Grande" charset="0"/>
                <a:sym typeface="Lucida Grande" charset="0"/>
              </a:rPr>
              <a:t>The olive grove at the foot of the Mount of Olives, to which Jesus was accustomed to retire (Luke 22:39) with His disciples and which was the scene of His agony (Mark 14:32; Luke 22:39-40; John 18:1). </a:t>
            </a:r>
          </a:p>
          <a:p>
            <a:pPr marL="219075" indent="-177800">
              <a:spcBef>
                <a:spcPts val="638"/>
              </a:spcBef>
              <a:buFontTx/>
              <a:buAutoNum type="alphaUcPeriod"/>
            </a:pPr>
            <a:r>
              <a:rPr lang="en-US" sz="1600">
                <a:solidFill>
                  <a:srgbClr val="000000"/>
                </a:solidFill>
                <a:latin typeface="Times New Roman" charset="0"/>
                <a:cs typeface="Times New Roman" charset="0"/>
                <a:sym typeface="Times New Roman" charset="0"/>
              </a:rPr>
              <a:t> Why Did Jesus Go to Gethsemane? (The course of events that night:)</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 Completed the Passover in the upper room, sung a hymn, and went out to the Mt of Olives -  (Mark 14:26).</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 Went out to pray (Matthew 26:36).</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It was the Lord</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s custom to go there for prayer (Luke 21:37; 22:39).</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On this night Jesus followed His usual habit (John 18:1).</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Judas knowing this made his plans for betrayal accordingly (18:2).</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Jesus  betrayed in Gethsemane (Matthew 26:36-39). </a:t>
            </a:r>
          </a:p>
          <a:p>
            <a:pPr marL="219075" indent="-177800">
              <a:spcBef>
                <a:spcPts val="638"/>
              </a:spcBef>
              <a:buFontTx/>
              <a:buAutoNum type="alphaUcPeriod" startAt="5"/>
            </a:pPr>
            <a:r>
              <a:rPr lang="en-US" sz="1600">
                <a:solidFill>
                  <a:srgbClr val="000000"/>
                </a:solidFill>
                <a:latin typeface="Times New Roman" charset="0"/>
                <a:cs typeface="Times New Roman" charset="0"/>
                <a:sym typeface="Times New Roman" charset="0"/>
              </a:rPr>
              <a:t> Consider what happened in "a place called Gethsemane":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6"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219075" indent="-177800">
              <a:spcBef>
                <a:spcPts val="638"/>
              </a:spcBef>
              <a:buFontTx/>
              <a:buAutoNum type="romanUcPeriod"/>
            </a:pPr>
            <a:r>
              <a:rPr lang="en-US" sz="1600">
                <a:solidFill>
                  <a:srgbClr val="000000"/>
                </a:solidFill>
                <a:latin typeface="Times New Roman Bold" charset="0"/>
                <a:cs typeface="Times New Roman Bold" charset="0"/>
                <a:sym typeface="Times New Roman Bold" charset="0"/>
              </a:rPr>
              <a:t>The traditional sites:</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From its name "GETHSEM'ANE (geth-sem'a-ni; Gk. from Aram. </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Oil press</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 scholars conclude that the garden was situated in an olive grove that contained an olive press. Attempts to locate the exact site of the garden have been unsuccessful. </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There are two traditional places called Gethsemane. One is the possession of the Latin church, and it consists of a triangular spot, some seventy paces in circumference. It is enclosed by a fence and contains some large and old olive trees, in addition to a flower garden. Adjacent to it stands the Church of All Nations, which encloses a "rock of agony." </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 Greeks have set up another traditional Gethsemane, located farther up Mount Olivet. Thomson (</a:t>
            </a:r>
            <a:r>
              <a:rPr lang="en-US" sz="1600">
                <a:solidFill>
                  <a:srgbClr val="000000"/>
                </a:solidFill>
                <a:latin typeface="Times New Roman Italic" charset="0"/>
                <a:cs typeface="Times New Roman Italic" charset="0"/>
                <a:sym typeface="Times New Roman Italic" charset="0"/>
              </a:rPr>
              <a:t>Land and Book</a:t>
            </a:r>
            <a:r>
              <a:rPr lang="en-US" sz="1600">
                <a:solidFill>
                  <a:srgbClr val="000000"/>
                </a:solidFill>
                <a:latin typeface="Times New Roman" charset="0"/>
                <a:cs typeface="Times New Roman" charset="0"/>
                <a:sym typeface="Times New Roman" charset="0"/>
              </a:rPr>
              <a:t>, 2:483) says that he inclines to think both are wrong, and he would place the garden in a secluded spot several hundred yards NE of the other traditional sites." (</a:t>
            </a:r>
            <a:r>
              <a:rPr lang="en-US" sz="1600">
                <a:solidFill>
                  <a:srgbClr val="000000"/>
                </a:solidFill>
                <a:latin typeface="Times New Roman Italic" charset="0"/>
                <a:cs typeface="Times New Roman Italic" charset="0"/>
                <a:sym typeface="Times New Roman Italic" charset="0"/>
              </a:rPr>
              <a:t>UBD</a:t>
            </a:r>
            <a:r>
              <a:rPr lang="en-US" sz="1600">
                <a:solidFill>
                  <a:srgbClr val="000000"/>
                </a:solidFill>
                <a:latin typeface="Times New Roman" charset="0"/>
                <a:cs typeface="Times New Roman" charset="0"/>
                <a:sym typeface="Times New Roman" charset="0"/>
              </a:rPr>
              <a:t>)</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 gospel accounts do not provide enough details to show the exact site of the garden." (</a:t>
            </a:r>
            <a:r>
              <a:rPr lang="en-US" sz="1600">
                <a:solidFill>
                  <a:srgbClr val="000000"/>
                </a:solidFill>
                <a:latin typeface="Times New Roman Italic" charset="0"/>
                <a:cs typeface="Times New Roman Italic" charset="0"/>
                <a:sym typeface="Times New Roman Italic" charset="0"/>
              </a:rPr>
              <a:t>NIBD) . . . </a:t>
            </a:r>
            <a:r>
              <a:rPr lang="en-US" sz="1600">
                <a:solidFill>
                  <a:srgbClr val="000000"/>
                </a:solidFill>
                <a:latin typeface="Lucida Grande" charset="0"/>
                <a:cs typeface="Lucida Grande" charset="0"/>
                <a:sym typeface="Lucida Grande" charset="0"/>
              </a:rPr>
              <a:t>The olive grove at the foot of the Mount of Olives, to which Jesus was accustomed to retire (Luke 22:39) with His disciples and which was the scene of His agony (Mark 14:32; Luke 22:39-40; John 18:1). </a:t>
            </a:r>
          </a:p>
          <a:p>
            <a:pPr marL="219075" indent="-177800">
              <a:spcBef>
                <a:spcPts val="638"/>
              </a:spcBef>
              <a:buFontTx/>
              <a:buAutoNum type="alphaUcPeriod"/>
            </a:pPr>
            <a:r>
              <a:rPr lang="en-US" sz="1600">
                <a:solidFill>
                  <a:srgbClr val="000000"/>
                </a:solidFill>
                <a:latin typeface="Times New Roman" charset="0"/>
                <a:cs typeface="Times New Roman" charset="0"/>
                <a:sym typeface="Times New Roman" charset="0"/>
              </a:rPr>
              <a:t> Why Did Jesus Go to Gethsemane? (The course of events that night:)</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 Completed the Passover in the upper room, sung a hymn, and went out to the Mt of Olives -  (Mark 14:26).</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 Went out to pray (Matthew 26:36).</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It was the Lord</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s custom to go there for prayer (Luke 21:37; 22:39).</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On this night Jesus followed His usual habit (John 18:1).</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Judas knowing this made his plans for betrayal accordingly (18:2).</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Jesus  betrayed in Gethsemane (Matthew 26:36-39). </a:t>
            </a:r>
          </a:p>
          <a:p>
            <a:pPr marL="219075" indent="-177800">
              <a:spcBef>
                <a:spcPts val="638"/>
              </a:spcBef>
              <a:buFontTx/>
              <a:buAutoNum type="alphaUcPeriod" startAt="5"/>
            </a:pPr>
            <a:r>
              <a:rPr lang="en-US" sz="1600">
                <a:solidFill>
                  <a:srgbClr val="000000"/>
                </a:solidFill>
                <a:latin typeface="Times New Roman" charset="0"/>
                <a:cs typeface="Times New Roman" charset="0"/>
                <a:sym typeface="Times New Roman" charset="0"/>
              </a:rPr>
              <a:t> Consider what happened in "a place called Gethsemane":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219075" indent="-177800">
              <a:spcBef>
                <a:spcPts val="638"/>
              </a:spcBef>
              <a:buFontTx/>
              <a:buAutoNum type="romanUcPeriod"/>
            </a:pPr>
            <a:r>
              <a:rPr lang="en-US" sz="1600">
                <a:solidFill>
                  <a:srgbClr val="000000"/>
                </a:solidFill>
                <a:latin typeface="Times New Roman Bold" charset="0"/>
                <a:cs typeface="Times New Roman Bold" charset="0"/>
                <a:sym typeface="Times New Roman Bold" charset="0"/>
              </a:rPr>
              <a:t>The traditional sites:</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From its name "GETHSEM'ANE (geth-sem'a-ni; Gk. from Aram. </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Oil press</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 scholars conclude that the garden was situated in an olive grove that contained an olive press. Attempts to locate the exact site of the garden have been unsuccessful. </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There are two traditional places called Gethsemane. One is the possession of the Latin church, and it consists of a triangular spot, some seventy paces in circumference. It is enclosed by a fence and contains some large and old olive trees, in addition to a flower garden. Adjacent to it stands the Church of All Nations, which encloses a "rock of agony." </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 Greeks have set up another traditional Gethsemane, located farther up Mount Olivet. Thomson (</a:t>
            </a:r>
            <a:r>
              <a:rPr lang="en-US" sz="1600">
                <a:solidFill>
                  <a:srgbClr val="000000"/>
                </a:solidFill>
                <a:latin typeface="Times New Roman Italic" charset="0"/>
                <a:cs typeface="Times New Roman Italic" charset="0"/>
                <a:sym typeface="Times New Roman Italic" charset="0"/>
              </a:rPr>
              <a:t>Land and Book</a:t>
            </a:r>
            <a:r>
              <a:rPr lang="en-US" sz="1600">
                <a:solidFill>
                  <a:srgbClr val="000000"/>
                </a:solidFill>
                <a:latin typeface="Times New Roman" charset="0"/>
                <a:cs typeface="Times New Roman" charset="0"/>
                <a:sym typeface="Times New Roman" charset="0"/>
              </a:rPr>
              <a:t>, 2:483) says that he inclines to think both are wrong, and he would place the garden in a secluded spot several hundred yards NE of the other traditional sites." (</a:t>
            </a:r>
            <a:r>
              <a:rPr lang="en-US" sz="1600">
                <a:solidFill>
                  <a:srgbClr val="000000"/>
                </a:solidFill>
                <a:latin typeface="Times New Roman Italic" charset="0"/>
                <a:cs typeface="Times New Roman Italic" charset="0"/>
                <a:sym typeface="Times New Roman Italic" charset="0"/>
              </a:rPr>
              <a:t>UBD</a:t>
            </a:r>
            <a:r>
              <a:rPr lang="en-US" sz="1600">
                <a:solidFill>
                  <a:srgbClr val="000000"/>
                </a:solidFill>
                <a:latin typeface="Times New Roman" charset="0"/>
                <a:cs typeface="Times New Roman" charset="0"/>
                <a:sym typeface="Times New Roman" charset="0"/>
              </a:rPr>
              <a:t>)</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 gospel accounts do not provide enough details to show the exact site of the garden." (</a:t>
            </a:r>
            <a:r>
              <a:rPr lang="en-US" sz="1600">
                <a:solidFill>
                  <a:srgbClr val="000000"/>
                </a:solidFill>
                <a:latin typeface="Times New Roman Italic" charset="0"/>
                <a:cs typeface="Times New Roman Italic" charset="0"/>
                <a:sym typeface="Times New Roman Italic" charset="0"/>
              </a:rPr>
              <a:t>NIBD) . . . </a:t>
            </a:r>
            <a:r>
              <a:rPr lang="en-US" sz="1600">
                <a:solidFill>
                  <a:srgbClr val="000000"/>
                </a:solidFill>
                <a:latin typeface="Lucida Grande" charset="0"/>
                <a:cs typeface="Lucida Grande" charset="0"/>
                <a:sym typeface="Lucida Grande" charset="0"/>
              </a:rPr>
              <a:t>The olive grove at the foot of the Mount of Olives, to which Jesus was accustomed to retire (Luke 22:39) with His disciples and which was the scene of His agony (Mark 14:32; Luke 22:39-40; John 18:1). </a:t>
            </a:r>
          </a:p>
          <a:p>
            <a:pPr marL="219075" indent="-177800">
              <a:spcBef>
                <a:spcPts val="638"/>
              </a:spcBef>
              <a:buFontTx/>
              <a:buAutoNum type="alphaUcPeriod"/>
            </a:pPr>
            <a:r>
              <a:rPr lang="en-US" sz="1600">
                <a:solidFill>
                  <a:srgbClr val="000000"/>
                </a:solidFill>
                <a:latin typeface="Times New Roman" charset="0"/>
                <a:cs typeface="Times New Roman" charset="0"/>
                <a:sym typeface="Times New Roman" charset="0"/>
              </a:rPr>
              <a:t> Why Did Jesus Go to Gethsemane? (The course of events that night:)</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 Completed the Passover in the upper room, sung a hymn, and went out to the Mt of Olives -  (Mark 14:26).</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 Went out to pray (Matthew 26:36).</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It was the Lord</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s custom to go there for prayer (Luke 21:37; 22:39).</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On this night Jesus followed His usual habit (John 18:1).</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Judas knowing this made his plans for betrayal accordingly (18:2).</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Jesus  betrayed in Gethsemane (Matthew 26:36-39). </a:t>
            </a:r>
          </a:p>
          <a:p>
            <a:pPr marL="219075" indent="-177800">
              <a:spcBef>
                <a:spcPts val="638"/>
              </a:spcBef>
              <a:buFontTx/>
              <a:buAutoNum type="alphaUcPeriod" startAt="5"/>
            </a:pPr>
            <a:r>
              <a:rPr lang="en-US" sz="1600">
                <a:solidFill>
                  <a:srgbClr val="000000"/>
                </a:solidFill>
                <a:latin typeface="Times New Roman" charset="0"/>
                <a:cs typeface="Times New Roman" charset="0"/>
                <a:sym typeface="Times New Roman" charset="0"/>
              </a:rPr>
              <a:t> Consider what happened in "a place called Gethsemane":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219075" indent="-177800">
              <a:spcBef>
                <a:spcPts val="638"/>
              </a:spcBef>
              <a:buFontTx/>
              <a:buAutoNum type="romanUcPeriod"/>
            </a:pPr>
            <a:r>
              <a:rPr lang="en-US" sz="1600">
                <a:solidFill>
                  <a:srgbClr val="000000"/>
                </a:solidFill>
                <a:latin typeface="Times New Roman Bold" charset="0"/>
                <a:cs typeface="Times New Roman Bold" charset="0"/>
                <a:sym typeface="Times New Roman Bold" charset="0"/>
              </a:rPr>
              <a:t>The traditional sites:</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From its name "GETHSEM'ANE (geth-sem'a-ni; Gk. from Aram. </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Oil press</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 scholars conclude that the garden was situated in an olive grove that contained an olive press. Attempts to locate the exact site of the garden have been unsuccessful. </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There are two traditional places called Gethsemane. One is the possession of the Latin church, and it consists of a triangular spot, some seventy paces in circumference. It is enclosed by a fence and contains some large and old olive trees, in addition to a flower garden. Adjacent to it stands the Church of All Nations, which encloses a "rock of agony." </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 Greeks have set up another traditional Gethsemane, located farther up Mount Olivet. Thomson (</a:t>
            </a:r>
            <a:r>
              <a:rPr lang="en-US" sz="1600">
                <a:solidFill>
                  <a:srgbClr val="000000"/>
                </a:solidFill>
                <a:latin typeface="Times New Roman Italic" charset="0"/>
                <a:cs typeface="Times New Roman Italic" charset="0"/>
                <a:sym typeface="Times New Roman Italic" charset="0"/>
              </a:rPr>
              <a:t>Land and Book</a:t>
            </a:r>
            <a:r>
              <a:rPr lang="en-US" sz="1600">
                <a:solidFill>
                  <a:srgbClr val="000000"/>
                </a:solidFill>
                <a:latin typeface="Times New Roman" charset="0"/>
                <a:cs typeface="Times New Roman" charset="0"/>
                <a:sym typeface="Times New Roman" charset="0"/>
              </a:rPr>
              <a:t>, 2:483) says that he inclines to think both are wrong, and he would place the garden in a secluded spot several hundred yards NE of the other traditional sites." (</a:t>
            </a:r>
            <a:r>
              <a:rPr lang="en-US" sz="1600">
                <a:solidFill>
                  <a:srgbClr val="000000"/>
                </a:solidFill>
                <a:latin typeface="Times New Roman Italic" charset="0"/>
                <a:cs typeface="Times New Roman Italic" charset="0"/>
                <a:sym typeface="Times New Roman Italic" charset="0"/>
              </a:rPr>
              <a:t>UBD</a:t>
            </a:r>
            <a:r>
              <a:rPr lang="en-US" sz="1600">
                <a:solidFill>
                  <a:srgbClr val="000000"/>
                </a:solidFill>
                <a:latin typeface="Times New Roman" charset="0"/>
                <a:cs typeface="Times New Roman" charset="0"/>
                <a:sym typeface="Times New Roman" charset="0"/>
              </a:rPr>
              <a:t>)</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 gospel accounts do not provide enough details to show the exact site of the garden." (</a:t>
            </a:r>
            <a:r>
              <a:rPr lang="en-US" sz="1600">
                <a:solidFill>
                  <a:srgbClr val="000000"/>
                </a:solidFill>
                <a:latin typeface="Times New Roman Italic" charset="0"/>
                <a:cs typeface="Times New Roman Italic" charset="0"/>
                <a:sym typeface="Times New Roman Italic" charset="0"/>
              </a:rPr>
              <a:t>NIBD) . . . </a:t>
            </a:r>
            <a:r>
              <a:rPr lang="en-US" sz="1600">
                <a:solidFill>
                  <a:srgbClr val="000000"/>
                </a:solidFill>
                <a:latin typeface="Lucida Grande" charset="0"/>
                <a:cs typeface="Lucida Grande" charset="0"/>
                <a:sym typeface="Lucida Grande" charset="0"/>
              </a:rPr>
              <a:t>The olive grove at the foot of the Mount of Olives, to which Jesus was accustomed to retire (Luke 22:39) with His disciples and which was the scene of His agony (Mark 14:32; Luke 22:39-40; John 18:1). </a:t>
            </a:r>
          </a:p>
          <a:p>
            <a:pPr marL="219075" indent="-177800">
              <a:spcBef>
                <a:spcPts val="638"/>
              </a:spcBef>
              <a:buFontTx/>
              <a:buAutoNum type="alphaUcPeriod"/>
            </a:pPr>
            <a:r>
              <a:rPr lang="en-US" sz="1600">
                <a:solidFill>
                  <a:srgbClr val="000000"/>
                </a:solidFill>
                <a:latin typeface="Times New Roman" charset="0"/>
                <a:cs typeface="Times New Roman" charset="0"/>
                <a:sym typeface="Times New Roman" charset="0"/>
              </a:rPr>
              <a:t> Why Did Jesus Go to Gethsemane? (The course of events that night:)</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 Completed the Passover in the upper room, sung a hymn, and went out to the Mt of Olives -  (Mark 14:26).</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 Went out to pray (Matthew 26:36).</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It was the Lord</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s custom to go there for prayer (Luke 21:37; 22:39).</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On this night Jesus followed His usual habit (John 18:1).</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Judas knowing this made his plans for betrayal accordingly (18:2).</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Jesus  betrayed in Gethsemane (Matthew 26:36-39). </a:t>
            </a:r>
          </a:p>
          <a:p>
            <a:pPr marL="219075" indent="-177800">
              <a:spcBef>
                <a:spcPts val="638"/>
              </a:spcBef>
              <a:buFontTx/>
              <a:buAutoNum type="alphaUcPeriod" startAt="5"/>
            </a:pPr>
            <a:r>
              <a:rPr lang="en-US" sz="1600">
                <a:solidFill>
                  <a:srgbClr val="000000"/>
                </a:solidFill>
                <a:latin typeface="Times New Roman" charset="0"/>
                <a:cs typeface="Times New Roman" charset="0"/>
                <a:sym typeface="Times New Roman" charset="0"/>
              </a:rPr>
              <a:t> Consider what happened in "a place called Gethsemane":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219075" indent="-177800">
              <a:spcBef>
                <a:spcPts val="638"/>
              </a:spcBef>
              <a:buFontTx/>
              <a:buAutoNum type="romanUcPeriod"/>
            </a:pPr>
            <a:r>
              <a:rPr lang="en-US" sz="1600">
                <a:solidFill>
                  <a:srgbClr val="000000"/>
                </a:solidFill>
                <a:latin typeface="Times New Roman Bold" charset="0"/>
                <a:cs typeface="Times New Roman Bold" charset="0"/>
                <a:sym typeface="Times New Roman Bold" charset="0"/>
              </a:rPr>
              <a:t>The traditional sites:</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From its name "GETHSEM'ANE (geth-sem'a-ni; Gk. from Aram. </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Oil press</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 scholars conclude that the garden was situated in an olive grove that contained an olive press. Attempts to locate the exact site of the garden have been unsuccessful. </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There are two traditional places called Gethsemane. One is the possession of the Latin church, and it consists of a triangular spot, some seventy paces in circumference. It is enclosed by a fence and contains some large and old olive trees, in addition to a flower garden. Adjacent to it stands the Church of All Nations, which encloses a "rock of agony." </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 Greeks have set up another traditional Gethsemane, located farther up Mount Olivet. Thomson (</a:t>
            </a:r>
            <a:r>
              <a:rPr lang="en-US" sz="1600">
                <a:solidFill>
                  <a:srgbClr val="000000"/>
                </a:solidFill>
                <a:latin typeface="Times New Roman Italic" charset="0"/>
                <a:cs typeface="Times New Roman Italic" charset="0"/>
                <a:sym typeface="Times New Roman Italic" charset="0"/>
              </a:rPr>
              <a:t>Land and Book</a:t>
            </a:r>
            <a:r>
              <a:rPr lang="en-US" sz="1600">
                <a:solidFill>
                  <a:srgbClr val="000000"/>
                </a:solidFill>
                <a:latin typeface="Times New Roman" charset="0"/>
                <a:cs typeface="Times New Roman" charset="0"/>
                <a:sym typeface="Times New Roman" charset="0"/>
              </a:rPr>
              <a:t>, 2:483) says that he inclines to think both are wrong, and he would place the garden in a secluded spot several hundred yards NE of the other traditional sites." (</a:t>
            </a:r>
            <a:r>
              <a:rPr lang="en-US" sz="1600">
                <a:solidFill>
                  <a:srgbClr val="000000"/>
                </a:solidFill>
                <a:latin typeface="Times New Roman Italic" charset="0"/>
                <a:cs typeface="Times New Roman Italic" charset="0"/>
                <a:sym typeface="Times New Roman Italic" charset="0"/>
              </a:rPr>
              <a:t>UBD</a:t>
            </a:r>
            <a:r>
              <a:rPr lang="en-US" sz="1600">
                <a:solidFill>
                  <a:srgbClr val="000000"/>
                </a:solidFill>
                <a:latin typeface="Times New Roman" charset="0"/>
                <a:cs typeface="Times New Roman" charset="0"/>
                <a:sym typeface="Times New Roman" charset="0"/>
              </a:rPr>
              <a:t>)</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The gospel accounts do not provide enough details to show the exact site of the garden." (</a:t>
            </a:r>
            <a:r>
              <a:rPr lang="en-US" sz="1600">
                <a:solidFill>
                  <a:srgbClr val="000000"/>
                </a:solidFill>
                <a:latin typeface="Times New Roman Italic" charset="0"/>
                <a:cs typeface="Times New Roman Italic" charset="0"/>
                <a:sym typeface="Times New Roman Italic" charset="0"/>
              </a:rPr>
              <a:t>NIBD) . . . </a:t>
            </a:r>
            <a:r>
              <a:rPr lang="en-US" sz="1600">
                <a:solidFill>
                  <a:srgbClr val="000000"/>
                </a:solidFill>
                <a:latin typeface="Lucida Grande" charset="0"/>
                <a:cs typeface="Lucida Grande" charset="0"/>
                <a:sym typeface="Lucida Grande" charset="0"/>
              </a:rPr>
              <a:t>The olive grove at the foot of the Mount of Olives, to which Jesus was accustomed to retire (Luke 22:39) with His disciples and which was the scene of His agony (Mark 14:32; Luke 22:39-40; John 18:1). </a:t>
            </a:r>
          </a:p>
          <a:p>
            <a:pPr marL="219075" indent="-177800">
              <a:spcBef>
                <a:spcPts val="638"/>
              </a:spcBef>
              <a:buFontTx/>
              <a:buAutoNum type="alphaUcPeriod"/>
            </a:pPr>
            <a:r>
              <a:rPr lang="en-US" sz="1600">
                <a:solidFill>
                  <a:srgbClr val="000000"/>
                </a:solidFill>
                <a:latin typeface="Times New Roman" charset="0"/>
                <a:cs typeface="Times New Roman" charset="0"/>
                <a:sym typeface="Times New Roman" charset="0"/>
              </a:rPr>
              <a:t> Why Did Jesus Go to Gethsemane? (The course of events that night:)</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 Completed the Passover in the upper room, sung a hymn, and went out to the Mt of Olives -  (Mark 14:26).</a:t>
            </a:r>
          </a:p>
          <a:p>
            <a:pPr marL="219075" indent="-177800">
              <a:spcBef>
                <a:spcPts val="638"/>
              </a:spcBef>
              <a:buFontTx/>
              <a:buAutoNum type="arabicPeriod"/>
            </a:pPr>
            <a:r>
              <a:rPr lang="en-US" sz="1600">
                <a:solidFill>
                  <a:srgbClr val="000000"/>
                </a:solidFill>
                <a:latin typeface="Times New Roman" charset="0"/>
                <a:cs typeface="Times New Roman" charset="0"/>
                <a:sym typeface="Times New Roman" charset="0"/>
              </a:rPr>
              <a:t> Went out to pray (Matthew 26:36).</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It was the Lord</a:t>
            </a:r>
            <a:r>
              <a:rPr lang="ja-JP" altLang="en-US" sz="1600">
                <a:solidFill>
                  <a:srgbClr val="000000"/>
                </a:solidFill>
                <a:latin typeface="Arial"/>
                <a:cs typeface="Times New Roman" charset="0"/>
                <a:sym typeface="Times New Roman" charset="0"/>
              </a:rPr>
              <a:t>’</a:t>
            </a:r>
            <a:r>
              <a:rPr lang="en-US" sz="1600">
                <a:solidFill>
                  <a:srgbClr val="000000"/>
                </a:solidFill>
                <a:latin typeface="Times New Roman" charset="0"/>
                <a:cs typeface="Times New Roman" charset="0"/>
                <a:sym typeface="Times New Roman" charset="0"/>
              </a:rPr>
              <a:t>s custom to go there for prayer (Luke 21:37; 22:39).</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On this night Jesus followed His usual habit (John 18:1).</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Judas knowing this made his plans for betrayal accordingly (18:2).</a:t>
            </a:r>
          </a:p>
          <a:p>
            <a:pPr marL="219075" indent="-177800">
              <a:spcBef>
                <a:spcPts val="638"/>
              </a:spcBef>
              <a:buFontTx/>
              <a:buAutoNum type="alphaLcPeriod"/>
            </a:pPr>
            <a:r>
              <a:rPr lang="en-US" sz="1600">
                <a:solidFill>
                  <a:srgbClr val="000000"/>
                </a:solidFill>
                <a:latin typeface="Times New Roman" charset="0"/>
                <a:cs typeface="Times New Roman" charset="0"/>
                <a:sym typeface="Times New Roman" charset="0"/>
              </a:rPr>
              <a:t> Jesus  betrayed in Gethsemane (Matthew 26:36-39). </a:t>
            </a:r>
          </a:p>
          <a:p>
            <a:pPr marL="219075" indent="-177800">
              <a:spcBef>
                <a:spcPts val="638"/>
              </a:spcBef>
              <a:buFontTx/>
              <a:buAutoNum type="alphaUcPeriod" startAt="5"/>
            </a:pPr>
            <a:r>
              <a:rPr lang="en-US" sz="1600">
                <a:solidFill>
                  <a:srgbClr val="000000"/>
                </a:solidFill>
                <a:latin typeface="Times New Roman" charset="0"/>
                <a:cs typeface="Times New Roman" charset="0"/>
                <a:sym typeface="Times New Roman" charset="0"/>
              </a:rPr>
              <a:t> Consider what happened in "a place called Gethsemane":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1300"/>
              </a:spcBef>
            </a:pPr>
            <a:r>
              <a:rPr lang="en-US">
                <a:latin typeface="Lucida Sans Demibold" charset="0"/>
                <a:cs typeface="Lucida Sans Demibold" charset="0"/>
                <a:sym typeface="Lucida Sans Demibold" charset="0"/>
              </a:rPr>
              <a:t>HEMATIDROSIS</a:t>
            </a:r>
          </a:p>
          <a:p>
            <a:pPr>
              <a:spcBef>
                <a:spcPts val="1300"/>
              </a:spcBef>
            </a:pPr>
            <a:r>
              <a:rPr lang="en-US">
                <a:latin typeface="Lucida Sans Regular" charset="0"/>
                <a:cs typeface="Lucida Sans Regular" charset="0"/>
                <a:sym typeface="Lucida Sans Regular" charset="0"/>
              </a:rPr>
              <a:t>by </a:t>
            </a:r>
          </a:p>
          <a:p>
            <a:r>
              <a:rPr lang="en-US" u="sng">
                <a:solidFill>
                  <a:srgbClr val="640003"/>
                </a:solidFill>
                <a:latin typeface="Lucida Sans Regular" charset="0"/>
                <a:cs typeface="Lucida Sans Regular" charset="0"/>
                <a:sym typeface="Lucida Sans Regular" charset="0"/>
                <a:hlinkClick r:id="rId3"/>
              </a:rPr>
              <a:t>Dave Miller, Ph.D.</a:t>
            </a:r>
            <a:endParaRPr lang="en-US">
              <a:latin typeface="Lucida Sans Regular" charset="0"/>
              <a:cs typeface="Lucida Sans Regular" charset="0"/>
              <a:sym typeface="Lucida Sans Regular" charset="0"/>
            </a:endParaRPr>
          </a:p>
          <a:p>
            <a:endParaRPr lang="en-US">
              <a:latin typeface="Lucida Sans Regular" charset="0"/>
              <a:cs typeface="Lucida Sans Regular" charset="0"/>
              <a:sym typeface="Lucida Sans Regular" charset="0"/>
            </a:endParaRPr>
          </a:p>
          <a:p>
            <a:r>
              <a:rPr lang="en-US">
                <a:latin typeface="Lucida Sans Regular" charset="0"/>
                <a:cs typeface="Lucida Sans Regular" charset="0"/>
                <a:sym typeface="Lucida Sans Regular" charset="0"/>
              </a:rPr>
              <a:t>Luke, the author of the New Testament books of Luke and Acts, by profession, was a physician. His writings manifest an intimate acquaintance with the technical language of the Greek medical schools of Asia Minor. For example, of the four gospel writers, only Dr. Luke referred to Jesus</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 ordeal as </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agony</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 (</a:t>
            </a:r>
            <a:r>
              <a:rPr lang="en-US">
                <a:latin typeface="Lucida Sans Italic" charset="0"/>
                <a:cs typeface="Lucida Sans Italic" charset="0"/>
                <a:sym typeface="Lucida Sans Italic" charset="0"/>
              </a:rPr>
              <a:t>agonia</a:t>
            </a:r>
            <a:r>
              <a:rPr lang="en-US">
                <a:latin typeface="Lucida Sans Regular" charset="0"/>
                <a:cs typeface="Lucida Sans Regular" charset="0"/>
                <a:sym typeface="Lucida Sans Regular" charset="0"/>
              </a:rPr>
              <a:t>). It is because of this agony over things to come that we learn during His prayer </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his sweat was as it were great drops of blood falling down to the ground</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 (Luke 22:44). Only Luke referred to Jesus</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 sweat (</a:t>
            </a:r>
            <a:r>
              <a:rPr lang="en-US">
                <a:latin typeface="Lucida Sans Italic" charset="0"/>
                <a:cs typeface="Lucida Sans Italic" charset="0"/>
                <a:sym typeface="Lucida Sans Italic" charset="0"/>
              </a:rPr>
              <a:t>idros</a:t>
            </a:r>
            <a:r>
              <a:rPr lang="en-US">
                <a:latin typeface="Lucida Sans Regular" charset="0"/>
                <a:cs typeface="Lucida Sans Regular" charset="0"/>
                <a:sym typeface="Lucida Sans Regular" charset="0"/>
              </a:rPr>
              <a:t>), a much used term in medical language, and only Luke referred to Jesus</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 sweat as consisting of great drops of blood (</a:t>
            </a:r>
            <a:r>
              <a:rPr lang="en-US">
                <a:latin typeface="Lucida Sans Italic" charset="0"/>
                <a:cs typeface="Lucida Sans Italic" charset="0"/>
                <a:sym typeface="Lucida Sans Italic" charset="0"/>
              </a:rPr>
              <a:t>thromboi haimatos</a:t>
            </a:r>
            <a:r>
              <a:rPr lang="en-US">
                <a:latin typeface="Lucida Sans Regular" charset="0"/>
                <a:cs typeface="Lucida Sans Regular" charset="0"/>
                <a:sym typeface="Lucida Sans Regular" charset="0"/>
              </a:rPr>
              <a:t>)—a medical condition alluded to by both Aristotle and Theophrastus (Hobart, 1882, pp. 80-84). The Greek term </a:t>
            </a:r>
            <a:r>
              <a:rPr lang="en-US">
                <a:latin typeface="Lucida Sans Italic" charset="0"/>
                <a:cs typeface="Lucida Sans Italic" charset="0"/>
                <a:sym typeface="Lucida Sans Italic" charset="0"/>
              </a:rPr>
              <a:t>thromboi</a:t>
            </a:r>
            <a:r>
              <a:rPr lang="en-US">
                <a:latin typeface="Lucida Sans Regular" charset="0"/>
                <a:cs typeface="Lucida Sans Regular" charset="0"/>
                <a:sym typeface="Lucida Sans Regular" charset="0"/>
              </a:rPr>
              <a:t> (from which we get thrombus, thrombin, et al.) refers to clots of blood (Nicoll, n.d., 1:631; Vincent, 1887, 1:425). Bible scholar Richard Lenski commented on the use of this term: </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As clots,</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 </a:t>
            </a:r>
            <a:r>
              <a:rPr lang="en-US">
                <a:latin typeface="Lucida Sans Italic" charset="0"/>
                <a:cs typeface="Lucida Sans Italic" charset="0"/>
                <a:sym typeface="Lucida Sans Italic" charset="0"/>
              </a:rPr>
              <a:t>thromboi</a:t>
            </a:r>
            <a:r>
              <a:rPr lang="en-US">
                <a:latin typeface="Lucida Sans Regular" charset="0"/>
                <a:cs typeface="Lucida Sans Regular" charset="0"/>
                <a:sym typeface="Lucida Sans Regular" charset="0"/>
              </a:rPr>
              <a:t>, means that the blood mingled with the sweat and thickened the globules so that they fell to the ground in little clots and did not merely stain the skin</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 (1961, p. 1077).</a:t>
            </a:r>
          </a:p>
          <a:p>
            <a:r>
              <a:rPr lang="en-US">
                <a:latin typeface="Lucida Sans Regular" charset="0"/>
                <a:cs typeface="Lucida Sans Regular" charset="0"/>
                <a:sym typeface="Lucida Sans Regular" charset="0"/>
              </a:rPr>
              <a:t>The Greek word </a:t>
            </a:r>
            <a:r>
              <a:rPr lang="en-US">
                <a:latin typeface="Lucida Sans Italic" charset="0"/>
                <a:cs typeface="Lucida Sans Italic" charset="0"/>
                <a:sym typeface="Lucida Sans Italic" charset="0"/>
              </a:rPr>
              <a:t>hosei</a:t>
            </a:r>
            <a:r>
              <a:rPr lang="en-US">
                <a:latin typeface="Lucida Sans Regular" charset="0"/>
                <a:cs typeface="Lucida Sans Regular" charset="0"/>
                <a:sym typeface="Lucida Sans Regular" charset="0"/>
              </a:rPr>
              <a:t> (</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as it were</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 refers to condition, not comparison, as Greek scholar Henry Alford observed:</a:t>
            </a:r>
          </a:p>
          <a:p>
            <a:pPr>
              <a:spcBef>
                <a:spcPts val="1300"/>
              </a:spcBef>
            </a:pPr>
            <a:r>
              <a:rPr lang="en-US">
                <a:latin typeface="Lucida Sans Regular" charset="0"/>
                <a:cs typeface="Lucida Sans Regular" charset="0"/>
                <a:sym typeface="Lucida Sans Regular" charset="0"/>
              </a:rPr>
              <a:t>The intention of the Evangelist seems clearly to be, to convey the idea that the sweat was (not </a:t>
            </a:r>
            <a:r>
              <a:rPr lang="en-US">
                <a:latin typeface="Lucida Sans Italic" charset="0"/>
                <a:cs typeface="Lucida Sans Italic" charset="0"/>
                <a:sym typeface="Lucida Sans Italic" charset="0"/>
              </a:rPr>
              <a:t>fell</a:t>
            </a:r>
            <a:r>
              <a:rPr lang="en-US">
                <a:latin typeface="Lucida Sans Regular" charset="0"/>
                <a:cs typeface="Lucida Sans Regular" charset="0"/>
                <a:sym typeface="Lucida Sans Regular" charset="0"/>
              </a:rPr>
              <a:t> like, but </a:t>
            </a:r>
            <a:r>
              <a:rPr lang="en-US">
                <a:latin typeface="Lucida Sans Italic" charset="0"/>
                <a:cs typeface="Lucida Sans Italic" charset="0"/>
                <a:sym typeface="Lucida Sans Italic" charset="0"/>
              </a:rPr>
              <a:t>was like drops of blood</a:t>
            </a:r>
            <a:r>
              <a:rPr lang="en-US">
                <a:latin typeface="Lucida Sans Regular" charset="0"/>
                <a:cs typeface="Lucida Sans Regular" charset="0"/>
                <a:sym typeface="Lucida Sans Regular" charset="0"/>
              </a:rPr>
              <a:t>;—i.e., </a:t>
            </a:r>
            <a:r>
              <a:rPr lang="en-US">
                <a:latin typeface="Lucida Sans Italic" charset="0"/>
                <a:cs typeface="Lucida Sans Italic" charset="0"/>
                <a:sym typeface="Lucida Sans Italic" charset="0"/>
              </a:rPr>
              <a:t>coloured with blood</a:t>
            </a:r>
            <a:r>
              <a:rPr lang="en-US">
                <a:latin typeface="Lucida Sans Regular" charset="0"/>
                <a:cs typeface="Lucida Sans Regular" charset="0"/>
                <a:sym typeface="Lucida Sans Regular" charset="0"/>
              </a:rPr>
              <a:t>,—for so I understand the </a:t>
            </a:r>
            <a:r>
              <a:rPr lang="en-US">
                <a:latin typeface="Lucida Sans Italic" charset="0"/>
                <a:cs typeface="Lucida Sans Italic" charset="0"/>
                <a:sym typeface="Lucida Sans Italic" charset="0"/>
              </a:rPr>
              <a:t>hosei</a:t>
            </a:r>
            <a:r>
              <a:rPr lang="en-US">
                <a:latin typeface="Lucida Sans Regular" charset="0"/>
                <a:cs typeface="Lucida Sans Regular" charset="0"/>
                <a:sym typeface="Lucida Sans Regular" charset="0"/>
              </a:rPr>
              <a:t>, as just distinguishing the drops </a:t>
            </a:r>
            <a:r>
              <a:rPr lang="en-US">
                <a:latin typeface="Lucida Sans Italic" charset="0"/>
                <a:cs typeface="Lucida Sans Italic" charset="0"/>
                <a:sym typeface="Lucida Sans Italic" charset="0"/>
              </a:rPr>
              <a:t>highly coloured with blood</a:t>
            </a:r>
            <a:r>
              <a:rPr lang="en-US">
                <a:latin typeface="Lucida Sans Regular" charset="0"/>
                <a:cs typeface="Lucida Sans Regular" charset="0"/>
                <a:sym typeface="Lucida Sans Regular" charset="0"/>
              </a:rPr>
              <a:t>, from </a:t>
            </a:r>
            <a:r>
              <a:rPr lang="en-US">
                <a:latin typeface="Lucida Sans Italic" charset="0"/>
                <a:cs typeface="Lucida Sans Italic" charset="0"/>
                <a:sym typeface="Lucida Sans Italic" charset="0"/>
              </a:rPr>
              <a:t>pure blood</a:t>
            </a:r>
            <a:r>
              <a:rPr lang="en-US">
                <a:latin typeface="Lucida Sans Regular" charset="0"/>
                <a:cs typeface="Lucida Sans Regular" charset="0"/>
                <a:sym typeface="Lucida Sans Regular" charset="0"/>
              </a:rPr>
              <a:t>.... To suppose that it only </a:t>
            </a:r>
            <a:r>
              <a:rPr lang="en-US">
                <a:latin typeface="Lucida Sans Italic" charset="0"/>
                <a:cs typeface="Lucida Sans Italic" charset="0"/>
                <a:sym typeface="Lucida Sans Italic" charset="0"/>
              </a:rPr>
              <a:t>fell like drops of blood</a:t>
            </a:r>
            <a:r>
              <a:rPr lang="en-US">
                <a:latin typeface="Lucida Sans Regular" charset="0"/>
                <a:cs typeface="Lucida Sans Regular" charset="0"/>
                <a:sym typeface="Lucida Sans Regular" charset="0"/>
              </a:rPr>
              <a:t> (why not drops of any thing else? And drops of blood </a:t>
            </a:r>
            <a:r>
              <a:rPr lang="en-US">
                <a:latin typeface="Lucida Sans Italic" charset="0"/>
                <a:cs typeface="Lucida Sans Italic" charset="0"/>
                <a:sym typeface="Lucida Sans Italic" charset="0"/>
              </a:rPr>
              <a:t>from what</a:t>
            </a:r>
            <a:r>
              <a:rPr lang="en-US">
                <a:latin typeface="Lucida Sans Regular" charset="0"/>
                <a:cs typeface="Lucida Sans Regular" charset="0"/>
                <a:sym typeface="Lucida Sans Regular" charset="0"/>
              </a:rPr>
              <a:t>, and </a:t>
            </a:r>
            <a:r>
              <a:rPr lang="en-US">
                <a:latin typeface="Lucida Sans Italic" charset="0"/>
                <a:cs typeface="Lucida Sans Italic" charset="0"/>
                <a:sym typeface="Lucida Sans Italic" charset="0"/>
              </a:rPr>
              <a:t>where</a:t>
            </a:r>
            <a:r>
              <a:rPr lang="en-US">
                <a:latin typeface="Lucida Sans Regular" charset="0"/>
                <a:cs typeface="Lucida Sans Regular" charset="0"/>
                <a:sym typeface="Lucida Sans Regular" charset="0"/>
              </a:rPr>
              <a:t>?) is to nullify the force of the sentence, and make the insertion of </a:t>
            </a:r>
            <a:r>
              <a:rPr lang="en-US">
                <a:latin typeface="Lucida Sans Italic" charset="0"/>
                <a:cs typeface="Lucida Sans Italic" charset="0"/>
                <a:sym typeface="Lucida Sans Italic" charset="0"/>
              </a:rPr>
              <a:t>haimatos</a:t>
            </a:r>
            <a:r>
              <a:rPr lang="en-US">
                <a:latin typeface="Lucida Sans Regular" charset="0"/>
                <a:cs typeface="Lucida Sans Regular" charset="0"/>
                <a:sym typeface="Lucida Sans Regular" charset="0"/>
              </a:rPr>
              <a:t> not only superfluous but absurd (1874, 1:648, italics in orig.; cf. Robertson, 1934, p. 1140).</a:t>
            </a:r>
          </a:p>
          <a:p>
            <a:pPr>
              <a:spcBef>
                <a:spcPts val="1200"/>
              </a:spcBef>
            </a:pPr>
            <a:r>
              <a:rPr lang="en-US">
                <a:latin typeface="Lucida Sans Regular" charset="0"/>
                <a:cs typeface="Lucida Sans Regular" charset="0"/>
                <a:sym typeface="Lucida Sans Regular" charset="0"/>
              </a:rPr>
              <a:t>We conclude that the terminology used by the gospel writer to refer to the severe mental distress experienced by Jesus was intended to be taken literally, i.e., that the sweat of Jesus became bloody (cf. Robertson, 1930, 2:272).</a:t>
            </a:r>
          </a:p>
          <a:p>
            <a:pPr>
              <a:spcBef>
                <a:spcPts val="1200"/>
              </a:spcBef>
            </a:pPr>
            <a:r>
              <a:rPr lang="en-US">
                <a:latin typeface="Lucida Sans Regular" charset="0"/>
                <a:cs typeface="Lucida Sans Regular" charset="0"/>
                <a:sym typeface="Lucida Sans Regular" charset="0"/>
              </a:rPr>
              <a:t>A thorough search of the medical literature demonstrates that such a condition, while admittedly rare, can and has occurred. Commonly referred to as </a:t>
            </a:r>
            <a:r>
              <a:rPr lang="en-US">
                <a:latin typeface="Lucida Sans Italic" charset="0"/>
                <a:cs typeface="Lucida Sans Italic" charset="0"/>
                <a:sym typeface="Lucida Sans Italic" charset="0"/>
              </a:rPr>
              <a:t>hematidrosis</a:t>
            </a:r>
            <a:r>
              <a:rPr lang="en-US">
                <a:latin typeface="Lucida Sans Regular" charset="0"/>
                <a:cs typeface="Lucida Sans Regular" charset="0"/>
                <a:sym typeface="Lucida Sans Regular" charset="0"/>
              </a:rPr>
              <a:t> or </a:t>
            </a:r>
            <a:r>
              <a:rPr lang="en-US">
                <a:latin typeface="Lucida Sans Italic" charset="0"/>
                <a:cs typeface="Lucida Sans Italic" charset="0"/>
                <a:sym typeface="Lucida Sans Italic" charset="0"/>
              </a:rPr>
              <a:t>hemohidrosis</a:t>
            </a:r>
            <a:r>
              <a:rPr lang="en-US">
                <a:latin typeface="Lucida Sans Regular" charset="0"/>
                <a:cs typeface="Lucida Sans Regular" charset="0"/>
                <a:sym typeface="Lucida Sans Regular" charset="0"/>
              </a:rPr>
              <a:t> (</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Hematidrosis,</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 2002; Allen, 1967, pp. 745-747), this condition results in the excretion of blood or blood pigment in the sweat. Under conditions of great emotional stress, tiny capillaries in the sweat glands can rupture (Lumpkin, 1978), thus mixing blood with perspiration. This condition has been reported in extreme instances of stress (see Sutton, 1956, pp. 1393-1394). During the waning years of the twentieth century, 76 cases of hematidrosis were studied and classified into categories according to causative factors (Holoubek and Holoubek, 1996). Acute fear and intense mental contemplation were found to be the most frequent inciting causes. While the extent of blood loss generally is minimal, </a:t>
            </a:r>
            <a:r>
              <a:rPr lang="en-US">
                <a:latin typeface="Lucida Sans Italic" charset="0"/>
                <a:cs typeface="Lucida Sans Italic" charset="0"/>
                <a:sym typeface="Lucida Sans Italic" charset="0"/>
              </a:rPr>
              <a:t>hematidrosis</a:t>
            </a:r>
            <a:r>
              <a:rPr lang="en-US">
                <a:latin typeface="Lucida Sans Regular" charset="0"/>
                <a:cs typeface="Lucida Sans Regular" charset="0"/>
                <a:sym typeface="Lucida Sans Regular" charset="0"/>
              </a:rPr>
              <a:t> also results in the skin becoming extremely tender and fragile (Barbet, 1953, pp. 74-75; Lumpkin, 1978), which would have made Christ</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s pending physical insults even more painful.</a:t>
            </a:r>
          </a:p>
          <a:p>
            <a:pPr>
              <a:spcBef>
                <a:spcPts val="1200"/>
              </a:spcBef>
            </a:pPr>
            <a:r>
              <a:rPr lang="en-US">
                <a:latin typeface="Lucida Sans Regular" charset="0"/>
                <a:cs typeface="Lucida Sans Regular" charset="0"/>
                <a:sym typeface="Lucida Sans Regular" charset="0"/>
              </a:rPr>
              <a:t>From these factors, it is evident that even before Jesus endured the torture of the cross, He suffered far beyond what most of us will ever suffer. His penetrating awareness of the heinous nature of sin, its destructive and deadly effects, the sorrow and heartache that it inflicts, and the extreme measure necessary to deal with it, make the passion of Christ beyond comprehension.</a:t>
            </a:r>
          </a:p>
          <a:p>
            <a:pPr algn="ctr">
              <a:spcBef>
                <a:spcPts val="1300"/>
              </a:spcBef>
            </a:pPr>
            <a:r>
              <a:rPr lang="en-US">
                <a:solidFill>
                  <a:srgbClr val="262626"/>
                </a:solidFill>
                <a:latin typeface="Lucida Sans Demibold" charset="0"/>
                <a:cs typeface="Lucida Sans Demibold" charset="0"/>
                <a:sym typeface="Lucida Sans Demibold" charset="0"/>
              </a:rPr>
              <a:t>REFERENCES</a:t>
            </a:r>
          </a:p>
          <a:p>
            <a:pPr>
              <a:spcBef>
                <a:spcPts val="1300"/>
              </a:spcBef>
            </a:pPr>
            <a:r>
              <a:rPr lang="en-US">
                <a:latin typeface="Lucida Sans Regular" charset="0"/>
                <a:cs typeface="Lucida Sans Regular" charset="0"/>
                <a:sym typeface="Lucida Sans Regular" charset="0"/>
              </a:rPr>
              <a:t>Alford, Henry (1874), </a:t>
            </a:r>
            <a:r>
              <a:rPr lang="en-US">
                <a:latin typeface="Lucida Sans Italic" charset="0"/>
                <a:cs typeface="Lucida Sans Italic" charset="0"/>
                <a:sym typeface="Lucida Sans Italic" charset="0"/>
              </a:rPr>
              <a:t>Alford</a:t>
            </a:r>
            <a:r>
              <a:rPr lang="ja-JP" altLang="en-US">
                <a:latin typeface="Arial"/>
                <a:cs typeface="Lucida Sans Italic" charset="0"/>
                <a:sym typeface="Lucida Sans Italic" charset="0"/>
              </a:rPr>
              <a:t>’</a:t>
            </a:r>
            <a:r>
              <a:rPr lang="en-US">
                <a:latin typeface="Lucida Sans Italic" charset="0"/>
                <a:cs typeface="Lucida Sans Italic" charset="0"/>
                <a:sym typeface="Lucida Sans Italic" charset="0"/>
              </a:rPr>
              <a:t>s Greek Testament</a:t>
            </a:r>
            <a:r>
              <a:rPr lang="en-US">
                <a:latin typeface="Lucida Sans Regular" charset="0"/>
                <a:cs typeface="Lucida Sans Regular" charset="0"/>
                <a:sym typeface="Lucida Sans Regular" charset="0"/>
              </a:rPr>
              <a:t> (Grand Rapids, MI: Baker, 1980 reprint).</a:t>
            </a:r>
          </a:p>
          <a:p>
            <a:pPr>
              <a:spcBef>
                <a:spcPts val="1300"/>
              </a:spcBef>
            </a:pPr>
            <a:r>
              <a:rPr lang="en-US">
                <a:latin typeface="Lucida Sans Regular" charset="0"/>
                <a:cs typeface="Lucida Sans Regular" charset="0"/>
                <a:sym typeface="Lucida Sans Regular" charset="0"/>
              </a:rPr>
              <a:t>Allen, A.C. (1967), </a:t>
            </a:r>
            <a:r>
              <a:rPr lang="en-US">
                <a:latin typeface="Lucida Sans Italic" charset="0"/>
                <a:cs typeface="Lucida Sans Italic" charset="0"/>
                <a:sym typeface="Lucida Sans Italic" charset="0"/>
              </a:rPr>
              <a:t>The Skin: A Clinicopathological Treatise</a:t>
            </a:r>
            <a:r>
              <a:rPr lang="en-US">
                <a:latin typeface="Lucida Sans Regular" charset="0"/>
                <a:cs typeface="Lucida Sans Regular" charset="0"/>
                <a:sym typeface="Lucida Sans Regular" charset="0"/>
              </a:rPr>
              <a:t> (New York: Grune and Stratton), second edition.</a:t>
            </a:r>
          </a:p>
          <a:p>
            <a:pPr>
              <a:spcBef>
                <a:spcPts val="1300"/>
              </a:spcBef>
            </a:pPr>
            <a:r>
              <a:rPr lang="en-US">
                <a:latin typeface="Lucida Sans Regular" charset="0"/>
                <a:cs typeface="Lucida Sans Regular" charset="0"/>
                <a:sym typeface="Lucida Sans Regular" charset="0"/>
              </a:rPr>
              <a:t>Barbet, P. (1953), </a:t>
            </a:r>
            <a:r>
              <a:rPr lang="en-US">
                <a:latin typeface="Lucida Sans Italic" charset="0"/>
                <a:cs typeface="Lucida Sans Italic" charset="0"/>
                <a:sym typeface="Lucida Sans Italic" charset="0"/>
              </a:rPr>
              <a:t>A Doctor at Calvary: The Passion of Our Lord Jesus Christ as Described by a Surgeon</a:t>
            </a:r>
            <a:r>
              <a:rPr lang="en-US">
                <a:latin typeface="Lucida Sans Regular" charset="0"/>
                <a:cs typeface="Lucida Sans Regular" charset="0"/>
                <a:sym typeface="Lucida Sans Regular" charset="0"/>
              </a:rPr>
              <a:t> (Garden City, NY: Doubleday Image Books).</a:t>
            </a:r>
          </a:p>
          <a:p>
            <a:pPr>
              <a:spcBef>
                <a:spcPts val="1300"/>
              </a:spcBef>
            </a:pP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Hematidrosis,</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 (2002),</a:t>
            </a:r>
            <a:r>
              <a:rPr lang="en-US">
                <a:latin typeface="Lucida Sans Italic" charset="0"/>
                <a:cs typeface="Lucida Sans Italic" charset="0"/>
                <a:sym typeface="Lucida Sans Italic" charset="0"/>
              </a:rPr>
              <a:t> Dorland</a:t>
            </a:r>
            <a:r>
              <a:rPr lang="ja-JP" altLang="en-US">
                <a:latin typeface="Arial"/>
                <a:cs typeface="Lucida Sans Italic" charset="0"/>
                <a:sym typeface="Lucida Sans Italic" charset="0"/>
              </a:rPr>
              <a:t>’</a:t>
            </a:r>
            <a:r>
              <a:rPr lang="en-US">
                <a:latin typeface="Lucida Sans Italic" charset="0"/>
                <a:cs typeface="Lucida Sans Italic" charset="0"/>
                <a:sym typeface="Lucida Sans Italic" charset="0"/>
              </a:rPr>
              <a:t>s Illustrated Medical Dictionary,</a:t>
            </a:r>
            <a:r>
              <a:rPr lang="en-US">
                <a:latin typeface="Lucida Sans Regular" charset="0"/>
                <a:cs typeface="Lucida Sans Regular" charset="0"/>
                <a:sym typeface="Lucida Sans Regular" charset="0"/>
              </a:rPr>
              <a:t> [On-line], URL: </a:t>
            </a:r>
            <a:r>
              <a:rPr lang="en-US" u="sng">
                <a:latin typeface="Lucida Sans Regular" charset="0"/>
                <a:cs typeface="Lucida Sans Regular" charset="0"/>
                <a:sym typeface="Lucida Sans Regular" charset="0"/>
              </a:rPr>
              <a:t>http://www.merckso</a:t>
            </a:r>
            <a:r>
              <a:rPr lang="en-US" u="sng">
                <a:latin typeface="Lucida Sans Regular" charset="0"/>
                <a:cs typeface="Lucida Sans Regular" charset="0"/>
                <a:sym typeface="Lucida Sans Regular" charset="0"/>
                <a:hlinkClick r:id="rId4"/>
              </a:rPr>
              <a:t>urce.com/pp/us/cns/cns_hl_dorlands</a:t>
            </a:r>
            <a:r>
              <a:rPr lang="en-US">
                <a:latin typeface="Lucida Sans Regular" charset="0"/>
                <a:cs typeface="Lucida Sans Regular" charset="0"/>
                <a:sym typeface="Lucida Sans Regular" charset="0"/>
                <a:hlinkClick r:id="rId4"/>
              </a:rPr>
              <a:t>. jspzQzpgzEzzSzpp</a:t>
            </a:r>
            <a:r>
              <a:rPr lang="en-US">
                <a:latin typeface="Lucida Sans Regular" charset="0"/>
                <a:cs typeface="Lucida Sans Regular" charset="0"/>
                <a:sym typeface="Lucida Sans Regular" charset="0"/>
              </a:rPr>
              <a:t>docszSzuszSzcommonzSzdorlandszSzdorlandzSzdmd _h_05zPzhtm.</a:t>
            </a:r>
          </a:p>
          <a:p>
            <a:pPr>
              <a:spcBef>
                <a:spcPts val="1300"/>
              </a:spcBef>
            </a:pPr>
            <a:r>
              <a:rPr lang="en-US">
                <a:latin typeface="Lucida Sans Regular" charset="0"/>
                <a:cs typeface="Lucida Sans Regular" charset="0"/>
                <a:sym typeface="Lucida Sans Regular" charset="0"/>
              </a:rPr>
              <a:t>Hobart, William K. (1882), </a:t>
            </a:r>
            <a:r>
              <a:rPr lang="en-US">
                <a:latin typeface="Lucida Sans Italic" charset="0"/>
                <a:cs typeface="Lucida Sans Italic" charset="0"/>
                <a:sym typeface="Lucida Sans Italic" charset="0"/>
              </a:rPr>
              <a:t>The Medical Language of St. Luke</a:t>
            </a:r>
            <a:r>
              <a:rPr lang="en-US">
                <a:latin typeface="Lucida Sans Regular" charset="0"/>
                <a:cs typeface="Lucida Sans Regular" charset="0"/>
                <a:sym typeface="Lucida Sans Regular" charset="0"/>
              </a:rPr>
              <a:t> (Grand Rapids, MI: Baker, 1954 reprint).</a:t>
            </a:r>
          </a:p>
          <a:p>
            <a:pPr>
              <a:spcBef>
                <a:spcPts val="1300"/>
              </a:spcBef>
            </a:pPr>
            <a:r>
              <a:rPr lang="en-US">
                <a:latin typeface="Lucida Sans Regular" charset="0"/>
                <a:cs typeface="Lucida Sans Regular" charset="0"/>
                <a:sym typeface="Lucida Sans Regular" charset="0"/>
              </a:rPr>
              <a:t>Holoubek, J.E. and A.B. Holoubek (1996), </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Blood, Sweat, and Fear. </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A Classification of Hematidrosis,</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 </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 </a:t>
            </a:r>
            <a:r>
              <a:rPr lang="en-US">
                <a:latin typeface="Lucida Sans Italic" charset="0"/>
                <a:cs typeface="Lucida Sans Italic" charset="0"/>
                <a:sym typeface="Lucida Sans Italic" charset="0"/>
              </a:rPr>
              <a:t>Journal of Medicine</a:t>
            </a:r>
            <a:r>
              <a:rPr lang="en-US">
                <a:latin typeface="Lucida Sans Regular" charset="0"/>
                <a:cs typeface="Lucida Sans Regular" charset="0"/>
                <a:sym typeface="Lucida Sans Regular" charset="0"/>
              </a:rPr>
              <a:t>, 27[3-4]:115-33.</a:t>
            </a:r>
          </a:p>
          <a:p>
            <a:pPr>
              <a:spcBef>
                <a:spcPts val="1300"/>
              </a:spcBef>
            </a:pPr>
            <a:r>
              <a:rPr lang="en-US">
                <a:latin typeface="Lucida Sans Regular" charset="0"/>
                <a:cs typeface="Lucida Sans Regular" charset="0"/>
                <a:sym typeface="Lucida Sans Regular" charset="0"/>
              </a:rPr>
              <a:t>Lenski, R.C.H. (1961), </a:t>
            </a:r>
            <a:r>
              <a:rPr lang="en-US">
                <a:latin typeface="Lucida Sans Italic" charset="0"/>
                <a:cs typeface="Lucida Sans Italic" charset="0"/>
                <a:sym typeface="Lucida Sans Italic" charset="0"/>
              </a:rPr>
              <a:t>The Interpretation of St. Luke</a:t>
            </a:r>
            <a:r>
              <a:rPr lang="ja-JP" altLang="en-US">
                <a:latin typeface="Arial"/>
                <a:cs typeface="Lucida Sans Italic" charset="0"/>
                <a:sym typeface="Lucida Sans Italic" charset="0"/>
              </a:rPr>
              <a:t>’</a:t>
            </a:r>
            <a:r>
              <a:rPr lang="en-US">
                <a:latin typeface="Lucida Sans Italic" charset="0"/>
                <a:cs typeface="Lucida Sans Italic" charset="0"/>
                <a:sym typeface="Lucida Sans Italic" charset="0"/>
              </a:rPr>
              <a:t>s Gospel</a:t>
            </a:r>
            <a:r>
              <a:rPr lang="en-US">
                <a:latin typeface="Lucida Sans Regular" charset="0"/>
                <a:cs typeface="Lucida Sans Regular" charset="0"/>
                <a:sym typeface="Lucida Sans Regular" charset="0"/>
              </a:rPr>
              <a:t> (Minneapolis, MN: Augsburg).</a:t>
            </a:r>
          </a:p>
          <a:p>
            <a:pPr>
              <a:spcBef>
                <a:spcPts val="1300"/>
              </a:spcBef>
            </a:pPr>
            <a:r>
              <a:rPr lang="en-US">
                <a:latin typeface="Lucida Sans Regular" charset="0"/>
                <a:cs typeface="Lucida Sans Regular" charset="0"/>
                <a:sym typeface="Lucida Sans Regular" charset="0"/>
              </a:rPr>
              <a:t>Lumpkin, R. (1978), </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The Physical Suffering of Christ,</a:t>
            </a:r>
            <a:r>
              <a:rPr lang="ja-JP" altLang="en-US">
                <a:latin typeface="Arial"/>
                <a:cs typeface="Lucida Sans Regular" charset="0"/>
                <a:sym typeface="Lucida Sans Regular" charset="0"/>
              </a:rPr>
              <a:t>”</a:t>
            </a:r>
            <a:r>
              <a:rPr lang="en-US">
                <a:latin typeface="Lucida Sans Regular" charset="0"/>
                <a:cs typeface="Lucida Sans Regular" charset="0"/>
                <a:sym typeface="Lucida Sans Regular" charset="0"/>
              </a:rPr>
              <a:t> </a:t>
            </a:r>
            <a:r>
              <a:rPr lang="en-US">
                <a:latin typeface="Lucida Sans Italic" charset="0"/>
                <a:cs typeface="Lucida Sans Italic" charset="0"/>
                <a:sym typeface="Lucida Sans Italic" charset="0"/>
              </a:rPr>
              <a:t>Journal of Medical Association of Alabama</a:t>
            </a:r>
            <a:r>
              <a:rPr lang="en-US">
                <a:latin typeface="Lucida Sans Regular" charset="0"/>
                <a:cs typeface="Lucida Sans Regular" charset="0"/>
                <a:sym typeface="Lucida Sans Regular" charset="0"/>
              </a:rPr>
              <a:t>, 47:8-10.</a:t>
            </a:r>
          </a:p>
          <a:p>
            <a:pPr>
              <a:spcBef>
                <a:spcPts val="1300"/>
              </a:spcBef>
            </a:pPr>
            <a:r>
              <a:rPr lang="en-US">
                <a:latin typeface="Lucida Sans Regular" charset="0"/>
                <a:cs typeface="Lucida Sans Regular" charset="0"/>
                <a:sym typeface="Lucida Sans Regular" charset="0"/>
              </a:rPr>
              <a:t>Nicoll, W. Robertson, ed. (no date), </a:t>
            </a:r>
            <a:r>
              <a:rPr lang="en-US">
                <a:latin typeface="Lucida Sans Italic" charset="0"/>
                <a:cs typeface="Lucida Sans Italic" charset="0"/>
                <a:sym typeface="Lucida Sans Italic" charset="0"/>
              </a:rPr>
              <a:t>The Expositor</a:t>
            </a:r>
            <a:r>
              <a:rPr lang="ja-JP" altLang="en-US">
                <a:latin typeface="Arial"/>
                <a:cs typeface="Lucida Sans Italic" charset="0"/>
                <a:sym typeface="Lucida Sans Italic" charset="0"/>
              </a:rPr>
              <a:t>’</a:t>
            </a:r>
            <a:r>
              <a:rPr lang="en-US">
                <a:latin typeface="Lucida Sans Italic" charset="0"/>
                <a:cs typeface="Lucida Sans Italic" charset="0"/>
                <a:sym typeface="Lucida Sans Italic" charset="0"/>
              </a:rPr>
              <a:t>s Greek Testament</a:t>
            </a:r>
            <a:r>
              <a:rPr lang="en-US">
                <a:latin typeface="Lucida Sans Regular" charset="0"/>
                <a:cs typeface="Lucida Sans Regular" charset="0"/>
                <a:sym typeface="Lucida Sans Regular" charset="0"/>
              </a:rPr>
              <a:t> (Grand Rapids, MI: Eerdmans).</a:t>
            </a:r>
          </a:p>
          <a:p>
            <a:pPr>
              <a:spcBef>
                <a:spcPts val="1300"/>
              </a:spcBef>
            </a:pPr>
            <a:r>
              <a:rPr lang="en-US">
                <a:latin typeface="Lucida Sans Regular" charset="0"/>
                <a:cs typeface="Lucida Sans Regular" charset="0"/>
                <a:sym typeface="Lucida Sans Regular" charset="0"/>
              </a:rPr>
              <a:t>Robertson, A.T. (1930), </a:t>
            </a:r>
            <a:r>
              <a:rPr lang="en-US">
                <a:latin typeface="Lucida Sans Italic" charset="0"/>
                <a:cs typeface="Lucida Sans Italic" charset="0"/>
                <a:sym typeface="Lucida Sans Italic" charset="0"/>
              </a:rPr>
              <a:t>Word Pictures in the New Testament</a:t>
            </a:r>
            <a:r>
              <a:rPr lang="en-US">
                <a:latin typeface="Lucida Sans Regular" charset="0"/>
                <a:cs typeface="Lucida Sans Regular" charset="0"/>
                <a:sym typeface="Lucida Sans Regular" charset="0"/>
              </a:rPr>
              <a:t> (Grand Rapids, MI: Baker).</a:t>
            </a:r>
          </a:p>
          <a:p>
            <a:pPr>
              <a:spcBef>
                <a:spcPts val="1300"/>
              </a:spcBef>
            </a:pPr>
            <a:r>
              <a:rPr lang="en-US">
                <a:latin typeface="Lucida Sans Regular" charset="0"/>
                <a:cs typeface="Lucida Sans Regular" charset="0"/>
                <a:sym typeface="Lucida Sans Regular" charset="0"/>
              </a:rPr>
              <a:t>Robertson, A.T. (1934), </a:t>
            </a:r>
            <a:r>
              <a:rPr lang="en-US">
                <a:latin typeface="Lucida Sans Italic" charset="0"/>
                <a:cs typeface="Lucida Sans Italic" charset="0"/>
                <a:sym typeface="Lucida Sans Italic" charset="0"/>
              </a:rPr>
              <a:t>A Grammar of the Greek New Testament in the Light of Historical Research</a:t>
            </a:r>
            <a:r>
              <a:rPr lang="en-US">
                <a:latin typeface="Lucida Sans Regular" charset="0"/>
                <a:cs typeface="Lucida Sans Regular" charset="0"/>
                <a:sym typeface="Lucida Sans Regular" charset="0"/>
              </a:rPr>
              <a:t> (Nashville, TN: Broadman Press).</a:t>
            </a:r>
          </a:p>
          <a:p>
            <a:pPr>
              <a:spcBef>
                <a:spcPts val="1300"/>
              </a:spcBef>
            </a:pPr>
            <a:r>
              <a:rPr lang="en-US">
                <a:latin typeface="Lucida Sans Regular" charset="0"/>
                <a:cs typeface="Lucida Sans Regular" charset="0"/>
                <a:sym typeface="Lucida Sans Regular" charset="0"/>
              </a:rPr>
              <a:t>Sutton, R.L. Jr. (1956), </a:t>
            </a:r>
            <a:r>
              <a:rPr lang="en-US">
                <a:latin typeface="Lucida Sans Italic" charset="0"/>
                <a:cs typeface="Lucida Sans Italic" charset="0"/>
                <a:sym typeface="Lucida Sans Italic" charset="0"/>
              </a:rPr>
              <a:t>Diseases of the Skin</a:t>
            </a:r>
            <a:r>
              <a:rPr lang="en-US">
                <a:latin typeface="Lucida Sans Regular" charset="0"/>
                <a:cs typeface="Lucida Sans Regular" charset="0"/>
                <a:sym typeface="Lucida Sans Regular" charset="0"/>
              </a:rPr>
              <a:t> (St. Louis, MO: Mosby College Publishing), eleventh edition.</a:t>
            </a:r>
          </a:p>
          <a:p>
            <a:pPr>
              <a:spcBef>
                <a:spcPts val="1300"/>
              </a:spcBef>
            </a:pPr>
            <a:r>
              <a:rPr lang="en-US">
                <a:latin typeface="Lucida Sans Regular" charset="0"/>
                <a:cs typeface="Lucida Sans Regular" charset="0"/>
                <a:sym typeface="Lucida Sans Regular" charset="0"/>
              </a:rPr>
              <a:t>Vincent, M.R. (1887), </a:t>
            </a:r>
            <a:r>
              <a:rPr lang="en-US">
                <a:latin typeface="Lucida Sans Italic" charset="0"/>
                <a:cs typeface="Lucida Sans Italic" charset="0"/>
                <a:sym typeface="Lucida Sans Italic" charset="0"/>
              </a:rPr>
              <a:t>Word Studies in the New Testament </a:t>
            </a:r>
            <a:r>
              <a:rPr lang="en-US">
                <a:latin typeface="Lucida Sans Regular" charset="0"/>
                <a:cs typeface="Lucida Sans Regular" charset="0"/>
                <a:sym typeface="Lucida Sans Regular" charset="0"/>
              </a:rPr>
              <a:t>(Grand Rapids, MI: Eerdmans, 1946 reprint).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2E7529D-08BC-6446-8BE7-E114A0DCD003}" type="slidenum">
              <a:rPr lang="en-US"/>
              <a:pPr/>
              <a:t>‹#›</a:t>
            </a:fld>
            <a:endParaRPr lang="en-US"/>
          </a:p>
        </p:txBody>
      </p:sp>
    </p:spTree>
    <p:extLst>
      <p:ext uri="{BB962C8B-B14F-4D97-AF65-F5344CB8AC3E}">
        <p14:creationId xmlns:p14="http://schemas.microsoft.com/office/powerpoint/2010/main" val="207860450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A05C3AF-F21B-B244-B792-8EEF6F1A71AC}" type="slidenum">
              <a:rPr lang="en-US"/>
              <a:pPr/>
              <a:t>‹#›</a:t>
            </a:fld>
            <a:endParaRPr lang="en-US"/>
          </a:p>
        </p:txBody>
      </p:sp>
    </p:spTree>
    <p:extLst>
      <p:ext uri="{BB962C8B-B14F-4D97-AF65-F5344CB8AC3E}">
        <p14:creationId xmlns:p14="http://schemas.microsoft.com/office/powerpoint/2010/main" val="136766794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32242EE-884E-1F40-9B58-C01ACE28762E}" type="slidenum">
              <a:rPr lang="en-US"/>
              <a:pPr/>
              <a:t>‹#›</a:t>
            </a:fld>
            <a:endParaRPr lang="en-US"/>
          </a:p>
        </p:txBody>
      </p:sp>
    </p:spTree>
    <p:extLst>
      <p:ext uri="{BB962C8B-B14F-4D97-AF65-F5344CB8AC3E}">
        <p14:creationId xmlns:p14="http://schemas.microsoft.com/office/powerpoint/2010/main" val="32270761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338794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160333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8596500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231550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3019878"/>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259627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90900"/>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357911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4A75552-ACC1-8043-A520-A3E779DBD0FA}" type="slidenum">
              <a:rPr lang="en-US"/>
              <a:pPr/>
              <a:t>‹#›</a:t>
            </a:fld>
            <a:endParaRPr lang="en-US"/>
          </a:p>
        </p:txBody>
      </p:sp>
    </p:spTree>
    <p:extLst>
      <p:ext uri="{BB962C8B-B14F-4D97-AF65-F5344CB8AC3E}">
        <p14:creationId xmlns:p14="http://schemas.microsoft.com/office/powerpoint/2010/main" val="290124343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847637"/>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70741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789578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6A60EBE-DC6C-D344-8F24-6BA070C5140A}" type="slidenum">
              <a:rPr lang="en-US"/>
              <a:pPr/>
              <a:t>‹#›</a:t>
            </a:fld>
            <a:endParaRPr lang="en-US"/>
          </a:p>
        </p:txBody>
      </p:sp>
    </p:spTree>
    <p:extLst>
      <p:ext uri="{BB962C8B-B14F-4D97-AF65-F5344CB8AC3E}">
        <p14:creationId xmlns:p14="http://schemas.microsoft.com/office/powerpoint/2010/main" val="97005517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902A8C0-73AB-A643-B367-3614877F4185}" type="slidenum">
              <a:rPr lang="en-US"/>
              <a:pPr/>
              <a:t>‹#›</a:t>
            </a:fld>
            <a:endParaRPr lang="en-US"/>
          </a:p>
        </p:txBody>
      </p:sp>
    </p:spTree>
    <p:extLst>
      <p:ext uri="{BB962C8B-B14F-4D97-AF65-F5344CB8AC3E}">
        <p14:creationId xmlns:p14="http://schemas.microsoft.com/office/powerpoint/2010/main" val="794636864"/>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5AE23C5-32A6-E648-9068-03BC53E47677}" type="slidenum">
              <a:rPr lang="en-US"/>
              <a:pPr/>
              <a:t>‹#›</a:t>
            </a:fld>
            <a:endParaRPr lang="en-US"/>
          </a:p>
        </p:txBody>
      </p:sp>
    </p:spTree>
    <p:extLst>
      <p:ext uri="{BB962C8B-B14F-4D97-AF65-F5344CB8AC3E}">
        <p14:creationId xmlns:p14="http://schemas.microsoft.com/office/powerpoint/2010/main" val="362301012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273300"/>
            <a:ext cx="5778500" cy="748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3300"/>
            <a:ext cx="5778500" cy="748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F4256E2-B1FA-C043-884F-67220059428F}" type="slidenum">
              <a:rPr lang="en-US"/>
              <a:pPr/>
              <a:t>‹#›</a:t>
            </a:fld>
            <a:endParaRPr lang="en-US"/>
          </a:p>
        </p:txBody>
      </p:sp>
    </p:spTree>
    <p:extLst>
      <p:ext uri="{BB962C8B-B14F-4D97-AF65-F5344CB8AC3E}">
        <p14:creationId xmlns:p14="http://schemas.microsoft.com/office/powerpoint/2010/main" val="1430990657"/>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CC121EB-D25F-4C46-9C45-BE3117B97247}" type="slidenum">
              <a:rPr lang="en-US"/>
              <a:pPr/>
              <a:t>‹#›</a:t>
            </a:fld>
            <a:endParaRPr lang="en-US"/>
          </a:p>
        </p:txBody>
      </p:sp>
    </p:spTree>
    <p:extLst>
      <p:ext uri="{BB962C8B-B14F-4D97-AF65-F5344CB8AC3E}">
        <p14:creationId xmlns:p14="http://schemas.microsoft.com/office/powerpoint/2010/main" val="124645451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F0325A7-9165-7D49-9DBF-5EDBA0F7F090}" type="slidenum">
              <a:rPr lang="en-US"/>
              <a:pPr/>
              <a:t>‹#›</a:t>
            </a:fld>
            <a:endParaRPr lang="en-US"/>
          </a:p>
        </p:txBody>
      </p:sp>
    </p:spTree>
    <p:extLst>
      <p:ext uri="{BB962C8B-B14F-4D97-AF65-F5344CB8AC3E}">
        <p14:creationId xmlns:p14="http://schemas.microsoft.com/office/powerpoint/2010/main" val="199127204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ABACE64-0FD0-874C-BBA9-8837C8262C34}" type="slidenum">
              <a:rPr lang="en-US"/>
              <a:pPr/>
              <a:t>‹#›</a:t>
            </a:fld>
            <a:endParaRPr lang="en-US"/>
          </a:p>
        </p:txBody>
      </p:sp>
    </p:spTree>
    <p:extLst>
      <p:ext uri="{BB962C8B-B14F-4D97-AF65-F5344CB8AC3E}">
        <p14:creationId xmlns:p14="http://schemas.microsoft.com/office/powerpoint/2010/main" val="154332238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9FA231D-681C-4247-9C84-0B54E4D57EFF}" type="slidenum">
              <a:rPr lang="en-US"/>
              <a:pPr/>
              <a:t>‹#›</a:t>
            </a:fld>
            <a:endParaRPr lang="en-US"/>
          </a:p>
        </p:txBody>
      </p:sp>
    </p:spTree>
    <p:extLst>
      <p:ext uri="{BB962C8B-B14F-4D97-AF65-F5344CB8AC3E}">
        <p14:creationId xmlns:p14="http://schemas.microsoft.com/office/powerpoint/2010/main" val="162465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15B996E-974D-9C4D-AAC8-B0E15DA72321}" type="slidenum">
              <a:rPr lang="en-US"/>
              <a:pPr/>
              <a:t>‹#›</a:t>
            </a:fld>
            <a:endParaRPr lang="en-US"/>
          </a:p>
        </p:txBody>
      </p:sp>
    </p:spTree>
    <p:extLst>
      <p:ext uri="{BB962C8B-B14F-4D97-AF65-F5344CB8AC3E}">
        <p14:creationId xmlns:p14="http://schemas.microsoft.com/office/powerpoint/2010/main" val="206631125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3AA7A94-B623-7543-A414-261DE6ED3303}" type="slidenum">
              <a:rPr lang="en-US"/>
              <a:pPr/>
              <a:t>‹#›</a:t>
            </a:fld>
            <a:endParaRPr lang="en-US"/>
          </a:p>
        </p:txBody>
      </p:sp>
    </p:spTree>
    <p:extLst>
      <p:ext uri="{BB962C8B-B14F-4D97-AF65-F5344CB8AC3E}">
        <p14:creationId xmlns:p14="http://schemas.microsoft.com/office/powerpoint/2010/main" val="400916832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FEA38A9-9596-3D43-B57C-E7884FAD71FD}" type="slidenum">
              <a:rPr lang="en-US"/>
              <a:pPr/>
              <a:t>‹#›</a:t>
            </a:fld>
            <a:endParaRPr lang="en-US"/>
          </a:p>
        </p:txBody>
      </p:sp>
    </p:spTree>
    <p:extLst>
      <p:ext uri="{BB962C8B-B14F-4D97-AF65-F5344CB8AC3E}">
        <p14:creationId xmlns:p14="http://schemas.microsoft.com/office/powerpoint/2010/main" val="251410718"/>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130175"/>
            <a:ext cx="2927350" cy="9623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30175"/>
            <a:ext cx="8629650" cy="962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39D744B-7B80-D44A-811E-F07EDACDF57C}" type="slidenum">
              <a:rPr lang="en-US"/>
              <a:pPr/>
              <a:t>‹#›</a:t>
            </a:fld>
            <a:endParaRPr lang="en-US"/>
          </a:p>
        </p:txBody>
      </p:sp>
    </p:spTree>
    <p:extLst>
      <p:ext uri="{BB962C8B-B14F-4D97-AF65-F5344CB8AC3E}">
        <p14:creationId xmlns:p14="http://schemas.microsoft.com/office/powerpoint/2010/main" val="134799926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6F3356F-434D-494E-9EA1-DDBE7C8FFA81}" type="slidenum">
              <a:rPr lang="en-US"/>
              <a:pPr/>
              <a:t>‹#›</a:t>
            </a:fld>
            <a:endParaRPr lang="en-US"/>
          </a:p>
        </p:txBody>
      </p:sp>
    </p:spTree>
    <p:extLst>
      <p:ext uri="{BB962C8B-B14F-4D97-AF65-F5344CB8AC3E}">
        <p14:creationId xmlns:p14="http://schemas.microsoft.com/office/powerpoint/2010/main" val="43678052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36E58E7-4441-7748-A6D8-0B01A7E4DAFF}" type="slidenum">
              <a:rPr lang="en-US"/>
              <a:pPr/>
              <a:t>‹#›</a:t>
            </a:fld>
            <a:endParaRPr lang="en-US"/>
          </a:p>
        </p:txBody>
      </p:sp>
    </p:spTree>
    <p:extLst>
      <p:ext uri="{BB962C8B-B14F-4D97-AF65-F5344CB8AC3E}">
        <p14:creationId xmlns:p14="http://schemas.microsoft.com/office/powerpoint/2010/main" val="300819846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722A0E3-8A8C-C54B-8844-6A86362E4892}" type="slidenum">
              <a:rPr lang="en-US"/>
              <a:pPr/>
              <a:t>‹#›</a:t>
            </a:fld>
            <a:endParaRPr lang="en-US"/>
          </a:p>
        </p:txBody>
      </p:sp>
    </p:spTree>
    <p:extLst>
      <p:ext uri="{BB962C8B-B14F-4D97-AF65-F5344CB8AC3E}">
        <p14:creationId xmlns:p14="http://schemas.microsoft.com/office/powerpoint/2010/main" val="3391729234"/>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6A4CF6E-D1D6-9746-AE11-449FDD91C68B}" type="slidenum">
              <a:rPr lang="en-US"/>
              <a:pPr/>
              <a:t>‹#›</a:t>
            </a:fld>
            <a:endParaRPr lang="en-US"/>
          </a:p>
        </p:txBody>
      </p:sp>
    </p:spTree>
    <p:extLst>
      <p:ext uri="{BB962C8B-B14F-4D97-AF65-F5344CB8AC3E}">
        <p14:creationId xmlns:p14="http://schemas.microsoft.com/office/powerpoint/2010/main" val="297116581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A188269-851A-0E4C-8AE6-5726BB4242AF}" type="slidenum">
              <a:rPr lang="en-US"/>
              <a:pPr/>
              <a:t>‹#›</a:t>
            </a:fld>
            <a:endParaRPr lang="en-US"/>
          </a:p>
        </p:txBody>
      </p:sp>
    </p:spTree>
    <p:extLst>
      <p:ext uri="{BB962C8B-B14F-4D97-AF65-F5344CB8AC3E}">
        <p14:creationId xmlns:p14="http://schemas.microsoft.com/office/powerpoint/2010/main" val="207566090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B7EC31A-E83B-5B44-8D44-8F2914AAC865}" type="slidenum">
              <a:rPr lang="en-US"/>
              <a:pPr/>
              <a:t>‹#›</a:t>
            </a:fld>
            <a:endParaRPr lang="en-US"/>
          </a:p>
        </p:txBody>
      </p:sp>
    </p:spTree>
    <p:extLst>
      <p:ext uri="{BB962C8B-B14F-4D97-AF65-F5344CB8AC3E}">
        <p14:creationId xmlns:p14="http://schemas.microsoft.com/office/powerpoint/2010/main" val="260763085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Text Box 1"/>
          <p:cNvSpPr txBox="1">
            <a:spLocks noChangeArrowheads="1"/>
          </p:cNvSpPr>
          <p:nvPr>
            <p:ph type="sldNum" sz="quarter" idx="4"/>
          </p:nvPr>
        </p:nvSpPr>
        <p:spPr bwMode="auto">
          <a:xfrm>
            <a:off x="12606338" y="495300"/>
            <a:ext cx="39846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2400">
                <a:solidFill>
                  <a:schemeClr val="tx1"/>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FB1392DF-00FF-6748-BFA2-D7E0B0395B1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xmlns:p14="http://schemas.microsoft.com/office/powerpoint/2010/main"/>
  <p:hf hdr="0" ftr="0" dt="0"/>
  <p:txStyles>
    <p:titleStyle>
      <a:lvl1pPr algn="ctr" rtl="0" fontAlgn="base">
        <a:spcBef>
          <a:spcPct val="0"/>
        </a:spcBef>
        <a:spcAft>
          <a:spcPct val="0"/>
        </a:spcAft>
        <a:defRPr sz="6200">
          <a:solidFill>
            <a:schemeClr val="tx1"/>
          </a:solidFill>
          <a:latin typeface="+mj-lt"/>
          <a:ea typeface="+mj-ea"/>
          <a:cs typeface="+mj-cs"/>
          <a:sym typeface="Calibri" charset="0"/>
        </a:defRPr>
      </a:lvl1pPr>
      <a:lvl2pPr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fontAlgn="base">
        <a:spcBef>
          <a:spcPts val="1100"/>
        </a:spcBef>
        <a:spcAft>
          <a:spcPct val="0"/>
        </a:spcAft>
        <a:buClr>
          <a:srgbClr val="000000"/>
        </a:buClr>
        <a:buSzPct val="100000"/>
        <a:buFont typeface="Arial" charset="0"/>
        <a:buChar char="•"/>
        <a:defRPr sz="4400">
          <a:solidFill>
            <a:schemeClr val="tx1"/>
          </a:solidFill>
          <a:latin typeface="+mn-lt"/>
          <a:ea typeface="+mn-ea"/>
          <a:cs typeface="+mn-cs"/>
          <a:sym typeface="Calibri" charset="0"/>
        </a:defRPr>
      </a:lvl1pPr>
      <a:lvl2pPr marL="742950" indent="-285750" algn="l" rtl="0" fontAlgn="base">
        <a:spcBef>
          <a:spcPts val="1000"/>
        </a:spcBef>
        <a:spcAft>
          <a:spcPct val="0"/>
        </a:spcAft>
        <a:buClr>
          <a:srgbClr val="000000"/>
        </a:buClr>
        <a:buSzPct val="100000"/>
        <a:buFont typeface="Arial" charset="0"/>
        <a:buChar char="–"/>
        <a:defRPr sz="3800">
          <a:solidFill>
            <a:schemeClr val="tx1"/>
          </a:solidFill>
          <a:latin typeface="+mn-lt"/>
          <a:ea typeface="+mn-ea"/>
          <a:cs typeface="+mn-cs"/>
          <a:sym typeface="Calibri" charset="0"/>
        </a:defRPr>
      </a:lvl2pPr>
      <a:lvl3pPr marL="1143000" indent="-228600" algn="l" rtl="0" fontAlgn="base">
        <a:spcBef>
          <a:spcPts val="800"/>
        </a:spcBef>
        <a:spcAft>
          <a:spcPct val="0"/>
        </a:spcAft>
        <a:buClr>
          <a:srgbClr val="000000"/>
        </a:buClr>
        <a:buSzPct val="100000"/>
        <a:buFont typeface="Arial" charset="0"/>
        <a:buChar char="•"/>
        <a:defRPr sz="3400">
          <a:solidFill>
            <a:schemeClr val="tx1"/>
          </a:solidFill>
          <a:latin typeface="+mn-lt"/>
          <a:ea typeface="+mn-ea"/>
          <a:cs typeface="+mn-cs"/>
          <a:sym typeface="Calibri" charset="0"/>
        </a:defRPr>
      </a:lvl3pPr>
      <a:lvl4pPr marL="16002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4pPr>
      <a:lvl5pPr marL="20574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5pPr>
      <a:lvl6pPr marL="25146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6pPr>
      <a:lvl7pPr marL="29718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7pPr>
      <a:lvl8pPr marL="34290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8pPr>
      <a:lvl9pPr marL="38862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2050" name="Rectangle 2"/>
          <p:cNvSpPr>
            <a:spLocks noChangeArrowheads="1"/>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pic>
        <p:nvPicPr>
          <p:cNvPr id="2051" name="Picture 3"/>
          <p:cNvPicPr>
            <a:picLocks noChangeAspect="1" noChangeArrowheads="1"/>
          </p:cNvPicPr>
          <p:nvPr/>
        </p:nvPicPr>
        <p:blipFill>
          <a:blip r:embed="rId14">
            <a:extLst>
              <a:ext uri="{28A0092B-C50C-407E-A947-70E740481C1C}">
                <a14:useLocalDpi xmlns:a14="http://schemas.microsoft.com/office/drawing/2010/main" val="0"/>
              </a:ext>
            </a:extLst>
          </a:blip>
          <a:srcRect t="130" r="16205"/>
          <a:stretch>
            <a:fillRect/>
          </a:stretch>
        </p:blipFill>
        <p:spPr bwMode="auto">
          <a:xfrm>
            <a:off x="-76200" y="-20638"/>
            <a:ext cx="13144500" cy="980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txStyles>
    <p:titleStyle>
      <a:lvl1pPr marL="419100" indent="-419100" algn="l" rtl="0" fontAlgn="base">
        <a:spcBef>
          <a:spcPct val="0"/>
        </a:spcBef>
        <a:spcAft>
          <a:spcPct val="0"/>
        </a:spcAft>
        <a:defRPr sz="7200">
          <a:solidFill>
            <a:schemeClr val="tx1"/>
          </a:solidFill>
          <a:latin typeface="+mj-lt"/>
          <a:ea typeface="+mj-ea"/>
          <a:cs typeface="+mj-cs"/>
          <a:sym typeface="Papyrus" charset="0"/>
        </a:defRPr>
      </a:lvl1pPr>
      <a:lvl2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11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22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337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657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14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572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29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486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647700" y="130175"/>
            <a:ext cx="11709400" cy="214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8599" bIns="50800" numCol="1" anchor="ctr" anchorCtr="0" compatLnSpc="1">
            <a:prstTxWarp prst="textNoShape">
              <a:avLst/>
            </a:prstTxWarp>
          </a:bodyPr>
          <a:lstStyle/>
          <a:p>
            <a:pPr lvl="0"/>
            <a:r>
              <a:rPr lang="en-US">
                <a:sym typeface="Arial" charset="0"/>
              </a:rPr>
              <a:t>Click to edit Master title style</a:t>
            </a:r>
          </a:p>
        </p:txBody>
      </p:sp>
      <p:sp>
        <p:nvSpPr>
          <p:cNvPr id="3074" name="Rectangle 2"/>
          <p:cNvSpPr>
            <a:spLocks noChangeArrowheads="1"/>
          </p:cNvSpPr>
          <p:nvPr>
            <p:ph type="body" idx="1"/>
          </p:nvPr>
        </p:nvSpPr>
        <p:spPr bwMode="auto">
          <a:xfrm>
            <a:off x="647700" y="2273300"/>
            <a:ext cx="11709400" cy="748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8599"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3075" name="Text Box 3"/>
          <p:cNvSpPr txBox="1">
            <a:spLocks noChangeArrowheads="1"/>
          </p:cNvSpPr>
          <p:nvPr>
            <p:ph type="sldNum" sz="quarter" idx="4"/>
          </p:nvPr>
        </p:nvSpPr>
        <p:spPr bwMode="auto">
          <a:xfrm>
            <a:off x="10652125" y="8882063"/>
            <a:ext cx="368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2A0180A4-9205-4843-836C-BF583BB4F51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hf hdr="0" ftr="0" dt="0"/>
  <p:txStyles>
    <p:titleStyle>
      <a:lvl1pPr marL="6350" algn="ctr" rtl="0" fontAlgn="base">
        <a:spcBef>
          <a:spcPct val="0"/>
        </a:spcBef>
        <a:spcAft>
          <a:spcPct val="0"/>
        </a:spcAft>
        <a:defRPr sz="6200">
          <a:solidFill>
            <a:schemeClr val="tx1"/>
          </a:solidFill>
          <a:latin typeface="+mj-lt"/>
          <a:ea typeface="+mj-ea"/>
          <a:cs typeface="+mj-cs"/>
          <a:sym typeface="Arial" charset="0"/>
        </a:defRPr>
      </a:lvl1pPr>
      <a:lvl2pPr marL="63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2pPr>
      <a:lvl3pPr marL="63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3pPr>
      <a:lvl4pPr marL="63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4pPr>
      <a:lvl5pPr marL="63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5pPr>
      <a:lvl6pPr marL="4635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6pPr>
      <a:lvl7pPr marL="9207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7pPr>
      <a:lvl8pPr marL="13779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8pPr>
      <a:lvl9pPr marL="1835150" algn="ctr" rtl="0" fontAlgn="base">
        <a:spcBef>
          <a:spcPct val="0"/>
        </a:spcBef>
        <a:spcAft>
          <a:spcPct val="0"/>
        </a:spcAft>
        <a:defRPr sz="62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fontAlgn="base">
        <a:spcBef>
          <a:spcPts val="1100"/>
        </a:spcBef>
        <a:spcAft>
          <a:spcPct val="0"/>
        </a:spcAft>
        <a:buSzPct val="100000"/>
        <a:buFont typeface="Arial" charset="0"/>
        <a:buChar char="•"/>
        <a:defRPr sz="4400">
          <a:solidFill>
            <a:schemeClr val="tx1"/>
          </a:solidFill>
          <a:latin typeface="+mn-lt"/>
          <a:ea typeface="+mn-ea"/>
          <a:cs typeface="+mn-cs"/>
          <a:sym typeface="Arial" charset="0"/>
        </a:defRPr>
      </a:lvl1pPr>
      <a:lvl2pPr marL="731838" indent="-285750" algn="l" rtl="0" fontAlgn="base">
        <a:spcBef>
          <a:spcPts val="900"/>
        </a:spcBef>
        <a:spcAft>
          <a:spcPct val="0"/>
        </a:spcAft>
        <a:buSzPct val="100000"/>
        <a:buFont typeface="Arial" charset="0"/>
        <a:buChar char="–"/>
        <a:defRPr sz="3800">
          <a:solidFill>
            <a:schemeClr val="tx1"/>
          </a:solidFill>
          <a:latin typeface="+mn-lt"/>
          <a:ea typeface="+mn-ea"/>
          <a:cs typeface="+mn-cs"/>
          <a:sym typeface="Arial" charset="0"/>
        </a:defRPr>
      </a:lvl2pPr>
      <a:lvl3pPr marL="1131888" indent="-228600" algn="l" rtl="0" fontAlgn="base">
        <a:spcBef>
          <a:spcPts val="800"/>
        </a:spcBef>
        <a:spcAft>
          <a:spcPct val="0"/>
        </a:spcAft>
        <a:buSzPct val="100000"/>
        <a:buFont typeface="Arial" charset="0"/>
        <a:buChar char="•"/>
        <a:defRPr sz="3400">
          <a:solidFill>
            <a:schemeClr val="tx1"/>
          </a:solidFill>
          <a:latin typeface="+mn-lt"/>
          <a:ea typeface="+mn-ea"/>
          <a:cs typeface="+mn-cs"/>
          <a:sym typeface="Arial" charset="0"/>
        </a:defRPr>
      </a:lvl3pPr>
      <a:lvl4pPr marL="15890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4pPr>
      <a:lvl5pPr marL="20462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5pPr>
      <a:lvl6pPr marL="25034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6pPr>
      <a:lvl7pPr marL="29606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7pPr>
      <a:lvl8pPr marL="34178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8pPr>
      <a:lvl9pPr marL="3875088" indent="-228600" algn="l" rtl="0" fontAlgn="base">
        <a:spcBef>
          <a:spcPts val="700"/>
        </a:spcBef>
        <a:spcAft>
          <a:spcPct val="0"/>
        </a:spcAft>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NULL" TargetMode="External"/><Relationship Id="rId7" Type="http://schemas.openxmlformats.org/officeDocument/2006/relationships/hyperlink" Target="http://w65stchurchofchrist.org/coc/sermons/" TargetMode="External"/><Relationship Id="rId8" Type="http://schemas.openxmlformats.org/officeDocument/2006/relationships/hyperlink" Target="http://www.microsoft.com/downloads/details.aspx?FamilyID=cb9bf144-1076-4615-9951-294eeb832823&amp;displaylang=en"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5EFF54B2-AF6C-924E-B13F-BD887D4149C5}" type="slidenum">
              <a:rPr lang="en-US"/>
              <a:pPr/>
              <a:t>1</a:t>
            </a:fld>
            <a:endParaRPr lang="en-US"/>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099"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4100"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410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102"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6E90B9E1-9CE1-B44B-8991-75E392C5ED36}" type="slidenum">
              <a:rPr lang="en-US" sz="2400">
                <a:latin typeface="Calibri" charset="0"/>
                <a:cs typeface="Calibri" charset="0"/>
                <a:sym typeface="Calibri" charset="0"/>
              </a:rPr>
              <a:pPr algn="r"/>
              <a:t>1</a:t>
            </a:fld>
            <a:endParaRPr lang="en-US" sz="2400">
              <a:latin typeface="Calibri" charset="0"/>
              <a:cs typeface="Calibri" charset="0"/>
              <a:sym typeface="Calibri" charset="0"/>
            </a:endParaRPr>
          </a:p>
        </p:txBody>
      </p:sp>
      <p:pic>
        <p:nvPicPr>
          <p:cNvPr id="4103"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190500"/>
            <a:ext cx="14336713" cy="10133013"/>
          </a:xfrm>
          <a:prstGeom prst="rect">
            <a:avLst/>
          </a:prstGeom>
          <a:noFill/>
          <a:ln>
            <a:noFill/>
          </a:ln>
          <a:effectLst>
            <a:outerShdw blurRad="63500" dist="76199" dir="2700000" algn="ctr" rotWithShape="0">
              <a:schemeClr val="bg2">
                <a:alpha val="8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104" name="Rectangle 8"/>
          <p:cNvSpPr>
            <a:spLocks/>
          </p:cNvSpPr>
          <p:nvPr/>
        </p:nvSpPr>
        <p:spPr bwMode="auto">
          <a:xfrm>
            <a:off x="411163" y="114300"/>
            <a:ext cx="12192000" cy="2095500"/>
          </a:xfrm>
          <a:prstGeom prst="rect">
            <a:avLst/>
          </a:prstGeom>
          <a:noFill/>
          <a:ln>
            <a:noFill/>
          </a:ln>
          <a:effectLst>
            <a:outerShdw blurRad="63500" dist="508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600" dirty="0">
                <a:solidFill>
                  <a:srgbClr val="FFFCAB"/>
                </a:solidFill>
                <a:effectLst>
                  <a:outerShdw blurRad="50800" dist="38100" dir="2700000" algn="tl" rotWithShape="0">
                    <a:prstClr val="black">
                      <a:alpha val="40000"/>
                    </a:prstClr>
                  </a:outerShdw>
                </a:effectLst>
                <a:latin typeface="Times New Roman Bold" charset="0"/>
                <a:ea typeface="ＭＳ Ｐゴシック" charset="0"/>
                <a:cs typeface="Times New Roman Bold" charset="0"/>
                <a:sym typeface="Times New Roman Bold" charset="0"/>
              </a:rPr>
              <a:t>Matthew 26:39-42 </a:t>
            </a:r>
            <a:r>
              <a:rPr lang="en-US" sz="2900" dirty="0">
                <a:solidFill>
                  <a:srgbClr val="FFFCAB"/>
                </a:solidFill>
                <a:effectLst>
                  <a:outerShdw blurRad="50800" dist="38100" dir="2700000" algn="tl" rotWithShape="0">
                    <a:prstClr val="black">
                      <a:alpha val="40000"/>
                    </a:prstClr>
                  </a:outerShdw>
                </a:effectLst>
                <a:latin typeface="Times New Roman" charset="0"/>
                <a:ea typeface="ＭＳ Ｐゴシック" charset="0"/>
                <a:cs typeface="Times New Roman" charset="0"/>
                <a:sym typeface="Times New Roman" charset="0"/>
              </a:rPr>
              <a:t>(NKJV)</a:t>
            </a:r>
            <a:endParaRPr lang="en-US" sz="4600" dirty="0">
              <a:solidFill>
                <a:srgbClr val="FFFCAB"/>
              </a:solidFill>
              <a:effectLst>
                <a:outerShdw blurRad="50800" dist="38100" dir="2700000" algn="tl" rotWithShape="0">
                  <a:prstClr val="black">
                    <a:alpha val="40000"/>
                  </a:prstClr>
                </a:outerShdw>
              </a:effectLst>
              <a:latin typeface="Times New Roman Bold" charset="0"/>
              <a:ea typeface="ＭＳ Ｐゴシック" charset="0"/>
              <a:cs typeface="Times New Roman Bold" charset="0"/>
              <a:sym typeface="Times New Roman Bold" charset="0"/>
            </a:endParaRPr>
          </a:p>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100" baseline="32000" dirty="0">
                <a:solidFill>
                  <a:srgbClr val="FFFCAB"/>
                </a:solidFill>
                <a:effectLst>
                  <a:outerShdw blurRad="50800" dist="38100" dir="2700000" algn="tl" rotWithShape="0">
                    <a:prstClr val="black">
                      <a:alpha val="40000"/>
                    </a:prstClr>
                  </a:outerShdw>
                </a:effectLst>
                <a:latin typeface="Times New Roman" charset="0"/>
                <a:ea typeface="ＭＳ Ｐゴシック" charset="0"/>
                <a:cs typeface="Times New Roman" charset="0"/>
                <a:sym typeface="Times New Roman" charset="0"/>
              </a:rPr>
              <a:t>39</a:t>
            </a:r>
            <a:r>
              <a:rPr lang="en-US" sz="4100" dirty="0">
                <a:solidFill>
                  <a:srgbClr val="FFFCAB"/>
                </a:solidFill>
                <a:effectLst>
                  <a:outerShdw blurRad="50800" dist="38100" dir="2700000" algn="tl" rotWithShape="0">
                    <a:prstClr val="black">
                      <a:alpha val="40000"/>
                    </a:prstClr>
                  </a:outerShdw>
                </a:effectLst>
                <a:latin typeface="Times New Roman" charset="0"/>
                <a:ea typeface="ＭＳ Ｐゴシック" charset="0"/>
                <a:cs typeface="Times New Roman" charset="0"/>
                <a:sym typeface="Times New Roman" charset="0"/>
              </a:rPr>
              <a:t> . . . "O My Father, if it is possible, let this cup pass from Me; nevertheless, not as I will, but as You will." . . .</a:t>
            </a:r>
          </a:p>
        </p:txBody>
      </p:sp>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5522913"/>
            <a:ext cx="12712700" cy="4256087"/>
          </a:xfrm>
          <a:prstGeom prst="rect">
            <a:avLst/>
          </a:prstGeom>
          <a:noFill/>
          <a:ln>
            <a:noFill/>
          </a:ln>
          <a:effectLst>
            <a:outerShdw blurRad="63500" dist="76199" dir="2700000" algn="ctr" rotWithShape="0">
              <a:srgbClr val="000000">
                <a:alpha val="8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2A612A8A-582A-3B41-890D-032C34B15DF5}" type="slidenum">
              <a:rPr lang="en-US"/>
              <a:pPr/>
              <a:t>10</a:t>
            </a:fld>
            <a:endParaRPr lang="en-US"/>
          </a:p>
        </p:txBody>
      </p:sp>
      <p:pic>
        <p:nvPicPr>
          <p:cNvPr id="204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0483"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20484"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204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0486"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408A5AE1-F0BE-354F-AC8C-92AA1C7760F3}" type="slidenum">
              <a:rPr lang="en-US" sz="2400">
                <a:latin typeface="Calibri" charset="0"/>
                <a:cs typeface="Calibri" charset="0"/>
                <a:sym typeface="Calibri" charset="0"/>
              </a:rPr>
              <a:pPr algn="r"/>
              <a:t>10</a:t>
            </a:fld>
            <a:endParaRPr lang="en-US" sz="2400">
              <a:latin typeface="Calibri" charset="0"/>
              <a:cs typeface="Calibri" charset="0"/>
              <a:sym typeface="Calibri" charset="0"/>
            </a:endParaRPr>
          </a:p>
        </p:txBody>
      </p:sp>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488"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48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27200"/>
            <a:ext cx="6891338" cy="1562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0490" name="AutoShape 10"/>
          <p:cNvSpPr>
            <a:spLocks/>
          </p:cNvSpPr>
          <p:nvPr/>
        </p:nvSpPr>
        <p:spPr bwMode="auto">
          <a:xfrm>
            <a:off x="203200" y="2730500"/>
            <a:ext cx="5765800" cy="6718300"/>
          </a:xfrm>
          <a:custGeom>
            <a:avLst/>
            <a:gdLst/>
            <a:ahLst/>
            <a:cxnLst/>
            <a:rect l="0" t="0" r="r" b="b"/>
            <a:pathLst>
              <a:path w="12391" h="21600">
                <a:moveTo>
                  <a:pt x="546" y="0"/>
                </a:moveTo>
                <a:cubicBezTo>
                  <a:pt x="244" y="0"/>
                  <a:pt x="0" y="366"/>
                  <a:pt x="0" y="817"/>
                </a:cubicBezTo>
                <a:lnTo>
                  <a:pt x="0" y="20783"/>
                </a:lnTo>
                <a:cubicBezTo>
                  <a:pt x="0" y="21234"/>
                  <a:pt x="244" y="21600"/>
                  <a:pt x="546" y="21600"/>
                </a:cubicBezTo>
                <a:lnTo>
                  <a:pt x="11845" y="21600"/>
                </a:lnTo>
                <a:cubicBezTo>
                  <a:pt x="12147" y="21600"/>
                  <a:pt x="12391" y="21234"/>
                  <a:pt x="12391" y="20783"/>
                </a:cubicBezTo>
                <a:lnTo>
                  <a:pt x="12391" y="12315"/>
                </a:lnTo>
                <a:lnTo>
                  <a:pt x="21600" y="11737"/>
                </a:lnTo>
                <a:lnTo>
                  <a:pt x="12391" y="11157"/>
                </a:lnTo>
                <a:lnTo>
                  <a:pt x="12391" y="817"/>
                </a:lnTo>
                <a:cubicBezTo>
                  <a:pt x="12391" y="366"/>
                  <a:pt x="12147" y="0"/>
                  <a:pt x="11845" y="0"/>
                </a:cubicBezTo>
                <a:lnTo>
                  <a:pt x="546" y="0"/>
                </a:lnTo>
                <a:close/>
                <a:moveTo>
                  <a:pt x="546" y="0"/>
                </a:moveTo>
              </a:path>
            </a:pathLst>
          </a:custGeom>
          <a:gradFill rotWithShape="0">
            <a:gsLst>
              <a:gs pos="0">
                <a:srgbClr val="FFCC66"/>
              </a:gs>
              <a:gs pos="100000">
                <a:srgbClr val="FFFF66"/>
              </a:gs>
            </a:gsLst>
            <a:lin ang="5400000" scaled="1"/>
          </a:gradFill>
          <a:ln w="25400" cap="flat">
            <a:solidFill>
              <a:schemeClr val="tx1"/>
            </a:solidFill>
            <a:prstDash val="solid"/>
            <a:miter lim="800000"/>
            <a:headEnd type="none" w="med" len="med"/>
            <a:tailEnd type="none" w="med" len="med"/>
          </a:ln>
          <a:effectLst>
            <a:outerShdw blurRad="152400" dist="152400" dir="2700000" algn="ctr" rotWithShape="0">
              <a:srgbClr val="000000">
                <a:alpha val="34999"/>
              </a:srgbClr>
            </a:outerShdw>
          </a:effectLst>
        </p:spPr>
        <p:txBody>
          <a:bodyPr lIns="0" tIns="0" rIns="0" bIns="0" anchor="ctr"/>
          <a:lstStyle/>
          <a:p>
            <a:r>
              <a:rPr lang="en-US" sz="34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dirty="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Thayer</a:t>
            </a:r>
            <a:r>
              <a:rPr lang="en-US" sz="34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p>
          <a:p>
            <a:r>
              <a:rPr lang="en-US" sz="3400" dirty="0" err="1">
                <a:solidFill>
                  <a:srgbClr val="001F67"/>
                </a:solidFill>
                <a:effectLst>
                  <a:outerShdw blurRad="38100" dist="38100" dir="2700000" algn="tl">
                    <a:srgbClr val="000000"/>
                  </a:outerShdw>
                </a:effectLst>
                <a:latin typeface="Calibri Bold" charset="0"/>
                <a:ea typeface="ＭＳ Ｐゴシック" charset="0"/>
                <a:cs typeface="Calibri Bold" charset="0"/>
                <a:sym typeface="Calibri Bold" charset="0"/>
              </a:rPr>
              <a:t>lupeo</a:t>
            </a:r>
            <a:r>
              <a:rPr lang="en-US" sz="34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 to distress; reflexive or passive to be sad :- cause grief, grieve, be in heaviness, (be) sorrow (-</a:t>
            </a:r>
            <a:r>
              <a:rPr lang="en-US" sz="3400" dirty="0" err="1">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ful</a:t>
            </a:r>
            <a:r>
              <a:rPr lang="en-US" sz="34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be (make) sorry. </a:t>
            </a:r>
          </a:p>
          <a:p>
            <a:r>
              <a:rPr lang="en-US" sz="34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dirty="0" err="1">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Louw</a:t>
            </a:r>
            <a:r>
              <a:rPr lang="en-US" sz="3400" dirty="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 J. P., &amp; </a:t>
            </a:r>
            <a:r>
              <a:rPr lang="en-US" sz="3400" dirty="0" err="1">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Nida</a:t>
            </a:r>
            <a:r>
              <a:rPr lang="en-US" sz="34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a:t>
            </a:r>
          </a:p>
          <a:p>
            <a:r>
              <a:rPr lang="en-US" sz="25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Greek-English lexicon of the NT</a:t>
            </a:r>
          </a:p>
          <a:p>
            <a:r>
              <a:rPr lang="en-US" sz="34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5.275 </a:t>
            </a:r>
            <a:r>
              <a:rPr lang="en-US" sz="3400" dirty="0" err="1">
                <a:solidFill>
                  <a:srgbClr val="001F67"/>
                </a:solidFill>
                <a:effectLst>
                  <a:outerShdw blurRad="38100" dist="38100" dir="2700000" algn="tl">
                    <a:srgbClr val="000000"/>
                  </a:outerShdw>
                </a:effectLst>
                <a:latin typeface="Calibri Bold" charset="0"/>
                <a:ea typeface="ＭＳ Ｐゴシック" charset="0"/>
                <a:cs typeface="Calibri Bold" charset="0"/>
                <a:sym typeface="Calibri Bold" charset="0"/>
              </a:rPr>
              <a:t>λυ</a:t>
            </a:r>
            <a:r>
              <a:rPr lang="en-US" sz="3400" dirty="0">
                <a:solidFill>
                  <a:srgbClr val="001F67"/>
                </a:solidFill>
                <a:effectLst>
                  <a:outerShdw blurRad="38100" dist="38100" dir="2700000" algn="tl">
                    <a:srgbClr val="000000"/>
                  </a:outerShdw>
                </a:effectLst>
                <a:latin typeface="Calibri Bold" charset="0"/>
                <a:ea typeface="ＭＳ Ｐゴシック" charset="0"/>
                <a:cs typeface="Calibri Bold" charset="0"/>
                <a:sym typeface="Calibri Bold" charset="0"/>
              </a:rPr>
              <a:t>π</a:t>
            </a:r>
            <a:r>
              <a:rPr lang="en-US" sz="3400" dirty="0" err="1">
                <a:solidFill>
                  <a:srgbClr val="001F67"/>
                </a:solidFill>
                <a:effectLst>
                  <a:outerShdw blurRad="38100" dist="38100" dir="2700000" algn="tl">
                    <a:srgbClr val="000000"/>
                  </a:outerShdw>
                </a:effectLst>
                <a:latin typeface="Calibri Bold" charset="0"/>
                <a:ea typeface="ＭＳ Ｐゴシック" charset="0"/>
                <a:cs typeface="Calibri Bold" charset="0"/>
                <a:sym typeface="Calibri Bold" charset="0"/>
              </a:rPr>
              <a:t>έωb</a:t>
            </a:r>
            <a:r>
              <a:rPr lang="en-US" sz="34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(derivative of </a:t>
            </a:r>
            <a:r>
              <a:rPr lang="en-US" sz="3400" dirty="0" err="1">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λύ</a:t>
            </a:r>
            <a:r>
              <a:rPr lang="en-US" sz="34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π</a:t>
            </a:r>
            <a:r>
              <a:rPr lang="en-US" sz="3400" dirty="0" err="1">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ηb</a:t>
            </a:r>
            <a:r>
              <a:rPr lang="en-US" sz="34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a:t>
            </a:r>
            <a:r>
              <a:rPr lang="ja-JP" altLang="en-US" sz="3400" dirty="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4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state of sadness,</a:t>
            </a:r>
            <a:r>
              <a:rPr lang="ja-JP" altLang="en-US" sz="3400" dirty="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4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25.273) to cause someone to be sad, sorrowful, or distressed—</a:t>
            </a:r>
            <a:r>
              <a:rPr lang="ja-JP" altLang="en-US" sz="3400" dirty="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400" dirty="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to make sad, to sadden.</a:t>
            </a:r>
          </a:p>
        </p:txBody>
      </p:sp>
      <p:sp>
        <p:nvSpPr>
          <p:cNvPr id="20491" name="Rectangle 11"/>
          <p:cNvSpPr>
            <a:spLocks/>
          </p:cNvSpPr>
          <p:nvPr/>
        </p:nvSpPr>
        <p:spPr bwMode="auto">
          <a:xfrm>
            <a:off x="5934075" y="2159000"/>
            <a:ext cx="6515100" cy="71755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Matthew 26:30-56 (NKJV) </a:t>
            </a:r>
            <a:endParaRPr lang="en-US" sz="36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endParaRPr>
          </a:p>
          <a:p>
            <a:r>
              <a:rPr lang="en-US" sz="3600" baseline="320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36</a:t>
            </a:r>
            <a:r>
              <a:rPr lang="en-US" sz="36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Then Jesus came with them to a place called Gethsemane, and said to the disciples, "Sit here while I go and pray over there." </a:t>
            </a:r>
            <a:r>
              <a:rPr lang="en-US" sz="3600" baseline="320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37</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And He took with Him Peter and the two sons of Zebedee, and He </a:t>
            </a:r>
            <a:r>
              <a:rPr lang="en-US" sz="3600" dirty="0">
                <a:solidFill>
                  <a:srgbClr val="FFFA83"/>
                </a:solidFill>
                <a:effectLst>
                  <a:outerShdw blurRad="38100" dist="38100" dir="2700000" algn="tl">
                    <a:srgbClr val="DDDDDD"/>
                  </a:outerShdw>
                </a:effectLst>
                <a:latin typeface="Hoefler Text" charset="0"/>
                <a:ea typeface="ＭＳ Ｐゴシック" charset="0"/>
                <a:cs typeface="Hoefler Text" charset="0"/>
                <a:sym typeface="Hoefler Text" charset="0"/>
              </a:rPr>
              <a:t>began to be sorrowful </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and deeply distressed. </a:t>
            </a:r>
            <a:r>
              <a:rPr lang="en-US" sz="3600" baseline="320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38</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Then He said to them, "My soul is exceedingly sorrowful, even to death. Stay here and watch with Me."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wipe(right)">
                                      <p:cBhvr>
                                        <p:cTn id="7"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99D4F87F-DB90-1741-8CDC-27EC8ECBF500}" type="slidenum">
              <a:rPr lang="en-US"/>
              <a:pPr/>
              <a:t>11</a:t>
            </a:fld>
            <a:endParaRPr lang="en-US"/>
          </a:p>
        </p:txBody>
      </p:sp>
      <p:pic>
        <p:nvPicPr>
          <p:cNvPr id="2150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1507"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21508"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2150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1510"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848F15CE-D7B2-7849-A817-2D8F4F79F308}" type="slidenum">
              <a:rPr lang="en-US" sz="2400">
                <a:latin typeface="Calibri" charset="0"/>
                <a:cs typeface="Calibri" charset="0"/>
                <a:sym typeface="Calibri" charset="0"/>
              </a:rPr>
              <a:pPr algn="r"/>
              <a:t>11</a:t>
            </a:fld>
            <a:endParaRPr lang="en-US" sz="2400">
              <a:latin typeface="Calibri" charset="0"/>
              <a:cs typeface="Calibri" charset="0"/>
              <a:sym typeface="Calibri" charset="0"/>
            </a:endParaRPr>
          </a:p>
        </p:txBody>
      </p:sp>
      <p:pic>
        <p:nvPicPr>
          <p:cNvPr id="215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512"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5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27200"/>
            <a:ext cx="6891338" cy="1562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1514" name="AutoShape 10"/>
          <p:cNvSpPr>
            <a:spLocks/>
          </p:cNvSpPr>
          <p:nvPr/>
        </p:nvSpPr>
        <p:spPr bwMode="auto">
          <a:xfrm>
            <a:off x="203200" y="2730500"/>
            <a:ext cx="5765800" cy="6718300"/>
          </a:xfrm>
          <a:custGeom>
            <a:avLst/>
            <a:gdLst/>
            <a:ahLst/>
            <a:cxnLst/>
            <a:rect l="0" t="0" r="r" b="b"/>
            <a:pathLst>
              <a:path w="17838" h="21600">
                <a:moveTo>
                  <a:pt x="786" y="0"/>
                </a:moveTo>
                <a:cubicBezTo>
                  <a:pt x="352" y="0"/>
                  <a:pt x="0" y="366"/>
                  <a:pt x="0" y="817"/>
                </a:cubicBezTo>
                <a:lnTo>
                  <a:pt x="0" y="20783"/>
                </a:lnTo>
                <a:cubicBezTo>
                  <a:pt x="0" y="21234"/>
                  <a:pt x="352" y="21600"/>
                  <a:pt x="786" y="21600"/>
                </a:cubicBezTo>
                <a:lnTo>
                  <a:pt x="17052" y="21600"/>
                </a:lnTo>
                <a:cubicBezTo>
                  <a:pt x="17486" y="21600"/>
                  <a:pt x="17838" y="21234"/>
                  <a:pt x="17838" y="20783"/>
                </a:cubicBezTo>
                <a:lnTo>
                  <a:pt x="17838" y="14010"/>
                </a:lnTo>
                <a:lnTo>
                  <a:pt x="21600" y="13432"/>
                </a:lnTo>
                <a:lnTo>
                  <a:pt x="17838" y="12854"/>
                </a:lnTo>
                <a:lnTo>
                  <a:pt x="17838" y="817"/>
                </a:lnTo>
                <a:cubicBezTo>
                  <a:pt x="17838" y="366"/>
                  <a:pt x="17486" y="0"/>
                  <a:pt x="17052" y="0"/>
                </a:cubicBezTo>
                <a:lnTo>
                  <a:pt x="786" y="0"/>
                </a:lnTo>
                <a:close/>
                <a:moveTo>
                  <a:pt x="786" y="0"/>
                </a:moveTo>
              </a:path>
            </a:pathLst>
          </a:custGeom>
          <a:gradFill rotWithShape="0">
            <a:gsLst>
              <a:gs pos="0">
                <a:srgbClr val="FFCC66"/>
              </a:gs>
              <a:gs pos="100000">
                <a:srgbClr val="FFFF66"/>
              </a:gs>
            </a:gsLst>
            <a:lin ang="5400000" scaled="1"/>
          </a:gradFill>
          <a:ln w="25400" cap="flat">
            <a:solidFill>
              <a:schemeClr val="tx1"/>
            </a:solidFill>
            <a:prstDash val="solid"/>
            <a:miter lim="800000"/>
            <a:headEnd type="none" w="med" len="med"/>
            <a:tailEnd type="none" w="med" len="med"/>
          </a:ln>
          <a:effectLst>
            <a:outerShdw blurRad="152400" dist="152400" dir="2700000" algn="ctr" rotWithShape="0">
              <a:srgbClr val="000000">
                <a:alpha val="34999"/>
              </a:srgbClr>
            </a:outerShdw>
          </a:effectLst>
        </p:spPr>
        <p:txBody>
          <a:bodyPr lIns="0" tIns="0" rIns="0" bIns="0" anchor="ctr"/>
          <a:lstStyle/>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Thayer</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p>
          <a:p>
            <a:r>
              <a:rPr lang="en-US" sz="3400">
                <a:solidFill>
                  <a:srgbClr val="001F67"/>
                </a:solidFill>
                <a:effectLst>
                  <a:outerShdw blurRad="38100" dist="38100" dir="2700000" algn="tl">
                    <a:srgbClr val="000000"/>
                  </a:outerShdw>
                </a:effectLst>
                <a:latin typeface="Calibri Bold" charset="0"/>
                <a:ea typeface="ＭＳ Ｐゴシック" charset="0"/>
                <a:cs typeface="Calibri Bold" charset="0"/>
                <a:sym typeface="Calibri Bold" charset="0"/>
              </a:rPr>
              <a:t>ademoneo, - </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to be in distress (of mind) :- be full of heaviness, be very heavy. </a:t>
            </a:r>
            <a:r>
              <a:rPr lang="en-US" sz="31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(KJ, "to be very heavy," RV, "to be sore troubled.</a:t>
            </a:r>
            <a:r>
              <a:rPr lang="ja-JP" altLang="en-US" sz="31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1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endPar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endParaRPr>
          </a:p>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Louw, J. P., &amp; Nida</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a:t>
            </a:r>
          </a:p>
          <a:p>
            <a:r>
              <a:rPr lang="en-US" sz="25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Greek-English lexicon of the NT</a:t>
            </a:r>
          </a:p>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25.247 </a:t>
            </a:r>
            <a:r>
              <a:rPr lang="en-US" sz="3400">
                <a:solidFill>
                  <a:srgbClr val="002D99"/>
                </a:solidFill>
                <a:effectLst>
                  <a:outerShdw blurRad="38100" dist="38100" dir="2700000" algn="tl">
                    <a:srgbClr val="000000"/>
                  </a:outerShdw>
                </a:effectLst>
                <a:latin typeface="Calibri Bold" charset="0"/>
                <a:ea typeface="ＭＳ Ｐゴシック" charset="0"/>
                <a:cs typeface="Calibri Bold" charset="0"/>
                <a:sym typeface="Calibri Bold" charset="0"/>
              </a:rPr>
              <a:t>ἀδημονέω</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to be distressed and troubled, with the probable implication of anguish—</a:t>
            </a:r>
            <a:r>
              <a:rPr lang="ja-JP" altLang="en-US" sz="34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to be troubled, to be upset, to be distressed.</a:t>
            </a:r>
            <a:r>
              <a:rPr lang="ja-JP" altLang="en-US" sz="34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endPar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endParaRPr>
          </a:p>
        </p:txBody>
      </p:sp>
      <p:sp>
        <p:nvSpPr>
          <p:cNvPr id="21515" name="Rectangle 11"/>
          <p:cNvSpPr>
            <a:spLocks/>
          </p:cNvSpPr>
          <p:nvPr/>
        </p:nvSpPr>
        <p:spPr bwMode="auto">
          <a:xfrm>
            <a:off x="5934075" y="2159000"/>
            <a:ext cx="6515100" cy="71755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Matthew 26:30-56 (NKJV) </a:t>
            </a:r>
            <a:endParaRPr lang="en-US" sz="36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endParaRPr>
          </a:p>
          <a:p>
            <a:r>
              <a:rPr lang="en-US" sz="3600" baseline="320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36</a:t>
            </a:r>
            <a:r>
              <a:rPr lang="en-US" sz="36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Then Jesus came with them to a place called Gethsemane, and said to the disciples, "Sit here while I go and pray over there." </a:t>
            </a:r>
            <a:r>
              <a:rPr lang="en-US" sz="3600" baseline="320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37</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And He took with Him Peter and the two sons of Zebedee, and He began to be sorrowful </a:t>
            </a:r>
            <a:r>
              <a:rPr lang="en-US" sz="3600" dirty="0">
                <a:solidFill>
                  <a:srgbClr val="FFFA83"/>
                </a:solidFill>
                <a:effectLst>
                  <a:outerShdw blurRad="38100" dist="38100" dir="2700000" algn="tl">
                    <a:srgbClr val="DDDDDD"/>
                  </a:outerShdw>
                </a:effectLst>
                <a:latin typeface="Hoefler Text" charset="0"/>
                <a:ea typeface="ＭＳ Ｐゴシック" charset="0"/>
                <a:cs typeface="Hoefler Text" charset="0"/>
                <a:sym typeface="Hoefler Text" charset="0"/>
              </a:rPr>
              <a:t>and deeply distressed</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t>
            </a:r>
            <a:r>
              <a:rPr lang="en-US" sz="3600" baseline="320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38</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Then He said to them, "My soul is exceedingly sorrowful, even to death. Stay here and watch with Me."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wipe(right)">
                                      <p:cBhvr>
                                        <p:cTn id="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2874A136-D8D4-7E45-8ACF-6F49F3C2DF37}" type="slidenum">
              <a:rPr lang="en-US"/>
              <a:pPr/>
              <a:t>12</a:t>
            </a:fld>
            <a:endParaRPr lang="en-US"/>
          </a:p>
        </p:txBody>
      </p:sp>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2531"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22532"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2253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534"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A6114E0E-5745-DB40-B61B-94F09958CB7F}" type="slidenum">
              <a:rPr lang="en-US" sz="2400">
                <a:latin typeface="Calibri" charset="0"/>
                <a:cs typeface="Calibri" charset="0"/>
                <a:sym typeface="Calibri" charset="0"/>
              </a:rPr>
              <a:pPr algn="r"/>
              <a:t>12</a:t>
            </a:fld>
            <a:endParaRPr lang="en-US" sz="2400">
              <a:latin typeface="Calibri" charset="0"/>
              <a:cs typeface="Calibri" charset="0"/>
              <a:sym typeface="Calibri" charset="0"/>
            </a:endParaRPr>
          </a:p>
        </p:txBody>
      </p:sp>
      <p:pic>
        <p:nvPicPr>
          <p:cNvPr id="225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6"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27200"/>
            <a:ext cx="6891338" cy="1562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538" name="AutoShape 10"/>
          <p:cNvSpPr>
            <a:spLocks/>
          </p:cNvSpPr>
          <p:nvPr/>
        </p:nvSpPr>
        <p:spPr bwMode="auto">
          <a:xfrm>
            <a:off x="203200" y="2730500"/>
            <a:ext cx="5765800" cy="6718300"/>
          </a:xfrm>
          <a:custGeom>
            <a:avLst/>
            <a:gdLst/>
            <a:ahLst/>
            <a:cxnLst/>
            <a:rect l="0" t="0" r="r" b="b"/>
            <a:pathLst>
              <a:path w="15807" h="21600">
                <a:moveTo>
                  <a:pt x="696" y="0"/>
                </a:moveTo>
                <a:cubicBezTo>
                  <a:pt x="312" y="0"/>
                  <a:pt x="0" y="366"/>
                  <a:pt x="0" y="817"/>
                </a:cubicBezTo>
                <a:lnTo>
                  <a:pt x="0" y="20783"/>
                </a:lnTo>
                <a:cubicBezTo>
                  <a:pt x="0" y="21234"/>
                  <a:pt x="312" y="21600"/>
                  <a:pt x="696" y="21600"/>
                </a:cubicBezTo>
                <a:lnTo>
                  <a:pt x="15111" y="21600"/>
                </a:lnTo>
                <a:cubicBezTo>
                  <a:pt x="15495" y="21600"/>
                  <a:pt x="15807" y="21234"/>
                  <a:pt x="15807" y="20783"/>
                </a:cubicBezTo>
                <a:lnTo>
                  <a:pt x="15807" y="17929"/>
                </a:lnTo>
                <a:lnTo>
                  <a:pt x="21600" y="17352"/>
                </a:lnTo>
                <a:lnTo>
                  <a:pt x="15807" y="16774"/>
                </a:lnTo>
                <a:lnTo>
                  <a:pt x="15807" y="817"/>
                </a:lnTo>
                <a:cubicBezTo>
                  <a:pt x="15807" y="366"/>
                  <a:pt x="15495" y="0"/>
                  <a:pt x="15111" y="0"/>
                </a:cubicBezTo>
                <a:lnTo>
                  <a:pt x="696" y="0"/>
                </a:lnTo>
                <a:close/>
                <a:moveTo>
                  <a:pt x="696" y="0"/>
                </a:moveTo>
              </a:path>
            </a:pathLst>
          </a:custGeom>
          <a:gradFill rotWithShape="0">
            <a:gsLst>
              <a:gs pos="0">
                <a:srgbClr val="FFCC66"/>
              </a:gs>
              <a:gs pos="100000">
                <a:srgbClr val="FFFF66"/>
              </a:gs>
            </a:gsLst>
            <a:lin ang="5400000" scaled="1"/>
          </a:gradFill>
          <a:ln w="25400" cap="flat">
            <a:solidFill>
              <a:schemeClr val="tx1"/>
            </a:solidFill>
            <a:prstDash val="solid"/>
            <a:miter lim="800000"/>
            <a:headEnd type="none" w="med" len="med"/>
            <a:tailEnd type="none" w="med" len="med"/>
          </a:ln>
          <a:effectLst>
            <a:outerShdw blurRad="152400" dist="152400" dir="2700000" algn="ctr" rotWithShape="0">
              <a:srgbClr val="000000">
                <a:alpha val="34999"/>
              </a:srgbClr>
            </a:outerShdw>
          </a:effectLst>
        </p:spPr>
        <p:txBody>
          <a:bodyPr lIns="0" tIns="0" rIns="0" bIns="0" anchor="ctr"/>
          <a:lstStyle/>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Thayer</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p>
          <a:p>
            <a:r>
              <a:rPr lang="en-US" sz="3400">
                <a:solidFill>
                  <a:srgbClr val="001F67"/>
                </a:solidFill>
                <a:effectLst>
                  <a:outerShdw blurRad="38100" dist="38100" dir="2700000" algn="tl">
                    <a:srgbClr val="000000"/>
                  </a:outerShdw>
                </a:effectLst>
                <a:latin typeface="Calibri Bold" charset="0"/>
                <a:ea typeface="ＭＳ Ｐゴシック" charset="0"/>
                <a:cs typeface="Calibri Bold" charset="0"/>
                <a:sym typeface="Calibri Bold" charset="0"/>
              </a:rPr>
              <a:t>"perilupos</a:t>
            </a:r>
            <a:r>
              <a:rPr lang="ja-JP" altLang="en-US" sz="3400">
                <a:solidFill>
                  <a:srgbClr val="001F67"/>
                </a:solidFill>
                <a:effectLst>
                  <a:outerShdw blurRad="38100" dist="38100" dir="2700000" algn="tl">
                    <a:srgbClr val="000000"/>
                  </a:outerShdw>
                </a:effectLst>
                <a:latin typeface="Arial"/>
                <a:ea typeface="ＭＳ Ｐゴシック" charset="0"/>
                <a:cs typeface="Calibri Bold" charset="0"/>
                <a:sym typeface="Calibri Bold" charset="0"/>
              </a:rPr>
              <a:t>”</a:t>
            </a:r>
            <a:r>
              <a:rPr lang="en-US" sz="3400">
                <a:solidFill>
                  <a:srgbClr val="001F67"/>
                </a:solidFill>
                <a:effectLst>
                  <a:outerShdw blurRad="38100" dist="38100" dir="2700000" algn="tl">
                    <a:srgbClr val="000000"/>
                  </a:outerShdw>
                </a:effectLst>
                <a:latin typeface="Calibri Bold" charset="0"/>
                <a:ea typeface="ＭＳ Ｐゴシック" charset="0"/>
                <a:cs typeface="Calibri Bold" charset="0"/>
                <a:sym typeface="Calibri Bold" charset="0"/>
              </a:rPr>
              <a:t> </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grieved all around, i.e. intensely sad :- exceeding (very) sorrowful), used in (Mt 26:38) and (Mk 14:34)</a:t>
            </a:r>
          </a:p>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Louw, J. P., &amp; Nida</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a:t>
            </a:r>
          </a:p>
          <a:p>
            <a:r>
              <a:rPr lang="en-US" sz="25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Greek-English lexicon of the NT</a:t>
            </a:r>
          </a:p>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25.277 </a:t>
            </a:r>
            <a:r>
              <a:rPr lang="en-US" sz="3400">
                <a:solidFill>
                  <a:srgbClr val="002D99"/>
                </a:solidFill>
                <a:effectLst>
                  <a:outerShdw blurRad="38100" dist="38100" dir="2700000" algn="tl">
                    <a:srgbClr val="000000"/>
                  </a:outerShdw>
                </a:effectLst>
                <a:latin typeface="Calibri Bold" charset="0"/>
                <a:ea typeface="ＭＳ Ｐゴシック" charset="0"/>
                <a:cs typeface="Calibri Bold" charset="0"/>
                <a:sym typeface="Calibri Bold" charset="0"/>
              </a:rPr>
              <a:t>περίλυπος</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ον: pertaining to being very sad or deeply distressed—</a:t>
            </a:r>
            <a:r>
              <a:rPr lang="ja-JP" altLang="en-US" sz="34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very sad, sorrowful.</a:t>
            </a:r>
            <a:r>
              <a:rPr lang="ja-JP" altLang="en-US" sz="34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a:t>
            </a:r>
            <a:r>
              <a:rPr lang="ja-JP" altLang="en-US" sz="34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I am so sorrowful as to almost die</a:t>
            </a:r>
            <a:r>
              <a:rPr lang="ja-JP" altLang="en-US" sz="34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Mt 26:38.</a:t>
            </a:r>
          </a:p>
        </p:txBody>
      </p:sp>
      <p:sp>
        <p:nvSpPr>
          <p:cNvPr id="22539" name="Rectangle 11"/>
          <p:cNvSpPr>
            <a:spLocks/>
          </p:cNvSpPr>
          <p:nvPr/>
        </p:nvSpPr>
        <p:spPr bwMode="auto">
          <a:xfrm>
            <a:off x="5934075" y="2159000"/>
            <a:ext cx="6515100" cy="71755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Matthew 26:30-56 (NKJV) </a:t>
            </a:r>
            <a:endParaRPr lang="en-US" sz="36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endParaRPr>
          </a:p>
          <a:p>
            <a:r>
              <a:rPr lang="en-US" sz="3600" baseline="320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36</a:t>
            </a:r>
            <a:r>
              <a:rPr lang="en-US" sz="36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Then Jesus came with them to a place called Gethsemane, and said to the disciples, "Sit here while I go and pray over there." </a:t>
            </a:r>
            <a:r>
              <a:rPr lang="en-US" sz="3600" baseline="320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37</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And He took with Him Peter and the two sons of Zebedee, and He began to be sorrowful and deeply distressed. </a:t>
            </a:r>
            <a:r>
              <a:rPr lang="en-US" sz="3600" baseline="320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38</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Then He said to them, "</a:t>
            </a:r>
            <a:r>
              <a:rPr lang="en-US" sz="3600" dirty="0">
                <a:solidFill>
                  <a:srgbClr val="FFFA83"/>
                </a:solidFill>
                <a:effectLst>
                  <a:outerShdw blurRad="38100" dist="38100" dir="2700000" algn="tl">
                    <a:srgbClr val="DDDDDD"/>
                  </a:outerShdw>
                </a:effectLst>
                <a:latin typeface="Hoefler Text" charset="0"/>
                <a:ea typeface="ＭＳ Ｐゴシック" charset="0"/>
                <a:cs typeface="Hoefler Text" charset="0"/>
                <a:sym typeface="Hoefler Text" charset="0"/>
              </a:rPr>
              <a:t>My soul is exceedingly sorrowful, even to death</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Stay here and watch with Me."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wipe(right)">
                                      <p:cBhvr>
                                        <p:cTn id="7"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C4EB0199-E16A-9C47-8937-0A725925D1E7}" type="slidenum">
              <a:rPr lang="en-US"/>
              <a:pPr/>
              <a:t>13</a:t>
            </a:fld>
            <a:endParaRPr lang="en-US"/>
          </a:p>
        </p:txBody>
      </p:sp>
      <p:pic>
        <p:nvPicPr>
          <p:cNvPr id="235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3555"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23556"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2355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3558"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37C4CBA4-5477-7044-84EC-D31359DD803E}" type="slidenum">
              <a:rPr lang="en-US" sz="2400">
                <a:latin typeface="Calibri" charset="0"/>
                <a:cs typeface="Calibri" charset="0"/>
                <a:sym typeface="Calibri" charset="0"/>
              </a:rPr>
              <a:pPr algn="r"/>
              <a:t>13</a:t>
            </a:fld>
            <a:endParaRPr lang="en-US" sz="2400">
              <a:latin typeface="Calibri" charset="0"/>
              <a:cs typeface="Calibri" charset="0"/>
              <a:sym typeface="Calibri" charset="0"/>
            </a:endParaRPr>
          </a:p>
        </p:txBody>
      </p:sp>
      <p:pic>
        <p:nvPicPr>
          <p:cNvPr id="235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56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56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27200"/>
            <a:ext cx="6891338" cy="1562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3562" name="Rectangle 10"/>
          <p:cNvSpPr>
            <a:spLocks/>
          </p:cNvSpPr>
          <p:nvPr/>
        </p:nvSpPr>
        <p:spPr bwMode="auto">
          <a:xfrm>
            <a:off x="6340475" y="2743200"/>
            <a:ext cx="6515100" cy="662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Mark 14:32-34 (NKJV) </a:t>
            </a:r>
            <a:endParaRPr lang="en-US" sz="36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endParaRPr>
          </a:p>
          <a:p>
            <a:r>
              <a:rPr lang="en-US" sz="3700" baseline="320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32</a:t>
            </a:r>
            <a:r>
              <a:rPr lang="en-US" sz="37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t>
            </a:r>
            <a:r>
              <a:rPr lang="en-US" sz="37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Then they came to a place which was named Gethsemane; and He said to His disciples, "Sit here while I pray." </a:t>
            </a:r>
            <a:r>
              <a:rPr lang="en-US" sz="3700" baseline="320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33</a:t>
            </a:r>
            <a:r>
              <a:rPr lang="en-US" sz="37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And He took Peter, James, and John with Him, and He began to be </a:t>
            </a:r>
            <a:r>
              <a:rPr lang="en-US" sz="3700" b="1" dirty="0">
                <a:solidFill>
                  <a:srgbClr val="FFFA83"/>
                </a:solidFill>
                <a:effectLst>
                  <a:outerShdw blurRad="38100" dist="38100" dir="2700000" algn="tl">
                    <a:srgbClr val="DDDDDD"/>
                  </a:outerShdw>
                </a:effectLst>
                <a:latin typeface="Hoefler Text" charset="0"/>
                <a:ea typeface="ＭＳ Ｐゴシック" charset="0"/>
                <a:cs typeface="Hoefler Text" charset="0"/>
                <a:sym typeface="Hoefler Text" charset="0"/>
              </a:rPr>
              <a:t>troubled</a:t>
            </a:r>
            <a:r>
              <a:rPr lang="en-US" sz="37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and deeply distressed. </a:t>
            </a:r>
            <a:r>
              <a:rPr lang="en-US" sz="3700" baseline="320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34</a:t>
            </a:r>
            <a:r>
              <a:rPr lang="en-US" sz="37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Then He said to them, "My soul is exceedingly sorrowful, even to death. Stay here and watch." </a:t>
            </a:r>
          </a:p>
        </p:txBody>
      </p:sp>
      <p:sp>
        <p:nvSpPr>
          <p:cNvPr id="23563" name="AutoShape 11"/>
          <p:cNvSpPr>
            <a:spLocks/>
          </p:cNvSpPr>
          <p:nvPr/>
        </p:nvSpPr>
        <p:spPr bwMode="auto">
          <a:xfrm>
            <a:off x="203200" y="2730500"/>
            <a:ext cx="5765800" cy="6718300"/>
          </a:xfrm>
          <a:custGeom>
            <a:avLst/>
            <a:gdLst/>
            <a:ahLst/>
            <a:cxnLst/>
            <a:rect l="0" t="0" r="r" b="b"/>
            <a:pathLst>
              <a:path w="19948" h="21600">
                <a:moveTo>
                  <a:pt x="879" y="0"/>
                </a:moveTo>
                <a:cubicBezTo>
                  <a:pt x="393" y="0"/>
                  <a:pt x="0" y="366"/>
                  <a:pt x="0" y="817"/>
                </a:cubicBezTo>
                <a:lnTo>
                  <a:pt x="0" y="20783"/>
                </a:lnTo>
                <a:cubicBezTo>
                  <a:pt x="0" y="21234"/>
                  <a:pt x="393" y="21600"/>
                  <a:pt x="879" y="21600"/>
                </a:cubicBezTo>
                <a:lnTo>
                  <a:pt x="19069" y="21600"/>
                </a:lnTo>
                <a:cubicBezTo>
                  <a:pt x="19555" y="21600"/>
                  <a:pt x="19948" y="21234"/>
                  <a:pt x="19948" y="20783"/>
                </a:cubicBezTo>
                <a:lnTo>
                  <a:pt x="19948" y="14614"/>
                </a:lnTo>
                <a:lnTo>
                  <a:pt x="21600" y="14036"/>
                </a:lnTo>
                <a:lnTo>
                  <a:pt x="19948" y="13457"/>
                </a:lnTo>
                <a:lnTo>
                  <a:pt x="19948" y="817"/>
                </a:lnTo>
                <a:cubicBezTo>
                  <a:pt x="19948" y="366"/>
                  <a:pt x="19555" y="0"/>
                  <a:pt x="19069" y="0"/>
                </a:cubicBezTo>
                <a:lnTo>
                  <a:pt x="879" y="0"/>
                </a:lnTo>
                <a:close/>
                <a:moveTo>
                  <a:pt x="879" y="0"/>
                </a:moveTo>
              </a:path>
            </a:pathLst>
          </a:custGeom>
          <a:gradFill rotWithShape="0">
            <a:gsLst>
              <a:gs pos="0">
                <a:srgbClr val="FFCC66"/>
              </a:gs>
              <a:gs pos="100000">
                <a:srgbClr val="FFFF66"/>
              </a:gs>
            </a:gsLst>
            <a:lin ang="5400000" scaled="1"/>
          </a:gradFill>
          <a:ln w="25400" cap="flat">
            <a:solidFill>
              <a:schemeClr val="tx1"/>
            </a:solidFill>
            <a:prstDash val="solid"/>
            <a:miter lim="800000"/>
            <a:headEnd type="none" w="med" len="med"/>
            <a:tailEnd type="none" w="med" len="med"/>
          </a:ln>
          <a:effectLst>
            <a:outerShdw blurRad="152400" dist="152400" dir="2700000" algn="ctr" rotWithShape="0">
              <a:srgbClr val="000000">
                <a:alpha val="34999"/>
              </a:srgbClr>
            </a:outerShdw>
          </a:effectLst>
        </p:spPr>
        <p:txBody>
          <a:bodyPr lIns="0" tIns="0" rIns="0" bIns="0" anchor="ctr"/>
          <a:lstStyle/>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Thayer</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p>
          <a:p>
            <a:r>
              <a:rPr lang="en-US" sz="3200">
                <a:solidFill>
                  <a:srgbClr val="001F67"/>
                </a:solidFill>
                <a:effectLst>
                  <a:outerShdw blurRad="38100" dist="38100" dir="2700000" algn="tl">
                    <a:srgbClr val="000000"/>
                  </a:outerShdw>
                </a:effectLst>
                <a:latin typeface="Calibri Bold" charset="0"/>
                <a:ea typeface="ＭＳ Ｐゴシック" charset="0"/>
                <a:cs typeface="Calibri Bold" charset="0"/>
                <a:sym typeface="Calibri Bold" charset="0"/>
              </a:rPr>
              <a:t>"</a:t>
            </a:r>
            <a:r>
              <a:rPr lang="en-US" sz="3200">
                <a:solidFill>
                  <a:srgbClr val="002D99"/>
                </a:solidFill>
                <a:effectLst>
                  <a:outerShdw blurRad="38100" dist="38100" dir="2700000" algn="tl">
                    <a:srgbClr val="000000"/>
                  </a:outerShdw>
                </a:effectLst>
                <a:latin typeface="Calibri Bold" charset="0"/>
                <a:ea typeface="ＭＳ Ｐゴシック" charset="0"/>
                <a:cs typeface="Calibri Bold" charset="0"/>
                <a:sym typeface="Calibri Bold" charset="0"/>
              </a:rPr>
              <a:t>ekthambeo</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 to astonish utterly - affright, greatly (sore) amaze. Found in the book of Mark only; (9:15; 14:33; 16:5)</a:t>
            </a:r>
          </a:p>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Louw, J. P., &amp; Nida</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a:t>
            </a:r>
          </a:p>
          <a:p>
            <a:r>
              <a:rPr lang="en-US" sz="25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Greek-English lexicon of the NT</a:t>
            </a:r>
          </a:p>
          <a:p>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25.210 </a:t>
            </a:r>
            <a:r>
              <a:rPr lang="en-US" sz="3200">
                <a:solidFill>
                  <a:srgbClr val="002D99"/>
                </a:solidFill>
                <a:effectLst>
                  <a:outerShdw blurRad="38100" dist="38100" dir="2700000" algn="tl">
                    <a:srgbClr val="000000"/>
                  </a:outerShdw>
                </a:effectLst>
                <a:latin typeface="Calibri Bold" charset="0"/>
                <a:ea typeface="ＭＳ Ｐゴシック" charset="0"/>
                <a:cs typeface="Calibri Bold" charset="0"/>
                <a:sym typeface="Calibri Bold" charset="0"/>
              </a:rPr>
              <a:t>ἐκθαμβέομαι</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to be greatly astounded, . . . </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to be amazed, . . . to be alarmed.</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 . .In the meaning of </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alarmed,</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ἐκθαμβέομαι may often be rendered simply as </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to be afraid.</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endPar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wipe(right)">
                                      <p:cBhvr>
                                        <p:cTn id="7" dur="5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51107A85-D14B-EC49-AC2C-7DBE4224A0D6}" type="slidenum">
              <a:rPr lang="en-US"/>
              <a:pPr/>
              <a:t>14</a:t>
            </a:fld>
            <a:endParaRPr lang="en-US"/>
          </a:p>
        </p:txBody>
      </p:sp>
      <p:pic>
        <p:nvPicPr>
          <p:cNvPr id="245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579"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24580"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2458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4582"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D83A6367-8F84-8C4A-B630-9FEE62565ACB}" type="slidenum">
              <a:rPr lang="en-US" sz="2400">
                <a:latin typeface="Calibri" charset="0"/>
                <a:cs typeface="Calibri" charset="0"/>
                <a:sym typeface="Calibri" charset="0"/>
              </a:rPr>
              <a:pPr algn="r"/>
              <a:t>14</a:t>
            </a:fld>
            <a:endParaRPr lang="en-US" sz="2400">
              <a:latin typeface="Calibri" charset="0"/>
              <a:cs typeface="Calibri" charset="0"/>
              <a:sym typeface="Calibri" charset="0"/>
            </a:endParaRPr>
          </a:p>
        </p:txBody>
      </p:sp>
      <p:pic>
        <p:nvPicPr>
          <p:cNvPr id="245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4"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27200"/>
            <a:ext cx="6891338" cy="1562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4586" name="AutoShape 10"/>
          <p:cNvSpPr>
            <a:spLocks/>
          </p:cNvSpPr>
          <p:nvPr/>
        </p:nvSpPr>
        <p:spPr bwMode="auto">
          <a:xfrm>
            <a:off x="203200" y="2730500"/>
            <a:ext cx="5765800" cy="6718300"/>
          </a:xfrm>
          <a:custGeom>
            <a:avLst/>
            <a:gdLst/>
            <a:ahLst/>
            <a:cxnLst/>
            <a:rect l="0" t="0" r="r" b="b"/>
            <a:pathLst>
              <a:path w="19951" h="21600">
                <a:moveTo>
                  <a:pt x="879" y="0"/>
                </a:moveTo>
                <a:cubicBezTo>
                  <a:pt x="393" y="0"/>
                  <a:pt x="0" y="366"/>
                  <a:pt x="0" y="817"/>
                </a:cubicBezTo>
                <a:lnTo>
                  <a:pt x="0" y="20783"/>
                </a:lnTo>
                <a:cubicBezTo>
                  <a:pt x="0" y="21234"/>
                  <a:pt x="393" y="21600"/>
                  <a:pt x="879" y="21600"/>
                </a:cubicBezTo>
                <a:lnTo>
                  <a:pt x="19072" y="21600"/>
                </a:lnTo>
                <a:cubicBezTo>
                  <a:pt x="19557" y="21600"/>
                  <a:pt x="19951" y="21234"/>
                  <a:pt x="19951" y="20783"/>
                </a:cubicBezTo>
                <a:lnTo>
                  <a:pt x="19951" y="14619"/>
                </a:lnTo>
                <a:lnTo>
                  <a:pt x="21600" y="14040"/>
                </a:lnTo>
                <a:lnTo>
                  <a:pt x="19951" y="13460"/>
                </a:lnTo>
                <a:lnTo>
                  <a:pt x="19951" y="817"/>
                </a:lnTo>
                <a:cubicBezTo>
                  <a:pt x="19951" y="366"/>
                  <a:pt x="19557" y="0"/>
                  <a:pt x="19072" y="0"/>
                </a:cubicBezTo>
                <a:lnTo>
                  <a:pt x="879" y="0"/>
                </a:lnTo>
                <a:close/>
                <a:moveTo>
                  <a:pt x="879" y="0"/>
                </a:moveTo>
              </a:path>
            </a:pathLst>
          </a:custGeom>
          <a:gradFill rotWithShape="0">
            <a:gsLst>
              <a:gs pos="0">
                <a:srgbClr val="FFCC66"/>
              </a:gs>
              <a:gs pos="100000">
                <a:srgbClr val="FFFF66"/>
              </a:gs>
            </a:gsLst>
            <a:lin ang="5400000" scaled="1"/>
          </a:gradFill>
          <a:ln w="25400" cap="flat">
            <a:solidFill>
              <a:schemeClr val="tx1"/>
            </a:solidFill>
            <a:prstDash val="solid"/>
            <a:miter lim="800000"/>
            <a:headEnd type="none" w="med" len="med"/>
            <a:tailEnd type="none" w="med" len="med"/>
          </a:ln>
          <a:effectLst>
            <a:outerShdw blurRad="152400" dist="152400" dir="2700000" algn="ctr" rotWithShape="0">
              <a:srgbClr val="000000">
                <a:alpha val="34999"/>
              </a:srgbClr>
            </a:outerShdw>
          </a:effectLst>
        </p:spPr>
        <p:txBody>
          <a:bodyPr lIns="0" tIns="0" rIns="0" bIns="0" anchor="ctr"/>
          <a:lstStyle/>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Word Pictures in the New Testament.</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p>
          <a:p>
            <a:r>
              <a:rPr lang="ja-JP" altLang="en-US" sz="31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1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 . Jesus himself feels amazement as he directly faces the struggle in the Garden of Gethsemane. . . . "Long as He had foreseen the Passion, when it came clearly into view its terror exceeded His anticipations" (Swete). "He learned from what he suffered," (Hebrews 5:8) and this new experience enriched the human soul of Jesus.</a:t>
            </a:r>
            <a:r>
              <a:rPr lang="ja-JP" altLang="en-US" sz="31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endParaRPr lang="en-US" sz="31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endParaRPr>
          </a:p>
        </p:txBody>
      </p:sp>
      <p:sp>
        <p:nvSpPr>
          <p:cNvPr id="14" name="Rectangle 10"/>
          <p:cNvSpPr>
            <a:spLocks/>
          </p:cNvSpPr>
          <p:nvPr/>
        </p:nvSpPr>
        <p:spPr bwMode="auto">
          <a:xfrm>
            <a:off x="6340475" y="2743200"/>
            <a:ext cx="6515100" cy="662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Mark 14:32-34 (NKJV) </a:t>
            </a:r>
            <a:endParaRPr lang="en-US" sz="36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endParaRPr>
          </a:p>
          <a:p>
            <a:r>
              <a:rPr lang="en-US" sz="3700" baseline="320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32</a:t>
            </a:r>
            <a:r>
              <a:rPr lang="en-US" sz="37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t>
            </a:r>
            <a:r>
              <a:rPr lang="en-US" sz="37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Then they came to a place which was named Gethsemane; and He said to His disciples, "Sit here while I pray." </a:t>
            </a:r>
            <a:r>
              <a:rPr lang="en-US" sz="3700" baseline="320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33</a:t>
            </a:r>
            <a:r>
              <a:rPr lang="en-US" sz="37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And He took Peter, James, and John with Him, and He began to be </a:t>
            </a:r>
            <a:r>
              <a:rPr lang="en-US" sz="3700" b="1" dirty="0">
                <a:solidFill>
                  <a:srgbClr val="FFFA83"/>
                </a:solidFill>
                <a:effectLst>
                  <a:outerShdw blurRad="38100" dist="38100" dir="2700000" algn="tl">
                    <a:srgbClr val="DDDDDD"/>
                  </a:outerShdw>
                </a:effectLst>
                <a:latin typeface="Hoefler Text" charset="0"/>
                <a:ea typeface="ＭＳ Ｐゴシック" charset="0"/>
                <a:cs typeface="Hoefler Text" charset="0"/>
                <a:sym typeface="Hoefler Text" charset="0"/>
              </a:rPr>
              <a:t>troubled</a:t>
            </a:r>
            <a:r>
              <a:rPr lang="en-US" sz="37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and deeply distressed. </a:t>
            </a:r>
            <a:r>
              <a:rPr lang="en-US" sz="3700" baseline="320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34</a:t>
            </a:r>
            <a:r>
              <a:rPr lang="en-US" sz="37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Then He said to them, "My soul is exceedingly sorrowful, even to death. Stay here and watch." </a:t>
            </a:r>
          </a:p>
        </p:txBody>
      </p:sp>
    </p:spTree>
  </p:cSld>
  <p:clrMapOvr>
    <a:masterClrMapping/>
  </p:clrMapOvr>
  <p:transition xmlns:p14="http://schemas.microsoft.com/office/powerpoint/2010/mai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120D0ED4-9426-D54C-964D-411C6D54EDEE}" type="slidenum">
              <a:rPr lang="en-US"/>
              <a:pPr/>
              <a:t>15</a:t>
            </a:fld>
            <a:endParaRPr lang="en-US"/>
          </a:p>
        </p:txBody>
      </p:sp>
      <p:pic>
        <p:nvPicPr>
          <p:cNvPr id="2560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5603"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25604"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2560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5606"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B0227571-CAEA-BA43-9D21-1D04930EFA21}" type="slidenum">
              <a:rPr lang="en-US" sz="2400">
                <a:latin typeface="Calibri" charset="0"/>
                <a:cs typeface="Calibri" charset="0"/>
                <a:sym typeface="Calibri" charset="0"/>
              </a:rPr>
              <a:pPr algn="r"/>
              <a:t>15</a:t>
            </a:fld>
            <a:endParaRPr lang="en-US" sz="2400">
              <a:latin typeface="Calibri" charset="0"/>
              <a:cs typeface="Calibri" charset="0"/>
              <a:sym typeface="Calibri" charset="0"/>
            </a:endParaRPr>
          </a:p>
        </p:txBody>
      </p:sp>
      <p:pic>
        <p:nvPicPr>
          <p:cNvPr id="256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5608"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560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27200"/>
            <a:ext cx="6891338" cy="1562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5610" name="Rectangle 10"/>
          <p:cNvSpPr>
            <a:spLocks/>
          </p:cNvSpPr>
          <p:nvPr/>
        </p:nvSpPr>
        <p:spPr bwMode="auto">
          <a:xfrm>
            <a:off x="6340475" y="2921000"/>
            <a:ext cx="6515100" cy="60198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43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Luke 22:43-44 (NKJV) </a:t>
            </a:r>
          </a:p>
          <a:p>
            <a:r>
              <a:rPr lang="en-US" sz="4300" baseline="320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43</a:t>
            </a:r>
            <a:r>
              <a:rPr lang="en-US" sz="43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t>
            </a:r>
            <a:r>
              <a:rPr lang="en-US" sz="43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Then an angel appeared to Him from heaven, strengthening Him.  </a:t>
            </a:r>
            <a:r>
              <a:rPr lang="en-US" sz="4300" baseline="320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44</a:t>
            </a:r>
            <a:r>
              <a:rPr lang="en-US" sz="43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And </a:t>
            </a:r>
            <a:r>
              <a:rPr lang="en-US" sz="4300" dirty="0">
                <a:solidFill>
                  <a:srgbClr val="FFFA83"/>
                </a:solidFill>
                <a:effectLst>
                  <a:outerShdw blurRad="38100" dist="38100" dir="2700000" algn="tl">
                    <a:srgbClr val="DDDDDD"/>
                  </a:outerShdw>
                </a:effectLst>
                <a:latin typeface="Hoefler Text" charset="0"/>
                <a:ea typeface="ＭＳ Ｐゴシック" charset="0"/>
                <a:cs typeface="Hoefler Text" charset="0"/>
                <a:sym typeface="Hoefler Text" charset="0"/>
              </a:rPr>
              <a:t>being</a:t>
            </a:r>
            <a:r>
              <a:rPr lang="en-US" sz="43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t>
            </a:r>
            <a:r>
              <a:rPr lang="en-US" sz="4300" dirty="0">
                <a:solidFill>
                  <a:srgbClr val="FFFA83"/>
                </a:solidFill>
                <a:effectLst>
                  <a:outerShdw blurRad="38100" dist="38100" dir="2700000" algn="tl">
                    <a:srgbClr val="DDDDDD"/>
                  </a:outerShdw>
                </a:effectLst>
                <a:latin typeface="Hoefler Text" charset="0"/>
                <a:ea typeface="ＭＳ Ｐゴシック" charset="0"/>
                <a:cs typeface="Hoefler Text" charset="0"/>
                <a:sym typeface="Hoefler Text" charset="0"/>
              </a:rPr>
              <a:t>in</a:t>
            </a:r>
            <a:r>
              <a:rPr lang="en-US" sz="43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t>
            </a:r>
            <a:r>
              <a:rPr lang="en-US" sz="4300" b="1" dirty="0">
                <a:solidFill>
                  <a:srgbClr val="FFFA83"/>
                </a:solidFill>
                <a:effectLst>
                  <a:outerShdw blurRad="38100" dist="38100" dir="2700000" algn="tl">
                    <a:srgbClr val="DDDDDD"/>
                  </a:outerShdw>
                </a:effectLst>
                <a:latin typeface="Hoefler Text" charset="0"/>
                <a:ea typeface="ＭＳ Ｐゴシック" charset="0"/>
                <a:cs typeface="Hoefler Text" charset="0"/>
                <a:sym typeface="Hoefler Text" charset="0"/>
              </a:rPr>
              <a:t>agony</a:t>
            </a:r>
            <a:r>
              <a:rPr lang="en-US" sz="43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He prayed more earnestly. Then His sweat became like great drops of blood falling down to the ground. </a:t>
            </a:r>
          </a:p>
        </p:txBody>
      </p:sp>
      <p:sp>
        <p:nvSpPr>
          <p:cNvPr id="25611" name="AutoShape 11"/>
          <p:cNvSpPr>
            <a:spLocks/>
          </p:cNvSpPr>
          <p:nvPr/>
        </p:nvSpPr>
        <p:spPr bwMode="auto">
          <a:xfrm>
            <a:off x="203200" y="2730500"/>
            <a:ext cx="5765800" cy="6718300"/>
          </a:xfrm>
          <a:custGeom>
            <a:avLst/>
            <a:gdLst/>
            <a:ahLst/>
            <a:cxnLst/>
            <a:rect l="0" t="0" r="r" b="b"/>
            <a:pathLst>
              <a:path w="19832" h="21600">
                <a:moveTo>
                  <a:pt x="874" y="0"/>
                </a:moveTo>
                <a:cubicBezTo>
                  <a:pt x="391" y="0"/>
                  <a:pt x="0" y="366"/>
                  <a:pt x="0" y="817"/>
                </a:cubicBezTo>
                <a:lnTo>
                  <a:pt x="0" y="20783"/>
                </a:lnTo>
                <a:cubicBezTo>
                  <a:pt x="0" y="21234"/>
                  <a:pt x="391" y="21600"/>
                  <a:pt x="874" y="21600"/>
                </a:cubicBezTo>
                <a:lnTo>
                  <a:pt x="18959" y="21600"/>
                </a:lnTo>
                <a:cubicBezTo>
                  <a:pt x="19441" y="21600"/>
                  <a:pt x="19832" y="21234"/>
                  <a:pt x="19832" y="20783"/>
                </a:cubicBezTo>
                <a:lnTo>
                  <a:pt x="19832" y="11003"/>
                </a:lnTo>
                <a:lnTo>
                  <a:pt x="21600" y="10425"/>
                </a:lnTo>
                <a:lnTo>
                  <a:pt x="19832" y="9847"/>
                </a:lnTo>
                <a:lnTo>
                  <a:pt x="19832" y="817"/>
                </a:lnTo>
                <a:cubicBezTo>
                  <a:pt x="19832" y="366"/>
                  <a:pt x="19441" y="0"/>
                  <a:pt x="18959" y="0"/>
                </a:cubicBezTo>
                <a:lnTo>
                  <a:pt x="874" y="0"/>
                </a:lnTo>
                <a:close/>
                <a:moveTo>
                  <a:pt x="874" y="0"/>
                </a:moveTo>
              </a:path>
            </a:pathLst>
          </a:custGeom>
          <a:gradFill rotWithShape="0">
            <a:gsLst>
              <a:gs pos="0">
                <a:srgbClr val="FFCC66"/>
              </a:gs>
              <a:gs pos="100000">
                <a:srgbClr val="FFFF66"/>
              </a:gs>
            </a:gsLst>
            <a:lin ang="5400000" scaled="1"/>
          </a:gradFill>
          <a:ln w="25400" cap="flat">
            <a:solidFill>
              <a:schemeClr val="tx1"/>
            </a:solidFill>
            <a:prstDash val="solid"/>
            <a:miter lim="800000"/>
            <a:headEnd type="none" w="med" len="med"/>
            <a:tailEnd type="none" w="med" len="med"/>
          </a:ln>
          <a:effectLst>
            <a:outerShdw blurRad="152400" dist="152400" dir="2700000" algn="ctr" rotWithShape="0">
              <a:srgbClr val="000000">
                <a:alpha val="34999"/>
              </a:srgbClr>
            </a:outerShdw>
          </a:effectLst>
        </p:spPr>
        <p:txBody>
          <a:bodyPr lIns="0" tIns="0" rIns="0" bIns="0" anchor="ctr"/>
          <a:lstStyle/>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Thayer</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p>
          <a:p>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rgbClr val="002D99"/>
                </a:solidFill>
                <a:effectLst>
                  <a:outerShdw blurRad="38100" dist="38100" dir="2700000" algn="tl">
                    <a:srgbClr val="000000"/>
                  </a:outerShdw>
                </a:effectLst>
                <a:latin typeface="Calibri Bold" charset="0"/>
                <a:ea typeface="ＭＳ Ｐゴシック" charset="0"/>
                <a:cs typeface="Calibri Bold" charset="0"/>
                <a:sym typeface="Calibri Bold" charset="0"/>
              </a:rPr>
              <a:t>agonia</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 a struggle - i.e. (figurative) anguish, agony . . . to denote severe emotional strain and anguish. So in (Luke 22:44),</a:t>
            </a:r>
          </a:p>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Louw, J. P., &amp; Nida</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a:t>
            </a:r>
          </a:p>
          <a:p>
            <a:r>
              <a:rPr lang="en-US" sz="25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Greek-English lexicon of the NT</a:t>
            </a:r>
          </a:p>
          <a:p>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25.283 </a:t>
            </a:r>
            <a:r>
              <a:rPr lang="en-US" sz="3200">
                <a:solidFill>
                  <a:srgbClr val="003DCC"/>
                </a:solidFill>
                <a:effectLst>
                  <a:outerShdw blurRad="38100" dist="38100" dir="2700000" algn="tl">
                    <a:srgbClr val="000000"/>
                  </a:outerShdw>
                </a:effectLst>
                <a:latin typeface="Calibri Bold" charset="0"/>
                <a:ea typeface="ＭＳ Ｐゴシック" charset="0"/>
                <a:cs typeface="Calibri Bold" charset="0"/>
                <a:sym typeface="Calibri Bold" charset="0"/>
              </a:rPr>
              <a:t>ἀγωνία</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ας f: a state of great mental and emotional grief and anxiety—</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anguish, intense sorrow.</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 . .</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in anguish he prayed even more fervently</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Lk 22:44.0</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wipe(right)">
                                      <p:cBhvr>
                                        <p:cTn id="7"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C436C1F2-C48D-D44E-BE34-87C634300EA8}" type="slidenum">
              <a:rPr lang="en-US"/>
              <a:pPr/>
              <a:t>16</a:t>
            </a:fld>
            <a:endParaRPr lang="en-US"/>
          </a:p>
        </p:txBody>
      </p:sp>
      <p:pic>
        <p:nvPicPr>
          <p:cNvPr id="266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6627"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26628"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2662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6630"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39EB5CD6-96D4-A341-995B-6CD6709C3329}" type="slidenum">
              <a:rPr lang="en-US" sz="2400">
                <a:latin typeface="Calibri" charset="0"/>
                <a:cs typeface="Calibri" charset="0"/>
                <a:sym typeface="Calibri" charset="0"/>
              </a:rPr>
              <a:pPr algn="r"/>
              <a:t>16</a:t>
            </a:fld>
            <a:endParaRPr lang="en-US" sz="2400">
              <a:latin typeface="Calibri" charset="0"/>
              <a:cs typeface="Calibri" charset="0"/>
              <a:sym typeface="Calibri" charset="0"/>
            </a:endParaRPr>
          </a:p>
        </p:txBody>
      </p:sp>
      <p:pic>
        <p:nvPicPr>
          <p:cNvPr id="266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32"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27200"/>
            <a:ext cx="6891338" cy="1562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6634" name="Rectangle 10"/>
          <p:cNvSpPr>
            <a:spLocks/>
          </p:cNvSpPr>
          <p:nvPr/>
        </p:nvSpPr>
        <p:spPr bwMode="auto">
          <a:xfrm>
            <a:off x="6340475" y="2921000"/>
            <a:ext cx="6515100" cy="60198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43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Luke 22:43-44 (NKJV) </a:t>
            </a:r>
          </a:p>
          <a:p>
            <a:r>
              <a:rPr lang="en-US" sz="4300" baseline="320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43</a:t>
            </a:r>
            <a:r>
              <a:rPr lang="en-US" sz="43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Then an angel appeared to Him from heaven, strengthening Him.  </a:t>
            </a:r>
            <a:r>
              <a:rPr lang="en-US" sz="4300" baseline="320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44</a:t>
            </a:r>
            <a:r>
              <a:rPr lang="en-US" sz="43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And being in agony, He prayed more earnestly. Then </a:t>
            </a:r>
            <a:r>
              <a:rPr lang="en-US" sz="4300">
                <a:solidFill>
                  <a:srgbClr val="FFFA83"/>
                </a:solidFill>
                <a:effectLst>
                  <a:outerShdw blurRad="38100" dist="38100" dir="2700000" algn="tl">
                    <a:srgbClr val="DDDDDD"/>
                  </a:outerShdw>
                </a:effectLst>
                <a:latin typeface="Hoefler Text" charset="0"/>
                <a:ea typeface="ＭＳ Ｐゴシック" charset="0"/>
                <a:cs typeface="Hoefler Text" charset="0"/>
                <a:sym typeface="Hoefler Text" charset="0"/>
              </a:rPr>
              <a:t>His sweat became like great drops of blood falling down to the ground</a:t>
            </a:r>
            <a:r>
              <a:rPr lang="en-US" sz="43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t>
            </a:r>
          </a:p>
        </p:txBody>
      </p:sp>
      <p:sp>
        <p:nvSpPr>
          <p:cNvPr id="26635" name="AutoShape 11"/>
          <p:cNvSpPr>
            <a:spLocks/>
          </p:cNvSpPr>
          <p:nvPr/>
        </p:nvSpPr>
        <p:spPr bwMode="auto">
          <a:xfrm>
            <a:off x="203200" y="2730500"/>
            <a:ext cx="5765800" cy="6718300"/>
          </a:xfrm>
          <a:custGeom>
            <a:avLst/>
            <a:gdLst/>
            <a:ahLst/>
            <a:cxnLst/>
            <a:rect l="0" t="0" r="r" b="b"/>
            <a:pathLst>
              <a:path w="18523" h="21600">
                <a:moveTo>
                  <a:pt x="816" y="0"/>
                </a:moveTo>
                <a:cubicBezTo>
                  <a:pt x="365" y="0"/>
                  <a:pt x="0" y="366"/>
                  <a:pt x="0" y="817"/>
                </a:cubicBezTo>
                <a:lnTo>
                  <a:pt x="0" y="20783"/>
                </a:lnTo>
                <a:cubicBezTo>
                  <a:pt x="0" y="21234"/>
                  <a:pt x="365" y="21600"/>
                  <a:pt x="816" y="21600"/>
                </a:cubicBezTo>
                <a:lnTo>
                  <a:pt x="17707" y="21600"/>
                </a:lnTo>
                <a:cubicBezTo>
                  <a:pt x="18158" y="21600"/>
                  <a:pt x="18523" y="21234"/>
                  <a:pt x="18523" y="20783"/>
                </a:cubicBezTo>
                <a:lnTo>
                  <a:pt x="18523" y="15377"/>
                </a:lnTo>
                <a:lnTo>
                  <a:pt x="21600" y="14799"/>
                </a:lnTo>
                <a:lnTo>
                  <a:pt x="18523" y="14221"/>
                </a:lnTo>
                <a:lnTo>
                  <a:pt x="18523" y="817"/>
                </a:lnTo>
                <a:cubicBezTo>
                  <a:pt x="18523" y="366"/>
                  <a:pt x="18158" y="0"/>
                  <a:pt x="17707" y="0"/>
                </a:cubicBezTo>
                <a:lnTo>
                  <a:pt x="816" y="0"/>
                </a:lnTo>
                <a:close/>
                <a:moveTo>
                  <a:pt x="816" y="0"/>
                </a:moveTo>
              </a:path>
            </a:pathLst>
          </a:custGeom>
          <a:gradFill rotWithShape="0">
            <a:gsLst>
              <a:gs pos="0">
                <a:srgbClr val="FFCC66"/>
              </a:gs>
              <a:gs pos="100000">
                <a:srgbClr val="FFFF66"/>
              </a:gs>
            </a:gsLst>
            <a:lin ang="5400000" scaled="1"/>
          </a:gradFill>
          <a:ln w="25400" cap="flat">
            <a:solidFill>
              <a:schemeClr val="tx1"/>
            </a:solidFill>
            <a:prstDash val="solid"/>
            <a:miter lim="800000"/>
            <a:headEnd type="none" w="med" len="med"/>
            <a:tailEnd type="none" w="med" len="med"/>
          </a:ln>
          <a:effectLst>
            <a:outerShdw blurRad="152400" dist="152400" dir="2700000" algn="ctr" rotWithShape="0">
              <a:srgbClr val="000000">
                <a:alpha val="34999"/>
              </a:srgbClr>
            </a:outerShdw>
          </a:effectLst>
        </p:spPr>
        <p:txBody>
          <a:bodyPr lIns="0" tIns="0" rIns="0" bIns="0" anchor="ctr"/>
          <a:lstStyle/>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Wiersbe, W. W. (1996). The Bible exposition commentary</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p>
          <a:p>
            <a:r>
              <a:rPr lang="ja-JP" altLang="en-US" sz="38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8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There is a rare physical phenomenon known as hematidrosis, in which, under great emotional stress, the tiny blood vessels rupture in the sweat glands and produce a mixture of blood and sweat.</a:t>
            </a:r>
            <a:r>
              <a:rPr lang="ja-JP" altLang="en-US" sz="38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endParaRPr lang="en-US" sz="38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endParaRPr>
          </a:p>
        </p:txBody>
      </p:sp>
    </p:spTree>
  </p:cSld>
  <p:clrMapOvr>
    <a:masterClrMapping/>
  </p:clrMapOvr>
  <p:transition xmlns:p14="http://schemas.microsoft.com/office/powerpoint/2010/mai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C1B9DAB5-37A7-4246-B024-D3894949FD22}" type="slidenum">
              <a:rPr lang="en-US"/>
              <a:pPr/>
              <a:t>17</a:t>
            </a:fld>
            <a:endParaRPr lang="en-US"/>
          </a:p>
        </p:txBody>
      </p:sp>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7651"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27652"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27653"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4"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4F9AA9C3-2483-5247-A8FE-35D21B5E654A}" type="slidenum">
              <a:rPr lang="en-US" sz="2400">
                <a:latin typeface="Calibri" charset="0"/>
                <a:cs typeface="Calibri" charset="0"/>
                <a:sym typeface="Calibri" charset="0"/>
              </a:rPr>
              <a:pPr algn="r"/>
              <a:t>17</a:t>
            </a:fld>
            <a:endParaRPr lang="en-US" sz="2400">
              <a:latin typeface="Calibri" charset="0"/>
              <a:cs typeface="Calibri" charset="0"/>
              <a:sym typeface="Calibri" charset="0"/>
            </a:endParaRPr>
          </a:p>
        </p:txBody>
      </p:sp>
      <p:pic>
        <p:nvPicPr>
          <p:cNvPr id="276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6"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727200"/>
            <a:ext cx="6891338" cy="1562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8" name="Rectangle 10"/>
          <p:cNvSpPr>
            <a:spLocks/>
          </p:cNvSpPr>
          <p:nvPr/>
        </p:nvSpPr>
        <p:spPr bwMode="auto">
          <a:xfrm>
            <a:off x="6340475" y="2921000"/>
            <a:ext cx="6515100" cy="60198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43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Luke 22:43-44 (NKJV) </a:t>
            </a:r>
          </a:p>
          <a:p>
            <a:r>
              <a:rPr lang="en-US" sz="4300" baseline="320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43</a:t>
            </a:r>
            <a:r>
              <a:rPr lang="en-US" sz="43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Then an angel appeared to Him from heaven, strengthening Him.  </a:t>
            </a:r>
            <a:r>
              <a:rPr lang="en-US" sz="4300" baseline="320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44</a:t>
            </a:r>
            <a:r>
              <a:rPr lang="en-US" sz="43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And being in agony, He prayed more earnestly. Then </a:t>
            </a:r>
            <a:r>
              <a:rPr lang="en-US" sz="4300">
                <a:solidFill>
                  <a:srgbClr val="FFFA83"/>
                </a:solidFill>
                <a:effectLst>
                  <a:outerShdw blurRad="38100" dist="38100" dir="2700000" algn="tl">
                    <a:srgbClr val="DDDDDD"/>
                  </a:outerShdw>
                </a:effectLst>
                <a:latin typeface="Hoefler Text" charset="0"/>
                <a:ea typeface="ＭＳ Ｐゴシック" charset="0"/>
                <a:cs typeface="Hoefler Text" charset="0"/>
                <a:sym typeface="Hoefler Text" charset="0"/>
              </a:rPr>
              <a:t>His sweat became like great drops of blood falling down to the ground</a:t>
            </a:r>
            <a:r>
              <a:rPr lang="en-US" sz="43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t>
            </a:r>
          </a:p>
        </p:txBody>
      </p:sp>
      <p:sp>
        <p:nvSpPr>
          <p:cNvPr id="27659" name="AutoShape 11"/>
          <p:cNvSpPr>
            <a:spLocks/>
          </p:cNvSpPr>
          <p:nvPr/>
        </p:nvSpPr>
        <p:spPr bwMode="auto">
          <a:xfrm>
            <a:off x="203200" y="2730500"/>
            <a:ext cx="5765800" cy="6718300"/>
          </a:xfrm>
          <a:custGeom>
            <a:avLst/>
            <a:gdLst/>
            <a:ahLst/>
            <a:cxnLst/>
            <a:rect l="0" t="0" r="r" b="b"/>
            <a:pathLst>
              <a:path w="18523" h="21600">
                <a:moveTo>
                  <a:pt x="816" y="0"/>
                </a:moveTo>
                <a:cubicBezTo>
                  <a:pt x="365" y="0"/>
                  <a:pt x="0" y="366"/>
                  <a:pt x="0" y="817"/>
                </a:cubicBezTo>
                <a:lnTo>
                  <a:pt x="0" y="20783"/>
                </a:lnTo>
                <a:cubicBezTo>
                  <a:pt x="0" y="21234"/>
                  <a:pt x="365" y="21600"/>
                  <a:pt x="816" y="21600"/>
                </a:cubicBezTo>
                <a:lnTo>
                  <a:pt x="17707" y="21600"/>
                </a:lnTo>
                <a:cubicBezTo>
                  <a:pt x="18158" y="21600"/>
                  <a:pt x="18523" y="21234"/>
                  <a:pt x="18523" y="20783"/>
                </a:cubicBezTo>
                <a:lnTo>
                  <a:pt x="18523" y="15377"/>
                </a:lnTo>
                <a:lnTo>
                  <a:pt x="21600" y="14799"/>
                </a:lnTo>
                <a:lnTo>
                  <a:pt x="18523" y="14221"/>
                </a:lnTo>
                <a:lnTo>
                  <a:pt x="18523" y="817"/>
                </a:lnTo>
                <a:cubicBezTo>
                  <a:pt x="18523" y="366"/>
                  <a:pt x="18158" y="0"/>
                  <a:pt x="17707" y="0"/>
                </a:cubicBezTo>
                <a:lnTo>
                  <a:pt x="816" y="0"/>
                </a:lnTo>
                <a:close/>
                <a:moveTo>
                  <a:pt x="816" y="0"/>
                </a:moveTo>
              </a:path>
            </a:pathLst>
          </a:custGeom>
          <a:gradFill rotWithShape="0">
            <a:gsLst>
              <a:gs pos="0">
                <a:srgbClr val="FFCC66"/>
              </a:gs>
              <a:gs pos="100000">
                <a:srgbClr val="FFFF66"/>
              </a:gs>
            </a:gsLst>
            <a:lin ang="5400000" scaled="1"/>
          </a:gradFill>
          <a:ln w="25400" cap="flat">
            <a:solidFill>
              <a:schemeClr val="tx1"/>
            </a:solidFill>
            <a:prstDash val="solid"/>
            <a:miter lim="800000"/>
            <a:headEnd type="none" w="med" len="med"/>
            <a:tailEnd type="none" w="med" len="med"/>
          </a:ln>
          <a:effectLst>
            <a:outerShdw blurRad="152400" dist="152400" dir="2700000" algn="ctr" rotWithShape="0">
              <a:srgbClr val="000000">
                <a:alpha val="34999"/>
              </a:srgbClr>
            </a:outerShdw>
          </a:effectLst>
        </p:spPr>
        <p:txBody>
          <a:bodyPr lIns="0" tIns="0" rIns="0" bIns="0" anchor="ctr"/>
          <a:lstStyle/>
          <a:p>
            <a:r>
              <a:rPr lang="en-US" sz="34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HEMATIDROSIS</a:t>
            </a:r>
          </a:p>
          <a:p>
            <a:r>
              <a:rPr lang="en-US" sz="2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Dave Miller Apologetics Press</a:t>
            </a:r>
          </a:p>
          <a:p>
            <a:r>
              <a:rPr lang="ja-JP" altLang="en-US" sz="33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3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 . During the waning years of the twentieth century, 76 cases of hematidrosis were studied and classified into categories according to causative factors (Holoubek and Holoubek, 1996). Acute fear and intense mental contemplation were found to be the most frequent inciting causes. . . .</a:t>
            </a:r>
            <a:r>
              <a:rPr lang="ja-JP" altLang="en-US" sz="33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endParaRPr lang="en-US" sz="33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endParaRPr>
          </a:p>
          <a:p>
            <a:r>
              <a:rPr lang="en-US" sz="2000" u="sng">
                <a:solidFill>
                  <a:srgbClr val="0044FE"/>
                </a:solidFill>
                <a:effectLst>
                  <a:outerShdw blurRad="38100" dist="38100" dir="2700000" algn="tl">
                    <a:srgbClr val="000000"/>
                  </a:outerShdw>
                </a:effectLst>
                <a:latin typeface="Calibri" charset="0"/>
                <a:ea typeface="ＭＳ Ｐゴシック" charset="0"/>
                <a:cs typeface="Calibri" charset="0"/>
                <a:sym typeface="Calibri" charset="0"/>
              </a:rPr>
              <a:t>http://www.apologeticspress.org/APContent.aspx?category=13&amp;article=2323</a:t>
            </a:r>
          </a:p>
        </p:txBody>
      </p:sp>
    </p:spTree>
  </p:cSld>
  <p:clrMapOvr>
    <a:masterClrMapping/>
  </p:clrMapOvr>
  <p:transition xmlns:p14="http://schemas.microsoft.com/office/powerpoint/2010/mai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703B82AC-3020-7242-8924-4CB683F51E16}" type="slidenum">
              <a:rPr lang="en-US"/>
              <a:pPr/>
              <a:t>18</a:t>
            </a:fld>
            <a:endParaRPr lang="en-US"/>
          </a:p>
        </p:txBody>
      </p:sp>
      <p:pic>
        <p:nvPicPr>
          <p:cNvPr id="296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9699"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29700"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2970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9702"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50577B04-9AEE-F14F-B668-F975664E9314}" type="slidenum">
              <a:rPr lang="en-US" sz="2400">
                <a:latin typeface="Calibri" charset="0"/>
                <a:cs typeface="Calibri" charset="0"/>
                <a:sym typeface="Calibri" charset="0"/>
              </a:rPr>
              <a:pPr algn="r"/>
              <a:t>18</a:t>
            </a:fld>
            <a:endParaRPr lang="en-US" sz="2400">
              <a:latin typeface="Calibri" charset="0"/>
              <a:cs typeface="Calibri" charset="0"/>
              <a:sym typeface="Calibri" charset="0"/>
            </a:endParaRPr>
          </a:p>
        </p:txBody>
      </p:sp>
      <p:pic>
        <p:nvPicPr>
          <p:cNvPr id="297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9704"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97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27200"/>
            <a:ext cx="6891338" cy="1562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9706" name="Rectangle 10"/>
          <p:cNvSpPr>
            <a:spLocks/>
          </p:cNvSpPr>
          <p:nvPr/>
        </p:nvSpPr>
        <p:spPr bwMode="auto">
          <a:xfrm>
            <a:off x="6340475" y="2717800"/>
            <a:ext cx="6515100" cy="67056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43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Hebrews 5:7-8 (NKJV) </a:t>
            </a:r>
          </a:p>
          <a:p>
            <a:r>
              <a:rPr lang="en-US" sz="3900" baseline="320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7</a:t>
            </a:r>
            <a:r>
              <a:rPr lang="en-US" sz="39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who, in the days of His flesh, when He had offered up prayers and supplications, </a:t>
            </a:r>
            <a:r>
              <a:rPr lang="en-US" sz="3900">
                <a:solidFill>
                  <a:srgbClr val="FFFA83"/>
                </a:solidFill>
                <a:effectLst>
                  <a:outerShdw blurRad="38100" dist="38100" dir="2700000" algn="tl">
                    <a:srgbClr val="DDDDDD"/>
                  </a:outerShdw>
                </a:effectLst>
                <a:latin typeface="Hoefler Text" charset="0"/>
                <a:ea typeface="ＭＳ Ｐゴシック" charset="0"/>
                <a:cs typeface="Hoefler Text" charset="0"/>
                <a:sym typeface="Hoefler Text" charset="0"/>
              </a:rPr>
              <a:t>with vehement cries and tears</a:t>
            </a:r>
            <a:r>
              <a:rPr lang="en-US" sz="39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to Him who was able to save Him from death, and was heard because of His godly fear, </a:t>
            </a:r>
            <a:r>
              <a:rPr lang="en-US" sz="3900" baseline="320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8</a:t>
            </a:r>
            <a:r>
              <a:rPr lang="en-US" sz="39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though He was a Son, yet He learned obedience </a:t>
            </a:r>
            <a:r>
              <a:rPr lang="en-US" sz="3900">
                <a:solidFill>
                  <a:srgbClr val="FFFA83"/>
                </a:solidFill>
                <a:effectLst>
                  <a:outerShdw blurRad="38100" dist="38100" dir="2700000" algn="tl">
                    <a:srgbClr val="DDDDDD"/>
                  </a:outerShdw>
                </a:effectLst>
                <a:latin typeface="Hoefler Text" charset="0"/>
                <a:ea typeface="ＭＳ Ｐゴシック" charset="0"/>
                <a:cs typeface="Hoefler Text" charset="0"/>
                <a:sym typeface="Hoefler Text" charset="0"/>
              </a:rPr>
              <a:t>by the things which He suffered</a:t>
            </a:r>
            <a:r>
              <a:rPr lang="en-US" sz="390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t>
            </a:r>
          </a:p>
        </p:txBody>
      </p:sp>
      <p:sp>
        <p:nvSpPr>
          <p:cNvPr id="29707" name="AutoShape 11"/>
          <p:cNvSpPr>
            <a:spLocks/>
          </p:cNvSpPr>
          <p:nvPr/>
        </p:nvSpPr>
        <p:spPr bwMode="auto">
          <a:xfrm>
            <a:off x="203200" y="2730500"/>
            <a:ext cx="5765800" cy="6718300"/>
          </a:xfrm>
          <a:custGeom>
            <a:avLst/>
            <a:gdLst/>
            <a:ahLst/>
            <a:cxnLst/>
            <a:rect l="0" t="0" r="r" b="b"/>
            <a:pathLst>
              <a:path w="20086" h="21600">
                <a:moveTo>
                  <a:pt x="885" y="0"/>
                </a:moveTo>
                <a:cubicBezTo>
                  <a:pt x="396" y="0"/>
                  <a:pt x="0" y="366"/>
                  <a:pt x="0" y="817"/>
                </a:cubicBezTo>
                <a:lnTo>
                  <a:pt x="0" y="20783"/>
                </a:lnTo>
                <a:cubicBezTo>
                  <a:pt x="0" y="21234"/>
                  <a:pt x="396" y="21600"/>
                  <a:pt x="885" y="21600"/>
                </a:cubicBezTo>
                <a:lnTo>
                  <a:pt x="19201" y="21600"/>
                </a:lnTo>
                <a:cubicBezTo>
                  <a:pt x="19690" y="21600"/>
                  <a:pt x="20086" y="21234"/>
                  <a:pt x="20086" y="20783"/>
                </a:cubicBezTo>
                <a:lnTo>
                  <a:pt x="20086" y="9936"/>
                </a:lnTo>
                <a:lnTo>
                  <a:pt x="21600" y="9358"/>
                </a:lnTo>
                <a:lnTo>
                  <a:pt x="20086" y="8779"/>
                </a:lnTo>
                <a:lnTo>
                  <a:pt x="20086" y="817"/>
                </a:lnTo>
                <a:cubicBezTo>
                  <a:pt x="20086" y="366"/>
                  <a:pt x="19690" y="0"/>
                  <a:pt x="19201" y="0"/>
                </a:cubicBezTo>
                <a:lnTo>
                  <a:pt x="885" y="0"/>
                </a:lnTo>
                <a:close/>
                <a:moveTo>
                  <a:pt x="885" y="0"/>
                </a:moveTo>
              </a:path>
            </a:pathLst>
          </a:custGeom>
          <a:gradFill rotWithShape="0">
            <a:gsLst>
              <a:gs pos="0">
                <a:srgbClr val="FFCC66"/>
              </a:gs>
              <a:gs pos="100000">
                <a:srgbClr val="FFFF66"/>
              </a:gs>
            </a:gsLst>
            <a:lin ang="5400000" scaled="1"/>
          </a:gradFill>
          <a:ln w="25400" cap="flat">
            <a:solidFill>
              <a:schemeClr val="tx1"/>
            </a:solidFill>
            <a:prstDash val="solid"/>
            <a:miter lim="800000"/>
            <a:headEnd type="none" w="med" len="med"/>
            <a:tailEnd type="none" w="med" len="med"/>
          </a:ln>
          <a:effectLst>
            <a:outerShdw blurRad="152400" dist="152400" dir="2700000" algn="ctr" rotWithShape="0">
              <a:srgbClr val="000000">
                <a:alpha val="34999"/>
              </a:srgbClr>
            </a:outerShdw>
          </a:effectLst>
        </p:spPr>
        <p:txBody>
          <a:bodyPr lIns="0" tIns="0" rIns="0" bIns="0" anchor="ctr"/>
          <a:lstStyle/>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Thayer</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p>
          <a:p>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rgbClr val="002D99"/>
                </a:solidFill>
                <a:effectLst>
                  <a:outerShdw blurRad="38100" dist="38100" dir="2700000" algn="tl">
                    <a:srgbClr val="000000"/>
                  </a:outerShdw>
                </a:effectLst>
                <a:latin typeface="Calibri Bold" charset="0"/>
                <a:ea typeface="ＭＳ Ｐゴシック" charset="0"/>
                <a:cs typeface="Calibri Bold" charset="0"/>
                <a:sym typeface="Calibri Bold" charset="0"/>
              </a:rPr>
              <a:t>STRONG (ischuros)</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a:t>
            </a:r>
            <a:r>
              <a:rPr lang="en-US" sz="3200">
                <a:solidFill>
                  <a:srgbClr val="002D99"/>
                </a:solidFill>
                <a:effectLst>
                  <a:outerShdw blurRad="38100" dist="38100" dir="2700000" algn="tl">
                    <a:srgbClr val="000000"/>
                  </a:outerShdw>
                </a:effectLst>
                <a:latin typeface="Calibri Bold" charset="0"/>
                <a:ea typeface="ＭＳ Ｐゴシック" charset="0"/>
                <a:cs typeface="Calibri Bold" charset="0"/>
                <a:sym typeface="Calibri Bold" charset="0"/>
              </a:rPr>
              <a:t>Crying - (krauge),</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boisterous, mighty, powerful, valiant - an outcry . . .</a:t>
            </a:r>
          </a:p>
          <a:p>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a:t>
            </a:r>
            <a:r>
              <a:rPr lang="en-US" sz="34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Louw, J. P., &amp; Nida</a:t>
            </a:r>
            <a:r>
              <a:rPr lang="en-US" sz="34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a:t>
            </a:r>
          </a:p>
          <a:p>
            <a:r>
              <a:rPr lang="en-US" sz="32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Vehement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- 78.16 ἰσχυρόςc - a high point on a scale of extent . . . </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great, greatly, intense, severe.</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endPar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endParaRPr>
          </a:p>
          <a:p>
            <a:r>
              <a:rPr lang="en-US" sz="3200">
                <a:solidFill>
                  <a:schemeClr val="tx1"/>
                </a:solidFill>
                <a:effectLst>
                  <a:outerShdw blurRad="38100" dist="38100" dir="2700000" algn="tl">
                    <a:srgbClr val="FFFFFF"/>
                  </a:outerShdw>
                </a:effectLst>
                <a:latin typeface="Calibri Bold" charset="0"/>
                <a:ea typeface="ＭＳ Ｐゴシック" charset="0"/>
                <a:cs typeface="Calibri Bold" charset="0"/>
                <a:sym typeface="Calibri Bold" charset="0"/>
              </a:rPr>
              <a:t>Cries</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 - 25.138 κραυγήb, - to weep or wail, with emphasis upon the noise accompanying the weeping—</a:t>
            </a:r>
            <a:r>
              <a:rPr lang="ja-JP" altLang="en-US" sz="3200">
                <a:solidFill>
                  <a:schemeClr val="tx1"/>
                </a:solidFill>
                <a:effectLst>
                  <a:outerShdw blurRad="38100" dist="38100" dir="2700000" algn="tl">
                    <a:srgbClr val="FFFFFF"/>
                  </a:outerShdw>
                </a:effectLst>
                <a:latin typeface="Arial"/>
                <a:ea typeface="ＭＳ Ｐゴシック" charset="0"/>
                <a:cs typeface="Calibri" charset="0"/>
                <a:sym typeface="Calibri" charset="0"/>
              </a:rPr>
              <a:t>‘</a:t>
            </a:r>
            <a:r>
              <a:rPr lang="en-US" sz="32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to weep, to wail, to lament, weeping, crying.</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9707"/>
                                        </p:tgtEl>
                                        <p:attrNameLst>
                                          <p:attrName>style.visibility</p:attrName>
                                        </p:attrNameLst>
                                      </p:cBhvr>
                                      <p:to>
                                        <p:strVal val="visible"/>
                                      </p:to>
                                    </p:set>
                                    <p:animEffect transition="in" filter="wipe(right)">
                                      <p:cBhvr>
                                        <p:cTn id="7"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E05484C5-E946-0145-8D1A-312ACC192A82}" type="slidenum">
              <a:rPr lang="en-US"/>
              <a:pPr/>
              <a:t>19</a:t>
            </a:fld>
            <a:endParaRPr lang="en-US"/>
          </a:p>
        </p:txBody>
      </p:sp>
      <p:pic>
        <p:nvPicPr>
          <p:cNvPr id="307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23"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30724"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3072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0726"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DB84AFE8-244E-EA41-AFB8-F8705634B6AF}" type="slidenum">
              <a:rPr lang="en-US" sz="2400">
                <a:latin typeface="Calibri" charset="0"/>
                <a:cs typeface="Calibri" charset="0"/>
                <a:sym typeface="Calibri" charset="0"/>
              </a:rPr>
              <a:pPr algn="r"/>
              <a:t>19</a:t>
            </a:fld>
            <a:endParaRPr lang="en-US" sz="2400">
              <a:latin typeface="Calibri" charset="0"/>
              <a:cs typeface="Calibri" charset="0"/>
              <a:sym typeface="Calibri" charset="0"/>
            </a:endParaRPr>
          </a:p>
        </p:txBody>
      </p:sp>
      <p:pic>
        <p:nvPicPr>
          <p:cNvPr id="30727"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0728" name="Rectangle 8"/>
          <p:cNvSpPr>
            <a:spLocks/>
          </p:cNvSpPr>
          <p:nvPr/>
        </p:nvSpPr>
        <p:spPr bwMode="auto">
          <a:xfrm>
            <a:off x="5626100" y="3098800"/>
            <a:ext cx="7213600" cy="6261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ja-JP" altLang="en-US" sz="3700">
                <a:solidFill>
                  <a:srgbClr val="FEDF98"/>
                </a:solidFill>
                <a:effectLst>
                  <a:outerShdw blurRad="38100" dist="38100" dir="2700000" algn="tl">
                    <a:srgbClr val="DDDDDD"/>
                  </a:outerShdw>
                </a:effectLst>
                <a:latin typeface="Arial"/>
                <a:ea typeface="ＭＳ Ｐゴシック" charset="0"/>
                <a:cs typeface="Calibri" charset="0"/>
                <a:sym typeface="Calibri" charset="0"/>
              </a:rPr>
              <a:t>“</a:t>
            </a:r>
            <a:r>
              <a:rPr lang="en-US" sz="3700">
                <a:solidFill>
                  <a:srgbClr val="FEDF98"/>
                </a:solidFill>
                <a:effectLst>
                  <a:outerShdw blurRad="38100" dist="38100" dir="2700000" algn="tl">
                    <a:srgbClr val="DDDDDD"/>
                  </a:outerShdw>
                </a:effectLst>
                <a:latin typeface="Calibri" charset="0"/>
                <a:ea typeface="ＭＳ Ｐゴシック" charset="0"/>
                <a:cs typeface="Calibri" charset="0"/>
                <a:sym typeface="Calibri" charset="0"/>
              </a:rPr>
              <a:t>He was experiencing sorrow (lypeisthai, </a:t>
            </a:r>
            <a:r>
              <a:rPr lang="ja-JP" altLang="en-US" sz="3700">
                <a:solidFill>
                  <a:srgbClr val="FEDF98"/>
                </a:solidFill>
                <a:effectLst>
                  <a:outerShdw blurRad="38100" dist="38100" dir="2700000" algn="tl">
                    <a:srgbClr val="DDDDDD"/>
                  </a:outerShdw>
                </a:effectLst>
                <a:latin typeface="Arial"/>
                <a:ea typeface="ＭＳ Ｐゴシック" charset="0"/>
                <a:cs typeface="Calibri" charset="0"/>
                <a:sym typeface="Calibri" charset="0"/>
              </a:rPr>
              <a:t>“</a:t>
            </a:r>
            <a:r>
              <a:rPr lang="en-US" sz="3700">
                <a:solidFill>
                  <a:srgbClr val="FEDF98"/>
                </a:solidFill>
                <a:effectLst>
                  <a:outerShdw blurRad="38100" dist="38100" dir="2700000" algn="tl">
                    <a:srgbClr val="DDDDDD"/>
                  </a:outerShdw>
                </a:effectLst>
                <a:latin typeface="Calibri" charset="0"/>
                <a:ea typeface="ＭＳ Ｐゴシック" charset="0"/>
                <a:cs typeface="Calibri" charset="0"/>
                <a:sym typeface="Calibri" charset="0"/>
              </a:rPr>
              <a:t>to be grieved or sad to the point of distress</a:t>
            </a:r>
            <a:r>
              <a:rPr lang="ja-JP" altLang="en-US" sz="3700">
                <a:solidFill>
                  <a:srgbClr val="FEDF98"/>
                </a:solidFill>
                <a:effectLst>
                  <a:outerShdw blurRad="38100" dist="38100" dir="2700000" algn="tl">
                    <a:srgbClr val="DDDDDD"/>
                  </a:outerShdw>
                </a:effectLst>
                <a:latin typeface="Arial"/>
                <a:ea typeface="ＭＳ Ｐゴシック" charset="0"/>
                <a:cs typeface="Calibri" charset="0"/>
                <a:sym typeface="Calibri" charset="0"/>
              </a:rPr>
              <a:t>”</a:t>
            </a:r>
            <a:r>
              <a:rPr lang="en-US" sz="3700">
                <a:solidFill>
                  <a:srgbClr val="FEDF98"/>
                </a:solidFill>
                <a:effectLst>
                  <a:outerShdw blurRad="38100" dist="38100" dir="2700000" algn="tl">
                    <a:srgbClr val="DDDDDD"/>
                  </a:outerShdw>
                </a:effectLst>
                <a:latin typeface="Calibri" charset="0"/>
                <a:ea typeface="ＭＳ Ｐゴシック" charset="0"/>
                <a:cs typeface="Calibri" charset="0"/>
                <a:sym typeface="Calibri" charset="0"/>
              </a:rPr>
              <a:t>; cf. 14:9; 17:23; 18:31; 19:22) and trouble such as He had never known in His earthly life. He asked the three disciples to stay and keep watch with Him (26:38). In this hour of His greatest need the Lord wanted those with a sympathetic understanding to be praying with Him.</a:t>
            </a:r>
            <a:r>
              <a:rPr lang="ja-JP" altLang="en-US" sz="3700">
                <a:solidFill>
                  <a:srgbClr val="FEDF98"/>
                </a:solidFill>
                <a:effectLst>
                  <a:outerShdw blurRad="38100" dist="38100" dir="2700000" algn="tl">
                    <a:srgbClr val="DDDDDD"/>
                  </a:outerShdw>
                </a:effectLst>
                <a:latin typeface="Arial"/>
                <a:ea typeface="ＭＳ Ｐゴシック" charset="0"/>
                <a:cs typeface="Calibri" charset="0"/>
                <a:sym typeface="Calibri" charset="0"/>
              </a:rPr>
              <a:t>”</a:t>
            </a:r>
            <a:r>
              <a:rPr lang="en-US" sz="3700">
                <a:solidFill>
                  <a:srgbClr val="FEDF98"/>
                </a:solidFill>
                <a:effectLst>
                  <a:outerShdw blurRad="38100" dist="38100" dir="2700000" algn="tl">
                    <a:srgbClr val="DDDDDD"/>
                  </a:outerShdw>
                </a:effectLst>
                <a:latin typeface="Calibri" charset="0"/>
                <a:ea typeface="ＭＳ Ｐゴシック" charset="0"/>
                <a:cs typeface="Calibri" charset="0"/>
                <a:sym typeface="Calibri" charset="0"/>
              </a:rPr>
              <a:t> (BKC)</a:t>
            </a:r>
          </a:p>
        </p:txBody>
      </p:sp>
      <p:pic>
        <p:nvPicPr>
          <p:cNvPr id="307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73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 y="1587500"/>
            <a:ext cx="13487400" cy="1362075"/>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6337300" y="9296400"/>
            <a:ext cx="32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fld id="{94EDF08A-E025-5943-94B6-A280D189BAC9}" type="slidenum">
              <a:rPr lang="en-US" sz="1800">
                <a:latin typeface="Papyrus" charset="0"/>
                <a:cs typeface="Papyrus" charset="0"/>
                <a:sym typeface="Papyrus" charset="0"/>
              </a:rPr>
              <a:pPr algn="ctr"/>
              <a:t>2</a:t>
            </a:fld>
            <a:endParaRPr lang="en-US" sz="1800">
              <a:latin typeface="Papyrus" charset="0"/>
              <a:cs typeface="Papyrus" charset="0"/>
              <a:sym typeface="Papyrus" charset="0"/>
            </a:endParaRPr>
          </a:p>
        </p:txBody>
      </p:sp>
      <p:sp>
        <p:nvSpPr>
          <p:cNvPr id="5122" name="Freeform 2"/>
          <p:cNvSpPr>
            <a:spLocks/>
          </p:cNvSpPr>
          <p:nvPr/>
        </p:nvSpPr>
        <p:spPr bwMode="auto">
          <a:xfrm>
            <a:off x="4660900" y="3032125"/>
            <a:ext cx="4991100" cy="4227513"/>
          </a:xfrm>
          <a:custGeom>
            <a:avLst/>
            <a:gdLst>
              <a:gd name="T0" fmla="*/ 0 w 21600"/>
              <a:gd name="T1" fmla="+- 0 21600 86"/>
              <a:gd name="T2" fmla="*/ 21600 h 21514"/>
              <a:gd name="T3" fmla="*/ 4696 w 21600"/>
              <a:gd name="T4" fmla="+- 0 18291 86"/>
              <a:gd name="T5" fmla="*/ 18291 h 21514"/>
              <a:gd name="T6" fmla="*/ 7043 w 21600"/>
              <a:gd name="T7" fmla="+- 0 14431 86"/>
              <a:gd name="T8" fmla="*/ 14431 h 21514"/>
              <a:gd name="T9" fmla="*/ 8452 w 21600"/>
              <a:gd name="T10" fmla="+- 0 10570 86"/>
              <a:gd name="T11" fmla="*/ 10570 h 21514"/>
              <a:gd name="T12" fmla="*/ 13148 w 21600"/>
              <a:gd name="T13" fmla="+- 0 11122 86"/>
              <a:gd name="T14" fmla="*/ 11122 h 21514"/>
              <a:gd name="T15" fmla="*/ 16435 w 21600"/>
              <a:gd name="T16" fmla="+- 0 10019 86"/>
              <a:gd name="T17" fmla="*/ 10019 h 21514"/>
              <a:gd name="T18" fmla="*/ 18313 w 21600"/>
              <a:gd name="T19" fmla="+- 0 9467 86"/>
              <a:gd name="T20" fmla="*/ 9467 h 21514"/>
              <a:gd name="T21" fmla="*/ 18313 w 21600"/>
              <a:gd name="T22" fmla="+- 0 1746 86"/>
              <a:gd name="T23" fmla="*/ 1746 h 21514"/>
              <a:gd name="T24" fmla="*/ 17843 w 21600"/>
              <a:gd name="T25" fmla="+- 0 92 86"/>
              <a:gd name="T26" fmla="*/ 92 h 21514"/>
              <a:gd name="T27" fmla="*/ 20661 w 21600"/>
              <a:gd name="T28" fmla="+- 0 1195 86"/>
              <a:gd name="T29" fmla="*/ 1195 h 21514"/>
              <a:gd name="T30" fmla="*/ 21600 w 21600"/>
              <a:gd name="T31" fmla="+- 0 643 86"/>
              <a:gd name="T32" fmla="*/ 643 h 2151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21600" h="21514">
                <a:moveTo>
                  <a:pt x="0" y="21514"/>
                </a:moveTo>
                <a:cubicBezTo>
                  <a:pt x="1761" y="20457"/>
                  <a:pt x="3522" y="19400"/>
                  <a:pt x="4696" y="18205"/>
                </a:cubicBezTo>
                <a:cubicBezTo>
                  <a:pt x="5870" y="17010"/>
                  <a:pt x="6417" y="15631"/>
                  <a:pt x="7043" y="14345"/>
                </a:cubicBezTo>
                <a:cubicBezTo>
                  <a:pt x="7670" y="13058"/>
                  <a:pt x="7435" y="11036"/>
                  <a:pt x="8452" y="10484"/>
                </a:cubicBezTo>
                <a:cubicBezTo>
                  <a:pt x="9470" y="9933"/>
                  <a:pt x="11817" y="11128"/>
                  <a:pt x="13148" y="11036"/>
                </a:cubicBezTo>
                <a:cubicBezTo>
                  <a:pt x="14478" y="10944"/>
                  <a:pt x="15574" y="10208"/>
                  <a:pt x="16435" y="9933"/>
                </a:cubicBezTo>
                <a:cubicBezTo>
                  <a:pt x="17296" y="9657"/>
                  <a:pt x="18000" y="10760"/>
                  <a:pt x="18313" y="9381"/>
                </a:cubicBezTo>
                <a:cubicBezTo>
                  <a:pt x="18626" y="8003"/>
                  <a:pt x="18391" y="3223"/>
                  <a:pt x="18313" y="1660"/>
                </a:cubicBezTo>
                <a:cubicBezTo>
                  <a:pt x="18235" y="98"/>
                  <a:pt x="17452" y="98"/>
                  <a:pt x="17843" y="6"/>
                </a:cubicBezTo>
                <a:cubicBezTo>
                  <a:pt x="18235" y="-86"/>
                  <a:pt x="20035" y="1017"/>
                  <a:pt x="20661" y="1109"/>
                </a:cubicBezTo>
                <a:cubicBezTo>
                  <a:pt x="21287" y="1201"/>
                  <a:pt x="21443" y="879"/>
                  <a:pt x="21600" y="557"/>
                </a:cubicBezTo>
              </a:path>
            </a:pathLst>
          </a:custGeom>
          <a:noFill/>
          <a:ln w="76200" cap="flat">
            <a:solidFill>
              <a:srgbClr val="FF3300"/>
            </a:solidFill>
            <a:prstDash val="sysDot"/>
            <a:round/>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l="3386" t="5127" r="3485" b="2048"/>
          <a:stretch>
            <a:fillRect/>
          </a:stretch>
        </p:blipFill>
        <p:spPr bwMode="auto">
          <a:xfrm>
            <a:off x="412750" y="2447925"/>
            <a:ext cx="121285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aphicFrame>
        <p:nvGraphicFramePr>
          <p:cNvPr id="5125" name="Group 5"/>
          <p:cNvGraphicFramePr>
            <a:graphicFrameLocks noGrp="1"/>
          </p:cNvGraphicFramePr>
          <p:nvPr/>
        </p:nvGraphicFramePr>
        <p:xfrm>
          <a:off x="431800" y="1765300"/>
          <a:ext cx="12128500" cy="7731128"/>
        </p:xfrm>
        <a:graphic>
          <a:graphicData uri="http://schemas.openxmlformats.org/drawingml/2006/table">
            <a:tbl>
              <a:tblPr/>
              <a:tblGrid>
                <a:gridCol w="4175125"/>
                <a:gridCol w="2154238"/>
                <a:gridCol w="1809750"/>
                <a:gridCol w="2092325"/>
                <a:gridCol w="1897062"/>
              </a:tblGrid>
              <a:tr h="682625">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3100" b="0" i="0" u="none" strike="noStrike" cap="none" normalizeH="0" baseline="0">
                          <a:ln>
                            <a:noFill/>
                          </a:ln>
                          <a:solidFill>
                            <a:srgbClr val="000000"/>
                          </a:solidFill>
                          <a:effectLst>
                            <a:outerShdw blurRad="38100" dist="38100" dir="2700000" algn="tl">
                              <a:srgbClr val="FFFFFF"/>
                            </a:outerShdw>
                          </a:effectLst>
                          <a:latin typeface="Verdana Bold" charset="0"/>
                          <a:ea typeface="ヒラギノ角ゴ ProN W3" charset="0"/>
                          <a:cs typeface="Verdana Bold" charset="0"/>
                          <a:sym typeface="Verdana Bold" charset="0"/>
                        </a:rPr>
                        <a:t>Event</a:t>
                      </a:r>
                    </a:p>
                  </a:txBody>
                  <a:tcPr marL="12700" marR="12700" marT="12700" marB="127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gradFill rotWithShape="0">
                      <a:gsLst>
                        <a:gs pos="0">
                          <a:srgbClr val="B73122"/>
                        </a:gs>
                        <a:gs pos="100000">
                          <a:srgbClr val="F6E8E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3100" b="0" i="0" u="none" strike="noStrike" cap="none" normalizeH="0" baseline="0">
                          <a:ln>
                            <a:noFill/>
                          </a:ln>
                          <a:solidFill>
                            <a:srgbClr val="000000"/>
                          </a:solidFill>
                          <a:effectLst>
                            <a:outerShdw blurRad="38100" dist="38100" dir="2700000" algn="tl">
                              <a:srgbClr val="FFFFFF"/>
                            </a:outerShdw>
                          </a:effectLst>
                          <a:latin typeface="Verdana Bold" charset="0"/>
                          <a:ea typeface="ヒラギノ角ゴ ProN W3" charset="0"/>
                          <a:cs typeface="Verdana Bold" charset="0"/>
                          <a:sym typeface="Verdana Bold" charset="0"/>
                        </a:rPr>
                        <a:t>Matthew</a:t>
                      </a:r>
                    </a:p>
                  </a:txBody>
                  <a:tcPr marL="12700" marR="12700" marT="12700" marB="127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gradFill rotWithShape="0">
                      <a:gsLst>
                        <a:gs pos="0">
                          <a:srgbClr val="B73122"/>
                        </a:gs>
                        <a:gs pos="100000">
                          <a:srgbClr val="F6E8E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3100" b="0" i="0" u="none" strike="noStrike" cap="none" normalizeH="0" baseline="0">
                          <a:ln>
                            <a:noFill/>
                          </a:ln>
                          <a:solidFill>
                            <a:srgbClr val="000000"/>
                          </a:solidFill>
                          <a:effectLst>
                            <a:outerShdw blurRad="38100" dist="38100" dir="2700000" algn="tl">
                              <a:srgbClr val="FFFFFF"/>
                            </a:outerShdw>
                          </a:effectLst>
                          <a:latin typeface="Verdana Bold" charset="0"/>
                          <a:ea typeface="ヒラギノ角ゴ ProN W3" charset="0"/>
                          <a:cs typeface="Verdana Bold" charset="0"/>
                          <a:sym typeface="Verdana Bold" charset="0"/>
                        </a:rPr>
                        <a:t>Mark</a:t>
                      </a:r>
                    </a:p>
                  </a:txBody>
                  <a:tcPr marL="12700" marR="12700" marT="12700" marB="127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gradFill rotWithShape="0">
                      <a:gsLst>
                        <a:gs pos="0">
                          <a:srgbClr val="B73122"/>
                        </a:gs>
                        <a:gs pos="100000">
                          <a:srgbClr val="F6E8E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3100" b="0" i="0" u="none" strike="noStrike" cap="none" normalizeH="0" baseline="0">
                          <a:ln>
                            <a:noFill/>
                          </a:ln>
                          <a:solidFill>
                            <a:srgbClr val="000000"/>
                          </a:solidFill>
                          <a:effectLst>
                            <a:outerShdw blurRad="38100" dist="38100" dir="2700000" algn="tl">
                              <a:srgbClr val="FFFFFF"/>
                            </a:outerShdw>
                          </a:effectLst>
                          <a:latin typeface="Verdana Bold" charset="0"/>
                          <a:ea typeface="ヒラギノ角ゴ ProN W3" charset="0"/>
                          <a:cs typeface="Verdana Bold" charset="0"/>
                          <a:sym typeface="Verdana Bold" charset="0"/>
                        </a:rPr>
                        <a:t>Luke</a:t>
                      </a:r>
                    </a:p>
                  </a:txBody>
                  <a:tcPr marL="12700" marR="12700" marT="12700" marB="127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gradFill rotWithShape="0">
                      <a:gsLst>
                        <a:gs pos="0">
                          <a:srgbClr val="B73122"/>
                        </a:gs>
                        <a:gs pos="100000">
                          <a:srgbClr val="F6E8E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3100" b="0" i="0" u="none" strike="noStrike" cap="none" normalizeH="0" baseline="0">
                          <a:ln>
                            <a:noFill/>
                          </a:ln>
                          <a:solidFill>
                            <a:srgbClr val="000000"/>
                          </a:solidFill>
                          <a:effectLst>
                            <a:outerShdw blurRad="38100" dist="38100" dir="2700000" algn="tl">
                              <a:srgbClr val="FFFFFF"/>
                            </a:outerShdw>
                          </a:effectLst>
                          <a:latin typeface="Verdana Bold" charset="0"/>
                          <a:ea typeface="ヒラギノ角ゴ ProN W3" charset="0"/>
                          <a:cs typeface="Verdana Bold" charset="0"/>
                          <a:sym typeface="Verdana Bold" charset="0"/>
                        </a:rPr>
                        <a:t>John</a:t>
                      </a:r>
                    </a:p>
                  </a:txBody>
                  <a:tcPr marL="12700" marR="12700" marT="12700" marB="127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gradFill rotWithShape="0">
                      <a:gsLst>
                        <a:gs pos="0">
                          <a:srgbClr val="B73122"/>
                        </a:gs>
                        <a:gs pos="100000">
                          <a:srgbClr val="F6E8E2"/>
                        </a:gs>
                      </a:gsLst>
                      <a:lin ang="5400000" scaled="1"/>
                    </a:gradFill>
                  </a:tcPr>
                </a:tc>
              </a:tr>
              <a:tr h="1627188">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Jesus and disciples assemble for the Passover feast</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F6E8E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26:20</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F7E6C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14:17</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99C546"/>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22:14-16</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BED6E4"/>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13:1</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EEA881"/>
                        </a:gs>
                      </a:gsLst>
                      <a:lin ang="5400000" scaled="1"/>
                    </a:gradFill>
                  </a:tcPr>
                </a:tc>
              </a:tr>
              <a:tr h="1084263">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Jesus washes the disciples' feet</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F6E8E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F7E6C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99C546"/>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BED6E4"/>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13:2-17</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EEA881"/>
                        </a:gs>
                      </a:gsLst>
                      <a:lin ang="5400000" scaled="1"/>
                    </a:gradFill>
                  </a:tcPr>
                </a:tc>
              </a:tr>
              <a:tr h="1084263">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Jesus identifies His betrayer</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F6E8E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26:21-25</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F7E6C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14:18-21</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99C546"/>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22:21-23</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BED6E4"/>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13:18-30</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EEA881"/>
                        </a:gs>
                      </a:gsLst>
                      <a:lin ang="5400000" scaled="1"/>
                    </a:gradFill>
                  </a:tcPr>
                </a:tc>
              </a:tr>
              <a:tr h="1084263">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Jesus institutes the Lord's Supper</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F6E8E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26:26-29</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F7E6C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14:22-25</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99C546"/>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22:15-20</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BED6E4"/>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EEA881"/>
                        </a:gs>
                      </a:gsLst>
                      <a:lin ang="5400000" scaled="1"/>
                    </a:gradFill>
                  </a:tcPr>
                </a:tc>
              </a:tr>
              <a:tr h="1084263">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The commandment of love</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F6E8E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F7E6C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99C546"/>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BED6E4"/>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13:31-35</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EEA881"/>
                        </a:gs>
                      </a:gsLst>
                      <a:lin ang="5400000" scaled="1"/>
                    </a:gradFill>
                  </a:tcPr>
                </a:tc>
              </a:tr>
              <a:tr h="1084263">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Jesus' discourse in upper room</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F6E8E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F7E6C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99C546"/>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BED6E4"/>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pPr>
                      <a:r>
                        <a:rPr kumimoji="0" lang="en-US" sz="2800" b="0" i="0" u="none" strike="noStrike" cap="none" normalizeH="0" baseline="0">
                          <a:ln>
                            <a:noFill/>
                          </a:ln>
                          <a:solidFill>
                            <a:srgbClr val="000000"/>
                          </a:solidFill>
                          <a:effectLst>
                            <a:outerShdw blurRad="38100" dist="38100" dir="2700000" algn="tl">
                              <a:srgbClr val="DDDDDD"/>
                            </a:outerShdw>
                          </a:effectLst>
                          <a:latin typeface="Verdana" charset="0"/>
                          <a:ea typeface="ヒラギノ角ゴ ProN W3" charset="0"/>
                          <a:cs typeface="Verdana" charset="0"/>
                          <a:sym typeface="Verdana" charset="0"/>
                        </a:rPr>
                        <a:t>14:1-30</a:t>
                      </a:r>
                    </a:p>
                  </a:txBody>
                  <a:tcPr marL="12700" marR="12700" marT="12700" marB="12700" anchor="ctr" horzOverflow="overflow">
                    <a:lnL w="3175" cap="flat" cmpd="sng" algn="ctr">
                      <a:solidFill>
                        <a:srgbClr val="999999"/>
                      </a:solidFill>
                      <a:prstDash val="solid"/>
                      <a:round/>
                      <a:headEnd type="none" w="med" len="med"/>
                      <a:tailEnd type="none" w="med" len="med"/>
                    </a:lnL>
                    <a:lnR w="3175" cap="flat" cmpd="sng" algn="ctr">
                      <a:solidFill>
                        <a:srgbClr val="999999"/>
                      </a:solidFill>
                      <a:prstDash val="solid"/>
                      <a:round/>
                      <a:headEnd type="none" w="med" len="med"/>
                      <a:tailEnd type="none" w="med" len="med"/>
                    </a:lnR>
                    <a:lnT w="3175" cap="flat" cmpd="sng" algn="ctr">
                      <a:solidFill>
                        <a:srgbClr val="999999"/>
                      </a:solidFill>
                      <a:prstDash val="solid"/>
                      <a:round/>
                      <a:headEnd type="none" w="med" len="med"/>
                      <a:tailEnd type="none" w="med" len="med"/>
                    </a:lnT>
                    <a:lnB w="3175" cap="flat" cmpd="sng" algn="ctr">
                      <a:solidFill>
                        <a:srgbClr val="999999"/>
                      </a:solidFill>
                      <a:prstDash val="solid"/>
                      <a:round/>
                      <a:headEnd type="none" w="med" len="med"/>
                      <a:tailEnd type="none" w="med" len="med"/>
                    </a:lnB>
                    <a:lnTlToBr>
                      <a:noFill/>
                    </a:lnTlToBr>
                    <a:lnBlToTr>
                      <a:noFill/>
                    </a:lnBlToTr>
                    <a:gradFill rotWithShape="0">
                      <a:gsLst>
                        <a:gs pos="0">
                          <a:srgbClr val="FFFFFF"/>
                        </a:gs>
                        <a:gs pos="100000">
                          <a:srgbClr val="EEA881"/>
                        </a:gs>
                      </a:gsLst>
                      <a:lin ang="5400000" scaled="1"/>
                    </a:gradFill>
                  </a:tcPr>
                </a:tc>
              </a:tr>
            </a:tbl>
          </a:graphicData>
        </a:graphic>
      </p:graphicFrame>
    </p:spTree>
  </p:cSld>
  <p:clrMapOvr>
    <a:masterClrMapping/>
  </p:clrMapOvr>
  <p:transition xmlns:p14="http://schemas.microsoft.com/office/powerpoint/2010/main" spd="med">
    <p:newsfla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nodeType="clickEffect">
                                  <p:stCondLst>
                                    <p:cond delay="0"/>
                                  </p:stCondLst>
                                  <p:childTnLst>
                                    <p:set>
                                      <p:cBhvr>
                                        <p:cTn id="6" dur="1" fill="hold">
                                          <p:stCondLst>
                                            <p:cond delay="499"/>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8932E99C-1B2F-C745-8725-B1B609D91B99}" type="slidenum">
              <a:rPr lang="en-US"/>
              <a:pPr/>
              <a:t>20</a:t>
            </a:fld>
            <a:endParaRPr lang="en-US"/>
          </a:p>
        </p:txBody>
      </p:sp>
      <p:pic>
        <p:nvPicPr>
          <p:cNvPr id="317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1747"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31748"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1750"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A9F64215-389D-0B4B-AE81-87874625589D}" type="slidenum">
              <a:rPr lang="en-US" sz="2400">
                <a:latin typeface="Calibri" charset="0"/>
                <a:cs typeface="Calibri" charset="0"/>
                <a:sym typeface="Calibri" charset="0"/>
              </a:rPr>
              <a:pPr algn="r"/>
              <a:t>20</a:t>
            </a:fld>
            <a:endParaRPr lang="en-US" sz="2400">
              <a:latin typeface="Calibri" charset="0"/>
              <a:cs typeface="Calibri" charset="0"/>
              <a:sym typeface="Calibri" charset="0"/>
            </a:endParaRPr>
          </a:p>
        </p:txBody>
      </p:sp>
      <p:pic>
        <p:nvPicPr>
          <p:cNvPr id="31751"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17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1753" name="Rectangle 9"/>
          <p:cNvSpPr>
            <a:spLocks/>
          </p:cNvSpPr>
          <p:nvPr/>
        </p:nvSpPr>
        <p:spPr bwMode="auto">
          <a:xfrm>
            <a:off x="5778500" y="3054350"/>
            <a:ext cx="7112000" cy="64135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pPr marL="774700" indent="-774700" algn="l">
              <a:spcBef>
                <a:spcPts val="600"/>
              </a:spcBef>
              <a:buClr>
                <a:srgbClr val="FFFF00"/>
              </a:buClr>
              <a:buSzPct val="125000"/>
              <a:buFont typeface="Zapf Dingbats" charset="0"/>
              <a:buChar char="✴"/>
            </a:pP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He asked the three disciples to stay and keep watch with Him (Mt 26:38)</a:t>
            </a:r>
            <a:r>
              <a:rPr lang="en-US" sz="36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a:t>
            </a:r>
          </a:p>
          <a:p>
            <a:pPr marL="1231900" lvl="1" indent="-774700" algn="l">
              <a:spcBef>
                <a:spcPts val="600"/>
              </a:spcBef>
              <a:buClr>
                <a:srgbClr val="FFFF00"/>
              </a:buClr>
              <a:buSzPct val="125000"/>
              <a:buFont typeface="Zapf Dingbats" charset="0"/>
              <a:buChar char="✴"/>
            </a:pPr>
            <a:r>
              <a:rPr lang="en-US" sz="32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How </a:t>
            </a:r>
            <a:r>
              <a:rPr lang="en-US" sz="32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many times have you heard someone say, </a:t>
            </a:r>
            <a:r>
              <a:rPr lang="ja-JP" altLang="en-US" sz="32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32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If it were not for ____________ I don</a:t>
            </a:r>
            <a:r>
              <a:rPr lang="ja-JP" altLang="en-US" sz="32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32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t know what  I would have done.</a:t>
            </a:r>
            <a:r>
              <a:rPr lang="ja-JP" altLang="en-US" sz="32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32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a:t>
            </a:r>
          </a:p>
          <a:p>
            <a:pPr marL="1231900" lvl="1" indent="-774700" algn="l">
              <a:spcBef>
                <a:spcPts val="600"/>
              </a:spcBef>
              <a:buClr>
                <a:srgbClr val="FFFF00"/>
              </a:buClr>
              <a:buSzPct val="125000"/>
              <a:buFont typeface="Zapf Dingbats" charset="0"/>
              <a:buChar char="✴"/>
            </a:pPr>
            <a:r>
              <a:rPr lang="en-US" sz="32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In times of hardship &amp; suffering we long to have the support and encouragement of others  - </a:t>
            </a:r>
            <a:r>
              <a:rPr lang="en-US" sz="3200" dirty="0" err="1">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Prov</a:t>
            </a:r>
            <a:r>
              <a:rPr lang="en-US" sz="32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17:17, Eccl 4:10-12</a:t>
            </a:r>
            <a:endParaRPr lang="en-US" sz="3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endParaRPr>
          </a:p>
        </p:txBody>
      </p:sp>
      <p:pic>
        <p:nvPicPr>
          <p:cNvPr id="3175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 y="1587500"/>
            <a:ext cx="13487400" cy="1362075"/>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53">
                                            <p:txEl>
                                              <p:pRg st="0" end="0"/>
                                            </p:txEl>
                                          </p:spTgt>
                                        </p:tgtEl>
                                        <p:attrNameLst>
                                          <p:attrName>style.visibility</p:attrName>
                                        </p:attrNameLst>
                                      </p:cBhvr>
                                      <p:to>
                                        <p:strVal val="visible"/>
                                      </p:to>
                                    </p:set>
                                    <p:animEffect transition="in" filter="wipe(left)">
                                      <p:cBhvr>
                                        <p:cTn id="7" dur="500"/>
                                        <p:tgtEl>
                                          <p:spTgt spid="3175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753">
                                            <p:txEl>
                                              <p:pRg st="1" end="1"/>
                                            </p:txEl>
                                          </p:spTgt>
                                        </p:tgtEl>
                                        <p:attrNameLst>
                                          <p:attrName>style.visibility</p:attrName>
                                        </p:attrNameLst>
                                      </p:cBhvr>
                                      <p:to>
                                        <p:strVal val="visible"/>
                                      </p:to>
                                    </p:set>
                                    <p:animEffect transition="in" filter="wipe(left)">
                                      <p:cBhvr>
                                        <p:cTn id="10" dur="500"/>
                                        <p:tgtEl>
                                          <p:spTgt spid="3175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753">
                                            <p:txEl>
                                              <p:pRg st="2" end="2"/>
                                            </p:txEl>
                                          </p:spTgt>
                                        </p:tgtEl>
                                        <p:attrNameLst>
                                          <p:attrName>style.visibility</p:attrName>
                                        </p:attrNameLst>
                                      </p:cBhvr>
                                      <p:to>
                                        <p:strVal val="visible"/>
                                      </p:to>
                                    </p:set>
                                    <p:animEffect transition="in" filter="wipe(left)">
                                      <p:cBhvr>
                                        <p:cTn id="13" dur="500"/>
                                        <p:tgtEl>
                                          <p:spTgt spid="317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6F4C5B81-4161-BD47-B76D-95FB5334DC98}" type="slidenum">
              <a:rPr lang="en-US"/>
              <a:pPr/>
              <a:t>21</a:t>
            </a:fld>
            <a:endParaRPr lang="en-US"/>
          </a:p>
        </p:txBody>
      </p:sp>
      <p:pic>
        <p:nvPicPr>
          <p:cNvPr id="327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2771"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32772"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3277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774"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375C1026-6831-3F44-A5C2-A5D55C63DA76}" type="slidenum">
              <a:rPr lang="en-US" sz="2400">
                <a:latin typeface="Calibri" charset="0"/>
                <a:cs typeface="Calibri" charset="0"/>
                <a:sym typeface="Calibri" charset="0"/>
              </a:rPr>
              <a:pPr algn="r"/>
              <a:t>21</a:t>
            </a:fld>
            <a:endParaRPr lang="en-US" sz="2400">
              <a:latin typeface="Calibri" charset="0"/>
              <a:cs typeface="Calibri" charset="0"/>
              <a:sym typeface="Calibri" charset="0"/>
            </a:endParaRPr>
          </a:p>
        </p:txBody>
      </p:sp>
      <p:pic>
        <p:nvPicPr>
          <p:cNvPr id="32775"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27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777" name="Rectangle 9"/>
          <p:cNvSpPr>
            <a:spLocks/>
          </p:cNvSpPr>
          <p:nvPr/>
        </p:nvSpPr>
        <p:spPr bwMode="auto">
          <a:xfrm>
            <a:off x="5778500" y="3054350"/>
            <a:ext cx="7112000" cy="61087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pPr marL="774700" indent="-774700" algn="l">
              <a:spcBef>
                <a:spcPts val="600"/>
              </a:spcBef>
              <a:buClr>
                <a:srgbClr val="FFCC66"/>
              </a:buClr>
              <a:buSzPct val="125000"/>
              <a:buFont typeface="Zapf Dingbats" charset="0"/>
              <a:buChar char="✦"/>
            </a:pP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He was concerned for His disciples as He urged them to </a:t>
            </a:r>
            <a:r>
              <a:rPr lang="ja-JP" altLang="en-US" sz="36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watch and pray</a:t>
            </a:r>
            <a:r>
              <a:rPr lang="ja-JP" altLang="en-US" sz="36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lest they fall (Mt. 26:41).</a:t>
            </a:r>
            <a:endParaRPr lang="en-US" sz="3600" dirty="0">
              <a:solidFill>
                <a:srgbClr val="FEDF98"/>
              </a:solidFill>
              <a:effectLst>
                <a:outerShdw blurRad="38100" dist="38100" dir="2700000" algn="tl">
                  <a:srgbClr val="DDDDDD"/>
                </a:outerShdw>
              </a:effectLst>
              <a:latin typeface="Gurmukhi MT" charset="0"/>
              <a:ea typeface="ＭＳ Ｐゴシック" charset="0"/>
              <a:cs typeface="Gurmukhi MT" charset="0"/>
              <a:sym typeface="Gurmukhi MT" charset="0"/>
            </a:endParaRPr>
          </a:p>
          <a:p>
            <a:pPr marL="1231900" lvl="1" indent="-774700" algn="l">
              <a:spcBef>
                <a:spcPts val="600"/>
              </a:spcBef>
              <a:buClr>
                <a:srgbClr val="FFFF00"/>
              </a:buClr>
              <a:buSzPct val="125000"/>
              <a:buFont typeface="Zapf Dingbats" charset="0"/>
              <a:buChar char="✴"/>
            </a:pP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When we fail to look beyond ourselves, we tend to magnify our problems. </a:t>
            </a:r>
            <a:endParaRPr lang="en-US" sz="36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endParaRPr>
          </a:p>
          <a:p>
            <a:pPr marL="1231900" lvl="1" indent="-774700" algn="l">
              <a:spcBef>
                <a:spcPts val="600"/>
              </a:spcBef>
              <a:buClr>
                <a:srgbClr val="FFFF00"/>
              </a:buClr>
              <a:buSzPct val="125000"/>
              <a:buFont typeface="Zapf Dingbats" charset="0"/>
              <a:buChar char="✴"/>
            </a:pPr>
            <a:r>
              <a:rPr lang="en-US" sz="36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To </a:t>
            </a: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make your load of life lighter, you need to take on the load of another (Gal. 6:2)</a:t>
            </a:r>
          </a:p>
        </p:txBody>
      </p:sp>
      <p:pic>
        <p:nvPicPr>
          <p:cNvPr id="3277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 y="1587500"/>
            <a:ext cx="13487400" cy="1362075"/>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7">
                                            <p:txEl>
                                              <p:pRg st="0" end="0"/>
                                            </p:txEl>
                                          </p:spTgt>
                                        </p:tgtEl>
                                        <p:attrNameLst>
                                          <p:attrName>style.visibility</p:attrName>
                                        </p:attrNameLst>
                                      </p:cBhvr>
                                      <p:to>
                                        <p:strVal val="visible"/>
                                      </p:to>
                                    </p:set>
                                    <p:animEffect transition="in" filter="wipe(left)">
                                      <p:cBhvr>
                                        <p:cTn id="7" dur="500"/>
                                        <p:tgtEl>
                                          <p:spTgt spid="3277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777">
                                            <p:txEl>
                                              <p:pRg st="1" end="1"/>
                                            </p:txEl>
                                          </p:spTgt>
                                        </p:tgtEl>
                                        <p:attrNameLst>
                                          <p:attrName>style.visibility</p:attrName>
                                        </p:attrNameLst>
                                      </p:cBhvr>
                                      <p:to>
                                        <p:strVal val="visible"/>
                                      </p:to>
                                    </p:set>
                                    <p:animEffect transition="in" filter="wipe(left)">
                                      <p:cBhvr>
                                        <p:cTn id="10" dur="500"/>
                                        <p:tgtEl>
                                          <p:spTgt spid="3277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777">
                                            <p:txEl>
                                              <p:pRg st="2" end="2"/>
                                            </p:txEl>
                                          </p:spTgt>
                                        </p:tgtEl>
                                        <p:attrNameLst>
                                          <p:attrName>style.visibility</p:attrName>
                                        </p:attrNameLst>
                                      </p:cBhvr>
                                      <p:to>
                                        <p:strVal val="visible"/>
                                      </p:to>
                                    </p:set>
                                    <p:animEffect transition="in" filter="wipe(left)">
                                      <p:cBhvr>
                                        <p:cTn id="13" dur="500"/>
                                        <p:tgtEl>
                                          <p:spTgt spid="327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AB413121-754C-C74C-8870-0D86F59061B4}" type="slidenum">
              <a:rPr lang="en-US"/>
              <a:pPr/>
              <a:t>22</a:t>
            </a:fld>
            <a:endParaRPr lang="en-US"/>
          </a:p>
        </p:txBody>
      </p:sp>
      <p:pic>
        <p:nvPicPr>
          <p:cNvPr id="337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3795"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33796"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3379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3798"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11AD4AFC-A50E-CB43-825D-289EDBBA6CBD}" type="slidenum">
              <a:rPr lang="en-US" sz="2400">
                <a:latin typeface="Calibri" charset="0"/>
                <a:cs typeface="Calibri" charset="0"/>
                <a:sym typeface="Calibri" charset="0"/>
              </a:rPr>
              <a:pPr algn="r"/>
              <a:t>22</a:t>
            </a:fld>
            <a:endParaRPr lang="en-US" sz="2400">
              <a:latin typeface="Calibri" charset="0"/>
              <a:cs typeface="Calibri" charset="0"/>
              <a:sym typeface="Calibri" charset="0"/>
            </a:endParaRPr>
          </a:p>
        </p:txBody>
      </p:sp>
      <p:pic>
        <p:nvPicPr>
          <p:cNvPr id="33799"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38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380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97000"/>
            <a:ext cx="12957175" cy="154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3802" name="Rectangle 10"/>
          <p:cNvSpPr>
            <a:spLocks/>
          </p:cNvSpPr>
          <p:nvPr/>
        </p:nvSpPr>
        <p:spPr bwMode="auto">
          <a:xfrm>
            <a:off x="6172200" y="3111500"/>
            <a:ext cx="6527800" cy="61722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a:solidFill>
                  <a:srgbClr val="FFFCAB"/>
                </a:solidFill>
                <a:effectLst>
                  <a:outerShdw blurRad="38100" dist="38100" dir="2700000" algn="tl">
                    <a:srgbClr val="DDDDDD"/>
                  </a:outerShdw>
                </a:effectLst>
                <a:latin typeface="Times New Roman Bold" charset="0"/>
                <a:ea typeface="ＭＳ Ｐゴシック" charset="0"/>
                <a:cs typeface="Times New Roman Bold" charset="0"/>
                <a:sym typeface="Times New Roman Bold" charset="0"/>
              </a:rPr>
              <a:t>Matthew 26:39-42 </a:t>
            </a:r>
            <a:r>
              <a:rPr lang="en-US" sz="4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(NKJV)</a:t>
            </a:r>
            <a:endParaRPr lang="en-US" sz="4000">
              <a:solidFill>
                <a:srgbClr val="FFFCAB"/>
              </a:solidFill>
              <a:effectLst>
                <a:outerShdw blurRad="38100" dist="38100" dir="2700000" algn="tl">
                  <a:srgbClr val="DDDDDD"/>
                </a:outerShdw>
              </a:effectLst>
              <a:latin typeface="Times New Roman Bold" charset="0"/>
              <a:ea typeface="ＭＳ Ｐゴシック" charset="0"/>
              <a:cs typeface="Times New Roman Bold" charset="0"/>
              <a:sym typeface="Times New Roman Bold" charset="0"/>
            </a:endParaRPr>
          </a:p>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baseline="32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39</a:t>
            </a:r>
            <a:r>
              <a:rPr lang="en-US" sz="4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 . . . "O My Father, if it is possible, let this cup pass from Me; nevertheless, not as I will, but as You will." . . . </a:t>
            </a:r>
            <a:r>
              <a:rPr lang="en-US" sz="4000" baseline="32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42</a:t>
            </a:r>
            <a:r>
              <a:rPr lang="en-US" sz="4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 Again, a second time, He went away and prayed, saying, "O My Father, if this cup cannot pass away from Me unless I drink it, Your will be done."</a:t>
            </a:r>
          </a:p>
        </p:txBody>
      </p:sp>
    </p:spTree>
  </p:cSld>
  <p:clrMapOvr>
    <a:masterClrMapping/>
  </p:clrMapOvr>
  <p:transition xmlns:p14="http://schemas.microsoft.com/office/powerpoint/2010/mai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8A4226E7-B0DB-A74A-8CF1-48C37762B945}" type="slidenum">
              <a:rPr lang="en-US"/>
              <a:pPr/>
              <a:t>23</a:t>
            </a:fld>
            <a:endParaRPr lang="en-US"/>
          </a:p>
        </p:txBody>
      </p:sp>
      <p:pic>
        <p:nvPicPr>
          <p:cNvPr id="348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4819"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34820"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3482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4822"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6E9A7DC9-E4E5-BD45-821D-FCA24E7E507C}" type="slidenum">
              <a:rPr lang="en-US" sz="2400">
                <a:latin typeface="Calibri" charset="0"/>
                <a:cs typeface="Calibri" charset="0"/>
                <a:sym typeface="Calibri" charset="0"/>
              </a:rPr>
              <a:pPr algn="r"/>
              <a:t>23</a:t>
            </a:fld>
            <a:endParaRPr lang="en-US" sz="2400">
              <a:latin typeface="Calibri" charset="0"/>
              <a:cs typeface="Calibri" charset="0"/>
              <a:sym typeface="Calibri" charset="0"/>
            </a:endParaRPr>
          </a:p>
        </p:txBody>
      </p:sp>
      <p:pic>
        <p:nvPicPr>
          <p:cNvPr id="34823"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48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482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97000"/>
            <a:ext cx="12957175" cy="154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4826" name="Rectangle 10"/>
          <p:cNvSpPr>
            <a:spLocks/>
          </p:cNvSpPr>
          <p:nvPr/>
        </p:nvSpPr>
        <p:spPr bwMode="auto">
          <a:xfrm>
            <a:off x="5295900" y="2959100"/>
            <a:ext cx="7632700" cy="64770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4000">
                <a:solidFill>
                  <a:srgbClr val="FFFCAB"/>
                </a:solidFill>
                <a:effectLst>
                  <a:outerShdw blurRad="38100" dist="38100" dir="2700000" algn="tl">
                    <a:srgbClr val="DDDDDD"/>
                  </a:outerShdw>
                </a:effectLst>
                <a:latin typeface="Times New Roman Bold" charset="0"/>
                <a:ea typeface="ＭＳ Ｐゴシック" charset="0"/>
                <a:cs typeface="Times New Roman Bold" charset="0"/>
                <a:sym typeface="Times New Roman Bold" charset="0"/>
              </a:rPr>
              <a:t>Mark 14:36 </a:t>
            </a:r>
            <a:r>
              <a:rPr lang="en-US" sz="4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(NKJV) </a:t>
            </a:r>
          </a:p>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4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And He said, "Abba, Father, all things </a:t>
            </a:r>
            <a:r>
              <a:rPr lang="en-US" sz="4000">
                <a:solidFill>
                  <a:srgbClr val="FFFCAB"/>
                </a:solidFill>
                <a:effectLst>
                  <a:outerShdw blurRad="38100" dist="38100" dir="2700000" algn="tl">
                    <a:srgbClr val="DDDDDD"/>
                  </a:outerShdw>
                </a:effectLst>
                <a:latin typeface="Times New Roman Italic" charset="0"/>
                <a:ea typeface="ＭＳ Ｐゴシック" charset="0"/>
                <a:cs typeface="Times New Roman Italic" charset="0"/>
                <a:sym typeface="Times New Roman Italic" charset="0"/>
              </a:rPr>
              <a:t>are</a:t>
            </a:r>
            <a:r>
              <a:rPr lang="en-US" sz="4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 possible for You. Take this cup away from Me; nevertheless, not what I will, but what You </a:t>
            </a:r>
            <a:r>
              <a:rPr lang="en-US" sz="4000">
                <a:solidFill>
                  <a:srgbClr val="FFFCAB"/>
                </a:solidFill>
                <a:effectLst>
                  <a:outerShdw blurRad="38100" dist="38100" dir="2700000" algn="tl">
                    <a:srgbClr val="DDDDDD"/>
                  </a:outerShdw>
                </a:effectLst>
                <a:latin typeface="Times New Roman Italic" charset="0"/>
                <a:ea typeface="ＭＳ Ｐゴシック" charset="0"/>
                <a:cs typeface="Times New Roman Italic" charset="0"/>
                <a:sym typeface="Times New Roman Italic" charset="0"/>
              </a:rPr>
              <a:t>will."</a:t>
            </a:r>
            <a:r>
              <a:rPr lang="en-US" sz="4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 </a:t>
            </a:r>
          </a:p>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4000">
                <a:solidFill>
                  <a:srgbClr val="FFFCAB"/>
                </a:solidFill>
                <a:effectLst>
                  <a:outerShdw blurRad="38100" dist="38100" dir="2700000" algn="tl">
                    <a:srgbClr val="DDDDDD"/>
                  </a:outerShdw>
                </a:effectLst>
                <a:latin typeface="Times New Roman Bold" charset="0"/>
                <a:ea typeface="ＭＳ Ｐゴシック" charset="0"/>
                <a:cs typeface="Times New Roman Bold" charset="0"/>
                <a:sym typeface="Times New Roman Bold" charset="0"/>
              </a:rPr>
              <a:t>Luke 22:42 </a:t>
            </a:r>
            <a:r>
              <a:rPr lang="en-US" sz="4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(NKJV) </a:t>
            </a:r>
          </a:p>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sz="4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saying, "Father, if it is Your will, take this cup away from Me; nevertheless not My will, but Yours, be done." </a:t>
            </a:r>
          </a:p>
        </p:txBody>
      </p:sp>
      <p:sp>
        <p:nvSpPr>
          <p:cNvPr id="34827" name="Rectangle 11"/>
          <p:cNvSpPr>
            <a:spLocks/>
          </p:cNvSpPr>
          <p:nvPr/>
        </p:nvSpPr>
        <p:spPr bwMode="auto">
          <a:xfrm>
            <a:off x="330200" y="6858000"/>
            <a:ext cx="4635500" cy="2451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4000">
                <a:solidFill>
                  <a:srgbClr val="FFFCAB"/>
                </a:solidFill>
                <a:effectLst>
                  <a:outerShdw blurRad="38100" dist="38100" dir="2700000" algn="tl">
                    <a:srgbClr val="DDDDDD"/>
                  </a:outerShdw>
                </a:effectLst>
                <a:latin typeface="Calibri Bold" charset="0"/>
                <a:ea typeface="ＭＳ Ｐゴシック" charset="0"/>
                <a:cs typeface="Calibri Bold" charset="0"/>
                <a:sym typeface="Calibri Bold" charset="0"/>
              </a:rPr>
              <a:t>Jesus is searching for possibilities within, not contrary to, the Father</a:t>
            </a:r>
            <a:r>
              <a:rPr lang="ja-JP" altLang="en-US" sz="4000">
                <a:solidFill>
                  <a:srgbClr val="FFFCAB"/>
                </a:solidFill>
                <a:effectLst>
                  <a:outerShdw blurRad="38100" dist="38100" dir="2700000" algn="tl">
                    <a:srgbClr val="DDDDDD"/>
                  </a:outerShdw>
                </a:effectLst>
                <a:latin typeface="Arial"/>
                <a:ea typeface="ＭＳ Ｐゴシック" charset="0"/>
                <a:cs typeface="Calibri Bold" charset="0"/>
                <a:sym typeface="Calibri Bold" charset="0"/>
              </a:rPr>
              <a:t>’</a:t>
            </a:r>
            <a:r>
              <a:rPr lang="en-US" sz="4000">
                <a:solidFill>
                  <a:srgbClr val="FFFCAB"/>
                </a:solidFill>
                <a:effectLst>
                  <a:outerShdw blurRad="38100" dist="38100" dir="2700000" algn="tl">
                    <a:srgbClr val="DDDDDD"/>
                  </a:outerShdw>
                </a:effectLst>
                <a:latin typeface="Calibri Bold" charset="0"/>
                <a:ea typeface="ＭＳ Ｐゴシック" charset="0"/>
                <a:cs typeface="Calibri Bold" charset="0"/>
                <a:sym typeface="Calibri Bold" charset="0"/>
              </a:rPr>
              <a:t>s will.</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6">
                                            <p:txEl>
                                              <p:pRg st="0" end="0"/>
                                            </p:txEl>
                                          </p:spTgt>
                                        </p:tgtEl>
                                        <p:attrNameLst>
                                          <p:attrName>style.visibility</p:attrName>
                                        </p:attrNameLst>
                                      </p:cBhvr>
                                      <p:to>
                                        <p:strVal val="visible"/>
                                      </p:to>
                                    </p:set>
                                    <p:animEffect transition="in" filter="dissolve">
                                      <p:cBhvr>
                                        <p:cTn id="7" dur="500"/>
                                        <p:tgtEl>
                                          <p:spTgt spid="348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26">
                                            <p:txEl>
                                              <p:pRg st="1" end="1"/>
                                            </p:txEl>
                                          </p:spTgt>
                                        </p:tgtEl>
                                        <p:attrNameLst>
                                          <p:attrName>style.visibility</p:attrName>
                                        </p:attrNameLst>
                                      </p:cBhvr>
                                      <p:to>
                                        <p:strVal val="visible"/>
                                      </p:to>
                                    </p:set>
                                    <p:animEffect transition="in" filter="dissolve">
                                      <p:cBhvr>
                                        <p:cTn id="12" dur="500"/>
                                        <p:tgtEl>
                                          <p:spTgt spid="348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26">
                                            <p:txEl>
                                              <p:pRg st="2" end="2"/>
                                            </p:txEl>
                                          </p:spTgt>
                                        </p:tgtEl>
                                        <p:attrNameLst>
                                          <p:attrName>style.visibility</p:attrName>
                                        </p:attrNameLst>
                                      </p:cBhvr>
                                      <p:to>
                                        <p:strVal val="visible"/>
                                      </p:to>
                                    </p:set>
                                    <p:animEffect transition="in" filter="dissolve">
                                      <p:cBhvr>
                                        <p:cTn id="17" dur="500"/>
                                        <p:tgtEl>
                                          <p:spTgt spid="348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26">
                                            <p:txEl>
                                              <p:pRg st="3" end="3"/>
                                            </p:txEl>
                                          </p:spTgt>
                                        </p:tgtEl>
                                        <p:attrNameLst>
                                          <p:attrName>style.visibility</p:attrName>
                                        </p:attrNameLst>
                                      </p:cBhvr>
                                      <p:to>
                                        <p:strVal val="visible"/>
                                      </p:to>
                                    </p:set>
                                    <p:animEffect transition="in" filter="dissolve">
                                      <p:cBhvr>
                                        <p:cTn id="22" dur="500"/>
                                        <p:tgtEl>
                                          <p:spTgt spid="348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827"/>
                                        </p:tgtEl>
                                        <p:attrNameLst>
                                          <p:attrName>style.visibility</p:attrName>
                                        </p:attrNameLst>
                                      </p:cBhvr>
                                      <p:to>
                                        <p:strVal val="visible"/>
                                      </p:to>
                                    </p:set>
                                    <p:animEffect transition="in" filter="dissolve">
                                      <p:cBhvr>
                                        <p:cTn id="27" dur="500"/>
                                        <p:tgtEl>
                                          <p:spTgt spid="34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build="p" autoUpdateAnimBg="0"/>
      <p:bldP spid="3482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A5132C0D-70F6-574E-B6DA-A46747174E57}" type="slidenum">
              <a:rPr lang="en-US"/>
              <a:pPr/>
              <a:t>24</a:t>
            </a:fld>
            <a:endParaRPr lang="en-US"/>
          </a:p>
        </p:txBody>
      </p:sp>
      <p:pic>
        <p:nvPicPr>
          <p:cNvPr id="358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5843"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35844"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3584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5846"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B16641AA-7D62-4F46-8804-5B2E16FB733A}" type="slidenum">
              <a:rPr lang="en-US" sz="2400">
                <a:latin typeface="Calibri" charset="0"/>
                <a:cs typeface="Calibri" charset="0"/>
                <a:sym typeface="Calibri" charset="0"/>
              </a:rPr>
              <a:pPr algn="r"/>
              <a:t>24</a:t>
            </a:fld>
            <a:endParaRPr lang="en-US" sz="2400">
              <a:latin typeface="Calibri" charset="0"/>
              <a:cs typeface="Calibri" charset="0"/>
              <a:sym typeface="Calibri" charset="0"/>
            </a:endParaRPr>
          </a:p>
        </p:txBody>
      </p:sp>
      <p:pic>
        <p:nvPicPr>
          <p:cNvPr id="35847"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58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584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97000"/>
            <a:ext cx="12957175" cy="154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5850" name="Rectangle 10"/>
          <p:cNvSpPr>
            <a:spLocks/>
          </p:cNvSpPr>
          <p:nvPr/>
        </p:nvSpPr>
        <p:spPr bwMode="auto">
          <a:xfrm>
            <a:off x="5664200" y="3257550"/>
            <a:ext cx="7112000" cy="6261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pPr marL="774700" indent="-774700" algn="l">
              <a:spcBef>
                <a:spcPts val="600"/>
              </a:spcBef>
              <a:buClr>
                <a:srgbClr val="FFCC66"/>
              </a:buClr>
              <a:buSzPct val="125000"/>
              <a:buFont typeface="Zapf Dingbats" charset="0"/>
              <a:buChar char="✦"/>
            </a:pP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Jesus knew </a:t>
            </a:r>
            <a:r>
              <a:rPr lang="ja-JP" altLang="en-US" sz="40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all things that would come upon Him</a:t>
            </a:r>
            <a:r>
              <a:rPr lang="ja-JP" altLang="en-US" sz="40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-(John 18:4; cf. 12:27; 13:1; Mark 9:31; 10:33; Mat 26:2)</a:t>
            </a:r>
          </a:p>
          <a:p>
            <a:pPr marL="774700" indent="-774700" algn="l">
              <a:spcBef>
                <a:spcPts val="600"/>
              </a:spcBef>
              <a:buClr>
                <a:srgbClr val="FFCC66"/>
              </a:buClr>
              <a:buSzPct val="125000"/>
              <a:buFont typeface="Zapf Dingbats" charset="0"/>
              <a:buChar char="✦"/>
            </a:pP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He prayed to His Father demonstrating complete trust, devotion &amp; loyalty - (</a:t>
            </a:r>
            <a:r>
              <a:rPr lang="en-US" sz="4000" dirty="0" err="1">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Heb</a:t>
            </a: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2:9-18; 4:15,16; 5:7-9)</a:t>
            </a:r>
          </a:p>
          <a:p>
            <a:pPr marL="774700" indent="-774700" algn="l">
              <a:spcBef>
                <a:spcPts val="600"/>
              </a:spcBef>
              <a:buClr>
                <a:srgbClr val="FFCC66"/>
              </a:buClr>
              <a:buSzPct val="125000"/>
              <a:buFont typeface="Zapf Dingbats" charset="0"/>
              <a:buChar char="✦"/>
            </a:pP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His hour had come -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50">
                                            <p:txEl>
                                              <p:pRg st="0" end="0"/>
                                            </p:txEl>
                                          </p:spTgt>
                                        </p:tgtEl>
                                        <p:attrNameLst>
                                          <p:attrName>style.visibility</p:attrName>
                                        </p:attrNameLst>
                                      </p:cBhvr>
                                      <p:to>
                                        <p:strVal val="visible"/>
                                      </p:to>
                                    </p:set>
                                    <p:animEffect transition="in" filter="wipe(left)">
                                      <p:cBhvr>
                                        <p:cTn id="7" dur="500"/>
                                        <p:tgtEl>
                                          <p:spTgt spid="358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50">
                                            <p:txEl>
                                              <p:pRg st="1" end="1"/>
                                            </p:txEl>
                                          </p:spTgt>
                                        </p:tgtEl>
                                        <p:attrNameLst>
                                          <p:attrName>style.visibility</p:attrName>
                                        </p:attrNameLst>
                                      </p:cBhvr>
                                      <p:to>
                                        <p:strVal val="visible"/>
                                      </p:to>
                                    </p:set>
                                    <p:animEffect transition="in" filter="wipe(left)">
                                      <p:cBhvr>
                                        <p:cTn id="12" dur="500"/>
                                        <p:tgtEl>
                                          <p:spTgt spid="358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50">
                                            <p:txEl>
                                              <p:pRg st="2" end="2"/>
                                            </p:txEl>
                                          </p:spTgt>
                                        </p:tgtEl>
                                        <p:attrNameLst>
                                          <p:attrName>style.visibility</p:attrName>
                                        </p:attrNameLst>
                                      </p:cBhvr>
                                      <p:to>
                                        <p:strVal val="visible"/>
                                      </p:to>
                                    </p:set>
                                    <p:animEffect transition="in" filter="wipe(left)">
                                      <p:cBhvr>
                                        <p:cTn id="17" dur="500"/>
                                        <p:tgtEl>
                                          <p:spTgt spid="358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7CFC790F-4D8C-B947-BB42-6CDD6C1155E0}" type="slidenum">
              <a:rPr lang="en-US"/>
              <a:pPr/>
              <a:t>25</a:t>
            </a:fld>
            <a:endParaRPr lang="en-US"/>
          </a:p>
        </p:txBody>
      </p:sp>
      <p:pic>
        <p:nvPicPr>
          <p:cNvPr id="368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6867"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36868"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3686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6870"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EB346652-ECBE-5341-859D-260907234ED6}" type="slidenum">
              <a:rPr lang="en-US" sz="2400">
                <a:latin typeface="Calibri" charset="0"/>
                <a:cs typeface="Calibri" charset="0"/>
                <a:sym typeface="Calibri" charset="0"/>
              </a:rPr>
              <a:pPr algn="r"/>
              <a:t>25</a:t>
            </a:fld>
            <a:endParaRPr lang="en-US" sz="2400">
              <a:latin typeface="Calibri" charset="0"/>
              <a:cs typeface="Calibri" charset="0"/>
              <a:sym typeface="Calibri" charset="0"/>
            </a:endParaRPr>
          </a:p>
        </p:txBody>
      </p:sp>
      <p:pic>
        <p:nvPicPr>
          <p:cNvPr id="36871"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8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87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97000"/>
            <a:ext cx="12957175" cy="154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6874" name="Rectangle 10"/>
          <p:cNvSpPr>
            <a:spLocks/>
          </p:cNvSpPr>
          <p:nvPr/>
        </p:nvSpPr>
        <p:spPr bwMode="auto">
          <a:xfrm>
            <a:off x="5664200" y="3257550"/>
            <a:ext cx="7112000" cy="61849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pPr marL="774700" indent="-774700" algn="l">
              <a:spcBef>
                <a:spcPts val="600"/>
              </a:spcBef>
              <a:buClr>
                <a:srgbClr val="FFCC66"/>
              </a:buClr>
              <a:buSzPct val="125000"/>
              <a:buFont typeface="Zapf Dingbats" charset="0"/>
              <a:buChar char="✦"/>
            </a:pP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Jesus did not insist that God change His will, but rather, He asked for strength to bear His will. </a:t>
            </a:r>
          </a:p>
          <a:p>
            <a:pPr marL="774700" indent="-774700" algn="l">
              <a:spcBef>
                <a:spcPts val="600"/>
              </a:spcBef>
              <a:buClr>
                <a:srgbClr val="FFCC66"/>
              </a:buClr>
              <a:buSzPct val="125000"/>
              <a:buFont typeface="Zapf Dingbats" charset="0"/>
              <a:buChar char="✦"/>
            </a:pP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His willingness &amp; desire to obey His Father, coupled with His love for us, took Him </a:t>
            </a:r>
            <a:r>
              <a:rPr lang="ja-JP" altLang="en-US" sz="40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as a lamb to the slaughter</a:t>
            </a:r>
            <a:r>
              <a:rPr lang="ja-JP" altLang="en-US" sz="40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to the cross.</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4">
                                            <p:txEl>
                                              <p:pRg st="0" end="0"/>
                                            </p:txEl>
                                          </p:spTgt>
                                        </p:tgtEl>
                                        <p:attrNameLst>
                                          <p:attrName>style.visibility</p:attrName>
                                        </p:attrNameLst>
                                      </p:cBhvr>
                                      <p:to>
                                        <p:strVal val="visible"/>
                                      </p:to>
                                    </p:set>
                                    <p:animEffect transition="in" filter="dissolve">
                                      <p:cBhvr>
                                        <p:cTn id="7" dur="500"/>
                                        <p:tgtEl>
                                          <p:spTgt spid="368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74">
                                            <p:txEl>
                                              <p:pRg st="1" end="1"/>
                                            </p:txEl>
                                          </p:spTgt>
                                        </p:tgtEl>
                                        <p:attrNameLst>
                                          <p:attrName>style.visibility</p:attrName>
                                        </p:attrNameLst>
                                      </p:cBhvr>
                                      <p:to>
                                        <p:strVal val="visible"/>
                                      </p:to>
                                    </p:set>
                                    <p:animEffect transition="in" filter="dissolve">
                                      <p:cBhvr>
                                        <p:cTn id="12" dur="500"/>
                                        <p:tgtEl>
                                          <p:spTgt spid="368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906285B8-A7D1-E342-8B2C-A1A49D64C52B}" type="slidenum">
              <a:rPr lang="en-US"/>
              <a:pPr/>
              <a:t>26</a:t>
            </a:fld>
            <a:endParaRPr lang="en-US"/>
          </a:p>
        </p:txBody>
      </p:sp>
      <p:pic>
        <p:nvPicPr>
          <p:cNvPr id="378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7891"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37892"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3789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894"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BEE206EB-267A-A744-9A1A-A20504F5382F}" type="slidenum">
              <a:rPr lang="en-US" sz="2400">
                <a:latin typeface="Calibri" charset="0"/>
                <a:cs typeface="Calibri" charset="0"/>
                <a:sym typeface="Calibri" charset="0"/>
              </a:rPr>
              <a:pPr algn="r"/>
              <a:t>26</a:t>
            </a:fld>
            <a:endParaRPr lang="en-US" sz="2400">
              <a:latin typeface="Calibri" charset="0"/>
              <a:cs typeface="Calibri" charset="0"/>
              <a:sym typeface="Calibri" charset="0"/>
            </a:endParaRPr>
          </a:p>
        </p:txBody>
      </p:sp>
      <p:pic>
        <p:nvPicPr>
          <p:cNvPr id="37895"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78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789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97000"/>
            <a:ext cx="12957175" cy="154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898" name="Rectangle 10"/>
          <p:cNvSpPr>
            <a:spLocks/>
          </p:cNvSpPr>
          <p:nvPr/>
        </p:nvSpPr>
        <p:spPr bwMode="auto">
          <a:xfrm>
            <a:off x="5664200" y="3257550"/>
            <a:ext cx="7112000" cy="6121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pPr marL="774700" indent="-774700" algn="l">
              <a:spcBef>
                <a:spcPts val="600"/>
              </a:spcBef>
              <a:buClr>
                <a:srgbClr val="FFCC66"/>
              </a:buClr>
              <a:buSzPct val="125000"/>
              <a:buFont typeface="Zapf Dingbats" charset="0"/>
              <a:buChar char="✦"/>
            </a:pP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If Jesus, as strong as He was, needed to pray for strength, then surely we need to pray as well</a:t>
            </a:r>
            <a:r>
              <a:rPr lang="en-US" sz="40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a:t>
            </a:r>
          </a:p>
          <a:p>
            <a:pPr marL="774700" indent="-774700" algn="l">
              <a:spcBef>
                <a:spcPts val="600"/>
              </a:spcBef>
              <a:buClr>
                <a:srgbClr val="FFCC66"/>
              </a:buClr>
              <a:buSzPct val="125000"/>
              <a:buFont typeface="Zapf Dingbats" charset="0"/>
              <a:buChar char="✦"/>
            </a:pPr>
            <a:r>
              <a:rPr lang="en-US" sz="40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Prayer </a:t>
            </a: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is to be practiced so that we do not faint -  (Luke 18:1)</a:t>
            </a:r>
            <a:r>
              <a:rPr lang="en-US" sz="40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a:t>
            </a:r>
          </a:p>
          <a:p>
            <a:pPr marL="774700" indent="-774700" algn="l">
              <a:spcBef>
                <a:spcPts val="600"/>
              </a:spcBef>
              <a:buClr>
                <a:srgbClr val="FFCC66"/>
              </a:buClr>
              <a:buSzPct val="125000"/>
              <a:buFont typeface="Zapf Dingbats" charset="0"/>
              <a:buChar char="✦"/>
            </a:pPr>
            <a:r>
              <a:rPr lang="en-US" sz="40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James </a:t>
            </a: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said that if we suffer, we should pray (</a:t>
            </a:r>
            <a:r>
              <a:rPr lang="en-US" sz="4000" dirty="0" err="1">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Ja</a:t>
            </a: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5:13-16).</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78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378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378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21BCFF81-1B0E-FB41-A27E-E65836639415}" type="slidenum">
              <a:rPr lang="en-US"/>
              <a:pPr/>
              <a:t>27</a:t>
            </a:fld>
            <a:endParaRPr lang="en-US"/>
          </a:p>
        </p:txBody>
      </p:sp>
      <p:pic>
        <p:nvPicPr>
          <p:cNvPr id="389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8915"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38916"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3891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8918"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BCCD917B-DE97-C342-BAD2-73705496B22C}" type="slidenum">
              <a:rPr lang="en-US" sz="2400">
                <a:latin typeface="Calibri" charset="0"/>
                <a:cs typeface="Calibri" charset="0"/>
                <a:sym typeface="Calibri" charset="0"/>
              </a:rPr>
              <a:pPr algn="r"/>
              <a:t>27</a:t>
            </a:fld>
            <a:endParaRPr lang="en-US" sz="2400">
              <a:latin typeface="Calibri" charset="0"/>
              <a:cs typeface="Calibri" charset="0"/>
              <a:sym typeface="Calibri" charset="0"/>
            </a:endParaRPr>
          </a:p>
        </p:txBody>
      </p:sp>
      <p:pic>
        <p:nvPicPr>
          <p:cNvPr id="389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357313"/>
            <a:ext cx="13931900" cy="1858962"/>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89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8921"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8922" name="Rectangle 10"/>
          <p:cNvSpPr>
            <a:spLocks/>
          </p:cNvSpPr>
          <p:nvPr/>
        </p:nvSpPr>
        <p:spPr bwMode="auto">
          <a:xfrm>
            <a:off x="5511800" y="3403600"/>
            <a:ext cx="7302500" cy="60579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6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Matthew 26:45-46 (NKJV) </a:t>
            </a:r>
          </a:p>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aseline="32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45</a:t>
            </a:r>
            <a:r>
              <a:rPr lang="en-US" sz="44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 Then He came to His disciples and said to them, "Are you still sleeping and resting? Behold, the hour is at hand, and the Son of Man is being betrayed into the hands of sinners. </a:t>
            </a:r>
            <a:r>
              <a:rPr lang="en-US" sz="4400" baseline="32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46</a:t>
            </a:r>
            <a:r>
              <a:rPr lang="en-US" sz="44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 Rise, let us be going. See, My betrayer is at hand."</a:t>
            </a:r>
          </a:p>
        </p:txBody>
      </p:sp>
    </p:spTree>
  </p:cSld>
  <p:clrMapOvr>
    <a:masterClrMapping/>
  </p:clrMapOvr>
  <p:transition xmlns:p14="http://schemas.microsoft.com/office/powerpoint/2010/mai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B548C3F2-19E0-D24E-80B7-F47015D4D662}" type="slidenum">
              <a:rPr lang="en-US"/>
              <a:pPr/>
              <a:t>28</a:t>
            </a:fld>
            <a:endParaRPr lang="en-US"/>
          </a:p>
        </p:txBody>
      </p:sp>
      <p:pic>
        <p:nvPicPr>
          <p:cNvPr id="399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9939"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39940"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3994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9942"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942D0856-9E20-704C-AD8D-82C15651486D}" type="slidenum">
              <a:rPr lang="en-US" sz="2400">
                <a:latin typeface="Calibri" charset="0"/>
                <a:cs typeface="Calibri" charset="0"/>
                <a:sym typeface="Calibri" charset="0"/>
              </a:rPr>
              <a:pPr algn="r"/>
              <a:t>28</a:t>
            </a:fld>
            <a:endParaRPr lang="en-US" sz="2400">
              <a:latin typeface="Calibri" charset="0"/>
              <a:cs typeface="Calibri" charset="0"/>
              <a:sym typeface="Calibri" charset="0"/>
            </a:endParaRPr>
          </a:p>
        </p:txBody>
      </p:sp>
      <p:pic>
        <p:nvPicPr>
          <p:cNvPr id="399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357313"/>
            <a:ext cx="13931900" cy="1858962"/>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99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994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9946" name="Rectangle 10"/>
          <p:cNvSpPr>
            <a:spLocks/>
          </p:cNvSpPr>
          <p:nvPr/>
        </p:nvSpPr>
        <p:spPr bwMode="auto">
          <a:xfrm>
            <a:off x="5486400" y="3225800"/>
            <a:ext cx="7378700" cy="5994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2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Matthew 26:51-54 (NKJV) </a:t>
            </a:r>
          </a:p>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3300" baseline="32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51</a:t>
            </a:r>
            <a:r>
              <a:rPr lang="en-US" sz="33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 And suddenly, one of those who were with Jesus stretched out his hand and drew his sword, struck the servant of the high priest, and cut off his ear. </a:t>
            </a:r>
            <a:r>
              <a:rPr lang="en-US" sz="3300" baseline="32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52</a:t>
            </a:r>
            <a:r>
              <a:rPr lang="en-US" sz="33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 But Jesus said to him, "Put your sword in its place, for all who take the sword will perish by the sword. </a:t>
            </a:r>
            <a:r>
              <a:rPr lang="en-US" sz="3300" baseline="32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53</a:t>
            </a:r>
            <a:r>
              <a:rPr lang="en-US" sz="33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 Or do you think that I cannot now pray to My Father, and He will provide Me with more than twelve legions of angels? </a:t>
            </a:r>
            <a:r>
              <a:rPr lang="en-US" sz="3300" baseline="32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54</a:t>
            </a:r>
            <a:r>
              <a:rPr lang="en-US" sz="33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 How then could the Scriptures be fulfilled, that it must happen thus?"</a:t>
            </a:r>
          </a:p>
        </p:txBody>
      </p:sp>
    </p:spTree>
  </p:cSld>
  <p:clrMapOvr>
    <a:masterClrMapping/>
  </p:clrMapOvr>
  <p:transition xmlns:p14="http://schemas.microsoft.com/office/powerpoint/2010/mai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E073A16D-0DC9-214A-8D82-3449EDB68791}" type="slidenum">
              <a:rPr lang="en-US"/>
              <a:pPr/>
              <a:t>29</a:t>
            </a:fld>
            <a:endParaRPr lang="en-US"/>
          </a:p>
        </p:txBody>
      </p:sp>
      <p:pic>
        <p:nvPicPr>
          <p:cNvPr id="409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0963"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40964"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4096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0966"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F120158A-8B34-C046-A5F0-182C921F0153}" type="slidenum">
              <a:rPr lang="en-US" sz="2400">
                <a:latin typeface="Calibri" charset="0"/>
                <a:cs typeface="Calibri" charset="0"/>
                <a:sym typeface="Calibri" charset="0"/>
              </a:rPr>
              <a:pPr algn="r"/>
              <a:t>29</a:t>
            </a:fld>
            <a:endParaRPr lang="en-US" sz="2400">
              <a:latin typeface="Calibri" charset="0"/>
              <a:cs typeface="Calibri" charset="0"/>
              <a:sym typeface="Calibri" charset="0"/>
            </a:endParaRPr>
          </a:p>
        </p:txBody>
      </p:sp>
      <p:pic>
        <p:nvPicPr>
          <p:cNvPr id="409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357313"/>
            <a:ext cx="13931900" cy="1858962"/>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09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0969"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0970" name="Rectangle 10"/>
          <p:cNvSpPr>
            <a:spLocks/>
          </p:cNvSpPr>
          <p:nvPr/>
        </p:nvSpPr>
        <p:spPr bwMode="auto">
          <a:xfrm>
            <a:off x="5664200" y="3403600"/>
            <a:ext cx="7150100" cy="50800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6000">
                <a:solidFill>
                  <a:srgbClr val="FFFCAB"/>
                </a:solidFill>
                <a:effectLst>
                  <a:outerShdw blurRad="38100" dist="38100" dir="2700000" algn="tl">
                    <a:srgbClr val="DDDDDD"/>
                  </a:outerShdw>
                </a:effectLst>
                <a:latin typeface="Times New Roman Bold" charset="0"/>
                <a:ea typeface="ＭＳ Ｐゴシック" charset="0"/>
                <a:cs typeface="Times New Roman Bold" charset="0"/>
                <a:sym typeface="Times New Roman Bold" charset="0"/>
              </a:rPr>
              <a:t>John 18:11 (NKJV)</a:t>
            </a:r>
          </a:p>
          <a:p>
            <a:pPr>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5500" baseline="320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11</a:t>
            </a:r>
            <a:r>
              <a:rPr lang="en-US" sz="5500">
                <a:solidFill>
                  <a:srgbClr val="FFFCAB"/>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 So Jesus said to Peter, "Put your sword into the sheath. Shall I not drink the cup which My Father has given Me?"</a:t>
            </a:r>
          </a:p>
        </p:txBody>
      </p:sp>
    </p:spTree>
  </p:cSld>
  <p:clrMapOvr>
    <a:masterClrMapping/>
  </p:clrMapOvr>
  <p:transition xmlns:p14="http://schemas.microsoft.com/office/powerpoint/2010/mai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6337300" y="9296400"/>
            <a:ext cx="32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fld id="{3725F7C8-6AEC-D841-B2B6-10B10E8921EC}" type="slidenum">
              <a:rPr lang="en-US" sz="1800">
                <a:latin typeface="Papyrus" charset="0"/>
                <a:cs typeface="Papyrus" charset="0"/>
                <a:sym typeface="Papyrus" charset="0"/>
              </a:rPr>
              <a:pPr algn="ctr"/>
              <a:t>3</a:t>
            </a:fld>
            <a:endParaRPr lang="en-US" sz="1800">
              <a:latin typeface="Papyrus" charset="0"/>
              <a:cs typeface="Papyrus" charset="0"/>
              <a:sym typeface="Papyrus" charset="0"/>
            </a:endParaRPr>
          </a:p>
        </p:txBody>
      </p:sp>
      <p:pic>
        <p:nvPicPr>
          <p:cNvPr id="819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8195" name="Freeform 3"/>
          <p:cNvSpPr>
            <a:spLocks/>
          </p:cNvSpPr>
          <p:nvPr/>
        </p:nvSpPr>
        <p:spPr bwMode="auto">
          <a:xfrm>
            <a:off x="4660900" y="3032125"/>
            <a:ext cx="4991100" cy="4227513"/>
          </a:xfrm>
          <a:custGeom>
            <a:avLst/>
            <a:gdLst>
              <a:gd name="T0" fmla="*/ 0 w 21600"/>
              <a:gd name="T1" fmla="+- 0 21600 86"/>
              <a:gd name="T2" fmla="*/ 21600 h 21514"/>
              <a:gd name="T3" fmla="*/ 4696 w 21600"/>
              <a:gd name="T4" fmla="+- 0 18291 86"/>
              <a:gd name="T5" fmla="*/ 18291 h 21514"/>
              <a:gd name="T6" fmla="*/ 7043 w 21600"/>
              <a:gd name="T7" fmla="+- 0 14431 86"/>
              <a:gd name="T8" fmla="*/ 14431 h 21514"/>
              <a:gd name="T9" fmla="*/ 8452 w 21600"/>
              <a:gd name="T10" fmla="+- 0 10570 86"/>
              <a:gd name="T11" fmla="*/ 10570 h 21514"/>
              <a:gd name="T12" fmla="*/ 13148 w 21600"/>
              <a:gd name="T13" fmla="+- 0 11122 86"/>
              <a:gd name="T14" fmla="*/ 11122 h 21514"/>
              <a:gd name="T15" fmla="*/ 16435 w 21600"/>
              <a:gd name="T16" fmla="+- 0 10019 86"/>
              <a:gd name="T17" fmla="*/ 10019 h 21514"/>
              <a:gd name="T18" fmla="*/ 18313 w 21600"/>
              <a:gd name="T19" fmla="+- 0 9467 86"/>
              <a:gd name="T20" fmla="*/ 9467 h 21514"/>
              <a:gd name="T21" fmla="*/ 18313 w 21600"/>
              <a:gd name="T22" fmla="+- 0 1746 86"/>
              <a:gd name="T23" fmla="*/ 1746 h 21514"/>
              <a:gd name="T24" fmla="*/ 17843 w 21600"/>
              <a:gd name="T25" fmla="+- 0 92 86"/>
              <a:gd name="T26" fmla="*/ 92 h 21514"/>
              <a:gd name="T27" fmla="*/ 20661 w 21600"/>
              <a:gd name="T28" fmla="+- 0 1195 86"/>
              <a:gd name="T29" fmla="*/ 1195 h 21514"/>
              <a:gd name="T30" fmla="*/ 21600 w 21600"/>
              <a:gd name="T31" fmla="+- 0 643 86"/>
              <a:gd name="T32" fmla="*/ 643 h 2151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21600" h="21514">
                <a:moveTo>
                  <a:pt x="0" y="21514"/>
                </a:moveTo>
                <a:cubicBezTo>
                  <a:pt x="1761" y="20457"/>
                  <a:pt x="3522" y="19400"/>
                  <a:pt x="4696" y="18205"/>
                </a:cubicBezTo>
                <a:cubicBezTo>
                  <a:pt x="5870" y="17010"/>
                  <a:pt x="6417" y="15631"/>
                  <a:pt x="7043" y="14345"/>
                </a:cubicBezTo>
                <a:cubicBezTo>
                  <a:pt x="7670" y="13058"/>
                  <a:pt x="7435" y="11036"/>
                  <a:pt x="8452" y="10484"/>
                </a:cubicBezTo>
                <a:cubicBezTo>
                  <a:pt x="9470" y="9933"/>
                  <a:pt x="11817" y="11128"/>
                  <a:pt x="13148" y="11036"/>
                </a:cubicBezTo>
                <a:cubicBezTo>
                  <a:pt x="14478" y="10944"/>
                  <a:pt x="15574" y="10208"/>
                  <a:pt x="16435" y="9933"/>
                </a:cubicBezTo>
                <a:cubicBezTo>
                  <a:pt x="17296" y="9657"/>
                  <a:pt x="18000" y="10760"/>
                  <a:pt x="18313" y="9381"/>
                </a:cubicBezTo>
                <a:cubicBezTo>
                  <a:pt x="18626" y="8003"/>
                  <a:pt x="18391" y="3223"/>
                  <a:pt x="18313" y="1660"/>
                </a:cubicBezTo>
                <a:cubicBezTo>
                  <a:pt x="18235" y="98"/>
                  <a:pt x="17452" y="98"/>
                  <a:pt x="17843" y="6"/>
                </a:cubicBezTo>
                <a:cubicBezTo>
                  <a:pt x="18235" y="-86"/>
                  <a:pt x="20035" y="1017"/>
                  <a:pt x="20661" y="1109"/>
                </a:cubicBezTo>
                <a:cubicBezTo>
                  <a:pt x="21287" y="1201"/>
                  <a:pt x="21443" y="879"/>
                  <a:pt x="21600" y="557"/>
                </a:cubicBezTo>
              </a:path>
            </a:pathLst>
          </a:custGeom>
          <a:noFill/>
          <a:ln w="76200" cap="flat">
            <a:solidFill>
              <a:srgbClr val="FF3300"/>
            </a:solidFill>
            <a:prstDash val="sysDot"/>
            <a:round/>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196" name="AutoShape 4"/>
          <p:cNvSpPr>
            <a:spLocks/>
          </p:cNvSpPr>
          <p:nvPr/>
        </p:nvSpPr>
        <p:spPr bwMode="auto">
          <a:xfrm>
            <a:off x="6921500" y="4483100"/>
            <a:ext cx="6019800" cy="2997200"/>
          </a:xfrm>
          <a:custGeom>
            <a:avLst/>
            <a:gdLst/>
            <a:ahLst/>
            <a:cxnLst/>
            <a:rect l="0" t="0" r="r" b="b"/>
            <a:pathLst>
              <a:path w="16180" h="21600">
                <a:moveTo>
                  <a:pt x="3840" y="0"/>
                </a:moveTo>
                <a:cubicBezTo>
                  <a:pt x="1719" y="0"/>
                  <a:pt x="0" y="4610"/>
                  <a:pt x="0" y="10297"/>
                </a:cubicBezTo>
                <a:lnTo>
                  <a:pt x="0" y="11303"/>
                </a:lnTo>
                <a:cubicBezTo>
                  <a:pt x="0" y="12630"/>
                  <a:pt x="97" y="13894"/>
                  <a:pt x="268" y="15059"/>
                </a:cubicBezTo>
                <a:lnTo>
                  <a:pt x="-5420" y="19772"/>
                </a:lnTo>
                <a:lnTo>
                  <a:pt x="585" y="16743"/>
                </a:lnTo>
                <a:cubicBezTo>
                  <a:pt x="1263" y="19656"/>
                  <a:pt x="2465" y="21600"/>
                  <a:pt x="3840" y="21600"/>
                </a:cubicBezTo>
                <a:lnTo>
                  <a:pt x="12340" y="21600"/>
                </a:lnTo>
                <a:cubicBezTo>
                  <a:pt x="14461" y="21600"/>
                  <a:pt x="16180" y="16990"/>
                  <a:pt x="16180" y="11303"/>
                </a:cubicBezTo>
                <a:lnTo>
                  <a:pt x="16180" y="10297"/>
                </a:lnTo>
                <a:cubicBezTo>
                  <a:pt x="16180" y="4610"/>
                  <a:pt x="14461" y="0"/>
                  <a:pt x="12340" y="0"/>
                </a:cubicBezTo>
                <a:lnTo>
                  <a:pt x="3840" y="0"/>
                </a:lnTo>
                <a:close/>
                <a:moveTo>
                  <a:pt x="3840" y="0"/>
                </a:moveTo>
              </a:path>
            </a:pathLst>
          </a:custGeom>
          <a:gradFill rotWithShape="0">
            <a:gsLst>
              <a:gs pos="0">
                <a:srgbClr val="FDC6B8"/>
              </a:gs>
              <a:gs pos="100000">
                <a:srgbClr val="FC7E61"/>
              </a:gs>
            </a:gsLst>
            <a:lin ang="5400000" scaled="1"/>
          </a:gradFill>
          <a:ln w="25400" cap="flat">
            <a:solidFill>
              <a:schemeClr val="tx1"/>
            </a:solidFill>
            <a:prstDash val="solid"/>
            <a:miter lim="800000"/>
            <a:headEnd type="none" w="med" len="med"/>
            <a:tailEnd type="none" w="med" len="med"/>
          </a:ln>
        </p:spPr>
        <p:txBody>
          <a:bodyPr lIns="0" tIns="0" rIns="0" bIns="0" anchor="ctr"/>
          <a:lstStyle/>
          <a:p>
            <a:endParaRPr lang="en-US" sz="3400">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endParaRPr>
          </a:p>
          <a:p>
            <a:r>
              <a:rPr lang="en-US" sz="3400">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When they had sung a hymn they went out to the Mt of Olives</a:t>
            </a:r>
          </a:p>
        </p:txBody>
      </p:sp>
      <p:sp>
        <p:nvSpPr>
          <p:cNvPr id="8197" name="Rectangle 5"/>
          <p:cNvSpPr>
            <a:spLocks/>
          </p:cNvSpPr>
          <p:nvPr/>
        </p:nvSpPr>
        <p:spPr bwMode="auto">
          <a:xfrm>
            <a:off x="6440488" y="4470400"/>
            <a:ext cx="6442075" cy="800100"/>
          </a:xfrm>
          <a:prstGeom prst="rect">
            <a:avLst/>
          </a:prstGeom>
          <a:solidFill>
            <a:schemeClr val="accent1"/>
          </a:solidFill>
          <a:ln w="3175" cap="flat">
            <a:solidFill>
              <a:srgbClr val="000000"/>
            </a:solidFill>
            <a:prstDash val="solid"/>
            <a:miter lim="800000"/>
            <a:headEnd type="none" w="med" len="med"/>
            <a:tailEnd type="none" w="med" len="med"/>
          </a:ln>
          <a:effectLst>
            <a:outerShdw blurRad="63500" dist="50800" dir="2700000" algn="ctr" rotWithShape="0">
              <a:schemeClr val="bg2">
                <a:alpha val="50000"/>
              </a:schemeClr>
            </a:outerShdw>
          </a:effectLst>
        </p:spPr>
        <p:txBody>
          <a:bodyPr wrap="none" lIns="0" tIns="0" rIns="0" bIns="0" anchor="ctr">
            <a:spAutoFit/>
          </a:bodyPr>
          <a:lstStyle/>
          <a:p>
            <a:r>
              <a:rPr lang="en-US" sz="4800">
                <a:solidFill>
                  <a:schemeClr val="tx1"/>
                </a:solidFill>
                <a:latin typeface="Arial Bold" charset="0"/>
                <a:ea typeface="ＭＳ Ｐゴシック" charset="0"/>
                <a:cs typeface="Arial Bold" charset="0"/>
                <a:sym typeface="Arial Bold" charset="0"/>
              </a:rPr>
              <a:t>Mat 26:30; Mark 14:26</a:t>
            </a:r>
          </a:p>
        </p:txBody>
      </p:sp>
      <p:sp>
        <p:nvSpPr>
          <p:cNvPr id="8198" name="Rectangle 6"/>
          <p:cNvSpPr>
            <a:spLocks/>
          </p:cNvSpPr>
          <p:nvPr/>
        </p:nvSpPr>
        <p:spPr bwMode="auto">
          <a:xfrm>
            <a:off x="7874000" y="393700"/>
            <a:ext cx="4876800" cy="1562100"/>
          </a:xfrm>
          <a:prstGeom prst="rect">
            <a:avLst/>
          </a:prstGeom>
          <a:gradFill rotWithShape="0">
            <a:gsLst>
              <a:gs pos="0">
                <a:srgbClr val="FFFFFF"/>
              </a:gs>
              <a:gs pos="100000">
                <a:srgbClr val="FFCC66"/>
              </a:gs>
            </a:gsLst>
            <a:lin ang="5400000" scaled="1"/>
          </a:gradFill>
          <a:ln w="3175" cap="flat">
            <a:solidFill>
              <a:srgbClr val="000000"/>
            </a:solidFill>
            <a:prstDash val="solid"/>
            <a:miter lim="800000"/>
            <a:headEnd type="none" w="med" len="med"/>
            <a:tailEnd type="none" w="med" len="med"/>
          </a:ln>
          <a:effectLst>
            <a:outerShdw blurRad="63500" dist="50800" dir="2700000" algn="ctr" rotWithShape="0">
              <a:schemeClr val="bg2">
                <a:alpha val="50000"/>
              </a:schemeClr>
            </a:outerShdw>
          </a:effectLst>
        </p:spPr>
        <p:txBody>
          <a:bodyPr lIns="0" tIns="0" rIns="0" bIns="0" anchor="ctr"/>
          <a:lstStyle/>
          <a:p>
            <a:r>
              <a:rPr lang="en-US" sz="3300">
                <a:solidFill>
                  <a:schemeClr val="tx1"/>
                </a:solidFill>
                <a:effectLst>
                  <a:outerShdw blurRad="38100" dist="38100" dir="2700000" algn="tl">
                    <a:srgbClr val="DDDDDD"/>
                  </a:outerShdw>
                </a:effectLst>
                <a:latin typeface="Arial Bold" charset="0"/>
                <a:ea typeface="ＭＳ Ｐゴシック" charset="0"/>
                <a:cs typeface="Arial Bold" charset="0"/>
                <a:sym typeface="Arial Bold" charset="0"/>
              </a:rPr>
              <a:t>Matthew 26:30-56 Mark 14:26-50 Luke 22:33-46 </a:t>
            </a:r>
          </a:p>
        </p:txBody>
      </p:sp>
      <p:sp>
        <p:nvSpPr>
          <p:cNvPr id="8199" name="AutoShape 7"/>
          <p:cNvSpPr>
            <a:spLocks/>
          </p:cNvSpPr>
          <p:nvPr/>
        </p:nvSpPr>
        <p:spPr bwMode="auto">
          <a:xfrm>
            <a:off x="76200" y="2489200"/>
            <a:ext cx="5727700" cy="3632200"/>
          </a:xfrm>
          <a:custGeom>
            <a:avLst/>
            <a:gdLst/>
            <a:ahLst/>
            <a:cxnLst/>
            <a:rect l="0" t="0" r="r" b="b"/>
            <a:pathLst>
              <a:path w="21600" h="16743">
                <a:moveTo>
                  <a:pt x="5388" y="0"/>
                </a:moveTo>
                <a:cubicBezTo>
                  <a:pt x="2412" y="0"/>
                  <a:pt x="0" y="2949"/>
                  <a:pt x="0" y="6586"/>
                </a:cubicBezTo>
                <a:lnTo>
                  <a:pt x="0" y="10157"/>
                </a:lnTo>
                <a:cubicBezTo>
                  <a:pt x="0" y="13794"/>
                  <a:pt x="2412" y="16743"/>
                  <a:pt x="5388" y="16743"/>
                </a:cubicBezTo>
                <a:lnTo>
                  <a:pt x="12800" y="16743"/>
                </a:lnTo>
                <a:lnTo>
                  <a:pt x="17481" y="21600"/>
                </a:lnTo>
                <a:lnTo>
                  <a:pt x="16510" y="16725"/>
                </a:lnTo>
                <a:cubicBezTo>
                  <a:pt x="19346" y="16535"/>
                  <a:pt x="21600" y="13671"/>
                  <a:pt x="21600" y="10157"/>
                </a:cubicBezTo>
                <a:lnTo>
                  <a:pt x="21600" y="6586"/>
                </a:lnTo>
                <a:cubicBezTo>
                  <a:pt x="21600" y="2949"/>
                  <a:pt x="19188" y="0"/>
                  <a:pt x="16212" y="0"/>
                </a:cubicBezTo>
                <a:lnTo>
                  <a:pt x="5388" y="0"/>
                </a:lnTo>
                <a:close/>
                <a:moveTo>
                  <a:pt x="5388" y="0"/>
                </a:moveTo>
              </a:path>
            </a:pathLst>
          </a:custGeom>
          <a:gradFill rotWithShape="0">
            <a:gsLst>
              <a:gs pos="0">
                <a:srgbClr val="D7FFB5"/>
              </a:gs>
              <a:gs pos="100000">
                <a:srgbClr val="D3DAB9"/>
              </a:gs>
            </a:gsLst>
            <a:lin ang="5400000" scaled="1"/>
          </a:gradFill>
          <a:ln w="25400" cap="flat">
            <a:solidFill>
              <a:schemeClr val="tx1"/>
            </a:solidFill>
            <a:prstDash val="solid"/>
            <a:miter lim="800000"/>
            <a:headEnd type="none" w="med" len="med"/>
            <a:tailEnd type="none" w="med" len="med"/>
          </a:ln>
        </p:spPr>
        <p:txBody>
          <a:bodyPr lIns="0" tIns="0" rIns="0" bIns="0" anchor="ctr"/>
          <a:lstStyle/>
          <a:p>
            <a:r>
              <a:rPr lang="en-US" sz="3300" baseline="32000">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31</a:t>
            </a:r>
            <a:r>
              <a:rPr lang="en-US" sz="3300">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 But that the world may know that I love the Father, and as the Father gave Me commandment, so I do. Arise, let us go from here.</a:t>
            </a:r>
          </a:p>
        </p:txBody>
      </p:sp>
      <p:sp>
        <p:nvSpPr>
          <p:cNvPr id="8200" name="Rectangle 8"/>
          <p:cNvSpPr>
            <a:spLocks/>
          </p:cNvSpPr>
          <p:nvPr/>
        </p:nvSpPr>
        <p:spPr bwMode="auto">
          <a:xfrm>
            <a:off x="493713" y="1917700"/>
            <a:ext cx="3324225" cy="800100"/>
          </a:xfrm>
          <a:prstGeom prst="rect">
            <a:avLst/>
          </a:prstGeom>
          <a:solidFill>
            <a:schemeClr val="accent1"/>
          </a:solidFill>
          <a:ln w="3175" cap="flat">
            <a:solidFill>
              <a:srgbClr val="000000"/>
            </a:solidFill>
            <a:prstDash val="solid"/>
            <a:miter lim="800000"/>
            <a:headEnd type="none" w="med" len="med"/>
            <a:tailEnd type="none" w="med" len="med"/>
          </a:ln>
          <a:effectLst>
            <a:outerShdw blurRad="63500" dist="50800" dir="2700000" algn="ctr" rotWithShape="0">
              <a:schemeClr val="bg2">
                <a:alpha val="50000"/>
              </a:schemeClr>
            </a:outerShdw>
          </a:effectLst>
        </p:spPr>
        <p:txBody>
          <a:bodyPr wrap="none" lIns="0" tIns="0" rIns="0" bIns="0" anchor="ctr">
            <a:spAutoFit/>
          </a:bodyPr>
          <a:lstStyle/>
          <a:p>
            <a:r>
              <a:rPr lang="en-US" sz="4800">
                <a:solidFill>
                  <a:schemeClr val="tx1"/>
                </a:solidFill>
                <a:latin typeface="Arial Bold" charset="0"/>
                <a:ea typeface="ＭＳ Ｐゴシック" charset="0"/>
                <a:cs typeface="Arial Bold" charset="0"/>
                <a:sym typeface="Arial Bold" charset="0"/>
              </a:rPr>
              <a:t>John 14:31</a:t>
            </a:r>
          </a:p>
        </p:txBody>
      </p:sp>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8196"/>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grpId="0" nodeType="afterEffect">
                                  <p:stCondLst>
                                    <p:cond delay="0"/>
                                  </p:stCondLst>
                                  <p:childTnLst>
                                    <p:set>
                                      <p:cBhvr>
                                        <p:cTn id="9" dur="1" fill="hold">
                                          <p:stCondLst>
                                            <p:cond delay="499"/>
                                          </p:stCondLst>
                                        </p:cTn>
                                        <p:tgtEl>
                                          <p:spTgt spid="819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199"/>
                                        </p:tgtEl>
                                        <p:attrNameLst>
                                          <p:attrName>style.visibility</p:attrName>
                                        </p:attrNameLst>
                                      </p:cBhvr>
                                      <p:to>
                                        <p:strVal val="visible"/>
                                      </p:to>
                                    </p:set>
                                    <p:animEffect transition="in" filter="wipe(down)">
                                      <p:cBhvr>
                                        <p:cTn id="14" dur="500"/>
                                        <p:tgtEl>
                                          <p:spTgt spid="8199"/>
                                        </p:tgtEl>
                                      </p:cBhvr>
                                    </p:animEffect>
                                  </p:childTnLst>
                                </p:cTn>
                              </p:par>
                            </p:childTnLst>
                          </p:cTn>
                        </p:par>
                        <p:par>
                          <p:cTn id="15" fill="hold" nodeType="afterGroup">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8200"/>
                                        </p:tgtEl>
                                        <p:attrNameLst>
                                          <p:attrName>style.visibility</p:attrName>
                                        </p:attrNameLst>
                                      </p:cBhvr>
                                      <p:to>
                                        <p:strVal val="visible"/>
                                      </p:to>
                                    </p:set>
                                    <p:animEffect transition="in" filter="wipe(down)">
                                      <p:cBhvr>
                                        <p:cTn id="18"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7" grpId="0" animBg="1" autoUpdateAnimBg="0"/>
      <p:bldP spid="8199" grpId="0" animBg="1" autoUpdateAnimBg="0"/>
      <p:bldP spid="8200"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425E695D-52B2-AE4E-8B86-115154CCC63F}" type="slidenum">
              <a:rPr lang="en-US"/>
              <a:pPr/>
              <a:t>30</a:t>
            </a:fld>
            <a:endParaRPr lang="en-US"/>
          </a:p>
        </p:txBody>
      </p:sp>
      <p:pic>
        <p:nvPicPr>
          <p:cNvPr id="419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1987"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41988"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4198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1990"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48FAC697-8B99-324D-A23F-11DABB7E6113}" type="slidenum">
              <a:rPr lang="en-US" sz="2400">
                <a:latin typeface="Calibri" charset="0"/>
                <a:cs typeface="Calibri" charset="0"/>
                <a:sym typeface="Calibri" charset="0"/>
              </a:rPr>
              <a:pPr algn="r"/>
              <a:t>30</a:t>
            </a:fld>
            <a:endParaRPr lang="en-US" sz="2400">
              <a:latin typeface="Calibri" charset="0"/>
              <a:cs typeface="Calibri" charset="0"/>
              <a:sym typeface="Calibri" charset="0"/>
            </a:endParaRPr>
          </a:p>
        </p:txBody>
      </p:sp>
      <p:pic>
        <p:nvPicPr>
          <p:cNvPr id="419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357313"/>
            <a:ext cx="13931900" cy="1858962"/>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99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993"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1994" name="Rectangle 10"/>
          <p:cNvSpPr>
            <a:spLocks/>
          </p:cNvSpPr>
          <p:nvPr/>
        </p:nvSpPr>
        <p:spPr bwMode="auto">
          <a:xfrm>
            <a:off x="5664200" y="3257550"/>
            <a:ext cx="7112000" cy="60960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pPr marL="774700" indent="-774700" algn="l">
              <a:spcBef>
                <a:spcPts val="600"/>
              </a:spcBef>
              <a:buClr>
                <a:srgbClr val="FFCC66"/>
              </a:buClr>
              <a:buSzPct val="125000"/>
              <a:buFont typeface="Zapf Dingbats" charset="0"/>
              <a:buChar char="✦"/>
            </a:pP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Jesus resigned Himself to His Father</a:t>
            </a:r>
            <a:r>
              <a:rPr lang="ja-JP" altLang="en-US" sz="36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s will (Luke 22:42</a:t>
            </a:r>
            <a:r>
              <a:rPr lang="en-US" sz="36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a:t>
            </a:r>
          </a:p>
          <a:p>
            <a:pPr marL="774700" indent="-774700" algn="l">
              <a:spcBef>
                <a:spcPts val="600"/>
              </a:spcBef>
              <a:buClr>
                <a:srgbClr val="FFCC66"/>
              </a:buClr>
              <a:buSzPct val="125000"/>
              <a:buFont typeface="Zapf Dingbats" charset="0"/>
              <a:buChar char="✦"/>
            </a:pPr>
            <a:r>
              <a:rPr lang="en-US" sz="36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a:t>
            </a: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He did not please Himself (Romans 15:3).</a:t>
            </a:r>
          </a:p>
          <a:p>
            <a:pPr marL="774700" indent="-774700" algn="l">
              <a:spcBef>
                <a:spcPts val="600"/>
              </a:spcBef>
              <a:buClr>
                <a:srgbClr val="FFCC66"/>
              </a:buClr>
              <a:buSzPct val="125000"/>
              <a:buFont typeface="Zapf Dingbats" charset="0"/>
              <a:buChar char="✦"/>
            </a:pP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The Father answered His prayer - He was heard because of His godly fear - (Luke 22:43, </a:t>
            </a:r>
            <a:r>
              <a:rPr lang="en-US" sz="3600" dirty="0" err="1">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Heb</a:t>
            </a: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5:7)</a:t>
            </a:r>
          </a:p>
          <a:p>
            <a:pPr marL="774700" indent="-774700" algn="l">
              <a:spcBef>
                <a:spcPts val="600"/>
              </a:spcBef>
              <a:buClr>
                <a:srgbClr val="FFCC66"/>
              </a:buClr>
              <a:buSzPct val="125000"/>
              <a:buFont typeface="Zapf Dingbats" charset="0"/>
              <a:buChar char="✦"/>
            </a:pP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He learned obedience through suffering - (</a:t>
            </a:r>
            <a:r>
              <a:rPr lang="en-US" sz="3600" dirty="0" err="1">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Heb</a:t>
            </a: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5:8; </a:t>
            </a:r>
            <a:r>
              <a:rPr lang="en-US" sz="3600" dirty="0" err="1">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Phili</a:t>
            </a: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2:8)</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94">
                                            <p:txEl>
                                              <p:pRg st="0" end="0"/>
                                            </p:txEl>
                                          </p:spTgt>
                                        </p:tgtEl>
                                        <p:attrNameLst>
                                          <p:attrName>style.visibility</p:attrName>
                                        </p:attrNameLst>
                                      </p:cBhvr>
                                      <p:to>
                                        <p:strVal val="visible"/>
                                      </p:to>
                                    </p:set>
                                    <p:animEffect transition="in" filter="wipe(left)">
                                      <p:cBhvr>
                                        <p:cTn id="7" dur="500"/>
                                        <p:tgtEl>
                                          <p:spTgt spid="419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94">
                                            <p:txEl>
                                              <p:pRg st="1" end="1"/>
                                            </p:txEl>
                                          </p:spTgt>
                                        </p:tgtEl>
                                        <p:attrNameLst>
                                          <p:attrName>style.visibility</p:attrName>
                                        </p:attrNameLst>
                                      </p:cBhvr>
                                      <p:to>
                                        <p:strVal val="visible"/>
                                      </p:to>
                                    </p:set>
                                    <p:animEffect transition="in" filter="wipe(left)">
                                      <p:cBhvr>
                                        <p:cTn id="12" dur="500"/>
                                        <p:tgtEl>
                                          <p:spTgt spid="419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94">
                                            <p:txEl>
                                              <p:pRg st="2" end="2"/>
                                            </p:txEl>
                                          </p:spTgt>
                                        </p:tgtEl>
                                        <p:attrNameLst>
                                          <p:attrName>style.visibility</p:attrName>
                                        </p:attrNameLst>
                                      </p:cBhvr>
                                      <p:to>
                                        <p:strVal val="visible"/>
                                      </p:to>
                                    </p:set>
                                    <p:animEffect transition="in" filter="wipe(left)">
                                      <p:cBhvr>
                                        <p:cTn id="17" dur="500"/>
                                        <p:tgtEl>
                                          <p:spTgt spid="4199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94">
                                            <p:txEl>
                                              <p:pRg st="3" end="3"/>
                                            </p:txEl>
                                          </p:spTgt>
                                        </p:tgtEl>
                                        <p:attrNameLst>
                                          <p:attrName>style.visibility</p:attrName>
                                        </p:attrNameLst>
                                      </p:cBhvr>
                                      <p:to>
                                        <p:strVal val="visible"/>
                                      </p:to>
                                    </p:set>
                                    <p:animEffect transition="in" filter="wipe(left)">
                                      <p:cBhvr>
                                        <p:cTn id="22" dur="500"/>
                                        <p:tgtEl>
                                          <p:spTgt spid="419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F5B4019F-085B-E745-9B44-B86C1AE0181A}" type="slidenum">
              <a:rPr lang="en-US"/>
              <a:pPr/>
              <a:t>31</a:t>
            </a:fld>
            <a:endParaRPr lang="en-US"/>
          </a:p>
        </p:txBody>
      </p:sp>
      <p:pic>
        <p:nvPicPr>
          <p:cNvPr id="430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3011"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43012"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4301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3014"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D64E1C0D-C4F4-8C44-A4B5-646CF6EE228E}" type="slidenum">
              <a:rPr lang="en-US" sz="2400">
                <a:latin typeface="Calibri" charset="0"/>
                <a:cs typeface="Calibri" charset="0"/>
                <a:sym typeface="Calibri" charset="0"/>
              </a:rPr>
              <a:pPr algn="r"/>
              <a:t>31</a:t>
            </a:fld>
            <a:endParaRPr lang="en-US" sz="2400">
              <a:latin typeface="Calibri" charset="0"/>
              <a:cs typeface="Calibri" charset="0"/>
              <a:sym typeface="Calibri" charset="0"/>
            </a:endParaRPr>
          </a:p>
        </p:txBody>
      </p:sp>
      <p:pic>
        <p:nvPicPr>
          <p:cNvPr id="430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3016" name="Rectangle 8"/>
          <p:cNvSpPr>
            <a:spLocks/>
          </p:cNvSpPr>
          <p:nvPr/>
        </p:nvSpPr>
        <p:spPr bwMode="auto">
          <a:xfrm>
            <a:off x="5664200" y="3257550"/>
            <a:ext cx="7112000" cy="6248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pPr marL="774700" indent="-774700" algn="l">
              <a:spcBef>
                <a:spcPts val="600"/>
              </a:spcBef>
              <a:buClr>
                <a:srgbClr val="FFCC66"/>
              </a:buClr>
              <a:buSzPct val="125000"/>
              <a:buFont typeface="Zapf Dingbats" charset="0"/>
              <a:buChar char="✦"/>
            </a:pP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Surrendered, arrested and led to the high priest </a:t>
            </a:r>
            <a:r>
              <a:rPr lang="en-US" sz="36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a:t>
            </a:r>
          </a:p>
          <a:p>
            <a:pPr marL="774700" indent="-774700" algn="l">
              <a:spcBef>
                <a:spcPts val="600"/>
              </a:spcBef>
              <a:buClr>
                <a:srgbClr val="FFCC66"/>
              </a:buClr>
              <a:buSzPct val="125000"/>
              <a:buFont typeface="Zapf Dingbats" charset="0"/>
              <a:buChar char="✦"/>
            </a:pPr>
            <a:r>
              <a:rPr lang="en-US" sz="36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Struck</a:t>
            </a: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mocked, spit upon -</a:t>
            </a:r>
          </a:p>
          <a:p>
            <a:pPr marL="774700" indent="-774700" algn="l">
              <a:spcBef>
                <a:spcPts val="600"/>
              </a:spcBef>
              <a:buClr>
                <a:srgbClr val="FFCC66"/>
              </a:buClr>
              <a:buSzPct val="125000"/>
              <a:buFont typeface="Zapf Dingbats" charset="0"/>
              <a:buChar char="✦"/>
            </a:pP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Led to Pilate, then to Herod &amp; back to Pilate -</a:t>
            </a:r>
          </a:p>
          <a:p>
            <a:pPr marL="774700" indent="-774700" algn="l">
              <a:spcBef>
                <a:spcPts val="600"/>
              </a:spcBef>
              <a:buClr>
                <a:srgbClr val="FFCC66"/>
              </a:buClr>
              <a:buSzPct val="125000"/>
              <a:buFont typeface="Zapf Dingbats" charset="0"/>
              <a:buChar char="✦"/>
            </a:pP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Mocked, scourged, crown of thorns . . .</a:t>
            </a:r>
          </a:p>
          <a:p>
            <a:pPr marL="774700" indent="-774700" algn="l">
              <a:spcBef>
                <a:spcPts val="600"/>
              </a:spcBef>
              <a:buClr>
                <a:srgbClr val="FFCC66"/>
              </a:buClr>
              <a:buSzPct val="125000"/>
              <a:buFont typeface="Zapf Dingbats" charset="0"/>
              <a:buChar char="✦"/>
            </a:pP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Fell under the weight of His cross -</a:t>
            </a:r>
          </a:p>
          <a:p>
            <a:pPr marL="774700" indent="-774700" algn="l">
              <a:spcBef>
                <a:spcPts val="600"/>
              </a:spcBef>
              <a:buClr>
                <a:srgbClr val="FFCC66"/>
              </a:buClr>
              <a:buSzPct val="125000"/>
              <a:buFont typeface="Zapf Dingbats" charset="0"/>
              <a:buChar char="✦"/>
            </a:pP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Crucified - </a:t>
            </a:r>
          </a:p>
        </p:txBody>
      </p:sp>
      <p:pic>
        <p:nvPicPr>
          <p:cNvPr id="430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1397000"/>
            <a:ext cx="13716000" cy="18288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3018" name="Pictur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 y="3124200"/>
            <a:ext cx="4864100" cy="3962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3019" name="Rectangle 11"/>
          <p:cNvSpPr>
            <a:spLocks/>
          </p:cNvSpPr>
          <p:nvPr/>
        </p:nvSpPr>
        <p:spPr bwMode="auto">
          <a:xfrm>
            <a:off x="292100" y="7175500"/>
            <a:ext cx="5232400" cy="22225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500"/>
              </a:spcBef>
            </a:pPr>
            <a:r>
              <a:rPr lang="en-US" sz="3000">
                <a:solidFill>
                  <a:srgbClr val="FFFFFF"/>
                </a:solidFill>
                <a:effectLst>
                  <a:outerShdw blurRad="38100" dist="38100" dir="2700000" algn="tl">
                    <a:srgbClr val="DDDDDD"/>
                  </a:outerShdw>
                </a:effectLst>
                <a:latin typeface="Times New Roman Bold" charset="0"/>
                <a:ea typeface="ＭＳ Ｐゴシック" charset="0"/>
                <a:cs typeface="Times New Roman Bold" charset="0"/>
                <a:sym typeface="Times New Roman Bold" charset="0"/>
              </a:rPr>
              <a:t>Isaiah 52:14 (NKJV) </a:t>
            </a:r>
            <a:r>
              <a:rPr lang="en-US" sz="3000">
                <a:solidFill>
                  <a:srgbClr val="FFFFFF"/>
                </a:solidFill>
                <a:effectLst>
                  <a:outerShdw blurRad="38100" dist="38100" dir="2700000" algn="tl">
                    <a:srgbClr val="DDDDDD"/>
                  </a:outerShdw>
                </a:effectLst>
                <a:latin typeface="Times New Roman" charset="0"/>
                <a:ea typeface="ヒラギノ明朝 ProN W3" charset="0"/>
                <a:cs typeface="ヒラギノ明朝 ProN W3" charset="0"/>
                <a:sym typeface="Times New Roman" charset="0"/>
              </a:rPr>
              <a:t/>
            </a:r>
            <a:br>
              <a:rPr lang="en-US" sz="3000">
                <a:solidFill>
                  <a:srgbClr val="FFFFFF"/>
                </a:solidFill>
                <a:effectLst>
                  <a:outerShdw blurRad="38100" dist="38100" dir="2700000" algn="tl">
                    <a:srgbClr val="DDDDDD"/>
                  </a:outerShdw>
                </a:effectLst>
                <a:latin typeface="Times New Roman" charset="0"/>
                <a:ea typeface="ヒラギノ明朝 ProN W3" charset="0"/>
                <a:cs typeface="ヒラギノ明朝 ProN W3" charset="0"/>
                <a:sym typeface="Times New Roman" charset="0"/>
              </a:rPr>
            </a:br>
            <a:r>
              <a:rPr lang="en-US" sz="3000" baseline="32000">
                <a:solidFill>
                  <a:srgbClr val="FFFFFF"/>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14 </a:t>
            </a:r>
            <a:r>
              <a:rPr lang="en-US" sz="3000">
                <a:solidFill>
                  <a:srgbClr val="FFFFFF"/>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t>Just as many were astonished at you, So His visage was marred more than any man, And His form more than the sons of men; </a:t>
            </a:r>
            <a:br>
              <a:rPr lang="en-US" sz="3000">
                <a:solidFill>
                  <a:srgbClr val="FFFFFF"/>
                </a:solidFill>
                <a:effectLst>
                  <a:outerShdw blurRad="38100" dist="38100" dir="2700000" algn="tl">
                    <a:srgbClr val="DDDDDD"/>
                  </a:outerShdw>
                </a:effectLst>
                <a:latin typeface="Times New Roman" charset="0"/>
                <a:ea typeface="ＭＳ Ｐゴシック" charset="0"/>
                <a:cs typeface="Times New Roman" charset="0"/>
                <a:sym typeface="Times New Roman" charset="0"/>
              </a:rPr>
            </a:br>
            <a:endParaRPr lang="en-US" sz="3000">
              <a:solidFill>
                <a:srgbClr val="FFFFFF"/>
              </a:solidFill>
              <a:effectLst>
                <a:outerShdw blurRad="38100" dist="38100" dir="2700000" algn="tl">
                  <a:srgbClr val="DDDDDD"/>
                </a:outerShdw>
              </a:effectLst>
              <a:latin typeface="Times New Roman" charset="0"/>
              <a:ea typeface="ＭＳ Ｐゴシック" charset="0"/>
              <a:cs typeface="Times New Roman" charset="0"/>
              <a:sym typeface="Times New Roman"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30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430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430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4301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4301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8" presetClass="entr" presetSubtype="0" fill="hold" grpId="0" nodeType="clickEffect">
                                  <p:stCondLst>
                                    <p:cond delay="0"/>
                                  </p:stCondLst>
                                  <p:childTnLst>
                                    <p:set>
                                      <p:cBhvr>
                                        <p:cTn id="26" dur="1" fill="hold">
                                          <p:stCondLst>
                                            <p:cond delay="499"/>
                                          </p:stCondLst>
                                        </p:cTn>
                                        <p:tgtEl>
                                          <p:spTgt spid="430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8ACA5199-7BBE-0F4B-BEDD-C856B3BFF643}" type="slidenum">
              <a:rPr lang="en-US"/>
              <a:pPr/>
              <a:t>32</a:t>
            </a:fld>
            <a:endParaRPr lang="en-US"/>
          </a:p>
        </p:txBody>
      </p:sp>
      <p:pic>
        <p:nvPicPr>
          <p:cNvPr id="440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4035"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44036"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4403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4038"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9FECC57F-BBF5-C64F-B268-D73B1CFA842A}" type="slidenum">
              <a:rPr lang="en-US" sz="2400">
                <a:latin typeface="Calibri" charset="0"/>
                <a:cs typeface="Calibri" charset="0"/>
                <a:sym typeface="Calibri" charset="0"/>
              </a:rPr>
              <a:pPr algn="r"/>
              <a:t>32</a:t>
            </a:fld>
            <a:endParaRPr lang="en-US" sz="2400">
              <a:latin typeface="Calibri" charset="0"/>
              <a:cs typeface="Calibri" charset="0"/>
              <a:sym typeface="Calibri" charset="0"/>
            </a:endParaRPr>
          </a:p>
        </p:txBody>
      </p:sp>
      <p:pic>
        <p:nvPicPr>
          <p:cNvPr id="440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357313"/>
            <a:ext cx="13931900" cy="1858962"/>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40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4041"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4042" name="Rectangle 10"/>
          <p:cNvSpPr>
            <a:spLocks/>
          </p:cNvSpPr>
          <p:nvPr/>
        </p:nvSpPr>
        <p:spPr bwMode="auto">
          <a:xfrm>
            <a:off x="5689600" y="3536950"/>
            <a:ext cx="7112000" cy="58420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pPr marL="774700" indent="-774700" algn="l">
              <a:spcBef>
                <a:spcPts val="600"/>
              </a:spcBef>
              <a:buClr>
                <a:srgbClr val="FFCC66"/>
              </a:buClr>
              <a:buSzPct val="125000"/>
              <a:buFont typeface="Zapf Dingbats" charset="0"/>
              <a:buChar char="✦"/>
            </a:pPr>
            <a:r>
              <a:rPr lang="en-US" sz="44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Jesus Warns Us – Are We Sleeping? - Matt. 26:</a:t>
            </a:r>
            <a:r>
              <a:rPr lang="en-US" sz="44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41</a:t>
            </a:r>
          </a:p>
          <a:p>
            <a:pPr marL="774700" indent="-774700" algn="l">
              <a:spcBef>
                <a:spcPts val="600"/>
              </a:spcBef>
              <a:buClr>
                <a:srgbClr val="FFCC66"/>
              </a:buClr>
              <a:buSzPct val="125000"/>
              <a:buFont typeface="Zapf Dingbats" charset="0"/>
              <a:buChar char="✦"/>
            </a:pPr>
            <a:r>
              <a:rPr lang="en-US" sz="44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Doing </a:t>
            </a:r>
            <a:r>
              <a:rPr lang="en-US" sz="44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Right </a:t>
            </a:r>
            <a:r>
              <a:rPr lang="en-US" sz="4400" dirty="0" err="1">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Doesn</a:t>
            </a:r>
            <a:r>
              <a:rPr lang="ja-JP" altLang="en-US" sz="44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44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t Always Feel Good At The Moment - Matt. 26:</a:t>
            </a:r>
            <a:r>
              <a:rPr lang="en-US" sz="44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39</a:t>
            </a:r>
          </a:p>
          <a:p>
            <a:pPr marL="774700" indent="-774700" algn="l">
              <a:spcBef>
                <a:spcPts val="600"/>
              </a:spcBef>
              <a:buClr>
                <a:srgbClr val="FFCC66"/>
              </a:buClr>
              <a:buSzPct val="125000"/>
              <a:buFont typeface="Zapf Dingbats" charset="0"/>
              <a:buChar char="✦"/>
            </a:pPr>
            <a:r>
              <a:rPr lang="en-US" sz="44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When </a:t>
            </a:r>
            <a:r>
              <a:rPr lang="en-US" sz="44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Temptation Comes, The Time To Prepare Is Past - Matt. 26:56</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4042">
                                            <p:txEl>
                                              <p:pRg st="0" end="0"/>
                                            </p:txEl>
                                          </p:spTgt>
                                        </p:tgtEl>
                                        <p:attrNameLst>
                                          <p:attrName>style.visibility</p:attrName>
                                        </p:attrNameLst>
                                      </p:cBhvr>
                                      <p:to>
                                        <p:strVal val="visible"/>
                                      </p:to>
                                    </p:set>
                                    <p:anim calcmode="lin" valueType="num">
                                      <p:cBhvr>
                                        <p:cTn id="7" dur="1000" fill="hold"/>
                                        <p:tgtEl>
                                          <p:spTgt spid="4404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04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404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4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4042">
                                            <p:txEl>
                                              <p:pRg st="1" end="1"/>
                                            </p:txEl>
                                          </p:spTgt>
                                        </p:tgtEl>
                                        <p:attrNameLst>
                                          <p:attrName>style.visibility</p:attrName>
                                        </p:attrNameLst>
                                      </p:cBhvr>
                                      <p:to>
                                        <p:strVal val="visible"/>
                                      </p:to>
                                    </p:set>
                                    <p:anim calcmode="lin" valueType="num">
                                      <p:cBhvr>
                                        <p:cTn id="15" dur="1000" fill="hold"/>
                                        <p:tgtEl>
                                          <p:spTgt spid="4404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404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404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404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4042">
                                            <p:txEl>
                                              <p:pRg st="2" end="2"/>
                                            </p:txEl>
                                          </p:spTgt>
                                        </p:tgtEl>
                                        <p:attrNameLst>
                                          <p:attrName>style.visibility</p:attrName>
                                        </p:attrNameLst>
                                      </p:cBhvr>
                                      <p:to>
                                        <p:strVal val="visible"/>
                                      </p:to>
                                    </p:set>
                                    <p:anim calcmode="lin" valueType="num">
                                      <p:cBhvr>
                                        <p:cTn id="23" dur="1000" fill="hold"/>
                                        <p:tgtEl>
                                          <p:spTgt spid="4404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404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404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404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85992625-6C6B-564F-9415-A16A773ED168}" type="slidenum">
              <a:rPr lang="en-US"/>
              <a:pPr/>
              <a:t>33</a:t>
            </a:fld>
            <a:endParaRPr lang="en-US"/>
          </a:p>
        </p:txBody>
      </p:sp>
      <p:pic>
        <p:nvPicPr>
          <p:cNvPr id="450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5059"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45060"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4506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5062"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D575C10E-BDED-6242-954D-A61E244A909C}" type="slidenum">
              <a:rPr lang="en-US" sz="2400">
                <a:latin typeface="Calibri" charset="0"/>
                <a:cs typeface="Calibri" charset="0"/>
                <a:sym typeface="Calibri" charset="0"/>
              </a:rPr>
              <a:pPr algn="r"/>
              <a:t>33</a:t>
            </a:fld>
            <a:endParaRPr lang="en-US" sz="2400">
              <a:latin typeface="Calibri" charset="0"/>
              <a:cs typeface="Calibri" charset="0"/>
              <a:sym typeface="Calibri" charset="0"/>
            </a:endParaRPr>
          </a:p>
        </p:txBody>
      </p:sp>
      <p:pic>
        <p:nvPicPr>
          <p:cNvPr id="450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357313"/>
            <a:ext cx="13931900" cy="1858962"/>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506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506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5066" name="Rectangle 10"/>
          <p:cNvSpPr>
            <a:spLocks/>
          </p:cNvSpPr>
          <p:nvPr/>
        </p:nvSpPr>
        <p:spPr bwMode="auto">
          <a:xfrm>
            <a:off x="5689600" y="3524250"/>
            <a:ext cx="7112000" cy="55118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pPr marL="774700" indent="-774700" algn="l">
              <a:spcBef>
                <a:spcPts val="600"/>
              </a:spcBef>
              <a:buClr>
                <a:srgbClr val="FFCC66"/>
              </a:buClr>
              <a:buSzPct val="125000"/>
              <a:buFont typeface="Zapf Dingbats" charset="0"/>
              <a:buChar char="✦"/>
            </a:pP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Jesus Went To His Death Willingly And Proved His Love Forever - Matt. 26:46; John 18:1-</a:t>
            </a:r>
            <a:r>
              <a:rPr lang="en-US" sz="40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8</a:t>
            </a:r>
          </a:p>
          <a:p>
            <a:pPr marL="774700" indent="-774700" algn="l">
              <a:spcBef>
                <a:spcPts val="600"/>
              </a:spcBef>
              <a:buClr>
                <a:srgbClr val="FFCC66"/>
              </a:buClr>
              <a:buSzPct val="125000"/>
              <a:buFont typeface="Zapf Dingbats" charset="0"/>
              <a:buChar char="✦"/>
            </a:pPr>
            <a:r>
              <a:rPr lang="en-US" sz="4000" dirty="0" smtClean="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When </a:t>
            </a: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We Trust God and His way, Suffering In Doing Right Leads To Glory - </a:t>
            </a:r>
            <a:r>
              <a:rPr lang="en-US" sz="4000" dirty="0" err="1">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Lk</a:t>
            </a: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24:13-32;  2 Cor. 4:7-18</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5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450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72ADA969-E423-6045-9D70-C5D7F8973687}" type="slidenum">
              <a:rPr lang="en-US"/>
              <a:pPr/>
              <a:t>34</a:t>
            </a:fld>
            <a:endParaRPr lang="en-US"/>
          </a:p>
        </p:txBody>
      </p:sp>
      <p:pic>
        <p:nvPicPr>
          <p:cNvPr id="460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6083"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46084"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460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6086"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4DFE8F0E-A711-294F-B7A8-0C702559A321}" type="slidenum">
              <a:rPr lang="en-US" sz="2400">
                <a:latin typeface="Calibri" charset="0"/>
                <a:cs typeface="Calibri" charset="0"/>
                <a:sym typeface="Calibri" charset="0"/>
              </a:rPr>
              <a:pPr algn="r"/>
              <a:t>34</a:t>
            </a:fld>
            <a:endParaRPr lang="en-US" sz="2400">
              <a:latin typeface="Calibri" charset="0"/>
              <a:cs typeface="Calibri" charset="0"/>
              <a:sym typeface="Calibri" charset="0"/>
            </a:endParaRPr>
          </a:p>
        </p:txBody>
      </p:sp>
      <p:pic>
        <p:nvPicPr>
          <p:cNvPr id="460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357313"/>
            <a:ext cx="13931900" cy="1858962"/>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60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6089"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6090" name="Rectangle 10"/>
          <p:cNvSpPr>
            <a:spLocks/>
          </p:cNvSpPr>
          <p:nvPr/>
        </p:nvSpPr>
        <p:spPr bwMode="auto">
          <a:xfrm>
            <a:off x="5689600" y="3219450"/>
            <a:ext cx="7112000" cy="64008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pPr marL="774700" indent="-774700" algn="l">
              <a:spcBef>
                <a:spcPts val="600"/>
              </a:spcBef>
              <a:buClr>
                <a:srgbClr val="FFCC66"/>
              </a:buClr>
              <a:buSzPct val="125000"/>
              <a:buFont typeface="Zapf Dingbats" charset="0"/>
              <a:buChar char="✦"/>
            </a:pP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No one who is serious about being a Christian can remain unmoved as they think of Jesus</a:t>
            </a:r>
            <a:r>
              <a:rPr lang="ja-JP" altLang="en-US" sz="40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agony in the Garden. </a:t>
            </a:r>
          </a:p>
          <a:p>
            <a:pPr marL="774700" indent="-774700" algn="l">
              <a:spcBef>
                <a:spcPts val="600"/>
              </a:spcBef>
              <a:buClr>
                <a:srgbClr val="FFCC66"/>
              </a:buClr>
              <a:buSzPct val="125000"/>
              <a:buFont typeface="Zapf Dingbats" charset="0"/>
              <a:buChar char="✦"/>
            </a:pP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But why did he </a:t>
            </a:r>
            <a:r>
              <a:rPr lang="ja-JP" altLang="en-US" sz="40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drink the bitter cup</a:t>
            </a:r>
            <a:r>
              <a:rPr lang="ja-JP" altLang="en-US" sz="40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Because he loved us so. It was our sin, indeed it was my sin (!) that took him there.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90">
                                            <p:txEl>
                                              <p:pRg st="0" end="0"/>
                                            </p:txEl>
                                          </p:spTgt>
                                        </p:tgtEl>
                                        <p:attrNameLst>
                                          <p:attrName>style.visibility</p:attrName>
                                        </p:attrNameLst>
                                      </p:cBhvr>
                                      <p:to>
                                        <p:strVal val="visible"/>
                                      </p:to>
                                    </p:set>
                                    <p:animEffect transition="in" filter="wipe(left)">
                                      <p:cBhvr>
                                        <p:cTn id="7" dur="500"/>
                                        <p:tgtEl>
                                          <p:spTgt spid="460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90">
                                            <p:txEl>
                                              <p:pRg st="1" end="1"/>
                                            </p:txEl>
                                          </p:spTgt>
                                        </p:tgtEl>
                                        <p:attrNameLst>
                                          <p:attrName>style.visibility</p:attrName>
                                        </p:attrNameLst>
                                      </p:cBhvr>
                                      <p:to>
                                        <p:strVal val="visible"/>
                                      </p:to>
                                    </p:set>
                                    <p:animEffect transition="in" filter="wipe(left)">
                                      <p:cBhvr>
                                        <p:cTn id="12" dur="500"/>
                                        <p:tgtEl>
                                          <p:spTgt spid="460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9E83F176-6797-8A42-931F-FE2897258F6B}" type="slidenum">
              <a:rPr lang="en-US"/>
              <a:pPr/>
              <a:t>35</a:t>
            </a:fld>
            <a:endParaRPr lang="en-US"/>
          </a:p>
        </p:txBody>
      </p:sp>
      <p:pic>
        <p:nvPicPr>
          <p:cNvPr id="4710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7107"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47108"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4710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7110"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3F125496-3238-DA44-BFA9-6E84FE5E4628}" type="slidenum">
              <a:rPr lang="en-US" sz="2400">
                <a:latin typeface="Calibri" charset="0"/>
                <a:cs typeface="Calibri" charset="0"/>
                <a:sym typeface="Calibri" charset="0"/>
              </a:rPr>
              <a:pPr algn="r"/>
              <a:t>35</a:t>
            </a:fld>
            <a:endParaRPr lang="en-US" sz="2400">
              <a:latin typeface="Calibri" charset="0"/>
              <a:cs typeface="Calibri" charset="0"/>
              <a:sym typeface="Calibri" charset="0"/>
            </a:endParaRPr>
          </a:p>
        </p:txBody>
      </p:sp>
      <p:pic>
        <p:nvPicPr>
          <p:cNvPr id="471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357313"/>
            <a:ext cx="13931900" cy="1858962"/>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71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7113"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56100"/>
            <a:ext cx="75692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7114" name="Rectangle 10"/>
          <p:cNvSpPr>
            <a:spLocks/>
          </p:cNvSpPr>
          <p:nvPr/>
        </p:nvSpPr>
        <p:spPr bwMode="auto">
          <a:xfrm>
            <a:off x="5867400" y="3549650"/>
            <a:ext cx="7112000" cy="56388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pPr>
              <a:spcBef>
                <a:spcPts val="600"/>
              </a:spcBef>
            </a:pPr>
            <a:r>
              <a:rPr lang="en-US" sz="6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Let us think deeply of his distress, His grief and sorrow, and fashion our lives accordingly.</a:t>
            </a:r>
          </a:p>
          <a:p>
            <a:pPr>
              <a:spcBef>
                <a:spcPts val="600"/>
              </a:spcBef>
            </a:pPr>
            <a:r>
              <a:rPr lang="en-US" sz="67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Pray &amp; Obey!</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71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471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F1F542B3-4F5B-DA4B-BB60-09F2D5EEF631}" type="slidenum">
              <a:rPr lang="en-US"/>
              <a:pPr/>
              <a:t>37</a:t>
            </a:fld>
            <a:endParaRPr lang="en-US"/>
          </a:p>
        </p:txBody>
      </p:sp>
      <p:pic>
        <p:nvPicPr>
          <p:cNvPr id="491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9155"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49156"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4915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9158"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E22A4F8D-90C6-454E-8B20-C6CC0E276023}" type="slidenum">
              <a:rPr lang="en-US" sz="2400">
                <a:latin typeface="Calibri" charset="0"/>
                <a:cs typeface="Calibri" charset="0"/>
                <a:sym typeface="Calibri" charset="0"/>
              </a:rPr>
              <a:pPr algn="r"/>
              <a:t>37</a:t>
            </a:fld>
            <a:endParaRPr lang="en-US" sz="2400">
              <a:latin typeface="Calibri" charset="0"/>
              <a:cs typeface="Calibri" charset="0"/>
              <a:sym typeface="Calibri" charset="0"/>
            </a:endParaRPr>
          </a:p>
        </p:txBody>
      </p:sp>
      <p:pic>
        <p:nvPicPr>
          <p:cNvPr id="49159"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190500"/>
            <a:ext cx="14336713" cy="10133013"/>
          </a:xfrm>
          <a:prstGeom prst="rect">
            <a:avLst/>
          </a:prstGeom>
          <a:noFill/>
          <a:ln>
            <a:noFill/>
          </a:ln>
          <a:effectLst>
            <a:outerShdw blurRad="63500" dist="76199" dir="2700000" algn="ctr" rotWithShape="0">
              <a:schemeClr val="bg2">
                <a:alpha val="8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916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00" y="-127000"/>
            <a:ext cx="9144000" cy="3060700"/>
          </a:xfrm>
          <a:prstGeom prst="rect">
            <a:avLst/>
          </a:prstGeom>
          <a:noFill/>
          <a:ln>
            <a:noFill/>
          </a:ln>
          <a:effectLst>
            <a:outerShdw blurRad="63500" dist="76199" dir="2700000" algn="ctr" rotWithShape="0">
              <a:srgbClr val="000000">
                <a:alpha val="8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9161" name="Rectangle 9"/>
          <p:cNvSpPr>
            <a:spLocks/>
          </p:cNvSpPr>
          <p:nvPr/>
        </p:nvSpPr>
        <p:spPr bwMode="auto">
          <a:xfrm>
            <a:off x="1930400" y="5429250"/>
            <a:ext cx="9144000" cy="2971800"/>
          </a:xfrm>
          <a:prstGeom prst="rect">
            <a:avLst/>
          </a:prstGeom>
          <a:gradFill rotWithShape="0">
            <a:gsLst>
              <a:gs pos="0">
                <a:srgbClr val="191919">
                  <a:alpha val="42999"/>
                </a:srgbClr>
              </a:gs>
              <a:gs pos="100000">
                <a:srgbClr val="464658">
                  <a:alpha val="39000"/>
                </a:srgbClr>
              </a:gs>
            </a:gsLst>
            <a:lin ang="5400000" scaled="1"/>
          </a:gradFill>
          <a:ln>
            <a:noFill/>
          </a:ln>
          <a:effectLst>
            <a:outerShdw blurRad="152400" dist="76199" dir="2460002" algn="ctr" rotWithShape="0">
              <a:srgbClr val="000000">
                <a:alpha val="74998"/>
              </a:srgbClr>
            </a:outerShdw>
          </a:effectLst>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nchor="ctr"/>
          <a:lstStyle/>
          <a:p>
            <a:r>
              <a:rPr lang="en-US" sz="3300" dirty="0">
                <a:solidFill>
                  <a:srgbClr val="FED198"/>
                </a:solidFill>
                <a:effectLst>
                  <a:outerShdw blurRad="38100" dist="38100" dir="2700000" algn="tl">
                    <a:srgbClr val="000000"/>
                  </a:outerShdw>
                </a:effectLst>
                <a:latin typeface="Charcoal CY" charset="0"/>
                <a:ea typeface="ＭＳ Ｐゴシック" charset="0"/>
                <a:cs typeface="Charcoal CY" charset="0"/>
                <a:sym typeface="Charcoal CY" charset="0"/>
              </a:rPr>
              <a:t>Charts by Don McClain</a:t>
            </a:r>
          </a:p>
          <a:p>
            <a:r>
              <a:rPr lang="en-US" sz="2400" dirty="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rPr>
              <a:t>Prepared March 7-9, 2013 - Preached March 10, 2013West 65th Street church of Christ, P.O. Box 190062, Little Rock AR 72219501-568-1062Prepared using </a:t>
            </a:r>
            <a:r>
              <a:rPr lang="en-US" sz="2400" dirty="0" err="1">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rPr>
              <a:t>KeynoteEmail</a:t>
            </a:r>
            <a:r>
              <a:rPr lang="en-US" sz="2400" dirty="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rPr>
              <a:t> – </a:t>
            </a:r>
            <a:r>
              <a:rPr lang="en-US" sz="2400" dirty="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hlinkClick r:id="rId6" invalidUrl="http://"/>
              </a:rPr>
              <a:t>donmcclain@sbcglobal.net</a:t>
            </a:r>
            <a:r>
              <a:rPr lang="en-US" sz="2400" dirty="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rPr>
              <a:t>  More Keynote, PPT &amp; Audio </a:t>
            </a:r>
            <a:r>
              <a:rPr lang="en-US" sz="2400" dirty="0" err="1">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rPr>
              <a:t>Sermons:http</a:t>
            </a:r>
            <a:r>
              <a:rPr lang="en-US" sz="2400" dirty="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rPr>
              <a:t>://w65stchurchofchri</a:t>
            </a:r>
            <a:r>
              <a:rPr lang="en-US" sz="2400" dirty="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hlinkClick r:id="rId7"/>
              </a:rPr>
              <a:t>st.org/coc/sermons/ </a:t>
            </a:r>
          </a:p>
        </p:txBody>
      </p:sp>
      <p:sp>
        <p:nvSpPr>
          <p:cNvPr id="49162" name="Rectangle 10"/>
          <p:cNvSpPr>
            <a:spLocks/>
          </p:cNvSpPr>
          <p:nvPr/>
        </p:nvSpPr>
        <p:spPr bwMode="auto">
          <a:xfrm>
            <a:off x="469900" y="8578850"/>
            <a:ext cx="12052300" cy="965200"/>
          </a:xfrm>
          <a:prstGeom prst="rect">
            <a:avLst/>
          </a:prstGeom>
          <a:solidFill>
            <a:schemeClr val="accent1"/>
          </a:solidFill>
          <a:ln w="38100" cap="flat">
            <a:solidFill>
              <a:srgbClr val="FFFFFF"/>
            </a:solidFill>
            <a:prstDash val="solid"/>
            <a:round/>
            <a:headEnd type="none" w="med" len="med"/>
            <a:tailEnd type="none" w="med" len="med"/>
          </a:ln>
          <a:effectLst>
            <a:outerShdw blurRad="38100" dist="19999" dir="5400000" algn="ctr" rotWithShape="0">
              <a:srgbClr val="000000">
                <a:alpha val="37999"/>
              </a:srgbClr>
            </a:outerShdw>
          </a:effectLst>
        </p:spPr>
        <p:txBody>
          <a:bodyPr lIns="0" tIns="0" rIns="0" bIns="0"/>
          <a:lstStyle/>
          <a:p>
            <a:r>
              <a:rPr lang="en-US" sz="1800">
                <a:solidFill>
                  <a:srgbClr val="FFFFFF"/>
                </a:solidFill>
                <a:effectLst>
                  <a:outerShdw blurRad="38100" dist="38100" dir="2700000" algn="tl">
                    <a:srgbClr val="000000"/>
                  </a:outerShdw>
                </a:effectLst>
                <a:latin typeface="Book Antiqua" charset="0"/>
                <a:ea typeface="ＭＳ Ｐゴシック" charset="0"/>
                <a:cs typeface="Book Antiqua" charset="0"/>
                <a:sym typeface="Book Antiqua" charset="0"/>
              </a:rPr>
              <a:t>Note – Many of the transition effects used in this presentation will be lost using PPT 2007 Viewer</a:t>
            </a:r>
            <a:endParaRPr lang="en-US" sz="4000">
              <a:solidFill>
                <a:srgbClr val="FFFFFF"/>
              </a:solidFill>
              <a:latin typeface="Book Antiqua" charset="0"/>
              <a:ea typeface="ＭＳ Ｐゴシック" charset="0"/>
              <a:cs typeface="Book Antiqua" charset="0"/>
              <a:sym typeface="Book Antiqua" charset="0"/>
            </a:endParaRPr>
          </a:p>
          <a:p>
            <a:r>
              <a:rPr lang="en-US" sz="1800" u="sng">
                <a:solidFill>
                  <a:srgbClr val="CC9900"/>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8"/>
              </a:rPr>
              <a:t>http://www.microsoft.com/downloads/details.aspx?FamilyID=cb9bf144-1076-4615-9951-294eeb832823&amp;displaylang=en</a:t>
            </a:r>
            <a:r>
              <a:rPr lang="en-US" sz="1800">
                <a:solidFill>
                  <a:srgbClr val="FFFFFF"/>
                </a:solidFill>
                <a:effectLst>
                  <a:outerShdw blurRad="38100" dist="38100" dir="2700000" algn="tl">
                    <a:srgbClr val="000000"/>
                  </a:outerShdw>
                </a:effectLst>
                <a:latin typeface="Book Antiqua" charset="0"/>
                <a:ea typeface="ＭＳ Ｐゴシック" charset="0"/>
                <a:cs typeface="Book Antiqua" charset="0"/>
                <a:sym typeface="Book Antiqua" charset="0"/>
              </a:rPr>
              <a:t> </a:t>
            </a:r>
          </a:p>
        </p:txBody>
      </p:sp>
    </p:spTree>
  </p:cSld>
  <p:clrMapOvr>
    <a:masterClrMapping/>
  </p:clrMapOvr>
  <p:transition xmlns:p14="http://schemas.microsoft.com/office/powerpoint/2010/main" spd="med">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73EA5958-0830-1341-9DEC-EA1480DDB5C0}" type="slidenum">
              <a:rPr lang="en-US"/>
              <a:pPr/>
              <a:t>38</a:t>
            </a:fld>
            <a:endParaRPr lang="en-US"/>
          </a:p>
        </p:txBody>
      </p:sp>
      <p:pic>
        <p:nvPicPr>
          <p:cNvPr id="501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0179"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50180"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5018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0182"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68C679F8-6E65-CB49-B20F-E36C5A80C677}" type="slidenum">
              <a:rPr lang="en-US" sz="2400">
                <a:latin typeface="Calibri" charset="0"/>
                <a:cs typeface="Calibri" charset="0"/>
                <a:sym typeface="Calibri" charset="0"/>
              </a:rPr>
              <a:pPr algn="r"/>
              <a:t>38</a:t>
            </a:fld>
            <a:endParaRPr lang="en-US" sz="2400">
              <a:latin typeface="Calibri" charset="0"/>
              <a:cs typeface="Calibri" charset="0"/>
              <a:sym typeface="Calibri" charset="0"/>
            </a:endParaRPr>
          </a:p>
        </p:txBody>
      </p:sp>
      <p:sp>
        <p:nvSpPr>
          <p:cNvPr id="50183" name="Rectangle 7"/>
          <p:cNvSpPr>
            <a:spLocks/>
          </p:cNvSpPr>
          <p:nvPr/>
        </p:nvSpPr>
        <p:spPr bwMode="auto">
          <a:xfrm>
            <a:off x="901700" y="444500"/>
            <a:ext cx="11366500" cy="8864600"/>
          </a:xfrm>
          <a:prstGeom prst="rect">
            <a:avLst/>
          </a:prstGeom>
          <a:noFill/>
          <a:ln>
            <a:noFill/>
          </a:ln>
          <a:effectLst>
            <a:outerShdw blurRad="152400" dist="63499" dir="2760029"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r>
              <a:rPr lang="en-US" sz="5500" dirty="0">
                <a:solidFill>
                  <a:srgbClr val="FFFFFF"/>
                </a:solidFill>
                <a:effectLst>
                  <a:outerShdw blurRad="38100" dist="38100" dir="2700000" algn="tl">
                    <a:srgbClr val="DDDDDD"/>
                  </a:outerShdw>
                </a:effectLst>
                <a:latin typeface="Dominican  Small Caps" charset="0"/>
                <a:ea typeface="ＭＳ Ｐゴシック" charset="0"/>
                <a:cs typeface="Dominican  Small Caps" charset="0"/>
                <a:sym typeface="Dominican  Small Caps" charset="0"/>
              </a:rPr>
              <a:t>Isaiah 53:1-12 (NKJV) </a:t>
            </a:r>
            <a:endParaRPr lang="en-US" sz="5500" dirty="0" smtClean="0">
              <a:solidFill>
                <a:srgbClr val="FFFFFF"/>
              </a:solidFill>
              <a:effectLst>
                <a:outerShdw blurRad="38100" dist="38100" dir="2700000" algn="tl">
                  <a:srgbClr val="DDDDDD"/>
                </a:outerShdw>
              </a:effectLst>
              <a:latin typeface="Dominican  Small Caps" charset="0"/>
              <a:ea typeface="ＭＳ Ｐゴシック" charset="0"/>
              <a:cs typeface="Dominican  Small Caps" charset="0"/>
              <a:sym typeface="Dominican  Small Caps" charset="0"/>
            </a:endParaRPr>
          </a:p>
          <a:p>
            <a:r>
              <a:rPr lang="en-US" sz="4400" baseline="32000" dirty="0" smtClean="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1</a:t>
            </a:r>
            <a:r>
              <a:rPr lang="en-US" sz="4400" dirty="0" smtClean="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 </a:t>
            </a:r>
            <a:r>
              <a:rPr lang="en-US" sz="44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Who has believed our report? And to whom has the arm of the LORD been revealed? </a:t>
            </a:r>
            <a:r>
              <a:rPr lang="en-US" sz="4400" baseline="320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2</a:t>
            </a:r>
            <a:r>
              <a:rPr lang="en-US" sz="44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 For He shall grow up before Him as a tender plant, And as a root out of dry ground. He has no form or comeliness; And when we see Him, There is no beauty that we should desire Him. </a:t>
            </a:r>
            <a:r>
              <a:rPr lang="en-US" sz="4400" baseline="320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3</a:t>
            </a:r>
            <a:r>
              <a:rPr lang="en-US" sz="44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 He is despised and rejected by men, A Man of sorrows and acquainted with grief. And we hid, as it were, our faces from Him; He was despised, and we did not esteem Him. </a:t>
            </a:r>
            <a:r>
              <a:rPr lang="en-US" sz="4400" baseline="320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4</a:t>
            </a:r>
            <a:r>
              <a:rPr lang="en-US" sz="44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 Surely He has borne our </a:t>
            </a:r>
            <a:r>
              <a:rPr lang="en-US" sz="4400" dirty="0" err="1">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griefs</a:t>
            </a:r>
            <a:r>
              <a:rPr lang="en-US" sz="44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 And carried our sorrows; Yet we esteemed Him stricken, Smitten by God, and afflicted. </a:t>
            </a:r>
          </a:p>
        </p:txBody>
      </p:sp>
    </p:spTree>
  </p:cSld>
  <p:clrMapOvr>
    <a:masterClrMapping/>
  </p:clrMapOvr>
  <p:transition xmlns:p14="http://schemas.microsoft.com/office/powerpoint/2010/main" spd="med">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41EB23A6-D1FE-8444-A1F6-6FDC5BD7BC4F}" type="slidenum">
              <a:rPr lang="en-US"/>
              <a:pPr/>
              <a:t>39</a:t>
            </a:fld>
            <a:endParaRPr lang="en-US"/>
          </a:p>
        </p:txBody>
      </p:sp>
      <p:pic>
        <p:nvPicPr>
          <p:cNvPr id="5120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1203"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51204"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5120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1206"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362699F4-F38F-E147-B425-47527DD13BAE}" type="slidenum">
              <a:rPr lang="en-US" sz="2400">
                <a:latin typeface="Calibri" charset="0"/>
                <a:cs typeface="Calibri" charset="0"/>
                <a:sym typeface="Calibri" charset="0"/>
              </a:rPr>
              <a:pPr algn="r"/>
              <a:t>39</a:t>
            </a:fld>
            <a:endParaRPr lang="en-US" sz="2400">
              <a:latin typeface="Calibri" charset="0"/>
              <a:cs typeface="Calibri" charset="0"/>
              <a:sym typeface="Calibri" charset="0"/>
            </a:endParaRPr>
          </a:p>
        </p:txBody>
      </p:sp>
      <p:sp>
        <p:nvSpPr>
          <p:cNvPr id="51207" name="Rectangle 7"/>
          <p:cNvSpPr>
            <a:spLocks/>
          </p:cNvSpPr>
          <p:nvPr/>
        </p:nvSpPr>
        <p:spPr bwMode="auto">
          <a:xfrm>
            <a:off x="901700" y="444500"/>
            <a:ext cx="11366500" cy="8636000"/>
          </a:xfrm>
          <a:prstGeom prst="rect">
            <a:avLst/>
          </a:prstGeom>
          <a:noFill/>
          <a:ln>
            <a:noFill/>
          </a:ln>
          <a:effectLst>
            <a:outerShdw blurRad="152400" dist="63499" dir="2760029"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r>
              <a:rPr lang="en-US" sz="5500" dirty="0">
                <a:solidFill>
                  <a:srgbClr val="FFFFFF"/>
                </a:solidFill>
                <a:effectLst>
                  <a:outerShdw blurRad="38100" dist="38100" dir="2700000" algn="tl">
                    <a:srgbClr val="DDDDDD"/>
                  </a:outerShdw>
                </a:effectLst>
                <a:latin typeface="Dominican  Small Caps" charset="0"/>
                <a:ea typeface="ＭＳ Ｐゴシック" charset="0"/>
                <a:cs typeface="Dominican  Small Caps" charset="0"/>
                <a:sym typeface="Dominican  Small Caps" charset="0"/>
              </a:rPr>
              <a:t>Isaiah 53:1-12 (NKJV) </a:t>
            </a:r>
            <a:endParaRPr lang="en-US" sz="5500" dirty="0" smtClean="0">
              <a:solidFill>
                <a:srgbClr val="FFFFFF"/>
              </a:solidFill>
              <a:effectLst>
                <a:outerShdw blurRad="38100" dist="38100" dir="2700000" algn="tl">
                  <a:srgbClr val="DDDDDD"/>
                </a:outerShdw>
              </a:effectLst>
              <a:latin typeface="Dominican  Small Caps" charset="0"/>
              <a:ea typeface="ＭＳ Ｐゴシック" charset="0"/>
              <a:cs typeface="Dominican  Small Caps" charset="0"/>
              <a:sym typeface="Dominican  Small Caps" charset="0"/>
            </a:endParaRPr>
          </a:p>
          <a:p>
            <a:r>
              <a:rPr lang="en-US" sz="4700" baseline="32000" dirty="0" smtClean="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5</a:t>
            </a:r>
            <a:r>
              <a:rPr lang="en-US" sz="4700" dirty="0" smtClean="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 </a:t>
            </a:r>
            <a:r>
              <a:rPr lang="en-US" sz="47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But He was wounded for our transgressions, He was bruised for our iniquities; The chastisement for our peace was upon Him, And by His stripes we are healed. </a:t>
            </a:r>
            <a:r>
              <a:rPr lang="en-US" sz="4700" baseline="320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6</a:t>
            </a:r>
            <a:r>
              <a:rPr lang="en-US" sz="47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 All we like sheep have gone astray; We have turned, every one, to his own way; And the LORD has laid on Him the iniquity of us all. </a:t>
            </a:r>
            <a:r>
              <a:rPr lang="en-US" sz="4700" baseline="320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7</a:t>
            </a:r>
            <a:r>
              <a:rPr lang="en-US" sz="47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 He was oppressed and He was afflicted, Yet He opened not His mouth; He was led as a lamb to the slaughter, And as a sheep before its shearers is silent, So He opened not His mouth. </a:t>
            </a:r>
          </a:p>
        </p:txBody>
      </p:sp>
    </p:spTree>
  </p:cSld>
  <p:clrMapOvr>
    <a:masterClrMapping/>
  </p:clrMapOvr>
  <p:transition xmlns:p14="http://schemas.microsoft.com/office/powerpoint/2010/mai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337300" y="9296400"/>
            <a:ext cx="32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fld id="{A7DDF789-F9B1-6343-AB51-B7FF7DAB24CA}" type="slidenum">
              <a:rPr lang="en-US" sz="1800">
                <a:latin typeface="Papyrus" charset="0"/>
                <a:cs typeface="Papyrus" charset="0"/>
                <a:sym typeface="Papyrus" charset="0"/>
              </a:rPr>
              <a:pPr algn="ctr"/>
              <a:t>4</a:t>
            </a:fld>
            <a:endParaRPr lang="en-US" sz="1800">
              <a:latin typeface="Papyrus" charset="0"/>
              <a:cs typeface="Papyrus" charset="0"/>
              <a:sym typeface="Papyrus" charset="0"/>
            </a:endParaRPr>
          </a:p>
        </p:txBody>
      </p:sp>
      <p:pic>
        <p:nvPicPr>
          <p:cNvPr id="1024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0243" name="Freeform 3"/>
          <p:cNvSpPr>
            <a:spLocks/>
          </p:cNvSpPr>
          <p:nvPr/>
        </p:nvSpPr>
        <p:spPr bwMode="auto">
          <a:xfrm>
            <a:off x="4660900" y="3032125"/>
            <a:ext cx="4991100" cy="4227513"/>
          </a:xfrm>
          <a:custGeom>
            <a:avLst/>
            <a:gdLst>
              <a:gd name="T0" fmla="*/ 0 w 21600"/>
              <a:gd name="T1" fmla="+- 0 21600 86"/>
              <a:gd name="T2" fmla="*/ 21600 h 21514"/>
              <a:gd name="T3" fmla="*/ 4696 w 21600"/>
              <a:gd name="T4" fmla="+- 0 18291 86"/>
              <a:gd name="T5" fmla="*/ 18291 h 21514"/>
              <a:gd name="T6" fmla="*/ 7043 w 21600"/>
              <a:gd name="T7" fmla="+- 0 14431 86"/>
              <a:gd name="T8" fmla="*/ 14431 h 21514"/>
              <a:gd name="T9" fmla="*/ 8452 w 21600"/>
              <a:gd name="T10" fmla="+- 0 10570 86"/>
              <a:gd name="T11" fmla="*/ 10570 h 21514"/>
              <a:gd name="T12" fmla="*/ 13148 w 21600"/>
              <a:gd name="T13" fmla="+- 0 11122 86"/>
              <a:gd name="T14" fmla="*/ 11122 h 21514"/>
              <a:gd name="T15" fmla="*/ 16435 w 21600"/>
              <a:gd name="T16" fmla="+- 0 10019 86"/>
              <a:gd name="T17" fmla="*/ 10019 h 21514"/>
              <a:gd name="T18" fmla="*/ 18313 w 21600"/>
              <a:gd name="T19" fmla="+- 0 9467 86"/>
              <a:gd name="T20" fmla="*/ 9467 h 21514"/>
              <a:gd name="T21" fmla="*/ 18313 w 21600"/>
              <a:gd name="T22" fmla="+- 0 1746 86"/>
              <a:gd name="T23" fmla="*/ 1746 h 21514"/>
              <a:gd name="T24" fmla="*/ 17843 w 21600"/>
              <a:gd name="T25" fmla="+- 0 92 86"/>
              <a:gd name="T26" fmla="*/ 92 h 21514"/>
              <a:gd name="T27" fmla="*/ 20661 w 21600"/>
              <a:gd name="T28" fmla="+- 0 1195 86"/>
              <a:gd name="T29" fmla="*/ 1195 h 21514"/>
              <a:gd name="T30" fmla="*/ 21600 w 21600"/>
              <a:gd name="T31" fmla="+- 0 643 86"/>
              <a:gd name="T32" fmla="*/ 643 h 2151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21600" h="21514">
                <a:moveTo>
                  <a:pt x="0" y="21514"/>
                </a:moveTo>
                <a:cubicBezTo>
                  <a:pt x="1761" y="20457"/>
                  <a:pt x="3522" y="19400"/>
                  <a:pt x="4696" y="18205"/>
                </a:cubicBezTo>
                <a:cubicBezTo>
                  <a:pt x="5870" y="17010"/>
                  <a:pt x="6417" y="15631"/>
                  <a:pt x="7043" y="14345"/>
                </a:cubicBezTo>
                <a:cubicBezTo>
                  <a:pt x="7670" y="13058"/>
                  <a:pt x="7435" y="11036"/>
                  <a:pt x="8452" y="10484"/>
                </a:cubicBezTo>
                <a:cubicBezTo>
                  <a:pt x="9470" y="9933"/>
                  <a:pt x="11817" y="11128"/>
                  <a:pt x="13148" y="11036"/>
                </a:cubicBezTo>
                <a:cubicBezTo>
                  <a:pt x="14478" y="10944"/>
                  <a:pt x="15574" y="10208"/>
                  <a:pt x="16435" y="9933"/>
                </a:cubicBezTo>
                <a:cubicBezTo>
                  <a:pt x="17296" y="9657"/>
                  <a:pt x="18000" y="10760"/>
                  <a:pt x="18313" y="9381"/>
                </a:cubicBezTo>
                <a:cubicBezTo>
                  <a:pt x="18626" y="8003"/>
                  <a:pt x="18391" y="3223"/>
                  <a:pt x="18313" y="1660"/>
                </a:cubicBezTo>
                <a:cubicBezTo>
                  <a:pt x="18235" y="98"/>
                  <a:pt x="17452" y="98"/>
                  <a:pt x="17843" y="6"/>
                </a:cubicBezTo>
                <a:cubicBezTo>
                  <a:pt x="18235" y="-86"/>
                  <a:pt x="20035" y="1017"/>
                  <a:pt x="20661" y="1109"/>
                </a:cubicBezTo>
                <a:cubicBezTo>
                  <a:pt x="21287" y="1201"/>
                  <a:pt x="21443" y="879"/>
                  <a:pt x="21600" y="557"/>
                </a:cubicBezTo>
              </a:path>
            </a:pathLst>
          </a:custGeom>
          <a:noFill/>
          <a:ln w="76200" cap="flat">
            <a:solidFill>
              <a:srgbClr val="FF3300"/>
            </a:solidFill>
            <a:prstDash val="sysDot"/>
            <a:round/>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244" name="AutoShape 4"/>
          <p:cNvSpPr>
            <a:spLocks/>
          </p:cNvSpPr>
          <p:nvPr/>
        </p:nvSpPr>
        <p:spPr bwMode="auto">
          <a:xfrm>
            <a:off x="520700" y="2489200"/>
            <a:ext cx="5283200" cy="3543300"/>
          </a:xfrm>
          <a:custGeom>
            <a:avLst/>
            <a:gdLst/>
            <a:ahLst/>
            <a:cxnLst/>
            <a:rect l="0" t="0" r="r" b="b"/>
            <a:pathLst>
              <a:path w="21600" h="16695">
                <a:moveTo>
                  <a:pt x="5841" y="0"/>
                </a:moveTo>
                <a:cubicBezTo>
                  <a:pt x="2615" y="0"/>
                  <a:pt x="0" y="3014"/>
                  <a:pt x="0" y="6732"/>
                </a:cubicBezTo>
                <a:lnTo>
                  <a:pt x="0" y="9963"/>
                </a:lnTo>
                <a:cubicBezTo>
                  <a:pt x="0" y="13681"/>
                  <a:pt x="2615" y="16695"/>
                  <a:pt x="5841" y="16695"/>
                </a:cubicBezTo>
                <a:lnTo>
                  <a:pt x="13102" y="16695"/>
                </a:lnTo>
                <a:lnTo>
                  <a:pt x="18441" y="21600"/>
                </a:lnTo>
                <a:lnTo>
                  <a:pt x="17188" y="16484"/>
                </a:lnTo>
                <a:cubicBezTo>
                  <a:pt x="19722" y="15748"/>
                  <a:pt x="21600" y="13112"/>
                  <a:pt x="21600" y="9963"/>
                </a:cubicBezTo>
                <a:lnTo>
                  <a:pt x="21600" y="6732"/>
                </a:lnTo>
                <a:cubicBezTo>
                  <a:pt x="21600" y="3014"/>
                  <a:pt x="18985" y="0"/>
                  <a:pt x="15759" y="0"/>
                </a:cubicBezTo>
                <a:lnTo>
                  <a:pt x="5841" y="0"/>
                </a:lnTo>
                <a:close/>
                <a:moveTo>
                  <a:pt x="5841" y="0"/>
                </a:moveTo>
              </a:path>
            </a:pathLst>
          </a:custGeom>
          <a:gradFill rotWithShape="0">
            <a:gsLst>
              <a:gs pos="0">
                <a:srgbClr val="D7FFB5"/>
              </a:gs>
              <a:gs pos="100000">
                <a:srgbClr val="D3DAB9"/>
              </a:gs>
            </a:gsLst>
            <a:lin ang="5400000" scaled="1"/>
          </a:gradFill>
          <a:ln w="25400" cap="flat">
            <a:solidFill>
              <a:schemeClr val="tx1"/>
            </a:solidFill>
            <a:prstDash val="solid"/>
            <a:miter lim="800000"/>
            <a:headEnd type="none" w="med" len="med"/>
            <a:tailEnd type="none" w="med" len="med"/>
          </a:ln>
        </p:spPr>
        <p:txBody>
          <a:bodyPr lIns="0" tIns="0" rIns="0" bIns="0" anchor="ctr"/>
          <a:lstStyle/>
          <a:p>
            <a:r>
              <a:rPr lang="en-US" sz="3400">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Now there was also a dispute among them, as to which of them should be considered the greatest.</a:t>
            </a:r>
          </a:p>
        </p:txBody>
      </p:sp>
      <p:sp>
        <p:nvSpPr>
          <p:cNvPr id="10245" name="Rectangle 5"/>
          <p:cNvSpPr>
            <a:spLocks/>
          </p:cNvSpPr>
          <p:nvPr/>
        </p:nvSpPr>
        <p:spPr bwMode="auto">
          <a:xfrm>
            <a:off x="412750" y="2082800"/>
            <a:ext cx="4171950" cy="800100"/>
          </a:xfrm>
          <a:prstGeom prst="rect">
            <a:avLst/>
          </a:prstGeom>
          <a:solidFill>
            <a:schemeClr val="accent1"/>
          </a:solidFill>
          <a:ln w="3175" cap="flat">
            <a:solidFill>
              <a:srgbClr val="000000"/>
            </a:solidFill>
            <a:prstDash val="solid"/>
            <a:miter lim="800000"/>
            <a:headEnd type="none" w="med" len="med"/>
            <a:tailEnd type="none" w="med" len="med"/>
          </a:ln>
          <a:effectLst>
            <a:outerShdw blurRad="63500" dist="50800" dir="2700000" algn="ctr" rotWithShape="0">
              <a:schemeClr val="bg2">
                <a:alpha val="50000"/>
              </a:schemeClr>
            </a:outerShdw>
          </a:effectLst>
        </p:spPr>
        <p:txBody>
          <a:bodyPr wrap="none" lIns="0" tIns="0" rIns="0" bIns="0" anchor="ctr">
            <a:spAutoFit/>
          </a:bodyPr>
          <a:lstStyle/>
          <a:p>
            <a:r>
              <a:rPr lang="en-US" sz="4800">
                <a:solidFill>
                  <a:schemeClr val="tx1"/>
                </a:solidFill>
                <a:latin typeface="Arial Bold" charset="0"/>
                <a:ea typeface="ＭＳ Ｐゴシック" charset="0"/>
                <a:cs typeface="Arial Bold" charset="0"/>
                <a:sym typeface="Arial Bold" charset="0"/>
              </a:rPr>
              <a:t>Luke 22:24-30</a:t>
            </a:r>
          </a:p>
        </p:txBody>
      </p:sp>
      <p:sp>
        <p:nvSpPr>
          <p:cNvPr id="10246" name="Rectangle 6"/>
          <p:cNvSpPr>
            <a:spLocks/>
          </p:cNvSpPr>
          <p:nvPr/>
        </p:nvSpPr>
        <p:spPr bwMode="auto">
          <a:xfrm>
            <a:off x="7874000" y="393700"/>
            <a:ext cx="4876800" cy="1562100"/>
          </a:xfrm>
          <a:prstGeom prst="rect">
            <a:avLst/>
          </a:prstGeom>
          <a:gradFill rotWithShape="0">
            <a:gsLst>
              <a:gs pos="0">
                <a:srgbClr val="FFFFFF"/>
              </a:gs>
              <a:gs pos="100000">
                <a:srgbClr val="FFCC66"/>
              </a:gs>
            </a:gsLst>
            <a:lin ang="5400000" scaled="1"/>
          </a:gradFill>
          <a:ln w="3175" cap="flat">
            <a:solidFill>
              <a:srgbClr val="000000"/>
            </a:solidFill>
            <a:prstDash val="solid"/>
            <a:miter lim="800000"/>
            <a:headEnd type="none" w="med" len="med"/>
            <a:tailEnd type="none" w="med" len="med"/>
          </a:ln>
          <a:effectLst>
            <a:outerShdw blurRad="63500" dist="50800" dir="2700000" algn="ctr" rotWithShape="0">
              <a:schemeClr val="bg2">
                <a:alpha val="50000"/>
              </a:schemeClr>
            </a:outerShdw>
          </a:effectLst>
        </p:spPr>
        <p:txBody>
          <a:bodyPr lIns="0" tIns="0" rIns="0" bIns="0" anchor="ctr"/>
          <a:lstStyle/>
          <a:p>
            <a:r>
              <a:rPr lang="en-US" sz="3300">
                <a:solidFill>
                  <a:schemeClr val="tx1"/>
                </a:solidFill>
                <a:effectLst>
                  <a:outerShdw blurRad="38100" dist="38100" dir="2700000" algn="tl">
                    <a:srgbClr val="DDDDDD"/>
                  </a:outerShdw>
                </a:effectLst>
                <a:latin typeface="Arial Bold" charset="0"/>
                <a:ea typeface="ＭＳ Ｐゴシック" charset="0"/>
                <a:cs typeface="Arial Bold" charset="0"/>
                <a:sym typeface="Arial Bold" charset="0"/>
              </a:rPr>
              <a:t>Matthew 26:30-56 Mark 14:26-50 Luke 22:33-46 </a:t>
            </a:r>
          </a:p>
        </p:txBody>
      </p:sp>
    </p:spTree>
  </p:cSld>
  <p:clrMapOvr>
    <a:masterClrMapping/>
  </p:clrMapOvr>
  <p:transition xmlns:p14="http://schemas.microsoft.com/office/powerpoint/2010/mai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121D542C-AB5D-A943-9FAD-2EAAA2A9D8D5}" type="slidenum">
              <a:rPr lang="en-US"/>
              <a:pPr/>
              <a:t>40</a:t>
            </a:fld>
            <a:endParaRPr lang="en-US"/>
          </a:p>
        </p:txBody>
      </p:sp>
      <p:pic>
        <p:nvPicPr>
          <p:cNvPr id="522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2227"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52228"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5222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2230"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CF9ABC47-22C8-F443-B372-82FF189539CC}" type="slidenum">
              <a:rPr lang="en-US" sz="2400">
                <a:latin typeface="Calibri" charset="0"/>
                <a:cs typeface="Calibri" charset="0"/>
                <a:sym typeface="Calibri" charset="0"/>
              </a:rPr>
              <a:pPr algn="r"/>
              <a:t>40</a:t>
            </a:fld>
            <a:endParaRPr lang="en-US" sz="2400">
              <a:latin typeface="Calibri" charset="0"/>
              <a:cs typeface="Calibri" charset="0"/>
              <a:sym typeface="Calibri" charset="0"/>
            </a:endParaRPr>
          </a:p>
        </p:txBody>
      </p:sp>
      <p:sp>
        <p:nvSpPr>
          <p:cNvPr id="52231" name="Rectangle 7"/>
          <p:cNvSpPr>
            <a:spLocks/>
          </p:cNvSpPr>
          <p:nvPr/>
        </p:nvSpPr>
        <p:spPr bwMode="auto">
          <a:xfrm>
            <a:off x="901700" y="444500"/>
            <a:ext cx="11366500" cy="8864600"/>
          </a:xfrm>
          <a:prstGeom prst="rect">
            <a:avLst/>
          </a:prstGeom>
          <a:noFill/>
          <a:ln>
            <a:noFill/>
          </a:ln>
          <a:effectLst>
            <a:outerShdw blurRad="152400" dist="63499" dir="2760029"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r>
              <a:rPr lang="en-US" sz="5500" dirty="0">
                <a:solidFill>
                  <a:srgbClr val="FFFFFF"/>
                </a:solidFill>
                <a:effectLst>
                  <a:outerShdw blurRad="38100" dist="38100" dir="2700000" algn="tl">
                    <a:srgbClr val="DDDDDD"/>
                  </a:outerShdw>
                </a:effectLst>
                <a:latin typeface="Dominican  Small Caps" charset="0"/>
                <a:ea typeface="ＭＳ Ｐゴシック" charset="0"/>
                <a:cs typeface="Dominican  Small Caps" charset="0"/>
                <a:sym typeface="Dominican  Small Caps" charset="0"/>
              </a:rPr>
              <a:t>Isaiah 53:1-12 (NKJV) </a:t>
            </a:r>
            <a:endParaRPr lang="en-US" sz="5500" dirty="0" smtClean="0">
              <a:solidFill>
                <a:srgbClr val="FFFFFF"/>
              </a:solidFill>
              <a:effectLst>
                <a:outerShdw blurRad="38100" dist="38100" dir="2700000" algn="tl">
                  <a:srgbClr val="DDDDDD"/>
                </a:outerShdw>
              </a:effectLst>
              <a:latin typeface="Dominican  Small Caps" charset="0"/>
              <a:ea typeface="ＭＳ Ｐゴシック" charset="0"/>
              <a:cs typeface="Dominican  Small Caps" charset="0"/>
              <a:sym typeface="Dominican  Small Caps" charset="0"/>
            </a:endParaRPr>
          </a:p>
          <a:p>
            <a:r>
              <a:rPr lang="en-US" sz="4500" baseline="32000" dirty="0" smtClean="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8</a:t>
            </a:r>
            <a:r>
              <a:rPr lang="en-US" sz="4500" dirty="0" smtClean="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 </a:t>
            </a:r>
            <a:r>
              <a:rPr lang="en-US" sz="45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He was taken from prison and from judgment, And who will declare His generation? For He was cut off from the land of the living; For the transgressions of My people He was stricken. </a:t>
            </a:r>
            <a:r>
              <a:rPr lang="en-US" sz="4500" baseline="320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9</a:t>
            </a:r>
            <a:r>
              <a:rPr lang="en-US" sz="45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 And they made His grave with the wicked-- But with the rich at His death, Because He had done no violence, Nor was any deceit in His mouth. </a:t>
            </a:r>
            <a:r>
              <a:rPr lang="en-US" sz="4500" baseline="320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10</a:t>
            </a:r>
            <a:r>
              <a:rPr lang="en-US" sz="45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 Yet it pleased the LORD to bruise Him; He has put Him to grief. When You make His soul an offering for sin, He shall see His seed, He shall prolong His days, And the pleasure of the LORD shall prosper in His hand. </a:t>
            </a:r>
          </a:p>
        </p:txBody>
      </p:sp>
    </p:spTree>
  </p:cSld>
  <p:clrMapOvr>
    <a:masterClrMapping/>
  </p:clrMapOvr>
  <p:transition xmlns:p14="http://schemas.microsoft.com/office/powerpoint/2010/main" spd="med">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3A0764B6-443A-6046-8BDC-3699DE86FB65}" type="slidenum">
              <a:rPr lang="en-US"/>
              <a:pPr/>
              <a:t>41</a:t>
            </a:fld>
            <a:endParaRPr lang="en-US"/>
          </a:p>
        </p:txBody>
      </p:sp>
      <p:pic>
        <p:nvPicPr>
          <p:cNvPr id="532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3251"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53252"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5325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3254"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94E7125F-94BD-4646-B6D7-BF99F081E7FA}" type="slidenum">
              <a:rPr lang="en-US" sz="2400">
                <a:latin typeface="Calibri" charset="0"/>
                <a:cs typeface="Calibri" charset="0"/>
                <a:sym typeface="Calibri" charset="0"/>
              </a:rPr>
              <a:pPr algn="r"/>
              <a:t>41</a:t>
            </a:fld>
            <a:endParaRPr lang="en-US" sz="2400">
              <a:latin typeface="Calibri" charset="0"/>
              <a:cs typeface="Calibri" charset="0"/>
              <a:sym typeface="Calibri" charset="0"/>
            </a:endParaRPr>
          </a:p>
        </p:txBody>
      </p:sp>
      <p:sp>
        <p:nvSpPr>
          <p:cNvPr id="53255" name="Rectangle 7"/>
          <p:cNvSpPr>
            <a:spLocks/>
          </p:cNvSpPr>
          <p:nvPr/>
        </p:nvSpPr>
        <p:spPr bwMode="auto">
          <a:xfrm>
            <a:off x="901700" y="444500"/>
            <a:ext cx="11366500" cy="8331200"/>
          </a:xfrm>
          <a:prstGeom prst="rect">
            <a:avLst/>
          </a:prstGeom>
          <a:noFill/>
          <a:ln>
            <a:noFill/>
          </a:ln>
          <a:effectLst>
            <a:outerShdw blurRad="152400" dist="63499" dir="2760029"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r>
              <a:rPr lang="en-US" sz="5500">
                <a:solidFill>
                  <a:srgbClr val="FFFFFF"/>
                </a:solidFill>
                <a:effectLst>
                  <a:outerShdw blurRad="38100" dist="38100" dir="2700000" algn="tl">
                    <a:srgbClr val="DDDDDD"/>
                  </a:outerShdw>
                </a:effectLst>
                <a:latin typeface="Dominican  Small Caps" charset="0"/>
                <a:ea typeface="ＭＳ Ｐゴシック" charset="0"/>
                <a:cs typeface="Dominican  Small Caps" charset="0"/>
                <a:sym typeface="Dominican  Small Caps" charset="0"/>
              </a:rPr>
              <a:t>Isaiah 53:1-12 (NKJV</a:t>
            </a:r>
            <a:r>
              <a:rPr lang="en-US" sz="5500">
                <a:solidFill>
                  <a:srgbClr val="FFFFFF"/>
                </a:solidFill>
                <a:effectLst>
                  <a:outerShdw blurRad="38100" dist="38100" dir="2700000" algn="tl">
                    <a:srgbClr val="DDDDDD"/>
                  </a:outerShdw>
                </a:effectLst>
                <a:latin typeface="Dominican  Small Caps" charset="0"/>
                <a:ea typeface="ＭＳ Ｐゴシック" charset="0"/>
                <a:cs typeface="Dominican  Small Caps" charset="0"/>
                <a:sym typeface="Dominican  Small Caps" charset="0"/>
              </a:rPr>
              <a:t>) </a:t>
            </a:r>
            <a:endParaRPr lang="en-US" sz="5500" smtClean="0">
              <a:solidFill>
                <a:srgbClr val="FFFFFF"/>
              </a:solidFill>
              <a:effectLst>
                <a:outerShdw blurRad="38100" dist="38100" dir="2700000" algn="tl">
                  <a:srgbClr val="DDDDDD"/>
                </a:outerShdw>
              </a:effectLst>
              <a:latin typeface="Dominican  Small Caps" charset="0"/>
              <a:ea typeface="ＭＳ Ｐゴシック" charset="0"/>
              <a:cs typeface="Dominican  Small Caps" charset="0"/>
              <a:sym typeface="Dominican  Small Caps" charset="0"/>
            </a:endParaRPr>
          </a:p>
          <a:p>
            <a:r>
              <a:rPr lang="en-US" sz="5000" baseline="32000" smtClean="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11</a:t>
            </a:r>
            <a:r>
              <a:rPr lang="en-US" sz="5000" smtClean="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 </a:t>
            </a:r>
            <a:r>
              <a:rPr lang="en-US" sz="500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He shall see the labor of His soul, and be satisfied. </a:t>
            </a:r>
            <a:r>
              <a:rPr lang="en-US" sz="50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By His knowledge My righteous Servant shall justify many, For He shall bear their iniquities. </a:t>
            </a:r>
            <a:r>
              <a:rPr lang="en-US" sz="5000" baseline="320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12</a:t>
            </a:r>
            <a:r>
              <a:rPr lang="en-US" sz="5000" dirty="0">
                <a:solidFill>
                  <a:srgbClr val="FFFFFF"/>
                </a:solidFill>
                <a:effectLst>
                  <a:outerShdw blurRad="38100" dist="38100" dir="2700000" algn="tl">
                    <a:srgbClr val="DDDDDD"/>
                  </a:outerShdw>
                </a:effectLst>
                <a:latin typeface="Baskerville" charset="0"/>
                <a:ea typeface="ＭＳ Ｐゴシック" charset="0"/>
                <a:cs typeface="Baskerville" charset="0"/>
                <a:sym typeface="Baskerville" charset="0"/>
              </a:rPr>
              <a:t> Therefore I will divide Him a portion with the great, And He shall divide the spoil with the strong, Because He poured out His soul unto death, And He was numbered with the transgressors, And He bore the sin of many, And made intercession for the transgressors. </a:t>
            </a:r>
          </a:p>
        </p:txBody>
      </p:sp>
    </p:spTree>
  </p:cSld>
  <p:clrMapOvr>
    <a:masterClrMapping/>
  </p:clrMapOvr>
  <p:transition xmlns:p14="http://schemas.microsoft.com/office/powerpoint/2010/mai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6337300" y="9296400"/>
            <a:ext cx="32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fld id="{05C0EC56-4BEF-534F-B390-1ABF1925F312}" type="slidenum">
              <a:rPr lang="en-US" sz="1800">
                <a:latin typeface="Papyrus" charset="0"/>
                <a:cs typeface="Papyrus" charset="0"/>
                <a:sym typeface="Papyrus" charset="0"/>
              </a:rPr>
              <a:pPr algn="ctr"/>
              <a:t>5</a:t>
            </a:fld>
            <a:endParaRPr lang="en-US" sz="1800">
              <a:latin typeface="Papyrus" charset="0"/>
              <a:cs typeface="Papyrus" charset="0"/>
              <a:sym typeface="Papyrus" charset="0"/>
            </a:endParaRPr>
          </a:p>
        </p:txBody>
      </p:sp>
      <p:pic>
        <p:nvPicPr>
          <p:cNvPr id="122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2291" name="Freeform 3"/>
          <p:cNvSpPr>
            <a:spLocks/>
          </p:cNvSpPr>
          <p:nvPr/>
        </p:nvSpPr>
        <p:spPr bwMode="auto">
          <a:xfrm>
            <a:off x="4660900" y="3032125"/>
            <a:ext cx="4991100" cy="4227513"/>
          </a:xfrm>
          <a:custGeom>
            <a:avLst/>
            <a:gdLst>
              <a:gd name="T0" fmla="*/ 0 w 21600"/>
              <a:gd name="T1" fmla="+- 0 21600 86"/>
              <a:gd name="T2" fmla="*/ 21600 h 21514"/>
              <a:gd name="T3" fmla="*/ 4696 w 21600"/>
              <a:gd name="T4" fmla="+- 0 18291 86"/>
              <a:gd name="T5" fmla="*/ 18291 h 21514"/>
              <a:gd name="T6" fmla="*/ 7043 w 21600"/>
              <a:gd name="T7" fmla="+- 0 14431 86"/>
              <a:gd name="T8" fmla="*/ 14431 h 21514"/>
              <a:gd name="T9" fmla="*/ 8452 w 21600"/>
              <a:gd name="T10" fmla="+- 0 10570 86"/>
              <a:gd name="T11" fmla="*/ 10570 h 21514"/>
              <a:gd name="T12" fmla="*/ 13148 w 21600"/>
              <a:gd name="T13" fmla="+- 0 11122 86"/>
              <a:gd name="T14" fmla="*/ 11122 h 21514"/>
              <a:gd name="T15" fmla="*/ 16435 w 21600"/>
              <a:gd name="T16" fmla="+- 0 10019 86"/>
              <a:gd name="T17" fmla="*/ 10019 h 21514"/>
              <a:gd name="T18" fmla="*/ 18313 w 21600"/>
              <a:gd name="T19" fmla="+- 0 9467 86"/>
              <a:gd name="T20" fmla="*/ 9467 h 21514"/>
              <a:gd name="T21" fmla="*/ 18313 w 21600"/>
              <a:gd name="T22" fmla="+- 0 1746 86"/>
              <a:gd name="T23" fmla="*/ 1746 h 21514"/>
              <a:gd name="T24" fmla="*/ 17843 w 21600"/>
              <a:gd name="T25" fmla="+- 0 92 86"/>
              <a:gd name="T26" fmla="*/ 92 h 21514"/>
              <a:gd name="T27" fmla="*/ 20661 w 21600"/>
              <a:gd name="T28" fmla="+- 0 1195 86"/>
              <a:gd name="T29" fmla="*/ 1195 h 21514"/>
              <a:gd name="T30" fmla="*/ 21600 w 21600"/>
              <a:gd name="T31" fmla="+- 0 643 86"/>
              <a:gd name="T32" fmla="*/ 643 h 2151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21600" h="21514">
                <a:moveTo>
                  <a:pt x="0" y="21514"/>
                </a:moveTo>
                <a:cubicBezTo>
                  <a:pt x="1761" y="20457"/>
                  <a:pt x="3522" y="19400"/>
                  <a:pt x="4696" y="18205"/>
                </a:cubicBezTo>
                <a:cubicBezTo>
                  <a:pt x="5870" y="17010"/>
                  <a:pt x="6417" y="15631"/>
                  <a:pt x="7043" y="14345"/>
                </a:cubicBezTo>
                <a:cubicBezTo>
                  <a:pt x="7670" y="13058"/>
                  <a:pt x="7435" y="11036"/>
                  <a:pt x="8452" y="10484"/>
                </a:cubicBezTo>
                <a:cubicBezTo>
                  <a:pt x="9470" y="9933"/>
                  <a:pt x="11817" y="11128"/>
                  <a:pt x="13148" y="11036"/>
                </a:cubicBezTo>
                <a:cubicBezTo>
                  <a:pt x="14478" y="10944"/>
                  <a:pt x="15574" y="10208"/>
                  <a:pt x="16435" y="9933"/>
                </a:cubicBezTo>
                <a:cubicBezTo>
                  <a:pt x="17296" y="9657"/>
                  <a:pt x="18000" y="10760"/>
                  <a:pt x="18313" y="9381"/>
                </a:cubicBezTo>
                <a:cubicBezTo>
                  <a:pt x="18626" y="8003"/>
                  <a:pt x="18391" y="3223"/>
                  <a:pt x="18313" y="1660"/>
                </a:cubicBezTo>
                <a:cubicBezTo>
                  <a:pt x="18235" y="98"/>
                  <a:pt x="17452" y="98"/>
                  <a:pt x="17843" y="6"/>
                </a:cubicBezTo>
                <a:cubicBezTo>
                  <a:pt x="18235" y="-86"/>
                  <a:pt x="20035" y="1017"/>
                  <a:pt x="20661" y="1109"/>
                </a:cubicBezTo>
                <a:cubicBezTo>
                  <a:pt x="21287" y="1201"/>
                  <a:pt x="21443" y="879"/>
                  <a:pt x="21600" y="557"/>
                </a:cubicBezTo>
              </a:path>
            </a:pathLst>
          </a:custGeom>
          <a:noFill/>
          <a:ln w="76200" cap="flat">
            <a:solidFill>
              <a:srgbClr val="FF3300"/>
            </a:solidFill>
            <a:prstDash val="sysDot"/>
            <a:round/>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92" name="AutoShape 4"/>
          <p:cNvSpPr>
            <a:spLocks/>
          </p:cNvSpPr>
          <p:nvPr/>
        </p:nvSpPr>
        <p:spPr bwMode="auto">
          <a:xfrm>
            <a:off x="6972300" y="4267200"/>
            <a:ext cx="5283200" cy="5080000"/>
          </a:xfrm>
          <a:custGeom>
            <a:avLst/>
            <a:gdLst/>
            <a:ahLst/>
            <a:cxnLst/>
            <a:rect l="0" t="0" r="r" b="b"/>
            <a:pathLst>
              <a:path w="16696" h="21600">
                <a:moveTo>
                  <a:pt x="4515" y="0"/>
                </a:moveTo>
                <a:cubicBezTo>
                  <a:pt x="2021" y="0"/>
                  <a:pt x="0" y="2720"/>
                  <a:pt x="0" y="6075"/>
                </a:cubicBezTo>
                <a:lnTo>
                  <a:pt x="0" y="9808"/>
                </a:lnTo>
                <a:lnTo>
                  <a:pt x="-4904" y="11993"/>
                </a:lnTo>
                <a:lnTo>
                  <a:pt x="0" y="13237"/>
                </a:lnTo>
                <a:lnTo>
                  <a:pt x="0" y="15525"/>
                </a:lnTo>
                <a:cubicBezTo>
                  <a:pt x="0" y="18880"/>
                  <a:pt x="2021" y="21600"/>
                  <a:pt x="4515" y="21600"/>
                </a:cubicBezTo>
                <a:lnTo>
                  <a:pt x="12181" y="21600"/>
                </a:lnTo>
                <a:cubicBezTo>
                  <a:pt x="14674" y="21600"/>
                  <a:pt x="16696" y="18880"/>
                  <a:pt x="16696" y="15525"/>
                </a:cubicBezTo>
                <a:lnTo>
                  <a:pt x="16696" y="6075"/>
                </a:lnTo>
                <a:cubicBezTo>
                  <a:pt x="16696" y="2720"/>
                  <a:pt x="14674" y="0"/>
                  <a:pt x="12181" y="0"/>
                </a:cubicBezTo>
                <a:lnTo>
                  <a:pt x="4515" y="0"/>
                </a:lnTo>
                <a:close/>
                <a:moveTo>
                  <a:pt x="4515" y="0"/>
                </a:moveTo>
              </a:path>
            </a:pathLst>
          </a:custGeom>
          <a:gradFill rotWithShape="0">
            <a:gsLst>
              <a:gs pos="0">
                <a:srgbClr val="D7FFB5"/>
              </a:gs>
              <a:gs pos="100000">
                <a:srgbClr val="D3DAB9"/>
              </a:gs>
            </a:gsLst>
            <a:lin ang="5400000" scaled="1"/>
          </a:gradFill>
          <a:ln w="25400" cap="flat">
            <a:solidFill>
              <a:schemeClr val="tx1"/>
            </a:solidFill>
            <a:prstDash val="solid"/>
            <a:miter lim="800000"/>
            <a:headEnd type="none" w="med" len="med"/>
            <a:tailEnd type="none" w="med" len="med"/>
          </a:ln>
        </p:spPr>
        <p:txBody>
          <a:bodyPr lIns="0" tIns="0" rIns="0" bIns="0" anchor="ctr"/>
          <a:lstStyle/>
          <a:p>
            <a:r>
              <a:rPr lang="en-US" sz="3200" dirty="0">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Then Jesus said to them, "All of you will be made to stumble because of Me this night, for it is written: 'I will strike the Shepherd, And the sheep of the flock will be scattered.' </a:t>
            </a:r>
          </a:p>
        </p:txBody>
      </p:sp>
      <p:sp>
        <p:nvSpPr>
          <p:cNvPr id="12293" name="Rectangle 5"/>
          <p:cNvSpPr>
            <a:spLocks/>
          </p:cNvSpPr>
          <p:nvPr/>
        </p:nvSpPr>
        <p:spPr bwMode="auto">
          <a:xfrm>
            <a:off x="6224588" y="3530600"/>
            <a:ext cx="6442075" cy="800100"/>
          </a:xfrm>
          <a:prstGeom prst="rect">
            <a:avLst/>
          </a:prstGeom>
          <a:solidFill>
            <a:schemeClr val="accent1"/>
          </a:solidFill>
          <a:ln w="3175" cap="flat">
            <a:solidFill>
              <a:srgbClr val="000000"/>
            </a:solidFill>
            <a:prstDash val="solid"/>
            <a:miter lim="800000"/>
            <a:headEnd type="none" w="med" len="med"/>
            <a:tailEnd type="none" w="med" len="med"/>
          </a:ln>
          <a:effectLst>
            <a:outerShdw blurRad="63500" dist="50800" dir="2700000" algn="ctr" rotWithShape="0">
              <a:schemeClr val="bg2">
                <a:alpha val="50000"/>
              </a:schemeClr>
            </a:outerShdw>
          </a:effectLst>
        </p:spPr>
        <p:txBody>
          <a:bodyPr wrap="none" lIns="0" tIns="0" rIns="0" bIns="0" anchor="ctr">
            <a:spAutoFit/>
          </a:bodyPr>
          <a:lstStyle/>
          <a:p>
            <a:r>
              <a:rPr lang="en-US" sz="4800">
                <a:solidFill>
                  <a:schemeClr val="tx1"/>
                </a:solidFill>
                <a:latin typeface="Arial Bold" charset="0"/>
                <a:ea typeface="ＭＳ Ｐゴシック" charset="0"/>
                <a:cs typeface="Arial Bold" charset="0"/>
                <a:sym typeface="Arial Bold" charset="0"/>
              </a:rPr>
              <a:t>Mat 26:31; Mark 14:27</a:t>
            </a:r>
          </a:p>
        </p:txBody>
      </p:sp>
      <p:sp>
        <p:nvSpPr>
          <p:cNvPr id="12294" name="Rectangle 6"/>
          <p:cNvSpPr>
            <a:spLocks/>
          </p:cNvSpPr>
          <p:nvPr/>
        </p:nvSpPr>
        <p:spPr bwMode="auto">
          <a:xfrm>
            <a:off x="7874000" y="393700"/>
            <a:ext cx="4876800" cy="1562100"/>
          </a:xfrm>
          <a:prstGeom prst="rect">
            <a:avLst/>
          </a:prstGeom>
          <a:gradFill rotWithShape="0">
            <a:gsLst>
              <a:gs pos="0">
                <a:srgbClr val="FFFFFF"/>
              </a:gs>
              <a:gs pos="100000">
                <a:srgbClr val="FFCC66"/>
              </a:gs>
            </a:gsLst>
            <a:lin ang="5400000" scaled="1"/>
          </a:gradFill>
          <a:ln w="3175" cap="flat">
            <a:solidFill>
              <a:srgbClr val="000000"/>
            </a:solidFill>
            <a:prstDash val="solid"/>
            <a:miter lim="800000"/>
            <a:headEnd type="none" w="med" len="med"/>
            <a:tailEnd type="none" w="med" len="med"/>
          </a:ln>
          <a:effectLst>
            <a:outerShdw blurRad="63500" dist="50800" dir="2700000" algn="ctr" rotWithShape="0">
              <a:schemeClr val="bg2">
                <a:alpha val="50000"/>
              </a:schemeClr>
            </a:outerShdw>
          </a:effectLst>
        </p:spPr>
        <p:txBody>
          <a:bodyPr lIns="0" tIns="0" rIns="0" bIns="0" anchor="ctr"/>
          <a:lstStyle/>
          <a:p>
            <a:r>
              <a:rPr lang="en-US" sz="3300">
                <a:solidFill>
                  <a:schemeClr val="tx1"/>
                </a:solidFill>
                <a:effectLst>
                  <a:outerShdw blurRad="38100" dist="38100" dir="2700000" algn="tl">
                    <a:srgbClr val="DDDDDD"/>
                  </a:outerShdw>
                </a:effectLst>
                <a:latin typeface="Arial Bold" charset="0"/>
                <a:ea typeface="ＭＳ Ｐゴシック" charset="0"/>
                <a:cs typeface="Arial Bold" charset="0"/>
                <a:sym typeface="Arial Bold" charset="0"/>
              </a:rPr>
              <a:t>Matthew 26:30-56 Mark 14:26-50 Luke 22:33-46 </a:t>
            </a:r>
          </a:p>
        </p:txBody>
      </p:sp>
    </p:spTree>
  </p:cSld>
  <p:clrMapOvr>
    <a:masterClrMapping/>
  </p:clrMapOvr>
  <p:transition xmlns:p14="http://schemas.microsoft.com/office/powerpoint/2010/mai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337300" y="9296400"/>
            <a:ext cx="32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fld id="{037FBC6A-8B9E-B642-B820-03D79B6BB5D9}" type="slidenum">
              <a:rPr lang="en-US" sz="1800">
                <a:latin typeface="Papyrus" charset="0"/>
                <a:cs typeface="Papyrus" charset="0"/>
                <a:sym typeface="Papyrus" charset="0"/>
              </a:rPr>
              <a:pPr algn="ctr"/>
              <a:t>6</a:t>
            </a:fld>
            <a:endParaRPr lang="en-US" sz="1800">
              <a:latin typeface="Papyrus" charset="0"/>
              <a:cs typeface="Papyrus" charset="0"/>
              <a:sym typeface="Papyrus" charset="0"/>
            </a:endParaRPr>
          </a:p>
        </p:txBody>
      </p:sp>
      <p:pic>
        <p:nvPicPr>
          <p:cNvPr id="1433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4339" name="Freeform 3"/>
          <p:cNvSpPr>
            <a:spLocks/>
          </p:cNvSpPr>
          <p:nvPr/>
        </p:nvSpPr>
        <p:spPr bwMode="auto">
          <a:xfrm>
            <a:off x="4660900" y="3032125"/>
            <a:ext cx="4991100" cy="4227513"/>
          </a:xfrm>
          <a:custGeom>
            <a:avLst/>
            <a:gdLst>
              <a:gd name="T0" fmla="*/ 0 w 21600"/>
              <a:gd name="T1" fmla="+- 0 21600 86"/>
              <a:gd name="T2" fmla="*/ 21600 h 21514"/>
              <a:gd name="T3" fmla="*/ 4696 w 21600"/>
              <a:gd name="T4" fmla="+- 0 18291 86"/>
              <a:gd name="T5" fmla="*/ 18291 h 21514"/>
              <a:gd name="T6" fmla="*/ 7043 w 21600"/>
              <a:gd name="T7" fmla="+- 0 14431 86"/>
              <a:gd name="T8" fmla="*/ 14431 h 21514"/>
              <a:gd name="T9" fmla="*/ 8452 w 21600"/>
              <a:gd name="T10" fmla="+- 0 10570 86"/>
              <a:gd name="T11" fmla="*/ 10570 h 21514"/>
              <a:gd name="T12" fmla="*/ 13148 w 21600"/>
              <a:gd name="T13" fmla="+- 0 11122 86"/>
              <a:gd name="T14" fmla="*/ 11122 h 21514"/>
              <a:gd name="T15" fmla="*/ 16435 w 21600"/>
              <a:gd name="T16" fmla="+- 0 10019 86"/>
              <a:gd name="T17" fmla="*/ 10019 h 21514"/>
              <a:gd name="T18" fmla="*/ 18313 w 21600"/>
              <a:gd name="T19" fmla="+- 0 9467 86"/>
              <a:gd name="T20" fmla="*/ 9467 h 21514"/>
              <a:gd name="T21" fmla="*/ 18313 w 21600"/>
              <a:gd name="T22" fmla="+- 0 1746 86"/>
              <a:gd name="T23" fmla="*/ 1746 h 21514"/>
              <a:gd name="T24" fmla="*/ 17843 w 21600"/>
              <a:gd name="T25" fmla="+- 0 92 86"/>
              <a:gd name="T26" fmla="*/ 92 h 21514"/>
              <a:gd name="T27" fmla="*/ 20661 w 21600"/>
              <a:gd name="T28" fmla="+- 0 1195 86"/>
              <a:gd name="T29" fmla="*/ 1195 h 21514"/>
              <a:gd name="T30" fmla="*/ 21600 w 21600"/>
              <a:gd name="T31" fmla="+- 0 643 86"/>
              <a:gd name="T32" fmla="*/ 643 h 2151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21600" h="21514">
                <a:moveTo>
                  <a:pt x="0" y="21514"/>
                </a:moveTo>
                <a:cubicBezTo>
                  <a:pt x="1761" y="20457"/>
                  <a:pt x="3522" y="19400"/>
                  <a:pt x="4696" y="18205"/>
                </a:cubicBezTo>
                <a:cubicBezTo>
                  <a:pt x="5870" y="17010"/>
                  <a:pt x="6417" y="15631"/>
                  <a:pt x="7043" y="14345"/>
                </a:cubicBezTo>
                <a:cubicBezTo>
                  <a:pt x="7670" y="13058"/>
                  <a:pt x="7435" y="11036"/>
                  <a:pt x="8452" y="10484"/>
                </a:cubicBezTo>
                <a:cubicBezTo>
                  <a:pt x="9470" y="9933"/>
                  <a:pt x="11817" y="11128"/>
                  <a:pt x="13148" y="11036"/>
                </a:cubicBezTo>
                <a:cubicBezTo>
                  <a:pt x="14478" y="10944"/>
                  <a:pt x="15574" y="10208"/>
                  <a:pt x="16435" y="9933"/>
                </a:cubicBezTo>
                <a:cubicBezTo>
                  <a:pt x="17296" y="9657"/>
                  <a:pt x="18000" y="10760"/>
                  <a:pt x="18313" y="9381"/>
                </a:cubicBezTo>
                <a:cubicBezTo>
                  <a:pt x="18626" y="8003"/>
                  <a:pt x="18391" y="3223"/>
                  <a:pt x="18313" y="1660"/>
                </a:cubicBezTo>
                <a:cubicBezTo>
                  <a:pt x="18235" y="98"/>
                  <a:pt x="17452" y="98"/>
                  <a:pt x="17843" y="6"/>
                </a:cubicBezTo>
                <a:cubicBezTo>
                  <a:pt x="18235" y="-86"/>
                  <a:pt x="20035" y="1017"/>
                  <a:pt x="20661" y="1109"/>
                </a:cubicBezTo>
                <a:cubicBezTo>
                  <a:pt x="21287" y="1201"/>
                  <a:pt x="21443" y="879"/>
                  <a:pt x="21600" y="557"/>
                </a:cubicBezTo>
              </a:path>
            </a:pathLst>
          </a:custGeom>
          <a:noFill/>
          <a:ln w="76200" cap="flat">
            <a:solidFill>
              <a:srgbClr val="FF3300"/>
            </a:solidFill>
            <a:prstDash val="sysDot"/>
            <a:round/>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40" name="AutoShape 4"/>
          <p:cNvSpPr>
            <a:spLocks/>
          </p:cNvSpPr>
          <p:nvPr/>
        </p:nvSpPr>
        <p:spPr bwMode="auto">
          <a:xfrm>
            <a:off x="6451600" y="2095500"/>
            <a:ext cx="6350000" cy="7518400"/>
          </a:xfrm>
          <a:custGeom>
            <a:avLst/>
            <a:gdLst/>
            <a:ahLst/>
            <a:cxnLst/>
            <a:rect l="0" t="0" r="r" b="b"/>
            <a:pathLst>
              <a:path w="17991" h="21600">
                <a:moveTo>
                  <a:pt x="4048" y="0"/>
                </a:moveTo>
                <a:cubicBezTo>
                  <a:pt x="1813" y="0"/>
                  <a:pt x="0" y="1838"/>
                  <a:pt x="0" y="4105"/>
                </a:cubicBezTo>
                <a:lnTo>
                  <a:pt x="0" y="11858"/>
                </a:lnTo>
                <a:lnTo>
                  <a:pt x="-3609" y="14097"/>
                </a:lnTo>
                <a:lnTo>
                  <a:pt x="0" y="14259"/>
                </a:lnTo>
                <a:lnTo>
                  <a:pt x="0" y="17495"/>
                </a:lnTo>
                <a:cubicBezTo>
                  <a:pt x="0" y="19762"/>
                  <a:pt x="1813" y="21600"/>
                  <a:pt x="4048" y="21600"/>
                </a:cubicBezTo>
                <a:lnTo>
                  <a:pt x="13943" y="21600"/>
                </a:lnTo>
                <a:cubicBezTo>
                  <a:pt x="16179" y="21600"/>
                  <a:pt x="17991" y="19762"/>
                  <a:pt x="17991" y="17495"/>
                </a:cubicBezTo>
                <a:lnTo>
                  <a:pt x="17991" y="4105"/>
                </a:lnTo>
                <a:cubicBezTo>
                  <a:pt x="17991" y="1838"/>
                  <a:pt x="16179" y="0"/>
                  <a:pt x="13943" y="0"/>
                </a:cubicBezTo>
                <a:lnTo>
                  <a:pt x="4048" y="0"/>
                </a:lnTo>
                <a:close/>
                <a:moveTo>
                  <a:pt x="4048" y="0"/>
                </a:moveTo>
              </a:path>
            </a:pathLst>
          </a:custGeom>
          <a:gradFill rotWithShape="0">
            <a:gsLst>
              <a:gs pos="0">
                <a:srgbClr val="FDEA79"/>
              </a:gs>
              <a:gs pos="100000">
                <a:srgbClr val="FBF9C5"/>
              </a:gs>
            </a:gsLst>
            <a:lin ang="5400000" scaled="1"/>
          </a:gradFill>
          <a:ln w="25400" cap="flat">
            <a:solidFill>
              <a:schemeClr val="tx1"/>
            </a:solidFill>
            <a:prstDash val="solid"/>
            <a:miter lim="800000"/>
            <a:headEnd type="none" w="med" len="med"/>
            <a:tailEnd type="none" w="med" len="med"/>
          </a:ln>
          <a:effectLst>
            <a:outerShdw blurRad="152400" dist="114300" dir="2700000" algn="ctr" rotWithShape="0">
              <a:schemeClr val="bg2">
                <a:alpha val="50000"/>
              </a:schemeClr>
            </a:outerShdw>
          </a:effectLst>
        </p:spPr>
        <p:txBody>
          <a:bodyPr lIns="0" tIns="0" rIns="0" bIns="0" anchor="ctr"/>
          <a:lstStyle/>
          <a:p>
            <a:pPr>
              <a:spcBef>
                <a:spcPts val="1000"/>
              </a:spcBef>
            </a:pPr>
            <a:r>
              <a:rPr lang="en-US" sz="3200" b="1">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Jesus speaks of His death &amp; resurrection</a:t>
            </a:r>
            <a:r>
              <a:rPr lang="en-US" sz="3200">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 - Mat 26:31,32; Mark 14:27,28</a:t>
            </a:r>
          </a:p>
          <a:p>
            <a:pPr>
              <a:spcBef>
                <a:spcPts val="1000"/>
              </a:spcBef>
            </a:pPr>
            <a:r>
              <a:rPr lang="en-US" sz="3200" b="1">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Peter affirms his loyalty, even to death</a:t>
            </a:r>
            <a:r>
              <a:rPr lang="en-US" sz="3200">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 - Mat 26:33; Mark 14:29; Luke 22:33 </a:t>
            </a:r>
          </a:p>
          <a:p>
            <a:pPr>
              <a:spcBef>
                <a:spcPts val="1000"/>
              </a:spcBef>
            </a:pPr>
            <a:r>
              <a:rPr lang="en-US" sz="3200" b="1">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Jesus foretells Peter</a:t>
            </a:r>
            <a:r>
              <a:rPr lang="ja-JP" altLang="en-US" sz="3200" b="1">
                <a:solidFill>
                  <a:schemeClr val="tx1"/>
                </a:solidFill>
                <a:effectLst>
                  <a:outerShdw blurRad="38100" dist="38100" dir="2700000" algn="tl">
                    <a:srgbClr val="000000"/>
                  </a:outerShdw>
                </a:effectLst>
                <a:latin typeface="Arial"/>
                <a:ea typeface="ＭＳ Ｐゴシック" charset="0"/>
                <a:cs typeface="Lucida Grande" charset="0"/>
                <a:sym typeface="Lucida Grande" charset="0"/>
              </a:rPr>
              <a:t>’</a:t>
            </a:r>
            <a:r>
              <a:rPr lang="en-US" sz="3200" b="1">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s denial and Peter &amp; the other apostles reaffirmation</a:t>
            </a:r>
            <a:r>
              <a:rPr lang="en-US" sz="3200">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 - Mat 26:34,35; Mark 14:30:31; Luke 22:31-34; John 13:38</a:t>
            </a:r>
          </a:p>
          <a:p>
            <a:pPr>
              <a:spcBef>
                <a:spcPts val="1000"/>
              </a:spcBef>
            </a:pPr>
            <a:r>
              <a:rPr lang="en-US" sz="3200" b="1">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Needed supplies</a:t>
            </a:r>
            <a:r>
              <a:rPr lang="en-US" sz="3200">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 - Luke 22:35-38</a:t>
            </a:r>
          </a:p>
        </p:txBody>
      </p:sp>
      <p:sp>
        <p:nvSpPr>
          <p:cNvPr id="14341" name="Rectangle 5"/>
          <p:cNvSpPr>
            <a:spLocks/>
          </p:cNvSpPr>
          <p:nvPr/>
        </p:nvSpPr>
        <p:spPr bwMode="auto">
          <a:xfrm>
            <a:off x="479425" y="1600200"/>
            <a:ext cx="4965700" cy="2197100"/>
          </a:xfrm>
          <a:prstGeom prst="rect">
            <a:avLst/>
          </a:prstGeom>
          <a:solidFill>
            <a:schemeClr val="accent1"/>
          </a:solidFill>
          <a:ln w="3175" cap="flat">
            <a:solidFill>
              <a:srgbClr val="000000"/>
            </a:solidFill>
            <a:prstDash val="solid"/>
            <a:miter lim="800000"/>
            <a:headEnd type="none" w="med" len="med"/>
            <a:tailEnd type="none" w="med" len="med"/>
          </a:ln>
          <a:effectLst>
            <a:outerShdw blurRad="63500" dist="50800" dir="2700000" algn="ctr" rotWithShape="0">
              <a:schemeClr val="bg2">
                <a:alpha val="50000"/>
              </a:schemeClr>
            </a:outerShdw>
          </a:effectLst>
        </p:spPr>
        <p:txBody>
          <a:bodyPr lIns="0" tIns="0" rIns="0" bIns="0" anchor="ctr"/>
          <a:lstStyle/>
          <a:p>
            <a:r>
              <a:rPr lang="en-US" sz="4800">
                <a:solidFill>
                  <a:schemeClr val="tx1"/>
                </a:solidFill>
                <a:latin typeface="Arial Bold" charset="0"/>
                <a:ea typeface="ＭＳ Ｐゴシック" charset="0"/>
                <a:cs typeface="Arial Bold" charset="0"/>
                <a:sym typeface="Arial Bold" charset="0"/>
              </a:rPr>
              <a:t>Mat 26:31-35; </a:t>
            </a:r>
          </a:p>
          <a:p>
            <a:r>
              <a:rPr lang="en-US" sz="4800">
                <a:solidFill>
                  <a:schemeClr val="tx1"/>
                </a:solidFill>
                <a:latin typeface="Arial Bold" charset="0"/>
                <a:ea typeface="ＭＳ Ｐゴシック" charset="0"/>
                <a:cs typeface="Arial Bold" charset="0"/>
                <a:sym typeface="Arial Bold" charset="0"/>
              </a:rPr>
              <a:t>Mark 14:27-31; </a:t>
            </a:r>
          </a:p>
          <a:p>
            <a:r>
              <a:rPr lang="en-US" sz="4800">
                <a:solidFill>
                  <a:schemeClr val="tx1"/>
                </a:solidFill>
                <a:latin typeface="Arial Bold" charset="0"/>
                <a:ea typeface="ＭＳ Ｐゴシック" charset="0"/>
                <a:cs typeface="Arial Bold" charset="0"/>
                <a:sym typeface="Arial Bold" charset="0"/>
              </a:rPr>
              <a:t>Luke 22:33-38</a:t>
            </a:r>
          </a:p>
        </p:txBody>
      </p:sp>
      <p:sp>
        <p:nvSpPr>
          <p:cNvPr id="14342" name="Rectangle 6"/>
          <p:cNvSpPr>
            <a:spLocks/>
          </p:cNvSpPr>
          <p:nvPr/>
        </p:nvSpPr>
        <p:spPr bwMode="auto">
          <a:xfrm>
            <a:off x="7874000" y="393700"/>
            <a:ext cx="4876800" cy="1562100"/>
          </a:xfrm>
          <a:prstGeom prst="rect">
            <a:avLst/>
          </a:prstGeom>
          <a:gradFill rotWithShape="0">
            <a:gsLst>
              <a:gs pos="0">
                <a:srgbClr val="FFFFFF"/>
              </a:gs>
              <a:gs pos="100000">
                <a:srgbClr val="FFCC66"/>
              </a:gs>
            </a:gsLst>
            <a:lin ang="5400000" scaled="1"/>
          </a:gradFill>
          <a:ln w="3175" cap="flat">
            <a:solidFill>
              <a:srgbClr val="000000"/>
            </a:solidFill>
            <a:prstDash val="solid"/>
            <a:miter lim="800000"/>
            <a:headEnd type="none" w="med" len="med"/>
            <a:tailEnd type="none" w="med" len="med"/>
          </a:ln>
          <a:effectLst>
            <a:outerShdw blurRad="63500" dist="50800" dir="2700000" algn="ctr" rotWithShape="0">
              <a:schemeClr val="bg2">
                <a:alpha val="50000"/>
              </a:schemeClr>
            </a:outerShdw>
          </a:effectLst>
        </p:spPr>
        <p:txBody>
          <a:bodyPr lIns="0" tIns="0" rIns="0" bIns="0" anchor="ctr"/>
          <a:lstStyle/>
          <a:p>
            <a:r>
              <a:rPr lang="en-US" sz="3300">
                <a:solidFill>
                  <a:schemeClr val="tx1"/>
                </a:solidFill>
                <a:effectLst>
                  <a:outerShdw blurRad="38100" dist="38100" dir="2700000" algn="tl">
                    <a:srgbClr val="DDDDDD"/>
                  </a:outerShdw>
                </a:effectLst>
                <a:latin typeface="Arial Bold" charset="0"/>
                <a:ea typeface="ＭＳ Ｐゴシック" charset="0"/>
                <a:cs typeface="Arial Bold" charset="0"/>
                <a:sym typeface="Arial Bold" charset="0"/>
              </a:rPr>
              <a:t>Matthew 26:30-56 Mark 14:26-50 Luke 22:33-46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4340">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1434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1434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1434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143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337300" y="9296400"/>
            <a:ext cx="32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fld id="{6E6926C2-5339-A241-8165-939E238AB1F0}" type="slidenum">
              <a:rPr lang="en-US" sz="1800">
                <a:latin typeface="Papyrus" charset="0"/>
                <a:cs typeface="Papyrus" charset="0"/>
                <a:sym typeface="Papyrus" charset="0"/>
              </a:rPr>
              <a:pPr algn="ctr"/>
              <a:t>7</a:t>
            </a:fld>
            <a:endParaRPr lang="en-US" sz="1800">
              <a:latin typeface="Papyrus" charset="0"/>
              <a:cs typeface="Papyrus" charset="0"/>
              <a:sym typeface="Papyrus" charset="0"/>
            </a:endParaRPr>
          </a:p>
        </p:txBody>
      </p:sp>
      <p:pic>
        <p:nvPicPr>
          <p:cNvPr id="1638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16387" name="Freeform 3"/>
          <p:cNvSpPr>
            <a:spLocks/>
          </p:cNvSpPr>
          <p:nvPr/>
        </p:nvSpPr>
        <p:spPr bwMode="auto">
          <a:xfrm>
            <a:off x="4660900" y="3032125"/>
            <a:ext cx="4991100" cy="4227513"/>
          </a:xfrm>
          <a:custGeom>
            <a:avLst/>
            <a:gdLst>
              <a:gd name="T0" fmla="*/ 0 w 21600"/>
              <a:gd name="T1" fmla="+- 0 21600 86"/>
              <a:gd name="T2" fmla="*/ 21600 h 21514"/>
              <a:gd name="T3" fmla="*/ 4696 w 21600"/>
              <a:gd name="T4" fmla="+- 0 18291 86"/>
              <a:gd name="T5" fmla="*/ 18291 h 21514"/>
              <a:gd name="T6" fmla="*/ 7043 w 21600"/>
              <a:gd name="T7" fmla="+- 0 14431 86"/>
              <a:gd name="T8" fmla="*/ 14431 h 21514"/>
              <a:gd name="T9" fmla="*/ 8452 w 21600"/>
              <a:gd name="T10" fmla="+- 0 10570 86"/>
              <a:gd name="T11" fmla="*/ 10570 h 21514"/>
              <a:gd name="T12" fmla="*/ 13148 w 21600"/>
              <a:gd name="T13" fmla="+- 0 11122 86"/>
              <a:gd name="T14" fmla="*/ 11122 h 21514"/>
              <a:gd name="T15" fmla="*/ 16435 w 21600"/>
              <a:gd name="T16" fmla="+- 0 10019 86"/>
              <a:gd name="T17" fmla="*/ 10019 h 21514"/>
              <a:gd name="T18" fmla="*/ 18313 w 21600"/>
              <a:gd name="T19" fmla="+- 0 9467 86"/>
              <a:gd name="T20" fmla="*/ 9467 h 21514"/>
              <a:gd name="T21" fmla="*/ 18313 w 21600"/>
              <a:gd name="T22" fmla="+- 0 1746 86"/>
              <a:gd name="T23" fmla="*/ 1746 h 21514"/>
              <a:gd name="T24" fmla="*/ 17843 w 21600"/>
              <a:gd name="T25" fmla="+- 0 92 86"/>
              <a:gd name="T26" fmla="*/ 92 h 21514"/>
              <a:gd name="T27" fmla="*/ 20661 w 21600"/>
              <a:gd name="T28" fmla="+- 0 1195 86"/>
              <a:gd name="T29" fmla="*/ 1195 h 21514"/>
              <a:gd name="T30" fmla="*/ 21600 w 21600"/>
              <a:gd name="T31" fmla="+- 0 643 86"/>
              <a:gd name="T32" fmla="*/ 643 h 2151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21600" h="21514">
                <a:moveTo>
                  <a:pt x="0" y="21514"/>
                </a:moveTo>
                <a:cubicBezTo>
                  <a:pt x="1761" y="20457"/>
                  <a:pt x="3522" y="19400"/>
                  <a:pt x="4696" y="18205"/>
                </a:cubicBezTo>
                <a:cubicBezTo>
                  <a:pt x="5870" y="17010"/>
                  <a:pt x="6417" y="15631"/>
                  <a:pt x="7043" y="14345"/>
                </a:cubicBezTo>
                <a:cubicBezTo>
                  <a:pt x="7670" y="13058"/>
                  <a:pt x="7435" y="11036"/>
                  <a:pt x="8452" y="10484"/>
                </a:cubicBezTo>
                <a:cubicBezTo>
                  <a:pt x="9470" y="9933"/>
                  <a:pt x="11817" y="11128"/>
                  <a:pt x="13148" y="11036"/>
                </a:cubicBezTo>
                <a:cubicBezTo>
                  <a:pt x="14478" y="10944"/>
                  <a:pt x="15574" y="10208"/>
                  <a:pt x="16435" y="9933"/>
                </a:cubicBezTo>
                <a:cubicBezTo>
                  <a:pt x="17296" y="9657"/>
                  <a:pt x="18000" y="10760"/>
                  <a:pt x="18313" y="9381"/>
                </a:cubicBezTo>
                <a:cubicBezTo>
                  <a:pt x="18626" y="8003"/>
                  <a:pt x="18391" y="3223"/>
                  <a:pt x="18313" y="1660"/>
                </a:cubicBezTo>
                <a:cubicBezTo>
                  <a:pt x="18235" y="98"/>
                  <a:pt x="17452" y="98"/>
                  <a:pt x="17843" y="6"/>
                </a:cubicBezTo>
                <a:cubicBezTo>
                  <a:pt x="18235" y="-86"/>
                  <a:pt x="20035" y="1017"/>
                  <a:pt x="20661" y="1109"/>
                </a:cubicBezTo>
                <a:cubicBezTo>
                  <a:pt x="21287" y="1201"/>
                  <a:pt x="21443" y="879"/>
                  <a:pt x="21600" y="557"/>
                </a:cubicBezTo>
              </a:path>
            </a:pathLst>
          </a:custGeom>
          <a:noFill/>
          <a:ln w="76200" cap="flat">
            <a:solidFill>
              <a:srgbClr val="FF3300"/>
            </a:solidFill>
            <a:prstDash val="sysDot"/>
            <a:round/>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388" name="AutoShape 4"/>
          <p:cNvSpPr>
            <a:spLocks/>
          </p:cNvSpPr>
          <p:nvPr/>
        </p:nvSpPr>
        <p:spPr bwMode="auto">
          <a:xfrm>
            <a:off x="279400" y="2616200"/>
            <a:ext cx="6934200" cy="2882900"/>
          </a:xfrm>
          <a:custGeom>
            <a:avLst/>
            <a:gdLst/>
            <a:ahLst/>
            <a:cxnLst/>
            <a:rect l="0" t="0" r="r" b="b"/>
            <a:pathLst>
              <a:path w="17989" h="21600">
                <a:moveTo>
                  <a:pt x="3707" y="0"/>
                </a:moveTo>
                <a:cubicBezTo>
                  <a:pt x="1659" y="0"/>
                  <a:pt x="0" y="4793"/>
                  <a:pt x="0" y="10705"/>
                </a:cubicBezTo>
                <a:lnTo>
                  <a:pt x="0" y="10895"/>
                </a:lnTo>
                <a:cubicBezTo>
                  <a:pt x="0" y="16807"/>
                  <a:pt x="1659" y="21600"/>
                  <a:pt x="3707" y="21600"/>
                </a:cubicBezTo>
                <a:lnTo>
                  <a:pt x="14283" y="21600"/>
                </a:lnTo>
                <a:cubicBezTo>
                  <a:pt x="15612" y="21600"/>
                  <a:pt x="16775" y="19571"/>
                  <a:pt x="17429" y="16533"/>
                </a:cubicBezTo>
                <a:lnTo>
                  <a:pt x="21600" y="17880"/>
                </a:lnTo>
                <a:lnTo>
                  <a:pt x="17737" y="14758"/>
                </a:lnTo>
                <a:cubicBezTo>
                  <a:pt x="17898" y="13558"/>
                  <a:pt x="17989" y="12259"/>
                  <a:pt x="17989" y="10895"/>
                </a:cubicBezTo>
                <a:lnTo>
                  <a:pt x="17989" y="10705"/>
                </a:lnTo>
                <a:cubicBezTo>
                  <a:pt x="17989" y="4793"/>
                  <a:pt x="16330" y="0"/>
                  <a:pt x="14283" y="0"/>
                </a:cubicBezTo>
                <a:lnTo>
                  <a:pt x="3707" y="0"/>
                </a:lnTo>
                <a:close/>
                <a:moveTo>
                  <a:pt x="3707" y="0"/>
                </a:moveTo>
              </a:path>
            </a:pathLst>
          </a:custGeom>
          <a:gradFill rotWithShape="0">
            <a:gsLst>
              <a:gs pos="0">
                <a:srgbClr val="FDC6B8"/>
              </a:gs>
              <a:gs pos="100000">
                <a:srgbClr val="FC7E61"/>
              </a:gs>
            </a:gsLst>
            <a:lin ang="5400000" scaled="1"/>
          </a:gradFill>
          <a:ln w="25400" cap="flat">
            <a:solidFill>
              <a:schemeClr val="tx1"/>
            </a:solidFill>
            <a:prstDash val="solid"/>
            <a:miter lim="800000"/>
            <a:headEnd type="none" w="med" len="med"/>
            <a:tailEnd type="none" w="med" len="med"/>
          </a:ln>
        </p:spPr>
        <p:txBody>
          <a:bodyPr lIns="0" tIns="0" rIns="0" bIns="0" anchor="ctr"/>
          <a:lstStyle/>
          <a:p>
            <a:r>
              <a:rPr lang="en-US" sz="3400">
                <a:solidFill>
                  <a:schemeClr val="tx1"/>
                </a:solidFill>
                <a:effectLst>
                  <a:outerShdw blurRad="38100" dist="38100" dir="2700000" algn="tl">
                    <a:srgbClr val="000000"/>
                  </a:outerShdw>
                </a:effectLst>
                <a:latin typeface="Lucida Grande" charset="0"/>
                <a:ea typeface="ＭＳ Ｐゴシック" charset="0"/>
                <a:cs typeface="Lucida Grande" charset="0"/>
                <a:sym typeface="Lucida Grande" charset="0"/>
              </a:rPr>
              <a:t>Coming out, He went to the Mount of Olives, as He was accustomed, and His disciples also followed Him.</a:t>
            </a:r>
          </a:p>
        </p:txBody>
      </p:sp>
      <p:sp>
        <p:nvSpPr>
          <p:cNvPr id="16389" name="Rectangle 5"/>
          <p:cNvSpPr>
            <a:spLocks/>
          </p:cNvSpPr>
          <p:nvPr/>
        </p:nvSpPr>
        <p:spPr bwMode="auto">
          <a:xfrm>
            <a:off x="1708150" y="2146300"/>
            <a:ext cx="4171950" cy="800100"/>
          </a:xfrm>
          <a:prstGeom prst="rect">
            <a:avLst/>
          </a:prstGeom>
          <a:solidFill>
            <a:schemeClr val="accent1"/>
          </a:solidFill>
          <a:ln w="3175" cap="flat">
            <a:solidFill>
              <a:srgbClr val="000000"/>
            </a:solidFill>
            <a:prstDash val="solid"/>
            <a:miter lim="800000"/>
            <a:headEnd type="none" w="med" len="med"/>
            <a:tailEnd type="none" w="med" len="med"/>
          </a:ln>
          <a:effectLst>
            <a:outerShdw blurRad="63500" dist="50800" dir="2700000" algn="ctr" rotWithShape="0">
              <a:schemeClr val="bg2">
                <a:alpha val="50000"/>
              </a:schemeClr>
            </a:outerShdw>
          </a:effectLst>
        </p:spPr>
        <p:txBody>
          <a:bodyPr wrap="none" lIns="0" tIns="0" rIns="0" bIns="0" anchor="ctr">
            <a:spAutoFit/>
          </a:bodyPr>
          <a:lstStyle/>
          <a:p>
            <a:r>
              <a:rPr lang="en-US" sz="4800">
                <a:solidFill>
                  <a:schemeClr val="tx1"/>
                </a:solidFill>
                <a:latin typeface="Arial Bold" charset="0"/>
                <a:ea typeface="ＭＳ Ｐゴシック" charset="0"/>
                <a:cs typeface="Arial Bold" charset="0"/>
                <a:sym typeface="Arial Bold" charset="0"/>
              </a:rPr>
              <a:t>Luke 22:39-46</a:t>
            </a:r>
          </a:p>
        </p:txBody>
      </p:sp>
      <p:sp>
        <p:nvSpPr>
          <p:cNvPr id="16390" name="AutoShape 6"/>
          <p:cNvSpPr>
            <a:spLocks/>
          </p:cNvSpPr>
          <p:nvPr/>
        </p:nvSpPr>
        <p:spPr bwMode="auto">
          <a:xfrm>
            <a:off x="2108200" y="5803900"/>
            <a:ext cx="10096500" cy="3683000"/>
          </a:xfrm>
          <a:custGeom>
            <a:avLst/>
            <a:gdLst/>
            <a:ahLst/>
            <a:cxnLst/>
            <a:rect l="0" t="0" r="r" b="b"/>
            <a:pathLst>
              <a:path w="21600" h="12867">
                <a:moveTo>
                  <a:pt x="16033" y="-8733"/>
                </a:moveTo>
                <a:lnTo>
                  <a:pt x="15761" y="0"/>
                </a:lnTo>
                <a:lnTo>
                  <a:pt x="543" y="0"/>
                </a:lnTo>
                <a:cubicBezTo>
                  <a:pt x="243" y="0"/>
                  <a:pt x="0" y="397"/>
                  <a:pt x="0" y="887"/>
                </a:cubicBezTo>
                <a:lnTo>
                  <a:pt x="0" y="11980"/>
                </a:lnTo>
                <a:cubicBezTo>
                  <a:pt x="0" y="12470"/>
                  <a:pt x="243" y="12867"/>
                  <a:pt x="543" y="12867"/>
                </a:cubicBezTo>
                <a:lnTo>
                  <a:pt x="21057" y="12867"/>
                </a:lnTo>
                <a:cubicBezTo>
                  <a:pt x="21357" y="12867"/>
                  <a:pt x="21600" y="12470"/>
                  <a:pt x="21600" y="11980"/>
                </a:cubicBezTo>
                <a:lnTo>
                  <a:pt x="21600" y="887"/>
                </a:lnTo>
                <a:cubicBezTo>
                  <a:pt x="21600" y="397"/>
                  <a:pt x="21357" y="0"/>
                  <a:pt x="21057" y="0"/>
                </a:cubicBezTo>
                <a:lnTo>
                  <a:pt x="16304" y="0"/>
                </a:lnTo>
                <a:lnTo>
                  <a:pt x="16033" y="-8733"/>
                </a:lnTo>
                <a:close/>
                <a:moveTo>
                  <a:pt x="16033" y="-8733"/>
                </a:moveTo>
              </a:path>
            </a:pathLst>
          </a:custGeom>
          <a:gradFill rotWithShape="0">
            <a:gsLst>
              <a:gs pos="0">
                <a:srgbClr val="800000"/>
              </a:gs>
              <a:gs pos="100000">
                <a:srgbClr val="270002"/>
              </a:gs>
            </a:gsLst>
            <a:lin ang="5400000" scaled="1"/>
          </a:gradFill>
          <a:ln w="25400" cap="flat">
            <a:solidFill>
              <a:schemeClr val="tx1"/>
            </a:solidFill>
            <a:prstDash val="solid"/>
            <a:miter lim="800000"/>
            <a:headEnd type="none" w="med" len="med"/>
            <a:tailEnd type="none" w="med" len="med"/>
          </a:ln>
          <a:effectLst>
            <a:outerShdw blurRad="165100" dist="126999" dir="2700000" algn="ctr" rotWithShape="0">
              <a:schemeClr val="bg2">
                <a:alpha val="50000"/>
              </a:schemeClr>
            </a:outerShdw>
          </a:effectLst>
        </p:spPr>
        <p:txBody>
          <a:bodyPr lIns="0" tIns="0" rIns="0" bIns="0" anchor="ctr"/>
          <a:lstStyle/>
          <a:p>
            <a:r>
              <a:rPr lang="en-US" sz="3600">
                <a:solidFill>
                  <a:srgbClr val="EFF7A9"/>
                </a:solidFill>
                <a:effectLst>
                  <a:outerShdw blurRad="38100" dist="38100" dir="2700000" algn="tl">
                    <a:srgbClr val="000000"/>
                  </a:outerShdw>
                </a:effectLst>
                <a:latin typeface="Lucida Grande" charset="0"/>
                <a:ea typeface="ＭＳ Ｐゴシック" charset="0"/>
                <a:cs typeface="Lucida Grande" charset="0"/>
                <a:sym typeface="Lucida Grande" charset="0"/>
              </a:rPr>
              <a:t>When Jesus had spoken these words, He went out with His disciples over the Brook Kidron, where there was a garden, which He and His disciples entered. </a:t>
            </a:r>
            <a:r>
              <a:rPr lang="en-US" sz="3600" baseline="32000">
                <a:solidFill>
                  <a:srgbClr val="EFF7A9"/>
                </a:solidFill>
                <a:effectLst>
                  <a:outerShdw blurRad="38100" dist="38100" dir="2700000" algn="tl">
                    <a:srgbClr val="000000"/>
                  </a:outerShdw>
                </a:effectLst>
                <a:latin typeface="Lucida Grande" charset="0"/>
                <a:ea typeface="ＭＳ Ｐゴシック" charset="0"/>
                <a:cs typeface="Lucida Grande" charset="0"/>
                <a:sym typeface="Lucida Grande" charset="0"/>
              </a:rPr>
              <a:t>2</a:t>
            </a:r>
            <a:r>
              <a:rPr lang="en-US" sz="3600">
                <a:solidFill>
                  <a:srgbClr val="EFF7A9"/>
                </a:solidFill>
                <a:effectLst>
                  <a:outerShdw blurRad="38100" dist="38100" dir="2700000" algn="tl">
                    <a:srgbClr val="000000"/>
                  </a:outerShdw>
                </a:effectLst>
                <a:latin typeface="Lucida Grande" charset="0"/>
                <a:ea typeface="ＭＳ Ｐゴシック" charset="0"/>
                <a:cs typeface="Lucida Grande" charset="0"/>
                <a:sym typeface="Lucida Grande" charset="0"/>
              </a:rPr>
              <a:t> And Judas, who betrayed Him, also knew the place; for Jesus often met there with His disciples.</a:t>
            </a:r>
          </a:p>
        </p:txBody>
      </p:sp>
      <p:sp>
        <p:nvSpPr>
          <p:cNvPr id="16391" name="Rectangle 7"/>
          <p:cNvSpPr>
            <a:spLocks/>
          </p:cNvSpPr>
          <p:nvPr/>
        </p:nvSpPr>
        <p:spPr bwMode="auto">
          <a:xfrm>
            <a:off x="8959850" y="5207000"/>
            <a:ext cx="3730625" cy="800100"/>
          </a:xfrm>
          <a:prstGeom prst="rect">
            <a:avLst/>
          </a:prstGeom>
          <a:gradFill rotWithShape="0">
            <a:gsLst>
              <a:gs pos="0">
                <a:srgbClr val="FFFFFF"/>
              </a:gs>
              <a:gs pos="100000">
                <a:srgbClr val="FFCC66"/>
              </a:gs>
            </a:gsLst>
            <a:lin ang="5400000" scaled="1"/>
          </a:gradFill>
          <a:ln w="3175" cap="flat">
            <a:solidFill>
              <a:srgbClr val="000000"/>
            </a:solidFill>
            <a:prstDash val="solid"/>
            <a:miter lim="800000"/>
            <a:headEnd type="none" w="med" len="med"/>
            <a:tailEnd type="none" w="med" len="med"/>
          </a:ln>
          <a:effectLst>
            <a:outerShdw blurRad="165100" dist="126999" dir="2700000" algn="ctr" rotWithShape="0">
              <a:schemeClr val="bg2">
                <a:alpha val="50000"/>
              </a:schemeClr>
            </a:outerShdw>
          </a:effectLst>
        </p:spPr>
        <p:txBody>
          <a:bodyPr wrap="none" lIns="0" tIns="0" rIns="0" bIns="0" anchor="ctr">
            <a:spAutoFit/>
          </a:bodyPr>
          <a:lstStyle/>
          <a:p>
            <a:r>
              <a:rPr lang="en-US" sz="4800">
                <a:solidFill>
                  <a:schemeClr val="tx1"/>
                </a:solidFill>
                <a:latin typeface="Arial Bold" charset="0"/>
                <a:ea typeface="ＭＳ Ｐゴシック" charset="0"/>
                <a:cs typeface="Arial Bold" charset="0"/>
                <a:sym typeface="Arial Bold" charset="0"/>
              </a:rPr>
              <a:t>JOHN 18:1,2</a:t>
            </a:r>
          </a:p>
        </p:txBody>
      </p:sp>
      <p:sp>
        <p:nvSpPr>
          <p:cNvPr id="16392" name="Rectangle 8"/>
          <p:cNvSpPr>
            <a:spLocks/>
          </p:cNvSpPr>
          <p:nvPr/>
        </p:nvSpPr>
        <p:spPr bwMode="auto">
          <a:xfrm>
            <a:off x="7874000" y="393700"/>
            <a:ext cx="4876800" cy="1562100"/>
          </a:xfrm>
          <a:prstGeom prst="rect">
            <a:avLst/>
          </a:prstGeom>
          <a:gradFill rotWithShape="0">
            <a:gsLst>
              <a:gs pos="0">
                <a:srgbClr val="FFFFFF"/>
              </a:gs>
              <a:gs pos="100000">
                <a:srgbClr val="FFCC66"/>
              </a:gs>
            </a:gsLst>
            <a:lin ang="5400000" scaled="1"/>
          </a:gradFill>
          <a:ln w="3175" cap="flat">
            <a:solidFill>
              <a:srgbClr val="000000"/>
            </a:solidFill>
            <a:prstDash val="solid"/>
            <a:miter lim="800000"/>
            <a:headEnd type="none" w="med" len="med"/>
            <a:tailEnd type="none" w="med" len="med"/>
          </a:ln>
          <a:effectLst>
            <a:outerShdw blurRad="63500" dist="50800" dir="2700000" algn="ctr" rotWithShape="0">
              <a:schemeClr val="bg2">
                <a:alpha val="50000"/>
              </a:schemeClr>
            </a:outerShdw>
          </a:effectLst>
        </p:spPr>
        <p:txBody>
          <a:bodyPr lIns="0" tIns="0" rIns="0" bIns="0" anchor="ctr"/>
          <a:lstStyle/>
          <a:p>
            <a:r>
              <a:rPr lang="en-US" sz="3300">
                <a:solidFill>
                  <a:schemeClr val="tx1"/>
                </a:solidFill>
                <a:effectLst>
                  <a:outerShdw blurRad="38100" dist="38100" dir="2700000" algn="tl">
                    <a:srgbClr val="DDDDDD"/>
                  </a:outerShdw>
                </a:effectLst>
                <a:latin typeface="Arial Bold" charset="0"/>
                <a:ea typeface="ＭＳ Ｐゴシック" charset="0"/>
                <a:cs typeface="Arial Bold" charset="0"/>
                <a:sym typeface="Arial Bold" charset="0"/>
              </a:rPr>
              <a:t>Matthew 26:30-56 Mark 14:26-50 Luke 22:33-46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6388"/>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grpId="0" nodeType="afterEffect">
                                  <p:stCondLst>
                                    <p:cond delay="0"/>
                                  </p:stCondLst>
                                  <p:childTnLst>
                                    <p:set>
                                      <p:cBhvr>
                                        <p:cTn id="9" dur="1" fill="hold">
                                          <p:stCondLst>
                                            <p:cond delay="499"/>
                                          </p:stCondLst>
                                        </p:cTn>
                                        <p:tgtEl>
                                          <p:spTgt spid="1638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6390"/>
                                        </p:tgtEl>
                                        <p:attrNameLst>
                                          <p:attrName>style.visibility</p:attrName>
                                        </p:attrNameLst>
                                      </p:cBhvr>
                                      <p:to>
                                        <p:strVal val="visible"/>
                                      </p:to>
                                    </p:set>
                                    <p:animEffect transition="in" filter="wipe(right)">
                                      <p:cBhvr>
                                        <p:cTn id="14" dur="500"/>
                                        <p:tgtEl>
                                          <p:spTgt spid="16390"/>
                                        </p:tgtEl>
                                      </p:cBhvr>
                                    </p:animEffect>
                                  </p:childTnLst>
                                </p:cTn>
                              </p:par>
                            </p:childTnLst>
                          </p:cTn>
                        </p:par>
                        <p:par>
                          <p:cTn id="15" fill="hold" nodeType="afterGroup">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6391"/>
                                        </p:tgtEl>
                                        <p:attrNameLst>
                                          <p:attrName>style.visibility</p:attrName>
                                        </p:attrNameLst>
                                      </p:cBhvr>
                                      <p:to>
                                        <p:strVal val="visible"/>
                                      </p:to>
                                    </p:set>
                                    <p:animEffect transition="in" filter="wipe(right)">
                                      <p:cBhvr>
                                        <p:cTn id="18"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autoUpdateAnimBg="0"/>
      <p:bldP spid="16389" grpId="0" animBg="1" autoUpdateAnimBg="0"/>
      <p:bldP spid="16390" grpId="0" animBg="1" autoUpdateAnimBg="0"/>
      <p:bldP spid="1639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B55ADACB-C5B0-9143-98BA-A6643B90A5C4}" type="slidenum">
              <a:rPr lang="en-US"/>
              <a:pPr/>
              <a:t>8</a:t>
            </a:fld>
            <a:endParaRPr lang="en-US"/>
          </a:p>
        </p:txBody>
      </p:sp>
      <p:pic>
        <p:nvPicPr>
          <p:cNvPr id="184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18435"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18436"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1843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8438"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AE9F189C-1631-D74C-9693-DB72ED369CDC}" type="slidenum">
              <a:rPr lang="en-US" sz="2400">
                <a:latin typeface="Calibri" charset="0"/>
                <a:cs typeface="Calibri" charset="0"/>
                <a:sym typeface="Calibri" charset="0"/>
              </a:rPr>
              <a:pPr algn="r"/>
              <a:t>8</a:t>
            </a:fld>
            <a:endParaRPr lang="en-US" sz="2400">
              <a:latin typeface="Calibri" charset="0"/>
              <a:cs typeface="Calibri" charset="0"/>
              <a:sym typeface="Calibri" charset="0"/>
            </a:endParaRPr>
          </a:p>
        </p:txBody>
      </p:sp>
      <p:pic>
        <p:nvPicPr>
          <p:cNvPr id="184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844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844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27200"/>
            <a:ext cx="6891338" cy="1562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8442" name="Rectangle 10"/>
          <p:cNvSpPr>
            <a:spLocks/>
          </p:cNvSpPr>
          <p:nvPr/>
        </p:nvSpPr>
        <p:spPr bwMode="auto">
          <a:xfrm>
            <a:off x="5410200" y="2571750"/>
            <a:ext cx="7454900" cy="69215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50800" tIns="50800" rIns="50800" bIns="50800"/>
          <a:lstStyle/>
          <a:p>
            <a:pPr marL="774700" indent="-774700" algn="l">
              <a:spcBef>
                <a:spcPts val="600"/>
              </a:spcBef>
              <a:buClr>
                <a:srgbClr val="FFCC66"/>
              </a:buClr>
              <a:buSzPct val="125000"/>
              <a:buFont typeface="Zapf Dingbats" charset="0"/>
              <a:buChar char="✦"/>
            </a:pP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One of the most moving experiences recorded concerning the life of Christ took place in the garden of Gethsemane.</a:t>
            </a:r>
          </a:p>
          <a:p>
            <a:pPr marL="774700" indent="-774700" algn="l">
              <a:spcBef>
                <a:spcPts val="600"/>
              </a:spcBef>
              <a:buClr>
                <a:srgbClr val="FFCC66"/>
              </a:buClr>
              <a:buSzPct val="125000"/>
              <a:buFont typeface="Zapf Dingbats" charset="0"/>
              <a:buChar char="✦"/>
            </a:pPr>
            <a:r>
              <a:rPr lang="en-US" sz="40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Here we see the humanity of Jesus clearly presented -</a:t>
            </a:r>
            <a:r>
              <a:rPr lang="en-US" sz="4400" dirty="0">
                <a:solidFill>
                  <a:srgbClr val="FEDF98"/>
                </a:solidFill>
                <a:effectLst>
                  <a:outerShdw blurRad="38100" dist="38100" dir="2700000" algn="tl">
                    <a:srgbClr val="DDDDDD"/>
                  </a:outerShdw>
                </a:effectLst>
                <a:latin typeface="Gurmukhi MT" charset="0"/>
                <a:ea typeface="ＭＳ Ｐゴシック" charset="0"/>
                <a:cs typeface="Gurmukhi MT" charset="0"/>
                <a:sym typeface="Gurmukhi MT" charset="0"/>
              </a:rPr>
              <a:t> </a:t>
            </a:r>
          </a:p>
          <a:p>
            <a:pPr marL="1231900" lvl="1" indent="-774700" algn="l">
              <a:spcBef>
                <a:spcPts val="600"/>
              </a:spcBef>
              <a:buClr>
                <a:srgbClr val="FFFF00"/>
              </a:buClr>
              <a:buSzPct val="125000"/>
              <a:buFont typeface="Zapf Dingbats" charset="0"/>
              <a:buChar char="✴"/>
            </a:pP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"Took part of the same" - </a:t>
            </a:r>
            <a:r>
              <a:rPr lang="ja-JP" altLang="en-US" sz="36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in all things</a:t>
            </a:r>
            <a:r>
              <a:rPr lang="ja-JP" altLang="en-US" sz="36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 </a:t>
            </a:r>
            <a:r>
              <a:rPr lang="ja-JP" altLang="en-US" sz="36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tempted in all points as we are, yet without sin</a:t>
            </a:r>
            <a:r>
              <a:rPr lang="ja-JP" altLang="en-US" sz="3600" dirty="0">
                <a:solidFill>
                  <a:srgbClr val="FEDF98"/>
                </a:solidFill>
                <a:effectLst>
                  <a:outerShdw blurRad="38100" dist="38100" dir="2700000" algn="tl">
                    <a:srgbClr val="DDDDDD"/>
                  </a:outerShdw>
                </a:effectLst>
                <a:latin typeface="Arial"/>
                <a:ea typeface="ＭＳ Ｐゴシック" charset="0"/>
                <a:cs typeface="Lucida Grande" charset="0"/>
                <a:sym typeface="Gurmukhi MT" charset="0"/>
              </a:rPr>
              <a:t>”</a:t>
            </a:r>
            <a:r>
              <a:rPr lang="en-US" sz="3600" dirty="0">
                <a:solidFill>
                  <a:srgbClr val="FEDF98"/>
                </a:solidFill>
                <a:effectLst>
                  <a:outerShdw blurRad="38100" dist="38100" dir="2700000" algn="tl">
                    <a:srgbClr val="DDDDDD"/>
                  </a:outerShdw>
                </a:effectLst>
                <a:latin typeface="Gurmukhi MT" charset="0"/>
                <a:ea typeface="ＭＳ Ｐゴシック" charset="0"/>
                <a:cs typeface="Lucida Grande" charset="0"/>
                <a:sym typeface="Gurmukhi MT" charset="0"/>
              </a:rPr>
              <a:t> - (Heb. 2:10-18; 4:14-16)</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8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18442">
                                            <p:txEl>
                                              <p:pRg st="1" end="1"/>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184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AA6823BB-926A-8445-A2B7-968DF55C5B67}" type="slidenum">
              <a:rPr lang="en-US"/>
              <a:pPr/>
              <a:t>9</a:t>
            </a:fld>
            <a:endParaRPr lang="en-US"/>
          </a:p>
        </p:txBody>
      </p:sp>
      <p:pic>
        <p:nvPicPr>
          <p:cNvPr id="194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19459"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19460"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1946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9462"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7890C084-D403-7C43-ACE3-2D6EA91155CA}" type="slidenum">
              <a:rPr lang="en-US" sz="2400">
                <a:latin typeface="Calibri" charset="0"/>
                <a:cs typeface="Calibri" charset="0"/>
                <a:sym typeface="Calibri" charset="0"/>
              </a:rPr>
              <a:pPr algn="r"/>
              <a:t>9</a:t>
            </a:fld>
            <a:endParaRPr lang="en-US" sz="2400">
              <a:latin typeface="Calibri" charset="0"/>
              <a:cs typeface="Calibri" charset="0"/>
              <a:sym typeface="Calibri" charset="0"/>
            </a:endParaRPr>
          </a:p>
        </p:txBody>
      </p:sp>
      <p:pic>
        <p:nvPicPr>
          <p:cNvPr id="19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76200"/>
            <a:ext cx="13284200" cy="28194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464"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73500"/>
            <a:ext cx="5918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9465" name="AutoShape 9"/>
          <p:cNvSpPr>
            <a:spLocks/>
          </p:cNvSpPr>
          <p:nvPr/>
        </p:nvSpPr>
        <p:spPr bwMode="auto">
          <a:xfrm>
            <a:off x="3632200" y="5537200"/>
            <a:ext cx="7620000" cy="3860800"/>
          </a:xfrm>
          <a:prstGeom prst="wedgeEllipseCallout">
            <a:avLst>
              <a:gd name="adj1" fmla="val 30032"/>
              <a:gd name="adj2" fmla="val -96940"/>
            </a:avLst>
          </a:prstGeom>
          <a:gradFill rotWithShape="0">
            <a:gsLst>
              <a:gs pos="0">
                <a:srgbClr val="FFCC66"/>
              </a:gs>
              <a:gs pos="100000">
                <a:srgbClr val="FFFF66"/>
              </a:gs>
            </a:gsLst>
            <a:lin ang="5400000" scaled="1"/>
          </a:gradFill>
          <a:ln w="25400" cap="flat">
            <a:solidFill>
              <a:schemeClr val="tx1"/>
            </a:solidFill>
            <a:prstDash val="solid"/>
            <a:miter lim="800000"/>
            <a:headEnd type="none" w="med" len="med"/>
            <a:tailEnd type="none" w="med" len="med"/>
          </a:ln>
          <a:effectLst>
            <a:outerShdw blurRad="152400" dist="76199" dir="2700000" algn="ctr" rotWithShape="0">
              <a:srgbClr val="000000">
                <a:alpha val="74998"/>
              </a:srgbClr>
            </a:outerShdw>
          </a:effectLst>
        </p:spPr>
        <p:txBody>
          <a:bodyPr lIns="0" tIns="0" rIns="0" bIns="0" anchor="ctr"/>
          <a:lstStyle/>
          <a:p>
            <a:r>
              <a:rPr lang="en-US" sz="4100">
                <a:solidFill>
                  <a:schemeClr val="tx1"/>
                </a:solidFill>
                <a:effectLst>
                  <a:outerShdw blurRad="38100" dist="38100" dir="2700000" algn="tl">
                    <a:srgbClr val="FFFFFF"/>
                  </a:outerShdw>
                </a:effectLst>
                <a:latin typeface="Calibri" charset="0"/>
                <a:ea typeface="ＭＳ Ｐゴシック" charset="0"/>
                <a:cs typeface="Calibri" charset="0"/>
                <a:sym typeface="Calibri" charset="0"/>
              </a:rPr>
              <a:t>Meaning oil-press. Beyond the brook Kedron, and distant about three-quarters of a mile from the walls of Jerusalem.</a:t>
            </a:r>
          </a:p>
        </p:txBody>
      </p:sp>
      <p:sp>
        <p:nvSpPr>
          <p:cNvPr id="19466" name="Rectangle 10"/>
          <p:cNvSpPr>
            <a:spLocks/>
          </p:cNvSpPr>
          <p:nvPr/>
        </p:nvSpPr>
        <p:spPr bwMode="auto">
          <a:xfrm>
            <a:off x="5934075" y="2159000"/>
            <a:ext cx="6515100" cy="28067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Matthew 26:30-56 (NKJV) </a:t>
            </a:r>
            <a:endParaRPr lang="en-US" sz="36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endParaRPr>
          </a:p>
          <a:p>
            <a:r>
              <a:rPr lang="en-US" sz="3600" baseline="320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36</a:t>
            </a:r>
            <a:r>
              <a:rPr lang="en-US" sz="3600" dirty="0" smtClean="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Then Jesus came with them to a place called </a:t>
            </a:r>
            <a:r>
              <a:rPr lang="en-US" sz="3600" dirty="0">
                <a:solidFill>
                  <a:srgbClr val="FFFA83"/>
                </a:solidFill>
                <a:effectLst>
                  <a:outerShdw blurRad="38100" dist="38100" dir="2700000" algn="tl">
                    <a:srgbClr val="DDDDDD"/>
                  </a:outerShdw>
                </a:effectLst>
                <a:latin typeface="Hoefler Text" charset="0"/>
                <a:ea typeface="ＭＳ Ｐゴシック" charset="0"/>
                <a:cs typeface="Hoefler Text" charset="0"/>
                <a:sym typeface="Hoefler Text" charset="0"/>
              </a:rPr>
              <a:t>Gethsemane</a:t>
            </a:r>
            <a:r>
              <a:rPr lang="en-US" sz="3600" dirty="0">
                <a:solidFill>
                  <a:srgbClr val="FFFFFF"/>
                </a:solidFill>
                <a:effectLst>
                  <a:outerShdw blurRad="38100" dist="38100" dir="2700000" algn="tl">
                    <a:srgbClr val="DDDDDD"/>
                  </a:outerShdw>
                </a:effectLst>
                <a:latin typeface="Hoefler Text" charset="0"/>
                <a:ea typeface="ＭＳ Ｐゴシック" charset="0"/>
                <a:cs typeface="Hoefler Text" charset="0"/>
                <a:sym typeface="Hoefler Text" charset="0"/>
              </a:rPr>
              <a:t>, and said to the disciples, "Sit here while I go and pray over there." </a:t>
            </a:r>
          </a:p>
        </p:txBody>
      </p:sp>
      <p:pic>
        <p:nvPicPr>
          <p:cNvPr id="1946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27200"/>
            <a:ext cx="6891338" cy="1562100"/>
          </a:xfrm>
          <a:prstGeom prst="rect">
            <a:avLst/>
          </a:prstGeom>
          <a:noFill/>
          <a:ln>
            <a:noFill/>
          </a:ln>
          <a:effectLst>
            <a:outerShdw blurRad="152400" dist="761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autoUpdateAnimBg="0"/>
    </p:bldLst>
  </p:timing>
</p:sld>
</file>

<file path=ppt/theme/theme1.xml><?xml version="1.0" encoding="utf-8"?>
<a:theme xmlns:a="http://schemas.openxmlformats.org/drawingml/2006/main" name="Default - Blank">
  <a:themeElements>
    <a:clrScheme name="">
      <a:dk1>
        <a:srgbClr val="000000"/>
      </a:dk1>
      <a:lt1>
        <a:srgbClr val="FFFFFF"/>
      </a:lt1>
      <a:dk2>
        <a:srgbClr val="000000"/>
      </a:dk2>
      <a:lt2>
        <a:srgbClr val="4D4D4D"/>
      </a:lt2>
      <a:accent1>
        <a:srgbClr val="333333"/>
      </a:accent1>
      <a:accent2>
        <a:srgbClr val="333399"/>
      </a:accent2>
      <a:accent3>
        <a:srgbClr val="FFFFFF"/>
      </a:accent3>
      <a:accent4>
        <a:srgbClr val="000000"/>
      </a:accent4>
      <a:accent5>
        <a:srgbClr val="ADADAD"/>
      </a:accent5>
      <a:accent6>
        <a:srgbClr val="2D2D8A"/>
      </a:accent6>
      <a:hlink>
        <a:srgbClr val="009999"/>
      </a:hlink>
      <a:folHlink>
        <a:srgbClr val="99CC00"/>
      </a:folHlink>
    </a:clrScheme>
    <a:fontScheme name="Default - Blank">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2F1A14"/>
      </a:dk1>
      <a:lt1>
        <a:srgbClr val="D0E5EB"/>
      </a:lt1>
      <a:dk2>
        <a:srgbClr val="000000"/>
      </a:dk2>
      <a:lt2>
        <a:srgbClr val="000000"/>
      </a:lt2>
      <a:accent1>
        <a:srgbClr val="FFFFFF"/>
      </a:accent1>
      <a:accent2>
        <a:srgbClr val="333399"/>
      </a:accent2>
      <a:accent3>
        <a:srgbClr val="E4F0F3"/>
      </a:accent3>
      <a:accent4>
        <a:srgbClr val="27140F"/>
      </a:accent4>
      <a:accent5>
        <a:srgbClr val="FFFFF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TotalTime>
  <Pages>0</Pages>
  <Words>6903</Words>
  <Characters>0</Characters>
  <Application>Microsoft Macintosh PowerPoint</Application>
  <PresentationFormat>Custom</PresentationFormat>
  <Lines>0</Lines>
  <Paragraphs>428</Paragraphs>
  <Slides>41</Slides>
  <Notes>7</Notes>
  <HiddenSlides>0</HiddenSlides>
  <MMClips>0</MMClips>
  <ScaleCrop>false</ScaleCrop>
  <HeadingPairs>
    <vt:vector size="6" baseType="variant">
      <vt:variant>
        <vt:lpstr>Fonts Used</vt:lpstr>
      </vt:variant>
      <vt:variant>
        <vt:i4>26</vt:i4>
      </vt:variant>
      <vt:variant>
        <vt:lpstr>Theme</vt:lpstr>
      </vt:variant>
      <vt:variant>
        <vt:i4>3</vt:i4>
      </vt:variant>
      <vt:variant>
        <vt:lpstr>Slide Titles</vt:lpstr>
      </vt:variant>
      <vt:variant>
        <vt:i4>41</vt:i4>
      </vt:variant>
    </vt:vector>
  </HeadingPairs>
  <TitlesOfParts>
    <vt:vector size="70" baseType="lpstr">
      <vt:lpstr>Gill Sans</vt:lpstr>
      <vt:lpstr>ヒラギノ角ゴ ProN W3</vt:lpstr>
      <vt:lpstr>Calibri</vt:lpstr>
      <vt:lpstr>Arial</vt:lpstr>
      <vt:lpstr>Papyrus</vt:lpstr>
      <vt:lpstr>Mariah Regular</vt:lpstr>
      <vt:lpstr>Times New Roman Bold</vt:lpstr>
      <vt:lpstr>Times New Roman</vt:lpstr>
      <vt:lpstr>Verdana Bold</vt:lpstr>
      <vt:lpstr>Verdana</vt:lpstr>
      <vt:lpstr>Times New Roman Italic</vt:lpstr>
      <vt:lpstr>Lucida Grande</vt:lpstr>
      <vt:lpstr>Arial Bold</vt:lpstr>
      <vt:lpstr>Gurmukhi MT</vt:lpstr>
      <vt:lpstr>Zapf Dingbats</vt:lpstr>
      <vt:lpstr>Hoefler Text</vt:lpstr>
      <vt:lpstr>Calibri Bold</vt:lpstr>
      <vt:lpstr>Lucida Sans Demibold</vt:lpstr>
      <vt:lpstr>Lucida Sans Regular</vt:lpstr>
      <vt:lpstr>Lucida Sans Italic</vt:lpstr>
      <vt:lpstr>ヒラギノ明朝 ProN W3</vt:lpstr>
      <vt:lpstr>Charcoal CY</vt:lpstr>
      <vt:lpstr>Chalkboard</vt:lpstr>
      <vt:lpstr>Book Antiqua</vt:lpstr>
      <vt:lpstr>Dominican  Small Caps</vt:lpstr>
      <vt:lpstr>Baskerville</vt:lpstr>
      <vt:lpstr>Default - Blank</vt:lpstr>
      <vt:lpstr>Title &amp; Bullets</vt:lpstr>
      <vt:lpstr>Title &amp;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Don Mcclain</cp:lastModifiedBy>
  <cp:revision>2</cp:revision>
  <dcterms:modified xsi:type="dcterms:W3CDTF">2013-03-11T16:26:58Z</dcterms:modified>
</cp:coreProperties>
</file>